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78" r:id="rId3"/>
    <p:sldId id="976" r:id="rId5"/>
    <p:sldId id="978" r:id="rId6"/>
    <p:sldId id="1388" r:id="rId7"/>
    <p:sldId id="1389" r:id="rId8"/>
    <p:sldId id="1390" r:id="rId9"/>
    <p:sldId id="1391" r:id="rId10"/>
    <p:sldId id="1393" r:id="rId11"/>
    <p:sldId id="1394" r:id="rId12"/>
    <p:sldId id="1395" r:id="rId13"/>
    <p:sldId id="1471" r:id="rId14"/>
    <p:sldId id="1472" r:id="rId15"/>
    <p:sldId id="1392" r:id="rId16"/>
    <p:sldId id="1130" r:id="rId17"/>
    <p:sldId id="1131" r:id="rId18"/>
    <p:sldId id="1132" r:id="rId19"/>
    <p:sldId id="1133" r:id="rId20"/>
    <p:sldId id="1134" r:id="rId21"/>
    <p:sldId id="1135" r:id="rId22"/>
    <p:sldId id="1136" r:id="rId23"/>
    <p:sldId id="1137" r:id="rId24"/>
    <p:sldId id="1138" r:id="rId25"/>
    <p:sldId id="1141" r:id="rId26"/>
    <p:sldId id="1143" r:id="rId27"/>
    <p:sldId id="1144" r:id="rId28"/>
    <p:sldId id="1145" r:id="rId29"/>
    <p:sldId id="1146" r:id="rId30"/>
    <p:sldId id="1147" r:id="rId31"/>
    <p:sldId id="1148" r:id="rId32"/>
    <p:sldId id="1149" r:id="rId33"/>
    <p:sldId id="1337" r:id="rId34"/>
    <p:sldId id="1338" r:id="rId35"/>
    <p:sldId id="1339" r:id="rId36"/>
    <p:sldId id="1150" r:id="rId37"/>
    <p:sldId id="1151" r:id="rId38"/>
    <p:sldId id="1152" r:id="rId39"/>
    <p:sldId id="1153" r:id="rId40"/>
    <p:sldId id="1154" r:id="rId41"/>
    <p:sldId id="1155" r:id="rId42"/>
    <p:sldId id="1156" r:id="rId43"/>
    <p:sldId id="1157" r:id="rId44"/>
    <p:sldId id="1158" r:id="rId45"/>
    <p:sldId id="1159" r:id="rId46"/>
    <p:sldId id="1160" r:id="rId47"/>
    <p:sldId id="1161" r:id="rId48"/>
    <p:sldId id="1162" r:id="rId49"/>
    <p:sldId id="1163" r:id="rId50"/>
    <p:sldId id="1340" r:id="rId51"/>
    <p:sldId id="1341" r:id="rId52"/>
    <p:sldId id="1342" r:id="rId53"/>
    <p:sldId id="1343" r:id="rId54"/>
    <p:sldId id="1344" r:id="rId55"/>
    <p:sldId id="1346" r:id="rId56"/>
    <p:sldId id="1347" r:id="rId57"/>
    <p:sldId id="1348" r:id="rId58"/>
    <p:sldId id="1349" r:id="rId59"/>
    <p:sldId id="1164" r:id="rId60"/>
    <p:sldId id="1165" r:id="rId61"/>
    <p:sldId id="1166" r:id="rId62"/>
    <p:sldId id="1167" r:id="rId63"/>
    <p:sldId id="1168" r:id="rId64"/>
    <p:sldId id="1169" r:id="rId65"/>
    <p:sldId id="1170" r:id="rId66"/>
    <p:sldId id="1171" r:id="rId67"/>
    <p:sldId id="1172" r:id="rId68"/>
    <p:sldId id="1179" r:id="rId69"/>
    <p:sldId id="1232" r:id="rId70"/>
    <p:sldId id="1233" r:id="rId71"/>
    <p:sldId id="1234" r:id="rId72"/>
    <p:sldId id="1235" r:id="rId73"/>
    <p:sldId id="1236" r:id="rId74"/>
    <p:sldId id="1350" r:id="rId75"/>
    <p:sldId id="1351" r:id="rId76"/>
    <p:sldId id="1352" r:id="rId77"/>
    <p:sldId id="1353" r:id="rId78"/>
    <p:sldId id="1354" r:id="rId79"/>
    <p:sldId id="1355" r:id="rId80"/>
    <p:sldId id="1356" r:id="rId81"/>
    <p:sldId id="1357" r:id="rId82"/>
    <p:sldId id="1358" r:id="rId83"/>
    <p:sldId id="1359" r:id="rId84"/>
    <p:sldId id="1237" r:id="rId85"/>
    <p:sldId id="1238" r:id="rId86"/>
    <p:sldId id="1239" r:id="rId87"/>
    <p:sldId id="1240" r:id="rId88"/>
    <p:sldId id="1241" r:id="rId89"/>
    <p:sldId id="1242" r:id="rId90"/>
    <p:sldId id="1260" r:id="rId91"/>
    <p:sldId id="1261" r:id="rId92"/>
    <p:sldId id="1262" r:id="rId93"/>
    <p:sldId id="1263" r:id="rId94"/>
    <p:sldId id="1264" r:id="rId95"/>
    <p:sldId id="1266" r:id="rId96"/>
    <p:sldId id="1267" r:id="rId97"/>
    <p:sldId id="1268" r:id="rId98"/>
    <p:sldId id="1269" r:id="rId99"/>
    <p:sldId id="1270" r:id="rId100"/>
    <p:sldId id="1271" r:id="rId101"/>
    <p:sldId id="1272" r:id="rId102"/>
    <p:sldId id="1273" r:id="rId103"/>
    <p:sldId id="1274" r:id="rId104"/>
    <p:sldId id="1275" r:id="rId105"/>
    <p:sldId id="1276" r:id="rId106"/>
    <p:sldId id="1277" r:id="rId107"/>
    <p:sldId id="1278" r:id="rId108"/>
    <p:sldId id="1279" r:id="rId109"/>
    <p:sldId id="1280" r:id="rId110"/>
    <p:sldId id="1281" r:id="rId111"/>
    <p:sldId id="1282" r:id="rId112"/>
    <p:sldId id="1283" r:id="rId113"/>
    <p:sldId id="1284" r:id="rId114"/>
    <p:sldId id="1285" r:id="rId115"/>
    <p:sldId id="1286" r:id="rId116"/>
    <p:sldId id="1287" r:id="rId117"/>
    <p:sldId id="1288" r:id="rId118"/>
    <p:sldId id="1289" r:id="rId119"/>
    <p:sldId id="1290" r:id="rId120"/>
    <p:sldId id="1291" r:id="rId121"/>
    <p:sldId id="1292" r:id="rId122"/>
    <p:sldId id="1293" r:id="rId123"/>
    <p:sldId id="1294" r:id="rId124"/>
    <p:sldId id="1295" r:id="rId125"/>
    <p:sldId id="1296" r:id="rId126"/>
    <p:sldId id="1297" r:id="rId127"/>
    <p:sldId id="1298" r:id="rId128"/>
    <p:sldId id="1299" r:id="rId129"/>
    <p:sldId id="1300" r:id="rId130"/>
    <p:sldId id="1301" r:id="rId131"/>
    <p:sldId id="1302" r:id="rId132"/>
    <p:sldId id="1303" r:id="rId133"/>
    <p:sldId id="1304" r:id="rId134"/>
    <p:sldId id="1305" r:id="rId135"/>
    <p:sldId id="1306" r:id="rId136"/>
    <p:sldId id="1307" r:id="rId137"/>
    <p:sldId id="1308" r:id="rId138"/>
    <p:sldId id="1309" r:id="rId139"/>
    <p:sldId id="1310" r:id="rId140"/>
    <p:sldId id="1311" r:id="rId141"/>
    <p:sldId id="1312" r:id="rId142"/>
    <p:sldId id="1313" r:id="rId143"/>
    <p:sldId id="1314" r:id="rId144"/>
    <p:sldId id="1315" r:id="rId145"/>
    <p:sldId id="1316" r:id="rId146"/>
    <p:sldId id="1317" r:id="rId147"/>
    <p:sldId id="1318" r:id="rId148"/>
    <p:sldId id="1319" r:id="rId149"/>
    <p:sldId id="1320" r:id="rId150"/>
    <p:sldId id="1321" r:id="rId151"/>
    <p:sldId id="1322" r:id="rId152"/>
    <p:sldId id="1323" r:id="rId153"/>
    <p:sldId id="1324" r:id="rId154"/>
    <p:sldId id="1325" r:id="rId155"/>
    <p:sldId id="1326" r:id="rId156"/>
    <p:sldId id="1327" r:id="rId157"/>
    <p:sldId id="1328" r:id="rId158"/>
    <p:sldId id="1329" r:id="rId159"/>
    <p:sldId id="1330" r:id="rId160"/>
    <p:sldId id="1331" r:id="rId161"/>
    <p:sldId id="1332" r:id="rId162"/>
    <p:sldId id="1333" r:id="rId163"/>
    <p:sldId id="1334" r:id="rId164"/>
    <p:sldId id="1335" r:id="rId165"/>
    <p:sldId id="1071" r:id="rId166"/>
    <p:sldId id="1072" r:id="rId167"/>
    <p:sldId id="1182" r:id="rId168"/>
    <p:sldId id="1183" r:id="rId169"/>
    <p:sldId id="1184" r:id="rId170"/>
    <p:sldId id="1185" r:id="rId171"/>
    <p:sldId id="1186" r:id="rId172"/>
    <p:sldId id="1187" r:id="rId173"/>
    <p:sldId id="1188" r:id="rId174"/>
    <p:sldId id="1189" r:id="rId175"/>
    <p:sldId id="1190" r:id="rId176"/>
    <p:sldId id="1191" r:id="rId177"/>
    <p:sldId id="1192" r:id="rId178"/>
    <p:sldId id="1193" r:id="rId179"/>
    <p:sldId id="1194" r:id="rId180"/>
    <p:sldId id="1195" r:id="rId181"/>
    <p:sldId id="1196" r:id="rId182"/>
    <p:sldId id="1197" r:id="rId183"/>
    <p:sldId id="1198" r:id="rId184"/>
    <p:sldId id="1199" r:id="rId185"/>
    <p:sldId id="1200" r:id="rId186"/>
    <p:sldId id="1201" r:id="rId187"/>
    <p:sldId id="1202" r:id="rId188"/>
    <p:sldId id="1203" r:id="rId189"/>
    <p:sldId id="1204" r:id="rId190"/>
    <p:sldId id="1205" r:id="rId191"/>
    <p:sldId id="1206" r:id="rId192"/>
    <p:sldId id="1208" r:id="rId193"/>
    <p:sldId id="1209" r:id="rId194"/>
    <p:sldId id="1210" r:id="rId195"/>
    <p:sldId id="1211" r:id="rId196"/>
    <p:sldId id="1212" r:id="rId197"/>
    <p:sldId id="1213" r:id="rId198"/>
    <p:sldId id="1214" r:id="rId199"/>
    <p:sldId id="1215" r:id="rId200"/>
    <p:sldId id="1216" r:id="rId201"/>
    <p:sldId id="1217" r:id="rId202"/>
    <p:sldId id="1218" r:id="rId203"/>
    <p:sldId id="1219" r:id="rId204"/>
    <p:sldId id="1221" r:id="rId205"/>
    <p:sldId id="1222" r:id="rId206"/>
    <p:sldId id="1223" r:id="rId207"/>
    <p:sldId id="1224" r:id="rId208"/>
    <p:sldId id="1225" r:id="rId209"/>
    <p:sldId id="1226" r:id="rId210"/>
    <p:sldId id="1227" r:id="rId211"/>
    <p:sldId id="1228" r:id="rId212"/>
    <p:sldId id="1229" r:id="rId213"/>
    <p:sldId id="1230" r:id="rId214"/>
    <p:sldId id="1474" r:id="rId215"/>
    <p:sldId id="1475" r:id="rId216"/>
    <p:sldId id="1476" r:id="rId217"/>
    <p:sldId id="1477" r:id="rId218"/>
    <p:sldId id="1478" r:id="rId219"/>
    <p:sldId id="1479" r:id="rId220"/>
    <p:sldId id="1480" r:id="rId221"/>
    <p:sldId id="1481" r:id="rId222"/>
    <p:sldId id="1482" r:id="rId223"/>
    <p:sldId id="1483" r:id="rId224"/>
    <p:sldId id="1484" r:id="rId225"/>
    <p:sldId id="1485" r:id="rId226"/>
    <p:sldId id="1486" r:id="rId227"/>
    <p:sldId id="1487" r:id="rId228"/>
    <p:sldId id="1488" r:id="rId229"/>
    <p:sldId id="1489" r:id="rId230"/>
    <p:sldId id="1490" r:id="rId231"/>
    <p:sldId id="1491" r:id="rId232"/>
    <p:sldId id="1492" r:id="rId233"/>
    <p:sldId id="1493" r:id="rId234"/>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5BFF"/>
    <a:srgbClr val="CC99FF"/>
    <a:srgbClr val="FFCCFF"/>
    <a:srgbClr val="CCECFF"/>
    <a:srgbClr val="FF9900"/>
    <a:srgbClr val="663300"/>
    <a:srgbClr val="33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9" autoAdjust="0"/>
    <p:restoredTop sz="81400" autoAdjust="0"/>
  </p:normalViewPr>
  <p:slideViewPr>
    <p:cSldViewPr>
      <p:cViewPr varScale="1">
        <p:scale>
          <a:sx n="57" d="100"/>
          <a:sy n="57" d="100"/>
        </p:scale>
        <p:origin x="-162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65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7" Type="http://schemas.openxmlformats.org/officeDocument/2006/relationships/tableStyles" Target="tableStyles.xml"/><Relationship Id="rId236" Type="http://schemas.openxmlformats.org/officeDocument/2006/relationships/viewProps" Target="viewProps.xml"/><Relationship Id="rId235" Type="http://schemas.openxmlformats.org/officeDocument/2006/relationships/presProps" Target="presProps.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19.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a:defRPr/>
            </a:pPr>
            <a:endParaRPr lang="en-US" altLang="zh-CN"/>
          </a:p>
        </p:txBody>
      </p:sp>
      <p:sp>
        <p:nvSpPr>
          <p:cNvPr id="201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1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1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a:defRPr/>
            </a:pPr>
            <a:endParaRPr lang="en-US" altLang="zh-CN"/>
          </a:p>
        </p:txBody>
      </p:sp>
      <p:sp>
        <p:nvSpPr>
          <p:cNvPr id="201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pPr>
              <a:defRPr/>
            </a:pPr>
            <a:fld id="{140E3571-B9F4-4991-83A1-4443C89AFA3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12.xml.rels><?xml version="1.0" encoding="UTF-8" standalone="yes"?>
<Relationships xmlns="http://schemas.openxmlformats.org/package/2006/relationships"><Relationship Id="rId5" Type="http://schemas.openxmlformats.org/officeDocument/2006/relationships/hyperlink" Target="http://baike.baidu.com/view/329567.htm" TargetMode="External"/><Relationship Id="rId4" Type="http://schemas.openxmlformats.org/officeDocument/2006/relationships/hyperlink" Target="http://baike.baidu.com/view/1133905.htm" TargetMode="External"/><Relationship Id="rId3" Type="http://schemas.openxmlformats.org/officeDocument/2006/relationships/hyperlink" Target="http://baike.baidu.com/view/45320.htm" TargetMode="External"/><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8.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9.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0.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7" Type="http://schemas.openxmlformats.org/officeDocument/2006/relationships/hyperlink" Target="http://baike.baidu.com/view/47398.htm" TargetMode="External"/><Relationship Id="rId6" Type="http://schemas.openxmlformats.org/officeDocument/2006/relationships/hyperlink" Target="http://baike.baidu.com/view/54.htm" TargetMode="External"/><Relationship Id="rId5" Type="http://schemas.openxmlformats.org/officeDocument/2006/relationships/hyperlink" Target="http://baike.baidu.com/view/282148.htm" TargetMode="External"/><Relationship Id="rId4" Type="http://schemas.openxmlformats.org/officeDocument/2006/relationships/hyperlink" Target="http://baike.baidu.com/view/7718.htm" TargetMode="External"/><Relationship Id="rId3" Type="http://schemas.openxmlformats.org/officeDocument/2006/relationships/hyperlink" Target="http://baike.baidu.com/view/758570.htm"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8BF3F230-B969-4472-9AA3-BFA559CC188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87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6734CC3F-5267-438B-A992-32FF08478397}"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18788" name="Rectangle 2"/>
          <p:cNvSpPr>
            <a:spLocks noGrp="1" noRot="1" noChangeAspect="1" noChangeArrowheads="1" noTextEdit="1"/>
          </p:cNvSpPr>
          <p:nvPr>
            <p:ph type="sldImg"/>
          </p:nvPr>
        </p:nvSpPr>
        <p:spPr/>
      </p:sp>
      <p:sp>
        <p:nvSpPr>
          <p:cNvPr id="11878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3FD0327-586E-48E3-B909-A03612DC25A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834956F-7CAE-4768-B49F-A30196AFA89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B7E2B3F-ED60-407E-8956-42ED6AC3B79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D14E85B-A749-4796-AC56-8662197D4C48}"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DCAC217-5C2B-49A6-902D-FCFE4D71CC23}"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B68A27D6-8C94-48B9-9547-2F33620A7BE4}"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A585926C-861B-4A3B-B75E-32C3C5513BF4}"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3A1F1B9D-AA5F-4B6F-91BE-55C1CF7B93F9}"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5976D0AC-CF64-42D0-864D-4F5EAF37D873}"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17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buSzPct val="75000"/>
            </a:pPr>
            <a:fld id="{4240B3B5-4B11-4DF0-87FE-AC1EA0257A3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61796" name="Rectangle 2"/>
          <p:cNvSpPr>
            <a:spLocks noGrp="1" noRot="1" noChangeAspect="1" noChangeArrowheads="1" noTextEdit="1"/>
          </p:cNvSpPr>
          <p:nvPr>
            <p:ph type="sldImg"/>
          </p:nvPr>
        </p:nvSpPr>
        <p:spPr/>
      </p:sp>
      <p:sp>
        <p:nvSpPr>
          <p:cNvPr id="161797" name="Rectangle 3"/>
          <p:cNvSpPr>
            <a:spLocks noGrp="1" noChangeArrowheads="1"/>
          </p:cNvSpPr>
          <p:nvPr>
            <p:ph type="body" idx="1"/>
          </p:nvPr>
        </p:nvSpPr>
        <p:spPr>
          <a:xfrm>
            <a:off x="914400" y="4343400"/>
            <a:ext cx="57181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8" tIns="45664" rIns="91328" bIns="45664"/>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A7A512BA-3845-4ADB-BDDA-6675C0BF39B3}"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4E74281D-EF0C-446B-BE9D-E25BE4BD77A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98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ECEE0AFE-31A0-4694-ABB9-85A97E317EB4}"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19812" name="Rectangle 2"/>
          <p:cNvSpPr>
            <a:spLocks noGrp="1" noRot="1" noChangeAspect="1" noChangeArrowheads="1" noTextEdit="1"/>
          </p:cNvSpPr>
          <p:nvPr>
            <p:ph type="sldImg"/>
          </p:nvPr>
        </p:nvSpPr>
        <p:spPr/>
      </p:sp>
      <p:sp>
        <p:nvSpPr>
          <p:cNvPr id="11981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4D174BE-4C08-41D6-8059-75A47EFABC4E}"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5A29360-D3D7-4746-85C0-E792C04CEA09}"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983F2B89-3B77-4BA1-BB7A-87B11837255C}"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58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buSzPct val="75000"/>
            </a:pPr>
            <a:fld id="{D05C87F8-4CC1-4463-A5F9-220CD89E5F7F}"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65892" name="Rectangle 2"/>
          <p:cNvSpPr>
            <a:spLocks noGrp="1" noRot="1" noChangeAspect="1" noChangeArrowheads="1" noTextEdit="1"/>
          </p:cNvSpPr>
          <p:nvPr>
            <p:ph type="sldImg"/>
          </p:nvPr>
        </p:nvSpPr>
        <p:spPr/>
      </p:sp>
      <p:sp>
        <p:nvSpPr>
          <p:cNvPr id="16589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ffectLst/>
              </a:rPr>
              <a:t>信息增益中，衡量标准是看特征能够为分类系统带来多少信息，带来的信息越多，该特征越重要。对一个特征而言，系统有它和没它时信息量将发生变化，而前后信息量的差值就是这个特征给系统带来的信息量。所谓信息量，就是熵。</a:t>
            </a:r>
            <a:endParaRPr lang="zh-CN" altLang="en-US" dirty="0" smtClean="0">
              <a:effectLst/>
            </a:endParaRPr>
          </a:p>
          <a:p>
            <a:r>
              <a:rPr lang="zh-CN" altLang="en-US" dirty="0" smtClean="0">
                <a:effectLst/>
              </a:rPr>
              <a:t>假如有变量</a:t>
            </a:r>
            <a:r>
              <a:rPr lang="en-US" altLang="zh-CN" dirty="0" smtClean="0">
                <a:effectLst/>
              </a:rPr>
              <a:t>X</a:t>
            </a:r>
            <a:r>
              <a:rPr lang="zh-CN" altLang="en-US" dirty="0" smtClean="0">
                <a:effectLst/>
              </a:rPr>
              <a:t>，其可能的取值有</a:t>
            </a:r>
            <a:r>
              <a:rPr lang="en-US" altLang="zh-CN" dirty="0" smtClean="0">
                <a:effectLst/>
              </a:rPr>
              <a:t>n</a:t>
            </a:r>
            <a:r>
              <a:rPr lang="zh-CN" altLang="en-US" dirty="0" smtClean="0">
                <a:effectLst/>
              </a:rPr>
              <a:t>种，每一种取到的</a:t>
            </a:r>
            <a:r>
              <a:rPr lang="zh-CN" altLang="en-US" dirty="0" smtClean="0">
                <a:effectLst/>
                <a:hlinkClick r:id="rId3" action="ppaction://hlinkfile"/>
              </a:rPr>
              <a:t>概率</a:t>
            </a:r>
            <a:r>
              <a:rPr lang="zh-CN" altLang="en-US" dirty="0" smtClean="0">
                <a:effectLst/>
              </a:rPr>
              <a:t>为</a:t>
            </a:r>
            <a:r>
              <a:rPr lang="en-US" altLang="zh-CN" dirty="0" smtClean="0">
                <a:effectLst/>
              </a:rPr>
              <a:t>Pi</a:t>
            </a:r>
            <a:r>
              <a:rPr lang="zh-CN" altLang="en-US" dirty="0" smtClean="0">
                <a:effectLst/>
              </a:rPr>
              <a:t>，那么</a:t>
            </a:r>
            <a:r>
              <a:rPr lang="en-US" altLang="zh-CN" dirty="0" smtClean="0">
                <a:effectLst/>
              </a:rPr>
              <a:t>X</a:t>
            </a:r>
            <a:r>
              <a:rPr lang="zh-CN" altLang="en-US" dirty="0" smtClean="0">
                <a:effectLst/>
              </a:rPr>
              <a:t>的熵就定义为</a:t>
            </a:r>
            <a:endParaRPr lang="zh-CN" altLang="en-US" dirty="0" smtClean="0">
              <a:effectLst/>
            </a:endParaRPr>
          </a:p>
          <a:p>
            <a:r>
              <a:rPr lang="zh-CN" altLang="en-US" dirty="0" smtClean="0">
                <a:effectLst/>
              </a:rPr>
              <a:t>也就是说</a:t>
            </a:r>
            <a:r>
              <a:rPr lang="en-US" altLang="zh-CN" dirty="0" smtClean="0">
                <a:effectLst/>
              </a:rPr>
              <a:t>X</a:t>
            </a:r>
            <a:r>
              <a:rPr lang="zh-CN" altLang="en-US" dirty="0" smtClean="0">
                <a:effectLst/>
              </a:rPr>
              <a:t>可能的变化越多，</a:t>
            </a:r>
            <a:r>
              <a:rPr lang="en-US" altLang="zh-CN" dirty="0" smtClean="0">
                <a:effectLst/>
              </a:rPr>
              <a:t>X</a:t>
            </a:r>
            <a:r>
              <a:rPr lang="zh-CN" altLang="en-US" dirty="0" smtClean="0">
                <a:effectLst/>
              </a:rPr>
              <a:t>所携带的信息量越大，熵也就越大。对于</a:t>
            </a:r>
            <a:r>
              <a:rPr lang="zh-CN" altLang="en-US" dirty="0" smtClean="0">
                <a:effectLst/>
                <a:hlinkClick r:id="rId4" action="ppaction://hlinkfile"/>
              </a:rPr>
              <a:t>文本分类</a:t>
            </a:r>
            <a:r>
              <a:rPr lang="zh-CN" altLang="en-US" dirty="0" smtClean="0">
                <a:effectLst/>
              </a:rPr>
              <a:t>或聚类而言，就是说文档属于哪个类别的变化越多，类别的信息量就越大。所以特征</a:t>
            </a:r>
            <a:r>
              <a:rPr lang="en-US" altLang="zh-CN" dirty="0" smtClean="0">
                <a:effectLst/>
              </a:rPr>
              <a:t>T</a:t>
            </a:r>
            <a:r>
              <a:rPr lang="zh-CN" altLang="en-US" dirty="0" smtClean="0">
                <a:effectLst/>
              </a:rPr>
              <a:t>给聚类</a:t>
            </a:r>
            <a:r>
              <a:rPr lang="en-US" altLang="zh-CN" dirty="0" smtClean="0">
                <a:effectLst/>
              </a:rPr>
              <a:t>C</a:t>
            </a:r>
            <a:r>
              <a:rPr lang="zh-CN" altLang="en-US" dirty="0" smtClean="0">
                <a:effectLst/>
              </a:rPr>
              <a:t>或分类</a:t>
            </a:r>
            <a:r>
              <a:rPr lang="en-US" altLang="zh-CN" dirty="0" smtClean="0">
                <a:effectLst/>
              </a:rPr>
              <a:t>C</a:t>
            </a:r>
            <a:r>
              <a:rPr lang="zh-CN" altLang="en-US" dirty="0" smtClean="0">
                <a:effectLst/>
              </a:rPr>
              <a:t>带来的信息增益为</a:t>
            </a:r>
            <a:r>
              <a:rPr lang="en-US" altLang="zh-CN" dirty="0" smtClean="0">
                <a:effectLst/>
              </a:rPr>
              <a:t>IG(T)=H(C)-H(C|T)</a:t>
            </a:r>
            <a:r>
              <a:rPr lang="zh-CN" altLang="en-US" dirty="0" smtClean="0">
                <a:effectLst/>
              </a:rPr>
              <a:t>。</a:t>
            </a:r>
            <a:endParaRPr lang="zh-CN" altLang="en-US" dirty="0" smtClean="0">
              <a:effectLst/>
            </a:endParaRPr>
          </a:p>
          <a:p>
            <a:r>
              <a:rPr lang="en-US" altLang="zh-CN" dirty="0" smtClean="0">
                <a:effectLst/>
              </a:rPr>
              <a:t>H(C|T)</a:t>
            </a:r>
            <a:r>
              <a:rPr lang="zh-CN" altLang="en-US" dirty="0" smtClean="0">
                <a:effectLst/>
              </a:rPr>
              <a:t>包含两种情况：一种是特征</a:t>
            </a:r>
            <a:r>
              <a:rPr lang="en-US" altLang="zh-CN" dirty="0" smtClean="0">
                <a:effectLst/>
              </a:rPr>
              <a:t>T</a:t>
            </a:r>
            <a:r>
              <a:rPr lang="zh-CN" altLang="en-US" dirty="0" smtClean="0">
                <a:effectLst/>
              </a:rPr>
              <a:t>出现，标记为</a:t>
            </a:r>
            <a:r>
              <a:rPr lang="en-US" altLang="zh-CN" dirty="0" smtClean="0">
                <a:effectLst/>
              </a:rPr>
              <a:t>t</a:t>
            </a:r>
            <a:r>
              <a:rPr lang="zh-CN" altLang="en-US" dirty="0" smtClean="0">
                <a:effectLst/>
              </a:rPr>
              <a:t>，一种是特征</a:t>
            </a:r>
            <a:r>
              <a:rPr lang="en-US" altLang="zh-CN" dirty="0" smtClean="0">
                <a:effectLst/>
              </a:rPr>
              <a:t>T</a:t>
            </a:r>
            <a:r>
              <a:rPr lang="zh-CN" altLang="en-US" dirty="0" smtClean="0">
                <a:effectLst/>
              </a:rPr>
              <a:t>不出现，标记为</a:t>
            </a:r>
            <a:r>
              <a:rPr lang="en-US" altLang="zh-CN" dirty="0" smtClean="0">
                <a:effectLst/>
              </a:rPr>
              <a:t>t'</a:t>
            </a:r>
            <a:r>
              <a:rPr lang="zh-CN" altLang="en-US" dirty="0" smtClean="0">
                <a:effectLst/>
              </a:rPr>
              <a:t>。所以</a:t>
            </a:r>
            <a:endParaRPr lang="zh-CN" altLang="en-US" dirty="0" smtClean="0">
              <a:effectLst/>
            </a:endParaRPr>
          </a:p>
          <a:p>
            <a:r>
              <a:rPr lang="en-US" altLang="zh-CN" dirty="0" smtClean="0">
                <a:effectLst/>
              </a:rPr>
              <a:t>H(C|T)=P(t)H(</a:t>
            </a:r>
            <a:r>
              <a:rPr lang="en-US" altLang="zh-CN" dirty="0" err="1" smtClean="0">
                <a:effectLst/>
              </a:rPr>
              <a:t>C|t</a:t>
            </a:r>
            <a:r>
              <a:rPr lang="en-US" altLang="zh-CN" dirty="0" smtClean="0">
                <a:effectLst/>
              </a:rPr>
              <a:t>)+P(t')H(</a:t>
            </a:r>
            <a:r>
              <a:rPr lang="en-US" altLang="zh-CN" dirty="0" err="1" smtClean="0">
                <a:effectLst/>
              </a:rPr>
              <a:t>C|t</a:t>
            </a:r>
            <a:r>
              <a:rPr lang="en-US" altLang="zh-CN" dirty="0" smtClean="0">
                <a:effectLst/>
              </a:rPr>
              <a:t>‘)</a:t>
            </a:r>
            <a:r>
              <a:rPr lang="zh-CN" altLang="en-US" dirty="0" smtClean="0">
                <a:effectLst/>
              </a:rPr>
              <a:t>，再由熵的计算公式便可推得特征与类别的信息增益公式。</a:t>
            </a:r>
            <a:endParaRPr lang="zh-CN" altLang="en-US" dirty="0" smtClean="0">
              <a:effectLst/>
            </a:endParaRPr>
          </a:p>
          <a:p>
            <a:r>
              <a:rPr lang="zh-CN" altLang="en-US" dirty="0" smtClean="0">
                <a:effectLst/>
              </a:rPr>
              <a:t>信息增益最大的问题在于它只能考察特征对整个系统的贡献，而不能具体到某个类别上，这就使得它只适合用来做所谓“全局”的特征选择（指所有的类都使用相同的特征集合），而无法做“本地”的特征选择（每个类别有自己的特征集合，因为有的词，对这个类别很有</a:t>
            </a:r>
            <a:r>
              <a:rPr lang="zh-CN" altLang="en-US" dirty="0" smtClean="0">
                <a:effectLst/>
                <a:hlinkClick r:id="rId5" action="ppaction://hlinkfile"/>
              </a:rPr>
              <a:t>区分度</a:t>
            </a:r>
            <a:r>
              <a:rPr lang="zh-CN" altLang="en-US" dirty="0" smtClean="0">
                <a:effectLst/>
              </a:rPr>
              <a:t>，对另一个类别则无足轻重）。</a:t>
            </a:r>
            <a:endParaRPr lang="zh-CN" altLang="en-US" dirty="0" smtClean="0">
              <a:effectLst/>
            </a:endParaRPr>
          </a:p>
          <a:p>
            <a:pPr eaLnBrk="1" hangingPunct="1"/>
            <a:endParaRPr lang="zh-CN" altLang="en-US" dirty="0" smtClean="0">
              <a:latin typeface="Arial" panose="020B060402020202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30F09A3A-B382-4292-B2A4-6F244B8DF4FE}"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DE3A514D-ABB6-4CC0-9505-DFC0ED3BEF7C}"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79F7DE4-445C-4B7A-AD94-6DA0BDA87C2A}"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3456DD6-A47F-4D4C-AADD-73F441483948}"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523F76A-6039-43DE-A9D3-F9938BE19F7A}"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8A5B283-10BE-4A7A-8005-74DFB2487603}"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B354A12F-2ECB-4CA0-9325-3E8D7535FF3B}"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850E07E8-9498-4ACE-863D-AD71DF77739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08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46E0897D-5955-4302-AA4D-00DA727C267A}"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20836" name="Rectangle 2"/>
          <p:cNvSpPr>
            <a:spLocks noGrp="1" noRot="1" noChangeAspect="1" noChangeArrowheads="1" noTextEdit="1"/>
          </p:cNvSpPr>
          <p:nvPr>
            <p:ph type="sldImg"/>
          </p:nvPr>
        </p:nvSpPr>
        <p:spPr/>
      </p:sp>
      <p:sp>
        <p:nvSpPr>
          <p:cNvPr id="12083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DF65FE80-4635-43B9-ACF1-F497BE0C000C}"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C1A9B748-28EE-430F-82AF-19AF8184CEDE}"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81512F44-9A8C-4214-885E-60563F73DFDF}"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AD3807A7-3A64-4046-8552-3D8EEF48FEEE}"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8179" name="Rectangle 2"/>
          <p:cNvSpPr>
            <a:spLocks noGrp="1" noRot="1" noChangeAspect="1" noChangeArrowheads="1" noTextEdit="1"/>
          </p:cNvSpPr>
          <p:nvPr>
            <p:ph type="sldImg"/>
          </p:nvPr>
        </p:nvSpPr>
        <p:spPr/>
      </p:sp>
      <p:sp>
        <p:nvSpPr>
          <p:cNvPr id="178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8FE9A29-8915-4856-A8BE-FEA92186D5EE}"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79203" name="Rectangle 2"/>
          <p:cNvSpPr>
            <a:spLocks noGrp="1" noRot="1" noChangeAspect="1" noChangeArrowheads="1" noTextEdit="1"/>
          </p:cNvSpPr>
          <p:nvPr>
            <p:ph type="sldImg"/>
          </p:nvPr>
        </p:nvSpPr>
        <p:spPr/>
      </p:sp>
      <p:sp>
        <p:nvSpPr>
          <p:cNvPr id="179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945F5791-5D48-4B5F-ADDE-C988ABA86C09}"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80227" name="Rectangle 2"/>
          <p:cNvSpPr>
            <a:spLocks noGrp="1" noRot="1" noChangeAspect="1" noChangeArrowheads="1" noTextEdit="1"/>
          </p:cNvSpPr>
          <p:nvPr>
            <p:ph type="sldImg"/>
          </p:nvPr>
        </p:nvSpPr>
        <p:spPr/>
      </p:sp>
      <p:sp>
        <p:nvSpPr>
          <p:cNvPr id="180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8E674345-CEEC-402B-A2E4-96FED04539A0}"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81251" name="Rectangle 2"/>
          <p:cNvSpPr>
            <a:spLocks noGrp="1" noRot="1" noChangeAspect="1" noChangeArrowheads="1" noTextEdit="1"/>
          </p:cNvSpPr>
          <p:nvPr>
            <p:ph type="sldImg"/>
          </p:nvPr>
        </p:nvSpPr>
        <p:spPr/>
      </p:sp>
      <p:sp>
        <p:nvSpPr>
          <p:cNvPr id="181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EB871E2-1976-4383-ABF5-9623EEAC06B5}" type="slidenum">
              <a:rPr kumimoji="0" lang="zh-CN" altLang="en-US" sz="1200" smtClean="0">
                <a:latin typeface="Arial" panose="020B0604020202020204" pitchFamily="34" charset="0"/>
              </a:rPr>
            </a:fld>
            <a:endParaRPr kumimoji="0" lang="en-US" altLang="zh-CN" sz="1200" smtClean="0">
              <a:latin typeface="Arial" panose="020B0604020202020204" pitchFamily="34" charset="0"/>
            </a:endParaRPr>
          </a:p>
        </p:txBody>
      </p:sp>
      <p:sp>
        <p:nvSpPr>
          <p:cNvPr id="182275" name="Rectangle 2"/>
          <p:cNvSpPr>
            <a:spLocks noGrp="1" noRot="1" noChangeAspect="1" noChangeArrowheads="1" noTextEdit="1"/>
          </p:cNvSpPr>
          <p:nvPr>
            <p:ph type="sldImg"/>
          </p:nvPr>
        </p:nvSpPr>
        <p:spPr/>
      </p:sp>
      <p:sp>
        <p:nvSpPr>
          <p:cNvPr id="182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455078C9-F2DA-4492-B782-498EFC0F7E7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39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2B256E73-61AB-4B9A-8F49-5E952BA513D1}"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23908" name="Rectangle 2"/>
          <p:cNvSpPr>
            <a:spLocks noGrp="1" noRot="1" noChangeAspect="1" noChangeArrowheads="1" noTextEdit="1"/>
          </p:cNvSpPr>
          <p:nvPr>
            <p:ph type="sldImg"/>
          </p:nvPr>
        </p:nvSpPr>
        <p:spPr/>
      </p:sp>
      <p:sp>
        <p:nvSpPr>
          <p:cNvPr id="12390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9154F6B5-9157-4DB8-AC98-4E3236A502A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49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52156CAE-F7E7-41E6-ACC4-52CAC415E687}"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24932" name="Rectangle 2"/>
          <p:cNvSpPr>
            <a:spLocks noGrp="1" noRot="1" noChangeAspect="1" noChangeArrowheads="1" noTextEdit="1"/>
          </p:cNvSpPr>
          <p:nvPr>
            <p:ph type="sldImg"/>
          </p:nvPr>
        </p:nvSpPr>
        <p:spPr/>
      </p:sp>
      <p:sp>
        <p:nvSpPr>
          <p:cNvPr id="12493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0D265391-69F0-470B-9061-43E4BCECF2F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59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B2935EE9-1F75-4C81-B966-D621E6C60ED8}"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25956" name="Rectangle 2"/>
          <p:cNvSpPr>
            <a:spLocks noGrp="1" noRot="1" noChangeAspect="1" noChangeArrowheads="1" noTextEdit="1"/>
          </p:cNvSpPr>
          <p:nvPr>
            <p:ph type="sldImg"/>
          </p:nvPr>
        </p:nvSpPr>
        <p:spPr/>
      </p:sp>
      <p:sp>
        <p:nvSpPr>
          <p:cNvPr id="12595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920BA890-5E74-4769-9186-D7199CB0EF5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69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947699C5-7524-46D2-B321-149A6239E24B}"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26980" name="Rectangle 2"/>
          <p:cNvSpPr>
            <a:spLocks noGrp="1" noRot="1" noChangeAspect="1" noChangeArrowheads="1" noTextEdit="1"/>
          </p:cNvSpPr>
          <p:nvPr>
            <p:ph type="sldImg"/>
          </p:nvPr>
        </p:nvSpPr>
        <p:spPr/>
      </p:sp>
      <p:sp>
        <p:nvSpPr>
          <p:cNvPr id="12698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A6C9F477-AD2E-40F5-BEE0-C141E9F360F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80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9886970A-031B-4036-B921-701469D3B25D}"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28004" name="Rectangle 2"/>
          <p:cNvSpPr>
            <a:spLocks noGrp="1" noRot="1" noChangeAspect="1" noChangeArrowheads="1" noTextEdit="1"/>
          </p:cNvSpPr>
          <p:nvPr>
            <p:ph type="sldImg"/>
          </p:nvPr>
        </p:nvSpPr>
        <p:spPr/>
      </p:sp>
      <p:sp>
        <p:nvSpPr>
          <p:cNvPr id="12800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4791D219-FEB5-4088-AC52-5DF01E9963D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90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E81A5805-ECCD-47DA-BB4B-3EF6520C7F9D}"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29028" name="Rectangle 2"/>
          <p:cNvSpPr>
            <a:spLocks noGrp="1" noRot="1" noChangeAspect="1" noChangeArrowheads="1" noTextEdit="1"/>
          </p:cNvSpPr>
          <p:nvPr>
            <p:ph type="sldImg"/>
          </p:nvPr>
        </p:nvSpPr>
        <p:spPr/>
      </p:sp>
      <p:sp>
        <p:nvSpPr>
          <p:cNvPr id="12902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7BAA66E9-349E-4D2B-AA0B-D279C28D84B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00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17FA7CA9-D5ED-46D8-B8C9-1A5797C987EA}"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30052" name="Rectangle 2"/>
          <p:cNvSpPr>
            <a:spLocks noGrp="1" noRot="1" noChangeAspect="1" noChangeArrowheads="1" noTextEdit="1"/>
          </p:cNvSpPr>
          <p:nvPr>
            <p:ph type="sldImg"/>
          </p:nvPr>
        </p:nvSpPr>
        <p:spPr/>
      </p:sp>
      <p:sp>
        <p:nvSpPr>
          <p:cNvPr id="13005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文本数据编码很简单，数据量很小，传输便捷。</a:t>
            </a:r>
            <a:endParaRPr lang="en-US" altLang="zh-CN" dirty="0" smtClean="0"/>
          </a:p>
          <a:p>
            <a:r>
              <a:rPr lang="zh-CN" altLang="en-US" dirty="0" smtClean="0"/>
              <a:t>针对不同的应用范围、不同的表述对象，文本可以有不同的描述。</a:t>
            </a:r>
            <a:endParaRPr lang="en-US" altLang="zh-CN" dirty="0" smtClean="0"/>
          </a:p>
          <a:p>
            <a:r>
              <a:rPr lang="zh-CN" altLang="en-US" dirty="0" smtClean="0"/>
              <a:t>文本字符编码：比如</a:t>
            </a:r>
            <a:r>
              <a:rPr lang="en-US" altLang="zh-CN" dirty="0" smtClean="0"/>
              <a:t>Unicode</a:t>
            </a:r>
            <a:r>
              <a:rPr lang="zh-CN" altLang="en-US" dirty="0" smtClean="0"/>
              <a:t>、</a:t>
            </a:r>
            <a:r>
              <a:rPr lang="en-US" altLang="zh-CN" dirty="0" smtClean="0"/>
              <a:t>UTF-8</a:t>
            </a:r>
            <a:r>
              <a:rPr lang="zh-CN" altLang="en-US" dirty="0" smtClean="0"/>
              <a:t>、</a:t>
            </a:r>
            <a:r>
              <a:rPr lang="en-US" altLang="zh-CN" dirty="0" smtClean="0"/>
              <a:t>ANSI</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55356C2D-A97B-49AB-A0C7-73D2128760B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10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A5AED18F-0A5D-4240-AFF8-EFE76F4B0A54}"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31076" name="Rectangle 2"/>
          <p:cNvSpPr>
            <a:spLocks noGrp="1" noRot="1" noChangeAspect="1" noChangeArrowheads="1" noTextEdit="1"/>
          </p:cNvSpPr>
          <p:nvPr>
            <p:ph type="sldImg"/>
          </p:nvPr>
        </p:nvSpPr>
        <p:spPr/>
      </p:sp>
      <p:sp>
        <p:nvSpPr>
          <p:cNvPr id="13107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95F9EDA0-856E-4682-BA04-2EF265FD4E4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20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C567730D-07BC-47AD-9377-6C83B470F52A}"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32100" name="Rectangle 2"/>
          <p:cNvSpPr>
            <a:spLocks noGrp="1" noRot="1" noChangeAspect="1" noChangeArrowheads="1" noTextEdit="1"/>
          </p:cNvSpPr>
          <p:nvPr>
            <p:ph type="sldImg"/>
          </p:nvPr>
        </p:nvSpPr>
        <p:spPr/>
      </p:sp>
      <p:sp>
        <p:nvSpPr>
          <p:cNvPr id="13210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CA4E2F23-D08D-4BD4-9DA0-81E03188D80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31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A20EA556-4A50-403E-AC0D-D0F51F87DA80}"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33124" name="Rectangle 2"/>
          <p:cNvSpPr>
            <a:spLocks noGrp="1" noRot="1" noChangeAspect="1" noChangeArrowheads="1" noTextEdit="1"/>
          </p:cNvSpPr>
          <p:nvPr>
            <p:ph type="sldImg"/>
          </p:nvPr>
        </p:nvSpPr>
        <p:spPr/>
      </p:sp>
      <p:sp>
        <p:nvSpPr>
          <p:cNvPr id="13312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662C9B3C-3254-4AF9-ADC4-BD1D9E1E119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41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87CE2815-A133-493B-9C9B-2937D3FC4C03}"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34148" name="Rectangle 2"/>
          <p:cNvSpPr>
            <a:spLocks noGrp="1" noRot="1" noChangeAspect="1" noChangeArrowheads="1" noTextEdit="1"/>
          </p:cNvSpPr>
          <p:nvPr>
            <p:ph type="sldImg"/>
          </p:nvPr>
        </p:nvSpPr>
        <p:spPr/>
      </p:sp>
      <p:sp>
        <p:nvSpPr>
          <p:cNvPr id="13414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A669E569-8696-4C03-A4A6-565ED123DD38}"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82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9A1539E3-ADE4-48C8-BA3F-D8EB2A007344}"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38244" name="Rectangle 2"/>
          <p:cNvSpPr>
            <a:spLocks noGrp="1" noRot="1" noChangeAspect="1" noChangeArrowheads="1" noTextEdit="1"/>
          </p:cNvSpPr>
          <p:nvPr>
            <p:ph type="sldImg"/>
          </p:nvPr>
        </p:nvSpPr>
        <p:spPr/>
      </p:sp>
      <p:sp>
        <p:nvSpPr>
          <p:cNvPr id="13824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DF2A9DEC-9A57-455F-ABB8-4A7D18C6CFD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92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801140C5-2F2F-4B2C-955E-BF020380EE95}"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39268" name="Rectangle 2"/>
          <p:cNvSpPr>
            <a:spLocks noGrp="1" noRot="1" noChangeAspect="1" noChangeArrowheads="1" noTextEdit="1"/>
          </p:cNvSpPr>
          <p:nvPr>
            <p:ph type="sldImg"/>
          </p:nvPr>
        </p:nvSpPr>
        <p:spPr/>
      </p:sp>
      <p:sp>
        <p:nvSpPr>
          <p:cNvPr id="13926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D3E517C9-0A56-4671-9526-7EDD54B5C47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0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ECD01F68-4B51-4653-8FAC-FFC8F9727C33}"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0292" name="Rectangle 2"/>
          <p:cNvSpPr>
            <a:spLocks noGrp="1" noRot="1" noChangeAspect="1" noChangeArrowheads="1" noTextEdit="1"/>
          </p:cNvSpPr>
          <p:nvPr>
            <p:ph type="sldImg"/>
          </p:nvPr>
        </p:nvSpPr>
        <p:spPr/>
      </p:sp>
      <p:sp>
        <p:nvSpPr>
          <p:cNvPr id="14029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E5DBFF36-E7CB-4A04-9C8E-18A018D18A7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13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46575B1D-EB14-4A3B-BE50-57FB8DE61B42}"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1316" name="Rectangle 2"/>
          <p:cNvSpPr>
            <a:spLocks noGrp="1" noRot="1" noChangeAspect="1" noChangeArrowheads="1" noTextEdit="1"/>
          </p:cNvSpPr>
          <p:nvPr>
            <p:ph type="sldImg"/>
          </p:nvPr>
        </p:nvSpPr>
        <p:spPr/>
      </p:sp>
      <p:sp>
        <p:nvSpPr>
          <p:cNvPr id="14131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B37A8929-3AB5-4855-9D4F-AE73725573B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23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F9739397-4F3E-4DB6-B65B-A295CD1F7FB1}"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2340" name="Rectangle 2"/>
          <p:cNvSpPr>
            <a:spLocks noGrp="1" noRot="1" noChangeAspect="1" noChangeArrowheads="1" noTextEdit="1"/>
          </p:cNvSpPr>
          <p:nvPr>
            <p:ph type="sldImg"/>
          </p:nvPr>
        </p:nvSpPr>
        <p:spPr/>
      </p:sp>
      <p:sp>
        <p:nvSpPr>
          <p:cNvPr id="14234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38A6FF05-D0A1-4A93-B537-CD9BBBE9ED0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33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3092BF7A-20C0-4403-AAEB-8B03B3ECB743}"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3364" name="Rectangle 2"/>
          <p:cNvSpPr>
            <a:spLocks noGrp="1" noRot="1" noChangeAspect="1" noChangeArrowheads="1" noTextEdit="1"/>
          </p:cNvSpPr>
          <p:nvPr>
            <p:ph type="sldImg"/>
          </p:nvPr>
        </p:nvSpPr>
        <p:spPr/>
      </p:sp>
      <p:sp>
        <p:nvSpPr>
          <p:cNvPr id="14336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文本图象是把文字资料通过扫描仪、照相机等数据采集设备生成的图像，</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2FBF4AA3-7ABB-4ACF-9A66-D449DBC681B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43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49DED33F-98DD-4026-B558-B8FEB4244049}"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4388" name="Rectangle 2"/>
          <p:cNvSpPr>
            <a:spLocks noGrp="1" noRot="1" noChangeAspect="1" noChangeArrowheads="1" noTextEdit="1"/>
          </p:cNvSpPr>
          <p:nvPr>
            <p:ph type="sldImg"/>
          </p:nvPr>
        </p:nvSpPr>
        <p:spPr/>
      </p:sp>
      <p:sp>
        <p:nvSpPr>
          <p:cNvPr id="14438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21E2C45B-8FBF-4012-8A5F-C89AA91A9F7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54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86712309-B5F7-4947-98A5-312B2131A903}"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5412" name="Rectangle 2"/>
          <p:cNvSpPr>
            <a:spLocks noGrp="1" noRot="1" noChangeAspect="1" noChangeArrowheads="1" noTextEdit="1"/>
          </p:cNvSpPr>
          <p:nvPr>
            <p:ph type="sldImg"/>
          </p:nvPr>
        </p:nvSpPr>
        <p:spPr/>
      </p:sp>
      <p:sp>
        <p:nvSpPr>
          <p:cNvPr id="14541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9D3F6867-0A0F-4ACE-A146-2AC9DBA8505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64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CD302EE2-B35F-4334-AE61-B8332E619A53}"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6436" name="Rectangle 2"/>
          <p:cNvSpPr>
            <a:spLocks noGrp="1" noRot="1" noChangeAspect="1" noChangeArrowheads="1" noTextEdit="1"/>
          </p:cNvSpPr>
          <p:nvPr>
            <p:ph type="sldImg"/>
          </p:nvPr>
        </p:nvSpPr>
        <p:spPr/>
      </p:sp>
      <p:sp>
        <p:nvSpPr>
          <p:cNvPr id="14643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BB44F2B8-A906-4818-9887-E09B00F9DBF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74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70C6CBC0-4A00-47C6-8157-C50DAA663313}"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7460" name="Rectangle 2"/>
          <p:cNvSpPr>
            <a:spLocks noGrp="1" noRot="1" noChangeAspect="1" noChangeArrowheads="1" noTextEdit="1"/>
          </p:cNvSpPr>
          <p:nvPr>
            <p:ph type="sldImg"/>
          </p:nvPr>
        </p:nvSpPr>
        <p:spPr/>
      </p:sp>
      <p:sp>
        <p:nvSpPr>
          <p:cNvPr id="14746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6EBA5B6F-28D2-436E-830F-3686EF22030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84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E7913EBD-6761-42C8-BDB7-FAF6FF2A425F}"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48484" name="Rectangle 2"/>
          <p:cNvSpPr>
            <a:spLocks noGrp="1" noRot="1" noChangeAspect="1" noChangeArrowheads="1" noTextEdit="1"/>
          </p:cNvSpPr>
          <p:nvPr>
            <p:ph type="sldImg"/>
          </p:nvPr>
        </p:nvSpPr>
        <p:spPr/>
      </p:sp>
      <p:sp>
        <p:nvSpPr>
          <p:cNvPr id="14848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DOM</a:t>
            </a:r>
            <a:r>
              <a:rPr lang="zh-CN" altLang="en-US" dirty="0" smtClean="0"/>
              <a:t>是</a:t>
            </a:r>
            <a:r>
              <a:rPr lang="en-US" altLang="zh-CN" dirty="0" smtClean="0"/>
              <a:t>Document Object Model</a:t>
            </a:r>
            <a:r>
              <a:rPr lang="zh-CN" altLang="en-US" dirty="0" smtClean="0">
                <a:hlinkClick r:id="rId3" action="ppaction://hlinkfile"/>
              </a:rPr>
              <a:t>文档对象模型</a:t>
            </a:r>
            <a:r>
              <a:rPr lang="zh-CN" altLang="en-US" dirty="0" smtClean="0"/>
              <a:t>的缩写。根据</a:t>
            </a:r>
            <a:r>
              <a:rPr lang="en-US" altLang="zh-CN" dirty="0" smtClean="0"/>
              <a:t>W3C DOM</a:t>
            </a:r>
            <a:r>
              <a:rPr lang="zh-CN" altLang="en-US" dirty="0" smtClean="0"/>
              <a:t>规范</a:t>
            </a:r>
            <a:r>
              <a:rPr lang="en-US" altLang="zh-CN" dirty="0" smtClean="0"/>
              <a:t>,DOM</a:t>
            </a:r>
            <a:r>
              <a:rPr lang="zh-CN" altLang="en-US" dirty="0" smtClean="0"/>
              <a:t>是一种与</a:t>
            </a:r>
            <a:r>
              <a:rPr lang="zh-CN" altLang="en-US" dirty="0" smtClean="0">
                <a:hlinkClick r:id="rId4" action="ppaction://hlinkfile"/>
              </a:rPr>
              <a:t>浏览器</a:t>
            </a:r>
            <a:r>
              <a:rPr lang="zh-CN" altLang="en-US" dirty="0" smtClean="0"/>
              <a:t>，平台，语言无关的接口，使得你可以访问页面其他的标准组件。简单理解，</a:t>
            </a:r>
            <a:r>
              <a:rPr lang="en-US" altLang="zh-CN" dirty="0" smtClean="0"/>
              <a:t>DOM</a:t>
            </a:r>
            <a:r>
              <a:rPr lang="zh-CN" altLang="en-US" dirty="0" smtClean="0"/>
              <a:t>解决了</a:t>
            </a:r>
            <a:r>
              <a:rPr lang="en-US" altLang="zh-CN" dirty="0" smtClean="0"/>
              <a:t>Netscape</a:t>
            </a:r>
            <a:r>
              <a:rPr lang="zh-CN" altLang="en-US" dirty="0" smtClean="0"/>
              <a:t>的</a:t>
            </a:r>
            <a:r>
              <a:rPr lang="en-US" altLang="zh-CN" dirty="0" smtClean="0"/>
              <a:t>JavaScript</a:t>
            </a:r>
            <a:r>
              <a:rPr lang="zh-CN" altLang="en-US" dirty="0" smtClean="0"/>
              <a:t>和 </a:t>
            </a:r>
            <a:r>
              <a:rPr lang="en-US" altLang="zh-CN" dirty="0" smtClean="0"/>
              <a:t>Microsoft</a:t>
            </a:r>
            <a:r>
              <a:rPr lang="zh-CN" altLang="en-US" dirty="0" smtClean="0"/>
              <a:t>的</a:t>
            </a:r>
            <a:r>
              <a:rPr lang="en-US" altLang="zh-CN" dirty="0" smtClean="0"/>
              <a:t>JavaScript</a:t>
            </a:r>
            <a:r>
              <a:rPr lang="zh-CN" altLang="en-US" dirty="0" smtClean="0"/>
              <a:t>之间的冲突，给予</a:t>
            </a:r>
            <a:r>
              <a:rPr lang="en-US" altLang="zh-CN" dirty="0" smtClean="0"/>
              <a:t>web</a:t>
            </a:r>
            <a:r>
              <a:rPr lang="zh-CN" altLang="en-US" dirty="0" smtClean="0">
                <a:hlinkClick r:id="rId5" action="ppaction://hlinkfile"/>
              </a:rPr>
              <a:t>设计师</a:t>
            </a:r>
            <a:r>
              <a:rPr lang="zh-CN" altLang="en-US" dirty="0" smtClean="0"/>
              <a:t>和开发者一个标准的方法，让他们来访问他们站点中的数据、</a:t>
            </a:r>
            <a:r>
              <a:rPr lang="zh-CN" altLang="en-US" dirty="0" smtClean="0">
                <a:hlinkClick r:id="rId6" action="ppaction://hlinkfile"/>
              </a:rPr>
              <a:t>脚本</a:t>
            </a:r>
            <a:r>
              <a:rPr lang="zh-CN" altLang="en-US" dirty="0" smtClean="0"/>
              <a:t>和表现层对象。</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HTML DOM </a:t>
            </a:r>
            <a:r>
              <a:rPr lang="zh-CN" altLang="en-US" dirty="0" smtClean="0"/>
              <a:t>把 </a:t>
            </a:r>
            <a:r>
              <a:rPr lang="en-US" altLang="zh-CN" dirty="0" smtClean="0"/>
              <a:t>HTML </a:t>
            </a:r>
            <a:r>
              <a:rPr lang="zh-CN" altLang="en-US" dirty="0" smtClean="0"/>
              <a:t>文档呈现为带有元素、属性和文本的树结构（节点树）。</a:t>
            </a:r>
            <a:endParaRPr lang="zh-CN" altLang="en-US" dirty="0" smtClean="0"/>
          </a:p>
          <a:p>
            <a:r>
              <a:rPr lang="zh-CN" altLang="en-US" dirty="0" smtClean="0"/>
              <a:t>每个</a:t>
            </a:r>
            <a:r>
              <a:rPr lang="zh-CN" altLang="en-US" dirty="0" smtClean="0">
                <a:hlinkClick r:id="rId7" action="ppaction://hlinkfile"/>
              </a:rPr>
              <a:t>节点</a:t>
            </a:r>
            <a:r>
              <a:rPr lang="zh-CN" altLang="en-US" dirty="0" smtClean="0"/>
              <a:t>都拥有包含着关于节点某些信息的属性。这些属性是：</a:t>
            </a:r>
            <a:endParaRPr lang="zh-CN" altLang="en-US" dirty="0" smtClean="0"/>
          </a:p>
          <a:p>
            <a:r>
              <a:rPr lang="en-US" altLang="zh-CN" dirty="0" err="1" smtClean="0"/>
              <a:t>nodeName</a:t>
            </a:r>
            <a:r>
              <a:rPr lang="zh-CN" altLang="en-US" dirty="0" smtClean="0"/>
              <a:t>（节点名称）</a:t>
            </a:r>
            <a:r>
              <a:rPr lang="en-US" altLang="zh-CN" dirty="0" err="1" smtClean="0"/>
              <a:t>nodeValue</a:t>
            </a:r>
            <a:r>
              <a:rPr lang="zh-CN" altLang="en-US" dirty="0" smtClean="0"/>
              <a:t>（节点值）</a:t>
            </a:r>
            <a:r>
              <a:rPr lang="en-US" altLang="zh-CN" dirty="0" err="1" smtClean="0"/>
              <a:t>nodeType</a:t>
            </a:r>
            <a:r>
              <a:rPr lang="zh-CN" altLang="en-US" dirty="0" smtClean="0"/>
              <a:t>（节点类型）</a:t>
            </a:r>
            <a:endParaRPr lang="en-US" altLang="zh-CN" dirty="0" smtClean="0"/>
          </a:p>
          <a:p>
            <a:r>
              <a:rPr lang="en-US" altLang="zh-CN" dirty="0" err="1" smtClean="0"/>
              <a:t>dom</a:t>
            </a:r>
            <a:r>
              <a:rPr lang="zh-CN" altLang="en-US" dirty="0" smtClean="0"/>
              <a:t>树是分层组织的，反映了节点之间的关系。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同一个模板生成的网页集合中，由于冗余信息通常是由机器自动生成的，因此冗余信息通常比较均匀的分布于各个网页中，而核心信息不通，它通常是由人工手动添加，倾向于分布在特定的网页中。最大熵原理指出，变量的不确定性越大，变量分布越均匀，其信息熵也就越大。冗余信息在由同一个模板生成的网页集合中呈现均匀性，而当冗余信息所包含的文本被分词工具进行分词后，所分割的各关键词依然保有均匀性，同样个相邻关键词成对的出现即相邻关键词间的依赖性仍具有均匀性，因此关键词的信息熵越大，越是噪声。</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err="1" smtClean="0">
                <a:effectLst/>
              </a:rPr>
              <a:t>libpcap</a:t>
            </a:r>
            <a:r>
              <a:rPr lang="zh-CN" altLang="en-US" dirty="0" smtClean="0">
                <a:effectLst/>
              </a:rPr>
              <a:t>的包捕获机制就是在数据链路层加一个旁路处理。当一个数据包到达网络接口时，</a:t>
            </a:r>
            <a:r>
              <a:rPr lang="en-US" altLang="zh-CN" dirty="0" err="1" smtClean="0">
                <a:effectLst/>
              </a:rPr>
              <a:t>libpcap</a:t>
            </a:r>
            <a:r>
              <a:rPr lang="zh-CN" altLang="en-US" dirty="0" smtClean="0">
                <a:effectLst/>
              </a:rPr>
              <a:t>首先利用已经创建的</a:t>
            </a:r>
            <a:r>
              <a:rPr lang="en-US" altLang="zh-CN" dirty="0" smtClean="0">
                <a:effectLst/>
              </a:rPr>
              <a:t>Socket</a:t>
            </a:r>
            <a:r>
              <a:rPr lang="zh-CN" altLang="en-US" dirty="0" smtClean="0">
                <a:effectLst/>
              </a:rPr>
              <a:t>从链路层驱动程序中获得该数据包的拷贝，再通过</a:t>
            </a:r>
            <a:r>
              <a:rPr lang="en-US" altLang="zh-CN" dirty="0" smtClean="0">
                <a:effectLst/>
              </a:rPr>
              <a:t>Tap</a:t>
            </a:r>
            <a:r>
              <a:rPr lang="zh-CN" altLang="en-US" dirty="0" smtClean="0">
                <a:effectLst/>
              </a:rPr>
              <a:t>函数将数据包发给</a:t>
            </a:r>
            <a:r>
              <a:rPr lang="en-US" altLang="zh-CN" dirty="0" smtClean="0">
                <a:effectLst/>
              </a:rPr>
              <a:t>BPF</a:t>
            </a:r>
            <a:r>
              <a:rPr lang="zh-CN" altLang="en-US" dirty="0" smtClean="0">
                <a:effectLst/>
              </a:rPr>
              <a:t>过滤器。</a:t>
            </a:r>
            <a:r>
              <a:rPr lang="en-US" altLang="zh-CN" dirty="0" smtClean="0">
                <a:effectLst/>
              </a:rPr>
              <a:t>BPF</a:t>
            </a:r>
            <a:r>
              <a:rPr lang="zh-CN" altLang="en-US" dirty="0" smtClean="0">
                <a:effectLst/>
              </a:rPr>
              <a:t>过滤器根据用户已经定义好的过滤规则对数据包进行逐一匹配，匹配成功则放入内核缓冲区，并传递给用户缓冲区，匹配失败则直接丢弃。如果没有设置过滤规则，所有数据包都将放入内核缓冲区，并传递给用户层缓冲区。</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2D66760A-BA67-47D9-A270-839B18438C64}"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latin typeface="+mn-ea"/>
              </a:rPr>
              <a:t>格式化数据中，编码相同的字符可以有不同的外在表现样式，比如文字之间可以设置不同的字距、行距，可以有不同的字体、颜色、尺寸等，如</a:t>
            </a:r>
            <a:r>
              <a:rPr lang="en-US" altLang="zh-CN" b="1" dirty="0" smtClean="0">
                <a:latin typeface="+mn-ea"/>
              </a:rPr>
              <a:t>doc</a:t>
            </a:r>
            <a:r>
              <a:rPr lang="zh-CN" altLang="en-US" b="1" dirty="0" smtClean="0">
                <a:latin typeface="+mn-ea"/>
              </a:rPr>
              <a:t>、</a:t>
            </a:r>
            <a:r>
              <a:rPr lang="en-US" altLang="zh-CN" b="1" dirty="0" err="1" smtClean="0">
                <a:latin typeface="+mn-ea"/>
              </a:rPr>
              <a:t>wps</a:t>
            </a:r>
            <a:r>
              <a:rPr lang="zh-CN" altLang="en-US" b="1" dirty="0" smtClean="0">
                <a:latin typeface="+mn-ea"/>
              </a:rPr>
              <a:t>、</a:t>
            </a:r>
            <a:r>
              <a:rPr lang="en-US" altLang="zh-CN" b="1" dirty="0" err="1" smtClean="0">
                <a:latin typeface="+mn-ea"/>
              </a:rPr>
              <a:t>pdf</a:t>
            </a:r>
            <a:r>
              <a:rPr lang="zh-CN" altLang="en-US" b="1" dirty="0" smtClean="0">
                <a:latin typeface="+mn-ea"/>
              </a:rPr>
              <a:t>等数据就属于格式化数据。非格式化数据，如</a:t>
            </a:r>
            <a:r>
              <a:rPr lang="en-US" altLang="zh-CN" b="1" dirty="0" smtClean="0">
                <a:latin typeface="+mn-ea"/>
              </a:rPr>
              <a:t>txt</a:t>
            </a:r>
            <a:r>
              <a:rPr lang="zh-CN" altLang="en-US" b="1" dirty="0" smtClean="0">
                <a:latin typeface="+mn-ea"/>
              </a:rPr>
              <a:t>。</a:t>
            </a:r>
            <a:endParaRPr lang="en-US" altLang="zh-CN" b="1" dirty="0" smtClean="0">
              <a:latin typeface="+mn-ea"/>
            </a:endParaRPr>
          </a:p>
          <a:p>
            <a:r>
              <a:rPr lang="zh-CN" altLang="en-US" b="1" dirty="0" smtClean="0">
                <a:latin typeface="+mn-ea"/>
              </a:rPr>
              <a:t>消息主体：文本中的主体内容，所有表达语义的文字对应的编码数据都属于这一类；</a:t>
            </a:r>
            <a:endParaRPr lang="en-US" altLang="zh-CN" b="1" dirty="0" smtClean="0">
              <a:latin typeface="+mn-ea"/>
            </a:endParaRPr>
          </a:p>
          <a:p>
            <a:r>
              <a:rPr lang="zh-CN" altLang="en-US" b="1" dirty="0" smtClean="0">
                <a:latin typeface="+mn-ea"/>
              </a:rPr>
              <a:t>文档标记：描述文本的逻辑结构和物理属性，如文本的编码和版本标识，字体、高度、间距等</a:t>
            </a:r>
            <a:endParaRPr lang="en-US" altLang="zh-CN" b="1" dirty="0" smtClean="0">
              <a:latin typeface="+mn-ea"/>
            </a:endParaRPr>
          </a:p>
          <a:p>
            <a:r>
              <a:rPr lang="zh-CN" altLang="en-US" b="1" dirty="0" smtClean="0">
                <a:latin typeface="+mn-ea"/>
              </a:rPr>
              <a:t>附件，文本中的图像等额外的非字符编码数据，如注释</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4E182389-48C4-4AF7-B5DA-2A3E8870BF71}"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A28154EC-D821-4C22-82A6-0A445B05915B}"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DBF3AC17-605F-4B88-9274-50E189F9B8A6}"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41D6588-EE17-432C-9274-2E37F3A15C6A}"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F1A61059-707A-4435-B1BF-E87ED1167A45}"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22422ED-50FB-48BA-8A84-9E553E08FEFF}"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916A46B1-7F4D-4158-975E-06ACB8629931}"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49507" name="Rectangle 2"/>
          <p:cNvSpPr>
            <a:spLocks noGrp="1" noRot="1" noChangeAspect="1" noChangeArrowheads="1" noTextEdit="1"/>
          </p:cNvSpPr>
          <p:nvPr>
            <p:ph type="sldImg"/>
          </p:nvPr>
        </p:nvSpPr>
        <p:spPr/>
      </p:sp>
      <p:sp>
        <p:nvSpPr>
          <p:cNvPr id="14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0A7B566-3330-417F-9FEB-14605C341517}"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CA5A22E7-B365-42C7-B32D-9BA83749F113}" type="slidenum">
              <a:rPr kumimoji="0" lang="en-US" altLang="zh-CN" sz="1200" smtClean="0">
                <a:latin typeface="Arial" panose="020B0604020202020204" pitchFamily="34" charset="0"/>
              </a:rPr>
            </a:fld>
            <a:endParaRPr kumimoji="0" lang="en-US" altLang="zh-CN" sz="1200" smtClean="0">
              <a:latin typeface="Arial" panose="020B0604020202020204" pitchFamily="34" charset="0"/>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组合型：可以独立成词，也可以组合成词</a:t>
            </a:r>
            <a:endParaRPr lang="en-US" altLang="zh-CN" dirty="0" smtClean="0">
              <a:latin typeface="Arial" panose="020B0604020202020204" pitchFamily="34" charset="0"/>
            </a:endParaRPr>
          </a:p>
          <a:p>
            <a:r>
              <a:rPr lang="zh-CN" altLang="en-US" dirty="0" smtClean="0">
                <a:latin typeface="Arial" panose="020B0604020202020204" pitchFamily="34" charset="0"/>
              </a:rPr>
              <a:t>交叉型：和上下文可以分别成词，但是不能单独成词</a:t>
            </a:r>
            <a:endParaRPr lang="zh-CN" altLang="zh-CN" dirty="0"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FA85CC2F-DD12-4CF7-9FE5-3E135EAF310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改变其中一个比特都将使文本发生可以感知的变化</a:t>
            </a:r>
            <a:endParaRPr lang="zh-CN" altLang="en-US" dirty="0"/>
          </a:p>
        </p:txBody>
      </p:sp>
      <p:sp>
        <p:nvSpPr>
          <p:cNvPr id="4" name="灯片编号占位符 3"/>
          <p:cNvSpPr>
            <a:spLocks noGrp="1"/>
          </p:cNvSpPr>
          <p:nvPr>
            <p:ph type="sldNum" sz="quarter" idx="10"/>
          </p:nvPr>
        </p:nvSpPr>
        <p:spPr/>
        <p:txBody>
          <a:bodyPr/>
          <a:lstStyle/>
          <a:p>
            <a:pPr>
              <a:defRPr/>
            </a:pPr>
            <a:fld id="{140E3571-B9F4-4991-83A1-4443C89AFA35}"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99660FD0-86D5-4DEC-8C4D-DF7E91CD4BA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B874CBF-5DA1-4347-A70F-605834FD555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EF53FCFA-D8AE-41A3-8573-9C0249680DD9}"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20835" name="Rectangle 2"/>
          <p:cNvSpPr>
            <a:spLocks noGrp="1" noRot="1" noChangeAspect="1" noChangeArrowheads="1" noTextEdit="1"/>
          </p:cNvSpPr>
          <p:nvPr>
            <p:ph type="sldImg"/>
          </p:nvPr>
        </p:nvSpPr>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E0D756F-15BF-4A9C-AA7C-D2EDF29C0B0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D308759-7F73-429B-9B76-0E9346A7C1E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21316B5-8B83-44BD-8956-533164767FA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8DE9AD0-085C-4121-99CB-A722A9144E0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489003C-808B-4AD0-9C12-5AE2023659F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384E880-5ABF-4306-9077-D21DA98E24B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8264FA3-DF8B-44C3-BCFF-D1611452B58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D4DDA19D-3A24-4437-A3DA-9FE30C09118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46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2F5D40B7-760A-43E5-8B73-7496EF718EE7}"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14692" name="Rectangle 2"/>
          <p:cNvSpPr>
            <a:spLocks noGrp="1" noRot="1" noChangeAspect="1" noChangeArrowheads="1" noTextEdit="1"/>
          </p:cNvSpPr>
          <p:nvPr>
            <p:ph type="sldImg"/>
          </p:nvPr>
        </p:nvSpPr>
        <p:spPr/>
      </p:sp>
      <p:sp>
        <p:nvSpPr>
          <p:cNvPr id="11469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557A3CD-45D7-47BE-9E62-42ABB1B4153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218A5E66-E9D6-40CB-AEEE-7594A398D7D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7857D63E-EB33-4039-A564-713989E46D3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2B36BFF0-9794-4EEE-8E04-4B6F448544D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FABD8142-9040-4D7D-88CF-3FF5A3D7E4E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2113F76-A1A1-4AEF-AF1B-4A6400C874B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4052B12-F377-4746-A644-CF3348A82BE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9BA3B0BD-DC98-4AAF-95FE-0F6E19E7133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4B79451-33B5-4D0B-B39C-998168FB9A2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926A682E-F775-4B8F-857F-98D9905C1E9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7459" name="Rectangle 2"/>
          <p:cNvSpPr>
            <a:spLocks noGrp="1" noRot="1" noChangeAspect="1" noChangeArrowheads="1" noTextEdit="1"/>
          </p:cNvSpPr>
          <p:nvPr>
            <p:ph type="sldImg"/>
          </p:nvPr>
        </p:nvSpPr>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358F2DAF-DB4C-4106-AD17-7EAF9DAB1606}" type="slidenum">
              <a:rPr lang="zh-CN" altLang="en-US" sz="1200">
                <a:latin typeface="Times New Roman" panose="02020603050405020304" pitchFamily="18" charset="0"/>
                <a:ea typeface="宋体" panose="02010600030101010101" pitchFamily="2" charset="-122"/>
              </a:rPr>
            </a:fld>
            <a:endParaRPr lang="en-US" altLang="zh-CN" sz="1200">
              <a:latin typeface="Times New Roman" panose="02020603050405020304" pitchFamily="18" charset="0"/>
              <a:ea typeface="宋体" panose="02010600030101010101" pitchFamily="2" charset="-122"/>
            </a:endParaRPr>
          </a:p>
        </p:txBody>
      </p:sp>
      <p:sp>
        <p:nvSpPr>
          <p:cNvPr id="220163" name="Rectangle 2"/>
          <p:cNvSpPr>
            <a:spLocks noGrp="1" noRot="1" noChangeAspect="1" noChangeArrowheads="1" noTextEdit="1"/>
          </p:cNvSpPr>
          <p:nvPr>
            <p:ph type="sldImg"/>
          </p:nvPr>
        </p:nvSpPr>
        <p:spPr/>
      </p:sp>
      <p:sp>
        <p:nvSpPr>
          <p:cNvPr id="220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58CC3F8-76AA-4C60-9A24-8762B70F47B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9BD5A5F-1734-48B7-BFAB-B8A966B371F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7B9B829D-C303-40B9-8E91-9D6CF21D149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r" eaLnBrk="1" hangingPunct="1"/>
            <a:fld id="{B6349A0C-6B2F-4E97-A96D-9A8DBDA6A46E}" type="slidenum">
              <a:rPr lang="en-US" altLang="zh-CN" sz="1200">
                <a:latin typeface="Arial" panose="020B0604020202020204" pitchFamily="34" charset="0"/>
              </a:rPr>
            </a:fld>
            <a:endParaRPr lang="en-US" altLang="zh-CN" sz="1200">
              <a:latin typeface="Arial" panose="020B0604020202020204" pitchFamily="34"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65B0411-0DE2-4905-8F84-4D8F5193BAF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38DD548-3FD9-4378-AEEA-F9D00857F7C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对于</a:t>
            </a:r>
            <a:r>
              <a:rPr lang="en-US" altLang="zh-CN" dirty="0" smtClean="0"/>
              <a:t>and</a:t>
            </a:r>
            <a:r>
              <a:rPr lang="zh-CN" altLang="en-US" dirty="0" smtClean="0"/>
              <a:t>查询，（</a:t>
            </a:r>
            <a:r>
              <a:rPr lang="en-US" altLang="zh-CN" dirty="0" smtClean="0"/>
              <a:t>1</a:t>
            </a:r>
            <a:r>
              <a:rPr lang="zh-CN" altLang="en-US" dirty="0" smtClean="0"/>
              <a:t>，</a:t>
            </a:r>
            <a:r>
              <a:rPr lang="en-US" altLang="zh-CN" dirty="0" smtClean="0"/>
              <a:t>1</a:t>
            </a:r>
            <a:r>
              <a:rPr lang="zh-CN" altLang="en-US" dirty="0" smtClean="0"/>
              <a:t>）点最理想，即两个标引词同时出现。对于</a:t>
            </a:r>
            <a:r>
              <a:rPr lang="en-US" altLang="zh-CN" dirty="0" smtClean="0"/>
              <a:t>or</a:t>
            </a:r>
            <a:r>
              <a:rPr lang="zh-CN" altLang="en-US" dirty="0" smtClean="0"/>
              <a:t>查询，（</a:t>
            </a:r>
            <a:r>
              <a:rPr lang="en-US" altLang="zh-CN" dirty="0" smtClean="0"/>
              <a:t>0</a:t>
            </a:r>
            <a:r>
              <a:rPr lang="zh-CN" altLang="en-US" dirty="0" smtClean="0"/>
              <a:t>，</a:t>
            </a:r>
            <a:r>
              <a:rPr lang="en-US" altLang="zh-CN" dirty="0" smtClean="0"/>
              <a:t>0</a:t>
            </a:r>
            <a:r>
              <a:rPr lang="zh-CN" altLang="en-US" dirty="0" smtClean="0"/>
              <a:t>）点最不理想，即两个标引词均不在文献中出现，因此：</a:t>
            </a:r>
            <a:endParaRPr lang="zh-CN" altLang="en-US" dirty="0" smtClean="0"/>
          </a:p>
          <a:p>
            <a:pPr eaLnBrk="1" hangingPunct="1"/>
            <a:r>
              <a:rPr lang="zh-CN" altLang="en-US" dirty="0" smtClean="0"/>
              <a:t>对于</a:t>
            </a:r>
            <a:r>
              <a:rPr lang="en-US" altLang="zh-CN" dirty="0" smtClean="0"/>
              <a:t>and</a:t>
            </a:r>
            <a:r>
              <a:rPr lang="zh-CN" altLang="en-US" dirty="0" smtClean="0"/>
              <a:t>查询，检索系统按照距离点（</a:t>
            </a:r>
            <a:r>
              <a:rPr lang="en-US" altLang="zh-CN" dirty="0" smtClean="0"/>
              <a:t>1</a:t>
            </a:r>
            <a:r>
              <a:rPr lang="zh-CN" altLang="en-US" dirty="0" smtClean="0"/>
              <a:t>，</a:t>
            </a:r>
            <a:r>
              <a:rPr lang="en-US" altLang="zh-CN" dirty="0" smtClean="0"/>
              <a:t>1</a:t>
            </a:r>
            <a:r>
              <a:rPr lang="zh-CN" altLang="en-US" dirty="0" smtClean="0"/>
              <a:t>）的距离降序排列检出文献；对于</a:t>
            </a:r>
            <a:r>
              <a:rPr lang="en-US" altLang="zh-CN" dirty="0" smtClean="0"/>
              <a:t>or</a:t>
            </a:r>
            <a:r>
              <a:rPr lang="zh-CN" altLang="en-US" dirty="0" smtClean="0"/>
              <a:t>查询，则按照距离点（</a:t>
            </a:r>
            <a:r>
              <a:rPr lang="en-US" altLang="zh-CN" dirty="0" smtClean="0"/>
              <a:t>0</a:t>
            </a:r>
            <a:r>
              <a:rPr lang="zh-CN" altLang="en-US" dirty="0" smtClean="0"/>
              <a:t>，</a:t>
            </a:r>
            <a:r>
              <a:rPr lang="en-US" altLang="zh-CN" dirty="0" smtClean="0"/>
              <a:t>0</a:t>
            </a:r>
            <a:r>
              <a:rPr lang="zh-CN" altLang="en-US" dirty="0" smtClean="0"/>
              <a:t>）的距离升序排序检出结果。</a:t>
            </a:r>
            <a:endParaRPr lang="zh-CN" altLang="zh-CN"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5E6C119-FD15-498D-A9B4-B7F7B27C482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44E7858-AEBC-4559-94FF-9E42976C7AB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4B16956-E595-43A2-B58B-6AAAC9724EBE}"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9BD5A5F-1734-48B7-BFAB-B8A966B371F4}"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B979165B-9B4D-489D-86B2-8ECF6AC7A2B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57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8387F739-922B-4375-BE40-E16A6109D07F}"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15716" name="Rectangle 2"/>
          <p:cNvSpPr>
            <a:spLocks noGrp="1" noRot="1" noChangeAspect="1" noChangeArrowheads="1" noTextEdit="1"/>
          </p:cNvSpPr>
          <p:nvPr>
            <p:ph type="sldImg"/>
          </p:nvPr>
        </p:nvSpPr>
        <p:spPr/>
      </p:sp>
      <p:sp>
        <p:nvSpPr>
          <p:cNvPr id="11571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fld id="{BE51E9C1-47B2-495B-B6D4-F2E2AFB8F8C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77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r" eaLnBrk="1" hangingPunct="1"/>
            <a:fld id="{23A330CD-9609-492E-96DE-EF9903C40941}" type="slidenum">
              <a:rPr lang="en-US" altLang="zh-CN" sz="1200">
                <a:latin typeface="Arial" panose="020B0604020202020204" pitchFamily="34" charset="0"/>
                <a:ea typeface="宋体" panose="02010600030101010101" pitchFamily="2" charset="-122"/>
              </a:rPr>
            </a:fld>
            <a:endParaRPr lang="en-US" altLang="zh-CN" sz="1200">
              <a:latin typeface="Arial" panose="020B0604020202020204" pitchFamily="34" charset="0"/>
              <a:ea typeface="宋体" panose="02010600030101010101" pitchFamily="2" charset="-122"/>
            </a:endParaRPr>
          </a:p>
        </p:txBody>
      </p:sp>
      <p:sp>
        <p:nvSpPr>
          <p:cNvPr id="117764" name="Rectangle 2"/>
          <p:cNvSpPr>
            <a:spLocks noGrp="1" noRot="1" noChangeAspect="1" noChangeArrowheads="1" noTextEdit="1"/>
          </p:cNvSpPr>
          <p:nvPr>
            <p:ph type="sldImg"/>
          </p:nvPr>
        </p:nvSpPr>
        <p:spPr/>
      </p:sp>
      <p:sp>
        <p:nvSpPr>
          <p:cNvPr id="11776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smtClean="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p:spPr>
      </p:sp>
      <p:sp>
        <p:nvSpPr>
          <p:cNvPr id="291844" name="Rectangle 2"/>
          <p:cNvSpPr>
            <a:spLocks noGrp="1" noChangeArrowheads="1"/>
          </p:cNvSpPr>
          <p:nvPr>
            <p:ph type="body" idx="1"/>
          </p:nvPr>
        </p:nvSpPr>
        <p:spPr>
          <a:xfrm>
            <a:off x="913805" y="4343703"/>
            <a:ext cx="5025926" cy="4110869"/>
          </a:xfrm>
          <a:noFill/>
        </p:spPr>
        <p:txBody>
          <a:bodyPr wrap="none" anchor="ctr"/>
          <a:lstStyle/>
          <a:p>
            <a:endParaRPr lang="de-DE"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D313DE1-7634-4C6B-9030-4ABF9B57E3CE}" type="slidenum">
              <a:rPr lang="en-US" altLang="zh-CN"/>
            </a:fld>
            <a:endParaRPr lang="en-US" altLang="zh-CN"/>
          </a:p>
        </p:txBody>
      </p:sp>
      <p:sp>
        <p:nvSpPr>
          <p:cNvPr id="190466" name="Rectangle 2"/>
          <p:cNvSpPr>
            <a:spLocks noGrp="1" noRot="1" noChangeAspect="1" noChangeArrowheads="1" noTextEdit="1"/>
          </p:cNvSpPr>
          <p:nvPr>
            <p:ph type="sldImg"/>
          </p:nvPr>
        </p:nvSpPr>
        <p:spPr>
          <a:xfrm>
            <a:off x="1143000" y="685800"/>
            <a:ext cx="4565650" cy="3424238"/>
          </a:xfrm>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6AF5BC9-C669-41E2-9F8C-4BBA52178771}" type="slidenum">
              <a:rPr lang="en-US" altLang="zh-CN"/>
            </a:fld>
            <a:endParaRPr lang="en-US" altLang="zh-CN"/>
          </a:p>
        </p:txBody>
      </p:sp>
      <p:sp>
        <p:nvSpPr>
          <p:cNvPr id="439298" name="Rectangle 2"/>
          <p:cNvSpPr>
            <a:spLocks noGrp="1" noRot="1" noChangeAspect="1" noChangeArrowheads="1" noTextEdit="1"/>
          </p:cNvSpPr>
          <p:nvPr>
            <p:ph type="sldImg"/>
          </p:nvPr>
        </p:nvSpPr>
        <p:spPr>
          <a:xfrm>
            <a:off x="1143000" y="685800"/>
            <a:ext cx="4565650" cy="3424238"/>
          </a:xfrm>
        </p:spPr>
      </p:sp>
      <p:sp>
        <p:nvSpPr>
          <p:cNvPr id="439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9321A9-85BF-4108-B1F4-CFE71D1D40FE}" type="slidenum">
              <a:rPr lang="en-US" altLang="zh-CN"/>
            </a:fld>
            <a:endParaRPr lang="en-US" altLang="zh-CN"/>
          </a:p>
        </p:txBody>
      </p:sp>
      <p:sp>
        <p:nvSpPr>
          <p:cNvPr id="478210" name="Rectangle 2"/>
          <p:cNvSpPr>
            <a:spLocks noGrp="1" noRot="1" noChangeAspect="1" noChangeArrowheads="1" noTextEdit="1"/>
          </p:cNvSpPr>
          <p:nvPr>
            <p:ph type="sldImg"/>
          </p:nvPr>
        </p:nvSpPr>
        <p:spPr>
          <a:xfrm>
            <a:off x="1143000" y="685800"/>
            <a:ext cx="4565650" cy="3424238"/>
          </a:xfrm>
        </p:spPr>
      </p:sp>
      <p:sp>
        <p:nvSpPr>
          <p:cNvPr id="478211" name="Rectangle 3"/>
          <p:cNvSpPr>
            <a:spLocks noGrp="1" noChangeArrowheads="1"/>
          </p:cNvSpPr>
          <p:nvPr>
            <p:ph type="body" idx="1"/>
          </p:nvPr>
        </p:nvSpPr>
        <p:spPr/>
        <p:txBody>
          <a:bodyPr/>
          <a:lstStyle/>
          <a:p>
            <a:r>
              <a:rPr lang="zh-CN" altLang="en-US"/>
              <a:t>也可以基于词或者其它粒度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65638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656387"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D03AA6D5-0A92-40B2-81ED-4CC5B6A63C60}"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3358DA5-E157-42DD-8F65-2D8434C7495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3F896D8-50DD-41E4-9169-A51ECB379939}"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C3BDE7FA-3742-439E-B6C3-379F7F1FF516}"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BCAB0404-937B-4235-A38D-7412E32711A2}"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891952"/>
          </a:xfrm>
        </p:spPr>
        <p:txBody>
          <a:bodyPr/>
          <a:lstStyle>
            <a:lvl1pPr>
              <a:defRPr>
                <a:latin typeface="+mj-lt"/>
                <a:ea typeface="华文隶书"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200"/>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81750"/>
            <a:ext cx="1981200" cy="339725"/>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381750"/>
            <a:ext cx="2895600" cy="339725"/>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381750"/>
            <a:ext cx="1981200" cy="339725"/>
          </a:xfrm>
        </p:spPr>
        <p:txBody>
          <a:bodyPr/>
          <a:lstStyle>
            <a:lvl1pPr>
              <a:defRPr/>
            </a:lvl1pPr>
          </a:lstStyle>
          <a:p>
            <a:pPr>
              <a:defRPr/>
            </a:pPr>
            <a:r>
              <a:rPr lang="zh-CN" altLang="en-US"/>
              <a:t>第</a:t>
            </a:r>
            <a:fld id="{6F83C59E-A256-40B9-B415-6031A5C88378}" type="slidenum">
              <a:rPr lang="en-US" altLang="zh-CN"/>
            </a:fld>
            <a:r>
              <a:rPr lang="zh-CN" altLang="en-US"/>
              <a:t>页</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DD6954-5B70-44B1-8461-36DE441BC77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4AE22ED0-4C6D-4061-83ED-8FD2D75EEC2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251287E3-5E06-4B41-8716-E73895B4AE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7E0BA083-7E86-413A-A679-2C781744125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4D9BCD9A-EA24-4C71-87E4-4A3B25415C5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1E18B68B-F763-4130-A4CE-13B8B4D8C22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AA2DE77F-C6CC-444D-82E0-4C738727674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611188" y="1196975"/>
            <a:ext cx="7958137"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11188" y="6308725"/>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366"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a:defRPr/>
            </a:pPr>
            <a:endParaRPr lang="en-US" altLang="zh-CN"/>
          </a:p>
        </p:txBody>
      </p:sp>
      <p:sp>
        <p:nvSpPr>
          <p:cNvPr id="655367"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b="0"/>
            </a:lvl1pPr>
          </a:lstStyle>
          <a:p>
            <a:pPr>
              <a:defRPr/>
            </a:pPr>
            <a:endParaRPr lang="en-US" altLang="zh-CN"/>
          </a:p>
        </p:txBody>
      </p:sp>
      <p:sp>
        <p:nvSpPr>
          <p:cNvPr id="655368"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a:defRPr/>
            </a:pPr>
            <a:fld id="{DC1E853C-520B-44FC-82EB-3747A8EC61D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4.bin"/><Relationship Id="rId2" Type="http://schemas.openxmlformats.org/officeDocument/2006/relationships/image" Target="../media/image17.wmf"/><Relationship Id="rId1" Type="http://schemas.openxmlformats.org/officeDocument/2006/relationships/oleObject" Target="../embeddings/oleObject3.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5.bin"/></Relationships>
</file>

<file path=ppt/slides/_rels/slide108.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6.bin"/></Relationships>
</file>

<file path=ppt/slides/_rels/slide10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0.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7.wmf"/><Relationship Id="rId7" Type="http://schemas.openxmlformats.org/officeDocument/2006/relationships/oleObject" Target="../embeddings/oleObject10.bin"/><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26.wmf"/><Relationship Id="rId3" Type="http://schemas.openxmlformats.org/officeDocument/2006/relationships/oleObject" Target="../embeddings/oleObject8.bin"/><Relationship Id="rId2" Type="http://schemas.openxmlformats.org/officeDocument/2006/relationships/image" Target="../media/image25.wmf"/><Relationship Id="rId15" Type="http://schemas.openxmlformats.org/officeDocument/2006/relationships/notesSlide" Target="../notesSlides/notesSlide61.xml"/><Relationship Id="rId14" Type="http://schemas.openxmlformats.org/officeDocument/2006/relationships/vmlDrawing" Target="../drawings/vmlDrawing6.vml"/><Relationship Id="rId13" Type="http://schemas.openxmlformats.org/officeDocument/2006/relationships/slideLayout" Target="../slideLayouts/slideLayout2.xml"/><Relationship Id="rId12" Type="http://schemas.openxmlformats.org/officeDocument/2006/relationships/image" Target="../media/image29.wmf"/><Relationship Id="rId11" Type="http://schemas.openxmlformats.org/officeDocument/2006/relationships/oleObject" Target="../embeddings/oleObject12.bin"/><Relationship Id="rId10" Type="http://schemas.openxmlformats.org/officeDocument/2006/relationships/image" Target="../media/image28.wmf"/><Relationship Id="rId1" Type="http://schemas.openxmlformats.org/officeDocument/2006/relationships/oleObject" Target="../embeddings/oleObject7.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33.wmf"/><Relationship Id="rId7" Type="http://schemas.openxmlformats.org/officeDocument/2006/relationships/oleObject" Target="../embeddings/oleObject17.bin"/><Relationship Id="rId6" Type="http://schemas.openxmlformats.org/officeDocument/2006/relationships/image" Target="../media/image32.wmf"/><Relationship Id="rId5" Type="http://schemas.openxmlformats.org/officeDocument/2006/relationships/oleObject" Target="../embeddings/oleObject16.bin"/><Relationship Id="rId4" Type="http://schemas.openxmlformats.org/officeDocument/2006/relationships/oleObject" Target="../embeddings/oleObject15.bin"/><Relationship Id="rId3" Type="http://schemas.openxmlformats.org/officeDocument/2006/relationships/oleObject" Target="../embeddings/oleObject14.bin"/><Relationship Id="rId2" Type="http://schemas.openxmlformats.org/officeDocument/2006/relationships/image" Target="../media/image18.wmf"/><Relationship Id="rId13" Type="http://schemas.openxmlformats.org/officeDocument/2006/relationships/notesSlide" Target="../notesSlides/notesSlide66.xml"/><Relationship Id="rId12" Type="http://schemas.openxmlformats.org/officeDocument/2006/relationships/vmlDrawing" Target="../drawings/vmlDrawing7.vml"/><Relationship Id="rId11" Type="http://schemas.openxmlformats.org/officeDocument/2006/relationships/slideLayout" Target="../slideLayouts/slideLayout12.xml"/><Relationship Id="rId10" Type="http://schemas.openxmlformats.org/officeDocument/2006/relationships/image" Target="../media/image34.wmf"/><Relationship Id="rId1" Type="http://schemas.openxmlformats.org/officeDocument/2006/relationships/oleObject" Target="../embeddings/oleObject13.bin"/></Relationships>
</file>

<file path=ppt/slides/_rels/slide118.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38.wmf"/><Relationship Id="rId7" Type="http://schemas.openxmlformats.org/officeDocument/2006/relationships/oleObject" Target="../embeddings/oleObject22.bin"/><Relationship Id="rId6" Type="http://schemas.openxmlformats.org/officeDocument/2006/relationships/image" Target="../media/image37.wmf"/><Relationship Id="rId5" Type="http://schemas.openxmlformats.org/officeDocument/2006/relationships/oleObject" Target="../embeddings/oleObject21.bin"/><Relationship Id="rId4" Type="http://schemas.openxmlformats.org/officeDocument/2006/relationships/image" Target="../media/image36.wmf"/><Relationship Id="rId3" Type="http://schemas.openxmlformats.org/officeDocument/2006/relationships/oleObject" Target="../embeddings/oleObject20.bin"/><Relationship Id="rId2" Type="http://schemas.openxmlformats.org/officeDocument/2006/relationships/image" Target="../media/image35.wmf"/><Relationship Id="rId13" Type="http://schemas.openxmlformats.org/officeDocument/2006/relationships/notesSlide" Target="../notesSlides/notesSlide67.xml"/><Relationship Id="rId12" Type="http://schemas.openxmlformats.org/officeDocument/2006/relationships/vmlDrawing" Target="../drawings/vmlDrawing8.vml"/><Relationship Id="rId11" Type="http://schemas.openxmlformats.org/officeDocument/2006/relationships/slideLayout" Target="../slideLayouts/slideLayout12.xml"/><Relationship Id="rId10" Type="http://schemas.openxmlformats.org/officeDocument/2006/relationships/image" Target="../media/image39.wmf"/><Relationship Id="rId1" Type="http://schemas.openxmlformats.org/officeDocument/2006/relationships/oleObject" Target="../embeddings/oleObject19.bin"/></Relationships>
</file>

<file path=ppt/slides/_rels/slide119.xml.rels><?xml version="1.0" encoding="UTF-8" standalone="yes"?>
<Relationships xmlns="http://schemas.openxmlformats.org/package/2006/relationships"><Relationship Id="rId9" Type="http://schemas.openxmlformats.org/officeDocument/2006/relationships/notesSlide" Target="../notesSlides/notesSlide68.xml"/><Relationship Id="rId8" Type="http://schemas.openxmlformats.org/officeDocument/2006/relationships/vmlDrawing" Target="../drawings/vmlDrawing9.vml"/><Relationship Id="rId7" Type="http://schemas.openxmlformats.org/officeDocument/2006/relationships/slideLayout" Target="../slideLayouts/slideLayout12.xml"/><Relationship Id="rId6" Type="http://schemas.openxmlformats.org/officeDocument/2006/relationships/image" Target="../media/image39.wmf"/><Relationship Id="rId5" Type="http://schemas.openxmlformats.org/officeDocument/2006/relationships/oleObject" Target="../embeddings/oleObject26.bin"/><Relationship Id="rId4" Type="http://schemas.openxmlformats.org/officeDocument/2006/relationships/image" Target="../media/image41.wmf"/><Relationship Id="rId3" Type="http://schemas.openxmlformats.org/officeDocument/2006/relationships/oleObject" Target="../embeddings/oleObject25.bin"/><Relationship Id="rId2" Type="http://schemas.openxmlformats.org/officeDocument/2006/relationships/image" Target="../media/image40.wmf"/><Relationship Id="rId1"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45.wmf"/><Relationship Id="rId7" Type="http://schemas.openxmlformats.org/officeDocument/2006/relationships/oleObject" Target="../embeddings/oleObject30.bin"/><Relationship Id="rId6" Type="http://schemas.openxmlformats.org/officeDocument/2006/relationships/image" Target="../media/image44.wmf"/><Relationship Id="rId5" Type="http://schemas.openxmlformats.org/officeDocument/2006/relationships/oleObject" Target="../embeddings/oleObject29.bin"/><Relationship Id="rId4" Type="http://schemas.openxmlformats.org/officeDocument/2006/relationships/image" Target="../media/image43.wmf"/><Relationship Id="rId3" Type="http://schemas.openxmlformats.org/officeDocument/2006/relationships/oleObject" Target="../embeddings/oleObject28.bin"/><Relationship Id="rId2" Type="http://schemas.openxmlformats.org/officeDocument/2006/relationships/image" Target="../media/image42.wmf"/><Relationship Id="rId15" Type="http://schemas.openxmlformats.org/officeDocument/2006/relationships/notesSlide" Target="../notesSlides/notesSlide69.xml"/><Relationship Id="rId14" Type="http://schemas.openxmlformats.org/officeDocument/2006/relationships/vmlDrawing" Target="../drawings/vmlDrawing10.vml"/><Relationship Id="rId13" Type="http://schemas.openxmlformats.org/officeDocument/2006/relationships/slideLayout" Target="../slideLayouts/slideLayout13.xml"/><Relationship Id="rId12" Type="http://schemas.openxmlformats.org/officeDocument/2006/relationships/image" Target="../media/image47.wmf"/><Relationship Id="rId11" Type="http://schemas.openxmlformats.org/officeDocument/2006/relationships/oleObject" Target="../embeddings/oleObject32.bin"/><Relationship Id="rId10" Type="http://schemas.openxmlformats.org/officeDocument/2006/relationships/image" Target="../media/image46.wmf"/><Relationship Id="rId1" Type="http://schemas.openxmlformats.org/officeDocument/2006/relationships/oleObject" Target="../embeddings/oleObject27.bin"/></Relationships>
</file>

<file path=ppt/slides/_rels/slide121.xml.rels><?xml version="1.0" encoding="UTF-8" standalone="yes"?>
<Relationships xmlns="http://schemas.openxmlformats.org/package/2006/relationships"><Relationship Id="rId8" Type="http://schemas.openxmlformats.org/officeDocument/2006/relationships/notesSlide" Target="../notesSlides/notesSlide70.xml"/><Relationship Id="rId7" Type="http://schemas.openxmlformats.org/officeDocument/2006/relationships/vmlDrawing" Target="../drawings/vmlDrawing11.vml"/><Relationship Id="rId6" Type="http://schemas.openxmlformats.org/officeDocument/2006/relationships/slideLayout" Target="../slideLayouts/slideLayout12.xml"/><Relationship Id="rId5" Type="http://schemas.openxmlformats.org/officeDocument/2006/relationships/oleObject" Target="../embeddings/oleObject35.bin"/><Relationship Id="rId4" Type="http://schemas.openxmlformats.org/officeDocument/2006/relationships/image" Target="../media/image45.wmf"/><Relationship Id="rId3" Type="http://schemas.openxmlformats.org/officeDocument/2006/relationships/oleObject" Target="../embeddings/oleObject34.bin"/><Relationship Id="rId2" Type="http://schemas.openxmlformats.org/officeDocument/2006/relationships/image" Target="../media/image43.wmf"/><Relationship Id="rId1" Type="http://schemas.openxmlformats.org/officeDocument/2006/relationships/oleObject" Target="../embeddings/oleObject33.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7.xml"/><Relationship Id="rId2" Type="http://schemas.openxmlformats.org/officeDocument/2006/relationships/image" Target="../media/image60.png"/><Relationship Id="rId1" Type="http://schemas.openxmlformats.org/officeDocument/2006/relationships/image" Target="../media/image59.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5" Type="http://schemas.openxmlformats.org/officeDocument/2006/relationships/notesSlide" Target="../notesSlides/notesSlide97.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61.wmf"/><Relationship Id="rId1" Type="http://schemas.openxmlformats.org/officeDocument/2006/relationships/oleObject" Target="../embeddings/oleObject36.bin"/></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jpeg"/></Relationships>
</file>

<file path=ppt/slides/_rels/slide157.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oleObject" Target="../embeddings/oleObject39.bin"/><Relationship Id="rId4" Type="http://schemas.openxmlformats.org/officeDocument/2006/relationships/image" Target="../media/image64.wmf"/><Relationship Id="rId3" Type="http://schemas.openxmlformats.org/officeDocument/2006/relationships/oleObject" Target="../embeddings/oleObject38.bin"/><Relationship Id="rId2" Type="http://schemas.openxmlformats.org/officeDocument/2006/relationships/image" Target="../media/image63.wmf"/><Relationship Id="rId1" Type="http://schemas.openxmlformats.org/officeDocument/2006/relationships/oleObject" Target="../embeddings/oleObject37.bin"/></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66.emf"/><Relationship Id="rId1" Type="http://schemas.openxmlformats.org/officeDocument/2006/relationships/oleObject" Target="../embeddings/oleObject40.bin"/></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2.xml"/><Relationship Id="rId1" Type="http://schemas.openxmlformats.org/officeDocument/2006/relationships/image" Target="../media/image67.pn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2.xml"/><Relationship Id="rId1" Type="http://schemas.openxmlformats.org/officeDocument/2006/relationships/image" Target="../media/image68.wmf"/></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image" Target="../media/image69.wmf"/></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wmf"/></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5" Type="http://schemas.openxmlformats.org/officeDocument/2006/relationships/notesSlide" Target="../notesSlides/notesSlide112.xml"/><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73.wmf"/><Relationship Id="rId1" Type="http://schemas.openxmlformats.org/officeDocument/2006/relationships/oleObject" Target="../embeddings/oleObject41.bin"/></Relationships>
</file>

<file path=ppt/slides/_rels/slide184.xml.rels><?xml version="1.0" encoding="UTF-8" standalone="yes"?>
<Relationships xmlns="http://schemas.openxmlformats.org/package/2006/relationships"><Relationship Id="rId7" Type="http://schemas.openxmlformats.org/officeDocument/2006/relationships/notesSlide" Target="../notesSlides/notesSlide113.xml"/><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74.wmf"/><Relationship Id="rId3" Type="http://schemas.openxmlformats.org/officeDocument/2006/relationships/oleObject" Target="../embeddings/oleObject43.bin"/><Relationship Id="rId2" Type="http://schemas.openxmlformats.org/officeDocument/2006/relationships/image" Target="../media/image18.wmf"/><Relationship Id="rId1" Type="http://schemas.openxmlformats.org/officeDocument/2006/relationships/oleObject" Target="../embeddings/oleObject42.bin"/></Relationships>
</file>

<file path=ppt/slides/_rels/slide185.xml.rels><?xml version="1.0" encoding="UTF-8" standalone="yes"?>
<Relationships xmlns="http://schemas.openxmlformats.org/package/2006/relationships"><Relationship Id="rId5" Type="http://schemas.openxmlformats.org/officeDocument/2006/relationships/notesSlide" Target="../notesSlides/notesSlide114.xml"/><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75.wmf"/><Relationship Id="rId1" Type="http://schemas.openxmlformats.org/officeDocument/2006/relationships/oleObject" Target="../embeddings/oleObject44.bin"/></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5" Type="http://schemas.openxmlformats.org/officeDocument/2006/relationships/notesSlide" Target="../notesSlides/notesSlide115.xml"/><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77.wmf"/><Relationship Id="rId1"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1.wmf"/><Relationship Id="rId7" Type="http://schemas.openxmlformats.org/officeDocument/2006/relationships/oleObject" Target="../embeddings/oleObject49.bin"/><Relationship Id="rId6" Type="http://schemas.openxmlformats.org/officeDocument/2006/relationships/image" Target="../media/image80.wmf"/><Relationship Id="rId5" Type="http://schemas.openxmlformats.org/officeDocument/2006/relationships/oleObject" Target="../embeddings/oleObject48.bin"/><Relationship Id="rId4" Type="http://schemas.openxmlformats.org/officeDocument/2006/relationships/image" Target="../media/image79.wmf"/><Relationship Id="rId3" Type="http://schemas.openxmlformats.org/officeDocument/2006/relationships/oleObject" Target="../embeddings/oleObject47.bin"/><Relationship Id="rId2" Type="http://schemas.openxmlformats.org/officeDocument/2006/relationships/image" Target="../media/image78.wmf"/><Relationship Id="rId11" Type="http://schemas.openxmlformats.org/officeDocument/2006/relationships/notesSlide" Target="../notesSlides/notesSlide117.xml"/><Relationship Id="rId10" Type="http://schemas.openxmlformats.org/officeDocument/2006/relationships/vmlDrawing" Target="../drawings/vmlDrawing19.vml"/><Relationship Id="rId1" Type="http://schemas.openxmlformats.org/officeDocument/2006/relationships/oleObject" Target="../embeddings/oleObject46.bin"/></Relationships>
</file>

<file path=ppt/slides/_rels/slide192.xml.rels><?xml version="1.0" encoding="UTF-8" standalone="yes"?>
<Relationships xmlns="http://schemas.openxmlformats.org/package/2006/relationships"><Relationship Id="rId5" Type="http://schemas.openxmlformats.org/officeDocument/2006/relationships/notesSlide" Target="../notesSlides/notesSlide118.xml"/><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82.wmf"/><Relationship Id="rId1" Type="http://schemas.openxmlformats.org/officeDocument/2006/relationships/oleObject" Target="../embeddings/oleObject50.bin"/></Relationships>
</file>

<file path=ppt/slides/_rels/slide193.xml.rels><?xml version="1.0" encoding="UTF-8" standalone="yes"?>
<Relationships xmlns="http://schemas.openxmlformats.org/package/2006/relationships"><Relationship Id="rId7" Type="http://schemas.openxmlformats.org/officeDocument/2006/relationships/notesSlide" Target="../notesSlides/notesSlide119.xml"/><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image" Target="../media/image84.wmf"/><Relationship Id="rId3" Type="http://schemas.openxmlformats.org/officeDocument/2006/relationships/oleObject" Target="../embeddings/oleObject52.bin"/><Relationship Id="rId2" Type="http://schemas.openxmlformats.org/officeDocument/2006/relationships/image" Target="../media/image83.wmf"/><Relationship Id="rId1" Type="http://schemas.openxmlformats.org/officeDocument/2006/relationships/oleObject" Target="../embeddings/oleObject51.bin"/></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5" Type="http://schemas.openxmlformats.org/officeDocument/2006/relationships/notesSlide" Target="../notesSlides/notesSlide121.xml"/><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85.wmf"/><Relationship Id="rId1" Type="http://schemas.openxmlformats.org/officeDocument/2006/relationships/oleObject" Target="../embeddings/oleObject53.bin"/></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5" Type="http://schemas.openxmlformats.org/officeDocument/2006/relationships/notesSlide" Target="../notesSlides/notesSlide124.xml"/><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86.emf"/><Relationship Id="rId1" Type="http://schemas.openxmlformats.org/officeDocument/2006/relationships/oleObject" Target="../embeddings/oleObject54.bin"/></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0.wmf"/><Relationship Id="rId7" Type="http://schemas.openxmlformats.org/officeDocument/2006/relationships/oleObject" Target="../embeddings/oleObject58.bin"/><Relationship Id="rId6" Type="http://schemas.openxmlformats.org/officeDocument/2006/relationships/image" Target="../media/image89.wmf"/><Relationship Id="rId5" Type="http://schemas.openxmlformats.org/officeDocument/2006/relationships/oleObject" Target="../embeddings/oleObject57.bin"/><Relationship Id="rId4" Type="http://schemas.openxmlformats.org/officeDocument/2006/relationships/image" Target="../media/image88.wmf"/><Relationship Id="rId3" Type="http://schemas.openxmlformats.org/officeDocument/2006/relationships/oleObject" Target="../embeddings/oleObject56.bin"/><Relationship Id="rId2" Type="http://schemas.openxmlformats.org/officeDocument/2006/relationships/image" Target="../media/image87.wmf"/><Relationship Id="rId10" Type="http://schemas.openxmlformats.org/officeDocument/2006/relationships/vmlDrawing" Target="../drawings/vmlDrawing24.vml"/><Relationship Id="rId1" Type="http://schemas.openxmlformats.org/officeDocument/2006/relationships/oleObject" Target="../embeddings/oleObject55.bin"/></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2.png"/></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4.png"/></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97.wmf"/><Relationship Id="rId3" Type="http://schemas.openxmlformats.org/officeDocument/2006/relationships/oleObject" Target="../embeddings/oleObject60.bin"/><Relationship Id="rId2" Type="http://schemas.openxmlformats.org/officeDocument/2006/relationships/image" Target="../media/image96.wmf"/><Relationship Id="rId1" Type="http://schemas.openxmlformats.org/officeDocument/2006/relationships/oleObject" Target="../embeddings/oleObject59.bin"/></Relationships>
</file>

<file path=ppt/slides/_rels/slide224.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98.wmf"/><Relationship Id="rId1" Type="http://schemas.openxmlformats.org/officeDocument/2006/relationships/oleObject" Target="../embeddings/oleObject61.bin"/></Relationships>
</file>

<file path=ppt/slides/_rels/slide225.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12.xml"/><Relationship Id="rId4" Type="http://schemas.openxmlformats.org/officeDocument/2006/relationships/image" Target="../media/image100.wmf"/><Relationship Id="rId3" Type="http://schemas.openxmlformats.org/officeDocument/2006/relationships/oleObject" Target="../embeddings/oleObject63.bin"/><Relationship Id="rId2" Type="http://schemas.openxmlformats.org/officeDocument/2006/relationships/image" Target="../media/image99.wmf"/><Relationship Id="rId1" Type="http://schemas.openxmlformats.org/officeDocument/2006/relationships/oleObject" Target="../embeddings/oleObject62.bin"/></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101.wmf"/><Relationship Id="rId1" Type="http://schemas.openxmlformats.org/officeDocument/2006/relationships/oleObject" Target="../embeddings/oleObject64.bin"/></Relationships>
</file>

<file path=ppt/slides/_rels/slide228.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2.xml"/><Relationship Id="rId6" Type="http://schemas.openxmlformats.org/officeDocument/2006/relationships/image" Target="../media/image104.wmf"/><Relationship Id="rId5" Type="http://schemas.openxmlformats.org/officeDocument/2006/relationships/oleObject" Target="../embeddings/oleObject67.bin"/><Relationship Id="rId4" Type="http://schemas.openxmlformats.org/officeDocument/2006/relationships/image" Target="../media/image103.wmf"/><Relationship Id="rId3" Type="http://schemas.openxmlformats.org/officeDocument/2006/relationships/oleObject" Target="../embeddings/oleObject66.bin"/><Relationship Id="rId2" Type="http://schemas.openxmlformats.org/officeDocument/2006/relationships/image" Target="../media/image102.wmf"/><Relationship Id="rId1" Type="http://schemas.openxmlformats.org/officeDocument/2006/relationships/oleObject" Target="../embeddings/oleObject65.bin"/></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www.zjs.com.cn/" TargetMode="External"/><Relationship Id="rId1" Type="http://schemas.openxmlformats.org/officeDocument/2006/relationships/hyperlink" Target="http://www.zjs.com.cn/asp/customercenter/center_home.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eaLnBrk="1" hangingPunct="1"/>
            <a:r>
              <a:rPr lang="zh-CN" altLang="en-US" dirty="0">
                <a:solidFill>
                  <a:schemeClr val="accent2"/>
                </a:solidFill>
                <a:latin typeface="华文新魏" panose="02010800040101010101" pitchFamily="2" charset="-122"/>
                <a:ea typeface="华文新魏" panose="02010800040101010101" pitchFamily="2" charset="-122"/>
              </a:rPr>
              <a:t>数字内容安全</a:t>
            </a:r>
            <a:endParaRPr lang="zh-CN" altLang="en-US" dirty="0" smtClean="0"/>
          </a:p>
        </p:txBody>
      </p:sp>
      <p:sp>
        <p:nvSpPr>
          <p:cNvPr id="4099" name="副标题 2"/>
          <p:cNvSpPr>
            <a:spLocks noGrp="1"/>
          </p:cNvSpPr>
          <p:nvPr>
            <p:ph type="subTitle" idx="1"/>
          </p:nvPr>
        </p:nvSpPr>
        <p:spPr>
          <a:xfrm>
            <a:off x="1187624" y="3141663"/>
            <a:ext cx="7200800" cy="1600200"/>
          </a:xfrm>
        </p:spPr>
        <p:txBody>
          <a:bodyPr/>
          <a:lstStyle/>
          <a:p>
            <a:pPr algn="ctr" eaLnBrk="1" hangingPunct="1"/>
            <a:r>
              <a:rPr lang="zh-CN" altLang="en-US" sz="4400" dirty="0" smtClean="0">
                <a:solidFill>
                  <a:srgbClr val="002060"/>
                </a:solidFill>
                <a:latin typeface="华文新魏" panose="02010800040101010101" pitchFamily="2" charset="-122"/>
                <a:ea typeface="华文新魏" panose="02010800040101010101" pitchFamily="2" charset="-122"/>
              </a:rPr>
              <a:t>第三章 文本内容安全技术</a:t>
            </a:r>
            <a:endParaRPr lang="en-US" altLang="zh-CN" sz="4400" dirty="0" smtClean="0">
              <a:solidFill>
                <a:srgbClr val="002060"/>
              </a:solidFill>
              <a:latin typeface="华文新魏" panose="02010800040101010101" pitchFamily="2" charset="-122"/>
              <a:ea typeface="华文新魏" panose="02010800040101010101" pitchFamily="2" charset="-122"/>
            </a:endParaRPr>
          </a:p>
        </p:txBody>
      </p:sp>
      <p:sp>
        <p:nvSpPr>
          <p:cNvPr id="41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ADB9F275-5CEB-4050-B6DF-834F385AE19B}" type="slidenum">
              <a:rPr lang="en-US" altLang="zh-CN" b="0" smtClean="0"/>
            </a:fld>
            <a:endParaRPr lang="en-US" altLang="zh-CN" b="0" smtClean="0"/>
          </a:p>
        </p:txBody>
      </p:sp>
      <p:pic>
        <p:nvPicPr>
          <p:cNvPr id="4101" name="Picture 5" descr="BUP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404813"/>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Box 9"/>
          <p:cNvSpPr txBox="1">
            <a:spLocks noChangeArrowheads="1"/>
          </p:cNvSpPr>
          <p:nvPr/>
        </p:nvSpPr>
        <p:spPr bwMode="auto">
          <a:xfrm>
            <a:off x="2555875" y="5084763"/>
            <a:ext cx="4381500"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a:spcBef>
                <a:spcPts val="600"/>
              </a:spcBef>
              <a:spcAft>
                <a:spcPts val="600"/>
              </a:spcAft>
              <a:buClr>
                <a:schemeClr val="accent2"/>
              </a:buClr>
              <a:buSzPct val="85000"/>
              <a:buFont typeface="ZapfDingbats"/>
              <a:buNone/>
            </a:pPr>
            <a:r>
              <a:rPr lang="zh-CN" altLang="en-US" sz="2400" dirty="0" smtClean="0">
                <a:latin typeface="华文楷体" panose="02010600040101010101" pitchFamily="2" charset="-122"/>
                <a:ea typeface="华文楷体" panose="02010600040101010101" pitchFamily="2" charset="-122"/>
              </a:rPr>
              <a:t>网络空间安全学院</a:t>
            </a:r>
            <a:endParaRPr lang="en-US" altLang="zh-CN" sz="2400" dirty="0" smtClean="0">
              <a:latin typeface="华文楷体" panose="02010600040101010101" pitchFamily="2" charset="-122"/>
              <a:ea typeface="华文楷体" panose="02010600040101010101" pitchFamily="2" charset="-122"/>
            </a:endParaRPr>
          </a:p>
          <a:p>
            <a:pPr algn="ctr">
              <a:spcBef>
                <a:spcPts val="600"/>
              </a:spcBef>
              <a:spcAft>
                <a:spcPts val="600"/>
              </a:spcAft>
              <a:buClr>
                <a:schemeClr val="accent2"/>
              </a:buClr>
              <a:buSzPct val="85000"/>
              <a:buFont typeface="ZapfDingbats"/>
              <a:buNone/>
            </a:pPr>
            <a:r>
              <a:rPr lang="en-US" altLang="zh-CN" sz="2400" dirty="0" smtClean="0">
                <a:latin typeface="华文楷体" panose="02010600040101010101" pitchFamily="2" charset="-122"/>
                <a:ea typeface="华文楷体" panose="02010600040101010101" pitchFamily="2" charset="-122"/>
              </a:rPr>
              <a:t>zhangru@bupt.edu.cn </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自然语言处理的关键技术</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rPr>
              <a:t>词性标注技术</a:t>
            </a:r>
            <a:endParaRPr lang="zh-CN" altLang="en-US" b="1" dirty="0">
              <a:latin typeface="+mn-ea"/>
            </a:endParaRPr>
          </a:p>
          <a:p>
            <a:pPr marL="609600" indent="-609600">
              <a:lnSpc>
                <a:spcPct val="90000"/>
              </a:lnSpc>
            </a:pPr>
            <a:r>
              <a:rPr lang="zh-CN" altLang="en-US" b="1" dirty="0" smtClean="0">
                <a:latin typeface="+mn-ea"/>
              </a:rPr>
              <a:t>在</a:t>
            </a:r>
            <a:r>
              <a:rPr lang="zh-CN" altLang="en-US" b="1" dirty="0">
                <a:latin typeface="+mn-ea"/>
              </a:rPr>
              <a:t>给定的句子中判定每个词最合适的词性标记</a:t>
            </a:r>
            <a:r>
              <a:rPr lang="zh-CN" altLang="en-US" b="1" dirty="0" smtClean="0">
                <a:latin typeface="+mn-ea"/>
              </a:rPr>
              <a:t>。词法</a:t>
            </a:r>
            <a:r>
              <a:rPr lang="zh-CN" altLang="en-US" b="1" dirty="0">
                <a:latin typeface="+mn-ea"/>
              </a:rPr>
              <a:t>标记的意义在于：为更高层次的自然语言文本</a:t>
            </a:r>
            <a:r>
              <a:rPr lang="zh-CN" altLang="en-US" b="1" dirty="0" smtClean="0">
                <a:latin typeface="+mn-ea"/>
              </a:rPr>
              <a:t>加工提供</a:t>
            </a:r>
            <a:r>
              <a:rPr lang="zh-CN" altLang="en-US" b="1" dirty="0">
                <a:latin typeface="+mn-ea"/>
              </a:rPr>
              <a:t>素材；为语言学的研究提供详实的资料；从加工过的</a:t>
            </a:r>
            <a:r>
              <a:rPr lang="zh-CN" altLang="en-US" b="1" dirty="0" smtClean="0">
                <a:latin typeface="+mn-ea"/>
              </a:rPr>
              <a:t>文本</a:t>
            </a:r>
            <a:r>
              <a:rPr lang="zh-CN" altLang="en-US" b="1" dirty="0">
                <a:latin typeface="+mn-ea"/>
              </a:rPr>
              <a:t>中获取词类</a:t>
            </a:r>
            <a:r>
              <a:rPr lang="zh-CN" altLang="en-US" b="1" dirty="0" smtClean="0">
                <a:latin typeface="+mn-ea"/>
              </a:rPr>
              <a:t>及频度</a:t>
            </a:r>
            <a:r>
              <a:rPr lang="zh-CN" altLang="en-US" b="1" dirty="0">
                <a:latin typeface="+mn-ea"/>
              </a:rPr>
              <a:t>的词性标注知识</a:t>
            </a:r>
            <a:r>
              <a:rPr lang="zh-CN" altLang="en-US" b="1" dirty="0" smtClean="0">
                <a:latin typeface="+mn-ea"/>
              </a:rPr>
              <a:t>。</a:t>
            </a:r>
            <a:endParaRPr lang="en-US" altLang="zh-CN" b="1" dirty="0" smtClean="0">
              <a:latin typeface="+mn-ea"/>
            </a:endParaRPr>
          </a:p>
          <a:p>
            <a:pPr marL="609600" indent="-609600">
              <a:lnSpc>
                <a:spcPct val="90000"/>
              </a:lnSpc>
            </a:pPr>
            <a:endParaRPr lang="en-US" altLang="zh-CN" b="1" dirty="0">
              <a:latin typeface="+mn-ea"/>
            </a:endParaRPr>
          </a:p>
          <a:p>
            <a:pPr marL="609600" indent="-609600">
              <a:lnSpc>
                <a:spcPct val="90000"/>
              </a:lnSpc>
            </a:pPr>
            <a:r>
              <a:rPr lang="zh-CN" altLang="en-US" b="1" dirty="0" smtClean="0">
                <a:latin typeface="+mn-ea"/>
              </a:rPr>
              <a:t>常用</a:t>
            </a:r>
            <a:r>
              <a:rPr lang="zh-CN" altLang="en-US" b="1" dirty="0">
                <a:latin typeface="+mn-ea"/>
              </a:rPr>
              <a:t>的词性标注模型有N元模型、隐马尔科夫模型、</a:t>
            </a:r>
            <a:r>
              <a:rPr lang="zh-CN" altLang="en-US" b="1" dirty="0" smtClean="0">
                <a:latin typeface="+mn-ea"/>
              </a:rPr>
              <a:t>最大熵</a:t>
            </a:r>
            <a:r>
              <a:rPr lang="zh-CN" altLang="en-US" b="1" dirty="0">
                <a:latin typeface="+mn-ea"/>
              </a:rPr>
              <a:t>模型、基于决策树的模型等</a:t>
            </a:r>
            <a:r>
              <a:rPr lang="zh-CN" altLang="en-US" b="1" dirty="0" smtClean="0">
                <a:latin typeface="+mn-ea"/>
              </a:rPr>
              <a:t>。</a:t>
            </a:r>
            <a:endParaRPr lang="en-US" altLang="zh-CN" b="1" dirty="0" smtClean="0">
              <a:latin typeface="+mn-ea"/>
            </a:endParaRPr>
          </a:p>
          <a:p>
            <a:r>
              <a:rPr lang="zh-CN" altLang="en-US" b="1" dirty="0" smtClean="0">
                <a:latin typeface="+mn-ea"/>
              </a:rPr>
              <a:t>例：</a:t>
            </a:r>
            <a:r>
              <a:rPr lang="zh-CN" altLang="en-US" dirty="0"/>
              <a:t>人民</a:t>
            </a:r>
            <a:r>
              <a:rPr lang="en-US" altLang="zh-CN" dirty="0"/>
              <a:t>/n </a:t>
            </a:r>
            <a:r>
              <a:rPr lang="zh-CN" altLang="en-US" dirty="0"/>
              <a:t>的</a:t>
            </a:r>
            <a:r>
              <a:rPr lang="en-US" altLang="zh-CN" dirty="0"/>
              <a:t>/u </a:t>
            </a:r>
            <a:r>
              <a:rPr lang="zh-CN" altLang="en-US" dirty="0"/>
              <a:t>根本</a:t>
            </a:r>
            <a:r>
              <a:rPr lang="en-US" altLang="zh-CN" dirty="0"/>
              <a:t>/a </a:t>
            </a:r>
            <a:r>
              <a:rPr lang="zh-CN" altLang="en-US" dirty="0"/>
              <a:t>利益</a:t>
            </a:r>
            <a:r>
              <a:rPr lang="en-US" altLang="zh-CN" dirty="0"/>
              <a:t>/n </a:t>
            </a:r>
            <a:r>
              <a:rPr lang="zh-CN" altLang="en-US" dirty="0"/>
              <a:t>和</a:t>
            </a:r>
            <a:r>
              <a:rPr lang="en-US" altLang="zh-CN" dirty="0"/>
              <a:t>/c </a:t>
            </a:r>
            <a:r>
              <a:rPr lang="zh-CN" altLang="en-US" dirty="0" smtClean="0"/>
              <a:t>国家</a:t>
            </a:r>
            <a:r>
              <a:rPr lang="en-US" altLang="zh-CN" dirty="0"/>
              <a:t>/n </a:t>
            </a:r>
            <a:r>
              <a:rPr lang="zh-CN" altLang="en-US" dirty="0"/>
              <a:t>的</a:t>
            </a:r>
            <a:r>
              <a:rPr lang="en-US" altLang="zh-CN" dirty="0"/>
              <a:t>/u </a:t>
            </a:r>
            <a:r>
              <a:rPr lang="zh-CN" altLang="en-US" dirty="0"/>
              <a:t>安稳</a:t>
            </a:r>
            <a:r>
              <a:rPr lang="en-US" altLang="zh-CN" dirty="0"/>
              <a:t>/an </a:t>
            </a:r>
            <a:r>
              <a:rPr lang="zh-CN" altLang="en-US" dirty="0"/>
              <a:t>。</a:t>
            </a:r>
            <a:r>
              <a:rPr lang="en-US" altLang="zh-CN" dirty="0"/>
              <a:t>/w </a:t>
            </a:r>
            <a:endParaRPr lang="en-US" altLang="zh-CN" dirty="0"/>
          </a:p>
          <a:p>
            <a:pPr marL="609600" indent="-609600">
              <a:lnSpc>
                <a:spcPct val="90000"/>
              </a:lnSpc>
            </a:pPr>
            <a:endParaRPr lang="zh-CN" altLang="en-US" b="1" dirty="0">
              <a:latin typeface="+mn-ea"/>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由索引项构成向量空间</a:t>
            </a:r>
            <a:endParaRPr lang="zh-CN" altLang="en-US" sz="3200" b="1" kern="1200" dirty="0">
              <a:latin typeface="+mj-ea"/>
              <a:ea typeface="+mj-ea"/>
            </a:endParaRPr>
          </a:p>
        </p:txBody>
      </p:sp>
      <p:sp>
        <p:nvSpPr>
          <p:cNvPr id="26627" name="Rectangle 3"/>
          <p:cNvSpPr>
            <a:spLocks noGrp="1" noChangeArrowheads="1"/>
          </p:cNvSpPr>
          <p:nvPr>
            <p:ph type="body" idx="1"/>
          </p:nvPr>
        </p:nvSpPr>
        <p:spPr>
          <a:xfrm>
            <a:off x="566738" y="1556792"/>
            <a:ext cx="8001000" cy="4267200"/>
          </a:xfrm>
        </p:spPr>
        <p:txBody>
          <a:bodyPr/>
          <a:lstStyle/>
          <a:p>
            <a:pPr eaLnBrk="1" hangingPunct="1">
              <a:lnSpc>
                <a:spcPct val="120000"/>
              </a:lnSpc>
              <a:spcBef>
                <a:spcPts val="0"/>
              </a:spcBef>
            </a:pPr>
            <a:r>
              <a:rPr lang="en-US" altLang="zh-CN" sz="2800" dirty="0" smtClean="0"/>
              <a:t>2</a:t>
            </a:r>
            <a:r>
              <a:rPr lang="zh-CN" altLang="en-US" sz="2800" dirty="0" smtClean="0"/>
              <a:t>个索引项构成一个二维空间，一个文档可能包含</a:t>
            </a:r>
            <a:r>
              <a:rPr lang="en-US" altLang="zh-TW" sz="2800" dirty="0" smtClean="0"/>
              <a:t>0, 1 </a:t>
            </a:r>
            <a:r>
              <a:rPr lang="zh-CN" altLang="en-US" sz="2800" dirty="0" smtClean="0"/>
              <a:t>或</a:t>
            </a:r>
            <a:r>
              <a:rPr lang="en-US" altLang="zh-CN" sz="2800" dirty="0" smtClean="0"/>
              <a:t>2</a:t>
            </a:r>
            <a:r>
              <a:rPr lang="zh-CN" altLang="en-US" sz="2800" dirty="0" smtClean="0"/>
              <a:t>个索引项</a:t>
            </a:r>
            <a:endParaRPr lang="zh-CN" altLang="en-US" sz="2800" dirty="0" smtClean="0"/>
          </a:p>
          <a:p>
            <a:pPr lvl="1" eaLnBrk="1" hangingPunct="1">
              <a:lnSpc>
                <a:spcPct val="120000"/>
              </a:lnSpc>
              <a:spcBef>
                <a:spcPts val="0"/>
              </a:spcBef>
            </a:pPr>
            <a:r>
              <a:rPr lang="en-US" altLang="zh-CN" sz="2400" i="1" dirty="0" smtClean="0"/>
              <a:t>d</a:t>
            </a:r>
            <a:r>
              <a:rPr lang="en-US" altLang="zh-CN" sz="2400" i="1" baseline="-25000" dirty="0" smtClean="0"/>
              <a:t>i</a:t>
            </a:r>
            <a:r>
              <a:rPr lang="en-US" altLang="zh-TW" sz="2400" dirty="0" smtClean="0"/>
              <a:t> = </a:t>
            </a:r>
            <a:r>
              <a:rPr lang="en-US" altLang="zh-TW" sz="2400" dirty="0" smtClean="0">
                <a:sym typeface="Symbol" panose="05050102010706020507" pitchFamily="18" charset="2"/>
              </a:rPr>
              <a:t></a:t>
            </a:r>
            <a:r>
              <a:rPr lang="en-US" altLang="zh-TW" sz="2400" dirty="0" smtClean="0"/>
              <a:t> 0, 0 </a:t>
            </a:r>
            <a:r>
              <a:rPr lang="en-US" altLang="zh-TW" sz="2400" dirty="0" smtClean="0">
                <a:sym typeface="Symbol" panose="05050102010706020507" pitchFamily="18" charset="2"/>
              </a:rPr>
              <a:t> </a:t>
            </a:r>
            <a:r>
              <a:rPr lang="en-US" altLang="zh-TW" sz="2400" dirty="0" smtClean="0"/>
              <a:t>	(</a:t>
            </a:r>
            <a:r>
              <a:rPr lang="zh-CN" altLang="en-US" sz="2400" dirty="0" smtClean="0"/>
              <a:t>一个索引项也不包含</a:t>
            </a:r>
            <a:r>
              <a:rPr lang="en-US" altLang="zh-TW" sz="2400" dirty="0" smtClean="0"/>
              <a:t>)</a:t>
            </a:r>
            <a:endParaRPr lang="en-US" altLang="zh-TW" sz="2400" dirty="0" smtClean="0"/>
          </a:p>
          <a:p>
            <a:pPr lvl="1" eaLnBrk="1" hangingPunct="1">
              <a:lnSpc>
                <a:spcPct val="120000"/>
              </a:lnSpc>
              <a:spcBef>
                <a:spcPts val="0"/>
              </a:spcBef>
            </a:pPr>
            <a:r>
              <a:rPr lang="en-US" altLang="zh-TW" sz="2400" i="1" dirty="0" err="1" smtClean="0"/>
              <a:t>d</a:t>
            </a:r>
            <a:r>
              <a:rPr lang="en-US" altLang="zh-TW" sz="2400" i="1" baseline="-25000" dirty="0" err="1" smtClean="0"/>
              <a:t>j</a:t>
            </a:r>
            <a:r>
              <a:rPr lang="en-US" altLang="zh-TW" sz="2400" dirty="0" smtClean="0"/>
              <a:t> = </a:t>
            </a:r>
            <a:r>
              <a:rPr lang="en-US" altLang="zh-TW" sz="2400" dirty="0" smtClean="0">
                <a:sym typeface="Symbol" panose="05050102010706020507" pitchFamily="18" charset="2"/>
              </a:rPr>
              <a:t></a:t>
            </a:r>
            <a:r>
              <a:rPr lang="en-US" altLang="zh-TW" sz="2400" dirty="0" smtClean="0"/>
              <a:t> 0, 0.7 </a:t>
            </a:r>
            <a:r>
              <a:rPr lang="en-US" altLang="zh-TW" sz="2400" dirty="0" smtClean="0">
                <a:sym typeface="Symbol" panose="05050102010706020507" pitchFamily="18" charset="2"/>
              </a:rPr>
              <a:t></a:t>
            </a:r>
            <a:r>
              <a:rPr lang="en-US" altLang="zh-TW" sz="2400" dirty="0" smtClean="0"/>
              <a:t> 	(</a:t>
            </a:r>
            <a:r>
              <a:rPr lang="zh-CN" altLang="en-US" sz="2400" dirty="0" smtClean="0"/>
              <a:t>包含其中一个索引项</a:t>
            </a:r>
            <a:r>
              <a:rPr lang="en-US" altLang="zh-TW" sz="2400" dirty="0" smtClean="0"/>
              <a:t>)</a:t>
            </a:r>
            <a:endParaRPr lang="en-US" altLang="zh-TW" sz="2400" dirty="0" smtClean="0"/>
          </a:p>
          <a:p>
            <a:pPr lvl="1" eaLnBrk="1" hangingPunct="1">
              <a:lnSpc>
                <a:spcPct val="120000"/>
              </a:lnSpc>
              <a:spcBef>
                <a:spcPts val="0"/>
              </a:spcBef>
            </a:pPr>
            <a:r>
              <a:rPr lang="en-US" altLang="zh-TW" sz="2400" i="1" dirty="0" err="1" smtClean="0"/>
              <a:t>d</a:t>
            </a:r>
            <a:r>
              <a:rPr lang="en-US" altLang="zh-TW" sz="2400" i="1" baseline="-25000" dirty="0" err="1" smtClean="0"/>
              <a:t>k</a:t>
            </a:r>
            <a:r>
              <a:rPr lang="en-US" altLang="zh-TW" sz="2400" dirty="0" smtClean="0"/>
              <a:t> = </a:t>
            </a:r>
            <a:r>
              <a:rPr lang="en-US" altLang="zh-TW" sz="2400" dirty="0" smtClean="0">
                <a:sym typeface="Symbol" panose="05050102010706020507" pitchFamily="18" charset="2"/>
              </a:rPr>
              <a:t></a:t>
            </a:r>
            <a:r>
              <a:rPr lang="en-US" altLang="zh-TW" sz="2400" dirty="0" smtClean="0"/>
              <a:t> 1, 2 </a:t>
            </a:r>
            <a:r>
              <a:rPr lang="en-US" altLang="zh-TW" sz="2400" dirty="0" smtClean="0">
                <a:sym typeface="Symbol" panose="05050102010706020507" pitchFamily="18" charset="2"/>
              </a:rPr>
              <a:t></a:t>
            </a:r>
            <a:r>
              <a:rPr lang="en-US" altLang="zh-TW" sz="2400" dirty="0" smtClean="0"/>
              <a:t> 	</a:t>
            </a:r>
            <a:r>
              <a:rPr lang="en-US" altLang="zh-CN" sz="2400" dirty="0" smtClean="0"/>
              <a:t>(</a:t>
            </a:r>
            <a:r>
              <a:rPr lang="zh-CN" altLang="en-US" sz="2400" dirty="0" smtClean="0"/>
              <a:t>包含两个索引项</a:t>
            </a:r>
            <a:r>
              <a:rPr lang="en-US" altLang="zh-CN" sz="2400" dirty="0" smtClean="0"/>
              <a:t>)</a:t>
            </a:r>
            <a:endParaRPr lang="en-US" altLang="zh-CN" sz="2400" dirty="0" smtClean="0"/>
          </a:p>
          <a:p>
            <a:pPr eaLnBrk="1" hangingPunct="1">
              <a:lnSpc>
                <a:spcPct val="120000"/>
              </a:lnSpc>
              <a:spcBef>
                <a:spcPts val="0"/>
              </a:spcBef>
            </a:pPr>
            <a:r>
              <a:rPr lang="zh-CN" altLang="en-US" sz="2800" dirty="0" smtClean="0"/>
              <a:t>类似的，</a:t>
            </a:r>
            <a:r>
              <a:rPr lang="en-US" altLang="zh-CN" sz="2800" dirty="0" smtClean="0"/>
              <a:t>3</a:t>
            </a:r>
            <a:r>
              <a:rPr lang="zh-CN" altLang="en-US" sz="2800" dirty="0" smtClean="0"/>
              <a:t>个索引项构成一个三维空间，</a:t>
            </a:r>
            <a:r>
              <a:rPr lang="en-US" altLang="zh-CN" sz="2800" dirty="0" smtClean="0"/>
              <a:t>n</a:t>
            </a:r>
            <a:r>
              <a:rPr lang="zh-CN" altLang="en-US" sz="2800" dirty="0" smtClean="0"/>
              <a:t>个索引项构成</a:t>
            </a:r>
            <a:r>
              <a:rPr lang="en-US" altLang="zh-CN" sz="2800" dirty="0" smtClean="0"/>
              <a:t>n</a:t>
            </a:r>
            <a:r>
              <a:rPr lang="zh-CN" altLang="en-US" sz="2800" dirty="0" smtClean="0"/>
              <a:t>维空间</a:t>
            </a:r>
            <a:endParaRPr lang="en-US" altLang="zh-TW" sz="2800" dirty="0" smtClean="0"/>
          </a:p>
          <a:p>
            <a:pPr eaLnBrk="1" hangingPunct="1">
              <a:lnSpc>
                <a:spcPct val="120000"/>
              </a:lnSpc>
              <a:spcBef>
                <a:spcPts val="0"/>
              </a:spcBef>
            </a:pPr>
            <a:r>
              <a:rPr lang="zh-CN" altLang="en-US" sz="2800" dirty="0" smtClean="0"/>
              <a:t>一个文档或查询式可以表示为</a:t>
            </a:r>
            <a:r>
              <a:rPr lang="en-US" altLang="zh-CN" sz="2800" dirty="0" smtClean="0"/>
              <a:t>n</a:t>
            </a:r>
            <a:r>
              <a:rPr lang="zh-CN" altLang="en-US" sz="2800" dirty="0" smtClean="0"/>
              <a:t>个元素的线性组合</a:t>
            </a:r>
            <a:endParaRPr lang="zh-CN" alt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574675" y="188640"/>
            <a:ext cx="8001000" cy="891952"/>
          </a:xfrm>
        </p:spPr>
        <p:txBody>
          <a:bodyPr/>
          <a:lstStyle/>
          <a:p>
            <a:pPr eaLnBrk="1" hangingPunct="1"/>
            <a:r>
              <a:rPr lang="zh-CN" altLang="en-US" sz="3200" b="1" kern="1200" dirty="0">
                <a:latin typeface="+mj-ea"/>
                <a:ea typeface="+mj-ea"/>
              </a:rPr>
              <a:t>文档集</a:t>
            </a:r>
            <a:r>
              <a:rPr lang="zh-TW" altLang="en-US" sz="3200" b="1" kern="1200" dirty="0">
                <a:latin typeface="+mj-ea"/>
                <a:ea typeface="+mj-ea"/>
              </a:rPr>
              <a:t> </a:t>
            </a:r>
            <a:r>
              <a:rPr lang="en-US" altLang="zh-TW" sz="3200" b="1" kern="1200" dirty="0">
                <a:latin typeface="+mj-ea"/>
                <a:ea typeface="+mj-ea"/>
              </a:rPr>
              <a:t>– </a:t>
            </a:r>
            <a:r>
              <a:rPr lang="zh-CN" altLang="en-US" sz="3200" b="1" kern="1200" dirty="0">
                <a:latin typeface="+mj-ea"/>
                <a:ea typeface="+mj-ea"/>
              </a:rPr>
              <a:t>一般表示</a:t>
            </a:r>
            <a:endParaRPr lang="zh-CN" altLang="en-US" sz="3200" b="1" kern="1200" dirty="0">
              <a:latin typeface="+mj-ea"/>
              <a:ea typeface="+mj-ea"/>
            </a:endParaRPr>
          </a:p>
        </p:txBody>
      </p:sp>
      <p:sp>
        <p:nvSpPr>
          <p:cNvPr id="39939" name="内容占位符 2"/>
          <p:cNvSpPr>
            <a:spLocks noGrp="1"/>
          </p:cNvSpPr>
          <p:nvPr>
            <p:ph idx="1"/>
          </p:nvPr>
        </p:nvSpPr>
        <p:spPr>
          <a:xfrm>
            <a:off x="683568" y="1340768"/>
            <a:ext cx="7772400" cy="2325687"/>
          </a:xfrm>
        </p:spPr>
        <p:txBody>
          <a:bodyPr/>
          <a:lstStyle/>
          <a:p>
            <a:pPr>
              <a:lnSpc>
                <a:spcPct val="120000"/>
              </a:lnSpc>
              <a:spcBef>
                <a:spcPts val="0"/>
              </a:spcBef>
            </a:pPr>
            <a:r>
              <a:rPr lang="zh-CN" altLang="en-US" sz="2800" dirty="0" smtClean="0"/>
              <a:t>向量空间中的</a:t>
            </a:r>
            <a:r>
              <a:rPr lang="en-US" altLang="zh-CN" sz="2800" dirty="0" smtClean="0"/>
              <a:t>N</a:t>
            </a:r>
            <a:r>
              <a:rPr lang="zh-CN" altLang="en-US" sz="2800" dirty="0" smtClean="0"/>
              <a:t>个文档可以用一个矩阵表示</a:t>
            </a:r>
            <a:endParaRPr lang="en-US" altLang="zh-TW" sz="2800" dirty="0" smtClean="0"/>
          </a:p>
          <a:p>
            <a:pPr>
              <a:lnSpc>
                <a:spcPct val="120000"/>
              </a:lnSpc>
              <a:spcBef>
                <a:spcPts val="0"/>
              </a:spcBef>
            </a:pPr>
            <a:r>
              <a:rPr lang="zh-CN" altLang="en-US" sz="2800" dirty="0" smtClean="0"/>
              <a:t>矩阵中的一个元素对应于文档中一个词项的权重。</a:t>
            </a:r>
            <a:r>
              <a:rPr lang="zh-CN" altLang="en-US" sz="2800" dirty="0" smtClean="0">
                <a:latin typeface="Arial" panose="020B0604020202020204" pitchFamily="34" charset="0"/>
              </a:rPr>
              <a:t>“</a:t>
            </a:r>
            <a:r>
              <a:rPr lang="en-US" altLang="zh-CN" sz="2800" dirty="0" smtClean="0"/>
              <a:t>0</a:t>
            </a:r>
            <a:r>
              <a:rPr lang="en-US" altLang="zh-CN" sz="2800" dirty="0" smtClean="0">
                <a:latin typeface="Arial" panose="020B0604020202020204" pitchFamily="34" charset="0"/>
              </a:rPr>
              <a:t>”</a:t>
            </a:r>
            <a:r>
              <a:rPr lang="zh-CN" altLang="en-US" sz="2800" dirty="0" smtClean="0"/>
              <a:t>意味着该词项在文档中没有意义，或该词项不在文档中出现。</a:t>
            </a:r>
            <a:endParaRPr lang="zh-CN" altLang="en-US" sz="2800" dirty="0" smtClean="0"/>
          </a:p>
          <a:p>
            <a:pPr>
              <a:buFont typeface="Wingdings" panose="05000000000000000000" pitchFamily="2" charset="2"/>
              <a:buNone/>
            </a:pPr>
            <a:endParaRPr lang="zh-CN" altLang="en-US" dirty="0" smtClean="0"/>
          </a:p>
        </p:txBody>
      </p:sp>
      <p:sp>
        <p:nvSpPr>
          <p:cNvPr id="39940" name="TextBox 4"/>
          <p:cNvSpPr txBox="1">
            <a:spLocks noChangeArrowheads="1"/>
          </p:cNvSpPr>
          <p:nvPr/>
        </p:nvSpPr>
        <p:spPr bwMode="auto">
          <a:xfrm>
            <a:off x="3275856" y="3630503"/>
            <a:ext cx="324036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CN" sz="2400" i="1" dirty="0">
                <a:solidFill>
                  <a:srgbClr val="FF0000"/>
                </a:solidFill>
                <a:latin typeface="Times New Roman" panose="02020603050405020304" pitchFamily="18" charset="0"/>
                <a:ea typeface="PMingLiU" panose="02020500000000000000" pitchFamily="18" charset="-120"/>
              </a:rPr>
              <a:t>         </a:t>
            </a:r>
            <a:r>
              <a:rPr kumimoji="1" lang="en-US" altLang="zh-TW" sz="2400" i="1" dirty="0">
                <a:solidFill>
                  <a:srgbClr val="FF0000"/>
                </a:solidFill>
                <a:latin typeface="Times New Roman" panose="02020603050405020304" pitchFamily="18" charset="0"/>
                <a:ea typeface="PMingLiU" panose="02020500000000000000" pitchFamily="18" charset="-120"/>
              </a:rPr>
              <a:t>T</a:t>
            </a:r>
            <a:r>
              <a:rPr kumimoji="1" lang="en-US" altLang="zh-TW" sz="2400" i="1" baseline="-25000" dirty="0">
                <a:solidFill>
                  <a:srgbClr val="FF0000"/>
                </a:solidFill>
                <a:latin typeface="Times New Roman" panose="02020603050405020304" pitchFamily="18" charset="0"/>
                <a:ea typeface="PMingLiU" panose="02020500000000000000" pitchFamily="18" charset="-120"/>
              </a:rPr>
              <a:t>1</a:t>
            </a:r>
            <a:r>
              <a:rPr kumimoji="1" lang="en-US" altLang="zh-TW" sz="2400" i="1" dirty="0">
                <a:solidFill>
                  <a:srgbClr val="FF0000"/>
                </a:solidFill>
                <a:latin typeface="Times New Roman" panose="02020603050405020304" pitchFamily="18" charset="0"/>
                <a:ea typeface="PMingLiU" panose="02020500000000000000" pitchFamily="18" charset="-120"/>
              </a:rPr>
              <a:t>   T</a:t>
            </a:r>
            <a:r>
              <a:rPr kumimoji="1" lang="en-US" altLang="zh-TW" sz="2400" i="1" baseline="-25000" dirty="0">
                <a:solidFill>
                  <a:srgbClr val="FF0000"/>
                </a:solidFill>
                <a:latin typeface="Times New Roman" panose="02020603050405020304" pitchFamily="18" charset="0"/>
                <a:ea typeface="PMingLiU" panose="02020500000000000000" pitchFamily="18" charset="-120"/>
              </a:rPr>
              <a:t>2</a:t>
            </a:r>
            <a:r>
              <a:rPr kumimoji="1" lang="en-US" altLang="zh-TW" sz="2400" i="1" dirty="0">
                <a:solidFill>
                  <a:srgbClr val="FF0000"/>
                </a:solidFill>
                <a:latin typeface="Times New Roman" panose="02020603050405020304" pitchFamily="18" charset="0"/>
                <a:ea typeface="PMingLiU" panose="02020500000000000000" pitchFamily="18" charset="-120"/>
              </a:rPr>
              <a:t>    ….   </a:t>
            </a:r>
            <a:r>
              <a:rPr kumimoji="1" lang="en-US" altLang="zh-CN" sz="2400" i="1" dirty="0">
                <a:solidFill>
                  <a:srgbClr val="FF0000"/>
                </a:solidFill>
                <a:latin typeface="Times New Roman" panose="02020603050405020304" pitchFamily="18" charset="0"/>
                <a:ea typeface="PMingLiU" panose="02020500000000000000" pitchFamily="18" charset="-120"/>
              </a:rPr>
              <a:t>   </a:t>
            </a:r>
            <a:r>
              <a:rPr kumimoji="1" lang="en-US" altLang="zh-TW" sz="2400" i="1" dirty="0" err="1">
                <a:solidFill>
                  <a:srgbClr val="FF0000"/>
                </a:solidFill>
                <a:latin typeface="Times New Roman" panose="02020603050405020304" pitchFamily="18" charset="0"/>
                <a:ea typeface="PMingLiU" panose="02020500000000000000" pitchFamily="18" charset="-120"/>
              </a:rPr>
              <a:t>T</a:t>
            </a:r>
            <a:r>
              <a:rPr kumimoji="1" lang="en-US" altLang="zh-TW" sz="2400" i="1" baseline="-25000" dirty="0" err="1">
                <a:solidFill>
                  <a:srgbClr val="FF0000"/>
                </a:solidFill>
                <a:latin typeface="Times New Roman" panose="02020603050405020304" pitchFamily="18" charset="0"/>
                <a:ea typeface="PMingLiU" panose="02020500000000000000" pitchFamily="18" charset="-120"/>
              </a:rPr>
              <a:t>t</a:t>
            </a:r>
            <a:endParaRPr kumimoji="1" lang="en-US" altLang="zh-TW" sz="2400" i="1" dirty="0">
              <a:solidFill>
                <a:srgbClr val="FF0000"/>
              </a:solidFill>
              <a:latin typeface="Times New Roman" panose="02020603050405020304" pitchFamily="18" charset="0"/>
              <a:ea typeface="PMingLiU" panose="02020500000000000000" pitchFamily="18" charset="-120"/>
            </a:endParaRPr>
          </a:p>
          <a:p>
            <a:pPr eaLnBrk="1" hangingPunct="1">
              <a:buNone/>
            </a:pPr>
            <a:r>
              <a:rPr kumimoji="1" lang="en-US" altLang="zh-TW" sz="2400" i="1" dirty="0">
                <a:solidFill>
                  <a:srgbClr val="FF0000"/>
                </a:solidFill>
                <a:latin typeface="Times New Roman" panose="02020603050405020304" pitchFamily="18" charset="0"/>
                <a:ea typeface="PMingLiU" panose="02020500000000000000" pitchFamily="18" charset="-120"/>
              </a:rPr>
              <a:t>D</a:t>
            </a:r>
            <a:r>
              <a:rPr kumimoji="1" lang="en-US" altLang="zh-TW" sz="2400" i="1" baseline="-25000" dirty="0">
                <a:solidFill>
                  <a:srgbClr val="FF0000"/>
                </a:solidFill>
                <a:latin typeface="Times New Roman" panose="02020603050405020304" pitchFamily="18" charset="0"/>
                <a:ea typeface="PMingLiU" panose="02020500000000000000" pitchFamily="18" charset="-120"/>
              </a:rPr>
              <a:t>1</a:t>
            </a:r>
            <a:r>
              <a:rPr kumimoji="1" lang="en-US" altLang="zh-TW" sz="2400" i="1" dirty="0">
                <a:latin typeface="Times New Roman" panose="02020603050405020304" pitchFamily="18" charset="0"/>
                <a:ea typeface="PMingLiU" panose="02020500000000000000" pitchFamily="18" charset="-120"/>
              </a:rPr>
              <a:t>    d</a:t>
            </a:r>
            <a:r>
              <a:rPr kumimoji="1" lang="en-US" altLang="zh-TW" sz="2400" i="1" baseline="-25000" dirty="0">
                <a:latin typeface="Times New Roman" panose="02020603050405020304" pitchFamily="18" charset="0"/>
                <a:ea typeface="PMingLiU" panose="02020500000000000000" pitchFamily="18" charset="-120"/>
              </a:rPr>
              <a:t>11</a:t>
            </a:r>
            <a:r>
              <a:rPr kumimoji="1" lang="en-US" altLang="zh-TW" sz="2400" i="1" dirty="0">
                <a:latin typeface="Times New Roman" panose="02020603050405020304" pitchFamily="18" charset="0"/>
                <a:ea typeface="PMingLiU" panose="02020500000000000000" pitchFamily="18" charset="-120"/>
              </a:rPr>
              <a:t>  d</a:t>
            </a:r>
            <a:r>
              <a:rPr kumimoji="1" lang="en-US" altLang="zh-TW" sz="2400" i="1" baseline="-25000" dirty="0">
                <a:latin typeface="Times New Roman" panose="02020603050405020304" pitchFamily="18" charset="0"/>
                <a:ea typeface="PMingLiU" panose="02020500000000000000" pitchFamily="18" charset="-120"/>
              </a:rPr>
              <a:t>12</a:t>
            </a:r>
            <a:r>
              <a:rPr kumimoji="1" lang="en-US" altLang="zh-TW" sz="2400" i="1" dirty="0">
                <a:latin typeface="Times New Roman" panose="02020603050405020304" pitchFamily="18" charset="0"/>
                <a:ea typeface="PMingLiU" panose="02020500000000000000" pitchFamily="18" charset="-120"/>
              </a:rPr>
              <a:t>   …      d</a:t>
            </a:r>
            <a:r>
              <a:rPr kumimoji="1" lang="en-US" altLang="zh-TW" sz="2400" i="1" baseline="-25000" dirty="0">
                <a:latin typeface="Times New Roman" panose="02020603050405020304" pitchFamily="18" charset="0"/>
                <a:ea typeface="PMingLiU" panose="02020500000000000000" pitchFamily="18" charset="-120"/>
              </a:rPr>
              <a:t>1t</a:t>
            </a:r>
            <a:endParaRPr kumimoji="1" lang="en-US" altLang="zh-TW" sz="2400" i="1" dirty="0">
              <a:latin typeface="Times New Roman" panose="02020603050405020304" pitchFamily="18" charset="0"/>
              <a:ea typeface="PMingLiU" panose="02020500000000000000" pitchFamily="18" charset="-120"/>
            </a:endParaRPr>
          </a:p>
          <a:p>
            <a:pPr eaLnBrk="1" hangingPunct="1">
              <a:buNone/>
            </a:pPr>
            <a:r>
              <a:rPr kumimoji="1" lang="en-US" altLang="zh-TW" sz="2400" i="1" dirty="0">
                <a:solidFill>
                  <a:srgbClr val="FF0000"/>
                </a:solidFill>
                <a:latin typeface="Times New Roman" panose="02020603050405020304" pitchFamily="18" charset="0"/>
                <a:ea typeface="PMingLiU" panose="02020500000000000000" pitchFamily="18" charset="-120"/>
              </a:rPr>
              <a:t>D</a:t>
            </a:r>
            <a:r>
              <a:rPr kumimoji="1" lang="en-US" altLang="zh-TW" sz="2400" i="1" baseline="-25000" dirty="0">
                <a:solidFill>
                  <a:srgbClr val="FF0000"/>
                </a:solidFill>
                <a:latin typeface="Times New Roman" panose="02020603050405020304" pitchFamily="18" charset="0"/>
                <a:ea typeface="PMingLiU" panose="02020500000000000000" pitchFamily="18" charset="-120"/>
              </a:rPr>
              <a:t>2</a:t>
            </a:r>
            <a:r>
              <a:rPr kumimoji="1" lang="en-US" altLang="zh-TW" sz="2400" i="1" baseline="-25000" dirty="0">
                <a:latin typeface="Times New Roman" panose="02020603050405020304" pitchFamily="18" charset="0"/>
                <a:ea typeface="PMingLiU" panose="02020500000000000000" pitchFamily="18" charset="-120"/>
              </a:rPr>
              <a:t> </a:t>
            </a:r>
            <a:r>
              <a:rPr kumimoji="1" lang="en-US" altLang="zh-TW" sz="2400" i="1" dirty="0">
                <a:latin typeface="Times New Roman" panose="02020603050405020304" pitchFamily="18" charset="0"/>
                <a:ea typeface="PMingLiU" panose="02020500000000000000" pitchFamily="18" charset="-120"/>
              </a:rPr>
              <a:t>   d</a:t>
            </a:r>
            <a:r>
              <a:rPr kumimoji="1" lang="en-US" altLang="zh-TW" sz="2400" i="1" baseline="-25000" dirty="0">
                <a:latin typeface="Times New Roman" panose="02020603050405020304" pitchFamily="18" charset="0"/>
                <a:ea typeface="PMingLiU" panose="02020500000000000000" pitchFamily="18" charset="-120"/>
              </a:rPr>
              <a:t>21</a:t>
            </a:r>
            <a:r>
              <a:rPr kumimoji="1" lang="en-US" altLang="zh-TW" sz="2400" i="1" dirty="0">
                <a:latin typeface="Times New Roman" panose="02020603050405020304" pitchFamily="18" charset="0"/>
                <a:ea typeface="PMingLiU" panose="02020500000000000000" pitchFamily="18" charset="-120"/>
              </a:rPr>
              <a:t>  d</a:t>
            </a:r>
            <a:r>
              <a:rPr kumimoji="1" lang="en-US" altLang="zh-TW" sz="2400" i="1" baseline="-25000" dirty="0">
                <a:latin typeface="Times New Roman" panose="02020603050405020304" pitchFamily="18" charset="0"/>
                <a:ea typeface="PMingLiU" panose="02020500000000000000" pitchFamily="18" charset="-120"/>
              </a:rPr>
              <a:t>22</a:t>
            </a:r>
            <a:r>
              <a:rPr kumimoji="1" lang="en-US" altLang="zh-TW" sz="2400" i="1" dirty="0">
                <a:latin typeface="Times New Roman" panose="02020603050405020304" pitchFamily="18" charset="0"/>
                <a:ea typeface="PMingLiU" panose="02020500000000000000" pitchFamily="18" charset="-120"/>
              </a:rPr>
              <a:t>   …      d</a:t>
            </a:r>
            <a:r>
              <a:rPr kumimoji="1" lang="en-US" altLang="zh-TW" sz="2400" i="1" baseline="-25000" dirty="0">
                <a:latin typeface="Times New Roman" panose="02020603050405020304" pitchFamily="18" charset="0"/>
                <a:ea typeface="PMingLiU" panose="02020500000000000000" pitchFamily="18" charset="-120"/>
              </a:rPr>
              <a:t>2t</a:t>
            </a:r>
            <a:endParaRPr kumimoji="1" lang="en-US" altLang="zh-TW" sz="2400" i="1" dirty="0">
              <a:latin typeface="Times New Roman" panose="02020603050405020304" pitchFamily="18" charset="0"/>
              <a:ea typeface="PMingLiU" panose="02020500000000000000" pitchFamily="18" charset="-120"/>
            </a:endParaRPr>
          </a:p>
          <a:p>
            <a:pPr eaLnBrk="1" hangingPunct="1">
              <a:buNone/>
            </a:pPr>
            <a:r>
              <a:rPr kumimoji="1" lang="en-US" altLang="zh-TW" sz="2400" i="1" dirty="0">
                <a:latin typeface="Times New Roman" panose="02020603050405020304" pitchFamily="18" charset="0"/>
                <a:ea typeface="PMingLiU" panose="02020500000000000000" pitchFamily="18" charset="-120"/>
              </a:rPr>
              <a:t> </a:t>
            </a:r>
            <a:r>
              <a:rPr kumimoji="1" lang="en-US" altLang="zh-TW" sz="2400" dirty="0">
                <a:solidFill>
                  <a:srgbClr val="FF0000"/>
                </a:solidFill>
                <a:latin typeface="Times New Roman" panose="02020603050405020304" pitchFamily="18" charset="0"/>
                <a:ea typeface="PMingLiU" panose="02020500000000000000" pitchFamily="18" charset="-120"/>
              </a:rPr>
              <a:t>:</a:t>
            </a:r>
            <a:r>
              <a:rPr kumimoji="1" lang="en-US" altLang="zh-TW" sz="2400" dirty="0">
                <a:latin typeface="Times New Roman" panose="02020603050405020304" pitchFamily="18" charset="0"/>
                <a:ea typeface="PMingLiU" panose="02020500000000000000" pitchFamily="18" charset="-120"/>
              </a:rPr>
              <a:t>       :      :               :</a:t>
            </a:r>
            <a:endParaRPr kumimoji="1" lang="en-US" altLang="zh-TW" sz="2400" dirty="0">
              <a:latin typeface="Times New Roman" panose="02020603050405020304" pitchFamily="18" charset="0"/>
              <a:ea typeface="PMingLiU" panose="02020500000000000000" pitchFamily="18" charset="-120"/>
            </a:endParaRPr>
          </a:p>
          <a:p>
            <a:pPr eaLnBrk="1" hangingPunct="1">
              <a:buNone/>
            </a:pPr>
            <a:r>
              <a:rPr kumimoji="1" lang="en-US" altLang="zh-TW" sz="2400" dirty="0">
                <a:latin typeface="Times New Roman" panose="02020603050405020304" pitchFamily="18" charset="0"/>
                <a:ea typeface="PMingLiU" panose="02020500000000000000" pitchFamily="18" charset="-120"/>
              </a:rPr>
              <a:t> </a:t>
            </a:r>
            <a:r>
              <a:rPr kumimoji="1" lang="en-US" altLang="zh-TW" sz="2400" dirty="0">
                <a:solidFill>
                  <a:srgbClr val="FF0000"/>
                </a:solidFill>
                <a:latin typeface="Times New Roman" panose="02020603050405020304" pitchFamily="18" charset="0"/>
                <a:ea typeface="PMingLiU" panose="02020500000000000000" pitchFamily="18" charset="-120"/>
              </a:rPr>
              <a:t>:</a:t>
            </a:r>
            <a:r>
              <a:rPr kumimoji="1" lang="en-US" altLang="zh-TW" sz="2400" dirty="0">
                <a:latin typeface="Times New Roman" panose="02020603050405020304" pitchFamily="18" charset="0"/>
                <a:ea typeface="PMingLiU" panose="02020500000000000000" pitchFamily="18" charset="-120"/>
              </a:rPr>
              <a:t>       :      :               :</a:t>
            </a:r>
            <a:endParaRPr kumimoji="1" lang="en-US" altLang="zh-TW" sz="2400" i="1" dirty="0">
              <a:latin typeface="Times New Roman" panose="02020603050405020304" pitchFamily="18" charset="0"/>
              <a:ea typeface="PMingLiU" panose="02020500000000000000" pitchFamily="18" charset="-120"/>
            </a:endParaRPr>
          </a:p>
          <a:p>
            <a:pPr eaLnBrk="1" hangingPunct="1">
              <a:buNone/>
            </a:pPr>
            <a:r>
              <a:rPr kumimoji="1" lang="en-US" altLang="zh-TW" sz="2400" i="1" dirty="0" err="1">
                <a:solidFill>
                  <a:srgbClr val="FF0000"/>
                </a:solidFill>
                <a:latin typeface="Times New Roman" panose="02020603050405020304" pitchFamily="18" charset="0"/>
                <a:ea typeface="PMingLiU" panose="02020500000000000000" pitchFamily="18" charset="-120"/>
              </a:rPr>
              <a:t>D</a:t>
            </a:r>
            <a:r>
              <a:rPr kumimoji="1" lang="en-US" altLang="zh-TW" sz="2400" i="1" baseline="-25000" dirty="0" err="1">
                <a:solidFill>
                  <a:srgbClr val="FF0000"/>
                </a:solidFill>
                <a:latin typeface="Times New Roman" panose="02020603050405020304" pitchFamily="18" charset="0"/>
                <a:ea typeface="PMingLiU" panose="02020500000000000000" pitchFamily="18" charset="-120"/>
              </a:rPr>
              <a:t>n</a:t>
            </a:r>
            <a:r>
              <a:rPr kumimoji="1" lang="en-US" altLang="zh-TW" sz="2400" i="1" dirty="0">
                <a:latin typeface="Times New Roman" panose="02020603050405020304" pitchFamily="18" charset="0"/>
                <a:ea typeface="PMingLiU" panose="02020500000000000000" pitchFamily="18" charset="-120"/>
              </a:rPr>
              <a:t>    d</a:t>
            </a:r>
            <a:r>
              <a:rPr kumimoji="1" lang="en-US" altLang="zh-TW" sz="2400" i="1" baseline="-25000" dirty="0">
                <a:latin typeface="Times New Roman" panose="02020603050405020304" pitchFamily="18" charset="0"/>
                <a:ea typeface="PMingLiU" panose="02020500000000000000" pitchFamily="18" charset="-120"/>
              </a:rPr>
              <a:t>n1</a:t>
            </a:r>
            <a:r>
              <a:rPr kumimoji="1" lang="en-US" altLang="zh-TW" sz="2400" i="1" dirty="0">
                <a:latin typeface="Times New Roman" panose="02020603050405020304" pitchFamily="18" charset="0"/>
                <a:ea typeface="PMingLiU" panose="02020500000000000000" pitchFamily="18" charset="-120"/>
              </a:rPr>
              <a:t>  d</a:t>
            </a:r>
            <a:r>
              <a:rPr kumimoji="1" lang="en-US" altLang="zh-TW" sz="2400" i="1" baseline="-25000" dirty="0">
                <a:latin typeface="Times New Roman" panose="02020603050405020304" pitchFamily="18" charset="0"/>
                <a:ea typeface="PMingLiU" panose="02020500000000000000" pitchFamily="18" charset="-120"/>
              </a:rPr>
              <a:t>n2</a:t>
            </a:r>
            <a:r>
              <a:rPr kumimoji="1" lang="en-US" altLang="zh-TW" sz="2400" i="1" dirty="0">
                <a:latin typeface="Times New Roman" panose="02020603050405020304" pitchFamily="18" charset="0"/>
                <a:ea typeface="PMingLiU" panose="02020500000000000000" pitchFamily="18" charset="-120"/>
              </a:rPr>
              <a:t>   …      </a:t>
            </a:r>
            <a:r>
              <a:rPr kumimoji="1" lang="en-US" altLang="zh-TW" sz="2400" i="1" dirty="0" err="1">
                <a:latin typeface="Times New Roman" panose="02020603050405020304" pitchFamily="18" charset="0"/>
                <a:ea typeface="PMingLiU" panose="02020500000000000000" pitchFamily="18" charset="-120"/>
              </a:rPr>
              <a:t>d</a:t>
            </a:r>
            <a:r>
              <a:rPr kumimoji="1" lang="en-US" altLang="zh-TW" sz="2400" i="1" baseline="-25000" dirty="0" err="1">
                <a:latin typeface="Times New Roman" panose="02020603050405020304" pitchFamily="18" charset="0"/>
                <a:ea typeface="PMingLiU" panose="02020500000000000000" pitchFamily="18" charset="-120"/>
              </a:rPr>
              <a:t>nt</a:t>
            </a:r>
            <a:endParaRPr kumimoji="1" lang="en-US" altLang="zh-TW" sz="2400" i="1" baseline="-25000" dirty="0">
              <a:latin typeface="Times New Roman" panose="02020603050405020304" pitchFamily="18" charset="0"/>
              <a:ea typeface="PMingLiU" panose="02020500000000000000" pitchFamily="18" charset="-120"/>
            </a:endParaRPr>
          </a:p>
          <a:p>
            <a:pPr eaLnBrk="1" hangingPunct="1">
              <a:buNone/>
            </a:pPr>
            <a:endParaRPr lang="zh-CN" altLang="en-US" sz="24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z="3200" b="1" kern="1200" dirty="0">
                <a:latin typeface="+mj-ea"/>
                <a:ea typeface="+mj-ea"/>
              </a:rPr>
              <a:t>图示</a:t>
            </a:r>
            <a:endParaRPr lang="zh-CN" altLang="en-US" sz="3200" b="1" kern="1200" dirty="0">
              <a:latin typeface="+mj-ea"/>
              <a:ea typeface="+mj-ea"/>
            </a:endParaRPr>
          </a:p>
        </p:txBody>
      </p:sp>
      <p:sp>
        <p:nvSpPr>
          <p:cNvPr id="40963" name="Rectangle 3"/>
          <p:cNvSpPr>
            <a:spLocks noGrp="1" noChangeArrowheads="1"/>
          </p:cNvSpPr>
          <p:nvPr>
            <p:ph type="body" idx="1"/>
          </p:nvPr>
        </p:nvSpPr>
        <p:spPr>
          <a:xfrm>
            <a:off x="755576" y="1513533"/>
            <a:ext cx="2747962" cy="1195387"/>
          </a:xfrm>
          <a:solidFill>
            <a:schemeClr val="accent1"/>
          </a:solidFill>
        </p:spPr>
        <p:txBody>
          <a:bodyPr/>
          <a:lstStyle/>
          <a:p>
            <a:pPr eaLnBrk="1" hangingPunct="1">
              <a:lnSpc>
                <a:spcPct val="80000"/>
              </a:lnSpc>
              <a:buFont typeface="Wingdings" panose="05000000000000000000" pitchFamily="2" charset="2"/>
              <a:buNone/>
            </a:pPr>
            <a:r>
              <a:rPr lang="zh-CN" altLang="en-US" sz="1800" dirty="0" smtClean="0"/>
              <a:t>举例</a:t>
            </a:r>
            <a:r>
              <a:rPr lang="en-US" altLang="zh-TW" sz="1600" i="1" dirty="0" smtClean="0"/>
              <a:t>:</a:t>
            </a:r>
            <a:endParaRPr lang="en-US" altLang="zh-TW" sz="1600" i="1" dirty="0" smtClean="0"/>
          </a:p>
          <a:p>
            <a:pPr eaLnBrk="1" hangingPunct="1">
              <a:lnSpc>
                <a:spcPct val="80000"/>
              </a:lnSpc>
              <a:buFont typeface="Wingdings" panose="05000000000000000000" pitchFamily="2" charset="2"/>
              <a:buNone/>
            </a:pPr>
            <a:r>
              <a:rPr lang="en-US" altLang="zh-TW" sz="1600" i="1" dirty="0" smtClean="0"/>
              <a:t>D</a:t>
            </a:r>
            <a:r>
              <a:rPr lang="en-US" altLang="zh-TW" sz="1600" i="1" baseline="-25000" dirty="0" smtClean="0"/>
              <a:t>1</a:t>
            </a:r>
            <a:r>
              <a:rPr lang="en-US" altLang="zh-TW" sz="1600" i="1" dirty="0" smtClean="0"/>
              <a:t> = 2T</a:t>
            </a:r>
            <a:r>
              <a:rPr lang="en-US" altLang="zh-TW" sz="1600" i="1" baseline="-25000" dirty="0" smtClean="0"/>
              <a:t>1</a:t>
            </a:r>
            <a:r>
              <a:rPr lang="en-US" altLang="zh-TW" sz="1600" i="1" dirty="0" smtClean="0"/>
              <a:t> + 3T</a:t>
            </a:r>
            <a:r>
              <a:rPr lang="en-US" altLang="zh-TW" sz="1600" i="1" baseline="-25000" dirty="0" smtClean="0"/>
              <a:t>2</a:t>
            </a:r>
            <a:r>
              <a:rPr lang="en-US" altLang="zh-TW" sz="1600" i="1" dirty="0" smtClean="0"/>
              <a:t> + 5T</a:t>
            </a:r>
            <a:r>
              <a:rPr lang="en-US" altLang="zh-TW" sz="1600" i="1" baseline="-25000" dirty="0" smtClean="0"/>
              <a:t>3</a:t>
            </a:r>
            <a:endParaRPr lang="en-US" altLang="zh-TW" sz="1600" i="1" baseline="-25000" dirty="0" smtClean="0"/>
          </a:p>
          <a:p>
            <a:pPr eaLnBrk="1" hangingPunct="1">
              <a:lnSpc>
                <a:spcPct val="80000"/>
              </a:lnSpc>
              <a:buFont typeface="Wingdings" panose="05000000000000000000" pitchFamily="2" charset="2"/>
              <a:buNone/>
            </a:pPr>
            <a:r>
              <a:rPr lang="en-US" altLang="zh-TW" sz="1600" i="1" dirty="0" smtClean="0"/>
              <a:t>D</a:t>
            </a:r>
            <a:r>
              <a:rPr lang="en-US" altLang="zh-TW" sz="1600" i="1" baseline="-25000" dirty="0" smtClean="0"/>
              <a:t>2</a:t>
            </a:r>
            <a:r>
              <a:rPr lang="en-US" altLang="zh-TW" sz="1600" i="1" dirty="0" smtClean="0"/>
              <a:t> = 3T</a:t>
            </a:r>
            <a:r>
              <a:rPr lang="en-US" altLang="zh-TW" sz="1600" i="1" baseline="-25000" dirty="0" smtClean="0"/>
              <a:t>1</a:t>
            </a:r>
            <a:r>
              <a:rPr lang="en-US" altLang="zh-TW" sz="1600" i="1" dirty="0" smtClean="0"/>
              <a:t> + 7T</a:t>
            </a:r>
            <a:r>
              <a:rPr lang="en-US" altLang="zh-TW" sz="1600" i="1" baseline="-25000" dirty="0" smtClean="0"/>
              <a:t>2</a:t>
            </a:r>
            <a:r>
              <a:rPr lang="en-US" altLang="zh-TW" sz="1600" i="1" dirty="0" smtClean="0"/>
              <a:t> +   T</a:t>
            </a:r>
            <a:r>
              <a:rPr lang="en-US" altLang="zh-TW" sz="1600" i="1" baseline="-25000" dirty="0" smtClean="0"/>
              <a:t>3</a:t>
            </a:r>
            <a:endParaRPr lang="en-US" altLang="zh-TW" sz="1600" i="1" baseline="-25000" dirty="0" smtClean="0"/>
          </a:p>
          <a:p>
            <a:pPr eaLnBrk="1" hangingPunct="1">
              <a:lnSpc>
                <a:spcPct val="80000"/>
              </a:lnSpc>
              <a:buFont typeface="Wingdings" panose="05000000000000000000" pitchFamily="2" charset="2"/>
              <a:buNone/>
            </a:pPr>
            <a:r>
              <a:rPr lang="en-US" altLang="zh-TW" sz="1600" i="1" dirty="0" smtClean="0"/>
              <a:t>Q = 0T</a:t>
            </a:r>
            <a:r>
              <a:rPr lang="en-US" altLang="zh-TW" sz="1600" i="1" baseline="-25000" dirty="0" smtClean="0"/>
              <a:t>1</a:t>
            </a:r>
            <a:r>
              <a:rPr lang="en-US" altLang="zh-TW" sz="1600" i="1" dirty="0" smtClean="0"/>
              <a:t> + 0T</a:t>
            </a:r>
            <a:r>
              <a:rPr lang="en-US" altLang="zh-TW" sz="1600" i="1" baseline="-25000" dirty="0" smtClean="0"/>
              <a:t>2</a:t>
            </a:r>
            <a:r>
              <a:rPr lang="en-US" altLang="zh-TW" sz="1600" i="1" dirty="0" smtClean="0"/>
              <a:t> +  2T</a:t>
            </a:r>
            <a:r>
              <a:rPr lang="en-US" altLang="zh-TW" sz="1600" i="1" baseline="-25000" dirty="0" smtClean="0"/>
              <a:t>3</a:t>
            </a:r>
            <a:endParaRPr lang="en-US" altLang="zh-CN" sz="1600" dirty="0" smtClean="0"/>
          </a:p>
        </p:txBody>
      </p:sp>
      <p:grpSp>
        <p:nvGrpSpPr>
          <p:cNvPr id="2" name="Group 4"/>
          <p:cNvGrpSpPr/>
          <p:nvPr/>
        </p:nvGrpSpPr>
        <p:grpSpPr bwMode="auto">
          <a:xfrm>
            <a:off x="323853" y="1828800"/>
            <a:ext cx="7785105" cy="4176713"/>
            <a:chOff x="348" y="1248"/>
            <a:chExt cx="4904" cy="2631"/>
          </a:xfrm>
        </p:grpSpPr>
        <p:sp>
          <p:nvSpPr>
            <p:cNvPr id="40966" name="Text Box 5"/>
            <p:cNvSpPr txBox="1">
              <a:spLocks noChangeArrowheads="1"/>
            </p:cNvSpPr>
            <p:nvPr/>
          </p:nvSpPr>
          <p:spPr bwMode="auto">
            <a:xfrm>
              <a:off x="3216" y="1257"/>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000" i="1" dirty="0">
                  <a:latin typeface="Times New Roman" panose="02020603050405020304" pitchFamily="18" charset="0"/>
                  <a:ea typeface="PMingLiU" panose="02020500000000000000" pitchFamily="18" charset="-120"/>
                </a:rPr>
                <a:t>T</a:t>
              </a:r>
              <a:r>
                <a:rPr kumimoji="1" lang="en-US" altLang="zh-TW" sz="2000" i="1" baseline="-25000" dirty="0">
                  <a:latin typeface="Times New Roman" panose="02020603050405020304" pitchFamily="18" charset="0"/>
                  <a:ea typeface="PMingLiU" panose="02020500000000000000" pitchFamily="18" charset="-120"/>
                </a:rPr>
                <a:t>3</a:t>
              </a:r>
              <a:endParaRPr kumimoji="1" lang="en-US" altLang="zh-TW" sz="2000" dirty="0">
                <a:latin typeface="Times New Roman" panose="02020603050405020304" pitchFamily="18" charset="0"/>
                <a:ea typeface="PMingLiU" panose="02020500000000000000" pitchFamily="18" charset="-120"/>
              </a:endParaRPr>
            </a:p>
          </p:txBody>
        </p:sp>
        <p:sp>
          <p:nvSpPr>
            <p:cNvPr id="40967" name="Line 6"/>
            <p:cNvSpPr>
              <a:spLocks noChangeShapeType="1"/>
            </p:cNvSpPr>
            <p:nvPr/>
          </p:nvSpPr>
          <p:spPr bwMode="auto">
            <a:xfrm>
              <a:off x="3143" y="2871"/>
              <a:ext cx="189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68" name="Line 7"/>
            <p:cNvSpPr>
              <a:spLocks noChangeShapeType="1"/>
            </p:cNvSpPr>
            <p:nvPr/>
          </p:nvSpPr>
          <p:spPr bwMode="auto">
            <a:xfrm flipH="1">
              <a:off x="1543" y="2869"/>
              <a:ext cx="1587" cy="101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69" name="Line 8"/>
            <p:cNvSpPr>
              <a:spLocks noChangeShapeType="1"/>
            </p:cNvSpPr>
            <p:nvPr/>
          </p:nvSpPr>
          <p:spPr bwMode="auto">
            <a:xfrm flipV="1">
              <a:off x="3130" y="1248"/>
              <a:ext cx="0" cy="162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70" name="Line 9"/>
            <p:cNvSpPr>
              <a:spLocks noChangeShapeType="1"/>
            </p:cNvSpPr>
            <p:nvPr/>
          </p:nvSpPr>
          <p:spPr bwMode="auto">
            <a:xfrm flipH="1">
              <a:off x="2784" y="2862"/>
              <a:ext cx="730" cy="49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1" name="Line 10"/>
            <p:cNvSpPr>
              <a:spLocks noChangeShapeType="1"/>
            </p:cNvSpPr>
            <p:nvPr/>
          </p:nvSpPr>
          <p:spPr bwMode="auto">
            <a:xfrm>
              <a:off x="2352" y="3360"/>
              <a:ext cx="475" cy="11"/>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2" name="Line 11"/>
            <p:cNvSpPr>
              <a:spLocks noChangeShapeType="1"/>
            </p:cNvSpPr>
            <p:nvPr/>
          </p:nvSpPr>
          <p:spPr bwMode="auto">
            <a:xfrm flipV="1">
              <a:off x="2784" y="2112"/>
              <a:ext cx="0" cy="124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3" name="Line 12"/>
            <p:cNvSpPr>
              <a:spLocks noChangeShapeType="1"/>
            </p:cNvSpPr>
            <p:nvPr/>
          </p:nvSpPr>
          <p:spPr bwMode="auto">
            <a:xfrm flipH="1" flipV="1">
              <a:off x="2784" y="2016"/>
              <a:ext cx="346" cy="823"/>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4" name="Line 13"/>
            <p:cNvSpPr>
              <a:spLocks noChangeShapeType="1"/>
            </p:cNvSpPr>
            <p:nvPr/>
          </p:nvSpPr>
          <p:spPr bwMode="auto">
            <a:xfrm flipH="1">
              <a:off x="2371" y="2880"/>
              <a:ext cx="1339" cy="864"/>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5" name="Line 14"/>
            <p:cNvSpPr>
              <a:spLocks noChangeShapeType="1"/>
            </p:cNvSpPr>
            <p:nvPr/>
          </p:nvSpPr>
          <p:spPr bwMode="auto">
            <a:xfrm flipH="1" flipV="1">
              <a:off x="1839" y="3701"/>
              <a:ext cx="558" cy="21"/>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6" name="Line 15"/>
            <p:cNvSpPr>
              <a:spLocks noChangeShapeType="1"/>
            </p:cNvSpPr>
            <p:nvPr/>
          </p:nvSpPr>
          <p:spPr bwMode="auto">
            <a:xfrm flipV="1">
              <a:off x="2419" y="3504"/>
              <a:ext cx="0" cy="229"/>
            </a:xfrm>
            <a:prstGeom prst="line">
              <a:avLst/>
            </a:prstGeom>
            <a:noFill/>
            <a:ln w="9525">
              <a:solidFill>
                <a:schemeClr val="tx1"/>
              </a:solidFill>
              <a:prstDash val="dashDot"/>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977" name="Line 16"/>
            <p:cNvSpPr>
              <a:spLocks noChangeShapeType="1"/>
            </p:cNvSpPr>
            <p:nvPr/>
          </p:nvSpPr>
          <p:spPr bwMode="auto">
            <a:xfrm flipH="1">
              <a:off x="2408" y="2858"/>
              <a:ext cx="710" cy="666"/>
            </a:xfrm>
            <a:prstGeom prst="line">
              <a:avLst/>
            </a:prstGeom>
            <a:noFill/>
            <a:ln w="57150">
              <a:solidFill>
                <a:srgbClr val="F83F24"/>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8" name="Line 17"/>
            <p:cNvSpPr>
              <a:spLocks noChangeShapeType="1"/>
            </p:cNvSpPr>
            <p:nvPr/>
          </p:nvSpPr>
          <p:spPr bwMode="auto">
            <a:xfrm flipV="1">
              <a:off x="3130" y="2496"/>
              <a:ext cx="0" cy="373"/>
            </a:xfrm>
            <a:prstGeom prst="line">
              <a:avLst/>
            </a:prstGeom>
            <a:noFill/>
            <a:ln w="57150">
              <a:solidFill>
                <a:schemeClr val="accent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9" name="Text Box 18"/>
            <p:cNvSpPr txBox="1">
              <a:spLocks noChangeArrowheads="1"/>
            </p:cNvSpPr>
            <p:nvPr/>
          </p:nvSpPr>
          <p:spPr bwMode="auto">
            <a:xfrm>
              <a:off x="4992" y="2832"/>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000" i="1" dirty="0">
                  <a:latin typeface="Times New Roman" panose="02020603050405020304" pitchFamily="18" charset="0"/>
                  <a:ea typeface="PMingLiU" panose="02020500000000000000" pitchFamily="18" charset="-120"/>
                </a:rPr>
                <a:t>T</a:t>
              </a:r>
              <a:r>
                <a:rPr kumimoji="1" lang="en-US" altLang="zh-TW" sz="2000" i="1" baseline="-25000" dirty="0">
                  <a:latin typeface="Times New Roman" panose="02020603050405020304" pitchFamily="18" charset="0"/>
                  <a:ea typeface="PMingLiU" panose="02020500000000000000" pitchFamily="18" charset="-120"/>
                </a:rPr>
                <a:t>1</a:t>
              </a:r>
              <a:endParaRPr kumimoji="1" lang="en-US" altLang="zh-TW" sz="2000" dirty="0">
                <a:latin typeface="Times New Roman" panose="02020603050405020304" pitchFamily="18" charset="0"/>
                <a:ea typeface="PMingLiU" panose="02020500000000000000" pitchFamily="18" charset="-120"/>
              </a:endParaRPr>
            </a:p>
          </p:txBody>
        </p:sp>
        <p:sp>
          <p:nvSpPr>
            <p:cNvPr id="40980" name="Text Box 19"/>
            <p:cNvSpPr txBox="1">
              <a:spLocks noChangeArrowheads="1"/>
            </p:cNvSpPr>
            <p:nvPr/>
          </p:nvSpPr>
          <p:spPr bwMode="auto">
            <a:xfrm>
              <a:off x="1305" y="3597"/>
              <a:ext cx="2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000" i="1" dirty="0">
                  <a:latin typeface="Times New Roman" panose="02020603050405020304" pitchFamily="18" charset="0"/>
                  <a:ea typeface="PMingLiU" panose="02020500000000000000" pitchFamily="18" charset="-120"/>
                </a:rPr>
                <a:t>T</a:t>
              </a:r>
              <a:r>
                <a:rPr kumimoji="1" lang="en-US" altLang="zh-TW" sz="2000" i="1" baseline="-25000" dirty="0">
                  <a:latin typeface="Times New Roman" panose="02020603050405020304" pitchFamily="18" charset="0"/>
                  <a:ea typeface="PMingLiU" panose="02020500000000000000" pitchFamily="18" charset="-120"/>
                </a:rPr>
                <a:t>2</a:t>
              </a:r>
              <a:endParaRPr kumimoji="1" lang="en-US" altLang="zh-TW" sz="2000" dirty="0">
                <a:latin typeface="Times New Roman" panose="02020603050405020304" pitchFamily="18" charset="0"/>
                <a:ea typeface="PMingLiU" panose="02020500000000000000" pitchFamily="18" charset="-120"/>
              </a:endParaRPr>
            </a:p>
          </p:txBody>
        </p:sp>
        <p:sp>
          <p:nvSpPr>
            <p:cNvPr id="40981" name="Text Box 20"/>
            <p:cNvSpPr txBox="1">
              <a:spLocks noChangeArrowheads="1"/>
            </p:cNvSpPr>
            <p:nvPr/>
          </p:nvSpPr>
          <p:spPr bwMode="auto">
            <a:xfrm>
              <a:off x="620" y="2075"/>
              <a:ext cx="17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400" i="1" dirty="0">
                  <a:latin typeface="Times New Roman" panose="02020603050405020304" pitchFamily="18" charset="0"/>
                  <a:ea typeface="PMingLiU" panose="02020500000000000000" pitchFamily="18" charset="-120"/>
                </a:rPr>
                <a:t>D</a:t>
              </a:r>
              <a:r>
                <a:rPr kumimoji="1" lang="en-US" altLang="zh-TW" sz="2400" i="1" baseline="-25000" dirty="0">
                  <a:latin typeface="Times New Roman" panose="02020603050405020304" pitchFamily="18" charset="0"/>
                  <a:ea typeface="PMingLiU" panose="02020500000000000000" pitchFamily="18" charset="-120"/>
                </a:rPr>
                <a:t>1</a:t>
              </a:r>
              <a:r>
                <a:rPr kumimoji="1" lang="en-US" altLang="zh-TW" sz="2400" i="1" dirty="0">
                  <a:latin typeface="Times New Roman" panose="02020603050405020304" pitchFamily="18" charset="0"/>
                  <a:ea typeface="PMingLiU" panose="02020500000000000000" pitchFamily="18" charset="-120"/>
                </a:rPr>
                <a:t> = 2T</a:t>
              </a:r>
              <a:r>
                <a:rPr kumimoji="1" lang="en-US" altLang="zh-TW" sz="2400" i="1" baseline="-25000" dirty="0">
                  <a:latin typeface="Times New Roman" panose="02020603050405020304" pitchFamily="18" charset="0"/>
                  <a:ea typeface="PMingLiU" panose="02020500000000000000" pitchFamily="18" charset="-120"/>
                </a:rPr>
                <a:t>1</a:t>
              </a:r>
              <a:r>
                <a:rPr kumimoji="1" lang="en-US" altLang="zh-TW" sz="2400" i="1" dirty="0">
                  <a:latin typeface="Times New Roman" panose="02020603050405020304" pitchFamily="18" charset="0"/>
                  <a:ea typeface="PMingLiU" panose="02020500000000000000" pitchFamily="18" charset="-120"/>
                </a:rPr>
                <a:t>+ 3T</a:t>
              </a:r>
              <a:r>
                <a:rPr kumimoji="1" lang="en-US" altLang="zh-TW" sz="2400" i="1" baseline="-25000" dirty="0">
                  <a:latin typeface="Times New Roman" panose="02020603050405020304" pitchFamily="18" charset="0"/>
                  <a:ea typeface="PMingLiU" panose="02020500000000000000" pitchFamily="18" charset="-120"/>
                </a:rPr>
                <a:t>2</a:t>
              </a:r>
              <a:r>
                <a:rPr kumimoji="1" lang="en-US" altLang="zh-TW" sz="2400" i="1" dirty="0">
                  <a:latin typeface="Times New Roman" panose="02020603050405020304" pitchFamily="18" charset="0"/>
                  <a:ea typeface="PMingLiU" panose="02020500000000000000" pitchFamily="18" charset="-120"/>
                </a:rPr>
                <a:t> + 5T</a:t>
              </a:r>
              <a:r>
                <a:rPr kumimoji="1" lang="en-US" altLang="zh-TW" sz="2400" i="1" baseline="-25000" dirty="0">
                  <a:latin typeface="Times New Roman" panose="02020603050405020304" pitchFamily="18" charset="0"/>
                  <a:ea typeface="PMingLiU" panose="02020500000000000000" pitchFamily="18" charset="-120"/>
                </a:rPr>
                <a:t>3</a:t>
              </a:r>
              <a:endParaRPr kumimoji="1" lang="en-US" altLang="zh-TW" sz="2400" i="1" baseline="-25000" dirty="0">
                <a:latin typeface="Times New Roman" panose="02020603050405020304" pitchFamily="18" charset="0"/>
                <a:ea typeface="PMingLiU" panose="02020500000000000000" pitchFamily="18" charset="-120"/>
              </a:endParaRPr>
            </a:p>
          </p:txBody>
        </p:sp>
        <p:sp>
          <p:nvSpPr>
            <p:cNvPr id="40982" name="Text Box 21"/>
            <p:cNvSpPr txBox="1">
              <a:spLocks noChangeArrowheads="1"/>
            </p:cNvSpPr>
            <p:nvPr/>
          </p:nvSpPr>
          <p:spPr bwMode="auto">
            <a:xfrm>
              <a:off x="348" y="3120"/>
              <a:ext cx="17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400" i="1" dirty="0">
                  <a:latin typeface="Times New Roman" panose="02020603050405020304" pitchFamily="18" charset="0"/>
                  <a:ea typeface="PMingLiU" panose="02020500000000000000" pitchFamily="18" charset="-120"/>
                </a:rPr>
                <a:t>D</a:t>
              </a:r>
              <a:r>
                <a:rPr kumimoji="1" lang="en-US" altLang="zh-TW" sz="2400" i="1" baseline="-25000" dirty="0">
                  <a:latin typeface="Times New Roman" panose="02020603050405020304" pitchFamily="18" charset="0"/>
                  <a:ea typeface="PMingLiU" panose="02020500000000000000" pitchFamily="18" charset="-120"/>
                </a:rPr>
                <a:t>2 </a:t>
              </a:r>
              <a:r>
                <a:rPr kumimoji="1" lang="en-US" altLang="zh-TW" sz="2400" i="1" dirty="0">
                  <a:latin typeface="Times New Roman" panose="02020603050405020304" pitchFamily="18" charset="0"/>
                  <a:ea typeface="PMingLiU" panose="02020500000000000000" pitchFamily="18" charset="-120"/>
                </a:rPr>
                <a:t>= 3T</a:t>
              </a:r>
              <a:r>
                <a:rPr kumimoji="1" lang="en-US" altLang="zh-TW" sz="2400" i="1" baseline="-25000" dirty="0">
                  <a:latin typeface="Times New Roman" panose="02020603050405020304" pitchFamily="18" charset="0"/>
                  <a:ea typeface="PMingLiU" panose="02020500000000000000" pitchFamily="18" charset="-120"/>
                </a:rPr>
                <a:t>1</a:t>
              </a:r>
              <a:r>
                <a:rPr kumimoji="1" lang="en-US" altLang="zh-TW" sz="2400" i="1" dirty="0">
                  <a:latin typeface="Times New Roman" panose="02020603050405020304" pitchFamily="18" charset="0"/>
                  <a:ea typeface="PMingLiU" panose="02020500000000000000" pitchFamily="18" charset="-120"/>
                </a:rPr>
                <a:t> + 7T</a:t>
              </a:r>
              <a:r>
                <a:rPr kumimoji="1" lang="en-US" altLang="zh-TW" sz="2400" i="1" baseline="-25000" dirty="0">
                  <a:latin typeface="Times New Roman" panose="02020603050405020304" pitchFamily="18" charset="0"/>
                  <a:ea typeface="PMingLiU" panose="02020500000000000000" pitchFamily="18" charset="-120"/>
                </a:rPr>
                <a:t>2</a:t>
              </a:r>
              <a:r>
                <a:rPr kumimoji="1" lang="en-US" altLang="zh-TW" sz="2400" i="1" dirty="0">
                  <a:latin typeface="Times New Roman" panose="02020603050405020304" pitchFamily="18" charset="0"/>
                  <a:ea typeface="PMingLiU" panose="02020500000000000000" pitchFamily="18" charset="-120"/>
                </a:rPr>
                <a:t> +  T</a:t>
              </a:r>
              <a:r>
                <a:rPr kumimoji="1" lang="en-US" altLang="zh-TW" sz="2400" i="1" baseline="-25000" dirty="0">
                  <a:latin typeface="Times New Roman" panose="02020603050405020304" pitchFamily="18" charset="0"/>
                  <a:ea typeface="PMingLiU" panose="02020500000000000000" pitchFamily="18" charset="-120"/>
                </a:rPr>
                <a:t>3</a:t>
              </a:r>
              <a:endParaRPr kumimoji="1" lang="en-US" altLang="zh-TW" sz="2400" i="1" baseline="-25000" dirty="0">
                <a:latin typeface="Times New Roman" panose="02020603050405020304" pitchFamily="18" charset="0"/>
                <a:ea typeface="PMingLiU" panose="02020500000000000000" pitchFamily="18" charset="-120"/>
              </a:endParaRPr>
            </a:p>
          </p:txBody>
        </p:sp>
        <p:sp>
          <p:nvSpPr>
            <p:cNvPr id="40983" name="Text Box 22"/>
            <p:cNvSpPr txBox="1">
              <a:spLocks noChangeArrowheads="1"/>
            </p:cNvSpPr>
            <p:nvPr/>
          </p:nvSpPr>
          <p:spPr bwMode="auto">
            <a:xfrm>
              <a:off x="3251" y="2283"/>
              <a:ext cx="17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400" i="1" dirty="0">
                  <a:latin typeface="Times New Roman" panose="02020603050405020304" pitchFamily="18" charset="0"/>
                  <a:ea typeface="PMingLiU" panose="02020500000000000000" pitchFamily="18" charset="-120"/>
                </a:rPr>
                <a:t>Q = 0T</a:t>
              </a:r>
              <a:r>
                <a:rPr kumimoji="1" lang="en-US" altLang="zh-TW" sz="2400" i="1" baseline="-25000" dirty="0">
                  <a:latin typeface="Times New Roman" panose="02020603050405020304" pitchFamily="18" charset="0"/>
                  <a:ea typeface="PMingLiU" panose="02020500000000000000" pitchFamily="18" charset="-120"/>
                </a:rPr>
                <a:t>1</a:t>
              </a:r>
              <a:r>
                <a:rPr kumimoji="1" lang="en-US" altLang="zh-TW" sz="2400" i="1" dirty="0">
                  <a:latin typeface="Times New Roman" panose="02020603050405020304" pitchFamily="18" charset="0"/>
                  <a:ea typeface="PMingLiU" panose="02020500000000000000" pitchFamily="18" charset="-120"/>
                </a:rPr>
                <a:t> + 0T</a:t>
              </a:r>
              <a:r>
                <a:rPr kumimoji="1" lang="en-US" altLang="zh-TW" sz="2400" i="1" baseline="-25000" dirty="0">
                  <a:latin typeface="Times New Roman" panose="02020603050405020304" pitchFamily="18" charset="0"/>
                  <a:ea typeface="PMingLiU" panose="02020500000000000000" pitchFamily="18" charset="-120"/>
                </a:rPr>
                <a:t>2</a:t>
              </a:r>
              <a:r>
                <a:rPr kumimoji="1" lang="en-US" altLang="zh-TW" sz="2400" i="1" dirty="0">
                  <a:latin typeface="Times New Roman" panose="02020603050405020304" pitchFamily="18" charset="0"/>
                  <a:ea typeface="PMingLiU" panose="02020500000000000000" pitchFamily="18" charset="-120"/>
                </a:rPr>
                <a:t> + 2T</a:t>
              </a:r>
              <a:r>
                <a:rPr kumimoji="1" lang="en-US" altLang="zh-TW" sz="2400" i="1" baseline="-25000" dirty="0">
                  <a:latin typeface="Times New Roman" panose="02020603050405020304" pitchFamily="18" charset="0"/>
                  <a:ea typeface="PMingLiU" panose="02020500000000000000" pitchFamily="18" charset="-120"/>
                </a:rPr>
                <a:t>3</a:t>
              </a:r>
              <a:endParaRPr kumimoji="1" lang="en-US" altLang="zh-TW" sz="2400" i="1" baseline="-25000" dirty="0">
                <a:latin typeface="Times New Roman" panose="02020603050405020304" pitchFamily="18" charset="0"/>
                <a:ea typeface="PMingLiU" panose="02020500000000000000" pitchFamily="18" charset="-120"/>
              </a:endParaRPr>
            </a:p>
          </p:txBody>
        </p:sp>
        <p:sp>
          <p:nvSpPr>
            <p:cNvPr id="40984" name="Line 23"/>
            <p:cNvSpPr>
              <a:spLocks noChangeShapeType="1"/>
            </p:cNvSpPr>
            <p:nvPr/>
          </p:nvSpPr>
          <p:spPr bwMode="auto">
            <a:xfrm flipH="1">
              <a:off x="2784" y="1824"/>
              <a:ext cx="336" cy="21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5" name="Freeform 24"/>
            <p:cNvSpPr/>
            <p:nvPr/>
          </p:nvSpPr>
          <p:spPr bwMode="auto">
            <a:xfrm>
              <a:off x="2448" y="2016"/>
              <a:ext cx="288" cy="104"/>
            </a:xfrm>
            <a:custGeom>
              <a:avLst/>
              <a:gdLst>
                <a:gd name="T0" fmla="*/ 0 w 288"/>
                <a:gd name="T1" fmla="*/ 104 h 104"/>
                <a:gd name="T2" fmla="*/ 48 w 288"/>
                <a:gd name="T3" fmla="*/ 8 h 104"/>
                <a:gd name="T4" fmla="*/ 192 w 288"/>
                <a:gd name="T5" fmla="*/ 56 h 104"/>
                <a:gd name="T6" fmla="*/ 288 w 288"/>
                <a:gd name="T7" fmla="*/ 56 h 104"/>
                <a:gd name="T8" fmla="*/ 0 60000 65536"/>
                <a:gd name="T9" fmla="*/ 0 60000 65536"/>
                <a:gd name="T10" fmla="*/ 0 60000 65536"/>
                <a:gd name="T11" fmla="*/ 0 60000 65536"/>
                <a:gd name="T12" fmla="*/ 0 w 288"/>
                <a:gd name="T13" fmla="*/ 0 h 104"/>
                <a:gd name="T14" fmla="*/ 288 w 288"/>
                <a:gd name="T15" fmla="*/ 104 h 104"/>
              </a:gdLst>
              <a:ahLst/>
              <a:cxnLst>
                <a:cxn ang="T8">
                  <a:pos x="T0" y="T1"/>
                </a:cxn>
                <a:cxn ang="T9">
                  <a:pos x="T2" y="T3"/>
                </a:cxn>
                <a:cxn ang="T10">
                  <a:pos x="T4" y="T5"/>
                </a:cxn>
                <a:cxn ang="T11">
                  <a:pos x="T6" y="T7"/>
                </a:cxn>
              </a:cxnLst>
              <a:rect l="T12" t="T13" r="T14" b="T15"/>
              <a:pathLst>
                <a:path w="288" h="104">
                  <a:moveTo>
                    <a:pt x="0" y="104"/>
                  </a:moveTo>
                  <a:cubicBezTo>
                    <a:pt x="8" y="60"/>
                    <a:pt x="16" y="16"/>
                    <a:pt x="48" y="8"/>
                  </a:cubicBezTo>
                  <a:cubicBezTo>
                    <a:pt x="80" y="0"/>
                    <a:pt x="152" y="48"/>
                    <a:pt x="192" y="56"/>
                  </a:cubicBezTo>
                  <a:cubicBezTo>
                    <a:pt x="232" y="64"/>
                    <a:pt x="260" y="60"/>
                    <a:pt x="288" y="56"/>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6" name="Freeform 25"/>
            <p:cNvSpPr/>
            <p:nvPr/>
          </p:nvSpPr>
          <p:spPr bwMode="auto">
            <a:xfrm>
              <a:off x="2116" y="3244"/>
              <a:ext cx="284" cy="212"/>
            </a:xfrm>
            <a:custGeom>
              <a:avLst/>
              <a:gdLst>
                <a:gd name="T0" fmla="*/ 0 w 284"/>
                <a:gd name="T1" fmla="*/ 13 h 212"/>
                <a:gd name="T2" fmla="*/ 139 w 284"/>
                <a:gd name="T3" fmla="*/ 33 h 212"/>
                <a:gd name="T4" fmla="*/ 284 w 284"/>
                <a:gd name="T5" fmla="*/ 212 h 212"/>
                <a:gd name="T6" fmla="*/ 0 60000 65536"/>
                <a:gd name="T7" fmla="*/ 0 60000 65536"/>
                <a:gd name="T8" fmla="*/ 0 60000 65536"/>
                <a:gd name="T9" fmla="*/ 0 w 284"/>
                <a:gd name="T10" fmla="*/ 0 h 212"/>
                <a:gd name="T11" fmla="*/ 284 w 284"/>
                <a:gd name="T12" fmla="*/ 212 h 212"/>
              </a:gdLst>
              <a:ahLst/>
              <a:cxnLst>
                <a:cxn ang="T6">
                  <a:pos x="T0" y="T1"/>
                </a:cxn>
                <a:cxn ang="T7">
                  <a:pos x="T2" y="T3"/>
                </a:cxn>
                <a:cxn ang="T8">
                  <a:pos x="T4" y="T5"/>
                </a:cxn>
              </a:cxnLst>
              <a:rect l="T9" t="T10" r="T11" b="T12"/>
              <a:pathLst>
                <a:path w="284" h="212">
                  <a:moveTo>
                    <a:pt x="0" y="13"/>
                  </a:moveTo>
                  <a:cubicBezTo>
                    <a:pt x="23" y="16"/>
                    <a:pt x="92" y="0"/>
                    <a:pt x="139" y="33"/>
                  </a:cubicBezTo>
                  <a:cubicBezTo>
                    <a:pt x="186" y="66"/>
                    <a:pt x="254" y="175"/>
                    <a:pt x="284" y="212"/>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7" name="Text Box 26"/>
            <p:cNvSpPr txBox="1">
              <a:spLocks noChangeArrowheads="1"/>
            </p:cNvSpPr>
            <p:nvPr/>
          </p:nvSpPr>
          <p:spPr bwMode="auto">
            <a:xfrm>
              <a:off x="1680" y="3504"/>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dirty="0">
                  <a:solidFill>
                    <a:schemeClr val="tx2"/>
                  </a:solidFill>
                  <a:latin typeface="Times New Roman" panose="02020603050405020304" pitchFamily="18" charset="0"/>
                  <a:ea typeface="PMingLiU" panose="02020500000000000000" pitchFamily="18" charset="-120"/>
                </a:rPr>
                <a:t>7</a:t>
              </a:r>
              <a:endParaRPr kumimoji="1" lang="zh-TW" altLang="en-US" sz="2400" dirty="0">
                <a:solidFill>
                  <a:schemeClr val="tx2"/>
                </a:solidFill>
                <a:latin typeface="Times New Roman" panose="02020603050405020304" pitchFamily="18" charset="0"/>
                <a:ea typeface="PMingLiU" panose="02020500000000000000" pitchFamily="18" charset="-120"/>
              </a:endParaRPr>
            </a:p>
          </p:txBody>
        </p:sp>
        <p:sp>
          <p:nvSpPr>
            <p:cNvPr id="40988" name="Text Box 27"/>
            <p:cNvSpPr txBox="1">
              <a:spLocks noChangeArrowheads="1"/>
            </p:cNvSpPr>
            <p:nvPr/>
          </p:nvSpPr>
          <p:spPr bwMode="auto">
            <a:xfrm>
              <a:off x="3600"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dirty="0">
                  <a:solidFill>
                    <a:schemeClr val="tx2"/>
                  </a:solidFill>
                  <a:latin typeface="Times New Roman" panose="02020603050405020304" pitchFamily="18" charset="0"/>
                  <a:ea typeface="PMingLiU" panose="02020500000000000000" pitchFamily="18" charset="-120"/>
                </a:rPr>
                <a:t>3</a:t>
              </a:r>
              <a:endParaRPr kumimoji="1" lang="zh-TW" altLang="en-US" sz="2400" dirty="0">
                <a:solidFill>
                  <a:schemeClr val="tx2"/>
                </a:solidFill>
                <a:latin typeface="Times New Roman" panose="02020603050405020304" pitchFamily="18" charset="0"/>
                <a:ea typeface="PMingLiU" panose="02020500000000000000" pitchFamily="18" charset="-120"/>
              </a:endParaRPr>
            </a:p>
          </p:txBody>
        </p:sp>
        <p:sp>
          <p:nvSpPr>
            <p:cNvPr id="40989" name="Text Box 28"/>
            <p:cNvSpPr txBox="1">
              <a:spLocks noChangeArrowheads="1"/>
            </p:cNvSpPr>
            <p:nvPr/>
          </p:nvSpPr>
          <p:spPr bwMode="auto">
            <a:xfrm>
              <a:off x="3408" y="268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dirty="0">
                  <a:solidFill>
                    <a:schemeClr val="tx2"/>
                  </a:solidFill>
                  <a:latin typeface="Times New Roman" panose="02020603050405020304" pitchFamily="18" charset="0"/>
                  <a:ea typeface="PMingLiU" panose="02020500000000000000" pitchFamily="18" charset="-120"/>
                </a:rPr>
                <a:t>2</a:t>
              </a:r>
              <a:endParaRPr kumimoji="1" lang="zh-TW" altLang="en-US" sz="2400" dirty="0">
                <a:solidFill>
                  <a:schemeClr val="tx2"/>
                </a:solidFill>
                <a:latin typeface="Times New Roman" panose="02020603050405020304" pitchFamily="18" charset="0"/>
                <a:ea typeface="PMingLiU" panose="02020500000000000000" pitchFamily="18" charset="-120"/>
              </a:endParaRPr>
            </a:p>
          </p:txBody>
        </p:sp>
        <p:sp>
          <p:nvSpPr>
            <p:cNvPr id="40990" name="Text Box 29"/>
            <p:cNvSpPr txBox="1">
              <a:spLocks noChangeArrowheads="1"/>
            </p:cNvSpPr>
            <p:nvPr/>
          </p:nvSpPr>
          <p:spPr bwMode="auto">
            <a:xfrm>
              <a:off x="3120" y="1680"/>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dirty="0">
                  <a:solidFill>
                    <a:schemeClr val="tx2"/>
                  </a:solidFill>
                  <a:latin typeface="Times New Roman" panose="02020603050405020304" pitchFamily="18" charset="0"/>
                  <a:ea typeface="PMingLiU" panose="02020500000000000000" pitchFamily="18" charset="-120"/>
                </a:rPr>
                <a:t>5</a:t>
              </a:r>
              <a:endParaRPr kumimoji="1" lang="zh-TW" altLang="en-US" sz="2400" dirty="0">
                <a:solidFill>
                  <a:schemeClr val="tx2"/>
                </a:solidFill>
                <a:latin typeface="Times New Roman" panose="02020603050405020304" pitchFamily="18" charset="0"/>
                <a:ea typeface="PMingLiU" panose="02020500000000000000" pitchFamily="18" charset="-120"/>
              </a:endParaRPr>
            </a:p>
          </p:txBody>
        </p:sp>
      </p:grpSp>
      <p:sp>
        <p:nvSpPr>
          <p:cNvPr id="27678" name="Text Box 30"/>
          <p:cNvSpPr txBox="1">
            <a:spLocks noChangeArrowheads="1"/>
          </p:cNvSpPr>
          <p:nvPr/>
        </p:nvSpPr>
        <p:spPr bwMode="auto">
          <a:xfrm>
            <a:off x="5181600" y="4953000"/>
            <a:ext cx="3352800" cy="83099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9230" indent="-189230"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FontTx/>
              <a:buChar char="•"/>
            </a:pPr>
            <a:r>
              <a:rPr kumimoji="1" lang="en-US" altLang="zh-CN" sz="2400" dirty="0">
                <a:latin typeface="Times New Roman" panose="02020603050405020304" pitchFamily="18" charset="0"/>
                <a:ea typeface="PMingLiU" panose="02020500000000000000" pitchFamily="18" charset="-120"/>
              </a:rPr>
              <a:t>D</a:t>
            </a:r>
            <a:r>
              <a:rPr kumimoji="1" lang="en-US" altLang="zh-CN" sz="2400" baseline="-25000" dirty="0">
                <a:latin typeface="Times New Roman" panose="02020603050405020304" pitchFamily="18" charset="0"/>
                <a:ea typeface="PMingLiU" panose="02020500000000000000" pitchFamily="18" charset="-120"/>
              </a:rPr>
              <a:t>1</a:t>
            </a:r>
            <a:r>
              <a:rPr kumimoji="1" lang="zh-CN" altLang="en-US" sz="2400" dirty="0">
                <a:latin typeface="Times New Roman" panose="02020603050405020304" pitchFamily="18" charset="0"/>
              </a:rPr>
              <a:t>比</a:t>
            </a:r>
            <a:r>
              <a:rPr kumimoji="1" lang="en-US" altLang="zh-CN" sz="2400" dirty="0">
                <a:latin typeface="Times New Roman" panose="02020603050405020304" pitchFamily="18" charset="0"/>
              </a:rPr>
              <a:t>D</a:t>
            </a:r>
            <a:r>
              <a:rPr kumimoji="1" lang="en-US" altLang="zh-CN" sz="2400" baseline="-25000" dirty="0">
                <a:latin typeface="Times New Roman" panose="02020603050405020304" pitchFamily="18" charset="0"/>
              </a:rPr>
              <a:t>2</a:t>
            </a:r>
            <a:r>
              <a:rPr kumimoji="1" lang="zh-CN" altLang="en-US" sz="2400" dirty="0">
                <a:latin typeface="Times New Roman" panose="02020603050405020304" pitchFamily="18" charset="0"/>
              </a:rPr>
              <a:t>更接近</a:t>
            </a:r>
            <a:r>
              <a:rPr kumimoji="1" lang="en-US" altLang="zh-CN" sz="2400" dirty="0">
                <a:latin typeface="Times New Roman" panose="02020603050405020304" pitchFamily="18" charset="0"/>
              </a:rPr>
              <a:t>Q</a:t>
            </a:r>
            <a:r>
              <a:rPr kumimoji="1" lang="zh-CN" altLang="en-US" sz="2400" dirty="0">
                <a:latin typeface="Times New Roman" panose="02020603050405020304" pitchFamily="18" charset="0"/>
              </a:rPr>
              <a:t>吗？</a:t>
            </a:r>
            <a:endParaRPr kumimoji="1" lang="zh-TW" altLang="en-US" sz="2400" dirty="0">
              <a:latin typeface="Times New Roman" panose="02020603050405020304" pitchFamily="18" charset="0"/>
            </a:endParaRPr>
          </a:p>
          <a:p>
            <a:pPr eaLnBrk="1" hangingPunct="1">
              <a:buFontTx/>
              <a:buChar char="•"/>
            </a:pPr>
            <a:r>
              <a:rPr kumimoji="1" lang="zh-CN" altLang="en-US" sz="2400" dirty="0">
                <a:latin typeface="Times New Roman" panose="02020603050405020304" pitchFamily="18" charset="0"/>
              </a:rPr>
              <a:t>怎样衡量相似程度</a:t>
            </a:r>
            <a:r>
              <a:rPr kumimoji="1" lang="zh-CN" altLang="en-US" sz="2400" dirty="0" smtClean="0">
                <a:latin typeface="Times New Roman" panose="02020603050405020304" pitchFamily="18" charset="0"/>
              </a:rPr>
              <a:t>？</a:t>
            </a:r>
            <a:endParaRPr kumimoji="1" lang="en-US" altLang="zh-TW" sz="2400" dirty="0">
              <a:latin typeface="Times New Roman" panose="02020603050405020304" pitchFamily="18" charset="0"/>
              <a:ea typeface="PMingLiU"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7678"/>
                                        </p:tgtEl>
                                        <p:attrNameLst>
                                          <p:attrName>style.visibility</p:attrName>
                                        </p:attrNameLst>
                                      </p:cBhvr>
                                      <p:to>
                                        <p:strVal val="visible"/>
                                      </p:to>
                                    </p:set>
                                    <p:anim calcmode="lin" valueType="num">
                                      <p:cBhvr additive="base">
                                        <p:cTn id="12" dur="500" fill="hold"/>
                                        <p:tgtEl>
                                          <p:spTgt spid="27678"/>
                                        </p:tgtEl>
                                        <p:attrNameLst>
                                          <p:attrName>ppt_x</p:attrName>
                                        </p:attrNameLst>
                                      </p:cBhvr>
                                      <p:tavLst>
                                        <p:tav tm="0">
                                          <p:val>
                                            <p:strVal val="1+#ppt_w/2"/>
                                          </p:val>
                                        </p:tav>
                                        <p:tav tm="100000">
                                          <p:val>
                                            <p:strVal val="#ppt_x"/>
                                          </p:val>
                                        </p:tav>
                                      </p:tavLst>
                                    </p:anim>
                                    <p:anim calcmode="lin" valueType="num">
                                      <p:cBhvr additive="base">
                                        <p:cTn id="13" dur="500" fill="hold"/>
                                        <p:tgtEl>
                                          <p:spTgt spid="276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8"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相似度计算</a:t>
            </a:r>
            <a:endParaRPr lang="zh-CN" altLang="en-US" sz="3200" b="1" kern="1200" dirty="0">
              <a:latin typeface="+mj-ea"/>
              <a:ea typeface="+mj-ea"/>
            </a:endParaRPr>
          </a:p>
        </p:txBody>
      </p:sp>
      <p:sp>
        <p:nvSpPr>
          <p:cNvPr id="29699" name="Rectangle 3"/>
          <p:cNvSpPr>
            <a:spLocks noGrp="1" noChangeArrowheads="1"/>
          </p:cNvSpPr>
          <p:nvPr>
            <p:ph type="body" idx="1"/>
          </p:nvPr>
        </p:nvSpPr>
        <p:spPr>
          <a:xfrm>
            <a:off x="566738" y="1556792"/>
            <a:ext cx="8001000" cy="4267200"/>
          </a:xfrm>
        </p:spPr>
        <p:txBody>
          <a:bodyPr/>
          <a:lstStyle/>
          <a:p>
            <a:pPr eaLnBrk="1" hangingPunct="1">
              <a:lnSpc>
                <a:spcPct val="120000"/>
              </a:lnSpc>
              <a:spcBef>
                <a:spcPts val="0"/>
              </a:spcBef>
            </a:pPr>
            <a:r>
              <a:rPr lang="zh-CN" altLang="en-US" dirty="0" smtClean="0"/>
              <a:t>相似度是一个函数，它给出两个向量之间的相似程度，查询式和文档都是向量，各类相似度存在于：</a:t>
            </a:r>
            <a:endParaRPr lang="zh-CN" altLang="en-US" dirty="0" smtClean="0"/>
          </a:p>
          <a:p>
            <a:pPr lvl="1" eaLnBrk="1" hangingPunct="1">
              <a:lnSpc>
                <a:spcPct val="120000"/>
              </a:lnSpc>
              <a:spcBef>
                <a:spcPts val="0"/>
              </a:spcBef>
            </a:pPr>
            <a:r>
              <a:rPr lang="zh-CN" altLang="en-US" dirty="0" smtClean="0"/>
              <a:t>两个文档之间（文本分类，聚类）</a:t>
            </a:r>
            <a:endParaRPr lang="zh-CN" altLang="en-US" dirty="0" smtClean="0"/>
          </a:p>
          <a:p>
            <a:pPr lvl="1" eaLnBrk="1" hangingPunct="1">
              <a:lnSpc>
                <a:spcPct val="120000"/>
              </a:lnSpc>
              <a:spcBef>
                <a:spcPts val="0"/>
              </a:spcBef>
            </a:pPr>
            <a:r>
              <a:rPr lang="zh-CN" altLang="en-US" dirty="0" smtClean="0"/>
              <a:t>两个查询式之间（常问问题集）</a:t>
            </a:r>
            <a:endParaRPr lang="zh-CN" altLang="en-US" dirty="0" smtClean="0"/>
          </a:p>
          <a:p>
            <a:pPr lvl="1" eaLnBrk="1" hangingPunct="1">
              <a:lnSpc>
                <a:spcPct val="120000"/>
              </a:lnSpc>
              <a:spcBef>
                <a:spcPts val="0"/>
              </a:spcBef>
            </a:pPr>
            <a:r>
              <a:rPr lang="zh-CN" altLang="en-US" dirty="0" smtClean="0"/>
              <a:t>一个查询式和一个文档之间（检索）</a:t>
            </a:r>
            <a:endParaRPr lang="zh-CN" altLang="en-US" dirty="0" smtClean="0"/>
          </a:p>
          <a:p>
            <a:pPr eaLnBrk="1" hangingPunct="1">
              <a:lnSpc>
                <a:spcPct val="120000"/>
              </a:lnSpc>
              <a:spcBef>
                <a:spcPts val="0"/>
              </a:spcBef>
            </a:pPr>
            <a:r>
              <a:rPr lang="zh-CN" altLang="en-US" dirty="0" smtClean="0"/>
              <a:t>人们曾提出大量的相似度计算方法，因为最佳的相似度计算方法并不存在。</a:t>
            </a:r>
            <a:endParaRPr lang="en-US" altLang="zh-TW"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相似度度量</a:t>
            </a:r>
            <a:r>
              <a:rPr lang="en-US" altLang="zh-TW" sz="3200" b="1" kern="1200" dirty="0">
                <a:latin typeface="+mj-ea"/>
                <a:ea typeface="+mj-ea"/>
              </a:rPr>
              <a:t> – </a:t>
            </a:r>
            <a:r>
              <a:rPr lang="zh-CN" altLang="en-US" sz="3200" b="1" kern="1200" dirty="0">
                <a:latin typeface="+mj-ea"/>
                <a:ea typeface="+mj-ea"/>
              </a:rPr>
              <a:t>内积</a:t>
            </a:r>
            <a:r>
              <a:rPr lang="en-US" altLang="zh-CN" sz="3200" b="1" kern="1200" dirty="0">
                <a:latin typeface="+mj-ea"/>
                <a:ea typeface="+mj-ea"/>
              </a:rPr>
              <a:t>(Inner</a:t>
            </a:r>
            <a:r>
              <a:rPr lang="en-US" altLang="zh-TW" sz="3200" b="1" kern="1200" dirty="0">
                <a:latin typeface="+mj-ea"/>
                <a:ea typeface="+mj-ea"/>
              </a:rPr>
              <a:t> Product</a:t>
            </a:r>
            <a:r>
              <a:rPr lang="en-US" altLang="zh-CN" sz="3200" b="1" kern="1200" dirty="0">
                <a:latin typeface="+mj-ea"/>
                <a:ea typeface="+mj-ea"/>
              </a:rPr>
              <a:t>)</a:t>
            </a:r>
            <a:endParaRPr lang="en-US" altLang="zh-CN" sz="3200" b="1" kern="1200" dirty="0">
              <a:latin typeface="+mj-ea"/>
              <a:ea typeface="+mj-ea"/>
            </a:endParaRPr>
          </a:p>
        </p:txBody>
      </p:sp>
      <p:sp>
        <p:nvSpPr>
          <p:cNvPr id="30723" name="Rectangle 3"/>
          <p:cNvSpPr>
            <a:spLocks noGrp="1" noChangeArrowheads="1"/>
          </p:cNvSpPr>
          <p:nvPr>
            <p:ph type="body" idx="1"/>
          </p:nvPr>
        </p:nvSpPr>
        <p:spPr/>
        <p:txBody>
          <a:bodyPr/>
          <a:lstStyle/>
          <a:p>
            <a:pPr eaLnBrk="1" hangingPunct="1">
              <a:lnSpc>
                <a:spcPct val="90000"/>
              </a:lnSpc>
            </a:pPr>
            <a:r>
              <a:rPr lang="zh-CN" altLang="en-US" sz="2400" dirty="0" smtClean="0"/>
              <a:t>文档</a:t>
            </a:r>
            <a:r>
              <a:rPr lang="en-US" altLang="zh-TW" sz="2400" i="1" dirty="0" smtClean="0"/>
              <a:t>D</a:t>
            </a:r>
            <a:r>
              <a:rPr lang="en-US" altLang="zh-TW" sz="2400" dirty="0" smtClean="0"/>
              <a:t> </a:t>
            </a:r>
            <a:r>
              <a:rPr lang="zh-CN" altLang="en-US" sz="2400" dirty="0" smtClean="0"/>
              <a:t>和查询式</a:t>
            </a:r>
            <a:r>
              <a:rPr lang="en-US" altLang="zh-TW" sz="2400" i="1" dirty="0" smtClean="0"/>
              <a:t>Q</a:t>
            </a:r>
            <a:r>
              <a:rPr lang="en-US" altLang="zh-TW" sz="2400" dirty="0" smtClean="0"/>
              <a:t> </a:t>
            </a:r>
            <a:r>
              <a:rPr lang="zh-CN" altLang="en-US" sz="2400" dirty="0" smtClean="0"/>
              <a:t>可以通过内积进行计算</a:t>
            </a:r>
            <a:r>
              <a:rPr lang="en-US" altLang="zh-TW" sz="2400" dirty="0" smtClean="0"/>
              <a:t>:</a:t>
            </a:r>
            <a:endParaRPr lang="en-US" altLang="zh-CN" sz="2400" dirty="0" smtClean="0"/>
          </a:p>
          <a:p>
            <a:pPr eaLnBrk="1" hangingPunct="1">
              <a:lnSpc>
                <a:spcPct val="90000"/>
              </a:lnSpc>
            </a:pPr>
            <a:endParaRPr lang="en-US" altLang="zh-TW" sz="2400" dirty="0" smtClean="0"/>
          </a:p>
          <a:p>
            <a:pPr algn="ctr" eaLnBrk="1" hangingPunct="1">
              <a:lnSpc>
                <a:spcPct val="90000"/>
              </a:lnSpc>
              <a:buFont typeface="Wingdings" panose="05000000000000000000" pitchFamily="2" charset="2"/>
              <a:buNone/>
            </a:pPr>
            <a:r>
              <a:rPr lang="en-US" altLang="zh-TW" sz="2400" dirty="0" err="1" smtClean="0"/>
              <a:t>sim</a:t>
            </a:r>
            <a:r>
              <a:rPr lang="en-US" altLang="zh-TW" sz="2400" dirty="0" smtClean="0"/>
              <a:t> ( </a:t>
            </a:r>
            <a:r>
              <a:rPr lang="en-US" altLang="zh-TW" sz="2400" i="1" dirty="0" smtClean="0"/>
              <a:t>D</a:t>
            </a:r>
            <a:r>
              <a:rPr lang="en-US" altLang="zh-TW" sz="2400" i="1" baseline="-25000" dirty="0" smtClean="0"/>
              <a:t> </a:t>
            </a:r>
            <a:r>
              <a:rPr lang="en-US" altLang="zh-TW" sz="2400" i="1" dirty="0" smtClean="0"/>
              <a:t>, Q</a:t>
            </a:r>
            <a:r>
              <a:rPr lang="en-US" altLang="zh-TW" sz="2400" dirty="0" smtClean="0"/>
              <a:t> ) = </a:t>
            </a:r>
            <a:r>
              <a:rPr lang="en-US" altLang="zh-CN" sz="2400" dirty="0" smtClean="0"/>
              <a:t>        </a:t>
            </a:r>
            <a:r>
              <a:rPr lang="en-US" altLang="zh-TW" sz="2400" dirty="0" smtClean="0">
                <a:latin typeface="Symbol" panose="05050102010706020507" pitchFamily="18" charset="2"/>
              </a:rPr>
              <a:t>(</a:t>
            </a:r>
            <a:r>
              <a:rPr lang="en-US" altLang="zh-TW" sz="2400" i="1" dirty="0" err="1" smtClean="0"/>
              <a:t>d</a:t>
            </a:r>
            <a:r>
              <a:rPr lang="en-US" altLang="zh-CN" sz="2400" i="1" baseline="-25000" dirty="0" err="1" smtClean="0"/>
              <a:t>ik</a:t>
            </a:r>
            <a:r>
              <a:rPr lang="en-US" altLang="zh-TW" sz="2400" i="1" dirty="0" smtClean="0"/>
              <a:t> </a:t>
            </a:r>
            <a:r>
              <a:rPr lang="en-US" altLang="zh-TW" sz="2400" i="1" dirty="0" smtClean="0">
                <a:sym typeface="Symbol" panose="05050102010706020507" pitchFamily="18" charset="2"/>
              </a:rPr>
              <a:t> </a:t>
            </a:r>
            <a:r>
              <a:rPr lang="en-US" altLang="zh-TW" sz="2400" i="1" dirty="0" smtClean="0"/>
              <a:t> </a:t>
            </a:r>
            <a:r>
              <a:rPr lang="en-US" altLang="zh-TW" sz="2400" i="1" dirty="0" err="1" smtClean="0"/>
              <a:t>q</a:t>
            </a:r>
            <a:r>
              <a:rPr lang="en-US" altLang="zh-TW" sz="2400" i="1" baseline="-25000" dirty="0" err="1" smtClean="0"/>
              <a:t>k</a:t>
            </a:r>
            <a:r>
              <a:rPr lang="en-US" altLang="zh-TW" sz="2400" i="1" dirty="0" smtClean="0"/>
              <a:t>)</a:t>
            </a:r>
            <a:endParaRPr lang="en-US" altLang="zh-TW" sz="2400" dirty="0" smtClean="0"/>
          </a:p>
          <a:p>
            <a:pPr lvl="1" eaLnBrk="1" hangingPunct="1">
              <a:lnSpc>
                <a:spcPct val="90000"/>
              </a:lnSpc>
            </a:pPr>
            <a:endParaRPr lang="en-US" altLang="zh-TW" sz="2000" dirty="0" smtClean="0"/>
          </a:p>
          <a:p>
            <a:pPr lvl="1" eaLnBrk="1" hangingPunct="1">
              <a:lnSpc>
                <a:spcPct val="120000"/>
              </a:lnSpc>
              <a:spcBef>
                <a:spcPts val="0"/>
              </a:spcBef>
            </a:pPr>
            <a:r>
              <a:rPr lang="en-US" altLang="zh-TW" sz="2000" i="1" dirty="0" err="1" smtClean="0"/>
              <a:t>d</a:t>
            </a:r>
            <a:r>
              <a:rPr lang="en-US" altLang="zh-CN" sz="2000" i="1" baseline="-25000" dirty="0" err="1" smtClean="0"/>
              <a:t>ik</a:t>
            </a:r>
            <a:r>
              <a:rPr lang="en-US" altLang="zh-TW" sz="2000" i="1" dirty="0" smtClean="0"/>
              <a:t> </a:t>
            </a:r>
            <a:r>
              <a:rPr lang="zh-CN" altLang="en-US" sz="2000" dirty="0" smtClean="0"/>
              <a:t>是文档</a:t>
            </a:r>
            <a:r>
              <a:rPr lang="en-US" altLang="zh-CN" sz="2000" i="1" dirty="0" smtClean="0"/>
              <a:t>d</a:t>
            </a:r>
            <a:r>
              <a:rPr lang="en-US" altLang="zh-CN" sz="2000" i="1" baseline="-25000" dirty="0" smtClean="0"/>
              <a:t>i</a:t>
            </a:r>
            <a:r>
              <a:rPr lang="zh-CN" altLang="en-US" sz="2000" dirty="0" smtClean="0"/>
              <a:t>中的词项</a:t>
            </a:r>
            <a:r>
              <a:rPr lang="en-US" altLang="zh-TW" sz="2000" i="1" dirty="0" smtClean="0"/>
              <a:t>k</a:t>
            </a:r>
            <a:r>
              <a:rPr lang="en-US" altLang="zh-TW" sz="2000" dirty="0" smtClean="0"/>
              <a:t> </a:t>
            </a:r>
            <a:r>
              <a:rPr lang="zh-CN" altLang="en-US" sz="2000" dirty="0" smtClean="0"/>
              <a:t>的权重，</a:t>
            </a:r>
            <a:r>
              <a:rPr lang="en-US" altLang="zh-TW" sz="2000" i="1" dirty="0" err="1" smtClean="0"/>
              <a:t>q</a:t>
            </a:r>
            <a:r>
              <a:rPr lang="en-US" altLang="zh-TW" sz="2000" i="1" baseline="-25000" dirty="0" err="1" smtClean="0"/>
              <a:t>k</a:t>
            </a:r>
            <a:r>
              <a:rPr lang="en-US" altLang="zh-TW" sz="2000" i="1" baseline="-25000" dirty="0" smtClean="0"/>
              <a:t> </a:t>
            </a:r>
            <a:r>
              <a:rPr lang="zh-CN" altLang="en-US" sz="2000" dirty="0" smtClean="0"/>
              <a:t>是查询式</a:t>
            </a:r>
            <a:r>
              <a:rPr lang="en-US" altLang="zh-CN" sz="2000" dirty="0" smtClean="0"/>
              <a:t>Q</a:t>
            </a:r>
            <a:r>
              <a:rPr lang="zh-CN" altLang="en-US" sz="2000" dirty="0" smtClean="0"/>
              <a:t>中词项</a:t>
            </a:r>
            <a:r>
              <a:rPr lang="en-US" altLang="zh-CN" sz="2000" i="1" dirty="0" smtClean="0"/>
              <a:t>k</a:t>
            </a:r>
            <a:r>
              <a:rPr lang="zh-CN" altLang="en-US" sz="2000" dirty="0" smtClean="0"/>
              <a:t>的权重</a:t>
            </a:r>
            <a:endParaRPr lang="zh-CN" altLang="en-US" sz="2000" dirty="0" smtClean="0"/>
          </a:p>
          <a:p>
            <a:pPr eaLnBrk="1" hangingPunct="1">
              <a:lnSpc>
                <a:spcPct val="120000"/>
              </a:lnSpc>
              <a:spcBef>
                <a:spcPts val="0"/>
              </a:spcBef>
            </a:pPr>
            <a:r>
              <a:rPr lang="zh-CN" altLang="en-US" sz="2400" dirty="0" smtClean="0"/>
              <a:t>对于二值向量</a:t>
            </a:r>
            <a:r>
              <a:rPr lang="en-US" altLang="zh-TW" sz="2400" dirty="0" smtClean="0"/>
              <a:t>, </a:t>
            </a:r>
            <a:r>
              <a:rPr lang="zh-CN" altLang="en-US" sz="2400" dirty="0" smtClean="0"/>
              <a:t>内积是查询式中的词项和文档中的词项相互匹配的数量</a:t>
            </a:r>
            <a:endParaRPr lang="zh-CN" altLang="en-US" sz="2400" dirty="0" smtClean="0"/>
          </a:p>
          <a:p>
            <a:pPr eaLnBrk="1" hangingPunct="1">
              <a:lnSpc>
                <a:spcPct val="120000"/>
              </a:lnSpc>
              <a:spcBef>
                <a:spcPts val="0"/>
              </a:spcBef>
            </a:pPr>
            <a:r>
              <a:rPr lang="zh-CN" altLang="en-US" sz="2400" dirty="0" smtClean="0"/>
              <a:t>对于加权向量</a:t>
            </a:r>
            <a:r>
              <a:rPr lang="en-US" altLang="zh-TW" sz="2400" dirty="0" smtClean="0"/>
              <a:t>, </a:t>
            </a:r>
            <a:r>
              <a:rPr lang="zh-CN" altLang="en-US" sz="2400" dirty="0" smtClean="0"/>
              <a:t>内积是查询式和文档中相互匹配的词项的权重乘积之和</a:t>
            </a:r>
            <a:endParaRPr lang="zh-CN" altLang="en-US" sz="2400" dirty="0" smtClean="0"/>
          </a:p>
        </p:txBody>
      </p:sp>
      <p:graphicFrame>
        <p:nvGraphicFramePr>
          <p:cNvPr id="1026" name="Object 4"/>
          <p:cNvGraphicFramePr>
            <a:graphicFrameLocks noChangeAspect="1"/>
          </p:cNvGraphicFramePr>
          <p:nvPr/>
        </p:nvGraphicFramePr>
        <p:xfrm>
          <a:off x="4716016" y="1988840"/>
          <a:ext cx="863600" cy="1152525"/>
        </p:xfrm>
        <a:graphic>
          <a:graphicData uri="http://schemas.openxmlformats.org/presentationml/2006/ole">
            <mc:AlternateContent xmlns:mc="http://schemas.openxmlformats.org/markup-compatibility/2006">
              <mc:Choice xmlns:v="urn:schemas-microsoft-com:vml" Requires="v">
                <p:oleObj spid="_x0000_s91536" name="Equation" r:id="rId1" imgW="215900" imgH="393065" progId="Equation.2">
                  <p:embed/>
                </p:oleObj>
              </mc:Choice>
              <mc:Fallback>
                <p:oleObj name="Equation" r:id="rId1" imgW="215900" imgH="393065" progId="Equation.2">
                  <p:embed/>
                  <p:pic>
                    <p:nvPicPr>
                      <p:cNvPr id="0" name="图片 915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988840"/>
                        <a:ext cx="8636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0" y="0"/>
          <a:ext cx="114300" cy="177800"/>
        </p:xfrm>
        <a:graphic>
          <a:graphicData uri="http://schemas.openxmlformats.org/presentationml/2006/ole">
            <mc:AlternateContent xmlns:mc="http://schemas.openxmlformats.org/markup-compatibility/2006">
              <mc:Choice xmlns:v="urn:schemas-microsoft-com:vml" Requires="v">
                <p:oleObj spid="_x0000_s91537" name="Equation" r:id="rId3" imgW="114300" imgH="177800" progId="Equation.DSMT4">
                  <p:embed/>
                </p:oleObj>
              </mc:Choice>
              <mc:Fallback>
                <p:oleObj name="Equation" r:id="rId3" imgW="114300" imgH="177800" progId="Equation.DSMT4">
                  <p:embed/>
                  <p:pic>
                    <p:nvPicPr>
                      <p:cNvPr id="0" name="图片 915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内积</a:t>
            </a:r>
            <a:r>
              <a:rPr lang="zh-TW" altLang="en-US" sz="3200" b="1" kern="1200" dirty="0">
                <a:latin typeface="+mj-ea"/>
                <a:ea typeface="+mj-ea"/>
              </a:rPr>
              <a:t> </a:t>
            </a:r>
            <a:r>
              <a:rPr lang="en-US" altLang="zh-TW" sz="3200" b="1" kern="1200" dirty="0">
                <a:latin typeface="+mj-ea"/>
                <a:ea typeface="+mj-ea"/>
              </a:rPr>
              <a:t>– </a:t>
            </a:r>
            <a:r>
              <a:rPr lang="zh-CN" altLang="en-US" sz="3200" b="1" kern="1200" dirty="0">
                <a:latin typeface="+mj-ea"/>
                <a:ea typeface="+mj-ea"/>
              </a:rPr>
              <a:t>举例</a:t>
            </a:r>
            <a:endParaRPr lang="zh-CN" altLang="en-US" sz="3200" b="1" kern="1200" dirty="0">
              <a:latin typeface="+mj-ea"/>
              <a:ea typeface="+mj-ea"/>
            </a:endParaRPr>
          </a:p>
        </p:txBody>
      </p:sp>
      <p:sp>
        <p:nvSpPr>
          <p:cNvPr id="44035" name="Rectangle 3"/>
          <p:cNvSpPr>
            <a:spLocks noGrp="1" noChangeArrowheads="1"/>
          </p:cNvSpPr>
          <p:nvPr>
            <p:ph type="body" idx="1"/>
          </p:nvPr>
        </p:nvSpPr>
        <p:spPr>
          <a:xfrm>
            <a:off x="838200" y="1888282"/>
            <a:ext cx="7772400" cy="1452562"/>
          </a:xfrm>
          <a:noFill/>
        </p:spPr>
        <p:txBody>
          <a:bodyPr/>
          <a:lstStyle/>
          <a:p>
            <a:pPr eaLnBrk="1" hangingPunct="1"/>
            <a:r>
              <a:rPr lang="zh-CN" altLang="en-US" sz="2400" dirty="0" smtClean="0"/>
              <a:t>二值（</a:t>
            </a:r>
            <a:r>
              <a:rPr lang="en-US" altLang="zh-CN" sz="2400" dirty="0" smtClean="0"/>
              <a:t>Binary</a:t>
            </a:r>
            <a:r>
              <a:rPr lang="zh-CN" altLang="en-US" sz="2400" dirty="0" smtClean="0"/>
              <a:t>）</a:t>
            </a:r>
            <a:r>
              <a:rPr lang="en-US" altLang="zh-TW" sz="2400" dirty="0" smtClean="0"/>
              <a:t>:</a:t>
            </a:r>
            <a:endParaRPr lang="en-US" altLang="zh-TW" sz="2400" dirty="0" smtClean="0"/>
          </a:p>
          <a:p>
            <a:pPr lvl="1" eaLnBrk="1" hangingPunct="1"/>
            <a:r>
              <a:rPr lang="en-US" altLang="zh-TW" sz="1400" dirty="0" smtClean="0"/>
              <a:t>D  =  1,    1,    1,   0,    1,    1,     0</a:t>
            </a:r>
            <a:endParaRPr lang="en-US" altLang="zh-TW" sz="1400" dirty="0" smtClean="0"/>
          </a:p>
          <a:p>
            <a:pPr lvl="1" eaLnBrk="1" hangingPunct="1"/>
            <a:r>
              <a:rPr lang="en-US" altLang="zh-TW" sz="1400" dirty="0" smtClean="0"/>
              <a:t>Q  =  1,    0 ,   1,   0,    0,    1,     1</a:t>
            </a:r>
            <a:endParaRPr lang="en-US" altLang="zh-TW" sz="1400" dirty="0" smtClean="0"/>
          </a:p>
          <a:p>
            <a:pPr eaLnBrk="1" hangingPunct="1"/>
            <a:endParaRPr lang="en-US" altLang="zh-TW" sz="1400" dirty="0" smtClean="0"/>
          </a:p>
          <a:p>
            <a:pPr lvl="1" eaLnBrk="1" hangingPunct="1"/>
            <a:r>
              <a:rPr lang="en-US" altLang="zh-TW" sz="1600" dirty="0" err="1" smtClean="0"/>
              <a:t>sim</a:t>
            </a:r>
            <a:r>
              <a:rPr lang="en-US" altLang="zh-TW" sz="1600" dirty="0" smtClean="0"/>
              <a:t>(D, Q) = 3</a:t>
            </a:r>
            <a:endParaRPr lang="en-US" altLang="zh-TW" sz="1600" dirty="0" smtClean="0"/>
          </a:p>
        </p:txBody>
      </p:sp>
      <p:sp>
        <p:nvSpPr>
          <p:cNvPr id="44036" name="Text Box 4"/>
          <p:cNvSpPr txBox="1">
            <a:spLocks noChangeArrowheads="1"/>
          </p:cNvSpPr>
          <p:nvPr/>
        </p:nvSpPr>
        <p:spPr bwMode="auto">
          <a:xfrm rot="-2400000">
            <a:off x="2049463" y="1624757"/>
            <a:ext cx="9906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None/>
            </a:pPr>
            <a:r>
              <a:rPr kumimoji="1" lang="en-US" altLang="zh-TW" sz="1600" b="1" dirty="0">
                <a:solidFill>
                  <a:schemeClr val="tx2"/>
                </a:solidFill>
                <a:latin typeface="Times New Roman" panose="02020603050405020304" pitchFamily="18" charset="0"/>
                <a:ea typeface="DFKai-SB" panose="03000509000000000000" pitchFamily="65" charset="-120"/>
              </a:rPr>
              <a:t>retrieval</a:t>
            </a:r>
            <a:endParaRPr kumimoji="1" lang="en-US" altLang="zh-TW" sz="1600" b="1" dirty="0">
              <a:solidFill>
                <a:schemeClr val="tx2"/>
              </a:solidFill>
              <a:latin typeface="Times New Roman" panose="02020603050405020304" pitchFamily="18" charset="0"/>
              <a:ea typeface="DFKai-SB" panose="03000509000000000000" pitchFamily="65" charset="-120"/>
            </a:endParaRPr>
          </a:p>
        </p:txBody>
      </p:sp>
      <p:sp>
        <p:nvSpPr>
          <p:cNvPr id="44037" name="Text Box 5"/>
          <p:cNvSpPr txBox="1">
            <a:spLocks noChangeArrowheads="1"/>
          </p:cNvSpPr>
          <p:nvPr/>
        </p:nvSpPr>
        <p:spPr bwMode="auto">
          <a:xfrm rot="-2400000">
            <a:off x="2411413" y="1624757"/>
            <a:ext cx="9906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None/>
            </a:pPr>
            <a:r>
              <a:rPr kumimoji="1" lang="en-US" altLang="zh-TW" sz="1600" b="1">
                <a:solidFill>
                  <a:schemeClr val="tx2"/>
                </a:solidFill>
                <a:latin typeface="Times New Roman" panose="02020603050405020304" pitchFamily="18" charset="0"/>
                <a:ea typeface="DFKai-SB" panose="03000509000000000000" pitchFamily="65" charset="-120"/>
              </a:rPr>
              <a:t>database</a:t>
            </a:r>
            <a:endParaRPr kumimoji="1" lang="en-US" altLang="zh-TW" sz="1600" b="1">
              <a:solidFill>
                <a:schemeClr val="tx2"/>
              </a:solidFill>
              <a:latin typeface="Times New Roman" panose="02020603050405020304" pitchFamily="18" charset="0"/>
              <a:ea typeface="DFKai-SB" panose="03000509000000000000" pitchFamily="65" charset="-120"/>
            </a:endParaRPr>
          </a:p>
        </p:txBody>
      </p:sp>
      <p:sp>
        <p:nvSpPr>
          <p:cNvPr id="44038" name="Text Box 6"/>
          <p:cNvSpPr txBox="1">
            <a:spLocks noChangeArrowheads="1"/>
          </p:cNvSpPr>
          <p:nvPr/>
        </p:nvSpPr>
        <p:spPr bwMode="auto">
          <a:xfrm rot="-2400000">
            <a:off x="2811463" y="1527919"/>
            <a:ext cx="12906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None/>
            </a:pPr>
            <a:r>
              <a:rPr kumimoji="1" lang="en-US" altLang="zh-TW" sz="1600" b="1">
                <a:solidFill>
                  <a:schemeClr val="tx2"/>
                </a:solidFill>
                <a:latin typeface="Times New Roman" panose="02020603050405020304" pitchFamily="18" charset="0"/>
                <a:ea typeface="DFKai-SB" panose="03000509000000000000" pitchFamily="65" charset="-120"/>
              </a:rPr>
              <a:t>architecture</a:t>
            </a:r>
            <a:endParaRPr kumimoji="1" lang="en-US" altLang="zh-TW" sz="1600" b="1">
              <a:solidFill>
                <a:schemeClr val="tx2"/>
              </a:solidFill>
              <a:latin typeface="Times New Roman" panose="02020603050405020304" pitchFamily="18" charset="0"/>
              <a:ea typeface="DFKai-SB" panose="03000509000000000000" pitchFamily="65" charset="-120"/>
            </a:endParaRPr>
          </a:p>
        </p:txBody>
      </p:sp>
      <p:sp>
        <p:nvSpPr>
          <p:cNvPr id="44039" name="Text Box 7"/>
          <p:cNvSpPr txBox="1">
            <a:spLocks noChangeArrowheads="1"/>
          </p:cNvSpPr>
          <p:nvPr/>
        </p:nvSpPr>
        <p:spPr bwMode="auto">
          <a:xfrm rot="-2400000">
            <a:off x="3192463" y="1604119"/>
            <a:ext cx="10906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None/>
            </a:pPr>
            <a:r>
              <a:rPr kumimoji="1" lang="en-US" altLang="zh-TW" sz="1600" b="1">
                <a:solidFill>
                  <a:schemeClr val="tx2"/>
                </a:solidFill>
                <a:latin typeface="Times New Roman" panose="02020603050405020304" pitchFamily="18" charset="0"/>
                <a:ea typeface="DFKai-SB" panose="03000509000000000000" pitchFamily="65" charset="-120"/>
              </a:rPr>
              <a:t>computer</a:t>
            </a:r>
            <a:endParaRPr kumimoji="1" lang="en-US" altLang="zh-TW" sz="1600" b="1">
              <a:solidFill>
                <a:schemeClr val="tx2"/>
              </a:solidFill>
              <a:latin typeface="Times New Roman" panose="02020603050405020304" pitchFamily="18" charset="0"/>
              <a:ea typeface="DFKai-SB" panose="03000509000000000000" pitchFamily="65" charset="-120"/>
            </a:endParaRPr>
          </a:p>
        </p:txBody>
      </p:sp>
      <p:sp>
        <p:nvSpPr>
          <p:cNvPr id="44040" name="Text Box 8"/>
          <p:cNvSpPr txBox="1">
            <a:spLocks noChangeArrowheads="1"/>
          </p:cNvSpPr>
          <p:nvPr/>
        </p:nvSpPr>
        <p:spPr bwMode="auto">
          <a:xfrm rot="-2400000">
            <a:off x="3573463" y="1604119"/>
            <a:ext cx="9906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None/>
            </a:pPr>
            <a:r>
              <a:rPr kumimoji="1" lang="en-US" altLang="zh-TW" sz="1600" b="1">
                <a:solidFill>
                  <a:schemeClr val="tx2"/>
                </a:solidFill>
                <a:latin typeface="Times New Roman" panose="02020603050405020304" pitchFamily="18" charset="0"/>
                <a:ea typeface="DFKai-SB" panose="03000509000000000000" pitchFamily="65" charset="-120"/>
              </a:rPr>
              <a:t>text</a:t>
            </a:r>
            <a:endParaRPr kumimoji="1" lang="en-US" altLang="zh-TW" sz="1600" b="1">
              <a:solidFill>
                <a:schemeClr val="tx2"/>
              </a:solidFill>
              <a:latin typeface="Times New Roman" panose="02020603050405020304" pitchFamily="18" charset="0"/>
              <a:ea typeface="DFKai-SB" panose="03000509000000000000" pitchFamily="65" charset="-120"/>
            </a:endParaRPr>
          </a:p>
        </p:txBody>
      </p:sp>
      <p:sp>
        <p:nvSpPr>
          <p:cNvPr id="44041" name="Text Box 9"/>
          <p:cNvSpPr txBox="1">
            <a:spLocks noChangeArrowheads="1"/>
          </p:cNvSpPr>
          <p:nvPr/>
        </p:nvSpPr>
        <p:spPr bwMode="auto">
          <a:xfrm rot="-2400000">
            <a:off x="3802063" y="1527919"/>
            <a:ext cx="13636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None/>
            </a:pPr>
            <a:r>
              <a:rPr kumimoji="1" lang="en-US" altLang="zh-TW" sz="1600" b="1">
                <a:solidFill>
                  <a:schemeClr val="tx2"/>
                </a:solidFill>
                <a:latin typeface="Times New Roman" panose="02020603050405020304" pitchFamily="18" charset="0"/>
                <a:ea typeface="DFKai-SB" panose="03000509000000000000" pitchFamily="65" charset="-120"/>
              </a:rPr>
              <a:t>management</a:t>
            </a:r>
            <a:endParaRPr kumimoji="1" lang="en-US" altLang="zh-TW" sz="1600" b="1">
              <a:solidFill>
                <a:schemeClr val="tx2"/>
              </a:solidFill>
              <a:latin typeface="Times New Roman" panose="02020603050405020304" pitchFamily="18" charset="0"/>
              <a:ea typeface="DFKai-SB" panose="03000509000000000000" pitchFamily="65" charset="-120"/>
            </a:endParaRPr>
          </a:p>
        </p:txBody>
      </p:sp>
      <p:sp>
        <p:nvSpPr>
          <p:cNvPr id="44042" name="Text Box 10"/>
          <p:cNvSpPr txBox="1">
            <a:spLocks noChangeArrowheads="1"/>
          </p:cNvSpPr>
          <p:nvPr/>
        </p:nvSpPr>
        <p:spPr bwMode="auto">
          <a:xfrm rot="-2400000">
            <a:off x="4259263" y="1527919"/>
            <a:ext cx="12493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None/>
            </a:pPr>
            <a:r>
              <a:rPr kumimoji="1" lang="en-US" altLang="zh-TW" sz="1600" b="1">
                <a:solidFill>
                  <a:schemeClr val="tx2"/>
                </a:solidFill>
                <a:latin typeface="Times New Roman" panose="02020603050405020304" pitchFamily="18" charset="0"/>
                <a:ea typeface="DFKai-SB" panose="03000509000000000000" pitchFamily="65" charset="-120"/>
              </a:rPr>
              <a:t>information</a:t>
            </a:r>
            <a:endParaRPr kumimoji="1" lang="en-US" altLang="zh-TW" sz="1600" b="1">
              <a:solidFill>
                <a:schemeClr val="tx2"/>
              </a:solidFill>
              <a:latin typeface="Times New Roman" panose="02020603050405020304" pitchFamily="18" charset="0"/>
              <a:ea typeface="DFKai-SB" panose="03000509000000000000" pitchFamily="65" charset="-120"/>
            </a:endParaRPr>
          </a:p>
        </p:txBody>
      </p:sp>
      <p:sp>
        <p:nvSpPr>
          <p:cNvPr id="44043" name="Rectangle 11"/>
          <p:cNvSpPr>
            <a:spLocks noChangeArrowheads="1"/>
          </p:cNvSpPr>
          <p:nvPr/>
        </p:nvSpPr>
        <p:spPr bwMode="auto">
          <a:xfrm>
            <a:off x="5102638" y="1969244"/>
            <a:ext cx="378984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SzPct val="60000"/>
            </a:pPr>
            <a:r>
              <a:rPr lang="zh-CN" altLang="en-US" sz="2000" dirty="0"/>
              <a:t>向量的大小</a:t>
            </a:r>
            <a:r>
              <a:rPr lang="en-US" altLang="zh-TW" sz="2000" dirty="0"/>
              <a:t> = </a:t>
            </a:r>
            <a:r>
              <a:rPr lang="zh-CN" altLang="en-US" sz="2000" dirty="0"/>
              <a:t>词表的大小</a:t>
            </a:r>
            <a:r>
              <a:rPr lang="zh-TW" altLang="en-US" sz="2000" dirty="0"/>
              <a:t> </a:t>
            </a:r>
            <a:r>
              <a:rPr lang="en-US" altLang="zh-TW" sz="2000" dirty="0"/>
              <a:t>= 7</a:t>
            </a:r>
            <a:endParaRPr lang="en-US" altLang="zh-TW" sz="2000" dirty="0"/>
          </a:p>
          <a:p>
            <a:pPr marL="342900" indent="-342900">
              <a:spcBef>
                <a:spcPct val="20000"/>
              </a:spcBef>
              <a:buSzPct val="60000"/>
            </a:pPr>
            <a:r>
              <a:rPr lang="en-US" altLang="zh-TW" sz="2000" dirty="0"/>
              <a:t>0 </a:t>
            </a:r>
            <a:r>
              <a:rPr lang="zh-CN" altLang="en-US" sz="2000" dirty="0"/>
              <a:t>意味着某个词项没有在文档中出现，或者没有在查询式中出现</a:t>
            </a:r>
            <a:endParaRPr lang="zh-CN" altLang="en-US" sz="2000" dirty="0"/>
          </a:p>
        </p:txBody>
      </p:sp>
      <p:sp>
        <p:nvSpPr>
          <p:cNvPr id="31756" name="Rectangle 12"/>
          <p:cNvSpPr>
            <a:spLocks noChangeArrowheads="1"/>
          </p:cNvSpPr>
          <p:nvPr/>
        </p:nvSpPr>
        <p:spPr bwMode="auto">
          <a:xfrm>
            <a:off x="838200" y="3493244"/>
            <a:ext cx="805428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anose="05000000000000000000" pitchFamily="2" charset="2"/>
              <a:buChar char="n"/>
            </a:pPr>
            <a:r>
              <a:rPr lang="zh-CN" altLang="en-US" sz="2400" dirty="0" smtClean="0"/>
              <a:t>加权</a:t>
            </a:r>
            <a:endParaRPr lang="en-US" altLang="zh-CN" sz="2400" dirty="0" smtClean="0"/>
          </a:p>
          <a:p>
            <a:pPr>
              <a:spcBef>
                <a:spcPct val="20000"/>
              </a:spcBef>
              <a:buClr>
                <a:schemeClr val="folHlink"/>
              </a:buClr>
              <a:buSzPct val="60000"/>
            </a:pPr>
            <a:r>
              <a:rPr lang="en-US" altLang="zh-TW" sz="2400" i="1" dirty="0" smtClean="0"/>
              <a:t>D</a:t>
            </a:r>
            <a:r>
              <a:rPr lang="en-US" altLang="zh-TW" sz="2400" i="1" baseline="-25000" dirty="0" smtClean="0"/>
              <a:t>1</a:t>
            </a:r>
            <a:r>
              <a:rPr lang="en-US" altLang="zh-TW" sz="2400" i="1" dirty="0" smtClean="0"/>
              <a:t> </a:t>
            </a:r>
            <a:r>
              <a:rPr lang="en-US" altLang="zh-TW" sz="2400" i="1" dirty="0"/>
              <a:t>= 2T</a:t>
            </a:r>
            <a:r>
              <a:rPr lang="en-US" altLang="zh-TW" sz="2400" i="1" baseline="-25000" dirty="0"/>
              <a:t>1</a:t>
            </a:r>
            <a:r>
              <a:rPr lang="en-US" altLang="zh-TW" sz="2400" i="1" dirty="0"/>
              <a:t> + 3T</a:t>
            </a:r>
            <a:r>
              <a:rPr lang="en-US" altLang="zh-TW" sz="2400" i="1" baseline="-25000" dirty="0"/>
              <a:t>2</a:t>
            </a:r>
            <a:r>
              <a:rPr lang="en-US" altLang="zh-TW" sz="2400" i="1" dirty="0"/>
              <a:t> + 5T</a:t>
            </a:r>
            <a:r>
              <a:rPr lang="en-US" altLang="zh-TW" sz="2400" i="1" baseline="-25000" dirty="0"/>
              <a:t>3           </a:t>
            </a:r>
            <a:r>
              <a:rPr lang="en-US" altLang="zh-TW" sz="2400" i="1" dirty="0"/>
              <a:t>D</a:t>
            </a:r>
            <a:r>
              <a:rPr lang="en-US" altLang="zh-TW" sz="2400" i="1" baseline="-25000" dirty="0"/>
              <a:t>2</a:t>
            </a:r>
            <a:r>
              <a:rPr lang="en-US" altLang="zh-TW" sz="2400" i="1" dirty="0"/>
              <a:t> = 3T</a:t>
            </a:r>
            <a:r>
              <a:rPr lang="en-US" altLang="zh-TW" sz="2400" i="1" baseline="-25000" dirty="0"/>
              <a:t>1</a:t>
            </a:r>
            <a:r>
              <a:rPr lang="en-US" altLang="zh-TW" sz="2400" i="1" dirty="0"/>
              <a:t> + 7T</a:t>
            </a:r>
            <a:r>
              <a:rPr lang="en-US" altLang="zh-TW" sz="2400" i="1" baseline="-25000" dirty="0"/>
              <a:t>2</a:t>
            </a:r>
            <a:r>
              <a:rPr lang="en-US" altLang="zh-TW" sz="2400" i="1" dirty="0"/>
              <a:t> +   T</a:t>
            </a:r>
            <a:r>
              <a:rPr lang="en-US" altLang="zh-TW" sz="2400" i="1" baseline="-25000" dirty="0"/>
              <a:t>3      </a:t>
            </a:r>
            <a:endParaRPr lang="en-US" altLang="zh-TW" sz="2400" i="1" baseline="-25000" dirty="0"/>
          </a:p>
          <a:p>
            <a:pPr marL="342900" indent="-342900">
              <a:spcBef>
                <a:spcPct val="20000"/>
              </a:spcBef>
              <a:buClr>
                <a:schemeClr val="folHlink"/>
              </a:buClr>
              <a:buSzPct val="60000"/>
              <a:buFont typeface="Wingdings" panose="05000000000000000000" pitchFamily="2" charset="2"/>
              <a:buNone/>
            </a:pPr>
            <a:r>
              <a:rPr lang="en-US" altLang="zh-TW" sz="2400" i="1" baseline="-25000" dirty="0"/>
              <a:t>                  </a:t>
            </a:r>
            <a:r>
              <a:rPr lang="en-US" altLang="zh-TW" sz="2400" i="1" dirty="0"/>
              <a:t>Q = 0T</a:t>
            </a:r>
            <a:r>
              <a:rPr lang="en-US" altLang="zh-TW" sz="2400" i="1" baseline="-25000" dirty="0"/>
              <a:t>1</a:t>
            </a:r>
            <a:r>
              <a:rPr lang="en-US" altLang="zh-TW" sz="2400" i="1" dirty="0"/>
              <a:t> + 0T</a:t>
            </a:r>
            <a:r>
              <a:rPr lang="en-US" altLang="zh-TW" sz="2400" i="1" baseline="-25000" dirty="0"/>
              <a:t>2</a:t>
            </a:r>
            <a:r>
              <a:rPr lang="en-US" altLang="zh-TW" sz="2400" i="1" dirty="0"/>
              <a:t> +  2T</a:t>
            </a:r>
            <a:r>
              <a:rPr lang="en-US" altLang="zh-TW" sz="2400" i="1" baseline="-25000" dirty="0"/>
              <a:t>3</a:t>
            </a:r>
            <a:endParaRPr lang="en-US" altLang="zh-TW" sz="2400" i="1" baseline="-25000" dirty="0"/>
          </a:p>
          <a:p>
            <a:pPr marL="342900" indent="-342900">
              <a:spcBef>
                <a:spcPct val="20000"/>
              </a:spcBef>
              <a:buClr>
                <a:schemeClr val="folHlink"/>
              </a:buClr>
              <a:buSzPct val="60000"/>
              <a:buFont typeface="Wingdings" panose="05000000000000000000" pitchFamily="2" charset="2"/>
              <a:buNone/>
            </a:pPr>
            <a:endParaRPr lang="en-US" altLang="zh-TW" sz="2400" i="1" baseline="-25000" dirty="0"/>
          </a:p>
          <a:p>
            <a:pPr marL="342900" indent="-342900">
              <a:spcBef>
                <a:spcPct val="20000"/>
              </a:spcBef>
              <a:buClr>
                <a:schemeClr val="folHlink"/>
              </a:buClr>
              <a:buSzPct val="60000"/>
              <a:buFont typeface="Wingdings" panose="05000000000000000000" pitchFamily="2" charset="2"/>
              <a:buNone/>
            </a:pPr>
            <a:r>
              <a:rPr lang="en-US" altLang="zh-TW" sz="2400" dirty="0"/>
              <a:t>		</a:t>
            </a:r>
            <a:r>
              <a:rPr lang="en-US" altLang="zh-TW" sz="2400" dirty="0" err="1"/>
              <a:t>sim</a:t>
            </a:r>
            <a:r>
              <a:rPr lang="en-US" altLang="zh-TW" sz="2400" dirty="0"/>
              <a:t>(</a:t>
            </a:r>
            <a:r>
              <a:rPr lang="en-US" altLang="zh-TW" sz="2400" i="1" dirty="0"/>
              <a:t>D</a:t>
            </a:r>
            <a:r>
              <a:rPr lang="en-US" altLang="zh-TW" sz="2400" i="1" baseline="-25000" dirty="0"/>
              <a:t>1</a:t>
            </a:r>
            <a:r>
              <a:rPr lang="en-US" altLang="zh-TW" sz="2400" i="1" dirty="0"/>
              <a:t> </a:t>
            </a:r>
            <a:r>
              <a:rPr lang="en-US" altLang="zh-TW" sz="2400" dirty="0"/>
              <a:t>, </a:t>
            </a:r>
            <a:r>
              <a:rPr lang="en-US" altLang="zh-TW" sz="2400" i="1" dirty="0"/>
              <a:t>Q</a:t>
            </a:r>
            <a:r>
              <a:rPr lang="en-US" altLang="zh-TW" sz="2400" dirty="0"/>
              <a:t>) = 2*0 + 3*0 + 5*2  = 10</a:t>
            </a:r>
            <a:endParaRPr lang="en-US" altLang="zh-TW" sz="2400" dirty="0"/>
          </a:p>
          <a:p>
            <a:pPr marL="342900" indent="-342900">
              <a:spcBef>
                <a:spcPct val="20000"/>
              </a:spcBef>
              <a:buClr>
                <a:schemeClr val="folHlink"/>
              </a:buClr>
              <a:buSzPct val="60000"/>
              <a:buFont typeface="Wingdings" panose="05000000000000000000" pitchFamily="2" charset="2"/>
              <a:buNone/>
            </a:pPr>
            <a:r>
              <a:rPr lang="en-US" altLang="zh-TW" sz="2400" dirty="0"/>
              <a:t>      	</a:t>
            </a:r>
            <a:r>
              <a:rPr lang="en-US" altLang="zh-TW" sz="2400" dirty="0" err="1"/>
              <a:t>sim</a:t>
            </a:r>
            <a:r>
              <a:rPr lang="en-US" altLang="zh-TW" sz="2400" dirty="0"/>
              <a:t>(</a:t>
            </a:r>
            <a:r>
              <a:rPr lang="en-US" altLang="zh-TW" sz="2400" i="1" dirty="0"/>
              <a:t>D</a:t>
            </a:r>
            <a:r>
              <a:rPr lang="en-US" altLang="zh-TW" sz="2400" i="1" baseline="-25000" dirty="0"/>
              <a:t>2</a:t>
            </a:r>
            <a:r>
              <a:rPr lang="en-US" altLang="zh-TW" sz="2400" i="1" dirty="0"/>
              <a:t> </a:t>
            </a:r>
            <a:r>
              <a:rPr lang="en-US" altLang="zh-TW" sz="2400" dirty="0"/>
              <a:t>, </a:t>
            </a:r>
            <a:r>
              <a:rPr lang="en-US" altLang="zh-TW" sz="2400" i="1" dirty="0"/>
              <a:t>Q</a:t>
            </a:r>
            <a:r>
              <a:rPr lang="en-US" altLang="zh-TW" sz="2400" dirty="0"/>
              <a:t>) = 3*0 + 7*0 + 1*2  =  2</a:t>
            </a:r>
            <a:endParaRPr lang="en-US" altLang="zh-TW" sz="2400" dirty="0"/>
          </a:p>
        </p:txBody>
      </p:sp>
      <p:grpSp>
        <p:nvGrpSpPr>
          <p:cNvPr id="2" name="Group 13"/>
          <p:cNvGrpSpPr/>
          <p:nvPr/>
        </p:nvGrpSpPr>
        <p:grpSpPr bwMode="auto">
          <a:xfrm>
            <a:off x="2302769" y="2061319"/>
            <a:ext cx="2341564" cy="762000"/>
            <a:chOff x="1296" y="1296"/>
            <a:chExt cx="1475" cy="480"/>
          </a:xfrm>
        </p:grpSpPr>
        <p:sp>
          <p:nvSpPr>
            <p:cNvPr id="44046" name="Oval 14"/>
            <p:cNvSpPr>
              <a:spLocks noChangeArrowheads="1"/>
            </p:cNvSpPr>
            <p:nvPr/>
          </p:nvSpPr>
          <p:spPr bwMode="auto">
            <a:xfrm>
              <a:off x="1296" y="1296"/>
              <a:ext cx="192" cy="48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buNone/>
              </a:pPr>
              <a:endParaRPr lang="zh-CN" altLang="en-US"/>
            </a:p>
          </p:txBody>
        </p:sp>
        <p:sp>
          <p:nvSpPr>
            <p:cNvPr id="44047" name="Oval 15"/>
            <p:cNvSpPr>
              <a:spLocks noChangeArrowheads="1"/>
            </p:cNvSpPr>
            <p:nvPr/>
          </p:nvSpPr>
          <p:spPr bwMode="auto">
            <a:xfrm>
              <a:off x="1808" y="1296"/>
              <a:ext cx="192" cy="48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buNone/>
              </a:pPr>
              <a:endParaRPr lang="zh-CN" altLang="en-US"/>
            </a:p>
          </p:txBody>
        </p:sp>
        <p:sp>
          <p:nvSpPr>
            <p:cNvPr id="44048" name="Oval 16"/>
            <p:cNvSpPr>
              <a:spLocks noChangeArrowheads="1"/>
            </p:cNvSpPr>
            <p:nvPr/>
          </p:nvSpPr>
          <p:spPr bwMode="auto">
            <a:xfrm>
              <a:off x="2579" y="1296"/>
              <a:ext cx="192" cy="48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buNone/>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31756"/>
                                        </p:tgtEl>
                                        <p:attrNameLst>
                                          <p:attrName>style.visibility</p:attrName>
                                        </p:attrNameLst>
                                      </p:cBhvr>
                                      <p:to>
                                        <p:strVal val="visible"/>
                                      </p:to>
                                    </p:set>
                                    <p:anim calcmode="lin" valueType="num">
                                      <p:cBhvr additive="base">
                                        <p:cTn id="11" dur="500" fill="hold"/>
                                        <p:tgtEl>
                                          <p:spTgt spid="31756"/>
                                        </p:tgtEl>
                                        <p:attrNameLst>
                                          <p:attrName>ppt_x</p:attrName>
                                        </p:attrNameLst>
                                      </p:cBhvr>
                                      <p:tavLst>
                                        <p:tav tm="0">
                                          <p:val>
                                            <p:strVal val="0-#ppt_w/2"/>
                                          </p:val>
                                        </p:tav>
                                        <p:tav tm="100000">
                                          <p:val>
                                            <p:strVal val="#ppt_x"/>
                                          </p:val>
                                        </p:tav>
                                      </p:tavLst>
                                    </p:anim>
                                    <p:anim calcmode="lin" valueType="num">
                                      <p:cBhvr additive="base">
                                        <p:cTn id="12" dur="500" fill="hold"/>
                                        <p:tgtEl>
                                          <p:spTgt spid="31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74675" y="260648"/>
            <a:ext cx="8001000" cy="891952"/>
          </a:xfrm>
        </p:spPr>
        <p:txBody>
          <a:bodyPr/>
          <a:lstStyle/>
          <a:p>
            <a:pPr eaLnBrk="1" hangingPunct="1"/>
            <a:r>
              <a:rPr lang="zh-CN" altLang="en-US" sz="3200" b="1" kern="1200" dirty="0">
                <a:latin typeface="+mj-ea"/>
                <a:ea typeface="+mj-ea"/>
              </a:rPr>
              <a:t>内积的特点</a:t>
            </a:r>
            <a:endParaRPr lang="zh-CN" altLang="en-US" sz="3200" b="1" kern="1200" dirty="0">
              <a:latin typeface="+mj-ea"/>
              <a:ea typeface="+mj-ea"/>
            </a:endParaRPr>
          </a:p>
        </p:txBody>
      </p:sp>
      <p:sp>
        <p:nvSpPr>
          <p:cNvPr id="32771" name="Rectangle 3"/>
          <p:cNvSpPr>
            <a:spLocks noGrp="1" noChangeArrowheads="1"/>
          </p:cNvSpPr>
          <p:nvPr>
            <p:ph type="body" idx="1"/>
          </p:nvPr>
        </p:nvSpPr>
        <p:spPr>
          <a:xfrm>
            <a:off x="539750" y="1270471"/>
            <a:ext cx="8027988" cy="4822825"/>
          </a:xfrm>
        </p:spPr>
        <p:txBody>
          <a:bodyPr/>
          <a:lstStyle/>
          <a:p>
            <a:pPr eaLnBrk="1" hangingPunct="1">
              <a:lnSpc>
                <a:spcPct val="120000"/>
              </a:lnSpc>
              <a:spcBef>
                <a:spcPts val="0"/>
              </a:spcBef>
            </a:pPr>
            <a:r>
              <a:rPr lang="zh-CN" altLang="en-US" dirty="0" smtClean="0"/>
              <a:t>内积值没有界限</a:t>
            </a:r>
            <a:endParaRPr lang="zh-CN" altLang="en-US" dirty="0" smtClean="0"/>
          </a:p>
          <a:p>
            <a:pPr lvl="1" eaLnBrk="1" hangingPunct="1">
              <a:lnSpc>
                <a:spcPct val="120000"/>
              </a:lnSpc>
              <a:spcBef>
                <a:spcPts val="0"/>
              </a:spcBef>
            </a:pPr>
            <a:r>
              <a:rPr lang="zh-CN" altLang="en-US" dirty="0" smtClean="0"/>
              <a:t>不象概率值，要在</a:t>
            </a:r>
            <a:r>
              <a:rPr lang="en-US" altLang="zh-CN" dirty="0" smtClean="0"/>
              <a:t>(0,1)</a:t>
            </a:r>
            <a:r>
              <a:rPr lang="zh-CN" altLang="en-US" dirty="0" smtClean="0"/>
              <a:t>之间</a:t>
            </a:r>
            <a:endParaRPr lang="zh-CN" altLang="en-US" dirty="0" smtClean="0"/>
          </a:p>
          <a:p>
            <a:pPr eaLnBrk="1" hangingPunct="1">
              <a:lnSpc>
                <a:spcPct val="120000"/>
              </a:lnSpc>
              <a:spcBef>
                <a:spcPts val="0"/>
              </a:spcBef>
            </a:pPr>
            <a:r>
              <a:rPr lang="zh-CN" altLang="en-US" dirty="0" smtClean="0"/>
              <a:t>对长文档有利</a:t>
            </a:r>
            <a:endParaRPr lang="en-US" altLang="zh-TW" dirty="0" smtClean="0"/>
          </a:p>
          <a:p>
            <a:pPr lvl="1" eaLnBrk="1" hangingPunct="1">
              <a:lnSpc>
                <a:spcPct val="120000"/>
              </a:lnSpc>
              <a:spcBef>
                <a:spcPts val="0"/>
              </a:spcBef>
            </a:pPr>
            <a:r>
              <a:rPr lang="zh-CN" altLang="en-US" dirty="0" smtClean="0"/>
              <a:t>内积用于衡量有多少词项匹配成功，而不计算有多少词项匹配失败</a:t>
            </a:r>
            <a:endParaRPr lang="zh-CN" altLang="en-US" dirty="0" smtClean="0"/>
          </a:p>
          <a:p>
            <a:pPr lvl="1" eaLnBrk="1" hangingPunct="1">
              <a:lnSpc>
                <a:spcPct val="120000"/>
              </a:lnSpc>
              <a:spcBef>
                <a:spcPts val="0"/>
              </a:spcBef>
            </a:pPr>
            <a:r>
              <a:rPr lang="zh-CN" altLang="en-US" dirty="0" smtClean="0"/>
              <a:t>长文档包含大量独立词项，每个词项均多次出现，因此一般而言，和查询式中的词项匹配成功的可能性就会比短文档大。</a:t>
            </a:r>
            <a:endParaRPr lang="zh-CN" altLang="en-US" dirty="0" smtClean="0"/>
          </a:p>
          <a:p>
            <a:pPr lvl="1" eaLnBrk="1" hangingPunct="1"/>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余弦</a:t>
            </a:r>
            <a:r>
              <a:rPr lang="en-US" altLang="zh-CN" sz="3200" b="1" kern="1200" dirty="0">
                <a:latin typeface="+mj-ea"/>
                <a:ea typeface="+mj-ea"/>
              </a:rPr>
              <a:t>(</a:t>
            </a:r>
            <a:r>
              <a:rPr lang="en-US" altLang="zh-TW" sz="3200" b="1" kern="1200" dirty="0">
                <a:latin typeface="+mj-ea"/>
                <a:ea typeface="+mj-ea"/>
              </a:rPr>
              <a:t>Cosine</a:t>
            </a:r>
            <a:r>
              <a:rPr lang="en-US" altLang="zh-CN" sz="3200" b="1" kern="1200" dirty="0">
                <a:latin typeface="+mj-ea"/>
                <a:ea typeface="+mj-ea"/>
              </a:rPr>
              <a:t>)</a:t>
            </a:r>
            <a:r>
              <a:rPr lang="zh-CN" altLang="en-US" sz="3200" b="1" kern="1200" dirty="0">
                <a:latin typeface="+mj-ea"/>
                <a:ea typeface="+mj-ea"/>
              </a:rPr>
              <a:t>相似度度量</a:t>
            </a:r>
            <a:endParaRPr lang="zh-CN" altLang="en-US" sz="3200" b="1" kern="1200" dirty="0">
              <a:latin typeface="+mj-ea"/>
              <a:ea typeface="+mj-ea"/>
            </a:endParaRPr>
          </a:p>
        </p:txBody>
      </p:sp>
      <p:sp>
        <p:nvSpPr>
          <p:cNvPr id="33795" name="Rectangle 3"/>
          <p:cNvSpPr>
            <a:spLocks noGrp="1" noChangeArrowheads="1"/>
          </p:cNvSpPr>
          <p:nvPr>
            <p:ph type="body" idx="1"/>
          </p:nvPr>
        </p:nvSpPr>
        <p:spPr>
          <a:xfrm>
            <a:off x="598967" y="1484387"/>
            <a:ext cx="5765800" cy="1152525"/>
          </a:xfrm>
        </p:spPr>
        <p:txBody>
          <a:bodyPr/>
          <a:lstStyle/>
          <a:p>
            <a:pPr eaLnBrk="1" hangingPunct="1">
              <a:lnSpc>
                <a:spcPct val="90000"/>
              </a:lnSpc>
            </a:pPr>
            <a:r>
              <a:rPr lang="zh-CN" altLang="en-US" sz="2400" dirty="0" smtClean="0"/>
              <a:t>余弦相似度计算两个向量的夹角</a:t>
            </a:r>
            <a:endParaRPr lang="zh-CN" altLang="en-US" sz="2400" dirty="0" smtClean="0"/>
          </a:p>
          <a:p>
            <a:pPr eaLnBrk="1" hangingPunct="1">
              <a:lnSpc>
                <a:spcPct val="90000"/>
              </a:lnSpc>
            </a:pPr>
            <a:r>
              <a:rPr lang="zh-CN" altLang="en-US" sz="2400" dirty="0" smtClean="0"/>
              <a:t>余弦相似度是利用向量长度对内积进行归一化的结果</a:t>
            </a:r>
            <a:endParaRPr lang="zh-CN" altLang="en-US" sz="2400" dirty="0" smtClean="0"/>
          </a:p>
        </p:txBody>
      </p:sp>
      <p:grpSp>
        <p:nvGrpSpPr>
          <p:cNvPr id="2" name="Group 4"/>
          <p:cNvGrpSpPr/>
          <p:nvPr/>
        </p:nvGrpSpPr>
        <p:grpSpPr bwMode="auto">
          <a:xfrm>
            <a:off x="6142039" y="1700213"/>
            <a:ext cx="2754701" cy="2680441"/>
            <a:chOff x="3978" y="2152"/>
            <a:chExt cx="1546" cy="1948"/>
          </a:xfrm>
        </p:grpSpPr>
        <p:sp>
          <p:nvSpPr>
            <p:cNvPr id="2057" name="Text Box 5"/>
            <p:cNvSpPr txBox="1">
              <a:spLocks noChangeArrowheads="1"/>
            </p:cNvSpPr>
            <p:nvPr/>
          </p:nvSpPr>
          <p:spPr bwMode="auto">
            <a:xfrm>
              <a:off x="4445" y="3221"/>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2000" i="1">
                  <a:latin typeface="Symbol" panose="05050102010706020507" pitchFamily="18" charset="2"/>
                  <a:ea typeface="PMingLiU" panose="02020500000000000000" pitchFamily="18" charset="-120"/>
                  <a:sym typeface="Symbol" panose="05050102010706020507" pitchFamily="18" charset="2"/>
                </a:rPr>
                <a:t></a:t>
              </a:r>
              <a:r>
                <a:rPr kumimoji="1" lang="zh-TW" altLang="en-US" sz="2000" baseline="-25000">
                  <a:latin typeface="Symbol" panose="05050102010706020507" pitchFamily="18" charset="2"/>
                  <a:ea typeface="PMingLiU" panose="02020500000000000000" pitchFamily="18" charset="-120"/>
                  <a:sym typeface="Symbol" panose="05050102010706020507" pitchFamily="18" charset="2"/>
                </a:rPr>
                <a:t>2</a:t>
              </a:r>
              <a:endParaRPr kumimoji="1" lang="zh-TW" altLang="en-US" sz="2000">
                <a:latin typeface="Times New Roman" panose="02020603050405020304" pitchFamily="18" charset="0"/>
                <a:ea typeface="PMingLiU" panose="02020500000000000000" pitchFamily="18" charset="-120"/>
              </a:endParaRPr>
            </a:p>
          </p:txBody>
        </p:sp>
        <p:sp>
          <p:nvSpPr>
            <p:cNvPr id="2058" name="Text Box 6"/>
            <p:cNvSpPr txBox="1">
              <a:spLocks noChangeArrowheads="1"/>
            </p:cNvSpPr>
            <p:nvPr/>
          </p:nvSpPr>
          <p:spPr bwMode="auto">
            <a:xfrm>
              <a:off x="4808" y="2159"/>
              <a:ext cx="1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000" i="1">
                  <a:latin typeface="Times New Roman" panose="02020603050405020304" pitchFamily="18" charset="0"/>
                  <a:ea typeface="PMingLiU" panose="02020500000000000000" pitchFamily="18" charset="-120"/>
                </a:rPr>
                <a:t>t</a:t>
              </a:r>
              <a:r>
                <a:rPr kumimoji="1" lang="en-US" altLang="zh-TW" sz="2000" i="1" baseline="-25000">
                  <a:latin typeface="Times New Roman" panose="02020603050405020304" pitchFamily="18" charset="0"/>
                  <a:ea typeface="PMingLiU" panose="02020500000000000000" pitchFamily="18" charset="-120"/>
                </a:rPr>
                <a:t>3</a:t>
              </a:r>
              <a:endParaRPr kumimoji="1" lang="en-US" altLang="zh-TW" sz="2000">
                <a:latin typeface="Times New Roman" panose="02020603050405020304" pitchFamily="18" charset="0"/>
                <a:ea typeface="PMingLiU" panose="02020500000000000000" pitchFamily="18" charset="-120"/>
              </a:endParaRPr>
            </a:p>
          </p:txBody>
        </p:sp>
        <p:sp>
          <p:nvSpPr>
            <p:cNvPr id="2059" name="Line 7"/>
            <p:cNvSpPr>
              <a:spLocks noChangeShapeType="1"/>
            </p:cNvSpPr>
            <p:nvPr/>
          </p:nvSpPr>
          <p:spPr bwMode="auto">
            <a:xfrm>
              <a:off x="4789" y="3331"/>
              <a:ext cx="72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a:buNone/>
              </a:pPr>
              <a:endParaRPr lang="zh-CN" altLang="en-US"/>
            </a:p>
          </p:txBody>
        </p:sp>
        <p:sp>
          <p:nvSpPr>
            <p:cNvPr id="2060" name="Line 8"/>
            <p:cNvSpPr>
              <a:spLocks noChangeShapeType="1"/>
            </p:cNvSpPr>
            <p:nvPr/>
          </p:nvSpPr>
          <p:spPr bwMode="auto">
            <a:xfrm flipH="1">
              <a:off x="4103" y="3329"/>
              <a:ext cx="681" cy="73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a:buNone/>
              </a:pPr>
              <a:endParaRPr lang="zh-CN" altLang="en-US"/>
            </a:p>
          </p:txBody>
        </p:sp>
        <p:sp>
          <p:nvSpPr>
            <p:cNvPr id="2061" name="Line 9"/>
            <p:cNvSpPr>
              <a:spLocks noChangeShapeType="1"/>
            </p:cNvSpPr>
            <p:nvPr/>
          </p:nvSpPr>
          <p:spPr bwMode="auto">
            <a:xfrm flipV="1">
              <a:off x="4784" y="2152"/>
              <a:ext cx="0" cy="117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a:buNone/>
              </a:pPr>
              <a:endParaRPr lang="zh-CN" altLang="en-US"/>
            </a:p>
          </p:txBody>
        </p:sp>
        <p:sp>
          <p:nvSpPr>
            <p:cNvPr id="2062" name="Line 10"/>
            <p:cNvSpPr>
              <a:spLocks noChangeShapeType="1"/>
            </p:cNvSpPr>
            <p:nvPr/>
          </p:nvSpPr>
          <p:spPr bwMode="auto">
            <a:xfrm flipH="1" flipV="1">
              <a:off x="4481" y="2843"/>
              <a:ext cx="294" cy="484"/>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pPr>
                <a:buNone/>
              </a:pPr>
              <a:endParaRPr lang="zh-CN" altLang="en-US"/>
            </a:p>
          </p:txBody>
        </p:sp>
        <p:sp>
          <p:nvSpPr>
            <p:cNvPr id="2063" name="Line 11"/>
            <p:cNvSpPr>
              <a:spLocks noChangeShapeType="1"/>
            </p:cNvSpPr>
            <p:nvPr/>
          </p:nvSpPr>
          <p:spPr bwMode="auto">
            <a:xfrm flipH="1">
              <a:off x="4416" y="3321"/>
              <a:ext cx="363" cy="734"/>
            </a:xfrm>
            <a:prstGeom prst="line">
              <a:avLst/>
            </a:prstGeom>
            <a:noFill/>
            <a:ln w="57150">
              <a:solidFill>
                <a:srgbClr val="F83F24"/>
              </a:solidFill>
              <a:round/>
              <a:tailEnd type="triangle" w="med" len="med"/>
            </a:ln>
            <a:extLst>
              <a:ext uri="{909E8E84-426E-40DD-AFC4-6F175D3DCCD1}">
                <a14:hiddenFill xmlns:a14="http://schemas.microsoft.com/office/drawing/2010/main">
                  <a:noFill/>
                </a14:hiddenFill>
              </a:ext>
            </a:extLst>
          </p:spPr>
          <p:txBody>
            <a:bodyPr anchor="ctr">
              <a:spAutoFit/>
            </a:bodyPr>
            <a:lstStyle/>
            <a:p>
              <a:pPr>
                <a:buNone/>
              </a:pPr>
              <a:endParaRPr lang="zh-CN" altLang="en-US"/>
            </a:p>
          </p:txBody>
        </p:sp>
        <p:sp>
          <p:nvSpPr>
            <p:cNvPr id="2064" name="Line 12"/>
            <p:cNvSpPr>
              <a:spLocks noChangeShapeType="1"/>
            </p:cNvSpPr>
            <p:nvPr/>
          </p:nvSpPr>
          <p:spPr bwMode="auto">
            <a:xfrm flipV="1">
              <a:off x="4784" y="2938"/>
              <a:ext cx="0" cy="391"/>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a:buNone/>
              </a:pPr>
              <a:endParaRPr lang="zh-CN" altLang="en-US"/>
            </a:p>
          </p:txBody>
        </p:sp>
        <p:sp>
          <p:nvSpPr>
            <p:cNvPr id="2065" name="Text Box 13"/>
            <p:cNvSpPr txBox="1">
              <a:spLocks noChangeArrowheads="1"/>
            </p:cNvSpPr>
            <p:nvPr/>
          </p:nvSpPr>
          <p:spPr bwMode="auto">
            <a:xfrm>
              <a:off x="5333" y="3288"/>
              <a:ext cx="1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000" i="1">
                  <a:latin typeface="Times New Roman" panose="02020603050405020304" pitchFamily="18" charset="0"/>
                  <a:ea typeface="PMingLiU" panose="02020500000000000000" pitchFamily="18" charset="-120"/>
                </a:rPr>
                <a:t>t</a:t>
              </a:r>
              <a:r>
                <a:rPr kumimoji="1" lang="en-US" altLang="zh-TW" sz="2000" i="1" baseline="-25000">
                  <a:latin typeface="Times New Roman" panose="02020603050405020304" pitchFamily="18" charset="0"/>
                  <a:ea typeface="PMingLiU" panose="02020500000000000000" pitchFamily="18" charset="-120"/>
                </a:rPr>
                <a:t>1</a:t>
              </a:r>
              <a:endParaRPr kumimoji="1" lang="en-US" altLang="zh-TW" sz="2000">
                <a:latin typeface="Times New Roman" panose="02020603050405020304" pitchFamily="18" charset="0"/>
                <a:ea typeface="PMingLiU" panose="02020500000000000000" pitchFamily="18" charset="-120"/>
              </a:endParaRPr>
            </a:p>
          </p:txBody>
        </p:sp>
        <p:sp>
          <p:nvSpPr>
            <p:cNvPr id="2066" name="Text Box 14"/>
            <p:cNvSpPr txBox="1">
              <a:spLocks noChangeArrowheads="1"/>
            </p:cNvSpPr>
            <p:nvPr/>
          </p:nvSpPr>
          <p:spPr bwMode="auto">
            <a:xfrm>
              <a:off x="3978" y="3733"/>
              <a:ext cx="1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000" i="1">
                  <a:latin typeface="Times New Roman" panose="02020603050405020304" pitchFamily="18" charset="0"/>
                  <a:ea typeface="PMingLiU" panose="02020500000000000000" pitchFamily="18" charset="-120"/>
                </a:rPr>
                <a:t>t</a:t>
              </a:r>
              <a:r>
                <a:rPr kumimoji="1" lang="en-US" altLang="zh-TW" sz="2000" i="1" baseline="-25000">
                  <a:latin typeface="Times New Roman" panose="02020603050405020304" pitchFamily="18" charset="0"/>
                  <a:ea typeface="PMingLiU" panose="02020500000000000000" pitchFamily="18" charset="-120"/>
                </a:rPr>
                <a:t>2</a:t>
              </a:r>
              <a:endParaRPr kumimoji="1" lang="en-US" altLang="zh-TW" sz="2000">
                <a:latin typeface="Times New Roman" panose="02020603050405020304" pitchFamily="18" charset="0"/>
                <a:ea typeface="PMingLiU" panose="02020500000000000000" pitchFamily="18" charset="-120"/>
              </a:endParaRPr>
            </a:p>
          </p:txBody>
        </p:sp>
        <p:sp>
          <p:nvSpPr>
            <p:cNvPr id="2067" name="Text Box 15"/>
            <p:cNvSpPr txBox="1">
              <a:spLocks noChangeArrowheads="1"/>
            </p:cNvSpPr>
            <p:nvPr/>
          </p:nvSpPr>
          <p:spPr bwMode="auto">
            <a:xfrm>
              <a:off x="4273" y="2911"/>
              <a:ext cx="28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400" i="1">
                  <a:latin typeface="Times New Roman" panose="02020603050405020304" pitchFamily="18" charset="0"/>
                  <a:ea typeface="PMingLiU" panose="02020500000000000000" pitchFamily="18" charset="-120"/>
                </a:rPr>
                <a:t>D</a:t>
              </a:r>
              <a:r>
                <a:rPr kumimoji="1" lang="en-US" altLang="zh-TW" sz="2400" i="1" baseline="-25000">
                  <a:latin typeface="Times New Roman" panose="02020603050405020304" pitchFamily="18" charset="0"/>
                  <a:ea typeface="PMingLiU" panose="02020500000000000000" pitchFamily="18" charset="-120"/>
                </a:rPr>
                <a:t>1</a:t>
              </a:r>
              <a:endParaRPr kumimoji="1" lang="en-US" altLang="zh-TW" sz="2400" i="1" baseline="-25000">
                <a:latin typeface="Times New Roman" panose="02020603050405020304" pitchFamily="18" charset="0"/>
                <a:ea typeface="PMingLiU" panose="02020500000000000000" pitchFamily="18" charset="-120"/>
              </a:endParaRPr>
            </a:p>
          </p:txBody>
        </p:sp>
        <p:sp>
          <p:nvSpPr>
            <p:cNvPr id="2068" name="Text Box 16"/>
            <p:cNvSpPr txBox="1">
              <a:spLocks noChangeArrowheads="1"/>
            </p:cNvSpPr>
            <p:nvPr/>
          </p:nvSpPr>
          <p:spPr bwMode="auto">
            <a:xfrm>
              <a:off x="4498" y="3764"/>
              <a:ext cx="28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400" i="1">
                  <a:latin typeface="Times New Roman" panose="02020603050405020304" pitchFamily="18" charset="0"/>
                  <a:ea typeface="PMingLiU" panose="02020500000000000000" pitchFamily="18" charset="-120"/>
                </a:rPr>
                <a:t>D</a:t>
              </a:r>
              <a:r>
                <a:rPr kumimoji="1" lang="en-US" altLang="zh-TW" sz="2400" i="1" baseline="-25000">
                  <a:latin typeface="Times New Roman" panose="02020603050405020304" pitchFamily="18" charset="0"/>
                  <a:ea typeface="PMingLiU" panose="02020500000000000000" pitchFamily="18" charset="-120"/>
                </a:rPr>
                <a:t>2</a:t>
              </a:r>
              <a:endParaRPr kumimoji="1" lang="en-US" altLang="zh-TW" sz="2400" i="1" baseline="-25000">
                <a:latin typeface="Times New Roman" panose="02020603050405020304" pitchFamily="18" charset="0"/>
                <a:ea typeface="PMingLiU" panose="02020500000000000000" pitchFamily="18" charset="-120"/>
              </a:endParaRPr>
            </a:p>
          </p:txBody>
        </p:sp>
        <p:sp>
          <p:nvSpPr>
            <p:cNvPr id="2069" name="Text Box 17"/>
            <p:cNvSpPr txBox="1">
              <a:spLocks noChangeArrowheads="1"/>
            </p:cNvSpPr>
            <p:nvPr/>
          </p:nvSpPr>
          <p:spPr bwMode="auto">
            <a:xfrm>
              <a:off x="4824" y="3019"/>
              <a:ext cx="22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400" i="1">
                  <a:latin typeface="Times New Roman" panose="02020603050405020304" pitchFamily="18" charset="0"/>
                  <a:ea typeface="PMingLiU" panose="02020500000000000000" pitchFamily="18" charset="-120"/>
                </a:rPr>
                <a:t>Q</a:t>
              </a:r>
              <a:endParaRPr kumimoji="1" lang="en-US" altLang="zh-TW" sz="2000">
                <a:latin typeface="Times New Roman" panose="02020603050405020304" pitchFamily="18" charset="0"/>
                <a:ea typeface="PMingLiU" panose="02020500000000000000" pitchFamily="18" charset="-120"/>
              </a:endParaRPr>
            </a:p>
          </p:txBody>
        </p:sp>
        <p:sp>
          <p:nvSpPr>
            <p:cNvPr id="2070" name="Arc 18"/>
            <p:cNvSpPr/>
            <p:nvPr/>
          </p:nvSpPr>
          <p:spPr bwMode="auto">
            <a:xfrm>
              <a:off x="4576" y="2757"/>
              <a:ext cx="196" cy="425"/>
            </a:xfrm>
            <a:custGeom>
              <a:avLst/>
              <a:gdLst>
                <a:gd name="T0" fmla="*/ 0 w 29671"/>
                <a:gd name="T1" fmla="*/ 0 h 21600"/>
                <a:gd name="T2" fmla="*/ 0 w 29671"/>
                <a:gd name="T3" fmla="*/ 0 h 21600"/>
                <a:gd name="T4" fmla="*/ 0 w 29671"/>
                <a:gd name="T5" fmla="*/ 0 h 21600"/>
                <a:gd name="T6" fmla="*/ 0 60000 65536"/>
                <a:gd name="T7" fmla="*/ 0 60000 65536"/>
                <a:gd name="T8" fmla="*/ 0 60000 65536"/>
                <a:gd name="T9" fmla="*/ 0 w 29671"/>
                <a:gd name="T10" fmla="*/ 0 h 21600"/>
                <a:gd name="T11" fmla="*/ 29671 w 29671"/>
                <a:gd name="T12" fmla="*/ 21600 h 21600"/>
              </a:gdLst>
              <a:ahLst/>
              <a:cxnLst>
                <a:cxn ang="T6">
                  <a:pos x="T0" y="T1"/>
                </a:cxn>
                <a:cxn ang="T7">
                  <a:pos x="T2" y="T3"/>
                </a:cxn>
                <a:cxn ang="T8">
                  <a:pos x="T4" y="T5"/>
                </a:cxn>
              </a:cxnLst>
              <a:rect l="T9" t="T10" r="T11" b="T12"/>
              <a:pathLst>
                <a:path w="29671" h="21600" fill="none" extrusionOk="0">
                  <a:moveTo>
                    <a:pt x="-1" y="1564"/>
                  </a:moveTo>
                  <a:cubicBezTo>
                    <a:pt x="2565" y="531"/>
                    <a:pt x="5305" y="-1"/>
                    <a:pt x="8071" y="0"/>
                  </a:cubicBezTo>
                  <a:cubicBezTo>
                    <a:pt x="20000" y="0"/>
                    <a:pt x="29671" y="9670"/>
                    <a:pt x="29671" y="21600"/>
                  </a:cubicBezTo>
                </a:path>
                <a:path w="29671" h="21600" stroke="0" extrusionOk="0">
                  <a:moveTo>
                    <a:pt x="-1" y="1564"/>
                  </a:moveTo>
                  <a:cubicBezTo>
                    <a:pt x="2565" y="531"/>
                    <a:pt x="5305" y="-1"/>
                    <a:pt x="8071" y="0"/>
                  </a:cubicBezTo>
                  <a:cubicBezTo>
                    <a:pt x="20000" y="0"/>
                    <a:pt x="29671" y="9670"/>
                    <a:pt x="29671" y="21600"/>
                  </a:cubicBezTo>
                  <a:lnTo>
                    <a:pt x="8071"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p>
              <a:pPr>
                <a:buNone/>
              </a:pPr>
              <a:endParaRPr lang="zh-CN" altLang="en-US"/>
            </a:p>
          </p:txBody>
        </p:sp>
        <p:sp>
          <p:nvSpPr>
            <p:cNvPr id="2071" name="Arc 19"/>
            <p:cNvSpPr/>
            <p:nvPr/>
          </p:nvSpPr>
          <p:spPr bwMode="auto">
            <a:xfrm flipH="1">
              <a:off x="4627" y="3149"/>
              <a:ext cx="104" cy="42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pPr>
                <a:buNone/>
              </a:pPr>
              <a:endParaRPr lang="zh-CN" altLang="en-US"/>
            </a:p>
          </p:txBody>
        </p:sp>
        <p:sp>
          <p:nvSpPr>
            <p:cNvPr id="2072" name="Text Box 20"/>
            <p:cNvSpPr txBox="1">
              <a:spLocks noChangeArrowheads="1"/>
            </p:cNvSpPr>
            <p:nvPr/>
          </p:nvSpPr>
          <p:spPr bwMode="auto">
            <a:xfrm>
              <a:off x="4512" y="2599"/>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2000" i="1">
                  <a:latin typeface="Symbol" panose="05050102010706020507" pitchFamily="18" charset="2"/>
                  <a:ea typeface="PMingLiU" panose="02020500000000000000" pitchFamily="18" charset="-120"/>
                  <a:sym typeface="Symbol" panose="05050102010706020507" pitchFamily="18" charset="2"/>
                </a:rPr>
                <a:t></a:t>
              </a:r>
              <a:r>
                <a:rPr kumimoji="1" lang="zh-TW" altLang="en-US" sz="2000" baseline="-25000">
                  <a:latin typeface="Symbol" panose="05050102010706020507" pitchFamily="18" charset="2"/>
                  <a:ea typeface="PMingLiU" panose="02020500000000000000" pitchFamily="18" charset="-120"/>
                  <a:sym typeface="Symbol" panose="05050102010706020507" pitchFamily="18" charset="2"/>
                </a:rPr>
                <a:t>1</a:t>
              </a:r>
              <a:endParaRPr kumimoji="1" lang="zh-TW" altLang="en-US" sz="2000">
                <a:latin typeface="Times New Roman" panose="02020603050405020304" pitchFamily="18" charset="0"/>
                <a:ea typeface="PMingLiU" panose="02020500000000000000" pitchFamily="18" charset="-120"/>
              </a:endParaRPr>
            </a:p>
          </p:txBody>
        </p:sp>
      </p:grpSp>
      <p:sp>
        <p:nvSpPr>
          <p:cNvPr id="33813" name="Rectangle 21"/>
          <p:cNvSpPr>
            <a:spLocks noChangeArrowheads="1"/>
          </p:cNvSpPr>
          <p:nvPr/>
        </p:nvSpPr>
        <p:spPr bwMode="auto">
          <a:xfrm>
            <a:off x="1115616" y="3284984"/>
            <a:ext cx="21498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None/>
            </a:pPr>
            <a:r>
              <a:rPr kumimoji="1" lang="en-US" altLang="zh-TW" sz="2000" dirty="0" err="1">
                <a:latin typeface="Times New Roman" panose="02020603050405020304" pitchFamily="18" charset="0"/>
                <a:ea typeface="PMingLiU" panose="02020500000000000000" pitchFamily="18" charset="-120"/>
              </a:rPr>
              <a:t>CosSim</a:t>
            </a:r>
            <a:r>
              <a:rPr kumimoji="1" lang="en-US" altLang="zh-TW" sz="2000" dirty="0">
                <a:latin typeface="Times New Roman" panose="02020603050405020304" pitchFamily="18" charset="0"/>
                <a:ea typeface="PMingLiU" panose="02020500000000000000" pitchFamily="18" charset="-120"/>
              </a:rPr>
              <a:t>(</a:t>
            </a:r>
            <a:r>
              <a:rPr kumimoji="1" lang="en-US" altLang="zh-TW" sz="2000" i="1" dirty="0">
                <a:latin typeface="Times New Roman" panose="02020603050405020304" pitchFamily="18" charset="0"/>
                <a:ea typeface="PMingLiU" panose="02020500000000000000" pitchFamily="18" charset="-120"/>
              </a:rPr>
              <a:t>D</a:t>
            </a:r>
            <a:r>
              <a:rPr kumimoji="1" lang="en-US" altLang="zh-TW" sz="2000" i="1" baseline="-25000" dirty="0">
                <a:latin typeface="Times New Roman" panose="02020603050405020304" pitchFamily="18" charset="0"/>
                <a:ea typeface="PMingLiU" panose="02020500000000000000" pitchFamily="18" charset="-120"/>
              </a:rPr>
              <a:t>i</a:t>
            </a:r>
            <a:r>
              <a:rPr kumimoji="1" lang="en-US" altLang="zh-TW" sz="2000" dirty="0">
                <a:latin typeface="Times New Roman" panose="02020603050405020304" pitchFamily="18" charset="0"/>
                <a:ea typeface="PMingLiU" panose="02020500000000000000" pitchFamily="18" charset="-120"/>
              </a:rPr>
              <a:t>, </a:t>
            </a:r>
            <a:r>
              <a:rPr kumimoji="1" lang="en-US" altLang="zh-TW" sz="2000" i="1" dirty="0">
                <a:latin typeface="Times New Roman" panose="02020603050405020304" pitchFamily="18" charset="0"/>
                <a:ea typeface="PMingLiU" panose="02020500000000000000" pitchFamily="18" charset="-120"/>
              </a:rPr>
              <a:t>Q</a:t>
            </a:r>
            <a:r>
              <a:rPr kumimoji="1" lang="en-US" altLang="zh-TW" sz="2000" dirty="0">
                <a:latin typeface="Times New Roman" panose="02020603050405020304" pitchFamily="18" charset="0"/>
                <a:ea typeface="PMingLiU" panose="02020500000000000000" pitchFamily="18" charset="-120"/>
              </a:rPr>
              <a:t>) </a:t>
            </a:r>
            <a:r>
              <a:rPr kumimoji="1" lang="en-US" altLang="zh-TW" dirty="0">
                <a:latin typeface="Times New Roman" panose="02020603050405020304" pitchFamily="18" charset="0"/>
                <a:ea typeface="PMingLiU" panose="02020500000000000000" pitchFamily="18" charset="-120"/>
              </a:rPr>
              <a:t>=</a:t>
            </a:r>
            <a:endParaRPr kumimoji="1" lang="en-GB" altLang="en-US" dirty="0">
              <a:latin typeface="Times New Roman" panose="02020603050405020304" pitchFamily="18" charset="0"/>
              <a:ea typeface="PMingLiU" panose="02020500000000000000" pitchFamily="18" charset="-120"/>
            </a:endParaRPr>
          </a:p>
        </p:txBody>
      </p:sp>
      <p:graphicFrame>
        <p:nvGraphicFramePr>
          <p:cNvPr id="33814" name="Object 22"/>
          <p:cNvGraphicFramePr>
            <a:graphicFrameLocks noChangeAspect="1"/>
          </p:cNvGraphicFramePr>
          <p:nvPr/>
        </p:nvGraphicFramePr>
        <p:xfrm>
          <a:off x="3121025" y="2681288"/>
          <a:ext cx="3070225" cy="1900237"/>
        </p:xfrm>
        <a:graphic>
          <a:graphicData uri="http://schemas.openxmlformats.org/presentationml/2006/ole">
            <mc:AlternateContent xmlns:mc="http://schemas.openxmlformats.org/markup-compatibility/2006">
              <mc:Choice xmlns:v="urn:schemas-microsoft-com:vml" Requires="v">
                <p:oleObj spid="_x0000_s92361" name="Equation" r:id="rId1" imgW="1219200" imgH="889000" progId="Equation.3">
                  <p:embed/>
                </p:oleObj>
              </mc:Choice>
              <mc:Fallback>
                <p:oleObj name="Equation" r:id="rId1" imgW="1219200" imgH="889000" progId="Equation.3">
                  <p:embed/>
                  <p:pic>
                    <p:nvPicPr>
                      <p:cNvPr id="0" name="图片 92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025" y="2681288"/>
                        <a:ext cx="3070225" cy="190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5" name="Text Box 23"/>
          <p:cNvSpPr txBox="1">
            <a:spLocks noChangeArrowheads="1"/>
          </p:cNvSpPr>
          <p:nvPr/>
        </p:nvSpPr>
        <p:spPr bwMode="auto">
          <a:xfrm>
            <a:off x="1403350" y="4654550"/>
            <a:ext cx="6172200" cy="10064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2000" i="1" dirty="0">
                <a:latin typeface="Times New Roman" panose="02020603050405020304" pitchFamily="18" charset="0"/>
                <a:ea typeface="PMingLiU" panose="02020500000000000000" pitchFamily="18" charset="-120"/>
              </a:rPr>
              <a:t>D</a:t>
            </a:r>
            <a:r>
              <a:rPr kumimoji="1" lang="en-US" altLang="zh-TW" sz="2000" i="1" baseline="-25000" dirty="0">
                <a:latin typeface="Times New Roman" panose="02020603050405020304" pitchFamily="18" charset="0"/>
                <a:ea typeface="PMingLiU" panose="02020500000000000000" pitchFamily="18" charset="-120"/>
              </a:rPr>
              <a:t>1</a:t>
            </a:r>
            <a:r>
              <a:rPr kumimoji="1" lang="en-US" altLang="zh-TW" sz="2000" i="1" dirty="0">
                <a:latin typeface="Times New Roman" panose="02020603050405020304" pitchFamily="18" charset="0"/>
                <a:ea typeface="PMingLiU" panose="02020500000000000000" pitchFamily="18" charset="-120"/>
              </a:rPr>
              <a:t> = 2T</a:t>
            </a:r>
            <a:r>
              <a:rPr kumimoji="1" lang="en-US" altLang="zh-TW" sz="2000" i="1" baseline="-25000" dirty="0">
                <a:latin typeface="Times New Roman" panose="02020603050405020304" pitchFamily="18" charset="0"/>
                <a:ea typeface="PMingLiU" panose="02020500000000000000" pitchFamily="18" charset="-120"/>
              </a:rPr>
              <a:t>1</a:t>
            </a:r>
            <a:r>
              <a:rPr kumimoji="1" lang="en-US" altLang="zh-TW" sz="2000" i="1" dirty="0">
                <a:latin typeface="Times New Roman" panose="02020603050405020304" pitchFamily="18" charset="0"/>
                <a:ea typeface="PMingLiU" panose="02020500000000000000" pitchFamily="18" charset="-120"/>
              </a:rPr>
              <a:t> + 3T</a:t>
            </a:r>
            <a:r>
              <a:rPr kumimoji="1" lang="en-US" altLang="zh-TW" sz="2000" i="1" baseline="-25000" dirty="0">
                <a:latin typeface="Times New Roman" panose="02020603050405020304" pitchFamily="18" charset="0"/>
                <a:ea typeface="PMingLiU" panose="02020500000000000000" pitchFamily="18" charset="-120"/>
              </a:rPr>
              <a:t>2</a:t>
            </a:r>
            <a:r>
              <a:rPr kumimoji="1" lang="en-US" altLang="zh-TW" sz="2000" i="1" dirty="0">
                <a:latin typeface="Times New Roman" panose="02020603050405020304" pitchFamily="18" charset="0"/>
                <a:ea typeface="PMingLiU" panose="02020500000000000000" pitchFamily="18" charset="-120"/>
              </a:rPr>
              <a:t> + 5T</a:t>
            </a:r>
            <a:r>
              <a:rPr kumimoji="1" lang="en-US" altLang="zh-TW" sz="2000" i="1" baseline="-25000" dirty="0">
                <a:latin typeface="Times New Roman" panose="02020603050405020304" pitchFamily="18" charset="0"/>
                <a:ea typeface="PMingLiU" panose="02020500000000000000" pitchFamily="18" charset="-120"/>
              </a:rPr>
              <a:t>3     </a:t>
            </a:r>
            <a:r>
              <a:rPr kumimoji="1" lang="en-US" altLang="zh-TW" sz="2000" dirty="0" err="1">
                <a:latin typeface="Times New Roman" panose="02020603050405020304" pitchFamily="18" charset="0"/>
                <a:ea typeface="PMingLiU" panose="02020500000000000000" pitchFamily="18" charset="-120"/>
              </a:rPr>
              <a:t>CosSim</a:t>
            </a:r>
            <a:r>
              <a:rPr kumimoji="1" lang="en-US" altLang="zh-TW" sz="2000" dirty="0">
                <a:latin typeface="Times New Roman" panose="02020603050405020304" pitchFamily="18" charset="0"/>
                <a:ea typeface="PMingLiU" panose="02020500000000000000" pitchFamily="18" charset="-120"/>
              </a:rPr>
              <a:t>(</a:t>
            </a:r>
            <a:r>
              <a:rPr kumimoji="1" lang="en-US" altLang="zh-TW" sz="2000" i="1" dirty="0">
                <a:latin typeface="Times New Roman" panose="02020603050405020304" pitchFamily="18" charset="0"/>
                <a:ea typeface="PMingLiU" panose="02020500000000000000" pitchFamily="18" charset="-120"/>
              </a:rPr>
              <a:t>D</a:t>
            </a:r>
            <a:r>
              <a:rPr kumimoji="1" lang="en-US" altLang="zh-TW" sz="2000" i="1" baseline="-25000" dirty="0">
                <a:latin typeface="Times New Roman" panose="02020603050405020304" pitchFamily="18" charset="0"/>
                <a:ea typeface="PMingLiU" panose="02020500000000000000" pitchFamily="18" charset="-120"/>
              </a:rPr>
              <a:t>1</a:t>
            </a:r>
            <a:r>
              <a:rPr kumimoji="1" lang="en-US" altLang="zh-TW" sz="2000" i="1" dirty="0">
                <a:latin typeface="Times New Roman" panose="02020603050405020304" pitchFamily="18" charset="0"/>
                <a:ea typeface="PMingLiU" panose="02020500000000000000" pitchFamily="18" charset="-120"/>
              </a:rPr>
              <a:t> </a:t>
            </a:r>
            <a:r>
              <a:rPr kumimoji="1" lang="en-US" altLang="zh-TW" sz="2000" dirty="0">
                <a:latin typeface="Times New Roman" panose="02020603050405020304" pitchFamily="18" charset="0"/>
                <a:ea typeface="PMingLiU" panose="02020500000000000000" pitchFamily="18" charset="-120"/>
              </a:rPr>
              <a:t>, </a:t>
            </a:r>
            <a:r>
              <a:rPr kumimoji="1" lang="en-US" altLang="zh-TW" sz="2000" i="1" dirty="0">
                <a:latin typeface="Times New Roman" panose="02020603050405020304" pitchFamily="18" charset="0"/>
                <a:ea typeface="PMingLiU" panose="02020500000000000000" pitchFamily="18" charset="-120"/>
              </a:rPr>
              <a:t>Q</a:t>
            </a:r>
            <a:r>
              <a:rPr kumimoji="1" lang="en-US" altLang="zh-TW" sz="2000" dirty="0">
                <a:latin typeface="Times New Roman" panose="02020603050405020304" pitchFamily="18" charset="0"/>
                <a:ea typeface="PMingLiU" panose="02020500000000000000" pitchFamily="18" charset="-120"/>
              </a:rPr>
              <a:t>) = 5 / </a:t>
            </a:r>
            <a:r>
              <a:rPr kumimoji="1" lang="en-US" altLang="zh-TW" sz="2000" dirty="0">
                <a:latin typeface="Times New Roman" panose="02020603050405020304" pitchFamily="18" charset="0"/>
                <a:ea typeface="PMingLiU" panose="02020500000000000000" pitchFamily="18" charset="-120"/>
                <a:sym typeface="Symbol" panose="05050102010706020507" pitchFamily="18" charset="2"/>
              </a:rPr>
              <a:t> 38 = 0.81</a:t>
            </a:r>
            <a:endParaRPr kumimoji="1" lang="en-US" altLang="zh-TW" sz="2000" i="1" baseline="-25000" dirty="0">
              <a:latin typeface="Times New Roman" panose="02020603050405020304" pitchFamily="18" charset="0"/>
              <a:ea typeface="PMingLiU" panose="02020500000000000000" pitchFamily="18" charset="-120"/>
            </a:endParaRPr>
          </a:p>
          <a:p>
            <a:pPr eaLnBrk="1" hangingPunct="1">
              <a:buNone/>
            </a:pPr>
            <a:r>
              <a:rPr kumimoji="1" lang="en-US" altLang="zh-TW" sz="2000" i="1" dirty="0">
                <a:latin typeface="Times New Roman" panose="02020603050405020304" pitchFamily="18" charset="0"/>
                <a:ea typeface="PMingLiU" panose="02020500000000000000" pitchFamily="18" charset="-120"/>
              </a:rPr>
              <a:t>D</a:t>
            </a:r>
            <a:r>
              <a:rPr kumimoji="1" lang="en-US" altLang="zh-TW" sz="2000" i="1" baseline="-25000" dirty="0">
                <a:latin typeface="Times New Roman" panose="02020603050405020304" pitchFamily="18" charset="0"/>
                <a:ea typeface="PMingLiU" panose="02020500000000000000" pitchFamily="18" charset="-120"/>
              </a:rPr>
              <a:t>2</a:t>
            </a:r>
            <a:r>
              <a:rPr kumimoji="1" lang="en-US" altLang="zh-TW" sz="2000" i="1" dirty="0">
                <a:latin typeface="Times New Roman" panose="02020603050405020304" pitchFamily="18" charset="0"/>
                <a:ea typeface="PMingLiU" panose="02020500000000000000" pitchFamily="18" charset="-120"/>
              </a:rPr>
              <a:t> = 3T</a:t>
            </a:r>
            <a:r>
              <a:rPr kumimoji="1" lang="en-US" altLang="zh-TW" sz="2000" i="1" baseline="-25000" dirty="0">
                <a:latin typeface="Times New Roman" panose="02020603050405020304" pitchFamily="18" charset="0"/>
                <a:ea typeface="PMingLiU" panose="02020500000000000000" pitchFamily="18" charset="-120"/>
              </a:rPr>
              <a:t>1</a:t>
            </a:r>
            <a:r>
              <a:rPr kumimoji="1" lang="en-US" altLang="zh-TW" sz="2000" i="1" dirty="0">
                <a:latin typeface="Times New Roman" panose="02020603050405020304" pitchFamily="18" charset="0"/>
                <a:ea typeface="PMingLiU" panose="02020500000000000000" pitchFamily="18" charset="-120"/>
              </a:rPr>
              <a:t> + 7T</a:t>
            </a:r>
            <a:r>
              <a:rPr kumimoji="1" lang="en-US" altLang="zh-TW" sz="2000" i="1" baseline="-25000" dirty="0">
                <a:latin typeface="Times New Roman" panose="02020603050405020304" pitchFamily="18" charset="0"/>
                <a:ea typeface="PMingLiU" panose="02020500000000000000" pitchFamily="18" charset="-120"/>
              </a:rPr>
              <a:t>2</a:t>
            </a:r>
            <a:r>
              <a:rPr kumimoji="1" lang="en-US" altLang="zh-TW" sz="2000" i="1" dirty="0">
                <a:latin typeface="Times New Roman" panose="02020603050405020304" pitchFamily="18" charset="0"/>
                <a:ea typeface="PMingLiU" panose="02020500000000000000" pitchFamily="18" charset="-120"/>
              </a:rPr>
              <a:t> +   T</a:t>
            </a:r>
            <a:r>
              <a:rPr kumimoji="1" lang="en-US" altLang="zh-TW" sz="2000" i="1" baseline="-25000" dirty="0">
                <a:latin typeface="Times New Roman" panose="02020603050405020304" pitchFamily="18" charset="0"/>
                <a:ea typeface="PMingLiU" panose="02020500000000000000" pitchFamily="18" charset="-120"/>
              </a:rPr>
              <a:t>3     </a:t>
            </a:r>
            <a:r>
              <a:rPr kumimoji="1" lang="en-US" altLang="zh-TW" sz="2000" dirty="0" err="1">
                <a:latin typeface="Times New Roman" panose="02020603050405020304" pitchFamily="18" charset="0"/>
                <a:ea typeface="PMingLiU" panose="02020500000000000000" pitchFamily="18" charset="-120"/>
              </a:rPr>
              <a:t>CosSim</a:t>
            </a:r>
            <a:r>
              <a:rPr kumimoji="1" lang="en-US" altLang="zh-TW" sz="2000" dirty="0">
                <a:latin typeface="Times New Roman" panose="02020603050405020304" pitchFamily="18" charset="0"/>
                <a:ea typeface="PMingLiU" panose="02020500000000000000" pitchFamily="18" charset="-120"/>
              </a:rPr>
              <a:t>(</a:t>
            </a:r>
            <a:r>
              <a:rPr kumimoji="1" lang="en-US" altLang="zh-TW" sz="2000" i="1" dirty="0">
                <a:latin typeface="Times New Roman" panose="02020603050405020304" pitchFamily="18" charset="0"/>
                <a:ea typeface="PMingLiU" panose="02020500000000000000" pitchFamily="18" charset="-120"/>
              </a:rPr>
              <a:t>D</a:t>
            </a:r>
            <a:r>
              <a:rPr kumimoji="1" lang="en-US" altLang="zh-TW" sz="2000" i="1" baseline="-25000" dirty="0">
                <a:latin typeface="Times New Roman" panose="02020603050405020304" pitchFamily="18" charset="0"/>
                <a:ea typeface="PMingLiU" panose="02020500000000000000" pitchFamily="18" charset="-120"/>
              </a:rPr>
              <a:t>2</a:t>
            </a:r>
            <a:r>
              <a:rPr kumimoji="1" lang="en-US" altLang="zh-TW" sz="2000" i="1" dirty="0">
                <a:latin typeface="Times New Roman" panose="02020603050405020304" pitchFamily="18" charset="0"/>
                <a:ea typeface="PMingLiU" panose="02020500000000000000" pitchFamily="18" charset="-120"/>
              </a:rPr>
              <a:t> </a:t>
            </a:r>
            <a:r>
              <a:rPr kumimoji="1" lang="en-US" altLang="zh-TW" sz="2000" dirty="0">
                <a:latin typeface="Times New Roman" panose="02020603050405020304" pitchFamily="18" charset="0"/>
                <a:ea typeface="PMingLiU" panose="02020500000000000000" pitchFamily="18" charset="-120"/>
              </a:rPr>
              <a:t>, </a:t>
            </a:r>
            <a:r>
              <a:rPr kumimoji="1" lang="en-US" altLang="zh-TW" sz="2000" i="1" dirty="0">
                <a:latin typeface="Times New Roman" panose="02020603050405020304" pitchFamily="18" charset="0"/>
                <a:ea typeface="PMingLiU" panose="02020500000000000000" pitchFamily="18" charset="-120"/>
              </a:rPr>
              <a:t>Q</a:t>
            </a:r>
            <a:r>
              <a:rPr kumimoji="1" lang="en-US" altLang="zh-TW" sz="2000" dirty="0">
                <a:latin typeface="Times New Roman" panose="02020603050405020304" pitchFamily="18" charset="0"/>
                <a:ea typeface="PMingLiU" panose="02020500000000000000" pitchFamily="18" charset="-120"/>
              </a:rPr>
              <a:t>) = 1 / </a:t>
            </a:r>
            <a:r>
              <a:rPr kumimoji="1" lang="en-US" altLang="zh-TW" sz="2000" dirty="0">
                <a:latin typeface="Times New Roman" panose="02020603050405020304" pitchFamily="18" charset="0"/>
                <a:ea typeface="PMingLiU" panose="02020500000000000000" pitchFamily="18" charset="-120"/>
                <a:sym typeface="Symbol" panose="05050102010706020507" pitchFamily="18" charset="2"/>
              </a:rPr>
              <a:t> 59 = 0.13</a:t>
            </a:r>
            <a:endParaRPr kumimoji="1" lang="en-US" altLang="zh-TW" sz="2000" i="1" baseline="-25000" dirty="0">
              <a:latin typeface="Times New Roman" panose="02020603050405020304" pitchFamily="18" charset="0"/>
              <a:ea typeface="PMingLiU" panose="02020500000000000000" pitchFamily="18" charset="-120"/>
            </a:endParaRPr>
          </a:p>
          <a:p>
            <a:pPr eaLnBrk="1" hangingPunct="1">
              <a:buNone/>
            </a:pPr>
            <a:r>
              <a:rPr kumimoji="1" lang="en-US" altLang="zh-TW" sz="2000" i="1" baseline="-25000" dirty="0">
                <a:latin typeface="Times New Roman" panose="02020603050405020304" pitchFamily="18" charset="0"/>
                <a:ea typeface="PMingLiU" panose="02020500000000000000" pitchFamily="18" charset="-120"/>
              </a:rPr>
              <a:t> </a:t>
            </a:r>
            <a:r>
              <a:rPr kumimoji="1" lang="en-US" altLang="zh-TW" sz="2000" i="1" dirty="0">
                <a:latin typeface="Times New Roman" panose="02020603050405020304" pitchFamily="18" charset="0"/>
                <a:ea typeface="PMingLiU" panose="02020500000000000000" pitchFamily="18" charset="-120"/>
              </a:rPr>
              <a:t>Q = 0T</a:t>
            </a:r>
            <a:r>
              <a:rPr kumimoji="1" lang="en-US" altLang="zh-TW" sz="2000" i="1" baseline="-25000" dirty="0">
                <a:latin typeface="Times New Roman" panose="02020603050405020304" pitchFamily="18" charset="0"/>
                <a:ea typeface="PMingLiU" panose="02020500000000000000" pitchFamily="18" charset="-120"/>
              </a:rPr>
              <a:t>1</a:t>
            </a:r>
            <a:r>
              <a:rPr kumimoji="1" lang="en-US" altLang="zh-TW" sz="2000" i="1" dirty="0">
                <a:latin typeface="Times New Roman" panose="02020603050405020304" pitchFamily="18" charset="0"/>
                <a:ea typeface="PMingLiU" panose="02020500000000000000" pitchFamily="18" charset="-120"/>
              </a:rPr>
              <a:t> + 0T</a:t>
            </a:r>
            <a:r>
              <a:rPr kumimoji="1" lang="en-US" altLang="zh-TW" sz="2000" i="1" baseline="-25000" dirty="0">
                <a:latin typeface="Times New Roman" panose="02020603050405020304" pitchFamily="18" charset="0"/>
                <a:ea typeface="PMingLiU" panose="02020500000000000000" pitchFamily="18" charset="-120"/>
              </a:rPr>
              <a:t>2</a:t>
            </a:r>
            <a:r>
              <a:rPr kumimoji="1" lang="en-US" altLang="zh-TW" sz="2000" i="1" dirty="0">
                <a:latin typeface="Times New Roman" panose="02020603050405020304" pitchFamily="18" charset="0"/>
                <a:ea typeface="PMingLiU" panose="02020500000000000000" pitchFamily="18" charset="-120"/>
              </a:rPr>
              <a:t> +  2T</a:t>
            </a:r>
            <a:r>
              <a:rPr kumimoji="1" lang="en-US" altLang="zh-TW" sz="2000" i="1" baseline="-25000" dirty="0">
                <a:latin typeface="Times New Roman" panose="02020603050405020304" pitchFamily="18" charset="0"/>
                <a:ea typeface="PMingLiU" panose="02020500000000000000" pitchFamily="18" charset="-120"/>
              </a:rPr>
              <a:t>3</a:t>
            </a:r>
            <a:endParaRPr kumimoji="1" lang="en-US" altLang="zh-TW" sz="2000" dirty="0">
              <a:latin typeface="Times New Roman" panose="02020603050405020304" pitchFamily="18" charset="0"/>
              <a:ea typeface="PMingLiU" panose="02020500000000000000" pitchFamily="18" charset="-120"/>
            </a:endParaRPr>
          </a:p>
        </p:txBody>
      </p:sp>
      <p:sp>
        <p:nvSpPr>
          <p:cNvPr id="33816" name="Text Box 24"/>
          <p:cNvSpPr txBox="1">
            <a:spLocks noChangeArrowheads="1"/>
          </p:cNvSpPr>
          <p:nvPr/>
        </p:nvSpPr>
        <p:spPr bwMode="auto">
          <a:xfrm>
            <a:off x="1409700" y="5734050"/>
            <a:ext cx="6165850" cy="83099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2400" dirty="0">
                <a:latin typeface="Times New Roman" panose="02020603050405020304" pitchFamily="18" charset="0"/>
              </a:rPr>
              <a:t>用余弦计算，</a:t>
            </a:r>
            <a:r>
              <a:rPr kumimoji="1" lang="en-US" altLang="zh-TW" sz="2400" i="1" dirty="0">
                <a:latin typeface="Times New Roman" panose="02020603050405020304" pitchFamily="18" charset="0"/>
                <a:ea typeface="PMingLiU" panose="02020500000000000000" pitchFamily="18" charset="-120"/>
              </a:rPr>
              <a:t>D</a:t>
            </a:r>
            <a:r>
              <a:rPr kumimoji="1" lang="en-US" altLang="zh-TW" sz="2400" i="1" baseline="-25000" dirty="0">
                <a:latin typeface="Times New Roman" panose="02020603050405020304" pitchFamily="18" charset="0"/>
                <a:ea typeface="PMingLiU" panose="02020500000000000000" pitchFamily="18" charset="-120"/>
              </a:rPr>
              <a:t>1</a:t>
            </a:r>
            <a:r>
              <a:rPr kumimoji="1" lang="en-US" altLang="zh-TW" sz="2400" dirty="0">
                <a:latin typeface="Times New Roman" panose="02020603050405020304" pitchFamily="18" charset="0"/>
                <a:ea typeface="PMingLiU" panose="02020500000000000000" pitchFamily="18" charset="-120"/>
              </a:rPr>
              <a:t> </a:t>
            </a:r>
            <a:r>
              <a:rPr kumimoji="1" lang="zh-CN" altLang="en-US" sz="2400" dirty="0">
                <a:latin typeface="Times New Roman" panose="02020603050405020304" pitchFamily="18" charset="0"/>
              </a:rPr>
              <a:t>比</a:t>
            </a:r>
            <a:r>
              <a:rPr kumimoji="1" lang="zh-TW" altLang="en-US" sz="2400" dirty="0">
                <a:latin typeface="Times New Roman" panose="02020603050405020304" pitchFamily="18" charset="0"/>
                <a:ea typeface="PMingLiU" panose="02020500000000000000" pitchFamily="18" charset="-120"/>
              </a:rPr>
              <a:t> </a:t>
            </a:r>
            <a:r>
              <a:rPr kumimoji="1" lang="en-US" altLang="zh-TW" sz="2400" i="1" dirty="0">
                <a:latin typeface="Times New Roman" panose="02020603050405020304" pitchFamily="18" charset="0"/>
                <a:ea typeface="PMingLiU" panose="02020500000000000000" pitchFamily="18" charset="-120"/>
              </a:rPr>
              <a:t>D</a:t>
            </a:r>
            <a:r>
              <a:rPr kumimoji="1" lang="en-US" altLang="zh-TW" sz="2400" i="1" baseline="-25000" dirty="0">
                <a:latin typeface="Times New Roman" panose="02020603050405020304" pitchFamily="18" charset="0"/>
                <a:ea typeface="PMingLiU" panose="02020500000000000000" pitchFamily="18" charset="-120"/>
              </a:rPr>
              <a:t>2</a:t>
            </a:r>
            <a:r>
              <a:rPr kumimoji="1" lang="en-US" altLang="zh-TW" sz="2400" dirty="0">
                <a:latin typeface="Times New Roman" panose="02020603050405020304" pitchFamily="18" charset="0"/>
                <a:ea typeface="PMingLiU" panose="02020500000000000000" pitchFamily="18" charset="-120"/>
              </a:rPr>
              <a:t> </a:t>
            </a:r>
            <a:r>
              <a:rPr kumimoji="1" lang="zh-CN" altLang="en-US" sz="2400" dirty="0">
                <a:latin typeface="Times New Roman" panose="02020603050405020304" pitchFamily="18" charset="0"/>
              </a:rPr>
              <a:t>高</a:t>
            </a:r>
            <a:r>
              <a:rPr kumimoji="1" lang="en-US" altLang="zh-CN" sz="2400" dirty="0">
                <a:latin typeface="Times New Roman" panose="02020603050405020304" pitchFamily="18" charset="0"/>
              </a:rPr>
              <a:t>6</a:t>
            </a:r>
            <a:r>
              <a:rPr kumimoji="1" lang="zh-CN" altLang="en-US" sz="2400" dirty="0">
                <a:latin typeface="Times New Roman" panose="02020603050405020304" pitchFamily="18" charset="0"/>
              </a:rPr>
              <a:t>倍；</a:t>
            </a:r>
            <a:endParaRPr kumimoji="1" lang="zh-CN" altLang="en-US" sz="2400" dirty="0">
              <a:latin typeface="Times New Roman" panose="02020603050405020304" pitchFamily="18" charset="0"/>
            </a:endParaRPr>
          </a:p>
          <a:p>
            <a:pPr eaLnBrk="1" hangingPunct="1">
              <a:buNone/>
            </a:pPr>
            <a:r>
              <a:rPr kumimoji="1" lang="zh-CN" altLang="en-US" sz="2400" dirty="0">
                <a:latin typeface="Times New Roman" panose="02020603050405020304" pitchFamily="18" charset="0"/>
              </a:rPr>
              <a:t>用内积计算， </a:t>
            </a:r>
            <a:r>
              <a:rPr kumimoji="1" lang="en-US" altLang="zh-TW" sz="2400" i="1" dirty="0"/>
              <a:t>D</a:t>
            </a:r>
            <a:r>
              <a:rPr kumimoji="1" lang="en-US" altLang="zh-TW" sz="2400" i="1" baseline="-25000" dirty="0"/>
              <a:t>1</a:t>
            </a:r>
            <a:r>
              <a:rPr kumimoji="1" lang="en-US" altLang="zh-TW" sz="2400" dirty="0">
                <a:latin typeface="Times New Roman" panose="02020603050405020304" pitchFamily="18" charset="0"/>
              </a:rPr>
              <a:t> </a:t>
            </a:r>
            <a:r>
              <a:rPr kumimoji="1" lang="zh-CN" altLang="en-US" sz="2400" dirty="0">
                <a:latin typeface="Times New Roman" panose="02020603050405020304" pitchFamily="18" charset="0"/>
              </a:rPr>
              <a:t>比</a:t>
            </a:r>
            <a:r>
              <a:rPr kumimoji="1" lang="zh-TW" altLang="en-US" sz="2400" dirty="0">
                <a:latin typeface="Times New Roman" panose="02020603050405020304" pitchFamily="18" charset="0"/>
              </a:rPr>
              <a:t> </a:t>
            </a:r>
            <a:r>
              <a:rPr kumimoji="1" lang="en-US" altLang="zh-TW" sz="2400" dirty="0">
                <a:latin typeface="Times New Roman" panose="02020603050405020304" pitchFamily="18" charset="0"/>
              </a:rPr>
              <a:t>D</a:t>
            </a:r>
            <a:r>
              <a:rPr kumimoji="1" lang="en-US" altLang="zh-TW" sz="2400" baseline="-25000" dirty="0">
                <a:latin typeface="Times New Roman" panose="02020603050405020304" pitchFamily="18" charset="0"/>
              </a:rPr>
              <a:t>2</a:t>
            </a:r>
            <a:r>
              <a:rPr kumimoji="1" lang="en-US" altLang="zh-TW" sz="2400" dirty="0">
                <a:latin typeface="Times New Roman" panose="02020603050405020304" pitchFamily="18" charset="0"/>
              </a:rPr>
              <a:t> </a:t>
            </a:r>
            <a:r>
              <a:rPr kumimoji="1" lang="zh-CN" altLang="en-US" sz="2400" dirty="0">
                <a:latin typeface="Times New Roman" panose="02020603050405020304" pitchFamily="18" charset="0"/>
              </a:rPr>
              <a:t>高</a:t>
            </a:r>
            <a:r>
              <a:rPr kumimoji="1" lang="en-US" altLang="zh-CN" sz="2400" dirty="0">
                <a:latin typeface="Times New Roman" panose="02020603050405020304" pitchFamily="18" charset="0"/>
              </a:rPr>
              <a:t>5</a:t>
            </a:r>
            <a:r>
              <a:rPr kumimoji="1" lang="zh-CN" altLang="en-US" sz="2400" dirty="0">
                <a:latin typeface="Times New Roman" panose="02020603050405020304" pitchFamily="18" charset="0"/>
              </a:rPr>
              <a:t>倍</a:t>
            </a:r>
            <a:endParaRPr kumimoji="1" lang="zh-CN" altLang="en-US" sz="2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38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8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8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813" grpId="0"/>
      <p:bldP spid="33813" grpId="1"/>
      <p:bldP spid="33815" grpId="0" animBg="1"/>
      <p:bldP spid="3381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其它相似度度量方法</a:t>
            </a:r>
            <a:endParaRPr lang="zh-CN" altLang="en-US" sz="3200" b="1" kern="1200" dirty="0">
              <a:latin typeface="+mj-ea"/>
              <a:ea typeface="+mj-ea"/>
            </a:endParaRPr>
          </a:p>
        </p:txBody>
      </p:sp>
      <p:sp>
        <p:nvSpPr>
          <p:cNvPr id="3076" name="Rectangle 3"/>
          <p:cNvSpPr>
            <a:spLocks noGrp="1" noChangeArrowheads="1"/>
          </p:cNvSpPr>
          <p:nvPr>
            <p:ph type="body" idx="1"/>
          </p:nvPr>
        </p:nvSpPr>
        <p:spPr>
          <a:xfrm>
            <a:off x="617538" y="1484784"/>
            <a:ext cx="7772400" cy="474662"/>
          </a:xfrm>
        </p:spPr>
        <p:txBody>
          <a:bodyPr/>
          <a:lstStyle/>
          <a:p>
            <a:pPr eaLnBrk="1" hangingPunct="1">
              <a:lnSpc>
                <a:spcPct val="80000"/>
              </a:lnSpc>
            </a:pPr>
            <a:r>
              <a:rPr lang="zh-CN" altLang="en-US" sz="2800" dirty="0" smtClean="0"/>
              <a:t>存在大量的其它相似度度量方法</a:t>
            </a:r>
            <a:endParaRPr lang="zh-CN" altLang="en-US" sz="2800" dirty="0" smtClean="0"/>
          </a:p>
        </p:txBody>
      </p:sp>
      <p:grpSp>
        <p:nvGrpSpPr>
          <p:cNvPr id="3077" name="Group 4"/>
          <p:cNvGrpSpPr/>
          <p:nvPr/>
        </p:nvGrpSpPr>
        <p:grpSpPr bwMode="auto">
          <a:xfrm>
            <a:off x="1331913" y="2349500"/>
            <a:ext cx="6408737" cy="1655763"/>
            <a:chOff x="480" y="1044"/>
            <a:chExt cx="4602" cy="1132"/>
          </a:xfrm>
        </p:grpSpPr>
        <p:graphicFrame>
          <p:nvGraphicFramePr>
            <p:cNvPr id="3074" name="Object 5"/>
            <p:cNvGraphicFramePr>
              <a:graphicFrameLocks noChangeAspect="1"/>
            </p:cNvGraphicFramePr>
            <p:nvPr/>
          </p:nvGraphicFramePr>
          <p:xfrm>
            <a:off x="1838" y="1044"/>
            <a:ext cx="3244" cy="1132"/>
          </p:xfrm>
          <a:graphic>
            <a:graphicData uri="http://schemas.openxmlformats.org/presentationml/2006/ole">
              <mc:AlternateContent xmlns:mc="http://schemas.openxmlformats.org/markup-compatibility/2006">
                <mc:Choice xmlns:v="urn:schemas-microsoft-com:vml" Requires="v">
                  <p:oleObj spid="_x0000_s93385" name="Equation" r:id="rId1" imgW="2044700" imgH="838200" progId="Equation.3">
                    <p:embed/>
                  </p:oleObj>
                </mc:Choice>
                <mc:Fallback>
                  <p:oleObj name="Equation" r:id="rId1" imgW="2044700" imgH="838200" progId="Equation.3">
                    <p:embed/>
                    <p:pic>
                      <p:nvPicPr>
                        <p:cNvPr id="0" name="图片 933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 y="1044"/>
                          <a:ext cx="3244" cy="1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Rectangle 6"/>
            <p:cNvSpPr>
              <a:spLocks noChangeArrowheads="1"/>
            </p:cNvSpPr>
            <p:nvPr/>
          </p:nvSpPr>
          <p:spPr bwMode="auto">
            <a:xfrm>
              <a:off x="480" y="1537"/>
              <a:ext cx="1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1600">
                  <a:latin typeface="Times New Roman" panose="02020603050405020304" pitchFamily="18" charset="0"/>
                  <a:ea typeface="PMingLiU" panose="02020500000000000000" pitchFamily="18" charset="-120"/>
                </a:rPr>
                <a:t>Jaccard Coefficient:</a:t>
              </a:r>
              <a:endParaRPr kumimoji="1" lang="en-GB" altLang="en-US" sz="1600">
                <a:latin typeface="Times New Roman" panose="02020603050405020304" pitchFamily="18" charset="0"/>
                <a:ea typeface="PMingLiU" panose="02020500000000000000" pitchFamily="18" charset="-120"/>
              </a:endParaRPr>
            </a:p>
          </p:txBody>
        </p:sp>
      </p:grpSp>
      <p:sp>
        <p:nvSpPr>
          <p:cNvPr id="34823" name="Text Box 7"/>
          <p:cNvSpPr txBox="1">
            <a:spLocks noChangeArrowheads="1"/>
          </p:cNvSpPr>
          <p:nvPr/>
        </p:nvSpPr>
        <p:spPr bwMode="auto">
          <a:xfrm>
            <a:off x="884238" y="4248150"/>
            <a:ext cx="7239000" cy="96949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TW" sz="1900" i="1">
                <a:latin typeface="Times New Roman" panose="02020603050405020304" pitchFamily="18" charset="0"/>
                <a:ea typeface="PMingLiU" panose="02020500000000000000" pitchFamily="18" charset="-120"/>
              </a:rPr>
              <a:t>D</a:t>
            </a:r>
            <a:r>
              <a:rPr kumimoji="1" lang="en-US" altLang="zh-TW" sz="1900" i="1" baseline="-25000">
                <a:latin typeface="Times New Roman" panose="02020603050405020304" pitchFamily="18" charset="0"/>
                <a:ea typeface="PMingLiU" panose="02020500000000000000" pitchFamily="18" charset="-120"/>
              </a:rPr>
              <a:t>1</a:t>
            </a:r>
            <a:r>
              <a:rPr kumimoji="1" lang="en-US" altLang="zh-TW" sz="1900" i="1">
                <a:latin typeface="Times New Roman" panose="02020603050405020304" pitchFamily="18" charset="0"/>
                <a:ea typeface="PMingLiU" panose="02020500000000000000" pitchFamily="18" charset="-120"/>
              </a:rPr>
              <a:t> = 2T</a:t>
            </a:r>
            <a:r>
              <a:rPr kumimoji="1" lang="en-US" altLang="zh-TW" sz="1900" i="1" baseline="-25000">
                <a:latin typeface="Times New Roman" panose="02020603050405020304" pitchFamily="18" charset="0"/>
                <a:ea typeface="PMingLiU" panose="02020500000000000000" pitchFamily="18" charset="-120"/>
              </a:rPr>
              <a:t>1</a:t>
            </a:r>
            <a:r>
              <a:rPr kumimoji="1" lang="en-US" altLang="zh-TW" sz="1900" i="1">
                <a:latin typeface="Times New Roman" panose="02020603050405020304" pitchFamily="18" charset="0"/>
                <a:ea typeface="PMingLiU" panose="02020500000000000000" pitchFamily="18" charset="-120"/>
              </a:rPr>
              <a:t> + 3T</a:t>
            </a:r>
            <a:r>
              <a:rPr kumimoji="1" lang="en-US" altLang="zh-TW" sz="1900" i="1" baseline="-25000">
                <a:latin typeface="Times New Roman" panose="02020603050405020304" pitchFamily="18" charset="0"/>
                <a:ea typeface="PMingLiU" panose="02020500000000000000" pitchFamily="18" charset="-120"/>
              </a:rPr>
              <a:t>2</a:t>
            </a:r>
            <a:r>
              <a:rPr kumimoji="1" lang="en-US" altLang="zh-TW" sz="1900" i="1">
                <a:latin typeface="Times New Roman" panose="02020603050405020304" pitchFamily="18" charset="0"/>
                <a:ea typeface="PMingLiU" panose="02020500000000000000" pitchFamily="18" charset="-120"/>
              </a:rPr>
              <a:t> + 5T</a:t>
            </a:r>
            <a:r>
              <a:rPr kumimoji="1" lang="en-US" altLang="zh-TW" sz="1900" i="1" baseline="-25000">
                <a:latin typeface="Times New Roman" panose="02020603050405020304" pitchFamily="18" charset="0"/>
                <a:ea typeface="PMingLiU" panose="02020500000000000000" pitchFamily="18" charset="-120"/>
              </a:rPr>
              <a:t>3     </a:t>
            </a:r>
            <a:r>
              <a:rPr kumimoji="1" lang="en-US" altLang="zh-TW" sz="1900">
                <a:latin typeface="Times New Roman" panose="02020603050405020304" pitchFamily="18" charset="0"/>
                <a:ea typeface="PMingLiU" panose="02020500000000000000" pitchFamily="18" charset="-120"/>
              </a:rPr>
              <a:t>Sim(</a:t>
            </a:r>
            <a:r>
              <a:rPr kumimoji="1" lang="en-US" altLang="zh-TW" sz="1900" i="1">
                <a:latin typeface="Times New Roman" panose="02020603050405020304" pitchFamily="18" charset="0"/>
                <a:ea typeface="PMingLiU" panose="02020500000000000000" pitchFamily="18" charset="-120"/>
              </a:rPr>
              <a:t>D</a:t>
            </a:r>
            <a:r>
              <a:rPr kumimoji="1" lang="en-US" altLang="zh-TW" sz="1900" i="1" baseline="-25000">
                <a:latin typeface="Times New Roman" panose="02020603050405020304" pitchFamily="18" charset="0"/>
                <a:ea typeface="PMingLiU" panose="02020500000000000000" pitchFamily="18" charset="-120"/>
              </a:rPr>
              <a:t>1</a:t>
            </a:r>
            <a:r>
              <a:rPr kumimoji="1" lang="en-US" altLang="zh-TW" sz="1900" i="1">
                <a:latin typeface="Times New Roman" panose="02020603050405020304" pitchFamily="18" charset="0"/>
                <a:ea typeface="PMingLiU" panose="02020500000000000000" pitchFamily="18" charset="-120"/>
              </a:rPr>
              <a:t> </a:t>
            </a:r>
            <a:r>
              <a:rPr kumimoji="1" lang="en-US" altLang="zh-TW" sz="1900">
                <a:latin typeface="Times New Roman" panose="02020603050405020304" pitchFamily="18" charset="0"/>
                <a:ea typeface="PMingLiU" panose="02020500000000000000" pitchFamily="18" charset="-120"/>
              </a:rPr>
              <a:t>, </a:t>
            </a:r>
            <a:r>
              <a:rPr kumimoji="1" lang="en-US" altLang="zh-TW" sz="1900" i="1">
                <a:latin typeface="Times New Roman" panose="02020603050405020304" pitchFamily="18" charset="0"/>
                <a:ea typeface="PMingLiU" panose="02020500000000000000" pitchFamily="18" charset="-120"/>
              </a:rPr>
              <a:t>Q</a:t>
            </a:r>
            <a:r>
              <a:rPr kumimoji="1" lang="en-US" altLang="zh-TW" sz="1900">
                <a:latin typeface="Times New Roman" panose="02020603050405020304" pitchFamily="18" charset="0"/>
                <a:ea typeface="PMingLiU" panose="02020500000000000000" pitchFamily="18" charset="-120"/>
              </a:rPr>
              <a:t>) = 10 / </a:t>
            </a:r>
            <a:r>
              <a:rPr kumimoji="1" lang="en-US" altLang="zh-TW" sz="1900">
                <a:latin typeface="Times New Roman" panose="02020603050405020304" pitchFamily="18" charset="0"/>
                <a:ea typeface="PMingLiU" panose="02020500000000000000" pitchFamily="18" charset="-120"/>
                <a:sym typeface="Symbol" panose="05050102010706020507" pitchFamily="18" charset="2"/>
              </a:rPr>
              <a:t>(38+4-10) = 10/32 = 0.31</a:t>
            </a:r>
            <a:r>
              <a:rPr kumimoji="1" lang="en-US" altLang="zh-CN" sz="1900">
                <a:latin typeface="Times New Roman" panose="02020603050405020304" pitchFamily="18" charset="0"/>
                <a:ea typeface="PMingLiU" panose="02020500000000000000" pitchFamily="18" charset="-120"/>
                <a:sym typeface="Symbol" panose="05050102010706020507" pitchFamily="18" charset="2"/>
              </a:rPr>
              <a:t>2</a:t>
            </a:r>
            <a:endParaRPr kumimoji="1" lang="en-US" altLang="zh-TW" sz="1900" i="1" baseline="-25000">
              <a:latin typeface="Times New Roman" panose="02020603050405020304" pitchFamily="18" charset="0"/>
              <a:ea typeface="PMingLiU" panose="02020500000000000000" pitchFamily="18" charset="-120"/>
            </a:endParaRPr>
          </a:p>
          <a:p>
            <a:pPr eaLnBrk="1" hangingPunct="1">
              <a:buNone/>
            </a:pPr>
            <a:r>
              <a:rPr kumimoji="1" lang="en-US" altLang="zh-TW" sz="1900" i="1">
                <a:latin typeface="Times New Roman" panose="02020603050405020304" pitchFamily="18" charset="0"/>
                <a:ea typeface="PMingLiU" panose="02020500000000000000" pitchFamily="18" charset="-120"/>
              </a:rPr>
              <a:t>D</a:t>
            </a:r>
            <a:r>
              <a:rPr kumimoji="1" lang="en-US" altLang="zh-TW" sz="1900" i="1" baseline="-25000">
                <a:latin typeface="Times New Roman" panose="02020603050405020304" pitchFamily="18" charset="0"/>
                <a:ea typeface="PMingLiU" panose="02020500000000000000" pitchFamily="18" charset="-120"/>
              </a:rPr>
              <a:t>2</a:t>
            </a:r>
            <a:r>
              <a:rPr kumimoji="1" lang="en-US" altLang="zh-TW" sz="1900" i="1">
                <a:latin typeface="Times New Roman" panose="02020603050405020304" pitchFamily="18" charset="0"/>
                <a:ea typeface="PMingLiU" panose="02020500000000000000" pitchFamily="18" charset="-120"/>
              </a:rPr>
              <a:t> = 3T</a:t>
            </a:r>
            <a:r>
              <a:rPr kumimoji="1" lang="en-US" altLang="zh-TW" sz="1900" i="1" baseline="-25000">
                <a:latin typeface="Times New Roman" panose="02020603050405020304" pitchFamily="18" charset="0"/>
                <a:ea typeface="PMingLiU" panose="02020500000000000000" pitchFamily="18" charset="-120"/>
              </a:rPr>
              <a:t>1</a:t>
            </a:r>
            <a:r>
              <a:rPr kumimoji="1" lang="en-US" altLang="zh-TW" sz="1900" i="1">
                <a:latin typeface="Times New Roman" panose="02020603050405020304" pitchFamily="18" charset="0"/>
                <a:ea typeface="PMingLiU" panose="02020500000000000000" pitchFamily="18" charset="-120"/>
              </a:rPr>
              <a:t> + 7T</a:t>
            </a:r>
            <a:r>
              <a:rPr kumimoji="1" lang="en-US" altLang="zh-TW" sz="1900" i="1" baseline="-25000">
                <a:latin typeface="Times New Roman" panose="02020603050405020304" pitchFamily="18" charset="0"/>
                <a:ea typeface="PMingLiU" panose="02020500000000000000" pitchFamily="18" charset="-120"/>
              </a:rPr>
              <a:t>2</a:t>
            </a:r>
            <a:r>
              <a:rPr kumimoji="1" lang="en-US" altLang="zh-TW" sz="1900" i="1">
                <a:latin typeface="Times New Roman" panose="02020603050405020304" pitchFamily="18" charset="0"/>
                <a:ea typeface="PMingLiU" panose="02020500000000000000" pitchFamily="18" charset="-120"/>
              </a:rPr>
              <a:t> +   T</a:t>
            </a:r>
            <a:r>
              <a:rPr kumimoji="1" lang="en-US" altLang="zh-TW" sz="1900" i="1" baseline="-25000">
                <a:latin typeface="Times New Roman" panose="02020603050405020304" pitchFamily="18" charset="0"/>
                <a:ea typeface="PMingLiU" panose="02020500000000000000" pitchFamily="18" charset="-120"/>
              </a:rPr>
              <a:t>3     </a:t>
            </a:r>
            <a:r>
              <a:rPr kumimoji="1" lang="en-US" altLang="zh-TW" sz="1900">
                <a:latin typeface="Times New Roman" panose="02020603050405020304" pitchFamily="18" charset="0"/>
                <a:ea typeface="PMingLiU" panose="02020500000000000000" pitchFamily="18" charset="-120"/>
              </a:rPr>
              <a:t>Sim(</a:t>
            </a:r>
            <a:r>
              <a:rPr kumimoji="1" lang="en-US" altLang="zh-TW" sz="1900" i="1">
                <a:latin typeface="Times New Roman" panose="02020603050405020304" pitchFamily="18" charset="0"/>
                <a:ea typeface="PMingLiU" panose="02020500000000000000" pitchFamily="18" charset="-120"/>
              </a:rPr>
              <a:t>D</a:t>
            </a:r>
            <a:r>
              <a:rPr kumimoji="1" lang="en-US" altLang="zh-TW" sz="1900" i="1" baseline="-25000">
                <a:latin typeface="Times New Roman" panose="02020603050405020304" pitchFamily="18" charset="0"/>
                <a:ea typeface="PMingLiU" panose="02020500000000000000" pitchFamily="18" charset="-120"/>
              </a:rPr>
              <a:t>2</a:t>
            </a:r>
            <a:r>
              <a:rPr kumimoji="1" lang="en-US" altLang="zh-TW" sz="1900" i="1">
                <a:latin typeface="Times New Roman" panose="02020603050405020304" pitchFamily="18" charset="0"/>
                <a:ea typeface="PMingLiU" panose="02020500000000000000" pitchFamily="18" charset="-120"/>
              </a:rPr>
              <a:t> </a:t>
            </a:r>
            <a:r>
              <a:rPr kumimoji="1" lang="en-US" altLang="zh-TW" sz="1900">
                <a:latin typeface="Times New Roman" panose="02020603050405020304" pitchFamily="18" charset="0"/>
                <a:ea typeface="PMingLiU" panose="02020500000000000000" pitchFamily="18" charset="-120"/>
              </a:rPr>
              <a:t>, </a:t>
            </a:r>
            <a:r>
              <a:rPr kumimoji="1" lang="en-US" altLang="zh-TW" sz="1900" i="1">
                <a:latin typeface="Times New Roman" panose="02020603050405020304" pitchFamily="18" charset="0"/>
                <a:ea typeface="PMingLiU" panose="02020500000000000000" pitchFamily="18" charset="-120"/>
              </a:rPr>
              <a:t>Q</a:t>
            </a:r>
            <a:r>
              <a:rPr kumimoji="1" lang="en-US" altLang="zh-TW" sz="1900">
                <a:latin typeface="Times New Roman" panose="02020603050405020304" pitchFamily="18" charset="0"/>
                <a:ea typeface="PMingLiU" panose="02020500000000000000" pitchFamily="18" charset="-120"/>
              </a:rPr>
              <a:t>) =  2 / (59+4-2) = 2/61 = 0.0</a:t>
            </a:r>
            <a:r>
              <a:rPr kumimoji="1" lang="en-US" altLang="zh-CN" sz="1900">
                <a:latin typeface="Times New Roman" panose="02020603050405020304" pitchFamily="18" charset="0"/>
                <a:ea typeface="PMingLiU" panose="02020500000000000000" pitchFamily="18" charset="-120"/>
              </a:rPr>
              <a:t>33</a:t>
            </a:r>
            <a:endParaRPr kumimoji="1" lang="en-US" altLang="zh-TW" sz="1900" i="1" baseline="-25000">
              <a:latin typeface="Times New Roman" panose="02020603050405020304" pitchFamily="18" charset="0"/>
              <a:ea typeface="PMingLiU" panose="02020500000000000000" pitchFamily="18" charset="-120"/>
            </a:endParaRPr>
          </a:p>
          <a:p>
            <a:pPr eaLnBrk="1" hangingPunct="1">
              <a:buNone/>
            </a:pPr>
            <a:r>
              <a:rPr kumimoji="1" lang="en-US" altLang="zh-TW" sz="1900" i="1" baseline="-25000">
                <a:latin typeface="Times New Roman" panose="02020603050405020304" pitchFamily="18" charset="0"/>
                <a:ea typeface="PMingLiU" panose="02020500000000000000" pitchFamily="18" charset="-120"/>
              </a:rPr>
              <a:t> </a:t>
            </a:r>
            <a:r>
              <a:rPr kumimoji="1" lang="en-US" altLang="zh-TW" sz="1900" i="1">
                <a:latin typeface="Times New Roman" panose="02020603050405020304" pitchFamily="18" charset="0"/>
                <a:ea typeface="PMingLiU" panose="02020500000000000000" pitchFamily="18" charset="-120"/>
              </a:rPr>
              <a:t>Q = 0T</a:t>
            </a:r>
            <a:r>
              <a:rPr kumimoji="1" lang="en-US" altLang="zh-TW" sz="1900" i="1" baseline="-25000">
                <a:latin typeface="Times New Roman" panose="02020603050405020304" pitchFamily="18" charset="0"/>
                <a:ea typeface="PMingLiU" panose="02020500000000000000" pitchFamily="18" charset="-120"/>
              </a:rPr>
              <a:t>1</a:t>
            </a:r>
            <a:r>
              <a:rPr kumimoji="1" lang="en-US" altLang="zh-TW" sz="1900" i="1">
                <a:latin typeface="Times New Roman" panose="02020603050405020304" pitchFamily="18" charset="0"/>
                <a:ea typeface="PMingLiU" panose="02020500000000000000" pitchFamily="18" charset="-120"/>
              </a:rPr>
              <a:t> + 0T</a:t>
            </a:r>
            <a:r>
              <a:rPr kumimoji="1" lang="en-US" altLang="zh-TW" sz="1900" i="1" baseline="-25000">
                <a:latin typeface="Times New Roman" panose="02020603050405020304" pitchFamily="18" charset="0"/>
                <a:ea typeface="PMingLiU" panose="02020500000000000000" pitchFamily="18" charset="-120"/>
              </a:rPr>
              <a:t>2</a:t>
            </a:r>
            <a:r>
              <a:rPr kumimoji="1" lang="en-US" altLang="zh-TW" sz="1900" i="1">
                <a:latin typeface="Times New Roman" panose="02020603050405020304" pitchFamily="18" charset="0"/>
                <a:ea typeface="PMingLiU" panose="02020500000000000000" pitchFamily="18" charset="-120"/>
              </a:rPr>
              <a:t> +  2T</a:t>
            </a:r>
            <a:r>
              <a:rPr kumimoji="1" lang="en-US" altLang="zh-TW" sz="1900" i="1" baseline="-25000">
                <a:latin typeface="Times New Roman" panose="02020603050405020304" pitchFamily="18" charset="0"/>
                <a:ea typeface="PMingLiU" panose="02020500000000000000" pitchFamily="18" charset="-120"/>
              </a:rPr>
              <a:t>3</a:t>
            </a:r>
            <a:endParaRPr kumimoji="1" lang="en-US" altLang="zh-TW" sz="1900">
              <a:latin typeface="Times New Roman" panose="02020603050405020304" pitchFamily="18" charset="0"/>
              <a:ea typeface="PMingLiU" panose="02020500000000000000" pitchFamily="18" charset="-120"/>
            </a:endParaRPr>
          </a:p>
        </p:txBody>
      </p:sp>
      <p:sp>
        <p:nvSpPr>
          <p:cNvPr id="34824" name="Rectangle 8"/>
          <p:cNvSpPr>
            <a:spLocks noChangeArrowheads="1"/>
          </p:cNvSpPr>
          <p:nvPr/>
        </p:nvSpPr>
        <p:spPr bwMode="auto">
          <a:xfrm>
            <a:off x="884238" y="5543550"/>
            <a:ext cx="7269162" cy="4191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anose="05000000000000000000" pitchFamily="2" charset="2"/>
              <a:buChar char="n"/>
            </a:pPr>
            <a:r>
              <a:rPr lang="en-US" altLang="zh-TW" sz="2000" i="1"/>
              <a:t>D</a:t>
            </a:r>
            <a:r>
              <a:rPr lang="en-US" altLang="zh-TW" sz="2000" i="1" baseline="-25000"/>
              <a:t>1</a:t>
            </a:r>
            <a:r>
              <a:rPr lang="en-US" altLang="zh-TW" sz="2000"/>
              <a:t> </a:t>
            </a:r>
            <a:r>
              <a:rPr lang="zh-CN" altLang="en-US" sz="2000"/>
              <a:t>比</a:t>
            </a:r>
            <a:r>
              <a:rPr lang="zh-TW" altLang="en-US" sz="2000"/>
              <a:t> </a:t>
            </a:r>
            <a:r>
              <a:rPr lang="en-US" altLang="zh-TW" sz="2000" i="1"/>
              <a:t>D</a:t>
            </a:r>
            <a:r>
              <a:rPr lang="en-US" altLang="zh-TW" sz="2000" i="1" baseline="-25000"/>
              <a:t>2</a:t>
            </a:r>
            <a:r>
              <a:rPr lang="en-US" altLang="zh-CN" sz="2000" i="1" baseline="-25000"/>
              <a:t> </a:t>
            </a:r>
            <a:r>
              <a:rPr lang="zh-CN" altLang="en-US" sz="2000"/>
              <a:t>高</a:t>
            </a:r>
            <a:r>
              <a:rPr lang="en-US" altLang="zh-CN" sz="2000"/>
              <a:t>9.5</a:t>
            </a:r>
            <a:r>
              <a:rPr lang="zh-CN" altLang="en-US" sz="2000"/>
              <a:t>倍</a:t>
            </a:r>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P spid="3482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74675" y="260648"/>
            <a:ext cx="8001000" cy="891952"/>
          </a:xfrm>
        </p:spPr>
        <p:txBody>
          <a:bodyPr/>
          <a:lstStyle/>
          <a:p>
            <a:pPr eaLnBrk="1" hangingPunct="1"/>
            <a:r>
              <a:rPr lang="zh-CN" altLang="en-US" sz="3200" b="1" kern="1200" dirty="0">
                <a:latin typeface="+mj-ea"/>
                <a:ea typeface="+mj-ea"/>
              </a:rPr>
              <a:t>示例</a:t>
            </a:r>
            <a:endParaRPr lang="zh-CN" altLang="en-US" sz="3200" b="1" kern="1200" dirty="0">
              <a:latin typeface="+mj-ea"/>
              <a:ea typeface="+mj-ea"/>
            </a:endParaRPr>
          </a:p>
        </p:txBody>
      </p:sp>
      <p:pic>
        <p:nvPicPr>
          <p:cNvPr id="1802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650" y="2348880"/>
            <a:ext cx="8642350"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01208"/>
            <a:ext cx="7777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5805264"/>
            <a:ext cx="51133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2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68760"/>
            <a:ext cx="3313113"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31"/>
                                        </p:tgtEl>
                                        <p:attrNameLst>
                                          <p:attrName>style.visibility</p:attrName>
                                        </p:attrNameLst>
                                      </p:cBhvr>
                                      <p:to>
                                        <p:strVal val="visible"/>
                                      </p:to>
                                    </p:set>
                                    <p:anim calcmode="lin" valueType="num">
                                      <p:cBhvr additive="base">
                                        <p:cTn id="7" dur="500" fill="hold"/>
                                        <p:tgtEl>
                                          <p:spTgt spid="180231"/>
                                        </p:tgtEl>
                                        <p:attrNameLst>
                                          <p:attrName>ppt_x</p:attrName>
                                        </p:attrNameLst>
                                      </p:cBhvr>
                                      <p:tavLst>
                                        <p:tav tm="0">
                                          <p:val>
                                            <p:strVal val="#ppt_x"/>
                                          </p:val>
                                        </p:tav>
                                        <p:tav tm="100000">
                                          <p:val>
                                            <p:strVal val="#ppt_x"/>
                                          </p:val>
                                        </p:tav>
                                      </p:tavLst>
                                    </p:anim>
                                    <p:anim calcmode="lin" valueType="num">
                                      <p:cBhvr additive="base">
                                        <p:cTn id="8" dur="500" fill="hold"/>
                                        <p:tgtEl>
                                          <p:spTgt spid="1802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80228"/>
                                        </p:tgtEl>
                                        <p:attrNameLst>
                                          <p:attrName>style.visibility</p:attrName>
                                        </p:attrNameLst>
                                      </p:cBhvr>
                                      <p:to>
                                        <p:strVal val="visible"/>
                                      </p:to>
                                    </p:set>
                                    <p:animEffect transition="in" filter="blinds(horizontal)">
                                      <p:cBhvr>
                                        <p:cTn id="13" dur="500"/>
                                        <p:tgtEl>
                                          <p:spTgt spid="18022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02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0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自然语言处理的关键技术</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rPr>
              <a:t>句法分析</a:t>
            </a:r>
            <a:endParaRPr lang="en-US" altLang="zh-CN" b="1" dirty="0" smtClean="0">
              <a:latin typeface="+mn-ea"/>
            </a:endParaRPr>
          </a:p>
          <a:p>
            <a:pPr marL="1047750" lvl="1" indent="-609600">
              <a:lnSpc>
                <a:spcPct val="90000"/>
              </a:lnSpc>
            </a:pPr>
            <a:r>
              <a:rPr lang="zh-CN" altLang="en-US" b="1" dirty="0" smtClean="0">
                <a:latin typeface="+mn-ea"/>
              </a:rPr>
              <a:t>对</a:t>
            </a:r>
            <a:r>
              <a:rPr lang="zh-CN" altLang="en-US" b="1" dirty="0">
                <a:latin typeface="+mn-ea"/>
              </a:rPr>
              <a:t>句子中的词语语法功能进行分析，主要应用</a:t>
            </a:r>
            <a:r>
              <a:rPr lang="zh-CN" altLang="en-US" b="1" dirty="0" smtClean="0">
                <a:latin typeface="+mn-ea"/>
              </a:rPr>
              <a:t>中文信息处理中。</a:t>
            </a:r>
            <a:endParaRPr lang="zh-CN" altLang="en-US" b="1" dirty="0" smtClean="0">
              <a:latin typeface="+mn-ea"/>
            </a:endParaRPr>
          </a:p>
          <a:p>
            <a:pPr marL="609600" indent="-609600">
              <a:lnSpc>
                <a:spcPct val="90000"/>
              </a:lnSpc>
              <a:buNone/>
            </a:pPr>
            <a:r>
              <a:rPr lang="zh-CN" altLang="en-US" b="1" dirty="0" smtClean="0">
                <a:latin typeface="+mn-ea"/>
              </a:rPr>
              <a:t>        </a:t>
            </a:r>
            <a:endParaRPr lang="en-US" altLang="zh-CN" b="1" dirty="0" smtClean="0">
              <a:latin typeface="+mn-ea"/>
            </a:endParaRPr>
          </a:p>
          <a:p>
            <a:pPr marL="609600" indent="-609600">
              <a:lnSpc>
                <a:spcPct val="90000"/>
              </a:lnSpc>
              <a:buNone/>
            </a:pPr>
            <a:endParaRPr lang="en-US" altLang="zh-CN" b="1" dirty="0">
              <a:latin typeface="+mn-ea"/>
            </a:endParaRPr>
          </a:p>
          <a:p>
            <a:pPr marL="609600" indent="-609600">
              <a:lnSpc>
                <a:spcPct val="90000"/>
              </a:lnSpc>
              <a:buNone/>
            </a:pPr>
            <a:endParaRPr lang="en-US" altLang="zh-CN" b="1" dirty="0" smtClean="0">
              <a:latin typeface="+mn-ea"/>
            </a:endParaRPr>
          </a:p>
          <a:p>
            <a:pPr marL="609600" indent="-609600">
              <a:lnSpc>
                <a:spcPct val="90000"/>
              </a:lnSpc>
              <a:buNone/>
            </a:pPr>
            <a:endParaRPr lang="en-US" altLang="zh-CN" b="1" dirty="0">
              <a:latin typeface="+mn-ea"/>
            </a:endParaRPr>
          </a:p>
          <a:p>
            <a:pPr marL="609600" indent="-609600">
              <a:lnSpc>
                <a:spcPct val="90000"/>
              </a:lnSpc>
              <a:buNone/>
            </a:pPr>
            <a:endParaRPr lang="en-US" altLang="zh-CN" b="1" dirty="0" smtClean="0">
              <a:latin typeface="+mn-ea"/>
            </a:endParaRPr>
          </a:p>
        </p:txBody>
      </p:sp>
      <p:pic>
        <p:nvPicPr>
          <p:cNvPr id="1198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0" y="2959208"/>
            <a:ext cx="521041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a:xfrm>
            <a:off x="574675" y="260648"/>
            <a:ext cx="8001000" cy="891952"/>
          </a:xfrm>
        </p:spPr>
        <p:txBody>
          <a:bodyPr/>
          <a:lstStyle/>
          <a:p>
            <a:pPr eaLnBrk="1" hangingPunct="1"/>
            <a:r>
              <a:rPr lang="zh-CN" altLang="en-US" sz="3200" b="1" kern="1200" dirty="0">
                <a:latin typeface="+mj-ea"/>
                <a:ea typeface="+mj-ea"/>
              </a:rPr>
              <a:t>二值化的相似度度量</a:t>
            </a:r>
            <a:endParaRPr lang="zh-CN" altLang="en-US" sz="3200" b="1" kern="1200" dirty="0">
              <a:latin typeface="+mj-ea"/>
              <a:ea typeface="+mj-ea"/>
            </a:endParaRPr>
          </a:p>
        </p:txBody>
      </p:sp>
      <p:grpSp>
        <p:nvGrpSpPr>
          <p:cNvPr id="4105" name="Group 3"/>
          <p:cNvGrpSpPr/>
          <p:nvPr/>
        </p:nvGrpSpPr>
        <p:grpSpPr bwMode="auto">
          <a:xfrm>
            <a:off x="611560" y="1437537"/>
            <a:ext cx="7543800" cy="3455987"/>
            <a:chOff x="432" y="1344"/>
            <a:chExt cx="4752" cy="2177"/>
          </a:xfrm>
        </p:grpSpPr>
        <p:graphicFrame>
          <p:nvGraphicFramePr>
            <p:cNvPr id="4098" name="Object 4"/>
            <p:cNvGraphicFramePr>
              <a:graphicFrameLocks noChangeAspect="1"/>
            </p:cNvGraphicFramePr>
            <p:nvPr/>
          </p:nvGraphicFramePr>
          <p:xfrm>
            <a:off x="1488" y="2832"/>
            <a:ext cx="2016" cy="689"/>
          </p:xfrm>
          <a:graphic>
            <a:graphicData uri="http://schemas.openxmlformats.org/presentationml/2006/ole">
              <mc:AlternateContent xmlns:mc="http://schemas.openxmlformats.org/markup-compatibility/2006">
                <mc:Choice xmlns:v="urn:schemas-microsoft-com:vml" Requires="v">
                  <p:oleObj spid="_x0000_s121004" name="Equation" r:id="rId1" imgW="2057400" imgH="825500" progId="Equation.3">
                    <p:embed/>
                  </p:oleObj>
                </mc:Choice>
                <mc:Fallback>
                  <p:oleObj name="Equation" r:id="rId1" imgW="2057400" imgH="825500" progId="Equation.3">
                    <p:embed/>
                    <p:pic>
                      <p:nvPicPr>
                        <p:cNvPr id="0" name="图片 121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2832"/>
                          <a:ext cx="2016" cy="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0" name="Rectangle 5"/>
            <p:cNvSpPr>
              <a:spLocks noChangeArrowheads="1"/>
            </p:cNvSpPr>
            <p:nvPr/>
          </p:nvSpPr>
          <p:spPr bwMode="auto">
            <a:xfrm>
              <a:off x="432" y="1440"/>
              <a:ext cx="1034" cy="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a:latin typeface="Times New Roman" panose="02020603050405020304" pitchFamily="18" charset="0"/>
                  <a:ea typeface="PMingLiU" panose="02020500000000000000" pitchFamily="18" charset="-120"/>
                </a:rPr>
                <a:t>Inner Product:</a:t>
              </a:r>
              <a:endParaRPr kumimoji="1" lang="en-US" altLang="zh-TW" sz="2000">
                <a:latin typeface="Times New Roman" panose="02020603050405020304" pitchFamily="18" charset="0"/>
                <a:ea typeface="PMingLiU" panose="02020500000000000000" pitchFamily="18" charset="-120"/>
              </a:endParaRPr>
            </a:p>
            <a:p>
              <a:pPr>
                <a:buNone/>
              </a:pPr>
              <a:endParaRPr kumimoji="1" lang="en-US" altLang="zh-TW" sz="2000">
                <a:latin typeface="Times New Roman" panose="02020603050405020304" pitchFamily="18" charset="0"/>
                <a:ea typeface="PMingLiU" panose="02020500000000000000" pitchFamily="18" charset="-120"/>
              </a:endParaRPr>
            </a:p>
            <a:p>
              <a:pPr>
                <a:buNone/>
              </a:pPr>
              <a:endParaRPr kumimoji="1" lang="en-US" altLang="zh-TW" sz="2000">
                <a:latin typeface="Times New Roman" panose="02020603050405020304" pitchFamily="18" charset="0"/>
                <a:ea typeface="PMingLiU" panose="02020500000000000000" pitchFamily="18" charset="-120"/>
              </a:endParaRPr>
            </a:p>
            <a:p>
              <a:pPr>
                <a:buNone/>
              </a:pPr>
              <a:endParaRPr kumimoji="1" lang="en-US" altLang="zh-TW" sz="2000">
                <a:latin typeface="Times New Roman" panose="02020603050405020304" pitchFamily="18" charset="0"/>
                <a:ea typeface="PMingLiU" panose="02020500000000000000" pitchFamily="18" charset="-120"/>
              </a:endParaRPr>
            </a:p>
            <a:p>
              <a:pPr>
                <a:buNone/>
              </a:pPr>
              <a:r>
                <a:rPr kumimoji="1" lang="en-US" altLang="zh-TW" sz="2000">
                  <a:latin typeface="Times New Roman" panose="02020603050405020304" pitchFamily="18" charset="0"/>
                  <a:ea typeface="PMingLiU" panose="02020500000000000000" pitchFamily="18" charset="-120"/>
                </a:rPr>
                <a:t>Cosine:</a:t>
              </a:r>
              <a:endParaRPr kumimoji="1" lang="en-US" altLang="zh-TW" sz="2000">
                <a:latin typeface="Times New Roman" panose="02020603050405020304" pitchFamily="18" charset="0"/>
                <a:ea typeface="PMingLiU" panose="02020500000000000000" pitchFamily="18" charset="-120"/>
              </a:endParaRPr>
            </a:p>
            <a:p>
              <a:pPr>
                <a:buNone/>
              </a:pPr>
              <a:endParaRPr kumimoji="1" lang="en-US" altLang="zh-TW" sz="2000">
                <a:latin typeface="Times New Roman" panose="02020603050405020304" pitchFamily="18" charset="0"/>
                <a:ea typeface="PMingLiU" panose="02020500000000000000" pitchFamily="18" charset="-120"/>
              </a:endParaRPr>
            </a:p>
            <a:p>
              <a:pPr>
                <a:buNone/>
              </a:pPr>
              <a:endParaRPr kumimoji="1" lang="en-US" altLang="zh-TW" sz="2000">
                <a:latin typeface="Times New Roman" panose="02020603050405020304" pitchFamily="18" charset="0"/>
                <a:ea typeface="PMingLiU" panose="02020500000000000000" pitchFamily="18" charset="-120"/>
              </a:endParaRPr>
            </a:p>
            <a:p>
              <a:pPr>
                <a:buNone/>
              </a:pPr>
              <a:endParaRPr kumimoji="1" lang="en-US" altLang="zh-TW" sz="2000">
                <a:latin typeface="Times New Roman" panose="02020603050405020304" pitchFamily="18" charset="0"/>
                <a:ea typeface="PMingLiU" panose="02020500000000000000" pitchFamily="18" charset="-120"/>
              </a:endParaRPr>
            </a:p>
            <a:p>
              <a:pPr>
                <a:buNone/>
              </a:pPr>
              <a:r>
                <a:rPr kumimoji="1" lang="en-US" altLang="zh-TW" sz="2000">
                  <a:latin typeface="Times New Roman" panose="02020603050405020304" pitchFamily="18" charset="0"/>
                  <a:ea typeface="PMingLiU" panose="02020500000000000000" pitchFamily="18" charset="-120"/>
                </a:rPr>
                <a:t>Jaccard :</a:t>
              </a:r>
              <a:endParaRPr kumimoji="1" lang="en-GB" altLang="en-US" sz="2000">
                <a:latin typeface="Times New Roman" panose="02020603050405020304" pitchFamily="18" charset="0"/>
                <a:ea typeface="PMingLiU" panose="02020500000000000000" pitchFamily="18" charset="-120"/>
              </a:endParaRPr>
            </a:p>
          </p:txBody>
        </p:sp>
        <p:graphicFrame>
          <p:nvGraphicFramePr>
            <p:cNvPr id="4099" name="Object 6"/>
            <p:cNvGraphicFramePr>
              <a:graphicFrameLocks noChangeAspect="1"/>
            </p:cNvGraphicFramePr>
            <p:nvPr/>
          </p:nvGraphicFramePr>
          <p:xfrm>
            <a:off x="3552" y="2880"/>
            <a:ext cx="1632" cy="623"/>
          </p:xfrm>
          <a:graphic>
            <a:graphicData uri="http://schemas.openxmlformats.org/presentationml/2006/ole">
              <mc:AlternateContent xmlns:mc="http://schemas.openxmlformats.org/markup-compatibility/2006">
                <mc:Choice xmlns:v="urn:schemas-microsoft-com:vml" Requires="v">
                  <p:oleObj spid="_x0000_s121005" name="Equation" r:id="rId3" imgW="1244600" imgH="558800" progId="Equation.3">
                    <p:embed/>
                  </p:oleObj>
                </mc:Choice>
                <mc:Fallback>
                  <p:oleObj name="Equation" r:id="rId3" imgW="1244600" imgH="558800" progId="Equation.3">
                    <p:embed/>
                    <p:pic>
                      <p:nvPicPr>
                        <p:cNvPr id="0" name="图片 1210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880"/>
                          <a:ext cx="1632" cy="6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7"/>
            <p:cNvGraphicFramePr>
              <a:graphicFrameLocks noChangeAspect="1"/>
            </p:cNvGraphicFramePr>
            <p:nvPr/>
          </p:nvGraphicFramePr>
          <p:xfrm>
            <a:off x="1632" y="2016"/>
            <a:ext cx="1392" cy="720"/>
          </p:xfrm>
          <a:graphic>
            <a:graphicData uri="http://schemas.openxmlformats.org/presentationml/2006/ole">
              <mc:AlternateContent xmlns:mc="http://schemas.openxmlformats.org/markup-compatibility/2006">
                <mc:Choice xmlns:v="urn:schemas-microsoft-com:vml" Requires="v">
                  <p:oleObj spid="_x0000_s121006" name="Equation" r:id="rId5" imgW="1219200" imgH="889000" progId="Equation.3">
                    <p:embed/>
                  </p:oleObj>
                </mc:Choice>
                <mc:Fallback>
                  <p:oleObj name="Equation" r:id="rId5" imgW="1219200" imgH="889000" progId="Equation.3">
                    <p:embed/>
                    <p:pic>
                      <p:nvPicPr>
                        <p:cNvPr id="0" name="图片 1210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2" y="2016"/>
                          <a:ext cx="1392"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8"/>
            <p:cNvGraphicFramePr>
              <a:graphicFrameLocks noChangeAspect="1"/>
            </p:cNvGraphicFramePr>
            <p:nvPr/>
          </p:nvGraphicFramePr>
          <p:xfrm>
            <a:off x="3504" y="2064"/>
            <a:ext cx="1008" cy="630"/>
          </p:xfrm>
          <a:graphic>
            <a:graphicData uri="http://schemas.openxmlformats.org/presentationml/2006/ole">
              <mc:AlternateContent xmlns:mc="http://schemas.openxmlformats.org/markup-compatibility/2006">
                <mc:Choice xmlns:v="urn:schemas-microsoft-com:vml" Requires="v">
                  <p:oleObj spid="_x0000_s121007" name="Equation" r:id="rId7" imgW="812800" imgH="596900" progId="Equation.3">
                    <p:embed/>
                  </p:oleObj>
                </mc:Choice>
                <mc:Fallback>
                  <p:oleObj name="Equation" r:id="rId7" imgW="812800" imgH="596900" progId="Equation.3">
                    <p:embed/>
                    <p:pic>
                      <p:nvPicPr>
                        <p:cNvPr id="0" name="图片 1210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2064"/>
                          <a:ext cx="1008"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9"/>
            <p:cNvGraphicFramePr>
              <a:graphicFrameLocks noChangeAspect="1"/>
            </p:cNvGraphicFramePr>
            <p:nvPr/>
          </p:nvGraphicFramePr>
          <p:xfrm>
            <a:off x="1824" y="1344"/>
            <a:ext cx="943" cy="418"/>
          </p:xfrm>
          <a:graphic>
            <a:graphicData uri="http://schemas.openxmlformats.org/presentationml/2006/ole">
              <mc:AlternateContent xmlns:mc="http://schemas.openxmlformats.org/markup-compatibility/2006">
                <mc:Choice xmlns:v="urn:schemas-microsoft-com:vml" Requires="v">
                  <p:oleObj spid="_x0000_s121008" name="Microsoft 公式 3.0" r:id="rId9" imgW="825500" imgH="431800" progId="Equation.3">
                    <p:embed/>
                  </p:oleObj>
                </mc:Choice>
                <mc:Fallback>
                  <p:oleObj name="Microsoft 公式 3.0" r:id="rId9" imgW="825500" imgH="431800" progId="Equation.3">
                    <p:embed/>
                    <p:pic>
                      <p:nvPicPr>
                        <p:cNvPr id="0" name="图片 1210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344"/>
                          <a:ext cx="943"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10"/>
            <p:cNvGraphicFramePr>
              <a:graphicFrameLocks noChangeAspect="1"/>
            </p:cNvGraphicFramePr>
            <p:nvPr/>
          </p:nvGraphicFramePr>
          <p:xfrm>
            <a:off x="3648" y="1392"/>
            <a:ext cx="816" cy="349"/>
          </p:xfrm>
          <a:graphic>
            <a:graphicData uri="http://schemas.openxmlformats.org/presentationml/2006/ole">
              <mc:AlternateContent xmlns:mc="http://schemas.openxmlformats.org/markup-compatibility/2006">
                <mc:Choice xmlns:v="urn:schemas-microsoft-com:vml" Requires="v">
                  <p:oleObj spid="_x0000_s121009" name="Equation" r:id="rId11" imgW="558800" imgH="279400" progId="Equation.3">
                    <p:embed/>
                  </p:oleObj>
                </mc:Choice>
                <mc:Fallback>
                  <p:oleObj name="Equation" r:id="rId11" imgW="558800" imgH="279400" progId="Equation.3">
                    <p:embed/>
                    <p:pic>
                      <p:nvPicPr>
                        <p:cNvPr id="0" name="图片 1210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1392"/>
                          <a:ext cx="816"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06" name="AutoShape 11"/>
          <p:cNvSpPr/>
          <p:nvPr/>
        </p:nvSpPr>
        <p:spPr bwMode="auto">
          <a:xfrm rot="-5400000">
            <a:off x="6345980" y="3808262"/>
            <a:ext cx="171450" cy="2581275"/>
          </a:xfrm>
          <a:prstGeom prst="leftBrace">
            <a:avLst>
              <a:gd name="adj1" fmla="val 12546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buNone/>
            </a:pPr>
            <a:endParaRPr lang="zh-CN" altLang="en-US"/>
          </a:p>
        </p:txBody>
      </p:sp>
      <p:sp>
        <p:nvSpPr>
          <p:cNvPr id="4107" name="Text Box 12"/>
          <p:cNvSpPr txBox="1">
            <a:spLocks noChangeArrowheads="1"/>
          </p:cNvSpPr>
          <p:nvPr/>
        </p:nvSpPr>
        <p:spPr bwMode="auto">
          <a:xfrm>
            <a:off x="4572000" y="5446067"/>
            <a:ext cx="44438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CN" sz="2400" i="1" dirty="0">
                <a:latin typeface="Times New Roman" panose="02020603050405020304" pitchFamily="18" charset="0"/>
                <a:ea typeface="PMingLiU" panose="02020500000000000000" pitchFamily="18" charset="-120"/>
              </a:rPr>
              <a:t>d</a:t>
            </a:r>
            <a:r>
              <a:rPr kumimoji="1" lang="en-US" altLang="zh-CN" sz="2400" i="1" baseline="-25000" dirty="0">
                <a:latin typeface="Times New Roman" panose="02020603050405020304" pitchFamily="18" charset="0"/>
                <a:ea typeface="PMingLiU" panose="02020500000000000000" pitchFamily="18" charset="-120"/>
              </a:rPr>
              <a:t>i</a:t>
            </a:r>
            <a:r>
              <a:rPr kumimoji="1" lang="en-US" altLang="zh-CN" sz="2400" dirty="0">
                <a:latin typeface="Times New Roman" panose="02020603050405020304" pitchFamily="18" charset="0"/>
                <a:ea typeface="PMingLiU" panose="02020500000000000000" pitchFamily="18" charset="-120"/>
              </a:rPr>
              <a:t> and </a:t>
            </a:r>
            <a:r>
              <a:rPr kumimoji="1" lang="en-US" altLang="zh-CN" sz="2400" i="1" dirty="0" err="1">
                <a:latin typeface="Times New Roman" panose="02020603050405020304" pitchFamily="18" charset="0"/>
                <a:ea typeface="PMingLiU" panose="02020500000000000000" pitchFamily="18" charset="-120"/>
              </a:rPr>
              <a:t>q</a:t>
            </a:r>
            <a:r>
              <a:rPr kumimoji="1" lang="en-US" altLang="zh-CN" sz="2400" i="1" baseline="-25000" dirty="0" err="1">
                <a:latin typeface="Times New Roman" panose="02020603050405020304" pitchFamily="18" charset="0"/>
                <a:ea typeface="PMingLiU" panose="02020500000000000000" pitchFamily="18" charset="-120"/>
              </a:rPr>
              <a:t>k</a:t>
            </a:r>
            <a:r>
              <a:rPr kumimoji="1" lang="en-US" altLang="zh-CN" sz="2400" dirty="0">
                <a:latin typeface="Times New Roman" panose="02020603050405020304" pitchFamily="18" charset="0"/>
                <a:ea typeface="PMingLiU" panose="02020500000000000000" pitchFamily="18" charset="-120"/>
              </a:rPr>
              <a:t> here are sets of keywords</a:t>
            </a:r>
            <a:endParaRPr kumimoji="1" lang="en-US" altLang="zh-CN" sz="2400" dirty="0">
              <a:latin typeface="Times New Roman" panose="02020603050405020304" pitchFamily="18" charset="0"/>
              <a:ea typeface="PMingLiU" panose="02020500000000000000" pitchFamily="18" charset="-120"/>
            </a:endParaRPr>
          </a:p>
        </p:txBody>
      </p:sp>
      <p:sp>
        <p:nvSpPr>
          <p:cNvPr id="4108" name="AutoShape 13"/>
          <p:cNvSpPr/>
          <p:nvPr/>
        </p:nvSpPr>
        <p:spPr bwMode="auto">
          <a:xfrm rot="-5400000">
            <a:off x="3256633" y="3808263"/>
            <a:ext cx="171450" cy="2581275"/>
          </a:xfrm>
          <a:prstGeom prst="leftBrace">
            <a:avLst>
              <a:gd name="adj1" fmla="val 12546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buNone/>
            </a:pPr>
            <a:endParaRPr lang="zh-CN" altLang="en-US"/>
          </a:p>
        </p:txBody>
      </p:sp>
      <p:sp>
        <p:nvSpPr>
          <p:cNvPr id="4109" name="Text Box 14"/>
          <p:cNvSpPr txBox="1">
            <a:spLocks noChangeArrowheads="1"/>
          </p:cNvSpPr>
          <p:nvPr/>
        </p:nvSpPr>
        <p:spPr bwMode="auto">
          <a:xfrm>
            <a:off x="1475656" y="5446067"/>
            <a:ext cx="3005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en-US" altLang="zh-CN" sz="2400" i="1" dirty="0">
                <a:latin typeface="Times New Roman" panose="02020603050405020304" pitchFamily="18" charset="0"/>
                <a:ea typeface="PMingLiU" panose="02020500000000000000" pitchFamily="18" charset="-120"/>
              </a:rPr>
              <a:t>d</a:t>
            </a:r>
            <a:r>
              <a:rPr kumimoji="1" lang="en-US" altLang="zh-CN" sz="2400" i="1" baseline="-25000" dirty="0">
                <a:latin typeface="Times New Roman" panose="02020603050405020304" pitchFamily="18" charset="0"/>
                <a:ea typeface="PMingLiU" panose="02020500000000000000" pitchFamily="18" charset="-120"/>
              </a:rPr>
              <a:t>i</a:t>
            </a:r>
            <a:r>
              <a:rPr kumimoji="1" lang="en-US" altLang="zh-CN" sz="2400" dirty="0">
                <a:latin typeface="Times New Roman" panose="02020603050405020304" pitchFamily="18" charset="0"/>
                <a:ea typeface="PMingLiU" panose="02020500000000000000" pitchFamily="18" charset="-120"/>
              </a:rPr>
              <a:t> </a:t>
            </a:r>
            <a:r>
              <a:rPr kumimoji="1" lang="zh-CN" altLang="en-US" sz="2400" dirty="0">
                <a:latin typeface="Times New Roman" panose="02020603050405020304" pitchFamily="18" charset="0"/>
              </a:rPr>
              <a:t>和</a:t>
            </a:r>
            <a:r>
              <a:rPr kumimoji="1" lang="zh-CN" altLang="en-US" sz="2400" dirty="0">
                <a:latin typeface="Times New Roman" panose="02020603050405020304" pitchFamily="18" charset="0"/>
                <a:ea typeface="PMingLiU" panose="02020500000000000000" pitchFamily="18" charset="-120"/>
              </a:rPr>
              <a:t> </a:t>
            </a:r>
            <a:r>
              <a:rPr kumimoji="1" lang="en-US" altLang="zh-CN" sz="2400" i="1" dirty="0" err="1">
                <a:latin typeface="Times New Roman" panose="02020603050405020304" pitchFamily="18" charset="0"/>
                <a:ea typeface="PMingLiU" panose="02020500000000000000" pitchFamily="18" charset="-120"/>
              </a:rPr>
              <a:t>q</a:t>
            </a:r>
            <a:r>
              <a:rPr kumimoji="1" lang="en-US" altLang="zh-CN" sz="2400" i="1" baseline="-25000" dirty="0" err="1">
                <a:latin typeface="Times New Roman" panose="02020603050405020304" pitchFamily="18" charset="0"/>
                <a:ea typeface="PMingLiU" panose="02020500000000000000" pitchFamily="18" charset="-120"/>
              </a:rPr>
              <a:t>k</a:t>
            </a:r>
            <a:r>
              <a:rPr kumimoji="1" lang="en-US" altLang="zh-CN" sz="2400" dirty="0">
                <a:latin typeface="Times New Roman" panose="02020603050405020304" pitchFamily="18" charset="0"/>
                <a:ea typeface="PMingLiU" panose="02020500000000000000" pitchFamily="18" charset="-120"/>
              </a:rPr>
              <a:t> here are vector</a:t>
            </a:r>
            <a:endParaRPr kumimoji="1" lang="en-US" altLang="zh-CN" sz="2400" dirty="0">
              <a:latin typeface="Times New Roman" panose="02020603050405020304" pitchFamily="18" charset="0"/>
              <a:ea typeface="PMingLiU" panose="02020500000000000000" pitchFamily="18" charset="-120"/>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74675" y="260648"/>
            <a:ext cx="8001000" cy="891952"/>
          </a:xfrm>
        </p:spPr>
        <p:txBody>
          <a:bodyPr/>
          <a:lstStyle/>
          <a:p>
            <a:pPr eaLnBrk="1" hangingPunct="1"/>
            <a:r>
              <a:rPr lang="zh-CN" altLang="en-US" sz="3200" b="1" kern="1200" dirty="0">
                <a:latin typeface="+mj-ea"/>
                <a:ea typeface="+mj-ea"/>
              </a:rPr>
              <a:t>向量空间优点</a:t>
            </a:r>
            <a:endParaRPr lang="zh-CN" altLang="en-US" sz="3200" b="1" kern="1200" dirty="0">
              <a:latin typeface="+mj-ea"/>
              <a:ea typeface="+mj-ea"/>
            </a:endParaRPr>
          </a:p>
        </p:txBody>
      </p:sp>
      <p:sp>
        <p:nvSpPr>
          <p:cNvPr id="126979" name="Rectangle 3"/>
          <p:cNvSpPr>
            <a:spLocks noGrp="1" noChangeArrowheads="1"/>
          </p:cNvSpPr>
          <p:nvPr>
            <p:ph type="body" idx="1"/>
          </p:nvPr>
        </p:nvSpPr>
        <p:spPr/>
        <p:txBody>
          <a:bodyPr/>
          <a:lstStyle/>
          <a:p>
            <a:pPr eaLnBrk="1" hangingPunct="1">
              <a:lnSpc>
                <a:spcPct val="120000"/>
              </a:lnSpc>
              <a:spcBef>
                <a:spcPts val="0"/>
              </a:spcBef>
            </a:pPr>
            <a:r>
              <a:rPr lang="zh-CN" altLang="en-US" dirty="0" smtClean="0"/>
              <a:t>索引项权重的算法提高了检索的性能 </a:t>
            </a:r>
            <a:endParaRPr lang="zh-CN" altLang="en-US" dirty="0" smtClean="0"/>
          </a:p>
          <a:p>
            <a:pPr eaLnBrk="1" hangingPunct="1">
              <a:lnSpc>
                <a:spcPct val="120000"/>
              </a:lnSpc>
              <a:spcBef>
                <a:spcPts val="0"/>
              </a:spcBef>
            </a:pPr>
            <a:r>
              <a:rPr lang="zh-CN" altLang="en-US" dirty="0" smtClean="0"/>
              <a:t>部分匹配的策略使得检索的结果文档集更接近用户的检索需求</a:t>
            </a:r>
            <a:endParaRPr lang="zh-CN" altLang="en-US" dirty="0" smtClean="0"/>
          </a:p>
          <a:p>
            <a:pPr eaLnBrk="1" hangingPunct="1">
              <a:lnSpc>
                <a:spcPct val="120000"/>
              </a:lnSpc>
              <a:spcBef>
                <a:spcPts val="0"/>
              </a:spcBef>
            </a:pPr>
            <a:r>
              <a:rPr lang="zh-CN" altLang="en-US" dirty="0" smtClean="0"/>
              <a:t>可以根据结果文档对于查询串的相关度通过</a:t>
            </a:r>
            <a:r>
              <a:rPr lang="en-US" altLang="zh-CN" dirty="0" smtClean="0"/>
              <a:t>Cosine Ranking</a:t>
            </a:r>
            <a:r>
              <a:rPr lang="zh-CN" altLang="en-US" dirty="0" smtClean="0"/>
              <a:t>等公式对结果文档进行排序</a:t>
            </a:r>
            <a:endParaRPr lang="zh-CN" altLang="en-US" dirty="0" smtClean="0"/>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sz="3200" b="1" kern="1200" dirty="0">
                <a:latin typeface="+mj-ea"/>
                <a:ea typeface="+mj-ea"/>
              </a:rPr>
              <a:t>不足</a:t>
            </a:r>
            <a:endParaRPr lang="zh-CN" altLang="en-US" sz="3200" b="1" kern="1200" dirty="0">
              <a:latin typeface="+mj-ea"/>
              <a:ea typeface="+mj-ea"/>
            </a:endParaRPr>
          </a:p>
        </p:txBody>
      </p:sp>
      <p:sp>
        <p:nvSpPr>
          <p:cNvPr id="43011" name="内容占位符 2"/>
          <p:cNvSpPr>
            <a:spLocks noGrp="1"/>
          </p:cNvSpPr>
          <p:nvPr>
            <p:ph idx="1"/>
          </p:nvPr>
        </p:nvSpPr>
        <p:spPr/>
        <p:txBody>
          <a:bodyPr/>
          <a:lstStyle/>
          <a:p>
            <a:pPr eaLnBrk="1" hangingPunct="1">
              <a:lnSpc>
                <a:spcPct val="120000"/>
              </a:lnSpc>
              <a:spcBef>
                <a:spcPts val="0"/>
              </a:spcBef>
            </a:pPr>
            <a:r>
              <a:rPr lang="zh-CN" altLang="en-US" dirty="0" smtClean="0"/>
              <a:t>标引词之间被认为是相互独立</a:t>
            </a:r>
            <a:endParaRPr lang="en-US" altLang="zh-CN" dirty="0" smtClean="0"/>
          </a:p>
          <a:p>
            <a:pPr eaLnBrk="1" hangingPunct="1">
              <a:lnSpc>
                <a:spcPct val="120000"/>
              </a:lnSpc>
              <a:spcBef>
                <a:spcPts val="0"/>
              </a:spcBef>
            </a:pPr>
            <a:r>
              <a:rPr lang="zh-CN" altLang="en-US" dirty="0" smtClean="0"/>
              <a:t>随着</a:t>
            </a:r>
            <a:r>
              <a:rPr lang="en-US" altLang="zh-CN" dirty="0" smtClean="0"/>
              <a:t>Web</a:t>
            </a:r>
            <a:r>
              <a:rPr lang="zh-CN" altLang="en-US" dirty="0" smtClean="0"/>
              <a:t>页面信息量的增大、</a:t>
            </a:r>
            <a:r>
              <a:rPr lang="en-US" altLang="zh-CN" dirty="0" smtClean="0"/>
              <a:t>Web</a:t>
            </a:r>
            <a:r>
              <a:rPr lang="zh-CN" altLang="en-US" dirty="0" smtClean="0"/>
              <a:t>格式的多样化，这种方法查询的结果往往会与用户真实的需求相差甚远，而且产生的无用信息量会非常大</a:t>
            </a:r>
            <a:endParaRPr lang="en-US" altLang="zh-CN" dirty="0" smtClean="0"/>
          </a:p>
          <a:p>
            <a:pPr eaLnBrk="1" hangingPunct="1">
              <a:lnSpc>
                <a:spcPct val="120000"/>
              </a:lnSpc>
              <a:spcBef>
                <a:spcPts val="0"/>
              </a:spcBef>
            </a:pPr>
            <a:r>
              <a:rPr lang="zh-CN" altLang="en-US" dirty="0" smtClean="0"/>
              <a:t>隐含语义索引模型是向量空间模型的延伸</a:t>
            </a:r>
            <a:endParaRPr lang="en-US" altLang="zh-CN" dirty="0" smtClean="0"/>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378048"/>
            <a:ext cx="8035925" cy="674688"/>
          </a:xfrm>
        </p:spPr>
        <p:txBody>
          <a:bodyPr/>
          <a:lstStyle/>
          <a:p>
            <a:pPr eaLnBrk="1" hangingPunct="1"/>
            <a:r>
              <a:rPr lang="zh-CN" altLang="en-US" sz="3200" b="1" kern="1200" dirty="0">
                <a:latin typeface="+mj-ea"/>
                <a:ea typeface="+mj-ea"/>
              </a:rPr>
              <a:t>概率模型</a:t>
            </a:r>
            <a:endParaRPr lang="zh-CN" altLang="en-US" sz="3200" b="1" kern="1200" dirty="0">
              <a:latin typeface="+mj-ea"/>
              <a:ea typeface="+mj-ea"/>
            </a:endParaRPr>
          </a:p>
        </p:txBody>
      </p:sp>
      <p:sp>
        <p:nvSpPr>
          <p:cNvPr id="5" name="Rectangle 3"/>
          <p:cNvSpPr txBox="1">
            <a:spLocks noChangeArrowheads="1"/>
          </p:cNvSpPr>
          <p:nvPr/>
        </p:nvSpPr>
        <p:spPr bwMode="auto">
          <a:xfrm>
            <a:off x="457200" y="4586312"/>
            <a:ext cx="7964488" cy="1676400"/>
          </a:xfrm>
          <a:prstGeom prst="rect">
            <a:avLst/>
          </a:prstGeom>
          <a:noFill/>
          <a:ln w="9525">
            <a:noFill/>
            <a:miter lim="800000"/>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8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4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a:solidFill>
                  <a:schemeClr val="tx1"/>
                </a:solidFill>
                <a:latin typeface="+mn-lt"/>
                <a:ea typeface="+mn-ea"/>
              </a:defRPr>
            </a:lvl9pPr>
          </a:lstStyle>
          <a:p>
            <a:pPr marL="0" indent="0">
              <a:buFont typeface="Wingdings" panose="05000000000000000000" pitchFamily="2" charset="2"/>
              <a:buNone/>
            </a:pPr>
            <a:r>
              <a:rPr lang="zh-CN" altLang="en-US" sz="2800" dirty="0" smtClean="0">
                <a:solidFill>
                  <a:schemeClr val="folHlink"/>
                </a:solidFill>
              </a:rPr>
              <a:t>检索问题即求条件概率问题</a:t>
            </a:r>
            <a:endParaRPr lang="zh-CN" altLang="en-US" sz="2800" dirty="0" smtClean="0">
              <a:solidFill>
                <a:schemeClr val="folHlink"/>
              </a:solidFill>
            </a:endParaRPr>
          </a:p>
          <a:p>
            <a:pPr marL="0" indent="0">
              <a:buFont typeface="Wingdings" panose="05000000000000000000" pitchFamily="2" charset="2"/>
              <a:buNone/>
            </a:pPr>
            <a:r>
              <a:rPr lang="en-US" altLang="zh-CN" sz="2800" dirty="0" smtClean="0"/>
              <a:t>If </a:t>
            </a:r>
            <a:r>
              <a:rPr lang="en-US" altLang="zh-CN" sz="2800" dirty="0" err="1" smtClean="0"/>
              <a:t>Prob</a:t>
            </a:r>
            <a:r>
              <a:rPr lang="en-US" altLang="zh-CN" sz="2800" dirty="0" smtClean="0"/>
              <a:t>(</a:t>
            </a:r>
            <a:r>
              <a:rPr lang="en-US" altLang="zh-CN" sz="2800" i="1" dirty="0" err="1" smtClean="0"/>
              <a:t>R</a:t>
            </a:r>
            <a:r>
              <a:rPr lang="en-US" altLang="zh-CN" sz="2800" dirty="0" err="1" smtClean="0"/>
              <a:t>|</a:t>
            </a:r>
            <a:r>
              <a:rPr lang="en-US" altLang="zh-CN" sz="2800" i="1" dirty="0" err="1" smtClean="0"/>
              <a:t>d</a:t>
            </a:r>
            <a:r>
              <a:rPr lang="en-US" altLang="zh-CN" sz="2800" i="1" baseline="-25000" dirty="0" err="1" smtClean="0"/>
              <a:t>i</a:t>
            </a:r>
            <a:r>
              <a:rPr lang="en-US" altLang="zh-CN" sz="2800" dirty="0" smtClean="0"/>
              <a:t>, </a:t>
            </a:r>
            <a:r>
              <a:rPr lang="en-US" altLang="zh-CN" sz="2800" i="1" dirty="0" smtClean="0"/>
              <a:t>q</a:t>
            </a:r>
            <a:r>
              <a:rPr lang="en-US" altLang="zh-CN" sz="2800" dirty="0" smtClean="0"/>
              <a:t>) &gt; </a:t>
            </a:r>
            <a:r>
              <a:rPr lang="en-US" altLang="zh-CN" sz="2800" dirty="0" err="1" smtClean="0"/>
              <a:t>Prob</a:t>
            </a:r>
            <a:r>
              <a:rPr lang="en-US" altLang="zh-CN" sz="2800" dirty="0" smtClean="0"/>
              <a:t>(</a:t>
            </a:r>
            <a:r>
              <a:rPr lang="en-US" altLang="zh-CN" sz="2800" i="1" dirty="0" err="1" smtClean="0"/>
              <a:t>NR</a:t>
            </a:r>
            <a:r>
              <a:rPr lang="en-US" altLang="zh-CN" sz="2800" dirty="0" err="1" smtClean="0"/>
              <a:t>|</a:t>
            </a:r>
            <a:r>
              <a:rPr lang="en-US" altLang="zh-CN" sz="2800" i="1" dirty="0" err="1" smtClean="0"/>
              <a:t>d</a:t>
            </a:r>
            <a:r>
              <a:rPr lang="en-US" altLang="zh-CN" sz="2800" i="1" baseline="-25000" dirty="0" err="1" smtClean="0"/>
              <a:t>i</a:t>
            </a:r>
            <a:r>
              <a:rPr lang="en-US" altLang="zh-CN" sz="2800" dirty="0" smtClean="0"/>
              <a:t>, </a:t>
            </a:r>
            <a:r>
              <a:rPr lang="en-US" altLang="zh-CN" sz="2800" i="1" dirty="0" smtClean="0"/>
              <a:t>q</a:t>
            </a:r>
            <a:r>
              <a:rPr lang="en-US" altLang="zh-CN" sz="2800" dirty="0" smtClean="0"/>
              <a:t>)  then </a:t>
            </a:r>
            <a:r>
              <a:rPr lang="en-US" altLang="zh-CN" sz="2800" i="1" dirty="0" smtClean="0"/>
              <a:t>d</a:t>
            </a:r>
            <a:r>
              <a:rPr lang="en-US" altLang="zh-CN" sz="2800" i="1" baseline="-25000" dirty="0" smtClean="0"/>
              <a:t>i</a:t>
            </a:r>
            <a:r>
              <a:rPr lang="zh-CN" altLang="en-US" sz="2800" dirty="0" smtClean="0"/>
              <a:t>是检索结果，否则不是检索结果</a:t>
            </a:r>
            <a:endParaRPr lang="zh-CN" altLang="en-US" sz="2800" dirty="0" smtClean="0"/>
          </a:p>
        </p:txBody>
      </p:sp>
      <p:grpSp>
        <p:nvGrpSpPr>
          <p:cNvPr id="6" name="Group 4"/>
          <p:cNvGrpSpPr/>
          <p:nvPr/>
        </p:nvGrpSpPr>
        <p:grpSpPr bwMode="auto">
          <a:xfrm>
            <a:off x="1187450" y="1556792"/>
            <a:ext cx="6743700" cy="2665412"/>
            <a:chOff x="764" y="1071"/>
            <a:chExt cx="4248" cy="1679"/>
          </a:xfrm>
        </p:grpSpPr>
        <p:pic>
          <p:nvPicPr>
            <p:cNvPr id="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4" y="1390"/>
              <a:ext cx="2676"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 y="1071"/>
              <a:ext cx="1527"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基本思想</a:t>
            </a:r>
            <a:endParaRPr lang="zh-CN" altLang="en-US" sz="3200" b="1" kern="1200" dirty="0">
              <a:latin typeface="+mj-ea"/>
              <a:ea typeface="+mj-ea"/>
            </a:endParaRPr>
          </a:p>
        </p:txBody>
      </p:sp>
      <p:sp>
        <p:nvSpPr>
          <p:cNvPr id="62467" name="Rectangle 3"/>
          <p:cNvSpPr>
            <a:spLocks noGrp="1" noChangeArrowheads="1"/>
          </p:cNvSpPr>
          <p:nvPr>
            <p:ph type="body" idx="1"/>
          </p:nvPr>
        </p:nvSpPr>
        <p:spPr>
          <a:xfrm>
            <a:off x="683568" y="1412776"/>
            <a:ext cx="7772400" cy="4611687"/>
          </a:xfrm>
        </p:spPr>
        <p:txBody>
          <a:bodyPr/>
          <a:lstStyle/>
          <a:p>
            <a:pPr eaLnBrk="1" hangingPunct="1">
              <a:lnSpc>
                <a:spcPct val="90000"/>
              </a:lnSpc>
            </a:pPr>
            <a:r>
              <a:rPr lang="zh-CN" altLang="en-US" dirty="0" smtClean="0"/>
              <a:t>理想答案集</a:t>
            </a:r>
            <a:r>
              <a:rPr lang="en-US" altLang="zh-CN" dirty="0" smtClean="0"/>
              <a:t>(ideal answer set)</a:t>
            </a:r>
            <a:endParaRPr lang="en-US" altLang="zh-CN" dirty="0" smtClean="0"/>
          </a:p>
          <a:p>
            <a:pPr lvl="1" eaLnBrk="1" hangingPunct="1">
              <a:lnSpc>
                <a:spcPct val="90000"/>
              </a:lnSpc>
            </a:pPr>
            <a:r>
              <a:rPr lang="zh-CN" altLang="en-US" dirty="0" smtClean="0"/>
              <a:t>给定一个用户的查询串，系统中存在着一个与该查询相关的集合</a:t>
            </a:r>
            <a:endParaRPr lang="zh-CN" altLang="en-US" dirty="0" smtClean="0"/>
          </a:p>
          <a:p>
            <a:pPr lvl="1" eaLnBrk="1" hangingPunct="1">
              <a:lnSpc>
                <a:spcPct val="90000"/>
              </a:lnSpc>
            </a:pPr>
            <a:r>
              <a:rPr lang="zh-CN" altLang="en-US" dirty="0" smtClean="0"/>
              <a:t>我们把这样的集合看作是一个理想的结果文档集</a:t>
            </a:r>
            <a:endParaRPr lang="zh-CN" altLang="en-US" dirty="0" smtClean="0"/>
          </a:p>
          <a:p>
            <a:pPr eaLnBrk="1" hangingPunct="1">
              <a:lnSpc>
                <a:spcPct val="90000"/>
              </a:lnSpc>
            </a:pPr>
            <a:r>
              <a:rPr lang="zh-CN" altLang="en-US" dirty="0" smtClean="0"/>
              <a:t>用</a:t>
            </a:r>
            <a:r>
              <a:rPr lang="zh-CN" altLang="en-US" dirty="0"/>
              <a:t>索引项刻画理想答案集的属性</a:t>
            </a:r>
            <a:endParaRPr lang="zh-CN" altLang="en-US" dirty="0"/>
          </a:p>
          <a:p>
            <a:pPr lvl="1" eaLnBrk="1" hangingPunct="1">
              <a:lnSpc>
                <a:spcPct val="90000"/>
              </a:lnSpc>
            </a:pPr>
            <a:r>
              <a:rPr lang="zh-CN" altLang="en-US" dirty="0" smtClean="0"/>
              <a:t>如果能已知理想答案集的主要特征及其描述，则用户的检索请求可明确表示</a:t>
            </a:r>
            <a:endParaRPr lang="en-US" altLang="zh-CN" dirty="0" smtClean="0"/>
          </a:p>
          <a:p>
            <a:pPr lvl="1" eaLnBrk="1" hangingPunct="1">
              <a:lnSpc>
                <a:spcPct val="90000"/>
              </a:lnSpc>
            </a:pPr>
            <a:r>
              <a:rPr lang="zh-CN" altLang="en-US" dirty="0" smtClean="0"/>
              <a:t>我们</a:t>
            </a:r>
            <a:r>
              <a:rPr lang="zh-CN" altLang="en-US" dirty="0"/>
              <a:t>并不能确切地知道这些属性，我们所知道的是用索引词的语义来刻画这些属性</a:t>
            </a:r>
            <a:endParaRPr lang="zh-CN" altLang="en-US"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实际采取的策略</a:t>
            </a:r>
            <a:endParaRPr lang="zh-CN" altLang="en-US" sz="3200" b="1" kern="1200" dirty="0">
              <a:latin typeface="+mj-ea"/>
              <a:ea typeface="+mj-ea"/>
            </a:endParaRPr>
          </a:p>
        </p:txBody>
      </p:sp>
      <p:sp>
        <p:nvSpPr>
          <p:cNvPr id="182275" name="Rectangle 3"/>
          <p:cNvSpPr>
            <a:spLocks noGrp="1" noChangeArrowheads="1"/>
          </p:cNvSpPr>
          <p:nvPr>
            <p:ph type="body" idx="1"/>
          </p:nvPr>
        </p:nvSpPr>
        <p:spPr>
          <a:xfrm>
            <a:off x="539750" y="1342479"/>
            <a:ext cx="8280722" cy="4822825"/>
          </a:xfrm>
        </p:spPr>
        <p:txBody>
          <a:bodyPr/>
          <a:lstStyle/>
          <a:p>
            <a:pPr eaLnBrk="1" hangingPunct="1">
              <a:lnSpc>
                <a:spcPct val="80000"/>
              </a:lnSpc>
            </a:pPr>
            <a:r>
              <a:rPr lang="zh-CN" altLang="en-US" sz="2800" dirty="0" smtClean="0"/>
              <a:t>初始估计</a:t>
            </a:r>
            <a:endParaRPr lang="zh-CN" altLang="en-US" sz="2800" dirty="0" smtClean="0"/>
          </a:p>
          <a:p>
            <a:pPr lvl="1" eaLnBrk="1" hangingPunct="1">
              <a:lnSpc>
                <a:spcPct val="80000"/>
              </a:lnSpc>
            </a:pPr>
            <a:r>
              <a:rPr lang="zh-CN" altLang="en-US" sz="2400" dirty="0" smtClean="0"/>
              <a:t>由于在查询期间这些属性都是不可见的，这就需要在初始阶段来猜测这些属性。</a:t>
            </a:r>
            <a:endParaRPr lang="zh-CN" altLang="en-US" sz="2400" dirty="0" smtClean="0"/>
          </a:p>
          <a:p>
            <a:pPr lvl="1" eaLnBrk="1" hangingPunct="1">
              <a:lnSpc>
                <a:spcPct val="80000"/>
              </a:lnSpc>
            </a:pPr>
            <a:r>
              <a:rPr lang="zh-CN" altLang="en-US" sz="2400" dirty="0" smtClean="0"/>
              <a:t>这种初始阶段的估计允许我们对首次检索的文档集合返回理想的结果集，并产生一个初步的概率描述。</a:t>
            </a:r>
            <a:endParaRPr lang="zh-CN" altLang="en-US" sz="2400" dirty="0" smtClean="0"/>
          </a:p>
          <a:p>
            <a:pPr marL="471170" lvl="1" indent="0" eaLnBrk="1" hangingPunct="1">
              <a:lnSpc>
                <a:spcPct val="80000"/>
              </a:lnSpc>
              <a:buNone/>
            </a:pPr>
            <a:endParaRPr lang="zh-CN" altLang="en-US" sz="2400" dirty="0" smtClean="0"/>
          </a:p>
          <a:p>
            <a:pPr eaLnBrk="1" hangingPunct="1">
              <a:lnSpc>
                <a:spcPct val="80000"/>
              </a:lnSpc>
            </a:pPr>
            <a:r>
              <a:rPr lang="zh-CN" altLang="en-US" sz="2800" dirty="0" smtClean="0"/>
              <a:t>相关反馈</a:t>
            </a:r>
            <a:r>
              <a:rPr lang="en-US" altLang="zh-CN" sz="2800" dirty="0" smtClean="0"/>
              <a:t>(relevance feedback)</a:t>
            </a:r>
            <a:endParaRPr lang="en-US" altLang="zh-CN" sz="2800" dirty="0" smtClean="0"/>
          </a:p>
          <a:p>
            <a:pPr lvl="1" eaLnBrk="1" hangingPunct="1">
              <a:lnSpc>
                <a:spcPct val="80000"/>
              </a:lnSpc>
            </a:pPr>
            <a:r>
              <a:rPr lang="zh-CN" altLang="en-US" sz="2400" dirty="0" smtClean="0"/>
              <a:t>为了提高理想结果集的描述概率，系统需要与用户进行交互式操作，具体处理过程如下：</a:t>
            </a:r>
            <a:endParaRPr lang="zh-CN" altLang="en-US" sz="2400" dirty="0" smtClean="0"/>
          </a:p>
          <a:p>
            <a:pPr lvl="2" eaLnBrk="1" hangingPunct="1">
              <a:lnSpc>
                <a:spcPct val="80000"/>
              </a:lnSpc>
            </a:pPr>
            <a:r>
              <a:rPr lang="zh-CN" altLang="en-US" dirty="0" smtClean="0"/>
              <a:t>用户大致浏览一下结果文档，决定哪些是相关的，哪些是不相关的；</a:t>
            </a:r>
            <a:endParaRPr lang="zh-CN" altLang="en-US" dirty="0" smtClean="0"/>
          </a:p>
          <a:p>
            <a:pPr lvl="2" eaLnBrk="1" hangingPunct="1">
              <a:lnSpc>
                <a:spcPct val="80000"/>
              </a:lnSpc>
            </a:pPr>
            <a:r>
              <a:rPr lang="zh-CN" altLang="en-US" dirty="0" smtClean="0"/>
              <a:t>然后系统利用该信息重新定义理想结果集的概率描述；</a:t>
            </a:r>
            <a:endParaRPr lang="zh-CN" altLang="en-US" dirty="0" smtClean="0"/>
          </a:p>
          <a:p>
            <a:pPr lvl="2" eaLnBrk="1" hangingPunct="1">
              <a:lnSpc>
                <a:spcPct val="80000"/>
              </a:lnSpc>
            </a:pPr>
            <a:r>
              <a:rPr lang="zh-CN" altLang="en-US" dirty="0" smtClean="0"/>
              <a:t>重复以上操作，就会越来越接近真正的结果文档集。</a:t>
            </a:r>
            <a:endParaRPr lang="zh-CN" altLang="en-US" dirty="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74675" y="188640"/>
            <a:ext cx="8001000" cy="891952"/>
          </a:xfrm>
        </p:spPr>
        <p:txBody>
          <a:bodyPr/>
          <a:lstStyle/>
          <a:p>
            <a:pPr eaLnBrk="1" hangingPunct="1"/>
            <a:r>
              <a:rPr lang="zh-CN" altLang="en-US" sz="3200" b="1" kern="1200" dirty="0">
                <a:latin typeface="+mj-ea"/>
                <a:ea typeface="+mj-ea"/>
              </a:rPr>
              <a:t>概率模型的理论</a:t>
            </a:r>
            <a:endParaRPr lang="zh-CN" altLang="en-US" sz="3200" b="1" kern="1200" dirty="0">
              <a:latin typeface="+mj-ea"/>
              <a:ea typeface="+mj-ea"/>
            </a:endParaRPr>
          </a:p>
        </p:txBody>
      </p:sp>
      <p:sp>
        <p:nvSpPr>
          <p:cNvPr id="63491" name="Rectangle 3"/>
          <p:cNvSpPr>
            <a:spLocks noGrp="1" noChangeArrowheads="1"/>
          </p:cNvSpPr>
          <p:nvPr>
            <p:ph type="body" idx="1"/>
          </p:nvPr>
        </p:nvSpPr>
        <p:spPr>
          <a:xfrm>
            <a:off x="566738" y="1484784"/>
            <a:ext cx="8001000" cy="4267200"/>
          </a:xfrm>
        </p:spPr>
        <p:txBody>
          <a:bodyPr/>
          <a:lstStyle/>
          <a:p>
            <a:pPr eaLnBrk="1" hangingPunct="1">
              <a:lnSpc>
                <a:spcPct val="120000"/>
              </a:lnSpc>
              <a:spcBef>
                <a:spcPts val="0"/>
              </a:spcBef>
            </a:pPr>
            <a:r>
              <a:rPr lang="zh-CN" altLang="en-US" sz="2800" dirty="0" smtClean="0"/>
              <a:t>概率模型是基于以下基本假设：</a:t>
            </a:r>
            <a:endParaRPr lang="zh-CN" altLang="en-US" sz="2800" dirty="0" smtClean="0"/>
          </a:p>
          <a:p>
            <a:pPr lvl="1" eaLnBrk="1" hangingPunct="1">
              <a:lnSpc>
                <a:spcPct val="120000"/>
              </a:lnSpc>
              <a:spcBef>
                <a:spcPts val="0"/>
              </a:spcBef>
            </a:pPr>
            <a:r>
              <a:rPr lang="zh-CN" altLang="en-US" sz="2400" dirty="0" smtClean="0"/>
              <a:t>给定一个用户的查询串 </a:t>
            </a:r>
            <a:r>
              <a:rPr lang="en-US" altLang="zh-CN" sz="2400" i="1" dirty="0" smtClean="0"/>
              <a:t>q</a:t>
            </a:r>
            <a:r>
              <a:rPr lang="zh-CN" altLang="en-US" sz="2400" dirty="0" smtClean="0"/>
              <a:t>和集合中的文档</a:t>
            </a:r>
            <a:r>
              <a:rPr lang="en-US" altLang="zh-CN" sz="2400" i="1" dirty="0" err="1" smtClean="0"/>
              <a:t>d</a:t>
            </a:r>
            <a:r>
              <a:rPr lang="en-US" altLang="zh-CN" sz="2400" i="1" baseline="-25000" dirty="0" err="1" smtClean="0"/>
              <a:t>j</a:t>
            </a:r>
            <a:r>
              <a:rPr lang="en-US" altLang="zh-CN" sz="2400" i="1" baseline="-25000" dirty="0" smtClean="0"/>
              <a:t>  </a:t>
            </a:r>
            <a:r>
              <a:rPr lang="zh-CN" altLang="en-US" sz="2400" i="1" dirty="0" smtClean="0"/>
              <a:t>，</a:t>
            </a:r>
            <a:r>
              <a:rPr lang="zh-CN" altLang="en-US" sz="2400" dirty="0" smtClean="0"/>
              <a:t>概率模型估计用户查询串与文档</a:t>
            </a:r>
            <a:r>
              <a:rPr lang="en-US" altLang="zh-CN" sz="2400" i="1" dirty="0" err="1" smtClean="0"/>
              <a:t>d</a:t>
            </a:r>
            <a:r>
              <a:rPr lang="en-US" altLang="zh-CN" sz="2400" i="1" baseline="-25000" dirty="0" err="1" smtClean="0"/>
              <a:t>j</a:t>
            </a:r>
            <a:r>
              <a:rPr lang="en-US" altLang="zh-CN" sz="2400" dirty="0" smtClean="0"/>
              <a:t> </a:t>
            </a:r>
            <a:r>
              <a:rPr lang="zh-CN" altLang="en-US" sz="2400" dirty="0" smtClean="0"/>
              <a:t>相关的概率。</a:t>
            </a:r>
            <a:endParaRPr lang="zh-CN" altLang="en-US" sz="2400" dirty="0" smtClean="0"/>
          </a:p>
          <a:p>
            <a:pPr lvl="1" eaLnBrk="1" hangingPunct="1">
              <a:lnSpc>
                <a:spcPct val="120000"/>
              </a:lnSpc>
              <a:spcBef>
                <a:spcPts val="0"/>
              </a:spcBef>
            </a:pPr>
            <a:r>
              <a:rPr lang="zh-CN" altLang="en-US" sz="2400" dirty="0" smtClean="0"/>
              <a:t>概率模型假设这种概率只决定于查询串和文档。</a:t>
            </a:r>
            <a:endParaRPr lang="zh-CN" altLang="en-US" sz="2400" dirty="0" smtClean="0"/>
          </a:p>
          <a:p>
            <a:pPr lvl="1" eaLnBrk="1" hangingPunct="1">
              <a:lnSpc>
                <a:spcPct val="120000"/>
              </a:lnSpc>
              <a:spcBef>
                <a:spcPts val="0"/>
              </a:spcBef>
            </a:pPr>
            <a:r>
              <a:rPr lang="zh-CN" altLang="en-US" sz="2400" dirty="0" smtClean="0"/>
              <a:t>更进一步说，该模型假定在文档集合中存在一个子集，即相对于查询串</a:t>
            </a:r>
            <a:r>
              <a:rPr lang="en-US" altLang="zh-CN" sz="2400" i="1" dirty="0" smtClean="0"/>
              <a:t>q</a:t>
            </a:r>
            <a:r>
              <a:rPr lang="zh-CN" altLang="en-US" sz="2400" dirty="0" smtClean="0"/>
              <a:t>的结果文档子集，这种理想的集合用</a:t>
            </a:r>
            <a:r>
              <a:rPr lang="en-US" altLang="zh-CN" sz="2400" i="1" dirty="0" smtClean="0"/>
              <a:t>R</a:t>
            </a:r>
            <a:r>
              <a:rPr lang="zh-CN" altLang="en-US" sz="2400" dirty="0" smtClean="0"/>
              <a:t>表示，集合中的文档是被预料与查询串相关的。</a:t>
            </a:r>
            <a:endParaRPr lang="zh-CN" altLang="en-US" sz="2400" dirty="0" smtClean="0"/>
          </a:p>
          <a:p>
            <a:pPr eaLnBrk="1" hangingPunct="1">
              <a:lnSpc>
                <a:spcPct val="120000"/>
              </a:lnSpc>
              <a:spcBef>
                <a:spcPts val="0"/>
              </a:spcBef>
            </a:pPr>
            <a:r>
              <a:rPr lang="zh-CN" altLang="en-US" sz="2800" dirty="0" smtClean="0"/>
              <a:t>这种假设存在着缺点，因为它没有明确定义计算相关度的概率，下面将给出这种概率的定义。</a:t>
            </a:r>
            <a:endParaRPr lang="zh-CN" altLang="en-US" sz="2800" dirty="0" smtClean="0"/>
          </a:p>
          <a:p>
            <a:pPr eaLnBrk="1" hangingPunct="1">
              <a:lnSpc>
                <a:spcPct val="80000"/>
              </a:lnSpc>
            </a:pPr>
            <a:endParaRPr lang="zh-CN" altLang="en-US" sz="2800" dirty="0" smtClean="0"/>
          </a:p>
          <a:p>
            <a:pPr eaLnBrk="1" hangingPunct="1">
              <a:lnSpc>
                <a:spcPct val="80000"/>
              </a:lnSpc>
            </a:pPr>
            <a:endParaRPr lang="en-US" altLang="zh-CN" sz="2800"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xfrm>
            <a:off x="539552" y="-337343"/>
            <a:ext cx="7793037" cy="1462087"/>
          </a:xfrm>
        </p:spPr>
        <p:txBody>
          <a:bodyPr/>
          <a:lstStyle/>
          <a:p>
            <a:pPr eaLnBrk="1" hangingPunct="1"/>
            <a:r>
              <a:rPr lang="zh-CN" altLang="en-US" sz="3200" b="1" kern="1200" dirty="0">
                <a:latin typeface="+mj-ea"/>
              </a:rPr>
              <a:t>查询式与文档的相关度概率定义</a:t>
            </a:r>
            <a:endParaRPr lang="zh-CN" altLang="en-US" sz="3200" b="1" kern="1200" dirty="0">
              <a:latin typeface="+mj-ea"/>
            </a:endParaRPr>
          </a:p>
        </p:txBody>
      </p:sp>
      <p:sp>
        <p:nvSpPr>
          <p:cNvPr id="59395" name="Rectangle 3"/>
          <p:cNvSpPr>
            <a:spLocks noGrp="1" noChangeArrowheads="1"/>
          </p:cNvSpPr>
          <p:nvPr>
            <p:ph type="body" sz="half" idx="1"/>
          </p:nvPr>
        </p:nvSpPr>
        <p:spPr>
          <a:xfrm>
            <a:off x="736104" y="1546448"/>
            <a:ext cx="7580312" cy="4114800"/>
          </a:xfrm>
        </p:spPr>
        <p:txBody>
          <a:bodyPr/>
          <a:lstStyle/>
          <a:p>
            <a:pPr eaLnBrk="1" hangingPunct="1"/>
            <a:r>
              <a:rPr lang="zh-CN" altLang="en-US" sz="2800" dirty="0" smtClean="0"/>
              <a:t>在概率模型中索引术语的权重都是二值的 </a:t>
            </a:r>
            <a:endParaRPr lang="zh-CN" altLang="en-US" sz="2800" dirty="0" smtClean="0"/>
          </a:p>
          <a:p>
            <a:pPr lvl="1" eaLnBrk="1" hangingPunct="1"/>
            <a:r>
              <a:rPr lang="en-US" altLang="zh-CN" sz="2400" i="1" dirty="0" err="1" smtClean="0"/>
              <a:t>w</a:t>
            </a:r>
            <a:r>
              <a:rPr lang="en-US" altLang="zh-CN" sz="2400" i="1" baseline="-25000" dirty="0" err="1" smtClean="0"/>
              <a:t>i,j</a:t>
            </a:r>
            <a:r>
              <a:rPr lang="en-US" altLang="zh-CN" sz="2400" dirty="0" smtClean="0">
                <a:sym typeface="Symbol" panose="05050102010706020507" pitchFamily="18" charset="2"/>
              </a:rPr>
              <a:t>{0,1}, </a:t>
            </a:r>
            <a:r>
              <a:rPr lang="en-US" altLang="zh-CN" sz="2400" i="1" dirty="0" err="1" smtClean="0"/>
              <a:t>w</a:t>
            </a:r>
            <a:r>
              <a:rPr lang="en-US" altLang="zh-CN" sz="2400" i="1" baseline="-25000" dirty="0" err="1" smtClean="0"/>
              <a:t>i,q</a:t>
            </a:r>
            <a:r>
              <a:rPr lang="en-US" altLang="zh-CN" sz="2400" dirty="0" smtClean="0">
                <a:sym typeface="Symbol" panose="05050102010706020507" pitchFamily="18" charset="2"/>
              </a:rPr>
              <a:t>{0,1}, </a:t>
            </a:r>
            <a:endParaRPr lang="en-US" altLang="zh-CN" sz="2400" dirty="0" smtClean="0">
              <a:sym typeface="Symbol" panose="05050102010706020507" pitchFamily="18" charset="2"/>
            </a:endParaRPr>
          </a:p>
          <a:p>
            <a:pPr eaLnBrk="1" hangingPunct="1"/>
            <a:r>
              <a:rPr lang="zh-CN" altLang="en-US" sz="2800" dirty="0" smtClean="0">
                <a:sym typeface="Symbol" panose="05050102010706020507" pitchFamily="18" charset="2"/>
              </a:rPr>
              <a:t>查询式</a:t>
            </a:r>
            <a:r>
              <a:rPr lang="en-US" altLang="zh-CN" sz="2800" i="1" dirty="0" smtClean="0">
                <a:sym typeface="Symbol" panose="05050102010706020507" pitchFamily="18" charset="2"/>
              </a:rPr>
              <a:t>q</a:t>
            </a:r>
            <a:r>
              <a:rPr lang="zh-CN" altLang="en-US" sz="2800" dirty="0" smtClean="0">
                <a:sym typeface="Symbol" panose="05050102010706020507" pitchFamily="18" charset="2"/>
              </a:rPr>
              <a:t>是索引词项集合的子集</a:t>
            </a:r>
            <a:endParaRPr lang="zh-CN" altLang="en-US" sz="2800" dirty="0" smtClean="0">
              <a:sym typeface="Symbol" panose="05050102010706020507" pitchFamily="18" charset="2"/>
            </a:endParaRPr>
          </a:p>
          <a:p>
            <a:pPr eaLnBrk="1" hangingPunct="1"/>
            <a:r>
              <a:rPr lang="zh-CN" altLang="en-US" sz="2800" dirty="0" smtClean="0">
                <a:sym typeface="Symbol" panose="05050102010706020507" pitchFamily="18" charset="2"/>
              </a:rPr>
              <a:t>设</a:t>
            </a:r>
            <a:r>
              <a:rPr lang="en-US" altLang="zh-CN" sz="2800" i="1" dirty="0" smtClean="0">
                <a:sym typeface="Symbol" panose="05050102010706020507" pitchFamily="18" charset="2"/>
              </a:rPr>
              <a:t>R</a:t>
            </a:r>
            <a:r>
              <a:rPr lang="zh-CN" altLang="en-US" sz="2800" dirty="0" smtClean="0">
                <a:sym typeface="Symbol" panose="05050102010706020507" pitchFamily="18" charset="2"/>
              </a:rPr>
              <a:t>是相关文档集合（初始的猜测集合）， 是</a:t>
            </a:r>
            <a:r>
              <a:rPr lang="en-US" altLang="zh-CN" sz="2800" i="1" dirty="0" smtClean="0">
                <a:sym typeface="Symbol" panose="05050102010706020507" pitchFamily="18" charset="2"/>
              </a:rPr>
              <a:t>R</a:t>
            </a:r>
            <a:r>
              <a:rPr lang="zh-CN" altLang="en-US" sz="2800" dirty="0" smtClean="0">
                <a:sym typeface="Symbol" panose="05050102010706020507" pitchFamily="18" charset="2"/>
              </a:rPr>
              <a:t>的补集（非相关文档的集合）</a:t>
            </a:r>
            <a:endParaRPr lang="zh-CN" altLang="en-US" sz="2800" dirty="0" smtClean="0">
              <a:sym typeface="Symbol" panose="05050102010706020507" pitchFamily="18" charset="2"/>
            </a:endParaRPr>
          </a:p>
          <a:p>
            <a:pPr eaLnBrk="1" hangingPunct="1"/>
            <a:r>
              <a:rPr lang="zh-CN" altLang="en-US" sz="2800" dirty="0" smtClean="0">
                <a:sym typeface="Symbol" panose="05050102010706020507" pitchFamily="18" charset="2"/>
              </a:rPr>
              <a:t>         表示文档</a:t>
            </a:r>
            <a:r>
              <a:rPr lang="en-US" altLang="zh-CN" sz="2800" i="1" dirty="0" err="1" smtClean="0">
                <a:sym typeface="Symbol" panose="05050102010706020507" pitchFamily="18" charset="2"/>
              </a:rPr>
              <a:t>d</a:t>
            </a:r>
            <a:r>
              <a:rPr lang="en-US" altLang="zh-CN" sz="2800" i="1" baseline="-25000" dirty="0" err="1" smtClean="0">
                <a:sym typeface="Symbol" panose="05050102010706020507" pitchFamily="18" charset="2"/>
              </a:rPr>
              <a:t>j</a:t>
            </a:r>
            <a:r>
              <a:rPr lang="zh-CN" altLang="en-US" sz="2800" dirty="0" smtClean="0">
                <a:sym typeface="Symbol" panose="05050102010706020507" pitchFamily="18" charset="2"/>
              </a:rPr>
              <a:t>和查询式</a:t>
            </a:r>
            <a:r>
              <a:rPr lang="en-US" altLang="zh-CN" sz="2800" i="1" dirty="0" smtClean="0">
                <a:sym typeface="Symbol" panose="05050102010706020507" pitchFamily="18" charset="2"/>
              </a:rPr>
              <a:t>q</a:t>
            </a:r>
            <a:r>
              <a:rPr lang="zh-CN" altLang="en-US" sz="2800" dirty="0" smtClean="0">
                <a:sym typeface="Symbol" panose="05050102010706020507" pitchFamily="18" charset="2"/>
              </a:rPr>
              <a:t>相关的概率；</a:t>
            </a:r>
            <a:endParaRPr lang="zh-CN" altLang="en-US" sz="2800" dirty="0" smtClean="0">
              <a:sym typeface="Symbol" panose="05050102010706020507" pitchFamily="18" charset="2"/>
            </a:endParaRPr>
          </a:p>
          <a:p>
            <a:pPr eaLnBrk="1" hangingPunct="1"/>
            <a:r>
              <a:rPr lang="zh-CN" altLang="en-US" sz="2800" i="1" dirty="0" smtClean="0">
                <a:sym typeface="Symbol" panose="05050102010706020507" pitchFamily="18" charset="2"/>
              </a:rPr>
              <a:t>          </a:t>
            </a:r>
            <a:r>
              <a:rPr lang="zh-CN" altLang="en-US" sz="2800" dirty="0" smtClean="0">
                <a:sym typeface="Symbol" panose="05050102010706020507" pitchFamily="18" charset="2"/>
              </a:rPr>
              <a:t>表示文档</a:t>
            </a:r>
            <a:r>
              <a:rPr lang="en-US" altLang="zh-CN" sz="2800" i="1" dirty="0" err="1" smtClean="0">
                <a:sym typeface="Symbol" panose="05050102010706020507" pitchFamily="18" charset="2"/>
              </a:rPr>
              <a:t>d</a:t>
            </a:r>
            <a:r>
              <a:rPr lang="en-US" altLang="zh-CN" sz="2800" i="1" baseline="-25000" dirty="0" err="1" smtClean="0">
                <a:sym typeface="Symbol" panose="05050102010706020507" pitchFamily="18" charset="2"/>
              </a:rPr>
              <a:t>j</a:t>
            </a:r>
            <a:r>
              <a:rPr lang="zh-CN" altLang="en-US" sz="2800" dirty="0" smtClean="0">
                <a:sym typeface="Symbol" panose="05050102010706020507" pitchFamily="18" charset="2"/>
              </a:rPr>
              <a:t>和查询式</a:t>
            </a:r>
            <a:r>
              <a:rPr lang="en-US" altLang="zh-CN" sz="2800" i="1" dirty="0" smtClean="0">
                <a:sym typeface="Symbol" panose="05050102010706020507" pitchFamily="18" charset="2"/>
              </a:rPr>
              <a:t>q</a:t>
            </a:r>
            <a:r>
              <a:rPr lang="zh-CN" altLang="en-US" sz="2800" dirty="0" smtClean="0">
                <a:sym typeface="Symbol" panose="05050102010706020507" pitchFamily="18" charset="2"/>
              </a:rPr>
              <a:t>不相关的概率；</a:t>
            </a:r>
            <a:endParaRPr lang="zh-CN" altLang="en-US" sz="2800" dirty="0" smtClean="0">
              <a:sym typeface="Symbol" panose="05050102010706020507" pitchFamily="18" charset="2"/>
            </a:endParaRPr>
          </a:p>
          <a:p>
            <a:pPr eaLnBrk="1" hangingPunct="1"/>
            <a:endParaRPr lang="zh-CN" altLang="en-US" sz="2800" dirty="0" smtClean="0">
              <a:sym typeface="Symbol" panose="05050102010706020507" pitchFamily="18" charset="2"/>
            </a:endParaRPr>
          </a:p>
          <a:p>
            <a:pPr eaLnBrk="1" hangingPunct="1"/>
            <a:endParaRPr lang="zh-CN" altLang="en-US" sz="2800" dirty="0" smtClean="0">
              <a:sym typeface="Symbol" panose="05050102010706020507" pitchFamily="18" charset="2"/>
            </a:endParaRPr>
          </a:p>
          <a:p>
            <a:pPr lvl="1" eaLnBrk="1" hangingPunct="1"/>
            <a:endParaRPr lang="en-US" altLang="zh-CN" sz="2400" dirty="0" smtClean="0"/>
          </a:p>
        </p:txBody>
      </p:sp>
      <p:graphicFrame>
        <p:nvGraphicFramePr>
          <p:cNvPr id="5122" name="Object 8"/>
          <p:cNvGraphicFramePr>
            <a:graphicFrameLocks noChangeAspect="1"/>
          </p:cNvGraphicFramePr>
          <p:nvPr/>
        </p:nvGraphicFramePr>
        <p:xfrm>
          <a:off x="400050" y="9525"/>
          <a:ext cx="114300" cy="177800"/>
        </p:xfrm>
        <a:graphic>
          <a:graphicData uri="http://schemas.openxmlformats.org/presentationml/2006/ole">
            <mc:AlternateContent xmlns:mc="http://schemas.openxmlformats.org/markup-compatibility/2006">
              <mc:Choice xmlns:v="urn:schemas-microsoft-com:vml" Requires="v">
                <p:oleObj spid="_x0000_s122028" name="Equation" r:id="rId1" imgW="114300" imgH="177800" progId="Equation.DSMT4">
                  <p:embed/>
                </p:oleObj>
              </mc:Choice>
              <mc:Fallback>
                <p:oleObj name="Equation" r:id="rId1" imgW="114300" imgH="177800" progId="Equation.DSMT4">
                  <p:embed/>
                  <p:pic>
                    <p:nvPicPr>
                      <p:cNvPr id="0" name="图片 122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95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9"/>
          <p:cNvGraphicFramePr>
            <a:graphicFrameLocks noChangeAspect="1"/>
          </p:cNvGraphicFramePr>
          <p:nvPr/>
        </p:nvGraphicFramePr>
        <p:xfrm>
          <a:off x="0" y="0"/>
          <a:ext cx="114300" cy="177800"/>
        </p:xfrm>
        <a:graphic>
          <a:graphicData uri="http://schemas.openxmlformats.org/presentationml/2006/ole">
            <mc:AlternateContent xmlns:mc="http://schemas.openxmlformats.org/markup-compatibility/2006">
              <mc:Choice xmlns:v="urn:schemas-microsoft-com:vml" Requires="v">
                <p:oleObj spid="_x0000_s122029" name="Equation" r:id="rId3" imgW="114300" imgH="177800" progId="Equation.DSMT4">
                  <p:embed/>
                </p:oleObj>
              </mc:Choice>
              <mc:Fallback>
                <p:oleObj name="Equation" r:id="rId3" imgW="114300" imgH="177800" progId="Equation.DSMT4">
                  <p:embed/>
                  <p:pic>
                    <p:nvPicPr>
                      <p:cNvPr id="0" name="图片 122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10"/>
          <p:cNvGraphicFramePr>
            <a:graphicFrameLocks noChangeAspect="1"/>
          </p:cNvGraphicFramePr>
          <p:nvPr/>
        </p:nvGraphicFramePr>
        <p:xfrm>
          <a:off x="400050" y="9525"/>
          <a:ext cx="114300" cy="177800"/>
        </p:xfrm>
        <a:graphic>
          <a:graphicData uri="http://schemas.openxmlformats.org/presentationml/2006/ole">
            <mc:AlternateContent xmlns:mc="http://schemas.openxmlformats.org/markup-compatibility/2006">
              <mc:Choice xmlns:v="urn:schemas-microsoft-com:vml" Requires="v">
                <p:oleObj spid="_x0000_s122030" name="Equation" r:id="rId4" imgW="114300" imgH="177800" progId="Equation.DSMT4">
                  <p:embed/>
                </p:oleObj>
              </mc:Choice>
              <mc:Fallback>
                <p:oleObj name="Equation" r:id="rId4" imgW="114300" imgH="177800" progId="Equation.DSMT4">
                  <p:embed/>
                  <p:pic>
                    <p:nvPicPr>
                      <p:cNvPr id="0" name="图片 122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95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23"/>
          <p:cNvGraphicFramePr>
            <a:graphicFrameLocks noGrp="1" noChangeAspect="1"/>
          </p:cNvGraphicFramePr>
          <p:nvPr>
            <p:ph sz="quarter" idx="3"/>
          </p:nvPr>
        </p:nvGraphicFramePr>
        <p:xfrm>
          <a:off x="7812360" y="2924944"/>
          <a:ext cx="342900" cy="457200"/>
        </p:xfrm>
        <a:graphic>
          <a:graphicData uri="http://schemas.openxmlformats.org/presentationml/2006/ole">
            <mc:AlternateContent xmlns:mc="http://schemas.openxmlformats.org/markup-compatibility/2006">
              <mc:Choice xmlns:v="urn:schemas-microsoft-com:vml" Requires="v">
                <p:oleObj spid="_x0000_s122031" name="Equation" r:id="rId5" imgW="152400" imgH="203200" progId="Equation.DSMT4">
                  <p:embed/>
                </p:oleObj>
              </mc:Choice>
              <mc:Fallback>
                <p:oleObj name="Equation" r:id="rId5" imgW="152400" imgH="203200" progId="Equation.DSMT4">
                  <p:embed/>
                  <p:pic>
                    <p:nvPicPr>
                      <p:cNvPr id="0" name="图片 122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2360" y="2924944"/>
                        <a:ext cx="34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25"/>
          <p:cNvGraphicFramePr>
            <a:graphicFrameLocks noChangeAspect="1"/>
          </p:cNvGraphicFramePr>
          <p:nvPr/>
        </p:nvGraphicFramePr>
        <p:xfrm>
          <a:off x="1331640" y="4365104"/>
          <a:ext cx="1066800" cy="487363"/>
        </p:xfrm>
        <a:graphic>
          <a:graphicData uri="http://schemas.openxmlformats.org/presentationml/2006/ole">
            <mc:AlternateContent xmlns:mc="http://schemas.openxmlformats.org/markup-compatibility/2006">
              <mc:Choice xmlns:v="urn:schemas-microsoft-com:vml" Requires="v">
                <p:oleObj spid="_x0000_s122032" name="Equation" r:id="rId7" imgW="583565" imgH="266700" progId="Equation.DSMT4">
                  <p:embed/>
                </p:oleObj>
              </mc:Choice>
              <mc:Fallback>
                <p:oleObj name="Equation" r:id="rId7" imgW="583565" imgH="266700" progId="Equation.DSMT4">
                  <p:embed/>
                  <p:pic>
                    <p:nvPicPr>
                      <p:cNvPr id="0" name="图片 1220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365104"/>
                        <a:ext cx="1066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26"/>
          <p:cNvGraphicFramePr>
            <a:graphicFrameLocks noChangeAspect="1"/>
          </p:cNvGraphicFramePr>
          <p:nvPr/>
        </p:nvGraphicFramePr>
        <p:xfrm>
          <a:off x="1259632" y="3861048"/>
          <a:ext cx="1143000" cy="471488"/>
        </p:xfrm>
        <a:graphic>
          <a:graphicData uri="http://schemas.openxmlformats.org/presentationml/2006/ole">
            <mc:AlternateContent xmlns:mc="http://schemas.openxmlformats.org/markup-compatibility/2006">
              <mc:Choice xmlns:v="urn:schemas-microsoft-com:vml" Requires="v">
                <p:oleObj spid="_x0000_s122033" name="Equation" r:id="rId9" imgW="584200" imgH="241300" progId="Equation.DSMT4">
                  <p:embed/>
                </p:oleObj>
              </mc:Choice>
              <mc:Fallback>
                <p:oleObj name="Equation" r:id="rId9" imgW="584200" imgH="241300" progId="Equation.DSMT4">
                  <p:embed/>
                  <p:pic>
                    <p:nvPicPr>
                      <p:cNvPr id="0" name="图片 1220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3861048"/>
                        <a:ext cx="11430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a:xfrm>
            <a:off x="467544" y="-409351"/>
            <a:ext cx="7793037" cy="1462087"/>
          </a:xfrm>
        </p:spPr>
        <p:txBody>
          <a:bodyPr/>
          <a:lstStyle/>
          <a:p>
            <a:pPr eaLnBrk="1" hangingPunct="1"/>
            <a:r>
              <a:rPr lang="zh-CN" altLang="en-US" sz="3200" b="1" kern="1200" dirty="0">
                <a:latin typeface="+mj-ea"/>
              </a:rPr>
              <a:t>查询式与文档的相关度概率定义</a:t>
            </a:r>
            <a:endParaRPr lang="zh-CN" altLang="en-US" sz="3200" b="1" kern="1200" dirty="0">
              <a:latin typeface="+mj-ea"/>
            </a:endParaRPr>
          </a:p>
        </p:txBody>
      </p:sp>
      <p:sp>
        <p:nvSpPr>
          <p:cNvPr id="61443" name="Rectangle 3"/>
          <p:cNvSpPr>
            <a:spLocks noGrp="1" noChangeArrowheads="1"/>
          </p:cNvSpPr>
          <p:nvPr>
            <p:ph type="body" sz="half" idx="1"/>
          </p:nvPr>
        </p:nvSpPr>
        <p:spPr>
          <a:xfrm>
            <a:off x="683568" y="1474440"/>
            <a:ext cx="6742112" cy="4114800"/>
          </a:xfrm>
        </p:spPr>
        <p:txBody>
          <a:bodyPr/>
          <a:lstStyle/>
          <a:p>
            <a:pPr eaLnBrk="1" hangingPunct="1"/>
            <a:r>
              <a:rPr lang="zh-CN" altLang="en-US" sz="2400" dirty="0" smtClean="0"/>
              <a:t>文档</a:t>
            </a:r>
            <a:r>
              <a:rPr lang="en-US" altLang="zh-CN" sz="2400" i="1" dirty="0" err="1" smtClean="0">
                <a:latin typeface="Times New Roman" panose="02020603050405020304" pitchFamily="18" charset="0"/>
              </a:rPr>
              <a:t>d</a:t>
            </a:r>
            <a:r>
              <a:rPr lang="en-US" altLang="zh-CN" sz="2400" i="1" baseline="-25000" dirty="0" err="1" smtClean="0">
                <a:latin typeface="Times New Roman" panose="02020603050405020304" pitchFamily="18" charset="0"/>
              </a:rPr>
              <a:t>j</a:t>
            </a:r>
            <a:r>
              <a:rPr lang="zh-CN" altLang="en-US" sz="2400" dirty="0" smtClean="0"/>
              <a:t>对于查询串</a:t>
            </a:r>
            <a:r>
              <a:rPr lang="en-US" altLang="zh-CN" sz="2400" i="1" dirty="0" smtClean="0">
                <a:latin typeface="Times New Roman" panose="02020603050405020304" pitchFamily="18" charset="0"/>
              </a:rPr>
              <a:t>q</a:t>
            </a:r>
            <a:r>
              <a:rPr lang="zh-CN" altLang="en-US" sz="2400" dirty="0" smtClean="0"/>
              <a:t>的相关度值定义为：</a:t>
            </a:r>
            <a:endParaRPr lang="zh-CN" altLang="en-US" sz="2400" dirty="0" smtClean="0"/>
          </a:p>
          <a:p>
            <a:pPr eaLnBrk="1" hangingPunct="1"/>
            <a:endParaRPr lang="zh-CN" altLang="en-US" sz="2400" dirty="0" smtClean="0"/>
          </a:p>
          <a:p>
            <a:pPr eaLnBrk="1" hangingPunct="1"/>
            <a:r>
              <a:rPr lang="zh-CN" altLang="en-US" sz="2400" dirty="0" smtClean="0">
                <a:sym typeface="Symbol" panose="05050102010706020507" pitchFamily="18" charset="2"/>
              </a:rPr>
              <a:t>根据贝叶斯原理</a:t>
            </a:r>
            <a:endParaRPr lang="zh-CN" altLang="en-US" sz="2400" dirty="0" smtClean="0">
              <a:sym typeface="Symbol" panose="05050102010706020507" pitchFamily="18" charset="2"/>
            </a:endParaRPr>
          </a:p>
          <a:p>
            <a:pPr lvl="1" eaLnBrk="1" hangingPunct="1"/>
            <a:endParaRPr lang="zh-CN" altLang="en-US" sz="2000" i="1" dirty="0" smtClean="0">
              <a:latin typeface="Times New Roman" panose="02020603050405020304" pitchFamily="18" charset="0"/>
              <a:sym typeface="Symbol" panose="05050102010706020507" pitchFamily="18" charset="2"/>
            </a:endParaRPr>
          </a:p>
          <a:p>
            <a:pPr lvl="1" eaLnBrk="1" hangingPunct="1"/>
            <a:endParaRPr lang="zh-CN" altLang="en-US" sz="2000" i="1" dirty="0" smtClean="0">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endParaRPr lang="zh-CN" altLang="en-US" sz="2400" dirty="0" smtClean="0">
              <a:sym typeface="Symbol" panose="05050102010706020507" pitchFamily="18" charset="2"/>
            </a:endParaRPr>
          </a:p>
          <a:p>
            <a:pPr eaLnBrk="1" hangingPunct="1">
              <a:buFont typeface="Wingdings" panose="05000000000000000000" pitchFamily="2" charset="2"/>
              <a:buNone/>
            </a:pPr>
            <a:r>
              <a:rPr lang="zh-CN" altLang="en-US" sz="2400" dirty="0" smtClean="0">
                <a:sym typeface="Symbol" panose="05050102010706020507" pitchFamily="18" charset="2"/>
              </a:rPr>
              <a:t>其中：          代表从相关文档集合</a:t>
            </a:r>
            <a:r>
              <a:rPr lang="en-US" altLang="zh-CN" sz="2400" i="1" dirty="0" smtClean="0">
                <a:latin typeface="Times New Roman" panose="02020603050405020304" pitchFamily="18" charset="0"/>
                <a:sym typeface="Symbol" panose="05050102010706020507" pitchFamily="18" charset="2"/>
              </a:rPr>
              <a:t>R</a:t>
            </a:r>
            <a:r>
              <a:rPr lang="zh-CN" altLang="en-US" sz="2400" dirty="0" smtClean="0">
                <a:sym typeface="Symbol" panose="05050102010706020507" pitchFamily="18" charset="2"/>
              </a:rPr>
              <a:t>中随机选取   文档</a:t>
            </a:r>
            <a:r>
              <a:rPr lang="en-US" altLang="zh-CN" sz="2400" i="1" dirty="0" err="1" smtClean="0">
                <a:latin typeface="Times New Roman" panose="02020603050405020304" pitchFamily="18" charset="0"/>
                <a:sym typeface="Symbol" panose="05050102010706020507" pitchFamily="18" charset="2"/>
              </a:rPr>
              <a:t>d</a:t>
            </a:r>
            <a:r>
              <a:rPr lang="en-US" altLang="zh-CN" sz="2400" i="1" baseline="-25000" dirty="0" err="1" smtClean="0">
                <a:latin typeface="Times New Roman" panose="02020603050405020304" pitchFamily="18" charset="0"/>
                <a:sym typeface="Symbol" panose="05050102010706020507" pitchFamily="18" charset="2"/>
              </a:rPr>
              <a:t>j</a:t>
            </a:r>
            <a:r>
              <a:rPr lang="zh-CN" altLang="en-US" sz="2400" dirty="0" smtClean="0">
                <a:sym typeface="Symbol" panose="05050102010706020507" pitchFamily="18" charset="2"/>
              </a:rPr>
              <a:t>的概率，</a:t>
            </a:r>
            <a:r>
              <a:rPr lang="en-US" altLang="zh-CN" sz="2400" i="1" dirty="0" smtClean="0">
                <a:latin typeface="Times New Roman" panose="02020603050405020304" pitchFamily="18" charset="0"/>
                <a:sym typeface="Symbol" panose="05050102010706020507" pitchFamily="18" charset="2"/>
              </a:rPr>
              <a:t>P(R)</a:t>
            </a:r>
            <a:r>
              <a:rPr lang="zh-CN" altLang="en-US" sz="2400" dirty="0" smtClean="0">
                <a:sym typeface="Symbol" panose="05050102010706020507" pitchFamily="18" charset="2"/>
              </a:rPr>
              <a:t>表示从整个集合中随机选取一篇文档作为相关文档的概率，依此定义</a:t>
            </a:r>
            <a:endParaRPr lang="zh-CN" altLang="en-US" sz="2400" dirty="0" smtClean="0">
              <a:sym typeface="Symbol" panose="05050102010706020507" pitchFamily="18" charset="2"/>
            </a:endParaRPr>
          </a:p>
          <a:p>
            <a:pPr lvl="1" eaLnBrk="1" hangingPunct="1">
              <a:buFont typeface="Wingdings" panose="05000000000000000000" pitchFamily="2" charset="2"/>
              <a:buNone/>
            </a:pPr>
            <a:r>
              <a:rPr lang="zh-CN" altLang="en-US" sz="2000" dirty="0" smtClean="0">
                <a:sym typeface="Symbol" panose="05050102010706020507" pitchFamily="18" charset="2"/>
              </a:rPr>
              <a:t>           </a:t>
            </a:r>
            <a:r>
              <a:rPr lang="zh-CN" altLang="en-US" sz="2000" i="1" dirty="0" smtClean="0">
                <a:latin typeface="Times New Roman" panose="02020603050405020304" pitchFamily="18" charset="0"/>
                <a:sym typeface="Symbol" panose="05050102010706020507" pitchFamily="18" charset="2"/>
              </a:rPr>
              <a:t>和</a:t>
            </a:r>
            <a:endParaRPr lang="zh-CN" altLang="en-US" sz="2000" i="1" dirty="0" smtClean="0">
              <a:latin typeface="Times New Roman" panose="02020603050405020304" pitchFamily="18" charset="0"/>
              <a:sym typeface="Symbol" panose="05050102010706020507" pitchFamily="18" charset="2"/>
            </a:endParaRPr>
          </a:p>
          <a:p>
            <a:pPr lvl="1" eaLnBrk="1" hangingPunct="1"/>
            <a:endParaRPr lang="zh-CN" altLang="en-US" sz="2000" i="1" dirty="0" smtClean="0">
              <a:latin typeface="Times New Roman" panose="02020603050405020304" pitchFamily="18" charset="0"/>
              <a:sym typeface="Symbol" panose="05050102010706020507" pitchFamily="18" charset="2"/>
            </a:endParaRPr>
          </a:p>
          <a:p>
            <a:pPr eaLnBrk="1" hangingPunct="1"/>
            <a:endParaRPr lang="zh-CN" altLang="en-US" sz="2400" dirty="0" smtClean="0">
              <a:sym typeface="Symbol" panose="05050102010706020507" pitchFamily="18" charset="2"/>
            </a:endParaRPr>
          </a:p>
          <a:p>
            <a:pPr eaLnBrk="1" hangingPunct="1"/>
            <a:endParaRPr lang="zh-CN" altLang="en-US" sz="2400" dirty="0" smtClean="0"/>
          </a:p>
          <a:p>
            <a:pPr lvl="1" eaLnBrk="1" hangingPunct="1"/>
            <a:endParaRPr lang="en-US" altLang="zh-CN" sz="2000" dirty="0" smtClean="0"/>
          </a:p>
        </p:txBody>
      </p:sp>
      <p:graphicFrame>
        <p:nvGraphicFramePr>
          <p:cNvPr id="6146" name="Object 17"/>
          <p:cNvGraphicFramePr>
            <a:graphicFrameLocks noGrp="1" noChangeAspect="1"/>
          </p:cNvGraphicFramePr>
          <p:nvPr>
            <p:ph sz="quarter" idx="3"/>
          </p:nvPr>
        </p:nvGraphicFramePr>
        <p:xfrm>
          <a:off x="2015480" y="1978496"/>
          <a:ext cx="3429000" cy="458788"/>
        </p:xfrm>
        <a:graphic>
          <a:graphicData uri="http://schemas.openxmlformats.org/presentationml/2006/ole">
            <mc:AlternateContent xmlns:mc="http://schemas.openxmlformats.org/markup-compatibility/2006">
              <mc:Choice xmlns:v="urn:schemas-microsoft-com:vml" Requires="v">
                <p:oleObj spid="_x0000_s97253" name="Equation" r:id="rId1" imgW="1993265" imgH="266700" progId="Equation.DSMT4">
                  <p:embed/>
                </p:oleObj>
              </mc:Choice>
              <mc:Fallback>
                <p:oleObj name="Equation" r:id="rId1" imgW="1993265" imgH="266700" progId="Equation.DSMT4">
                  <p:embed/>
                  <p:pic>
                    <p:nvPicPr>
                      <p:cNvPr id="0" name="图片 972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480" y="1978496"/>
                        <a:ext cx="34290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9"/>
          <p:cNvGraphicFramePr>
            <a:graphicFrameLocks noChangeAspect="1"/>
          </p:cNvGraphicFramePr>
          <p:nvPr/>
        </p:nvGraphicFramePr>
        <p:xfrm>
          <a:off x="1863080" y="3114327"/>
          <a:ext cx="4953000" cy="504825"/>
        </p:xfrm>
        <a:graphic>
          <a:graphicData uri="http://schemas.openxmlformats.org/presentationml/2006/ole">
            <mc:AlternateContent xmlns:mc="http://schemas.openxmlformats.org/markup-compatibility/2006">
              <mc:Choice xmlns:v="urn:schemas-microsoft-com:vml" Requires="v">
                <p:oleObj spid="_x0000_s97254" name="Equation" r:id="rId3" imgW="2616200" imgH="266700" progId="Equation.DSMT4">
                  <p:embed/>
                </p:oleObj>
              </mc:Choice>
              <mc:Fallback>
                <p:oleObj name="Equation" r:id="rId3" imgW="2616200" imgH="266700" progId="Equation.DSMT4">
                  <p:embed/>
                  <p:pic>
                    <p:nvPicPr>
                      <p:cNvPr id="0" name="图片 972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080" y="3114327"/>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24"/>
          <p:cNvGraphicFramePr>
            <a:graphicFrameLocks noChangeAspect="1"/>
          </p:cNvGraphicFramePr>
          <p:nvPr/>
        </p:nvGraphicFramePr>
        <p:xfrm>
          <a:off x="1634480" y="3952527"/>
          <a:ext cx="990600" cy="452438"/>
        </p:xfrm>
        <a:graphic>
          <a:graphicData uri="http://schemas.openxmlformats.org/presentationml/2006/ole">
            <mc:AlternateContent xmlns:mc="http://schemas.openxmlformats.org/markup-compatibility/2006">
              <mc:Choice xmlns:v="urn:schemas-microsoft-com:vml" Requires="v">
                <p:oleObj spid="_x0000_s97255" name="Equation" r:id="rId5" imgW="583565" imgH="266700" progId="Equation.DSMT4">
                  <p:embed/>
                </p:oleObj>
              </mc:Choice>
              <mc:Fallback>
                <p:oleObj name="Equation" r:id="rId5" imgW="583565" imgH="266700" progId="Equation.DSMT4">
                  <p:embed/>
                  <p:pic>
                    <p:nvPicPr>
                      <p:cNvPr id="0" name="图片 972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4480" y="3952527"/>
                        <a:ext cx="9906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26"/>
          <p:cNvGraphicFramePr>
            <a:graphicFrameLocks noChangeAspect="1"/>
          </p:cNvGraphicFramePr>
          <p:nvPr/>
        </p:nvGraphicFramePr>
        <p:xfrm>
          <a:off x="1101080" y="5095527"/>
          <a:ext cx="914400" cy="417513"/>
        </p:xfrm>
        <a:graphic>
          <a:graphicData uri="http://schemas.openxmlformats.org/presentationml/2006/ole">
            <mc:AlternateContent xmlns:mc="http://schemas.openxmlformats.org/markup-compatibility/2006">
              <mc:Choice xmlns:v="urn:schemas-microsoft-com:vml" Requires="v">
                <p:oleObj spid="_x0000_s97256" name="Equation" r:id="rId7" imgW="583565" imgH="266700" progId="Equation.DSMT4">
                  <p:embed/>
                </p:oleObj>
              </mc:Choice>
              <mc:Fallback>
                <p:oleObj name="Equation" r:id="rId7" imgW="583565" imgH="266700" progId="Equation.DSMT4">
                  <p:embed/>
                  <p:pic>
                    <p:nvPicPr>
                      <p:cNvPr id="0" name="图片 972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080" y="5095527"/>
                        <a:ext cx="914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31"/>
          <p:cNvGraphicFramePr>
            <a:graphicFrameLocks noGrp="1" noChangeAspect="1"/>
          </p:cNvGraphicFramePr>
          <p:nvPr>
            <p:ph sz="quarter" idx="2"/>
          </p:nvPr>
        </p:nvGraphicFramePr>
        <p:xfrm>
          <a:off x="2548880" y="5095527"/>
          <a:ext cx="609600" cy="414338"/>
        </p:xfrm>
        <a:graphic>
          <a:graphicData uri="http://schemas.openxmlformats.org/presentationml/2006/ole">
            <mc:AlternateContent xmlns:mc="http://schemas.openxmlformats.org/markup-compatibility/2006">
              <mc:Choice xmlns:v="urn:schemas-microsoft-com:vml" Requires="v">
                <p:oleObj spid="_x0000_s97257" name="Equation" r:id="rId9" imgW="355600" imgH="241300" progId="Equation.DSMT4">
                  <p:embed/>
                </p:oleObj>
              </mc:Choice>
              <mc:Fallback>
                <p:oleObj name="Equation" r:id="rId9" imgW="355600" imgH="241300" progId="Equation.DSMT4">
                  <p:embed/>
                  <p:pic>
                    <p:nvPicPr>
                      <p:cNvPr id="0" name="图片 97256"/>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8880" y="5095527"/>
                        <a:ext cx="609600"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683568" y="-315416"/>
            <a:ext cx="7793037" cy="1462087"/>
          </a:xfrm>
        </p:spPr>
        <p:txBody>
          <a:bodyPr/>
          <a:lstStyle/>
          <a:p>
            <a:pPr eaLnBrk="1" hangingPunct="1"/>
            <a:r>
              <a:rPr lang="zh-CN" altLang="en-US" sz="3200" b="1" kern="1200" dirty="0">
                <a:latin typeface="+mj-ea"/>
              </a:rPr>
              <a:t>推导</a:t>
            </a:r>
            <a:endParaRPr lang="zh-CN" altLang="en-US" sz="3200" b="1" kern="1200" dirty="0">
              <a:latin typeface="+mj-ea"/>
            </a:endParaRPr>
          </a:p>
        </p:txBody>
      </p:sp>
      <p:sp>
        <p:nvSpPr>
          <p:cNvPr id="7174" name="Rectangle 3"/>
          <p:cNvSpPr>
            <a:spLocks noGrp="1" noChangeArrowheads="1"/>
          </p:cNvSpPr>
          <p:nvPr>
            <p:ph type="body" sz="half" idx="1"/>
          </p:nvPr>
        </p:nvSpPr>
        <p:spPr>
          <a:xfrm>
            <a:off x="539552" y="1402432"/>
            <a:ext cx="7199312" cy="4114800"/>
          </a:xfrm>
        </p:spPr>
        <p:txBody>
          <a:bodyPr/>
          <a:lstStyle/>
          <a:p>
            <a:pPr eaLnBrk="1" hangingPunct="1">
              <a:lnSpc>
                <a:spcPct val="90000"/>
              </a:lnSpc>
            </a:pPr>
            <a:r>
              <a:rPr lang="zh-CN" altLang="en-US" sz="2400" dirty="0" smtClean="0"/>
              <a:t>因为对于集合中所有的文档</a:t>
            </a:r>
            <a:r>
              <a:rPr lang="en-US" altLang="zh-CN" sz="2400" i="1" dirty="0" smtClean="0">
                <a:latin typeface="Times New Roman" panose="02020603050405020304" pitchFamily="18" charset="0"/>
              </a:rPr>
              <a:t>P(R)</a:t>
            </a:r>
            <a:r>
              <a:rPr lang="zh-CN" altLang="en-US" sz="2400" i="1" dirty="0" smtClean="0">
                <a:latin typeface="Times New Roman" panose="02020603050405020304" pitchFamily="18" charset="0"/>
              </a:rPr>
              <a:t>和         </a:t>
            </a:r>
            <a:r>
              <a:rPr lang="zh-CN" altLang="en-US" sz="2400" dirty="0" smtClean="0"/>
              <a:t>是相同的，所以</a:t>
            </a: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r>
              <a:rPr lang="zh-CN" altLang="en-US" sz="2400" dirty="0" smtClean="0">
                <a:sym typeface="Symbol" panose="05050102010706020507" pitchFamily="18" charset="2"/>
              </a:rPr>
              <a:t>假设索引术语是相互独立的则： </a:t>
            </a:r>
            <a:endParaRPr lang="zh-CN" altLang="en-US" sz="2400" dirty="0" smtClean="0">
              <a:sym typeface="Symbol" panose="05050102010706020507" pitchFamily="18" charset="2"/>
            </a:endParaRPr>
          </a:p>
          <a:p>
            <a:pPr eaLnBrk="1" hangingPunct="1">
              <a:lnSpc>
                <a:spcPct val="90000"/>
              </a:lnSpc>
            </a:pPr>
            <a:endParaRPr lang="zh-CN" altLang="en-US" sz="2400" dirty="0" smtClean="0">
              <a:sym typeface="Symbol" panose="05050102010706020507" pitchFamily="18" charset="2"/>
            </a:endParaRPr>
          </a:p>
          <a:p>
            <a:pPr eaLnBrk="1" hangingPunct="1">
              <a:lnSpc>
                <a:spcPct val="90000"/>
              </a:lnSpc>
            </a:pPr>
            <a:endParaRPr lang="zh-CN" altLang="en-US" sz="2400" dirty="0" smtClean="0">
              <a:sym typeface="Symbol" panose="05050102010706020507" pitchFamily="18" charset="2"/>
            </a:endParaRPr>
          </a:p>
          <a:p>
            <a:pPr eaLnBrk="1" hangingPunct="1">
              <a:lnSpc>
                <a:spcPct val="90000"/>
              </a:lnSpc>
            </a:pPr>
            <a:endParaRPr lang="zh-CN" altLang="en-US" sz="2400" dirty="0" smtClean="0">
              <a:sym typeface="Symbol" panose="05050102010706020507" pitchFamily="18" charset="2"/>
            </a:endParaRPr>
          </a:p>
          <a:p>
            <a:pPr eaLnBrk="1" hangingPunct="1">
              <a:lnSpc>
                <a:spcPct val="90000"/>
              </a:lnSpc>
            </a:pPr>
            <a:endParaRPr lang="zh-CN" altLang="en-US" sz="2400" dirty="0" smtClean="0">
              <a:sym typeface="Symbol" panose="05050102010706020507" pitchFamily="18" charset="2"/>
            </a:endParaRPr>
          </a:p>
          <a:p>
            <a:pPr eaLnBrk="1" hangingPunct="1">
              <a:lnSpc>
                <a:spcPct val="90000"/>
              </a:lnSpc>
              <a:buFont typeface="Wingdings" panose="05000000000000000000" pitchFamily="2" charset="2"/>
              <a:buNone/>
            </a:pPr>
            <a:r>
              <a:rPr lang="zh-CN" altLang="en-US" sz="2400" i="1" dirty="0" smtClean="0">
                <a:latin typeface="Times New Roman" panose="02020603050405020304" pitchFamily="18" charset="0"/>
                <a:sym typeface="Symbol" panose="05050102010706020507" pitchFamily="18" charset="2"/>
              </a:rPr>
              <a:t>           </a:t>
            </a:r>
            <a:endParaRPr lang="zh-CN" altLang="en-US" sz="2000" dirty="0" smtClean="0">
              <a:solidFill>
                <a:schemeClr val="hlink"/>
              </a:solidFill>
              <a:sym typeface="Symbol" panose="05050102010706020507" pitchFamily="18" charset="2"/>
            </a:endParaRPr>
          </a:p>
          <a:p>
            <a:pPr eaLnBrk="1" hangingPunct="1">
              <a:lnSpc>
                <a:spcPct val="90000"/>
              </a:lnSpc>
            </a:pPr>
            <a:endParaRPr lang="en-US" altLang="zh-CN" sz="2400" dirty="0" smtClean="0">
              <a:solidFill>
                <a:schemeClr val="hlink"/>
              </a:solidFill>
            </a:endParaRPr>
          </a:p>
        </p:txBody>
      </p:sp>
      <p:graphicFrame>
        <p:nvGraphicFramePr>
          <p:cNvPr id="7170" name="Object 11"/>
          <p:cNvGraphicFramePr>
            <a:graphicFrameLocks noGrp="1" noChangeAspect="1"/>
          </p:cNvGraphicFramePr>
          <p:nvPr>
            <p:ph sz="quarter" idx="2"/>
          </p:nvPr>
        </p:nvGraphicFramePr>
        <p:xfrm>
          <a:off x="2176264" y="2204119"/>
          <a:ext cx="4343400" cy="581025"/>
        </p:xfrm>
        <a:graphic>
          <a:graphicData uri="http://schemas.openxmlformats.org/presentationml/2006/ole">
            <mc:AlternateContent xmlns:mc="http://schemas.openxmlformats.org/markup-compatibility/2006">
              <mc:Choice xmlns:v="urn:schemas-microsoft-com:vml" Requires="v">
                <p:oleObj spid="_x0000_s97879" name="Equation" r:id="rId1" imgW="1993265" imgH="266700" progId="Equation.DSMT4">
                  <p:embed/>
                </p:oleObj>
              </mc:Choice>
              <mc:Fallback>
                <p:oleObj name="Equation" r:id="rId1" imgW="1993265" imgH="266700" progId="Equation.DSMT4">
                  <p:embed/>
                  <p:pic>
                    <p:nvPicPr>
                      <p:cNvPr id="0" name="图片 978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264" y="2204119"/>
                        <a:ext cx="4343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13"/>
          <p:cNvGraphicFramePr>
            <a:graphicFrameLocks noGrp="1" noChangeAspect="1"/>
          </p:cNvGraphicFramePr>
          <p:nvPr>
            <p:ph sz="quarter" idx="3"/>
          </p:nvPr>
        </p:nvGraphicFramePr>
        <p:xfrm>
          <a:off x="880864" y="3956719"/>
          <a:ext cx="5943600" cy="1050925"/>
        </p:xfrm>
        <a:graphic>
          <a:graphicData uri="http://schemas.openxmlformats.org/presentationml/2006/ole">
            <mc:AlternateContent xmlns:mc="http://schemas.openxmlformats.org/markup-compatibility/2006">
              <mc:Choice xmlns:v="urn:schemas-microsoft-com:vml" Requires="v">
                <p:oleObj spid="_x0000_s97880" name="Equation" r:id="rId3" imgW="3302000" imgH="584200" progId="Equation.DSMT4">
                  <p:embed/>
                </p:oleObj>
              </mc:Choice>
              <mc:Fallback>
                <p:oleObj name="Equation" r:id="rId3" imgW="3302000" imgH="584200" progId="Equation.DSMT4">
                  <p:embed/>
                  <p:pic>
                    <p:nvPicPr>
                      <p:cNvPr id="0" name="图片 978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864" y="3956719"/>
                        <a:ext cx="59436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5"/>
          <p:cNvGraphicFramePr>
            <a:graphicFrameLocks noChangeAspect="1"/>
          </p:cNvGraphicFramePr>
          <p:nvPr/>
        </p:nvGraphicFramePr>
        <p:xfrm>
          <a:off x="5605264" y="1365919"/>
          <a:ext cx="609600" cy="414338"/>
        </p:xfrm>
        <a:graphic>
          <a:graphicData uri="http://schemas.openxmlformats.org/presentationml/2006/ole">
            <mc:AlternateContent xmlns:mc="http://schemas.openxmlformats.org/markup-compatibility/2006">
              <mc:Choice xmlns:v="urn:schemas-microsoft-com:vml" Requires="v">
                <p:oleObj spid="_x0000_s97881" name="Equation" r:id="rId5" imgW="355600" imgH="241300" progId="Equation.DSMT4">
                  <p:embed/>
                </p:oleObj>
              </mc:Choice>
              <mc:Fallback>
                <p:oleObj name="Equation" r:id="rId5" imgW="355600" imgH="241300" progId="Equation.DSMT4">
                  <p:embed/>
                  <p:pic>
                    <p:nvPicPr>
                      <p:cNvPr id="0" name="图片 978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5264" y="1365919"/>
                        <a:ext cx="609600"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自然语言处理的关键技术</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sym typeface="Arial" panose="020B0604020202020204" pitchFamily="34" charset="0"/>
              </a:rPr>
              <a:t>语义分析</a:t>
            </a:r>
            <a:endParaRPr lang="zh-CN" altLang="en-US" b="1" dirty="0">
              <a:latin typeface="+mn-ea"/>
              <a:sym typeface="Arial" panose="020B0604020202020204" pitchFamily="34" charset="0"/>
            </a:endParaRPr>
          </a:p>
          <a:p>
            <a:pPr marL="1047750" lvl="1" indent="-609600">
              <a:lnSpc>
                <a:spcPct val="90000"/>
              </a:lnSpc>
            </a:pPr>
            <a:r>
              <a:rPr lang="zh-CN" altLang="en-US" b="1" dirty="0" smtClean="0">
                <a:latin typeface="+mn-ea"/>
                <a:sym typeface="Arial" panose="020B0604020202020204" pitchFamily="34" charset="0"/>
              </a:rPr>
              <a:t>分析</a:t>
            </a:r>
            <a:r>
              <a:rPr lang="zh-CN" altLang="en-US" b="1" dirty="0">
                <a:latin typeface="+mn-ea"/>
                <a:sym typeface="Arial" panose="020B0604020202020204" pitchFamily="34" charset="0"/>
              </a:rPr>
              <a:t>句子的语境，利用词义分析来确定出这个词的意思</a:t>
            </a:r>
            <a:r>
              <a:rPr lang="zh-CN" altLang="en-US" b="1" dirty="0" smtClean="0">
                <a:latin typeface="+mn-ea"/>
                <a:sym typeface="Arial" panose="020B0604020202020204" pitchFamily="34" charset="0"/>
              </a:rPr>
              <a:t>。</a:t>
            </a:r>
            <a:endParaRPr lang="en-US" altLang="zh-CN" b="1" dirty="0" smtClean="0">
              <a:latin typeface="+mn-ea"/>
              <a:sym typeface="Arial" panose="020B0604020202020204" pitchFamily="34" charset="0"/>
            </a:endParaRPr>
          </a:p>
          <a:p>
            <a:pPr marL="609600" indent="-609600">
              <a:lnSpc>
                <a:spcPct val="90000"/>
              </a:lnSpc>
            </a:pPr>
            <a:r>
              <a:rPr lang="zh-CN" altLang="en-US" b="1" dirty="0" smtClean="0">
                <a:latin typeface="+mn-ea"/>
                <a:sym typeface="Arial" panose="020B0604020202020204" pitchFamily="34" charset="0"/>
              </a:rPr>
              <a:t>例： 中关村的苹果不错</a:t>
            </a:r>
            <a:endParaRPr lang="zh-CN" altLang="en-US" b="1" dirty="0">
              <a:latin typeface="+mn-ea"/>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
          <p:cNvSpPr>
            <a:spLocks noGrp="1" noChangeArrowheads="1"/>
          </p:cNvSpPr>
          <p:nvPr>
            <p:ph type="title"/>
          </p:nvPr>
        </p:nvSpPr>
        <p:spPr>
          <a:xfrm>
            <a:off x="467544" y="-315416"/>
            <a:ext cx="7793037" cy="1462087"/>
          </a:xfrm>
        </p:spPr>
        <p:txBody>
          <a:bodyPr/>
          <a:lstStyle/>
          <a:p>
            <a:pPr eaLnBrk="1" hangingPunct="1"/>
            <a:r>
              <a:rPr lang="zh-CN" altLang="en-US" sz="3200" b="1" kern="1200" dirty="0">
                <a:latin typeface="+mj-ea"/>
              </a:rPr>
              <a:t>最终的概率模型排序公式</a:t>
            </a:r>
            <a:endParaRPr lang="zh-CN" altLang="en-US" sz="3200" b="1" kern="1200" dirty="0">
              <a:latin typeface="+mj-ea"/>
            </a:endParaRPr>
          </a:p>
        </p:txBody>
      </p:sp>
      <p:sp>
        <p:nvSpPr>
          <p:cNvPr id="8201" name="Rectangle 3"/>
          <p:cNvSpPr>
            <a:spLocks noGrp="1" noChangeArrowheads="1"/>
          </p:cNvSpPr>
          <p:nvPr>
            <p:ph type="body" sz="half" idx="1"/>
          </p:nvPr>
        </p:nvSpPr>
        <p:spPr>
          <a:xfrm>
            <a:off x="539552" y="1412776"/>
            <a:ext cx="7632848" cy="4114800"/>
          </a:xfrm>
        </p:spPr>
        <p:txBody>
          <a:bodyPr/>
          <a:lstStyle/>
          <a:p>
            <a:pPr eaLnBrk="1" hangingPunct="1"/>
            <a:r>
              <a:rPr lang="en-US" altLang="zh-CN" sz="2800" dirty="0" smtClean="0"/>
              <a:t>         </a:t>
            </a:r>
            <a:r>
              <a:rPr lang="zh-CN" altLang="en-US" sz="2400" dirty="0" smtClean="0"/>
              <a:t>表示集合</a:t>
            </a:r>
            <a:r>
              <a:rPr lang="en-US" altLang="zh-CN" sz="2400" i="1" dirty="0" smtClean="0">
                <a:latin typeface="Times New Roman" panose="02020603050405020304" pitchFamily="18" charset="0"/>
              </a:rPr>
              <a:t>R</a:t>
            </a:r>
            <a:r>
              <a:rPr lang="zh-CN" altLang="en-US" sz="2400" dirty="0" smtClean="0"/>
              <a:t>中随机选取的文档中出现索引术语</a:t>
            </a:r>
            <a:r>
              <a:rPr lang="en-US" altLang="zh-CN" sz="2400" i="1" dirty="0" smtClean="0">
                <a:latin typeface="Times New Roman" panose="02020603050405020304" pitchFamily="18" charset="0"/>
              </a:rPr>
              <a:t>k</a:t>
            </a:r>
            <a:r>
              <a:rPr lang="en-US" altLang="zh-CN" sz="2400" i="1" baseline="-25000" dirty="0" smtClean="0">
                <a:latin typeface="Times New Roman" panose="02020603050405020304" pitchFamily="18" charset="0"/>
              </a:rPr>
              <a:t>i</a:t>
            </a:r>
            <a:r>
              <a:rPr lang="zh-CN" altLang="en-US" sz="2400" dirty="0" smtClean="0"/>
              <a:t>的概率，        表示集合</a:t>
            </a:r>
            <a:r>
              <a:rPr lang="en-US" altLang="zh-CN" sz="2400" i="1" dirty="0" smtClean="0">
                <a:latin typeface="Times New Roman" panose="02020603050405020304" pitchFamily="18" charset="0"/>
              </a:rPr>
              <a:t>R</a:t>
            </a:r>
            <a:r>
              <a:rPr lang="zh-CN" altLang="en-US" sz="2400" dirty="0" smtClean="0"/>
              <a:t>中随机选取的文档中不出现索引术语的概率，则有：</a:t>
            </a:r>
            <a:endParaRPr lang="zh-CN" altLang="en-US" sz="2400" dirty="0" smtClean="0"/>
          </a:p>
          <a:p>
            <a:pPr eaLnBrk="1" hangingPunct="1">
              <a:buFont typeface="Wingdings" panose="05000000000000000000" pitchFamily="2" charset="2"/>
              <a:buNone/>
            </a:pPr>
            <a:r>
              <a:rPr lang="zh-CN" altLang="en-US" sz="2800" dirty="0" smtClean="0"/>
              <a:t> </a:t>
            </a:r>
            <a:endParaRPr lang="zh-CN" altLang="en-US" sz="2800" dirty="0" smtClean="0"/>
          </a:p>
          <a:p>
            <a:pPr eaLnBrk="1" hangingPunct="1"/>
            <a:r>
              <a:rPr lang="zh-CN" altLang="en-US" sz="2400" dirty="0" smtClean="0"/>
              <a:t>类似定义</a:t>
            </a:r>
            <a:r>
              <a:rPr lang="zh-CN" altLang="en-US" sz="2400" i="1" dirty="0" smtClean="0">
                <a:latin typeface="Times New Roman" panose="02020603050405020304" pitchFamily="18" charset="0"/>
              </a:rPr>
              <a:t>              和               </a:t>
            </a:r>
            <a:r>
              <a:rPr lang="zh-CN" altLang="en-US" sz="2400" dirty="0" smtClean="0"/>
              <a:t>，在相同查询背景下，忽略对所有文献保持不变的因子，最终得到：</a:t>
            </a:r>
            <a:endParaRPr lang="zh-CN" altLang="en-US" sz="2400" dirty="0" smtClean="0"/>
          </a:p>
          <a:p>
            <a:pPr eaLnBrk="1" hangingPunct="1"/>
            <a:endParaRPr lang="zh-CN" altLang="en-US" sz="2400" dirty="0" smtClean="0"/>
          </a:p>
          <a:p>
            <a:pPr eaLnBrk="1" hangingPunct="1"/>
            <a:endParaRPr lang="zh-CN" altLang="en-US" sz="2400" dirty="0" smtClean="0"/>
          </a:p>
          <a:p>
            <a:pPr eaLnBrk="1" hangingPunct="1">
              <a:buFont typeface="Wingdings" panose="05000000000000000000" pitchFamily="2" charset="2"/>
              <a:buNone/>
            </a:pPr>
            <a:r>
              <a:rPr lang="zh-CN" altLang="en-US" sz="2400" dirty="0" smtClean="0"/>
              <a:t>   </a:t>
            </a:r>
            <a:endParaRPr lang="en-US" altLang="zh-CN" sz="2400" dirty="0" smtClean="0"/>
          </a:p>
          <a:p>
            <a:pPr eaLnBrk="1" hangingPunct="1">
              <a:buFont typeface="Wingdings" panose="05000000000000000000" pitchFamily="2" charset="2"/>
              <a:buNone/>
            </a:pPr>
            <a:r>
              <a:rPr lang="zh-CN" altLang="en-US" sz="2400" dirty="0" smtClean="0">
                <a:solidFill>
                  <a:schemeClr val="hlink"/>
                </a:solidFill>
              </a:rPr>
              <a:t>这是概率模型主要的排序公式</a:t>
            </a:r>
            <a:endParaRPr lang="zh-CN" altLang="en-US" sz="2400" dirty="0" smtClean="0">
              <a:solidFill>
                <a:schemeClr val="hlink"/>
              </a:solidFill>
            </a:endParaRPr>
          </a:p>
          <a:p>
            <a:pPr eaLnBrk="1" hangingPunct="1"/>
            <a:endParaRPr lang="zh-CN" altLang="en-US" sz="2400" dirty="0" smtClean="0">
              <a:solidFill>
                <a:schemeClr val="hlink"/>
              </a:solidFill>
            </a:endParaRPr>
          </a:p>
          <a:p>
            <a:pPr eaLnBrk="1" hangingPunct="1"/>
            <a:endParaRPr lang="zh-CN" altLang="en-US" sz="2800" dirty="0" smtClean="0"/>
          </a:p>
          <a:p>
            <a:pPr eaLnBrk="1" hangingPunct="1"/>
            <a:endParaRPr lang="zh-CN" altLang="en-US" sz="2800" dirty="0" smtClean="0"/>
          </a:p>
          <a:p>
            <a:pPr eaLnBrk="1" hangingPunct="1"/>
            <a:endParaRPr lang="en-US" altLang="zh-CN" sz="2800" dirty="0" smtClean="0"/>
          </a:p>
        </p:txBody>
      </p:sp>
      <p:graphicFrame>
        <p:nvGraphicFramePr>
          <p:cNvPr id="8194" name="Object 16"/>
          <p:cNvGraphicFramePr>
            <a:graphicFrameLocks noChangeAspect="1"/>
          </p:cNvGraphicFramePr>
          <p:nvPr/>
        </p:nvGraphicFramePr>
        <p:xfrm>
          <a:off x="2843808" y="1844824"/>
          <a:ext cx="838200" cy="450850"/>
        </p:xfrm>
        <a:graphic>
          <a:graphicData uri="http://schemas.openxmlformats.org/presentationml/2006/ole">
            <mc:AlternateContent xmlns:mc="http://schemas.openxmlformats.org/markup-compatibility/2006">
              <mc:Choice xmlns:v="urn:schemas-microsoft-com:vml" Requires="v">
                <p:oleObj spid="_x0000_s123052" name="Equation" r:id="rId1" imgW="558800" imgH="254000" progId="Equation.DSMT4">
                  <p:embed/>
                </p:oleObj>
              </mc:Choice>
              <mc:Fallback>
                <p:oleObj name="Equation" r:id="rId1" imgW="558800" imgH="254000" progId="Equation.DSMT4">
                  <p:embed/>
                  <p:pic>
                    <p:nvPicPr>
                      <p:cNvPr id="0" name="图片 123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844824"/>
                        <a:ext cx="8382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17"/>
          <p:cNvGraphicFramePr>
            <a:graphicFrameLocks noChangeAspect="1"/>
          </p:cNvGraphicFramePr>
          <p:nvPr/>
        </p:nvGraphicFramePr>
        <p:xfrm>
          <a:off x="1033264" y="1528663"/>
          <a:ext cx="990600" cy="381000"/>
        </p:xfrm>
        <a:graphic>
          <a:graphicData uri="http://schemas.openxmlformats.org/presentationml/2006/ole">
            <mc:AlternateContent xmlns:mc="http://schemas.openxmlformats.org/markup-compatibility/2006">
              <mc:Choice xmlns:v="urn:schemas-microsoft-com:vml" Requires="v">
                <p:oleObj spid="_x0000_s123053" name="Equation" r:id="rId3" imgW="558800" imgH="228600" progId="Equation.DSMT4">
                  <p:embed/>
                </p:oleObj>
              </mc:Choice>
              <mc:Fallback>
                <p:oleObj name="Equation" r:id="rId3" imgW="558800" imgH="228600" progId="Equation.DSMT4">
                  <p:embed/>
                  <p:pic>
                    <p:nvPicPr>
                      <p:cNvPr id="0" name="图片 123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264" y="1528663"/>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8"/>
          <p:cNvGraphicFramePr>
            <a:graphicFrameLocks noChangeAspect="1"/>
          </p:cNvGraphicFramePr>
          <p:nvPr/>
        </p:nvGraphicFramePr>
        <p:xfrm>
          <a:off x="2023864" y="2595463"/>
          <a:ext cx="3505200" cy="541338"/>
        </p:xfrm>
        <a:graphic>
          <a:graphicData uri="http://schemas.openxmlformats.org/presentationml/2006/ole">
            <mc:AlternateContent xmlns:mc="http://schemas.openxmlformats.org/markup-compatibility/2006">
              <mc:Choice xmlns:v="urn:schemas-microsoft-com:vml" Requires="v">
                <p:oleObj spid="_x0000_s123054" name="Equation" r:id="rId5" imgW="1396365" imgH="254000" progId="Equation.DSMT4">
                  <p:embed/>
                </p:oleObj>
              </mc:Choice>
              <mc:Fallback>
                <p:oleObj name="Equation" r:id="rId5" imgW="1396365" imgH="254000" progId="Equation.DSMT4">
                  <p:embed/>
                  <p:pic>
                    <p:nvPicPr>
                      <p:cNvPr id="0" name="图片 1230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864" y="2595463"/>
                        <a:ext cx="35052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22"/>
          <p:cNvGraphicFramePr>
            <a:graphicFrameLocks noChangeAspect="1"/>
          </p:cNvGraphicFramePr>
          <p:nvPr/>
        </p:nvGraphicFramePr>
        <p:xfrm>
          <a:off x="2361456" y="3187824"/>
          <a:ext cx="914400" cy="457200"/>
        </p:xfrm>
        <a:graphic>
          <a:graphicData uri="http://schemas.openxmlformats.org/presentationml/2006/ole">
            <mc:AlternateContent xmlns:mc="http://schemas.openxmlformats.org/markup-compatibility/2006">
              <mc:Choice xmlns:v="urn:schemas-microsoft-com:vml" Requires="v">
                <p:oleObj spid="_x0000_s123055" name="Equation" r:id="rId7" imgW="558800" imgH="254000" progId="Equation.DSMT4">
                  <p:embed/>
                </p:oleObj>
              </mc:Choice>
              <mc:Fallback>
                <p:oleObj name="Equation" r:id="rId7" imgW="558800" imgH="254000" progId="Equation.DSMT4">
                  <p:embed/>
                  <p:pic>
                    <p:nvPicPr>
                      <p:cNvPr id="0" name="图片 1230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1456" y="3187824"/>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23"/>
          <p:cNvGraphicFramePr>
            <a:graphicFrameLocks noChangeAspect="1"/>
          </p:cNvGraphicFramePr>
          <p:nvPr/>
        </p:nvGraphicFramePr>
        <p:xfrm>
          <a:off x="3869432" y="3128863"/>
          <a:ext cx="990600" cy="450850"/>
        </p:xfrm>
        <a:graphic>
          <a:graphicData uri="http://schemas.openxmlformats.org/presentationml/2006/ole">
            <mc:AlternateContent xmlns:mc="http://schemas.openxmlformats.org/markup-compatibility/2006">
              <mc:Choice xmlns:v="urn:schemas-microsoft-com:vml" Requires="v">
                <p:oleObj spid="_x0000_s123056" name="Equation" r:id="rId9" imgW="558800" imgH="254000" progId="Equation.DSMT4">
                  <p:embed/>
                </p:oleObj>
              </mc:Choice>
              <mc:Fallback>
                <p:oleObj name="Equation" r:id="rId9" imgW="558800" imgH="254000" progId="Equation.DSMT4">
                  <p:embed/>
                  <p:pic>
                    <p:nvPicPr>
                      <p:cNvPr id="0" name="图片 1230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9432" y="3128863"/>
                        <a:ext cx="9906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33"/>
          <p:cNvGraphicFramePr>
            <a:graphicFrameLocks noGrp="1" noChangeAspect="1"/>
          </p:cNvGraphicFramePr>
          <p:nvPr>
            <p:ph sz="half" idx="2"/>
          </p:nvPr>
        </p:nvGraphicFramePr>
        <p:xfrm>
          <a:off x="1338064" y="4195663"/>
          <a:ext cx="6096000" cy="785813"/>
        </p:xfrm>
        <a:graphic>
          <a:graphicData uri="http://schemas.openxmlformats.org/presentationml/2006/ole">
            <mc:AlternateContent xmlns:mc="http://schemas.openxmlformats.org/markup-compatibility/2006">
              <mc:Choice xmlns:v="urn:schemas-microsoft-com:vml" Requires="v">
                <p:oleObj spid="_x0000_s123057" name="Equation" r:id="rId11" imgW="3746500" imgH="482600" progId="Equation.DSMT4">
                  <p:embed/>
                </p:oleObj>
              </mc:Choice>
              <mc:Fallback>
                <p:oleObj name="Equation" r:id="rId11" imgW="3746500" imgH="482600" progId="Equation.DSMT4">
                  <p:embed/>
                  <p:pic>
                    <p:nvPicPr>
                      <p:cNvPr id="0" name="图片 1230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064" y="4195663"/>
                        <a:ext cx="60960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611560" y="-337343"/>
            <a:ext cx="7793037" cy="1462087"/>
          </a:xfrm>
        </p:spPr>
        <p:txBody>
          <a:bodyPr/>
          <a:lstStyle/>
          <a:p>
            <a:pPr eaLnBrk="1" hangingPunct="1"/>
            <a:r>
              <a:rPr lang="zh-CN" altLang="en-US" sz="3200" b="1" kern="1200" dirty="0">
                <a:latin typeface="+mj-ea"/>
              </a:rPr>
              <a:t>初始化方法</a:t>
            </a:r>
            <a:endParaRPr lang="zh-CN" altLang="en-US" sz="3200" b="1" kern="1200" dirty="0">
              <a:latin typeface="+mj-ea"/>
            </a:endParaRPr>
          </a:p>
        </p:txBody>
      </p:sp>
      <p:sp>
        <p:nvSpPr>
          <p:cNvPr id="9222" name="Rectangle 3"/>
          <p:cNvSpPr>
            <a:spLocks noGrp="1" noChangeArrowheads="1"/>
          </p:cNvSpPr>
          <p:nvPr>
            <p:ph type="body" sz="half" idx="1"/>
          </p:nvPr>
        </p:nvSpPr>
        <p:spPr>
          <a:xfrm>
            <a:off x="672480" y="1546448"/>
            <a:ext cx="7427912" cy="4114800"/>
          </a:xfrm>
        </p:spPr>
        <p:txBody>
          <a:bodyPr/>
          <a:lstStyle/>
          <a:p>
            <a:pPr eaLnBrk="1" hangingPunct="1"/>
            <a:r>
              <a:rPr lang="zh-CN" altLang="en-US" sz="2400" dirty="0" smtClean="0"/>
              <a:t>由于我们在开始时并不知道集合</a:t>
            </a:r>
            <a:r>
              <a:rPr lang="en-US" altLang="zh-CN" sz="2400" i="1" dirty="0" smtClean="0">
                <a:latin typeface="Times New Roman" panose="02020603050405020304" pitchFamily="18" charset="0"/>
              </a:rPr>
              <a:t>R</a:t>
            </a:r>
            <a:r>
              <a:rPr lang="zh-CN" altLang="en-US" sz="2400" dirty="0" smtClean="0"/>
              <a:t>，因此必须</a:t>
            </a:r>
            <a:endParaRPr lang="zh-CN" altLang="en-US" sz="2400" dirty="0" smtClean="0"/>
          </a:p>
          <a:p>
            <a:pPr eaLnBrk="1" hangingPunct="1">
              <a:buFont typeface="Wingdings" panose="05000000000000000000" pitchFamily="2" charset="2"/>
              <a:buNone/>
            </a:pPr>
            <a:r>
              <a:rPr lang="zh-CN" altLang="en-US" sz="2400" dirty="0" smtClean="0"/>
              <a:t>   设计一个初始化计算           和          的算法。</a:t>
            </a:r>
            <a:endParaRPr lang="zh-CN" altLang="en-US" sz="2400" dirty="0" smtClean="0"/>
          </a:p>
          <a:p>
            <a:pPr eaLnBrk="1" hangingPunct="1"/>
            <a:r>
              <a:rPr lang="zh-CN" altLang="en-US" sz="2400" dirty="0" smtClean="0"/>
              <a:t>在查询的开始阶段只定义了查询串，还没有得到结果文档集。我们不得不作一些简单的假设，</a:t>
            </a:r>
            <a:endParaRPr lang="zh-CN" altLang="en-US" sz="2400" dirty="0" smtClean="0"/>
          </a:p>
          <a:p>
            <a:pPr lvl="1" eaLnBrk="1" hangingPunct="1"/>
            <a:r>
              <a:rPr lang="zh-CN" altLang="en-US" sz="2000" dirty="0" smtClean="0"/>
              <a:t>假定</a:t>
            </a:r>
            <a:r>
              <a:rPr lang="en-US" altLang="zh-CN" sz="2000" i="1" dirty="0" smtClean="0">
                <a:latin typeface="Times New Roman" panose="02020603050405020304" pitchFamily="18" charset="0"/>
              </a:rPr>
              <a:t>P(</a:t>
            </a:r>
            <a:r>
              <a:rPr lang="en-US" altLang="zh-CN" sz="2000" i="1" dirty="0" err="1" smtClean="0">
                <a:latin typeface="Times New Roman" panose="02020603050405020304" pitchFamily="18" charset="0"/>
              </a:rPr>
              <a:t>k</a:t>
            </a:r>
            <a:r>
              <a:rPr lang="en-US" altLang="zh-CN" sz="2000" i="1" baseline="-25000" dirty="0" err="1" smtClean="0">
                <a:latin typeface="Times New Roman" panose="02020603050405020304" pitchFamily="18" charset="0"/>
              </a:rPr>
              <a:t>i</a:t>
            </a:r>
            <a:r>
              <a:rPr lang="en-US" altLang="zh-CN" sz="2000" i="1" dirty="0" err="1" smtClean="0">
                <a:latin typeface="Times New Roman" panose="02020603050405020304" pitchFamily="18" charset="0"/>
              </a:rPr>
              <a:t>|R</a:t>
            </a:r>
            <a:r>
              <a:rPr lang="en-US" altLang="zh-CN" sz="2000" i="1" dirty="0" smtClean="0">
                <a:latin typeface="Times New Roman" panose="02020603050405020304" pitchFamily="18" charset="0"/>
              </a:rPr>
              <a:t>)</a:t>
            </a:r>
            <a:r>
              <a:rPr lang="zh-CN" altLang="en-US" sz="2000" dirty="0" smtClean="0"/>
              <a:t>对所有的索引术语来说是常数（一般等于</a:t>
            </a:r>
            <a:r>
              <a:rPr lang="en-US" altLang="zh-CN" sz="2000" i="1" dirty="0" smtClean="0">
                <a:latin typeface="Times New Roman" panose="02020603050405020304" pitchFamily="18" charset="0"/>
              </a:rPr>
              <a:t>0.5</a:t>
            </a:r>
            <a:r>
              <a:rPr lang="zh-CN" altLang="en-US" sz="2000" dirty="0" smtClean="0"/>
              <a:t>）</a:t>
            </a:r>
            <a:endParaRPr lang="zh-CN" altLang="en-US" sz="2000" dirty="0" smtClean="0"/>
          </a:p>
          <a:p>
            <a:pPr lvl="1" eaLnBrk="1" hangingPunct="1"/>
            <a:r>
              <a:rPr lang="zh-CN" altLang="en-US" sz="2000" dirty="0" smtClean="0"/>
              <a:t>假定索引术语在非相关文档中的分布可以由索引术语在集合中所有文档中的分布来近似表示。</a:t>
            </a:r>
            <a:endParaRPr lang="zh-CN" altLang="en-US" sz="2000" dirty="0" smtClean="0"/>
          </a:p>
          <a:p>
            <a:pPr lvl="1" eaLnBrk="1" hangingPunct="1">
              <a:buFont typeface="Wingdings" panose="05000000000000000000" pitchFamily="2" charset="2"/>
              <a:buNone/>
            </a:pPr>
            <a:r>
              <a:rPr lang="zh-CN" altLang="en-US" sz="2000" i="1" dirty="0" smtClean="0">
                <a:latin typeface="Times New Roman" panose="02020603050405020304" pitchFamily="18" charset="0"/>
              </a:rPr>
              <a:t>			</a:t>
            </a:r>
            <a:r>
              <a:rPr lang="en-US" altLang="zh-CN" sz="2000" i="1" dirty="0" smtClean="0">
                <a:latin typeface="Times New Roman" panose="02020603050405020304" pitchFamily="18" charset="0"/>
              </a:rPr>
              <a:t>P(</a:t>
            </a:r>
            <a:r>
              <a:rPr lang="en-US" altLang="zh-CN" sz="2000" i="1" dirty="0" err="1" smtClean="0">
                <a:latin typeface="Times New Roman" panose="02020603050405020304" pitchFamily="18" charset="0"/>
              </a:rPr>
              <a:t>k</a:t>
            </a:r>
            <a:r>
              <a:rPr lang="en-US" altLang="zh-CN" sz="2000" i="1" baseline="-25000" dirty="0" err="1" smtClean="0">
                <a:latin typeface="Times New Roman" panose="02020603050405020304" pitchFamily="18" charset="0"/>
              </a:rPr>
              <a:t>i</a:t>
            </a:r>
            <a:r>
              <a:rPr lang="en-US" altLang="zh-CN" sz="2000" i="1" dirty="0" err="1" smtClean="0">
                <a:latin typeface="Times New Roman" panose="02020603050405020304" pitchFamily="18" charset="0"/>
              </a:rPr>
              <a:t>|R</a:t>
            </a:r>
            <a:r>
              <a:rPr lang="en-US" altLang="zh-CN" sz="2000" i="1" dirty="0" smtClean="0">
                <a:latin typeface="Times New Roman" panose="02020603050405020304" pitchFamily="18" charset="0"/>
              </a:rPr>
              <a:t>)=0.5</a:t>
            </a:r>
            <a:endParaRPr lang="en-US" altLang="zh-CN" sz="2000" dirty="0" smtClean="0"/>
          </a:p>
          <a:p>
            <a:pPr lvl="2" eaLnBrk="1" hangingPunct="1">
              <a:buFont typeface="Wingdings" panose="05000000000000000000" pitchFamily="2" charset="2"/>
              <a:buNone/>
            </a:pPr>
            <a:r>
              <a:rPr lang="en-US" altLang="zh-CN" sz="1800" i="1" dirty="0" smtClean="0">
                <a:latin typeface="Times New Roman" panose="02020603050405020304" pitchFamily="18" charset="0"/>
              </a:rPr>
              <a:t>			=</a:t>
            </a:r>
            <a:r>
              <a:rPr lang="en-US" altLang="zh-CN" sz="1800" i="1" dirty="0" err="1" smtClean="0">
                <a:latin typeface="Times New Roman" panose="02020603050405020304" pitchFamily="18" charset="0"/>
              </a:rPr>
              <a:t>n</a:t>
            </a:r>
            <a:r>
              <a:rPr lang="en-US" altLang="zh-CN" sz="1800" i="1" baseline="-25000" dirty="0" err="1" smtClean="0">
                <a:latin typeface="Times New Roman" panose="02020603050405020304" pitchFamily="18" charset="0"/>
              </a:rPr>
              <a:t>i</a:t>
            </a:r>
            <a:r>
              <a:rPr lang="en-US" altLang="zh-CN" sz="1800" i="1" dirty="0" smtClean="0">
                <a:latin typeface="Times New Roman" panose="02020603050405020304" pitchFamily="18" charset="0"/>
              </a:rPr>
              <a:t>/N</a:t>
            </a:r>
            <a:endParaRPr lang="en-US" altLang="zh-CN" sz="1800" i="1" dirty="0" smtClean="0">
              <a:latin typeface="Times New Roman" panose="02020603050405020304" pitchFamily="18" charset="0"/>
            </a:endParaRPr>
          </a:p>
          <a:p>
            <a:pPr lvl="2" eaLnBrk="1" hangingPunct="1"/>
            <a:r>
              <a:rPr lang="en-US" altLang="zh-CN" sz="1800" i="1" dirty="0" err="1" smtClean="0">
                <a:latin typeface="Times New Roman" panose="02020603050405020304" pitchFamily="18" charset="0"/>
              </a:rPr>
              <a:t>n</a:t>
            </a:r>
            <a:r>
              <a:rPr lang="en-US" altLang="zh-CN" sz="1800" i="1" baseline="-25000" dirty="0" err="1" smtClean="0">
                <a:latin typeface="Times New Roman" panose="02020603050405020304" pitchFamily="18" charset="0"/>
              </a:rPr>
              <a:t>i</a:t>
            </a:r>
            <a:r>
              <a:rPr lang="zh-CN" altLang="en-US" sz="1800" dirty="0" smtClean="0"/>
              <a:t>表示出现索引术语</a:t>
            </a:r>
            <a:r>
              <a:rPr lang="en-US" altLang="zh-CN" sz="1800" i="1" dirty="0" smtClean="0">
                <a:latin typeface="Times New Roman" panose="02020603050405020304" pitchFamily="18" charset="0"/>
              </a:rPr>
              <a:t>k</a:t>
            </a:r>
            <a:r>
              <a:rPr lang="en-US" altLang="zh-CN" sz="1800" i="1" baseline="-25000" dirty="0" smtClean="0">
                <a:latin typeface="Times New Roman" panose="02020603050405020304" pitchFamily="18" charset="0"/>
              </a:rPr>
              <a:t>i</a:t>
            </a:r>
            <a:r>
              <a:rPr lang="zh-CN" altLang="en-US" sz="1800" dirty="0" smtClean="0"/>
              <a:t>的文档的数目，</a:t>
            </a:r>
            <a:r>
              <a:rPr lang="en-US" altLang="zh-CN" sz="1800" i="1" dirty="0" smtClean="0">
                <a:latin typeface="Times New Roman" panose="02020603050405020304" pitchFamily="18" charset="0"/>
              </a:rPr>
              <a:t>N</a:t>
            </a:r>
            <a:r>
              <a:rPr lang="zh-CN" altLang="en-US" sz="1800" dirty="0" smtClean="0"/>
              <a:t>是集合中总的文档的数目。</a:t>
            </a:r>
            <a:endParaRPr lang="zh-CN" altLang="en-US" sz="1800" dirty="0" smtClean="0"/>
          </a:p>
        </p:txBody>
      </p:sp>
      <p:graphicFrame>
        <p:nvGraphicFramePr>
          <p:cNvPr id="9218" name="Object 8"/>
          <p:cNvGraphicFramePr>
            <a:graphicFrameLocks noGrp="1" noChangeAspect="1"/>
          </p:cNvGraphicFramePr>
          <p:nvPr>
            <p:ph sz="quarter" idx="2"/>
          </p:nvPr>
        </p:nvGraphicFramePr>
        <p:xfrm>
          <a:off x="4021832" y="1998613"/>
          <a:ext cx="838200" cy="422275"/>
        </p:xfrm>
        <a:graphic>
          <a:graphicData uri="http://schemas.openxmlformats.org/presentationml/2006/ole">
            <mc:AlternateContent xmlns:mc="http://schemas.openxmlformats.org/markup-compatibility/2006">
              <mc:Choice xmlns:v="urn:schemas-microsoft-com:vml" Requires="v">
                <p:oleObj spid="_x0000_s99927" name="Equation" r:id="rId1" imgW="558800" imgH="228600" progId="Equation.DSMT4">
                  <p:embed/>
                </p:oleObj>
              </mc:Choice>
              <mc:Fallback>
                <p:oleObj name="Equation" r:id="rId1" imgW="558800" imgH="228600" progId="Equation.DSMT4">
                  <p:embed/>
                  <p:pic>
                    <p:nvPicPr>
                      <p:cNvPr id="0" name="图片 999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832" y="1998613"/>
                        <a:ext cx="8382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10"/>
          <p:cNvGraphicFramePr>
            <a:graphicFrameLocks noGrp="1" noChangeAspect="1"/>
          </p:cNvGraphicFramePr>
          <p:nvPr>
            <p:ph sz="quarter" idx="3"/>
          </p:nvPr>
        </p:nvGraphicFramePr>
        <p:xfrm>
          <a:off x="5453608" y="1970038"/>
          <a:ext cx="990600" cy="450850"/>
        </p:xfrm>
        <a:graphic>
          <a:graphicData uri="http://schemas.openxmlformats.org/presentationml/2006/ole">
            <mc:AlternateContent xmlns:mc="http://schemas.openxmlformats.org/markup-compatibility/2006">
              <mc:Choice xmlns:v="urn:schemas-microsoft-com:vml" Requires="v">
                <p:oleObj spid="_x0000_s99928" name="Equation" r:id="rId3" imgW="558800" imgH="254000" progId="Equation.DSMT4">
                  <p:embed/>
                </p:oleObj>
              </mc:Choice>
              <mc:Fallback>
                <p:oleObj name="Equation" r:id="rId3" imgW="558800" imgH="254000" progId="Equation.DSMT4">
                  <p:embed/>
                  <p:pic>
                    <p:nvPicPr>
                      <p:cNvPr id="0" name="图片 999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608" y="1970038"/>
                        <a:ext cx="9906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12"/>
          <p:cNvGraphicFramePr>
            <a:graphicFrameLocks noChangeAspect="1"/>
          </p:cNvGraphicFramePr>
          <p:nvPr/>
        </p:nvGraphicFramePr>
        <p:xfrm>
          <a:off x="2613992" y="4632176"/>
          <a:ext cx="838200" cy="381000"/>
        </p:xfrm>
        <a:graphic>
          <a:graphicData uri="http://schemas.openxmlformats.org/presentationml/2006/ole">
            <mc:AlternateContent xmlns:mc="http://schemas.openxmlformats.org/markup-compatibility/2006">
              <mc:Choice xmlns:v="urn:schemas-microsoft-com:vml" Requires="v">
                <p:oleObj spid="_x0000_s99929" name="Equation" r:id="rId5" imgW="558800" imgH="254000" progId="Equation.DSMT4">
                  <p:embed/>
                </p:oleObj>
              </mc:Choice>
              <mc:Fallback>
                <p:oleObj name="Equation" r:id="rId5" imgW="558800" imgH="254000" progId="Equation.DSMT4">
                  <p:embed/>
                  <p:pic>
                    <p:nvPicPr>
                      <p:cNvPr id="0" name="图片 999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992" y="4632176"/>
                        <a:ext cx="838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74675" y="260648"/>
            <a:ext cx="8001000" cy="891952"/>
          </a:xfrm>
        </p:spPr>
        <p:txBody>
          <a:bodyPr/>
          <a:lstStyle/>
          <a:p>
            <a:pPr eaLnBrk="1" hangingPunct="1"/>
            <a:r>
              <a:rPr lang="zh-CN" altLang="en-US" sz="3200" b="1" kern="1200" dirty="0">
                <a:latin typeface="+mj-ea"/>
                <a:ea typeface="+mj-ea"/>
              </a:rPr>
              <a:t>概率模型小结</a:t>
            </a:r>
            <a:endParaRPr lang="zh-CN" altLang="en-US" sz="3200" b="1" kern="1200" dirty="0">
              <a:latin typeface="+mj-ea"/>
              <a:ea typeface="+mj-ea"/>
            </a:endParaRPr>
          </a:p>
        </p:txBody>
      </p:sp>
      <p:sp>
        <p:nvSpPr>
          <p:cNvPr id="64515" name="Rectangle 3"/>
          <p:cNvSpPr>
            <a:spLocks noGrp="1" noChangeArrowheads="1"/>
          </p:cNvSpPr>
          <p:nvPr>
            <p:ph type="body" idx="1"/>
          </p:nvPr>
        </p:nvSpPr>
        <p:spPr>
          <a:xfrm>
            <a:off x="683568" y="1345977"/>
            <a:ext cx="7772400" cy="4459287"/>
          </a:xfrm>
        </p:spPr>
        <p:txBody>
          <a:bodyPr/>
          <a:lstStyle/>
          <a:p>
            <a:pPr eaLnBrk="1" hangingPunct="1">
              <a:lnSpc>
                <a:spcPct val="90000"/>
              </a:lnSpc>
            </a:pPr>
            <a:r>
              <a:rPr lang="zh-CN" altLang="en-US" sz="2800" dirty="0" smtClean="0"/>
              <a:t>优点</a:t>
            </a:r>
            <a:endParaRPr lang="zh-CN" altLang="en-US" sz="2800" dirty="0" smtClean="0"/>
          </a:p>
          <a:p>
            <a:pPr lvl="1" eaLnBrk="1" hangingPunct="1">
              <a:lnSpc>
                <a:spcPct val="90000"/>
              </a:lnSpc>
            </a:pPr>
            <a:r>
              <a:rPr lang="zh-CN" altLang="en-US" sz="2400" dirty="0" smtClean="0"/>
              <a:t>文档可以按照他们的相关概率递减的顺序来排序。</a:t>
            </a:r>
            <a:endParaRPr lang="zh-CN" altLang="en-US" sz="2400" dirty="0" smtClean="0"/>
          </a:p>
          <a:p>
            <a:pPr eaLnBrk="1" hangingPunct="1">
              <a:lnSpc>
                <a:spcPct val="90000"/>
              </a:lnSpc>
            </a:pPr>
            <a:r>
              <a:rPr lang="zh-CN" altLang="en-US" sz="2800" dirty="0" smtClean="0"/>
              <a:t>缺点</a:t>
            </a:r>
            <a:endParaRPr lang="zh-CN" altLang="en-US" sz="2800" dirty="0" smtClean="0"/>
          </a:p>
          <a:p>
            <a:pPr lvl="1" eaLnBrk="1" hangingPunct="1">
              <a:lnSpc>
                <a:spcPct val="90000"/>
              </a:lnSpc>
            </a:pPr>
            <a:r>
              <a:rPr lang="zh-CN" altLang="en-US" sz="2400" dirty="0" smtClean="0"/>
              <a:t>开始时需要猜想把文档分为相关和不相关的两个集合，一般来说很难</a:t>
            </a:r>
            <a:endParaRPr lang="zh-CN" altLang="en-US" sz="2400" dirty="0" smtClean="0"/>
          </a:p>
          <a:p>
            <a:pPr lvl="1" eaLnBrk="1" hangingPunct="1">
              <a:lnSpc>
                <a:spcPct val="90000"/>
              </a:lnSpc>
            </a:pPr>
            <a:r>
              <a:rPr lang="zh-CN" altLang="en-US" sz="2400" dirty="0" smtClean="0"/>
              <a:t>实际上这种模型没有考虑索引术语在文档中的频率（因为所有的权重都是二值的）</a:t>
            </a:r>
            <a:endParaRPr lang="zh-CN" altLang="en-US" sz="2400" dirty="0" smtClean="0"/>
          </a:p>
          <a:p>
            <a:pPr lvl="1" eaLnBrk="1" hangingPunct="1">
              <a:lnSpc>
                <a:spcPct val="90000"/>
              </a:lnSpc>
            </a:pPr>
            <a:r>
              <a:rPr lang="zh-CN" altLang="en-US" sz="2400" dirty="0" smtClean="0"/>
              <a:t>假设标引词独立</a:t>
            </a:r>
            <a:endParaRPr lang="zh-CN" altLang="en-US" sz="2400" dirty="0" smtClean="0"/>
          </a:p>
          <a:p>
            <a:pPr eaLnBrk="1" hangingPunct="1">
              <a:lnSpc>
                <a:spcPct val="90000"/>
              </a:lnSpc>
            </a:pPr>
            <a:r>
              <a:rPr lang="zh-CN" altLang="en-US" sz="2800" dirty="0" smtClean="0"/>
              <a:t>概率模型是否要比向量模型好还存在着争论，但现在向量模型使用的比较广泛。</a:t>
            </a:r>
            <a:br>
              <a:rPr lang="zh-CN" altLang="en-US" sz="2800" dirty="0" smtClean="0"/>
            </a:br>
            <a:endParaRPr lang="zh-CN" altLang="en-US" sz="2800" dirty="0" smtClean="0"/>
          </a:p>
          <a:p>
            <a:pPr eaLnBrk="1" hangingPunct="1">
              <a:lnSpc>
                <a:spcPct val="90000"/>
              </a:lnSpc>
            </a:pPr>
            <a:endParaRPr lang="en-US" altLang="zh-CN" sz="28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378048"/>
            <a:ext cx="8035925" cy="674688"/>
          </a:xfrm>
        </p:spPr>
        <p:txBody>
          <a:bodyPr/>
          <a:lstStyle/>
          <a:p>
            <a:pPr eaLnBrk="1" hangingPunct="1"/>
            <a:r>
              <a:rPr lang="zh-CN" altLang="en-US" sz="3200" b="1" kern="1200" dirty="0">
                <a:latin typeface="+mj-ea"/>
                <a:ea typeface="+mj-ea"/>
              </a:rPr>
              <a:t>在经典模型上的发展</a:t>
            </a:r>
            <a:endParaRPr lang="zh-CN" altLang="en-US" sz="3200" b="1" kern="1200" dirty="0">
              <a:latin typeface="+mj-ea"/>
              <a:ea typeface="+mj-ea"/>
            </a:endParaRPr>
          </a:p>
        </p:txBody>
      </p:sp>
      <p:sp>
        <p:nvSpPr>
          <p:cNvPr id="7171" name="Rectangle 3"/>
          <p:cNvSpPr>
            <a:spLocks noGrp="1" noChangeArrowheads="1"/>
          </p:cNvSpPr>
          <p:nvPr>
            <p:ph type="body" idx="1"/>
          </p:nvPr>
        </p:nvSpPr>
        <p:spPr>
          <a:xfrm>
            <a:off x="755576" y="1341462"/>
            <a:ext cx="6675456" cy="4895850"/>
          </a:xfrm>
        </p:spPr>
        <p:txBody>
          <a:bodyPr/>
          <a:lstStyle/>
          <a:p>
            <a:pPr eaLnBrk="1" hangingPunct="1"/>
            <a:r>
              <a:rPr lang="zh-CN" altLang="en-US" sz="3600" b="1" dirty="0" smtClean="0">
                <a:latin typeface="Times New Roman" panose="02020603050405020304" pitchFamily="18" charset="0"/>
                <a:ea typeface="楷体_GB2312" pitchFamily="49" charset="-122"/>
                <a:cs typeface="Times New Roman" panose="02020603050405020304" pitchFamily="18" charset="0"/>
              </a:rPr>
              <a:t>扩展布尔模型</a:t>
            </a:r>
            <a:r>
              <a:rPr lang="en-US" altLang="zh-CN" sz="3600" b="1" dirty="0" smtClean="0">
                <a:latin typeface="Times New Roman" panose="02020603050405020304" pitchFamily="18" charset="0"/>
                <a:ea typeface="楷体_GB2312" pitchFamily="49" charset="-122"/>
                <a:cs typeface="Times New Roman" panose="02020603050405020304" pitchFamily="18" charset="0"/>
              </a:rPr>
              <a:t> </a:t>
            </a:r>
            <a:endParaRPr lang="zh-CN" altLang="en-US" sz="3600" b="1"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sz="3600" b="1" dirty="0" smtClean="0">
                <a:latin typeface="Times New Roman" panose="02020603050405020304" pitchFamily="18" charset="0"/>
                <a:ea typeface="楷体_GB2312" pitchFamily="49" charset="-122"/>
                <a:cs typeface="Times New Roman" panose="02020603050405020304" pitchFamily="18" charset="0"/>
              </a:rPr>
              <a:t>LSI</a:t>
            </a:r>
            <a:r>
              <a:rPr lang="zh-CN" altLang="en-US" sz="3600" b="1" dirty="0" smtClean="0">
                <a:latin typeface="Times New Roman" panose="02020603050405020304" pitchFamily="18" charset="0"/>
                <a:ea typeface="楷体_GB2312" pitchFamily="49" charset="-122"/>
                <a:cs typeface="Times New Roman" panose="02020603050405020304" pitchFamily="18" charset="0"/>
              </a:rPr>
              <a:t>模型</a:t>
            </a:r>
            <a:r>
              <a:rPr lang="en-US" altLang="zh-CN" sz="3600" b="1" dirty="0" smtClean="0">
                <a:latin typeface="Times New Roman" panose="02020603050405020304" pitchFamily="18" charset="0"/>
                <a:ea typeface="楷体_GB2312" pitchFamily="49" charset="-122"/>
                <a:cs typeface="Times New Roman" panose="02020603050405020304" pitchFamily="18" charset="0"/>
              </a:rPr>
              <a:t> </a:t>
            </a:r>
            <a:endParaRPr lang="en-US" altLang="zh-CN" sz="3600" b="1"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3600" b="1" dirty="0" smtClean="0">
                <a:latin typeface="Times New Roman" panose="02020603050405020304" pitchFamily="18" charset="0"/>
                <a:ea typeface="楷体_GB2312" pitchFamily="49" charset="-122"/>
                <a:cs typeface="Times New Roman" panose="02020603050405020304" pitchFamily="18" charset="0"/>
              </a:rPr>
              <a:t>统计语言模型</a:t>
            </a:r>
            <a:r>
              <a:rPr lang="en-US" altLang="zh-CN" sz="3600" b="1" dirty="0" smtClean="0">
                <a:latin typeface="Times New Roman" panose="02020603050405020304" pitchFamily="18" charset="0"/>
                <a:ea typeface="楷体_GB2312" pitchFamily="49" charset="-122"/>
                <a:cs typeface="Times New Roman" panose="02020603050405020304" pitchFamily="18" charset="0"/>
              </a:rPr>
              <a:t> </a:t>
            </a:r>
            <a:endParaRPr lang="zh-CN" altLang="en-US" sz="3600" b="1" dirty="0">
              <a:latin typeface="Times New Roman" panose="02020603050405020304" pitchFamily="18" charset="0"/>
              <a:ea typeface="楷体_GB2312" pitchFamily="49" charset="-122"/>
              <a:cs typeface="Times New Roman" panose="02020603050405020304" pitchFamily="18" charset="0"/>
            </a:endParaRPr>
          </a:p>
          <a:p>
            <a:pPr eaLnBrk="1" hangingPunct="1"/>
            <a:endParaRPr lang="zh-CN" altLang="en-US" sz="3600"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378048"/>
            <a:ext cx="8035925" cy="674688"/>
          </a:xfrm>
        </p:spPr>
        <p:txBody>
          <a:bodyPr/>
          <a:lstStyle/>
          <a:p>
            <a:pPr eaLnBrk="1" hangingPunct="1"/>
            <a:r>
              <a:rPr lang="zh-CN" altLang="en-US" sz="3200" b="1" kern="1200" dirty="0">
                <a:latin typeface="+mj-ea"/>
                <a:ea typeface="+mj-ea"/>
              </a:rPr>
              <a:t>扩展布尔模型</a:t>
            </a:r>
            <a:endParaRPr lang="zh-CN" altLang="en-US" sz="3200" b="1" kern="1200" dirty="0">
              <a:latin typeface="+mj-ea"/>
              <a:ea typeface="+mj-ea"/>
            </a:endParaRPr>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064221"/>
            <a:ext cx="89725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32480" y="983133"/>
            <a:ext cx="7793038" cy="1081088"/>
          </a:xfrm>
          <a:prstGeom prst="rect">
            <a:avLst/>
          </a:prstGeom>
          <a:noFill/>
          <a:ln w="9525">
            <a:noFill/>
            <a:miter lim="800000"/>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zh-CN" altLang="en-US" sz="3200" dirty="0" smtClean="0"/>
              <a:t>布尔检索示例</a:t>
            </a:r>
            <a:endParaRPr lang="zh-CN" altLang="en-US" sz="3200" dirty="0" smtClean="0"/>
          </a:p>
        </p:txBody>
      </p:sp>
      <p:sp>
        <p:nvSpPr>
          <p:cNvPr id="7" name="AutoShape 4"/>
          <p:cNvSpPr>
            <a:spLocks noChangeArrowheads="1"/>
          </p:cNvSpPr>
          <p:nvPr/>
        </p:nvSpPr>
        <p:spPr bwMode="auto">
          <a:xfrm>
            <a:off x="3429000" y="457200"/>
            <a:ext cx="5715000" cy="1600200"/>
          </a:xfrm>
          <a:prstGeom prst="wedgeRectCallout">
            <a:avLst>
              <a:gd name="adj1" fmla="val -50505"/>
              <a:gd name="adj2" fmla="val 116227"/>
            </a:avLst>
          </a:prstGeom>
          <a:solidFill>
            <a:schemeClr val="accent2"/>
          </a:solidFill>
          <a:ln w="9525">
            <a:solidFill>
              <a:schemeClr val="tx1"/>
            </a:solidFill>
            <a:miter lim="800000"/>
          </a:ln>
        </p:spPr>
        <p:txBody>
          <a:bodyPr/>
          <a:lstStyle/>
          <a:p>
            <a:r>
              <a:rPr lang="zh-CN" altLang="en-US" sz="2000">
                <a:latin typeface="Arial" panose="020B0604020202020204" pitchFamily="34" charset="0"/>
              </a:rPr>
              <a:t>“飞碟”</a:t>
            </a:r>
            <a:r>
              <a:rPr lang="en-US" altLang="zh-CN" sz="2000">
                <a:latin typeface="Arial" panose="020B0604020202020204" pitchFamily="34" charset="0"/>
              </a:rPr>
              <a:t>AND “</a:t>
            </a:r>
            <a:r>
              <a:rPr lang="zh-CN" altLang="en-US" sz="2000">
                <a:latin typeface="Arial" panose="020B0604020202020204" pitchFamily="34" charset="0"/>
              </a:rPr>
              <a:t>小说”：只能检索出</a:t>
            </a:r>
            <a:r>
              <a:rPr lang="en-US" altLang="zh-CN" sz="2000">
                <a:latin typeface="Arial" panose="020B0604020202020204" pitchFamily="34" charset="0"/>
              </a:rPr>
              <a:t>D4</a:t>
            </a:r>
            <a:r>
              <a:rPr lang="zh-CN" altLang="en-US" sz="2000">
                <a:latin typeface="Arial" panose="020B0604020202020204" pitchFamily="34" charset="0"/>
              </a:rPr>
              <a:t>，无法显现</a:t>
            </a:r>
            <a:r>
              <a:rPr lang="en-US" altLang="zh-CN" sz="2000">
                <a:latin typeface="Arial" panose="020B0604020202020204" pitchFamily="34" charset="0"/>
              </a:rPr>
              <a:t>D1,D2,D3</a:t>
            </a:r>
            <a:r>
              <a:rPr lang="zh-CN" altLang="en-US" sz="2000">
                <a:latin typeface="Arial" panose="020B0604020202020204" pitchFamily="34" charset="0"/>
              </a:rPr>
              <a:t>的差异</a:t>
            </a:r>
            <a:endParaRPr lang="zh-CN" altLang="en-US" sz="2000">
              <a:latin typeface="Arial" panose="020B0604020202020204" pitchFamily="34" charset="0"/>
            </a:endParaRPr>
          </a:p>
          <a:p>
            <a:r>
              <a:rPr lang="zh-CN" altLang="en-US" sz="2000">
                <a:latin typeface="Arial" panose="020B0604020202020204" pitchFamily="34" charset="0"/>
              </a:rPr>
              <a:t>“飞碟”</a:t>
            </a:r>
            <a:r>
              <a:rPr lang="en-US" altLang="zh-CN" sz="2000">
                <a:latin typeface="Arial" panose="020B0604020202020204" pitchFamily="34" charset="0"/>
              </a:rPr>
              <a:t>OR “</a:t>
            </a:r>
            <a:r>
              <a:rPr lang="zh-CN" altLang="en-US" sz="2000">
                <a:latin typeface="Arial" panose="020B0604020202020204" pitchFamily="34" charset="0"/>
              </a:rPr>
              <a:t>小说”：可以检出</a:t>
            </a:r>
            <a:r>
              <a:rPr lang="en-US" altLang="zh-CN" sz="2000">
                <a:latin typeface="Arial" panose="020B0604020202020204" pitchFamily="34" charset="0"/>
              </a:rPr>
              <a:t>D1,D2,D4</a:t>
            </a:r>
            <a:r>
              <a:rPr lang="zh-CN" altLang="en-US" sz="2000">
                <a:latin typeface="Arial" panose="020B0604020202020204" pitchFamily="34" charset="0"/>
              </a:rPr>
              <a:t>，但无法显现它们的差异</a:t>
            </a:r>
            <a:endParaRPr lang="zh-CN" altLang="en-US" sz="2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605904" y="1426107"/>
            <a:ext cx="4902200" cy="3803093"/>
          </a:xfrm>
        </p:spPr>
        <p:txBody>
          <a:bodyPr/>
          <a:lstStyle/>
          <a:p>
            <a:pPr eaLnBrk="1" hangingPunct="1">
              <a:lnSpc>
                <a:spcPct val="110000"/>
              </a:lnSpc>
            </a:pPr>
            <a:r>
              <a:rPr lang="zh-CN" altLang="en-US" sz="2400" dirty="0" smtClean="0"/>
              <a:t>布尔模型可以和向量空间模型相结合，先做布尔过滤，然后进行排序：</a:t>
            </a:r>
            <a:endParaRPr lang="en-US" altLang="zh-TW" sz="2400" dirty="0" smtClean="0"/>
          </a:p>
          <a:p>
            <a:pPr lvl="1" eaLnBrk="1" hangingPunct="1">
              <a:lnSpc>
                <a:spcPct val="110000"/>
              </a:lnSpc>
            </a:pPr>
            <a:r>
              <a:rPr lang="zh-CN" altLang="en-US" sz="2000" dirty="0" smtClean="0"/>
              <a:t>首先进行布尔查询</a:t>
            </a:r>
            <a:endParaRPr lang="zh-CN" altLang="en-US" sz="2000" dirty="0" smtClean="0"/>
          </a:p>
          <a:p>
            <a:pPr lvl="1" eaLnBrk="1" hangingPunct="1">
              <a:lnSpc>
                <a:spcPct val="110000"/>
              </a:lnSpc>
            </a:pPr>
            <a:r>
              <a:rPr lang="zh-CN" altLang="en-US" sz="2000" dirty="0" smtClean="0"/>
              <a:t>将全部满足布尔查询的文档汇集成一个文档</a:t>
            </a:r>
            <a:endParaRPr lang="en-US" altLang="zh-TW" sz="2000" dirty="0" smtClean="0"/>
          </a:p>
          <a:p>
            <a:pPr lvl="1" eaLnBrk="1" hangingPunct="1">
              <a:lnSpc>
                <a:spcPct val="110000"/>
              </a:lnSpc>
            </a:pPr>
            <a:r>
              <a:rPr lang="zh-CN" altLang="en-US" sz="2000" dirty="0" smtClean="0"/>
              <a:t>用向量空间法对布尔检索结果进行排序</a:t>
            </a:r>
            <a:endParaRPr lang="zh-CN" altLang="en-US" sz="2000" dirty="0" smtClean="0"/>
          </a:p>
        </p:txBody>
      </p:sp>
      <p:grpSp>
        <p:nvGrpSpPr>
          <p:cNvPr id="2" name="Group 4"/>
          <p:cNvGrpSpPr/>
          <p:nvPr/>
        </p:nvGrpSpPr>
        <p:grpSpPr bwMode="auto">
          <a:xfrm>
            <a:off x="6096000" y="1816100"/>
            <a:ext cx="2597150" cy="2428434"/>
            <a:chOff x="3216" y="2392"/>
            <a:chExt cx="1636" cy="1124"/>
          </a:xfrm>
        </p:grpSpPr>
        <p:sp>
          <p:nvSpPr>
            <p:cNvPr id="51206" name="Rectangle 5"/>
            <p:cNvSpPr>
              <a:spLocks noChangeArrowheads="1"/>
            </p:cNvSpPr>
            <p:nvPr/>
          </p:nvSpPr>
          <p:spPr bwMode="auto">
            <a:xfrm>
              <a:off x="3216" y="2736"/>
              <a:ext cx="816" cy="192"/>
            </a:xfrm>
            <a:prstGeom prst="rect">
              <a:avLst/>
            </a:prstGeom>
            <a:solidFill>
              <a:srgbClr val="CCFFFF"/>
            </a:solidFill>
            <a:ln w="9525">
              <a:solidFill>
                <a:schemeClr val="tx1"/>
              </a:solidFill>
              <a:miter lim="800000"/>
            </a:ln>
          </p:spPr>
          <p:txBody>
            <a:bodyPr wrap="none" anchor="ctr"/>
            <a:lstStyle/>
            <a:p>
              <a:pPr algn="ctr">
                <a:buNone/>
              </a:pPr>
              <a:r>
                <a:rPr kumimoji="1" lang="zh-CN" altLang="en-US" sz="1600">
                  <a:latin typeface="Times New Roman" panose="02020603050405020304" pitchFamily="18" charset="0"/>
                </a:rPr>
                <a:t>布尔过滤</a:t>
              </a:r>
              <a:endParaRPr kumimoji="1" lang="zh-CN" altLang="en-US" sz="2400">
                <a:latin typeface="Times New Roman" panose="02020603050405020304" pitchFamily="18" charset="0"/>
              </a:endParaRPr>
            </a:p>
          </p:txBody>
        </p:sp>
        <p:sp>
          <p:nvSpPr>
            <p:cNvPr id="51207" name="Rectangle 6"/>
            <p:cNvSpPr>
              <a:spLocks noChangeArrowheads="1"/>
            </p:cNvSpPr>
            <p:nvPr/>
          </p:nvSpPr>
          <p:spPr bwMode="auto">
            <a:xfrm>
              <a:off x="3216" y="3120"/>
              <a:ext cx="816" cy="192"/>
            </a:xfrm>
            <a:prstGeom prst="rect">
              <a:avLst/>
            </a:prstGeom>
            <a:solidFill>
              <a:srgbClr val="CCFFFF"/>
            </a:solidFill>
            <a:ln w="9525">
              <a:solidFill>
                <a:schemeClr val="tx1"/>
              </a:solidFill>
              <a:miter lim="800000"/>
            </a:ln>
          </p:spPr>
          <p:txBody>
            <a:bodyPr wrap="none" anchor="ctr"/>
            <a:lstStyle/>
            <a:p>
              <a:pPr algn="ctr">
                <a:buNone/>
              </a:pPr>
              <a:r>
                <a:rPr kumimoji="1" lang="zh-CN" altLang="en-US" sz="1600">
                  <a:latin typeface="Times New Roman" panose="02020603050405020304" pitchFamily="18" charset="0"/>
                </a:rPr>
                <a:t>排序</a:t>
              </a:r>
              <a:endParaRPr kumimoji="1" lang="zh-CN" altLang="en-US" sz="2400">
                <a:latin typeface="Times New Roman" panose="02020603050405020304" pitchFamily="18" charset="0"/>
              </a:endParaRPr>
            </a:p>
          </p:txBody>
        </p:sp>
        <p:sp>
          <p:nvSpPr>
            <p:cNvPr id="51208" name="Line 7"/>
            <p:cNvSpPr>
              <a:spLocks noChangeShapeType="1"/>
            </p:cNvSpPr>
            <p:nvPr/>
          </p:nvSpPr>
          <p:spPr bwMode="auto">
            <a:xfrm>
              <a:off x="3600" y="2544"/>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51209" name="Line 8"/>
            <p:cNvSpPr>
              <a:spLocks noChangeShapeType="1"/>
            </p:cNvSpPr>
            <p:nvPr/>
          </p:nvSpPr>
          <p:spPr bwMode="auto">
            <a:xfrm>
              <a:off x="3600" y="2928"/>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51210" name="Text Box 9"/>
            <p:cNvSpPr txBox="1">
              <a:spLocks noChangeArrowheads="1"/>
            </p:cNvSpPr>
            <p:nvPr/>
          </p:nvSpPr>
          <p:spPr bwMode="auto">
            <a:xfrm>
              <a:off x="3600" y="2392"/>
              <a:ext cx="37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1600">
                  <a:latin typeface="Times New Roman" panose="02020603050405020304" pitchFamily="18" charset="0"/>
                </a:rPr>
                <a:t>文档</a:t>
              </a:r>
              <a:endParaRPr kumimoji="1" lang="zh-CN" altLang="en-US" sz="2400">
                <a:latin typeface="Times New Roman" panose="02020603050405020304" pitchFamily="18" charset="0"/>
              </a:endParaRPr>
            </a:p>
          </p:txBody>
        </p:sp>
        <p:sp>
          <p:nvSpPr>
            <p:cNvPr id="51211" name="Text Box 10"/>
            <p:cNvSpPr txBox="1">
              <a:spLocks noChangeArrowheads="1"/>
            </p:cNvSpPr>
            <p:nvPr/>
          </p:nvSpPr>
          <p:spPr bwMode="auto">
            <a:xfrm>
              <a:off x="4224" y="3112"/>
              <a:ext cx="62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1600">
                  <a:latin typeface="Helvetica-Narrow" pitchFamily="34" charset="0"/>
                </a:rPr>
                <a:t>向量空间</a:t>
              </a:r>
              <a:endParaRPr kumimoji="1" lang="zh-CN" altLang="en-US" sz="1600">
                <a:latin typeface="Helvetica-Narrow" pitchFamily="34" charset="0"/>
              </a:endParaRPr>
            </a:p>
            <a:p>
              <a:pPr eaLnBrk="1" hangingPunct="1">
                <a:buNone/>
              </a:pPr>
              <a:r>
                <a:rPr kumimoji="1" lang="zh-CN" altLang="en-US" sz="1600">
                  <a:latin typeface="Helvetica-Narrow" pitchFamily="34" charset="0"/>
                </a:rPr>
                <a:t>表示的</a:t>
              </a:r>
              <a:endParaRPr kumimoji="1" lang="zh-CN" altLang="en-US" sz="1600">
                <a:latin typeface="Helvetica-Narrow" pitchFamily="34" charset="0"/>
              </a:endParaRPr>
            </a:p>
            <a:p>
              <a:pPr eaLnBrk="1" hangingPunct="1">
                <a:buNone/>
              </a:pPr>
              <a:r>
                <a:rPr kumimoji="1" lang="zh-CN" altLang="en-US" sz="1600">
                  <a:latin typeface="Helvetica-Narrow" pitchFamily="34" charset="0"/>
                </a:rPr>
                <a:t>查询式</a:t>
              </a:r>
              <a:endParaRPr kumimoji="1" lang="zh-CN" altLang="en-US" sz="1600">
                <a:latin typeface="Helvetica-Narrow" pitchFamily="34" charset="0"/>
              </a:endParaRPr>
            </a:p>
          </p:txBody>
        </p:sp>
        <p:sp>
          <p:nvSpPr>
            <p:cNvPr id="51212" name="Line 11"/>
            <p:cNvSpPr>
              <a:spLocks noChangeShapeType="1"/>
            </p:cNvSpPr>
            <p:nvPr/>
          </p:nvSpPr>
          <p:spPr bwMode="auto">
            <a:xfrm flipH="1">
              <a:off x="4032" y="3216"/>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51213" name="Line 12"/>
            <p:cNvSpPr>
              <a:spLocks noChangeShapeType="1"/>
            </p:cNvSpPr>
            <p:nvPr/>
          </p:nvSpPr>
          <p:spPr bwMode="auto">
            <a:xfrm>
              <a:off x="3600" y="3312"/>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51214" name="Text Box 13"/>
            <p:cNvSpPr txBox="1">
              <a:spLocks noChangeArrowheads="1"/>
            </p:cNvSpPr>
            <p:nvPr/>
          </p:nvSpPr>
          <p:spPr bwMode="auto">
            <a:xfrm>
              <a:off x="3648" y="3359"/>
              <a:ext cx="37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1600">
                  <a:latin typeface="Times New Roman" panose="02020603050405020304" pitchFamily="18" charset="0"/>
                </a:rPr>
                <a:t>结果</a:t>
              </a:r>
              <a:endParaRPr kumimoji="1" lang="en-US" altLang="zh-TW" sz="2400">
                <a:latin typeface="Times New Roman" panose="02020603050405020304" pitchFamily="18" charset="0"/>
                <a:ea typeface="PMingLiU" panose="02020500000000000000" pitchFamily="18" charset="-120"/>
              </a:endParaRPr>
            </a:p>
          </p:txBody>
        </p:sp>
        <p:sp>
          <p:nvSpPr>
            <p:cNvPr id="51215" name="Text Box 14"/>
            <p:cNvSpPr txBox="1">
              <a:spLocks noChangeArrowheads="1"/>
            </p:cNvSpPr>
            <p:nvPr/>
          </p:nvSpPr>
          <p:spPr bwMode="auto">
            <a:xfrm>
              <a:off x="4224" y="2632"/>
              <a:ext cx="5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1600">
                  <a:latin typeface="Helvetica-Narrow" pitchFamily="34" charset="0"/>
                </a:rPr>
                <a:t>布尔</a:t>
              </a:r>
              <a:endParaRPr kumimoji="1" lang="zh-CN" altLang="en-US" sz="1600">
                <a:latin typeface="Helvetica-Narrow" pitchFamily="34" charset="0"/>
              </a:endParaRPr>
            </a:p>
            <a:p>
              <a:pPr eaLnBrk="1" hangingPunct="1">
                <a:buNone/>
              </a:pPr>
              <a:r>
                <a:rPr kumimoji="1" lang="zh-CN" altLang="en-US" sz="1600">
                  <a:latin typeface="Helvetica-Narrow" pitchFamily="34" charset="0"/>
                </a:rPr>
                <a:t>查询式</a:t>
              </a:r>
              <a:endParaRPr kumimoji="1" lang="zh-CN" altLang="en-US" sz="1600">
                <a:latin typeface="Helvetica-Narrow" pitchFamily="34" charset="0"/>
              </a:endParaRPr>
            </a:p>
          </p:txBody>
        </p:sp>
        <p:sp>
          <p:nvSpPr>
            <p:cNvPr id="51216" name="Line 15"/>
            <p:cNvSpPr>
              <a:spLocks noChangeShapeType="1"/>
            </p:cNvSpPr>
            <p:nvPr/>
          </p:nvSpPr>
          <p:spPr bwMode="auto">
            <a:xfrm flipH="1">
              <a:off x="4032" y="2832"/>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a:buNone/>
              </a:pPr>
              <a:endParaRPr lang="zh-CN" altLang="en-US"/>
            </a:p>
          </p:txBody>
        </p:sp>
      </p:grpSp>
      <p:sp>
        <p:nvSpPr>
          <p:cNvPr id="17" name="Rectangle 2"/>
          <p:cNvSpPr txBox="1">
            <a:spLocks noChangeArrowheads="1"/>
          </p:cNvSpPr>
          <p:nvPr/>
        </p:nvSpPr>
        <p:spPr bwMode="auto">
          <a:xfrm>
            <a:off x="454025" y="450056"/>
            <a:ext cx="8035925" cy="674688"/>
          </a:xfrm>
          <a:prstGeom prst="rect">
            <a:avLst/>
          </a:prstGeom>
          <a:noFill/>
          <a:ln w="9525">
            <a:noFill/>
            <a:miter lim="800000"/>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zh-CN" altLang="en-US" sz="3200" dirty="0">
                <a:latin typeface="+mj-ea"/>
              </a:rPr>
              <a:t>扩展布尔模型</a:t>
            </a:r>
            <a:endParaRPr lang="zh-CN" altLang="en-US" sz="3200" dirty="0">
              <a:latin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74675" y="-99392"/>
            <a:ext cx="8001000" cy="1216025"/>
          </a:xfrm>
        </p:spPr>
        <p:txBody>
          <a:bodyPr/>
          <a:lstStyle/>
          <a:p>
            <a:pPr eaLnBrk="1" hangingPunct="1"/>
            <a:r>
              <a:rPr lang="zh-CN" altLang="en-US" sz="3200" b="1" dirty="0">
                <a:latin typeface="+mj-ea"/>
              </a:rPr>
              <a:t>先“布尔”，后“排序”存在的问题</a:t>
            </a:r>
            <a:endParaRPr lang="zh-CN" altLang="en-US" sz="3200" b="1" dirty="0">
              <a:latin typeface="+mj-ea"/>
            </a:endParaRPr>
          </a:p>
        </p:txBody>
      </p:sp>
      <p:sp>
        <p:nvSpPr>
          <p:cNvPr id="52227" name="Rectangle 3"/>
          <p:cNvSpPr>
            <a:spLocks noGrp="1" noChangeArrowheads="1"/>
          </p:cNvSpPr>
          <p:nvPr>
            <p:ph type="body" idx="4294967295"/>
          </p:nvPr>
        </p:nvSpPr>
        <p:spPr>
          <a:xfrm>
            <a:off x="566738" y="1556792"/>
            <a:ext cx="8001000" cy="4267200"/>
          </a:xfrm>
        </p:spPr>
        <p:txBody>
          <a:bodyPr/>
          <a:lstStyle/>
          <a:p>
            <a:pPr eaLnBrk="1" hangingPunct="1"/>
            <a:r>
              <a:rPr lang="zh-CN" altLang="en-US" sz="2800" dirty="0" smtClean="0"/>
              <a:t>如果</a:t>
            </a:r>
            <a:r>
              <a:rPr lang="en-US" altLang="zh-TW" sz="2800" dirty="0" smtClean="0"/>
              <a:t> </a:t>
            </a:r>
            <a:r>
              <a:rPr lang="zh-CN" altLang="en-US" sz="2800" dirty="0" smtClean="0">
                <a:solidFill>
                  <a:schemeClr val="hlink"/>
                </a:solidFill>
                <a:latin typeface="Arial" panose="020B0604020202020204" pitchFamily="34" charset="0"/>
              </a:rPr>
              <a:t>“</a:t>
            </a:r>
            <a:r>
              <a:rPr lang="zh-CN" altLang="en-US" sz="2800" dirty="0" smtClean="0">
                <a:solidFill>
                  <a:schemeClr val="hlink"/>
                </a:solidFill>
              </a:rPr>
              <a:t>与</a:t>
            </a:r>
            <a:r>
              <a:rPr lang="zh-CN" altLang="en-US" sz="2800" dirty="0" smtClean="0">
                <a:solidFill>
                  <a:schemeClr val="hlink"/>
                </a:solidFill>
                <a:latin typeface="Arial" panose="020B0604020202020204" pitchFamily="34" charset="0"/>
              </a:rPr>
              <a:t>”</a:t>
            </a:r>
            <a:r>
              <a:rPr lang="en-US" altLang="zh-TW" sz="2800" dirty="0" smtClean="0"/>
              <a:t> </a:t>
            </a:r>
            <a:r>
              <a:rPr lang="zh-CN" altLang="en-US" sz="2800" dirty="0" smtClean="0"/>
              <a:t>应用于布尔查询式</a:t>
            </a:r>
            <a:r>
              <a:rPr lang="en-US" altLang="zh-TW" sz="2800" dirty="0" smtClean="0"/>
              <a:t>, </a:t>
            </a:r>
            <a:r>
              <a:rPr lang="zh-CN" altLang="en-US" sz="2800" dirty="0" smtClean="0"/>
              <a:t>结果集可能太窄</a:t>
            </a:r>
            <a:r>
              <a:rPr lang="en-US" altLang="zh-CN" sz="2800" dirty="0" smtClean="0"/>
              <a:t>,</a:t>
            </a:r>
            <a:r>
              <a:rPr lang="zh-CN" altLang="en-US" sz="2800" dirty="0" smtClean="0"/>
              <a:t>因而影响了后面的排序过程</a:t>
            </a:r>
            <a:endParaRPr lang="zh-CN" altLang="en-US" sz="2800" dirty="0" smtClean="0"/>
          </a:p>
          <a:p>
            <a:pPr eaLnBrk="1" hangingPunct="1"/>
            <a:r>
              <a:rPr lang="zh-CN" altLang="en-US" sz="2800" dirty="0" smtClean="0"/>
              <a:t>如果</a:t>
            </a:r>
            <a:r>
              <a:rPr lang="en-US" altLang="zh-TW" sz="2800" dirty="0" smtClean="0"/>
              <a:t> </a:t>
            </a:r>
            <a:r>
              <a:rPr lang="zh-CN" altLang="en-US" sz="2800" dirty="0" smtClean="0">
                <a:solidFill>
                  <a:schemeClr val="hlink"/>
                </a:solidFill>
                <a:latin typeface="Arial" panose="020B0604020202020204" pitchFamily="34" charset="0"/>
              </a:rPr>
              <a:t>“</a:t>
            </a:r>
            <a:r>
              <a:rPr lang="zh-CN" altLang="en-US" sz="2800" dirty="0" smtClean="0">
                <a:solidFill>
                  <a:schemeClr val="hlink"/>
                </a:solidFill>
              </a:rPr>
              <a:t>或</a:t>
            </a:r>
            <a:r>
              <a:rPr lang="zh-CN" altLang="en-US" sz="2800" dirty="0" smtClean="0">
                <a:solidFill>
                  <a:schemeClr val="hlink"/>
                </a:solidFill>
                <a:latin typeface="Arial" panose="020B0604020202020204" pitchFamily="34" charset="0"/>
              </a:rPr>
              <a:t>”</a:t>
            </a:r>
            <a:r>
              <a:rPr lang="zh-TW" altLang="en-US" sz="2800" dirty="0" smtClean="0"/>
              <a:t> </a:t>
            </a:r>
            <a:r>
              <a:rPr lang="zh-CN" altLang="en-US" sz="2800" dirty="0" smtClean="0"/>
              <a:t>应用于布尔查询式</a:t>
            </a:r>
            <a:r>
              <a:rPr lang="en-US" altLang="zh-TW" sz="2800" dirty="0" smtClean="0"/>
              <a:t>,</a:t>
            </a:r>
            <a:r>
              <a:rPr lang="en-US" altLang="zh-CN" sz="2800" dirty="0" smtClean="0"/>
              <a:t> </a:t>
            </a:r>
            <a:r>
              <a:rPr lang="zh-CN" altLang="en-US" sz="2800" dirty="0" smtClean="0"/>
              <a:t>就和纯向量空间模型没有区别了</a:t>
            </a:r>
            <a:endParaRPr lang="zh-CN" altLang="en-US" sz="2800" dirty="0" smtClean="0"/>
          </a:p>
          <a:p>
            <a:pPr eaLnBrk="1" hangingPunct="1"/>
            <a:r>
              <a:rPr lang="zh-CN" altLang="en-US" sz="2800" dirty="0" smtClean="0"/>
              <a:t>在第一步，如何最佳地应用布尔模型呢？</a:t>
            </a:r>
            <a:endParaRPr lang="zh-CN" altLang="en-US" sz="2800" dirty="0" smtClean="0"/>
          </a:p>
          <a:p>
            <a:pPr eaLnBrk="1" hangingPunct="1"/>
            <a:r>
              <a:rPr lang="zh-CN" altLang="en-US" sz="2800" dirty="0" smtClean="0"/>
              <a:t>提出</a:t>
            </a:r>
            <a:r>
              <a:rPr lang="zh-CN" altLang="en-US" sz="2800" dirty="0" smtClean="0">
                <a:solidFill>
                  <a:schemeClr val="hlink"/>
                </a:solidFill>
              </a:rPr>
              <a:t>扩展布尔模型</a:t>
            </a:r>
            <a:endParaRPr lang="en-US" altLang="zh-CN" sz="2800" dirty="0" smtClean="0">
              <a:solidFill>
                <a:schemeClr val="hlink"/>
              </a:solidFill>
            </a:endParaRP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552" y="188640"/>
            <a:ext cx="8001000" cy="891952"/>
          </a:xfrm>
        </p:spPr>
        <p:txBody>
          <a:bodyPr/>
          <a:lstStyle/>
          <a:p>
            <a:pPr eaLnBrk="1" hangingPunct="1"/>
            <a:r>
              <a:rPr lang="zh-CN" altLang="en-US" sz="3200" b="1" dirty="0">
                <a:latin typeface="+mj-ea"/>
                <a:ea typeface="+mj-ea"/>
              </a:rPr>
              <a:t>扩展布尔模型中的“或”关系</a:t>
            </a:r>
            <a:endParaRPr lang="zh-CN" altLang="en-US" sz="3200" b="1" dirty="0">
              <a:latin typeface="+mj-ea"/>
              <a:ea typeface="+mj-ea"/>
            </a:endParaRPr>
          </a:p>
        </p:txBody>
      </p:sp>
      <p:sp>
        <p:nvSpPr>
          <p:cNvPr id="53251" name="Rectangle 3"/>
          <p:cNvSpPr>
            <a:spLocks noGrp="1" noChangeArrowheads="1"/>
          </p:cNvSpPr>
          <p:nvPr>
            <p:ph type="body" idx="1"/>
          </p:nvPr>
        </p:nvSpPr>
        <p:spPr>
          <a:xfrm>
            <a:off x="611560" y="1340768"/>
            <a:ext cx="7772400" cy="1627187"/>
          </a:xfrm>
        </p:spPr>
        <p:txBody>
          <a:bodyPr/>
          <a:lstStyle/>
          <a:p>
            <a:pPr eaLnBrk="1" hangingPunct="1">
              <a:lnSpc>
                <a:spcPct val="90000"/>
              </a:lnSpc>
            </a:pPr>
            <a:r>
              <a:rPr lang="zh-CN" altLang="en-US" sz="2400" dirty="0" smtClean="0"/>
              <a:t>给定一个或关系的查询式：</a:t>
            </a:r>
            <a:r>
              <a:rPr lang="en-US" altLang="zh-TW" sz="2400" i="1" dirty="0" smtClean="0"/>
              <a:t>x</a:t>
            </a:r>
            <a:r>
              <a:rPr lang="en-US" altLang="zh-TW" sz="2400" dirty="0" smtClean="0"/>
              <a:t> </a:t>
            </a:r>
            <a:r>
              <a:rPr lang="en-US" altLang="zh-TW" sz="2400" dirty="0" smtClean="0">
                <a:sym typeface="Symbol" panose="05050102010706020507" pitchFamily="18" charset="2"/>
              </a:rPr>
              <a:t></a:t>
            </a:r>
            <a:r>
              <a:rPr lang="en-US" altLang="zh-TW" sz="2400" dirty="0" smtClean="0"/>
              <a:t> </a:t>
            </a:r>
            <a:r>
              <a:rPr lang="en-US" altLang="zh-TW" sz="2400" i="1" dirty="0" smtClean="0"/>
              <a:t>y</a:t>
            </a:r>
            <a:endParaRPr lang="en-US" altLang="zh-TW" sz="2400" i="1" dirty="0" smtClean="0"/>
          </a:p>
          <a:p>
            <a:pPr eaLnBrk="1" hangingPunct="1">
              <a:lnSpc>
                <a:spcPct val="90000"/>
              </a:lnSpc>
            </a:pPr>
            <a:r>
              <a:rPr lang="zh-CN" altLang="en-US" sz="2400" dirty="0" smtClean="0"/>
              <a:t>假设文档</a:t>
            </a:r>
            <a:r>
              <a:rPr lang="en-US" altLang="zh-CN" sz="2400" i="1" dirty="0" smtClean="0"/>
              <a:t>d</a:t>
            </a:r>
            <a:r>
              <a:rPr lang="en-US" altLang="zh-CN" sz="2400" i="1" baseline="-25000" dirty="0" smtClean="0"/>
              <a:t>i</a:t>
            </a:r>
            <a:r>
              <a:rPr lang="zh-CN" altLang="en-US" sz="2400" dirty="0" smtClean="0"/>
              <a:t>中</a:t>
            </a:r>
            <a:r>
              <a:rPr lang="en-US" altLang="zh-CN" sz="2400" dirty="0" smtClean="0"/>
              <a:t>x</a:t>
            </a:r>
            <a:r>
              <a:rPr lang="zh-CN" altLang="en-US" sz="2400" dirty="0" smtClean="0"/>
              <a:t>和</a:t>
            </a:r>
            <a:r>
              <a:rPr lang="en-US" altLang="zh-CN" sz="2400" dirty="0" smtClean="0"/>
              <a:t>y</a:t>
            </a:r>
            <a:r>
              <a:rPr lang="zh-CN" altLang="en-US" sz="2400" dirty="0" smtClean="0"/>
              <a:t>的权重被归一化在</a:t>
            </a:r>
            <a:r>
              <a:rPr lang="en-US" altLang="zh-TW" sz="2400" dirty="0" smtClean="0"/>
              <a:t>(0,1</a:t>
            </a:r>
            <a:r>
              <a:rPr lang="en-US" altLang="zh-CN" sz="2400" dirty="0" smtClean="0"/>
              <a:t>)</a:t>
            </a:r>
            <a:r>
              <a:rPr lang="zh-CN" altLang="en-US" sz="2400" dirty="0" smtClean="0"/>
              <a:t>区间内</a:t>
            </a:r>
            <a:r>
              <a:rPr lang="en-US" altLang="zh-CN" sz="2400" dirty="0" smtClean="0"/>
              <a:t>:</a:t>
            </a:r>
            <a:endParaRPr lang="en-US" altLang="zh-CN" sz="2400" dirty="0" smtClean="0"/>
          </a:p>
          <a:p>
            <a:pPr lvl="1" eaLnBrk="1" hangingPunct="1">
              <a:lnSpc>
                <a:spcPct val="150000"/>
              </a:lnSpc>
            </a:pPr>
            <a:r>
              <a:rPr lang="en-US" altLang="zh-TW" sz="2000" i="1" dirty="0" err="1" smtClean="0">
                <a:latin typeface="Times New Roman" panose="02020603050405020304" pitchFamily="18" charset="0"/>
                <a:cs typeface="Times New Roman" panose="02020603050405020304" pitchFamily="18" charset="0"/>
              </a:rPr>
              <a:t>w</a:t>
            </a:r>
            <a:r>
              <a:rPr lang="en-US" altLang="zh-TW" sz="2000" i="1" baseline="-25000" dirty="0" err="1" smtClean="0">
                <a:latin typeface="Times New Roman" panose="02020603050405020304" pitchFamily="18" charset="0"/>
                <a:cs typeface="Times New Roman" panose="02020603050405020304" pitchFamily="18" charset="0"/>
              </a:rPr>
              <a:t>x</a:t>
            </a:r>
            <a:r>
              <a:rPr lang="en-US" altLang="zh-TW" sz="2000" baseline="-25000" dirty="0" err="1" smtClean="0">
                <a:latin typeface="Times New Roman" panose="02020603050405020304" pitchFamily="18" charset="0"/>
                <a:cs typeface="Times New Roman" panose="02020603050405020304" pitchFamily="18" charset="0"/>
              </a:rPr>
              <a:t>,</a:t>
            </a:r>
            <a:r>
              <a:rPr lang="en-US" altLang="zh-TW" sz="2000" i="1" baseline="-25000" dirty="0" err="1" smtClean="0">
                <a:latin typeface="Times New Roman" panose="02020603050405020304" pitchFamily="18" charset="0"/>
                <a:cs typeface="Times New Roman" panose="02020603050405020304" pitchFamily="18" charset="0"/>
              </a:rPr>
              <a:t>j</a:t>
            </a:r>
            <a:r>
              <a:rPr lang="en-US" altLang="zh-TW" sz="2000" dirty="0" smtClean="0">
                <a:latin typeface="Times New Roman" panose="02020603050405020304" pitchFamily="18" charset="0"/>
                <a:cs typeface="Times New Roman" panose="02020603050405020304" pitchFamily="18" charset="0"/>
              </a:rPr>
              <a:t> = </a:t>
            </a:r>
            <a:r>
              <a:rPr lang="zh-CN" altLang="en-US"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tf</a:t>
            </a:r>
            <a:r>
              <a:rPr lang="en-US" altLang="zh-TW" sz="2000" i="1" baseline="-25000" dirty="0" err="1" smtClean="0">
                <a:latin typeface="Times New Roman" panose="02020603050405020304" pitchFamily="18" charset="0"/>
                <a:cs typeface="Times New Roman" panose="02020603050405020304" pitchFamily="18" charset="0"/>
              </a:rPr>
              <a:t>x</a:t>
            </a:r>
            <a:r>
              <a:rPr lang="en-US" altLang="zh-TW" sz="2000" baseline="-25000" dirty="0" err="1" smtClean="0">
                <a:latin typeface="Times New Roman" panose="02020603050405020304" pitchFamily="18" charset="0"/>
                <a:cs typeface="Times New Roman" panose="02020603050405020304" pitchFamily="18" charset="0"/>
              </a:rPr>
              <a:t>,</a:t>
            </a:r>
            <a:r>
              <a:rPr lang="en-US" altLang="zh-TW" sz="2000" i="1" baseline="-25000" dirty="0" err="1" smtClean="0">
                <a:latin typeface="Times New Roman" panose="02020603050405020304" pitchFamily="18" charset="0"/>
                <a:cs typeface="Times New Roman" panose="02020603050405020304" pitchFamily="18" charset="0"/>
              </a:rPr>
              <a:t>j</a:t>
            </a:r>
            <a:r>
              <a:rPr lang="en-US" altLang="zh-TW" sz="2000" dirty="0" smtClean="0">
                <a:latin typeface="Times New Roman" panose="02020603050405020304" pitchFamily="18" charset="0"/>
                <a:cs typeface="Times New Roman" panose="02020603050405020304" pitchFamily="18" charset="0"/>
              </a:rPr>
              <a:t> / </a:t>
            </a:r>
            <a:r>
              <a:rPr lang="en-US" altLang="zh-TW" sz="2000" i="1" dirty="0" err="1" smtClean="0">
                <a:latin typeface="Times New Roman" panose="02020603050405020304" pitchFamily="18" charset="0"/>
                <a:cs typeface="Times New Roman" panose="02020603050405020304" pitchFamily="18" charset="0"/>
              </a:rPr>
              <a:t>max</a:t>
            </a:r>
            <a:r>
              <a:rPr lang="en-US" altLang="zh-TW" sz="2000" i="1" baseline="-25000" dirty="0" err="1" smtClean="0">
                <a:latin typeface="Times New Roman" panose="02020603050405020304" pitchFamily="18" charset="0"/>
                <a:cs typeface="Times New Roman" panose="02020603050405020304" pitchFamily="18" charset="0"/>
              </a:rPr>
              <a:t>l</a:t>
            </a:r>
            <a:r>
              <a:rPr lang="en-US" altLang="zh-TW" sz="2000"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tf</a:t>
            </a:r>
            <a:r>
              <a:rPr lang="en-US" altLang="zh-TW" sz="2000" i="1" baseline="-25000" dirty="0" err="1" smtClean="0">
                <a:latin typeface="Times New Roman" panose="02020603050405020304" pitchFamily="18" charset="0"/>
                <a:cs typeface="Times New Roman" panose="02020603050405020304" pitchFamily="18" charset="0"/>
              </a:rPr>
              <a:t>l</a:t>
            </a:r>
            <a:r>
              <a:rPr lang="en-US" altLang="zh-TW" sz="2000" baseline="-25000" dirty="0" err="1" smtClean="0">
                <a:latin typeface="Times New Roman" panose="02020603050405020304" pitchFamily="18" charset="0"/>
                <a:cs typeface="Times New Roman" panose="02020603050405020304" pitchFamily="18" charset="0"/>
              </a:rPr>
              <a:t>,</a:t>
            </a:r>
            <a:r>
              <a:rPr lang="en-US" altLang="zh-TW" sz="2000" i="1" baseline="-25000" dirty="0" err="1" smtClean="0">
                <a:latin typeface="Times New Roman" panose="02020603050405020304" pitchFamily="18" charset="0"/>
                <a:cs typeface="Times New Roman" panose="02020603050405020304" pitchFamily="18" charset="0"/>
              </a:rPr>
              <a:t>j</a:t>
            </a:r>
            <a:r>
              <a:rPr lang="en-US" altLang="zh-TW"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zh-TW" altLang="en-US" sz="2000" dirty="0" smtClean="0">
                <a:latin typeface="Times New Roman" panose="02020603050405020304" pitchFamily="18" charset="0"/>
                <a:cs typeface="Times New Roman" panose="02020603050405020304" pitchFamily="18" charset="0"/>
                <a:sym typeface="Symbol" panose="05050102010706020507" pitchFamily="18" charset="2"/>
              </a:rPr>
              <a:t></a:t>
            </a:r>
            <a:r>
              <a:rPr lang="zh-TW" altLang="en-US" sz="20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idf</a:t>
            </a:r>
            <a:r>
              <a:rPr lang="en-US" altLang="zh-CN" sz="2000" i="1" baseline="-25000" dirty="0" err="1" smtClean="0">
                <a:latin typeface="Times New Roman" panose="02020603050405020304" pitchFamily="18" charset="0"/>
                <a:cs typeface="Times New Roman" panose="02020603050405020304" pitchFamily="18" charset="0"/>
              </a:rPr>
              <a:t>x</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max</a:t>
            </a:r>
            <a:r>
              <a:rPr lang="en-US" altLang="zh-TW" sz="2000" i="1" baseline="-25000" dirty="0" smtClean="0">
                <a:latin typeface="Times New Roman" panose="02020603050405020304" pitchFamily="18" charset="0"/>
                <a:cs typeface="Times New Roman" panose="02020603050405020304" pitchFamily="18" charset="0"/>
              </a:rPr>
              <a:t>i</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idf</a:t>
            </a:r>
            <a:r>
              <a:rPr lang="en-US" altLang="zh-TW" sz="2000" i="1" baseline="-25000" dirty="0" err="1" smtClean="0">
                <a:latin typeface="Times New Roman" panose="02020603050405020304" pitchFamily="18" charset="0"/>
                <a:cs typeface="Times New Roman" panose="02020603050405020304" pitchFamily="18" charset="0"/>
              </a:rPr>
              <a:t>i</a:t>
            </a:r>
            <a:r>
              <a:rPr lang="zh-CN" altLang="en-US" sz="2000" i="1" dirty="0" smtClean="0">
                <a:latin typeface="Times New Roman" panose="02020603050405020304" pitchFamily="18" charset="0"/>
                <a:cs typeface="Times New Roman" panose="02020603050405020304" pitchFamily="18" charset="0"/>
              </a:rPr>
              <a:t>）</a:t>
            </a:r>
            <a:r>
              <a:rPr lang="zh-TW" altLang="en-US" sz="2000" baseline="-25000" dirty="0" smtClean="0">
                <a:latin typeface="Times New Roman" panose="02020603050405020304" pitchFamily="18" charset="0"/>
                <a:cs typeface="Times New Roman" panose="02020603050405020304" pitchFamily="18" charset="0"/>
              </a:rPr>
              <a:t>	</a:t>
            </a:r>
            <a:endParaRPr lang="zh-TW" altLang="en-US" sz="2000" baseline="-25000" dirty="0" smtClean="0">
              <a:latin typeface="Times New Roman" panose="02020603050405020304" pitchFamily="18" charset="0"/>
              <a:cs typeface="Times New Roman" panose="02020603050405020304" pitchFamily="18" charset="0"/>
            </a:endParaRPr>
          </a:p>
          <a:p>
            <a:pPr lvl="1" eaLnBrk="1" hangingPunct="1">
              <a:lnSpc>
                <a:spcPct val="150000"/>
              </a:lnSpc>
            </a:pP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or</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d</a:t>
            </a:r>
            <a:r>
              <a:rPr lang="en-US" altLang="zh-TW" sz="2000" i="1" baseline="-25000" dirty="0" err="1" smtClean="0">
                <a:latin typeface="Times New Roman" panose="02020603050405020304" pitchFamily="18" charset="0"/>
                <a:cs typeface="Times New Roman" panose="02020603050405020304" pitchFamily="18" charset="0"/>
              </a:rPr>
              <a:t>j</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30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y</a:t>
            </a:r>
            <a:r>
              <a:rPr lang="en-US" altLang="zh-TW" sz="2000" baseline="30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)/2 ]</a:t>
            </a:r>
            <a:r>
              <a:rPr lang="en-US" altLang="zh-TW" sz="2000" baseline="30000" dirty="0" smtClean="0">
                <a:latin typeface="Times New Roman" panose="02020603050405020304" pitchFamily="18" charset="0"/>
                <a:cs typeface="Times New Roman" panose="02020603050405020304" pitchFamily="18" charset="0"/>
              </a:rPr>
              <a:t>0.5</a:t>
            </a:r>
            <a:r>
              <a:rPr lang="en-US" altLang="zh-CN" sz="2000" baseline="30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where </a:t>
            </a:r>
            <a:r>
              <a:rPr lang="en-US" altLang="zh-TW" sz="2000" i="1" dirty="0" smtClean="0">
                <a:latin typeface="Times New Roman" panose="02020603050405020304" pitchFamily="18" charset="0"/>
                <a:cs typeface="Times New Roman" panose="02020603050405020304" pitchFamily="18" charset="0"/>
              </a:rPr>
              <a:t>x</a:t>
            </a:r>
            <a:r>
              <a:rPr lang="en-US" altLang="zh-TW" sz="2000" dirty="0" smtClean="0">
                <a:latin typeface="Times New Roman" panose="02020603050405020304" pitchFamily="18" charset="0"/>
                <a:cs typeface="Times New Roman" panose="02020603050405020304" pitchFamily="18" charset="0"/>
              </a:rPr>
              <a:t> =</a:t>
            </a:r>
            <a:r>
              <a:rPr lang="en-US" altLang="zh-TW" sz="2000" baseline="30000"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w</a:t>
            </a:r>
            <a:r>
              <a:rPr lang="en-US" altLang="zh-TW" sz="2000" i="1" baseline="-25000" dirty="0" err="1" smtClean="0">
                <a:latin typeface="Times New Roman" panose="02020603050405020304" pitchFamily="18" charset="0"/>
                <a:cs typeface="Times New Roman" panose="02020603050405020304" pitchFamily="18" charset="0"/>
              </a:rPr>
              <a:t>x</a:t>
            </a:r>
            <a:r>
              <a:rPr lang="en-US" altLang="zh-TW" sz="2000" baseline="-25000" dirty="0" err="1" smtClean="0">
                <a:latin typeface="Times New Roman" panose="02020603050405020304" pitchFamily="18" charset="0"/>
                <a:cs typeface="Times New Roman" panose="02020603050405020304" pitchFamily="18" charset="0"/>
              </a:rPr>
              <a:t>,</a:t>
            </a:r>
            <a:r>
              <a:rPr lang="en-US" altLang="zh-TW" sz="2000" i="1" baseline="-25000" dirty="0" err="1" smtClean="0">
                <a:latin typeface="Times New Roman" panose="02020603050405020304" pitchFamily="18" charset="0"/>
                <a:cs typeface="Times New Roman" panose="02020603050405020304" pitchFamily="18" charset="0"/>
              </a:rPr>
              <a:t>j</a:t>
            </a:r>
            <a:r>
              <a:rPr lang="en-US" altLang="zh-TW" sz="2000" dirty="0" smtClean="0">
                <a:latin typeface="Times New Roman" panose="02020603050405020304" pitchFamily="18" charset="0"/>
                <a:cs typeface="Times New Roman" panose="02020603050405020304" pitchFamily="18" charset="0"/>
              </a:rPr>
              <a:t>  and </a:t>
            </a:r>
            <a:r>
              <a:rPr lang="en-US" altLang="zh-TW" sz="2000" i="1" dirty="0" smtClean="0">
                <a:latin typeface="Times New Roman" panose="02020603050405020304" pitchFamily="18" charset="0"/>
                <a:cs typeface="Times New Roman" panose="02020603050405020304" pitchFamily="18" charset="0"/>
              </a:rPr>
              <a:t>y</a:t>
            </a:r>
            <a:r>
              <a:rPr lang="en-US" altLang="zh-TW" sz="2000" dirty="0" smtClean="0">
                <a:latin typeface="Times New Roman" panose="02020603050405020304" pitchFamily="18" charset="0"/>
                <a:cs typeface="Times New Roman" panose="02020603050405020304" pitchFamily="18" charset="0"/>
              </a:rPr>
              <a:t> = </a:t>
            </a:r>
            <a:r>
              <a:rPr lang="en-US" altLang="zh-TW" sz="2000" i="1" dirty="0" err="1" smtClean="0">
                <a:latin typeface="Times New Roman" panose="02020603050405020304" pitchFamily="18" charset="0"/>
                <a:cs typeface="Times New Roman" panose="02020603050405020304" pitchFamily="18" charset="0"/>
              </a:rPr>
              <a:t>w</a:t>
            </a:r>
            <a:r>
              <a:rPr lang="en-US" altLang="zh-TW" sz="2000" i="1" baseline="-25000" dirty="0" err="1" smtClean="0">
                <a:latin typeface="Times New Roman" panose="02020603050405020304" pitchFamily="18" charset="0"/>
                <a:cs typeface="Times New Roman" panose="02020603050405020304" pitchFamily="18" charset="0"/>
              </a:rPr>
              <a:t>y</a:t>
            </a:r>
            <a:r>
              <a:rPr lang="en-US" altLang="zh-TW" sz="2000" baseline="-25000" dirty="0" err="1" smtClean="0">
                <a:latin typeface="Times New Roman" panose="02020603050405020304" pitchFamily="18" charset="0"/>
                <a:cs typeface="Times New Roman" panose="02020603050405020304" pitchFamily="18" charset="0"/>
              </a:rPr>
              <a:t>,</a:t>
            </a:r>
            <a:r>
              <a:rPr lang="en-US" altLang="zh-TW" sz="2000" i="1" baseline="-25000" dirty="0" err="1" smtClean="0">
                <a:latin typeface="Times New Roman" panose="02020603050405020304" pitchFamily="18" charset="0"/>
                <a:cs typeface="Times New Roman" panose="02020603050405020304" pitchFamily="18" charset="0"/>
              </a:rPr>
              <a:t>j</a:t>
            </a:r>
            <a:r>
              <a:rPr lang="en-US" altLang="zh-TW" sz="2000" dirty="0" smtClean="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p:txBody>
      </p:sp>
      <p:grpSp>
        <p:nvGrpSpPr>
          <p:cNvPr id="2" name="Group 4"/>
          <p:cNvGrpSpPr/>
          <p:nvPr/>
        </p:nvGrpSpPr>
        <p:grpSpPr bwMode="auto">
          <a:xfrm>
            <a:off x="1206500" y="3721101"/>
            <a:ext cx="2970213" cy="2547938"/>
            <a:chOff x="576" y="2256"/>
            <a:chExt cx="1871" cy="1605"/>
          </a:xfrm>
        </p:grpSpPr>
        <p:sp>
          <p:nvSpPr>
            <p:cNvPr id="53254" name="Rectangle 5"/>
            <p:cNvSpPr>
              <a:spLocks noChangeArrowheads="1"/>
            </p:cNvSpPr>
            <p:nvPr/>
          </p:nvSpPr>
          <p:spPr bwMode="auto">
            <a:xfrm>
              <a:off x="912" y="2448"/>
              <a:ext cx="1200" cy="1200"/>
            </a:xfrm>
            <a:prstGeom prst="rect">
              <a:avLst/>
            </a:prstGeom>
            <a:solidFill>
              <a:srgbClr val="FFFF99"/>
            </a:solidFill>
            <a:ln w="9525">
              <a:solidFill>
                <a:schemeClr val="tx1"/>
              </a:solidFill>
              <a:miter lim="800000"/>
            </a:ln>
          </p:spPr>
          <p:txBody>
            <a:bodyPr wrap="none" anchor="ctr"/>
            <a:lstStyle/>
            <a:p>
              <a:pPr>
                <a:buNone/>
              </a:pPr>
              <a:endParaRPr lang="zh-CN" altLang="en-US"/>
            </a:p>
          </p:txBody>
        </p:sp>
        <p:sp>
          <p:nvSpPr>
            <p:cNvPr id="53255" name="Text Box 6"/>
            <p:cNvSpPr txBox="1">
              <a:spLocks noChangeArrowheads="1"/>
            </p:cNvSpPr>
            <p:nvPr/>
          </p:nvSpPr>
          <p:spPr bwMode="auto">
            <a:xfrm>
              <a:off x="2064" y="2304"/>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(1,1)</a:t>
              </a:r>
              <a:endParaRPr kumimoji="1" lang="zh-TW" altLang="en-US" sz="1600">
                <a:latin typeface="Helvetica-Narrow" pitchFamily="34" charset="0"/>
                <a:ea typeface="PMingLiU" panose="02020500000000000000" pitchFamily="18" charset="-120"/>
              </a:endParaRPr>
            </a:p>
          </p:txBody>
        </p:sp>
        <p:sp>
          <p:nvSpPr>
            <p:cNvPr id="53256" name="Rectangle 7"/>
            <p:cNvSpPr>
              <a:spLocks noChangeArrowheads="1"/>
            </p:cNvSpPr>
            <p:nvPr/>
          </p:nvSpPr>
          <p:spPr bwMode="auto">
            <a:xfrm>
              <a:off x="2112" y="3583"/>
              <a:ext cx="3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w</a:t>
              </a:r>
              <a:r>
                <a:rPr kumimoji="1" lang="en-US" altLang="zh-TW" sz="2000" i="1" baseline="-25000">
                  <a:latin typeface="Times New Roman" panose="02020603050405020304" pitchFamily="18" charset="0"/>
                  <a:ea typeface="PMingLiU" panose="02020500000000000000" pitchFamily="18" charset="-120"/>
                </a:rPr>
                <a:t>x</a:t>
              </a:r>
              <a:r>
                <a:rPr kumimoji="1" lang="en-US" altLang="zh-TW" sz="2000" baseline="-25000">
                  <a:latin typeface="Times New Roman" panose="02020603050405020304" pitchFamily="18" charset="0"/>
                  <a:ea typeface="PMingLiU" panose="02020500000000000000" pitchFamily="18" charset="-120"/>
                </a:rPr>
                <a:t>,</a:t>
              </a:r>
              <a:r>
                <a:rPr kumimoji="1" lang="en-US" altLang="zh-TW" sz="2000" i="1" baseline="-25000">
                  <a:latin typeface="Times New Roman" panose="02020603050405020304" pitchFamily="18" charset="0"/>
                  <a:ea typeface="PMingLiU" panose="02020500000000000000" pitchFamily="18" charset="-120"/>
                </a:rPr>
                <a:t>j</a:t>
              </a:r>
              <a:endParaRPr kumimoji="1" lang="en-GB" altLang="en-US" sz="2000" i="1" baseline="-25000">
                <a:latin typeface="Times New Roman" panose="02020603050405020304" pitchFamily="18" charset="0"/>
                <a:ea typeface="PMingLiU" panose="02020500000000000000" pitchFamily="18" charset="-120"/>
              </a:endParaRPr>
            </a:p>
          </p:txBody>
        </p:sp>
        <p:sp>
          <p:nvSpPr>
            <p:cNvPr id="53257" name="Rectangle 8"/>
            <p:cNvSpPr>
              <a:spLocks noChangeArrowheads="1"/>
            </p:cNvSpPr>
            <p:nvPr/>
          </p:nvSpPr>
          <p:spPr bwMode="auto">
            <a:xfrm>
              <a:off x="576" y="2335"/>
              <a:ext cx="3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w</a:t>
              </a:r>
              <a:r>
                <a:rPr kumimoji="1" lang="en-US" altLang="zh-TW" sz="2000" i="1" baseline="-25000">
                  <a:latin typeface="Times New Roman" panose="02020603050405020304" pitchFamily="18" charset="0"/>
                  <a:ea typeface="PMingLiU" panose="02020500000000000000" pitchFamily="18" charset="-120"/>
                </a:rPr>
                <a:t>y</a:t>
              </a:r>
              <a:r>
                <a:rPr kumimoji="1" lang="en-US" altLang="zh-TW" sz="2000" baseline="-25000">
                  <a:latin typeface="Times New Roman" panose="02020603050405020304" pitchFamily="18" charset="0"/>
                  <a:ea typeface="PMingLiU" panose="02020500000000000000" pitchFamily="18" charset="-120"/>
                </a:rPr>
                <a:t>,</a:t>
              </a:r>
              <a:r>
                <a:rPr kumimoji="1" lang="en-US" altLang="zh-TW" sz="2000" i="1" baseline="-25000">
                  <a:latin typeface="Times New Roman" panose="02020603050405020304" pitchFamily="18" charset="0"/>
                  <a:ea typeface="PMingLiU" panose="02020500000000000000" pitchFamily="18" charset="-120"/>
                </a:rPr>
                <a:t>j</a:t>
              </a:r>
              <a:endParaRPr kumimoji="1" lang="en-GB" altLang="en-US" sz="2000" i="1" baseline="-25000">
                <a:latin typeface="Times New Roman" panose="02020603050405020304" pitchFamily="18" charset="0"/>
                <a:ea typeface="PMingLiU" panose="02020500000000000000" pitchFamily="18" charset="-120"/>
              </a:endParaRPr>
            </a:p>
          </p:txBody>
        </p:sp>
        <p:sp>
          <p:nvSpPr>
            <p:cNvPr id="53258" name="Text Box 9"/>
            <p:cNvSpPr txBox="1">
              <a:spLocks noChangeArrowheads="1"/>
            </p:cNvSpPr>
            <p:nvPr/>
          </p:nvSpPr>
          <p:spPr bwMode="auto">
            <a:xfrm>
              <a:off x="1824" y="3648"/>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(1,0)</a:t>
              </a:r>
              <a:endParaRPr kumimoji="1" lang="zh-TW" altLang="en-US" sz="1600">
                <a:latin typeface="Helvetica-Narrow" pitchFamily="34" charset="0"/>
                <a:ea typeface="PMingLiU" panose="02020500000000000000" pitchFamily="18" charset="-120"/>
              </a:endParaRPr>
            </a:p>
          </p:txBody>
        </p:sp>
        <p:sp>
          <p:nvSpPr>
            <p:cNvPr id="53259" name="Text Box 10"/>
            <p:cNvSpPr txBox="1">
              <a:spLocks noChangeArrowheads="1"/>
            </p:cNvSpPr>
            <p:nvPr/>
          </p:nvSpPr>
          <p:spPr bwMode="auto">
            <a:xfrm>
              <a:off x="768" y="2256"/>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(0,1)</a:t>
              </a:r>
              <a:endParaRPr kumimoji="1" lang="zh-TW" altLang="en-US" sz="1600">
                <a:latin typeface="Helvetica-Narrow" pitchFamily="34" charset="0"/>
                <a:ea typeface="PMingLiU" panose="02020500000000000000" pitchFamily="18" charset="-120"/>
              </a:endParaRPr>
            </a:p>
          </p:txBody>
        </p:sp>
        <p:sp>
          <p:nvSpPr>
            <p:cNvPr id="53260" name="Oval 11"/>
            <p:cNvSpPr>
              <a:spLocks noChangeArrowheads="1"/>
            </p:cNvSpPr>
            <p:nvPr/>
          </p:nvSpPr>
          <p:spPr bwMode="auto">
            <a:xfrm>
              <a:off x="624" y="3360"/>
              <a:ext cx="480" cy="48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buNone/>
              </a:pPr>
              <a:endParaRPr lang="zh-CN" altLang="en-US"/>
            </a:p>
          </p:txBody>
        </p:sp>
        <p:sp>
          <p:nvSpPr>
            <p:cNvPr id="53261" name="Text Box 12"/>
            <p:cNvSpPr txBox="1">
              <a:spLocks noChangeArrowheads="1"/>
            </p:cNvSpPr>
            <p:nvPr/>
          </p:nvSpPr>
          <p:spPr bwMode="auto">
            <a:xfrm>
              <a:off x="624" y="3504"/>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(0,0)</a:t>
              </a:r>
              <a:endParaRPr kumimoji="1" lang="zh-TW" altLang="en-US" sz="1600">
                <a:latin typeface="Helvetica-Narrow" pitchFamily="34" charset="0"/>
                <a:ea typeface="PMingLiU" panose="02020500000000000000" pitchFamily="18" charset="-120"/>
              </a:endParaRPr>
            </a:p>
          </p:txBody>
        </p:sp>
        <p:sp>
          <p:nvSpPr>
            <p:cNvPr id="53262" name="Text Box 13"/>
            <p:cNvSpPr txBox="1">
              <a:spLocks noChangeArrowheads="1"/>
            </p:cNvSpPr>
            <p:nvPr/>
          </p:nvSpPr>
          <p:spPr bwMode="auto">
            <a:xfrm>
              <a:off x="624" y="3016"/>
              <a:ext cx="8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1600">
                  <a:latin typeface="Helvetica-Narrow" pitchFamily="34" charset="0"/>
                </a:rPr>
                <a:t>最不期望的点</a:t>
              </a:r>
              <a:endParaRPr kumimoji="1" lang="zh-CN" altLang="en-US" sz="1600">
                <a:latin typeface="Helvetica-Narrow" pitchFamily="34" charset="0"/>
              </a:endParaRPr>
            </a:p>
          </p:txBody>
        </p:sp>
        <p:cxnSp>
          <p:nvCxnSpPr>
            <p:cNvPr id="53263" name="AutoShape 14"/>
            <p:cNvCxnSpPr>
              <a:cxnSpLocks noChangeShapeType="1"/>
              <a:stCxn id="53262" idx="1"/>
              <a:endCxn id="53260" idx="1"/>
            </p:cNvCxnSpPr>
            <p:nvPr/>
          </p:nvCxnSpPr>
          <p:spPr bwMode="auto">
            <a:xfrm rot="10800000" flipH="1" flipV="1">
              <a:off x="624" y="3130"/>
              <a:ext cx="70" cy="300"/>
            </a:xfrm>
            <a:prstGeom prst="curvedConnector4">
              <a:avLst>
                <a:gd name="adj1" fmla="val -205713"/>
                <a:gd name="adj2" fmla="val 56000"/>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53264" name="Line 15"/>
            <p:cNvSpPr>
              <a:spLocks noChangeShapeType="1"/>
            </p:cNvSpPr>
            <p:nvPr/>
          </p:nvSpPr>
          <p:spPr bwMode="auto">
            <a:xfrm flipH="1">
              <a:off x="912" y="3120"/>
              <a:ext cx="864"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53265" name="Rectangle 16"/>
            <p:cNvSpPr>
              <a:spLocks noChangeArrowheads="1"/>
            </p:cNvSpPr>
            <p:nvPr/>
          </p:nvSpPr>
          <p:spPr bwMode="auto">
            <a:xfrm>
              <a:off x="1776" y="292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d</a:t>
              </a:r>
              <a:endParaRPr kumimoji="1" lang="en-GB" altLang="en-US" sz="2800" i="1">
                <a:latin typeface="Times New Roman" panose="02020603050405020304" pitchFamily="18" charset="0"/>
                <a:ea typeface="PMingLiU" panose="02020500000000000000" pitchFamily="18" charset="-120"/>
              </a:endParaRPr>
            </a:p>
          </p:txBody>
        </p:sp>
        <p:sp>
          <p:nvSpPr>
            <p:cNvPr id="53266" name="Rectangle 17"/>
            <p:cNvSpPr>
              <a:spLocks noChangeArrowheads="1"/>
            </p:cNvSpPr>
            <p:nvPr/>
          </p:nvSpPr>
          <p:spPr bwMode="auto">
            <a:xfrm>
              <a:off x="1200" y="2448"/>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None/>
              </a:pPr>
              <a:r>
                <a:rPr kumimoji="1" lang="en-US" altLang="zh-TW" sz="2000" i="1">
                  <a:latin typeface="Times New Roman" panose="02020603050405020304" pitchFamily="18" charset="0"/>
                  <a:ea typeface="PMingLiU" panose="02020500000000000000" pitchFamily="18" charset="-120"/>
                </a:rPr>
                <a:t>x</a:t>
              </a:r>
              <a:r>
                <a:rPr kumimoji="1" lang="en-US" altLang="zh-TW" sz="2000">
                  <a:latin typeface="Times New Roman" panose="02020603050405020304" pitchFamily="18" charset="0"/>
                  <a:ea typeface="PMingLiU" panose="02020500000000000000" pitchFamily="18" charset="-120"/>
                </a:rPr>
                <a:t> </a:t>
              </a:r>
              <a:r>
                <a:rPr kumimoji="1" lang="en-US" altLang="zh-TW" sz="2000">
                  <a:latin typeface="Times New Roman" panose="02020603050405020304" pitchFamily="18" charset="0"/>
                  <a:ea typeface="PMingLiU" panose="02020500000000000000" pitchFamily="18" charset="-120"/>
                  <a:sym typeface="Symbol" panose="05050102010706020507" pitchFamily="18" charset="2"/>
                </a:rPr>
                <a:t></a:t>
              </a:r>
              <a:r>
                <a:rPr kumimoji="1" lang="en-US" altLang="zh-TW" sz="2000">
                  <a:latin typeface="Times New Roman" panose="02020603050405020304" pitchFamily="18" charset="0"/>
                  <a:ea typeface="PMingLiU" panose="02020500000000000000" pitchFamily="18" charset="-120"/>
                </a:rPr>
                <a:t> </a:t>
              </a:r>
              <a:r>
                <a:rPr kumimoji="1" lang="en-US" altLang="zh-TW" sz="2000" i="1">
                  <a:latin typeface="Times New Roman" panose="02020603050405020304" pitchFamily="18" charset="0"/>
                  <a:ea typeface="PMingLiU" panose="02020500000000000000" pitchFamily="18" charset="-120"/>
                </a:rPr>
                <a:t>y</a:t>
              </a:r>
              <a:endParaRPr kumimoji="1" lang="en-GB" altLang="en-US" sz="2000" i="1">
                <a:latin typeface="Times New Roman" panose="02020603050405020304" pitchFamily="18" charset="0"/>
                <a:ea typeface="PMingLiU" panose="02020500000000000000" pitchFamily="18" charset="-120"/>
              </a:endParaRPr>
            </a:p>
          </p:txBody>
        </p:sp>
      </p:grpSp>
      <p:sp>
        <p:nvSpPr>
          <p:cNvPr id="42002" name="Rectangle 18"/>
          <p:cNvSpPr>
            <a:spLocks noChangeArrowheads="1"/>
          </p:cNvSpPr>
          <p:nvPr/>
        </p:nvSpPr>
        <p:spPr bwMode="auto">
          <a:xfrm>
            <a:off x="4427984" y="3573016"/>
            <a:ext cx="4495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Font typeface="Wingdings" panose="05000000000000000000" pitchFamily="2" charset="2"/>
              <a:buChar char="n"/>
            </a:pPr>
            <a:r>
              <a:rPr kumimoji="1" lang="zh-CN" altLang="en-US" sz="2400" dirty="0"/>
              <a:t>一个文档在</a:t>
            </a:r>
            <a:r>
              <a:rPr kumimoji="1" lang="en-US" altLang="zh-TW" sz="2400" dirty="0"/>
              <a:t>(</a:t>
            </a:r>
            <a:r>
              <a:rPr kumimoji="1" lang="en-US" altLang="zh-CN" sz="2400" dirty="0"/>
              <a:t>1,1)</a:t>
            </a:r>
            <a:r>
              <a:rPr kumimoji="1" lang="zh-CN" altLang="en-US" sz="2400" dirty="0"/>
              <a:t>处获得最高的权重，此时意味着文档包含了全部两个查询词，并且查询词在文档中的权重也是最高的</a:t>
            </a:r>
            <a:endParaRPr kumimoji="1" lang="en-US" altLang="zh-TW" sz="2400" dirty="0">
              <a:ea typeface="PMingLiU" panose="02020500000000000000" pitchFamily="18" charset="-120"/>
            </a:endParaRPr>
          </a:p>
          <a:p>
            <a:pPr marL="342900" indent="-342900">
              <a:spcBef>
                <a:spcPct val="20000"/>
              </a:spcBef>
              <a:buClr>
                <a:schemeClr val="folHlink"/>
              </a:buClr>
              <a:buFont typeface="Wingdings" panose="05000000000000000000" pitchFamily="2" charset="2"/>
              <a:buChar char="n"/>
            </a:pPr>
            <a:r>
              <a:rPr kumimoji="1" lang="zh-CN" altLang="en-US" sz="2400" dirty="0"/>
              <a:t>函数</a:t>
            </a:r>
            <a:r>
              <a:rPr kumimoji="1" lang="en-US" altLang="zh-TW" sz="2400" dirty="0" err="1">
                <a:ea typeface="PMingLiU" panose="02020500000000000000" pitchFamily="18" charset="-120"/>
              </a:rPr>
              <a:t>sim</a:t>
            </a:r>
            <a:r>
              <a:rPr kumimoji="1" lang="en-US" altLang="zh-TW" sz="2400" dirty="0">
                <a:ea typeface="PMingLiU" panose="02020500000000000000" pitchFamily="18" charset="-120"/>
              </a:rPr>
              <a:t>()</a:t>
            </a:r>
            <a:r>
              <a:rPr kumimoji="1" lang="zh-CN" altLang="en-US" sz="2400" dirty="0"/>
              <a:t>度量了从原点出发的</a:t>
            </a:r>
            <a:r>
              <a:rPr kumimoji="1" lang="zh-CN" altLang="en-US" sz="2400" dirty="0">
                <a:solidFill>
                  <a:schemeClr val="hlink"/>
                </a:solidFill>
              </a:rPr>
              <a:t>文档</a:t>
            </a:r>
            <a:r>
              <a:rPr kumimoji="1" lang="zh-CN" altLang="en-US" sz="2400" dirty="0"/>
              <a:t>向量长度</a:t>
            </a:r>
            <a:endParaRPr kumimoji="1" lang="en-US" altLang="zh-TW" sz="2400" dirty="0">
              <a:ea typeface="PMingLiU" panose="02020500000000000000" pitchFamily="18" charset="-120"/>
            </a:endParaRPr>
          </a:p>
          <a:p>
            <a:pPr marL="342900" indent="-342900">
              <a:spcBef>
                <a:spcPct val="20000"/>
              </a:spcBef>
              <a:buClr>
                <a:schemeClr val="folHlink"/>
              </a:buClr>
              <a:buFont typeface="Wingdings" panose="05000000000000000000" pitchFamily="2" charset="2"/>
              <a:buChar char="n"/>
            </a:pPr>
            <a:endParaRPr kumimoji="1" lang="en-US" altLang="zh-TW" sz="2400" baseline="30000" dirty="0">
              <a:latin typeface="Times New Roman" panose="02020603050405020304" pitchFamily="18" charset="0"/>
              <a:ea typeface="PMingLiU"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2002"/>
                                        </p:tgtEl>
                                        <p:attrNameLst>
                                          <p:attrName>style.visibility</p:attrName>
                                        </p:attrNameLst>
                                      </p:cBhvr>
                                      <p:to>
                                        <p:strVal val="visible"/>
                                      </p:to>
                                    </p:set>
                                    <p:anim calcmode="lin" valueType="num">
                                      <p:cBhvr additive="base">
                                        <p:cTn id="12" dur="500" fill="hold"/>
                                        <p:tgtEl>
                                          <p:spTgt spid="42002"/>
                                        </p:tgtEl>
                                        <p:attrNameLst>
                                          <p:attrName>ppt_x</p:attrName>
                                        </p:attrNameLst>
                                      </p:cBhvr>
                                      <p:tavLst>
                                        <p:tav tm="0">
                                          <p:val>
                                            <p:strVal val="1+#ppt_w/2"/>
                                          </p:val>
                                        </p:tav>
                                        <p:tav tm="100000">
                                          <p:val>
                                            <p:strVal val="#ppt_x"/>
                                          </p:val>
                                        </p:tav>
                                      </p:tavLst>
                                    </p:anim>
                                    <p:anim calcmode="lin" valueType="num">
                                      <p:cBhvr additive="base">
                                        <p:cTn id="13" dur="500" fill="hold"/>
                                        <p:tgtEl>
                                          <p:spTgt spid="42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2"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74675" y="260648"/>
            <a:ext cx="8001000" cy="891952"/>
          </a:xfrm>
        </p:spPr>
        <p:txBody>
          <a:bodyPr/>
          <a:lstStyle/>
          <a:p>
            <a:pPr eaLnBrk="1" hangingPunct="1"/>
            <a:r>
              <a:rPr lang="zh-CN" altLang="en-US" sz="3200" b="1" dirty="0">
                <a:latin typeface="+mj-ea"/>
                <a:ea typeface="+mj-ea"/>
              </a:rPr>
              <a:t>扩展布尔模型中的“与”关系</a:t>
            </a:r>
            <a:endParaRPr lang="zh-CN" altLang="en-US" sz="3200" b="1" dirty="0">
              <a:latin typeface="+mj-ea"/>
              <a:ea typeface="+mj-ea"/>
            </a:endParaRPr>
          </a:p>
        </p:txBody>
      </p:sp>
      <p:sp>
        <p:nvSpPr>
          <p:cNvPr id="54275" name="Rectangle 3"/>
          <p:cNvSpPr>
            <a:spLocks noGrp="1" noChangeArrowheads="1"/>
          </p:cNvSpPr>
          <p:nvPr>
            <p:ph type="body" idx="1"/>
          </p:nvPr>
        </p:nvSpPr>
        <p:spPr>
          <a:xfrm>
            <a:off x="683568" y="1514227"/>
            <a:ext cx="7772400" cy="1482725"/>
          </a:xfrm>
        </p:spPr>
        <p:txBody>
          <a:bodyPr/>
          <a:lstStyle/>
          <a:p>
            <a:pPr eaLnBrk="1" hangingPunct="1">
              <a:lnSpc>
                <a:spcPct val="90000"/>
              </a:lnSpc>
            </a:pPr>
            <a:r>
              <a:rPr lang="zh-CN" altLang="en-US" sz="2400" dirty="0" smtClean="0"/>
              <a:t>给定一个联合的查询式</a:t>
            </a:r>
            <a:r>
              <a:rPr lang="zh-TW" altLang="en-US" sz="2400" dirty="0" smtClean="0"/>
              <a:t> </a:t>
            </a:r>
            <a:r>
              <a:rPr lang="en-US" altLang="zh-TW" sz="2400" i="1" dirty="0" smtClean="0"/>
              <a:t>x</a:t>
            </a:r>
            <a:r>
              <a:rPr lang="en-US" altLang="zh-TW" sz="2400" dirty="0" smtClean="0"/>
              <a:t>  </a:t>
            </a:r>
            <a:r>
              <a:rPr lang="en-US" altLang="zh-TW" sz="2400" dirty="0" smtClean="0">
                <a:sym typeface="Symbol" panose="05050102010706020507" pitchFamily="18" charset="2"/>
              </a:rPr>
              <a:t></a:t>
            </a:r>
            <a:r>
              <a:rPr lang="en-US" altLang="zh-TW" sz="2400" dirty="0" smtClean="0"/>
              <a:t> </a:t>
            </a:r>
            <a:r>
              <a:rPr lang="en-US" altLang="zh-TW" sz="2400" i="1" dirty="0" smtClean="0"/>
              <a:t>y</a:t>
            </a:r>
            <a:endParaRPr lang="en-US" altLang="zh-TW" sz="2400" baseline="-25000" dirty="0" smtClean="0"/>
          </a:p>
          <a:p>
            <a:pPr eaLnBrk="1" hangingPunct="1">
              <a:lnSpc>
                <a:spcPct val="90000"/>
              </a:lnSpc>
            </a:pPr>
            <a:r>
              <a:rPr lang="en-US" altLang="zh-TW" sz="2000" dirty="0" err="1" smtClean="0"/>
              <a:t>sim</a:t>
            </a:r>
            <a:r>
              <a:rPr lang="en-US" altLang="zh-TW" sz="2000" dirty="0" smtClean="0"/>
              <a:t>(</a:t>
            </a:r>
            <a:r>
              <a:rPr lang="en-US" altLang="zh-TW" sz="2000" i="1" dirty="0" err="1" smtClean="0"/>
              <a:t>q</a:t>
            </a:r>
            <a:r>
              <a:rPr lang="en-US" altLang="zh-TW" sz="2000" baseline="-25000" dirty="0" err="1" smtClean="0"/>
              <a:t>and</a:t>
            </a:r>
            <a:r>
              <a:rPr lang="en-US" altLang="zh-TW" sz="2000" dirty="0" smtClean="0"/>
              <a:t>,</a:t>
            </a:r>
            <a:r>
              <a:rPr lang="en-US" altLang="zh-TW" sz="2000" i="1" dirty="0" smtClean="0"/>
              <a:t> </a:t>
            </a:r>
            <a:r>
              <a:rPr lang="en-US" altLang="zh-TW" sz="2000" i="1" dirty="0" err="1" smtClean="0"/>
              <a:t>d</a:t>
            </a:r>
            <a:r>
              <a:rPr lang="en-US" altLang="zh-TW" sz="2000" i="1" baseline="-25000" dirty="0" err="1" smtClean="0"/>
              <a:t>j</a:t>
            </a:r>
            <a:r>
              <a:rPr lang="en-US" altLang="zh-TW" sz="2000" dirty="0" smtClean="0"/>
              <a:t>) = 1 </a:t>
            </a:r>
            <a:r>
              <a:rPr lang="en-US" altLang="zh-TW" sz="2000" dirty="0" smtClean="0">
                <a:sym typeface="Symbol" panose="05050102010706020507" pitchFamily="18" charset="2"/>
              </a:rPr>
              <a:t></a:t>
            </a:r>
            <a:r>
              <a:rPr lang="en-US" altLang="zh-TW" sz="2000" dirty="0" smtClean="0"/>
              <a:t> { [ (1</a:t>
            </a:r>
            <a:r>
              <a:rPr lang="en-US" altLang="zh-TW" sz="2000" dirty="0" smtClean="0">
                <a:sym typeface="Symbol" panose="05050102010706020507" pitchFamily="18" charset="2"/>
              </a:rPr>
              <a:t></a:t>
            </a:r>
            <a:r>
              <a:rPr lang="en-US" altLang="zh-TW" sz="2000" dirty="0" smtClean="0"/>
              <a:t> </a:t>
            </a:r>
            <a:r>
              <a:rPr lang="en-US" altLang="zh-TW" sz="2000" i="1" dirty="0" smtClean="0"/>
              <a:t>x</a:t>
            </a:r>
            <a:r>
              <a:rPr lang="en-US" altLang="zh-TW" sz="2000" dirty="0" smtClean="0"/>
              <a:t>)</a:t>
            </a:r>
            <a:r>
              <a:rPr lang="en-US" altLang="zh-TW" sz="2000" baseline="30000" dirty="0" smtClean="0"/>
              <a:t>2</a:t>
            </a:r>
            <a:r>
              <a:rPr lang="en-US" altLang="zh-TW" sz="2000" dirty="0" smtClean="0"/>
              <a:t> + (1</a:t>
            </a:r>
            <a:r>
              <a:rPr lang="en-US" altLang="zh-TW" sz="2000" dirty="0" smtClean="0">
                <a:sym typeface="Symbol" panose="05050102010706020507" pitchFamily="18" charset="2"/>
              </a:rPr>
              <a:t></a:t>
            </a:r>
            <a:r>
              <a:rPr lang="en-US" altLang="zh-TW" sz="2000" dirty="0" smtClean="0"/>
              <a:t> </a:t>
            </a:r>
            <a:r>
              <a:rPr lang="en-US" altLang="zh-TW" sz="2000" i="1" dirty="0" smtClean="0"/>
              <a:t>y</a:t>
            </a:r>
            <a:r>
              <a:rPr lang="en-US" altLang="zh-TW" sz="2000" dirty="0" smtClean="0"/>
              <a:t>)</a:t>
            </a:r>
            <a:r>
              <a:rPr lang="en-US" altLang="zh-TW" sz="2000" baseline="30000" dirty="0" smtClean="0"/>
              <a:t>2</a:t>
            </a:r>
            <a:r>
              <a:rPr lang="en-US" altLang="zh-TW" sz="2000" dirty="0" smtClean="0"/>
              <a:t> ]/2 }</a:t>
            </a:r>
            <a:r>
              <a:rPr lang="en-US" altLang="zh-TW" sz="2000" baseline="30000" dirty="0" smtClean="0"/>
              <a:t>0.5</a:t>
            </a:r>
            <a:endParaRPr lang="en-US" altLang="zh-TW" sz="2000" dirty="0" smtClean="0"/>
          </a:p>
          <a:p>
            <a:pPr eaLnBrk="1" hangingPunct="1">
              <a:lnSpc>
                <a:spcPct val="90000"/>
              </a:lnSpc>
            </a:pPr>
            <a:r>
              <a:rPr lang="zh-CN" altLang="en-US" sz="2400" dirty="0" smtClean="0"/>
              <a:t>函数</a:t>
            </a:r>
            <a:r>
              <a:rPr lang="en-US" altLang="zh-TW" sz="2400" dirty="0" err="1" smtClean="0"/>
              <a:t>sim</a:t>
            </a:r>
            <a:r>
              <a:rPr lang="en-US" altLang="zh-TW" sz="2400" dirty="0" smtClean="0"/>
              <a:t>() </a:t>
            </a:r>
            <a:r>
              <a:rPr lang="zh-CN" altLang="en-US" sz="2400" dirty="0" smtClean="0"/>
              <a:t>表示从</a:t>
            </a:r>
            <a:r>
              <a:rPr lang="en-US" altLang="zh-TW" sz="2400" dirty="0" smtClean="0"/>
              <a:t>(1,1)</a:t>
            </a:r>
            <a:r>
              <a:rPr lang="en-US" altLang="zh-CN" sz="2400" dirty="0" smtClean="0"/>
              <a:t> </a:t>
            </a:r>
            <a:r>
              <a:rPr lang="zh-CN" altLang="en-US" sz="2400" dirty="0" smtClean="0"/>
              <a:t>出发到</a:t>
            </a:r>
            <a:r>
              <a:rPr lang="en-US" altLang="zh-CN" sz="2400" dirty="0" smtClean="0"/>
              <a:t>d</a:t>
            </a:r>
            <a:r>
              <a:rPr lang="zh-CN" altLang="en-US" sz="2400" dirty="0" smtClean="0"/>
              <a:t>的向量长度</a:t>
            </a:r>
            <a:endParaRPr lang="zh-CN" altLang="en-US" sz="2400" dirty="0" smtClean="0"/>
          </a:p>
        </p:txBody>
      </p:sp>
      <p:grpSp>
        <p:nvGrpSpPr>
          <p:cNvPr id="2" name="Group 4"/>
          <p:cNvGrpSpPr/>
          <p:nvPr/>
        </p:nvGrpSpPr>
        <p:grpSpPr bwMode="auto">
          <a:xfrm>
            <a:off x="4191000" y="3200400"/>
            <a:ext cx="3714750" cy="2547938"/>
            <a:chOff x="3168" y="768"/>
            <a:chExt cx="2340" cy="1605"/>
          </a:xfrm>
        </p:grpSpPr>
        <p:sp>
          <p:nvSpPr>
            <p:cNvPr id="54277" name="Rectangle 5"/>
            <p:cNvSpPr>
              <a:spLocks noChangeArrowheads="1"/>
            </p:cNvSpPr>
            <p:nvPr/>
          </p:nvSpPr>
          <p:spPr bwMode="auto">
            <a:xfrm>
              <a:off x="3552" y="960"/>
              <a:ext cx="1200" cy="1200"/>
            </a:xfrm>
            <a:prstGeom prst="rect">
              <a:avLst/>
            </a:prstGeom>
            <a:solidFill>
              <a:srgbClr val="FFFF99"/>
            </a:solidFill>
            <a:ln w="9525">
              <a:solidFill>
                <a:schemeClr val="tx1"/>
              </a:solidFill>
              <a:miter lim="800000"/>
            </a:ln>
          </p:spPr>
          <p:txBody>
            <a:bodyPr wrap="none" anchor="ctr"/>
            <a:lstStyle/>
            <a:p>
              <a:pPr>
                <a:buNone/>
              </a:pPr>
              <a:endParaRPr lang="zh-CN" altLang="en-US"/>
            </a:p>
          </p:txBody>
        </p:sp>
        <p:sp>
          <p:nvSpPr>
            <p:cNvPr id="54278" name="Text Box 6"/>
            <p:cNvSpPr txBox="1">
              <a:spLocks noChangeArrowheads="1"/>
            </p:cNvSpPr>
            <p:nvPr/>
          </p:nvSpPr>
          <p:spPr bwMode="auto">
            <a:xfrm>
              <a:off x="4704" y="816"/>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(1,1)</a:t>
              </a:r>
              <a:endParaRPr kumimoji="1" lang="zh-TW" altLang="en-US" sz="1600">
                <a:latin typeface="Helvetica-Narrow" pitchFamily="34" charset="0"/>
                <a:ea typeface="PMingLiU" panose="02020500000000000000" pitchFamily="18" charset="-120"/>
              </a:endParaRPr>
            </a:p>
          </p:txBody>
        </p:sp>
        <p:sp>
          <p:nvSpPr>
            <p:cNvPr id="54279" name="Rectangle 7"/>
            <p:cNvSpPr>
              <a:spLocks noChangeArrowheads="1"/>
            </p:cNvSpPr>
            <p:nvPr/>
          </p:nvSpPr>
          <p:spPr bwMode="auto">
            <a:xfrm>
              <a:off x="4752" y="2095"/>
              <a:ext cx="3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w</a:t>
              </a:r>
              <a:r>
                <a:rPr kumimoji="1" lang="en-US" altLang="zh-TW" sz="2000" i="1" baseline="-25000">
                  <a:latin typeface="Times New Roman" panose="02020603050405020304" pitchFamily="18" charset="0"/>
                  <a:ea typeface="PMingLiU" panose="02020500000000000000" pitchFamily="18" charset="-120"/>
                </a:rPr>
                <a:t>x</a:t>
              </a:r>
              <a:r>
                <a:rPr kumimoji="1" lang="en-US" altLang="zh-TW" sz="2000" baseline="-25000">
                  <a:latin typeface="Times New Roman" panose="02020603050405020304" pitchFamily="18" charset="0"/>
                  <a:ea typeface="PMingLiU" panose="02020500000000000000" pitchFamily="18" charset="-120"/>
                </a:rPr>
                <a:t>,</a:t>
              </a:r>
              <a:r>
                <a:rPr kumimoji="1" lang="en-US" altLang="zh-TW" sz="2000" i="1" baseline="-25000">
                  <a:latin typeface="Times New Roman" panose="02020603050405020304" pitchFamily="18" charset="0"/>
                  <a:ea typeface="PMingLiU" panose="02020500000000000000" pitchFamily="18" charset="-120"/>
                </a:rPr>
                <a:t>j</a:t>
              </a:r>
              <a:endParaRPr kumimoji="1" lang="en-GB" altLang="en-US" sz="2000" i="1" baseline="-25000">
                <a:latin typeface="Times New Roman" panose="02020603050405020304" pitchFamily="18" charset="0"/>
                <a:ea typeface="PMingLiU" panose="02020500000000000000" pitchFamily="18" charset="-120"/>
              </a:endParaRPr>
            </a:p>
          </p:txBody>
        </p:sp>
        <p:sp>
          <p:nvSpPr>
            <p:cNvPr id="54280" name="Rectangle 8"/>
            <p:cNvSpPr>
              <a:spLocks noChangeArrowheads="1"/>
            </p:cNvSpPr>
            <p:nvPr/>
          </p:nvSpPr>
          <p:spPr bwMode="auto">
            <a:xfrm>
              <a:off x="3216" y="847"/>
              <a:ext cx="3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w</a:t>
              </a:r>
              <a:r>
                <a:rPr kumimoji="1" lang="en-US" altLang="zh-TW" sz="2000" i="1" baseline="-25000">
                  <a:latin typeface="Times New Roman" panose="02020603050405020304" pitchFamily="18" charset="0"/>
                  <a:ea typeface="PMingLiU" panose="02020500000000000000" pitchFamily="18" charset="-120"/>
                </a:rPr>
                <a:t>y</a:t>
              </a:r>
              <a:r>
                <a:rPr kumimoji="1" lang="en-US" altLang="zh-TW" sz="2000" baseline="-25000">
                  <a:latin typeface="Times New Roman" panose="02020603050405020304" pitchFamily="18" charset="0"/>
                  <a:ea typeface="PMingLiU" panose="02020500000000000000" pitchFamily="18" charset="-120"/>
                </a:rPr>
                <a:t>,</a:t>
              </a:r>
              <a:r>
                <a:rPr kumimoji="1" lang="en-US" altLang="zh-TW" sz="2000" i="1" baseline="-25000">
                  <a:latin typeface="Times New Roman" panose="02020603050405020304" pitchFamily="18" charset="0"/>
                  <a:ea typeface="PMingLiU" panose="02020500000000000000" pitchFamily="18" charset="-120"/>
                </a:rPr>
                <a:t>j</a:t>
              </a:r>
              <a:endParaRPr kumimoji="1" lang="en-GB" altLang="en-US" sz="2000" i="1" baseline="-25000">
                <a:latin typeface="Times New Roman" panose="02020603050405020304" pitchFamily="18" charset="0"/>
                <a:ea typeface="PMingLiU" panose="02020500000000000000" pitchFamily="18" charset="-120"/>
              </a:endParaRPr>
            </a:p>
          </p:txBody>
        </p:sp>
        <p:sp>
          <p:nvSpPr>
            <p:cNvPr id="54281" name="Text Box 9"/>
            <p:cNvSpPr txBox="1">
              <a:spLocks noChangeArrowheads="1"/>
            </p:cNvSpPr>
            <p:nvPr/>
          </p:nvSpPr>
          <p:spPr bwMode="auto">
            <a:xfrm>
              <a:off x="4464" y="2160"/>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(1,0)</a:t>
              </a:r>
              <a:endParaRPr kumimoji="1" lang="zh-TW" altLang="en-US" sz="1600">
                <a:latin typeface="Helvetica-Narrow" pitchFamily="34" charset="0"/>
                <a:ea typeface="PMingLiU" panose="02020500000000000000" pitchFamily="18" charset="-120"/>
              </a:endParaRPr>
            </a:p>
          </p:txBody>
        </p:sp>
        <p:sp>
          <p:nvSpPr>
            <p:cNvPr id="54282" name="Text Box 10"/>
            <p:cNvSpPr txBox="1">
              <a:spLocks noChangeArrowheads="1"/>
            </p:cNvSpPr>
            <p:nvPr/>
          </p:nvSpPr>
          <p:spPr bwMode="auto">
            <a:xfrm>
              <a:off x="3408" y="768"/>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(0,1)</a:t>
              </a:r>
              <a:endParaRPr kumimoji="1" lang="zh-TW" altLang="en-US" sz="1600">
                <a:latin typeface="Helvetica-Narrow" pitchFamily="34" charset="0"/>
                <a:ea typeface="PMingLiU" panose="02020500000000000000" pitchFamily="18" charset="-120"/>
              </a:endParaRPr>
            </a:p>
          </p:txBody>
        </p:sp>
        <p:sp>
          <p:nvSpPr>
            <p:cNvPr id="54283" name="Oval 11"/>
            <p:cNvSpPr>
              <a:spLocks noChangeArrowheads="1"/>
            </p:cNvSpPr>
            <p:nvPr/>
          </p:nvSpPr>
          <p:spPr bwMode="auto">
            <a:xfrm>
              <a:off x="4560" y="768"/>
              <a:ext cx="480" cy="480"/>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a:buNone/>
              </a:pPr>
              <a:endParaRPr lang="zh-CN" altLang="en-US"/>
            </a:p>
          </p:txBody>
        </p:sp>
        <p:sp>
          <p:nvSpPr>
            <p:cNvPr id="54284" name="Text Box 12"/>
            <p:cNvSpPr txBox="1">
              <a:spLocks noChangeArrowheads="1"/>
            </p:cNvSpPr>
            <p:nvPr/>
          </p:nvSpPr>
          <p:spPr bwMode="auto">
            <a:xfrm>
              <a:off x="3168" y="2064"/>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(0,0)</a:t>
              </a:r>
              <a:endParaRPr kumimoji="1" lang="zh-TW" altLang="en-US" sz="1600">
                <a:latin typeface="Helvetica-Narrow" pitchFamily="34" charset="0"/>
                <a:ea typeface="PMingLiU" panose="02020500000000000000" pitchFamily="18" charset="-120"/>
              </a:endParaRPr>
            </a:p>
          </p:txBody>
        </p:sp>
        <p:sp>
          <p:nvSpPr>
            <p:cNvPr id="54285" name="Text Box 13"/>
            <p:cNvSpPr txBox="1">
              <a:spLocks noChangeArrowheads="1"/>
            </p:cNvSpPr>
            <p:nvPr/>
          </p:nvSpPr>
          <p:spPr bwMode="auto">
            <a:xfrm>
              <a:off x="4752" y="1288"/>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1600">
                  <a:latin typeface="Helvetica-Narrow" pitchFamily="34" charset="0"/>
                </a:rPr>
                <a:t>最期望的点</a:t>
              </a:r>
              <a:endParaRPr kumimoji="1" lang="zh-CN" altLang="en-US" sz="1600">
                <a:latin typeface="Helvetica-Narrow" pitchFamily="34" charset="0"/>
              </a:endParaRPr>
            </a:p>
          </p:txBody>
        </p:sp>
        <p:sp>
          <p:nvSpPr>
            <p:cNvPr id="54286" name="Line 14"/>
            <p:cNvSpPr>
              <a:spLocks noChangeShapeType="1"/>
            </p:cNvSpPr>
            <p:nvPr/>
          </p:nvSpPr>
          <p:spPr bwMode="auto">
            <a:xfrm flipH="1">
              <a:off x="3888" y="960"/>
              <a:ext cx="864"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buNone/>
              </a:pPr>
              <a:endParaRPr lang="zh-CN" altLang="en-US"/>
            </a:p>
          </p:txBody>
        </p:sp>
        <p:sp>
          <p:nvSpPr>
            <p:cNvPr id="54287" name="Rectangle 15"/>
            <p:cNvSpPr>
              <a:spLocks noChangeArrowheads="1"/>
            </p:cNvSpPr>
            <p:nvPr/>
          </p:nvSpPr>
          <p:spPr bwMode="auto">
            <a:xfrm>
              <a:off x="3696" y="13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d</a:t>
              </a:r>
              <a:endParaRPr kumimoji="1" lang="en-GB" altLang="en-US" sz="2800" i="1">
                <a:latin typeface="Times New Roman" panose="02020603050405020304" pitchFamily="18" charset="0"/>
                <a:ea typeface="PMingLiU" panose="02020500000000000000" pitchFamily="18" charset="-120"/>
              </a:endParaRPr>
            </a:p>
          </p:txBody>
        </p:sp>
        <p:sp>
          <p:nvSpPr>
            <p:cNvPr id="54288" name="Rectangle 16"/>
            <p:cNvSpPr>
              <a:spLocks noChangeArrowheads="1"/>
            </p:cNvSpPr>
            <p:nvPr/>
          </p:nvSpPr>
          <p:spPr bwMode="auto">
            <a:xfrm>
              <a:off x="3888" y="1855"/>
              <a:ext cx="4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x</a:t>
              </a:r>
              <a:r>
                <a:rPr kumimoji="1" lang="en-US" altLang="zh-TW" sz="2000">
                  <a:latin typeface="Times New Roman" panose="02020603050405020304" pitchFamily="18" charset="0"/>
                  <a:ea typeface="PMingLiU" panose="02020500000000000000" pitchFamily="18" charset="-120"/>
                </a:rPr>
                <a:t>  </a:t>
              </a:r>
              <a:r>
                <a:rPr kumimoji="1" lang="en-US" altLang="zh-TW" sz="2000">
                  <a:latin typeface="Times New Roman" panose="02020603050405020304" pitchFamily="18" charset="0"/>
                  <a:ea typeface="PMingLiU" panose="02020500000000000000" pitchFamily="18" charset="-120"/>
                  <a:sym typeface="Symbol" panose="05050102010706020507" pitchFamily="18" charset="2"/>
                </a:rPr>
                <a:t></a:t>
              </a:r>
              <a:r>
                <a:rPr kumimoji="1" lang="en-US" altLang="zh-TW" sz="2000">
                  <a:latin typeface="Times New Roman" panose="02020603050405020304" pitchFamily="18" charset="0"/>
                  <a:ea typeface="PMingLiU" panose="02020500000000000000" pitchFamily="18" charset="-120"/>
                </a:rPr>
                <a:t> </a:t>
              </a:r>
              <a:r>
                <a:rPr kumimoji="1" lang="en-US" altLang="zh-TW" sz="2000" i="1">
                  <a:latin typeface="Times New Roman" panose="02020603050405020304" pitchFamily="18" charset="0"/>
                  <a:ea typeface="PMingLiU" panose="02020500000000000000" pitchFamily="18" charset="-120"/>
                </a:rPr>
                <a:t>y</a:t>
              </a:r>
              <a:endParaRPr kumimoji="1" lang="en-GB" altLang="en-US" sz="2000" i="1">
                <a:latin typeface="Times New Roman" panose="02020603050405020304" pitchFamily="18" charset="0"/>
                <a:ea typeface="PMingLiU" panose="02020500000000000000" pitchFamily="18" charset="-120"/>
              </a:endParaRPr>
            </a:p>
          </p:txBody>
        </p:sp>
        <p:sp>
          <p:nvSpPr>
            <p:cNvPr id="54289" name="Line 17"/>
            <p:cNvSpPr>
              <a:spLocks noChangeShapeType="1"/>
            </p:cNvSpPr>
            <p:nvPr/>
          </p:nvSpPr>
          <p:spPr bwMode="auto">
            <a:xfrm>
              <a:off x="3888" y="1488"/>
              <a:ext cx="864" cy="0"/>
            </a:xfrm>
            <a:prstGeom prst="line">
              <a:avLst/>
            </a:prstGeom>
            <a:noFill/>
            <a:ln w="9525">
              <a:solidFill>
                <a:srgbClr val="FF00FF"/>
              </a:solidFill>
              <a:prstDash val="lgDash"/>
              <a:round/>
            </a:ln>
            <a:extLst>
              <a:ext uri="{909E8E84-426E-40DD-AFC4-6F175D3DCCD1}">
                <a14:hiddenFill xmlns:a14="http://schemas.microsoft.com/office/drawing/2010/main">
                  <a:noFill/>
                </a14:hiddenFill>
              </a:ext>
            </a:extLst>
          </p:spPr>
          <p:txBody>
            <a:bodyPr/>
            <a:lstStyle/>
            <a:p>
              <a:pPr>
                <a:buNone/>
              </a:pPr>
              <a:endParaRPr lang="zh-CN" altLang="en-US"/>
            </a:p>
          </p:txBody>
        </p:sp>
        <p:sp>
          <p:nvSpPr>
            <p:cNvPr id="54290" name="Line 18"/>
            <p:cNvSpPr>
              <a:spLocks noChangeShapeType="1"/>
            </p:cNvSpPr>
            <p:nvPr/>
          </p:nvSpPr>
          <p:spPr bwMode="auto">
            <a:xfrm flipV="1">
              <a:off x="3888" y="960"/>
              <a:ext cx="0" cy="528"/>
            </a:xfrm>
            <a:prstGeom prst="line">
              <a:avLst/>
            </a:prstGeom>
            <a:noFill/>
            <a:ln w="9525">
              <a:solidFill>
                <a:srgbClr val="FF00FF"/>
              </a:solidFill>
              <a:prstDash val="lgDash"/>
              <a:round/>
            </a:ln>
            <a:extLst>
              <a:ext uri="{909E8E84-426E-40DD-AFC4-6F175D3DCCD1}">
                <a14:hiddenFill xmlns:a14="http://schemas.microsoft.com/office/drawing/2010/main">
                  <a:noFill/>
                </a14:hiddenFill>
              </a:ext>
            </a:extLst>
          </p:spPr>
          <p:txBody>
            <a:bodyPr/>
            <a:lstStyle/>
            <a:p>
              <a:pPr>
                <a:buNone/>
              </a:pPr>
              <a:endParaRPr lang="zh-CN" altLang="en-US"/>
            </a:p>
          </p:txBody>
        </p:sp>
        <p:sp>
          <p:nvSpPr>
            <p:cNvPr id="54291" name="Line 19"/>
            <p:cNvSpPr>
              <a:spLocks noChangeShapeType="1"/>
            </p:cNvSpPr>
            <p:nvPr/>
          </p:nvSpPr>
          <p:spPr bwMode="auto">
            <a:xfrm flipH="1" flipV="1">
              <a:off x="4944" y="1200"/>
              <a:ext cx="96"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buNone/>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337343"/>
            <a:ext cx="8258175" cy="1462087"/>
          </a:xfrm>
        </p:spPr>
        <p:txBody>
          <a:bodyPr/>
          <a:lstStyle/>
          <a:p>
            <a:pPr eaLnBrk="1" hangingPunct="1"/>
            <a:r>
              <a:rPr lang="zh-CN" altLang="en-US" sz="3200" b="1" dirty="0">
                <a:latin typeface="+mj-ea"/>
                <a:ea typeface="+mj-ea"/>
              </a:rPr>
              <a:t>扩展的布尔检索相似度计算示例</a:t>
            </a:r>
            <a:endParaRPr lang="zh-CN" altLang="en-US" sz="3200" b="1" dirty="0">
              <a:latin typeface="+mj-ea"/>
              <a:ea typeface="+mj-ea"/>
            </a:endParaRPr>
          </a:p>
        </p:txBody>
      </p:sp>
      <p:pic>
        <p:nvPicPr>
          <p:cNvPr id="552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790700"/>
            <a:ext cx="78486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文本内容安全技术</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rPr>
              <a:t>合法内容的安全技术</a:t>
            </a:r>
            <a:endParaRPr lang="en-US" altLang="zh-CN" b="1" dirty="0" smtClean="0">
              <a:latin typeface="+mn-ea"/>
            </a:endParaRPr>
          </a:p>
          <a:p>
            <a:pPr marL="1047750" lvl="1" indent="-609600">
              <a:lnSpc>
                <a:spcPct val="90000"/>
              </a:lnSpc>
            </a:pPr>
            <a:r>
              <a:rPr lang="zh-CN" altLang="en-US" b="1" dirty="0" smtClean="0">
                <a:latin typeface="+mn-ea"/>
              </a:rPr>
              <a:t>文本加密技术</a:t>
            </a:r>
            <a:endParaRPr lang="en-US" altLang="zh-CN" b="1" dirty="0" smtClean="0">
              <a:latin typeface="+mn-ea"/>
            </a:endParaRPr>
          </a:p>
          <a:p>
            <a:pPr marL="1047750" lvl="1" indent="-609600">
              <a:lnSpc>
                <a:spcPct val="90000"/>
              </a:lnSpc>
            </a:pPr>
            <a:r>
              <a:rPr lang="zh-CN" altLang="en-US" b="1" dirty="0" smtClean="0">
                <a:latin typeface="+mn-ea"/>
              </a:rPr>
              <a:t>文本隐写与水印技术</a:t>
            </a:r>
            <a:endParaRPr lang="en-US" altLang="zh-CN" b="1" dirty="0" smtClean="0">
              <a:latin typeface="+mn-ea"/>
            </a:endParaRPr>
          </a:p>
          <a:p>
            <a:pPr marL="1047750" lvl="1" indent="-609600">
              <a:lnSpc>
                <a:spcPct val="90000"/>
              </a:lnSpc>
            </a:pPr>
            <a:r>
              <a:rPr lang="zh-CN" altLang="en-US" b="1" dirty="0">
                <a:latin typeface="+mn-ea"/>
              </a:rPr>
              <a:t>文本隐写分析</a:t>
            </a:r>
            <a:r>
              <a:rPr lang="zh-CN" altLang="en-US" b="1" dirty="0" smtClean="0">
                <a:latin typeface="+mn-ea"/>
              </a:rPr>
              <a:t>技术</a:t>
            </a:r>
            <a:endParaRPr lang="en-US" altLang="zh-CN" b="1" dirty="0" smtClean="0">
              <a:latin typeface="+mn-ea"/>
            </a:endParaRPr>
          </a:p>
          <a:p>
            <a:pPr marL="438150" lvl="1" indent="0">
              <a:lnSpc>
                <a:spcPct val="90000"/>
              </a:lnSpc>
              <a:buNone/>
            </a:pPr>
            <a:endParaRPr lang="en-US" altLang="zh-CN" b="1" dirty="0" smtClean="0">
              <a:latin typeface="+mn-ea"/>
            </a:endParaRPr>
          </a:p>
          <a:p>
            <a:pPr marL="609600" indent="-609600">
              <a:lnSpc>
                <a:spcPct val="90000"/>
              </a:lnSpc>
            </a:pPr>
            <a:r>
              <a:rPr lang="zh-CN" altLang="en-US" b="1" dirty="0">
                <a:latin typeface="+mn-ea"/>
              </a:rPr>
              <a:t>非法</a:t>
            </a:r>
            <a:r>
              <a:rPr lang="zh-CN" altLang="en-US" b="1" dirty="0" smtClean="0">
                <a:latin typeface="+mn-ea"/>
              </a:rPr>
              <a:t>内容的安全技术</a:t>
            </a:r>
            <a:endParaRPr lang="en-US" altLang="zh-CN" b="1" dirty="0" smtClean="0">
              <a:latin typeface="+mn-ea"/>
            </a:endParaRPr>
          </a:p>
          <a:p>
            <a:pPr marL="1047750" lvl="1" indent="-609600">
              <a:lnSpc>
                <a:spcPct val="90000"/>
              </a:lnSpc>
            </a:pPr>
            <a:r>
              <a:rPr lang="zh-CN" altLang="en-US" b="1" dirty="0" smtClean="0">
                <a:latin typeface="+mn-ea"/>
              </a:rPr>
              <a:t>文本过滤及分类技术</a:t>
            </a:r>
            <a:endParaRPr lang="zh-CN" altLang="en-US" b="1" dirty="0">
              <a:latin typeface="+mn-ea"/>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200" b="1" dirty="0">
                <a:latin typeface="+mj-ea"/>
                <a:ea typeface="+mj-ea"/>
              </a:rPr>
              <a:t>观察</a:t>
            </a:r>
            <a:endParaRPr lang="zh-CN" altLang="en-US" sz="3200" b="1" dirty="0">
              <a:latin typeface="+mj-ea"/>
              <a:ea typeface="+mj-ea"/>
            </a:endParaRPr>
          </a:p>
        </p:txBody>
      </p:sp>
      <p:sp>
        <p:nvSpPr>
          <p:cNvPr id="44035" name="Rectangle 3"/>
          <p:cNvSpPr>
            <a:spLocks noGrp="1" noChangeArrowheads="1"/>
          </p:cNvSpPr>
          <p:nvPr>
            <p:ph type="body" idx="1"/>
          </p:nvPr>
        </p:nvSpPr>
        <p:spPr>
          <a:xfrm>
            <a:off x="305544" y="1556792"/>
            <a:ext cx="5562600" cy="3925888"/>
          </a:xfrm>
        </p:spPr>
        <p:txBody>
          <a:bodyPr/>
          <a:lstStyle/>
          <a:p>
            <a:pPr eaLnBrk="1" hangingPunct="1">
              <a:lnSpc>
                <a:spcPct val="150000"/>
              </a:lnSpc>
            </a:pPr>
            <a:r>
              <a:rPr lang="zh-CN" altLang="en-US" sz="2000" dirty="0" smtClean="0"/>
              <a:t>如果权值是布尔型的，</a:t>
            </a:r>
            <a:r>
              <a:rPr lang="en-US" altLang="zh-CN" sz="2000" dirty="0" smtClean="0"/>
              <a:t>x</a:t>
            </a:r>
            <a:r>
              <a:rPr lang="zh-CN" altLang="en-US" sz="2000" dirty="0" smtClean="0"/>
              <a:t>出现在文档</a:t>
            </a:r>
            <a:r>
              <a:rPr lang="en-US" altLang="zh-TW" sz="2000" i="1" dirty="0" err="1" smtClean="0"/>
              <a:t>d</a:t>
            </a:r>
            <a:r>
              <a:rPr lang="en-US" altLang="zh-TW" sz="2000" i="1" baseline="-25000" dirty="0" err="1" smtClean="0"/>
              <a:t>j</a:t>
            </a:r>
            <a:r>
              <a:rPr lang="zh-CN" altLang="en-US" sz="2000" dirty="0" smtClean="0"/>
              <a:t>中，则</a:t>
            </a:r>
            <a:r>
              <a:rPr lang="en-US" altLang="zh-CN" sz="2000" dirty="0" smtClean="0"/>
              <a:t>x</a:t>
            </a:r>
            <a:r>
              <a:rPr lang="zh-CN" altLang="en-US" sz="2000" dirty="0" smtClean="0"/>
              <a:t>在文档</a:t>
            </a:r>
            <a:r>
              <a:rPr lang="en-US" altLang="zh-TW" sz="2000" i="1" dirty="0" err="1" smtClean="0"/>
              <a:t>d</a:t>
            </a:r>
            <a:r>
              <a:rPr lang="en-US" altLang="zh-TW" sz="2000" i="1" baseline="-25000" dirty="0" err="1" smtClean="0"/>
              <a:t>j</a:t>
            </a:r>
            <a:r>
              <a:rPr lang="zh-CN" altLang="en-US" sz="2000" dirty="0" smtClean="0"/>
              <a:t>中具有权重</a:t>
            </a:r>
            <a:r>
              <a:rPr lang="en-US" altLang="zh-CN" sz="2000" dirty="0" smtClean="0"/>
              <a:t>1</a:t>
            </a:r>
            <a:r>
              <a:rPr lang="zh-CN" altLang="en-US" sz="2000" dirty="0" smtClean="0"/>
              <a:t>，否则为</a:t>
            </a:r>
            <a:r>
              <a:rPr lang="en-US" altLang="zh-CN" sz="2000" dirty="0" smtClean="0"/>
              <a:t>0</a:t>
            </a:r>
            <a:endParaRPr lang="en-US" altLang="zh-TW" sz="2000" dirty="0" smtClean="0"/>
          </a:p>
          <a:p>
            <a:pPr eaLnBrk="1" hangingPunct="1">
              <a:lnSpc>
                <a:spcPct val="150000"/>
              </a:lnSpc>
            </a:pPr>
            <a:r>
              <a:rPr lang="zh-CN" altLang="en-US" sz="2000" dirty="0" smtClean="0"/>
              <a:t>当</a:t>
            </a:r>
            <a:r>
              <a:rPr lang="en-US" altLang="zh-TW" sz="2000" i="1" dirty="0" err="1" smtClean="0"/>
              <a:t>d</a:t>
            </a:r>
            <a:r>
              <a:rPr lang="en-US" altLang="zh-TW" sz="2000" i="1" baseline="-25000" dirty="0" err="1" smtClean="0"/>
              <a:t>j</a:t>
            </a:r>
            <a:r>
              <a:rPr lang="en-US" altLang="zh-TW" sz="2000" dirty="0" smtClean="0"/>
              <a:t> </a:t>
            </a:r>
            <a:r>
              <a:rPr lang="zh-CN" altLang="en-US" sz="2000" dirty="0" smtClean="0"/>
              <a:t>包含</a:t>
            </a:r>
            <a:r>
              <a:rPr lang="en-US" altLang="zh-CN" sz="2000" dirty="0" smtClean="0"/>
              <a:t>x</a:t>
            </a:r>
            <a:r>
              <a:rPr lang="zh-CN" altLang="en-US" sz="2000" dirty="0" smtClean="0"/>
              <a:t>和</a:t>
            </a:r>
            <a:r>
              <a:rPr lang="en-US" altLang="zh-CN" sz="2000" dirty="0" smtClean="0"/>
              <a:t>y</a:t>
            </a:r>
            <a:r>
              <a:rPr lang="zh-CN" altLang="en-US" sz="2000" dirty="0" smtClean="0"/>
              <a:t>时</a:t>
            </a:r>
            <a:br>
              <a:rPr lang="zh-TW" altLang="en-US" sz="2000" dirty="0" smtClean="0"/>
            </a:br>
            <a:r>
              <a:rPr lang="zh-TW" altLang="en-US" sz="2000" dirty="0" smtClean="0"/>
              <a:t>	</a:t>
            </a:r>
            <a:r>
              <a:rPr lang="en-US" altLang="zh-TW" sz="2000" dirty="0" err="1" smtClean="0"/>
              <a:t>sim</a:t>
            </a:r>
            <a:r>
              <a:rPr lang="en-US" altLang="zh-TW" sz="2000" dirty="0" smtClean="0"/>
              <a:t>(</a:t>
            </a:r>
            <a:r>
              <a:rPr lang="en-US" altLang="zh-TW" sz="2000" i="1" dirty="0" err="1" smtClean="0"/>
              <a:t>q</a:t>
            </a:r>
            <a:r>
              <a:rPr lang="en-US" altLang="zh-TW" sz="2000" baseline="-25000" dirty="0" err="1" smtClean="0"/>
              <a:t>and</a:t>
            </a:r>
            <a:r>
              <a:rPr lang="en-US" altLang="zh-TW" sz="2000" dirty="0" smtClean="0"/>
              <a:t>, </a:t>
            </a:r>
            <a:r>
              <a:rPr lang="en-US" altLang="zh-TW" sz="2000" i="1" dirty="0" err="1" smtClean="0"/>
              <a:t>d</a:t>
            </a:r>
            <a:r>
              <a:rPr lang="en-US" altLang="zh-TW" sz="2000" i="1" baseline="-25000" dirty="0" err="1" smtClean="0"/>
              <a:t>j</a:t>
            </a:r>
            <a:r>
              <a:rPr lang="en-US" altLang="zh-TW" sz="2000" dirty="0" smtClean="0"/>
              <a:t>) = </a:t>
            </a:r>
            <a:r>
              <a:rPr lang="en-US" altLang="zh-CN" sz="2000" dirty="0" err="1" smtClean="0"/>
              <a:t>sim</a:t>
            </a:r>
            <a:r>
              <a:rPr lang="en-US" altLang="zh-CN" sz="2000" dirty="0" smtClean="0"/>
              <a:t>(</a:t>
            </a:r>
            <a:r>
              <a:rPr lang="en-US" altLang="zh-CN" sz="2000" i="1" dirty="0" err="1" smtClean="0"/>
              <a:t>q</a:t>
            </a:r>
            <a:r>
              <a:rPr lang="en-US" altLang="zh-CN" sz="2000" baseline="-25000" dirty="0" err="1" smtClean="0"/>
              <a:t>or</a:t>
            </a:r>
            <a:r>
              <a:rPr lang="en-US" altLang="zh-TW" sz="2000" dirty="0" smtClean="0"/>
              <a:t>, </a:t>
            </a:r>
            <a:r>
              <a:rPr lang="en-US" altLang="zh-TW" sz="2000" i="1" dirty="0" err="1" smtClean="0"/>
              <a:t>d</a:t>
            </a:r>
            <a:r>
              <a:rPr lang="en-US" altLang="zh-TW" sz="2000" i="1" baseline="-25000" dirty="0" err="1" smtClean="0"/>
              <a:t>j</a:t>
            </a:r>
            <a:r>
              <a:rPr lang="en-US" altLang="zh-TW" sz="2000" dirty="0" smtClean="0"/>
              <a:t>) = 1</a:t>
            </a:r>
            <a:endParaRPr lang="en-US" altLang="zh-TW" sz="2000" dirty="0" smtClean="0"/>
          </a:p>
          <a:p>
            <a:pPr eaLnBrk="1" hangingPunct="1">
              <a:lnSpc>
                <a:spcPct val="150000"/>
              </a:lnSpc>
            </a:pPr>
            <a:r>
              <a:rPr lang="zh-CN" altLang="en-US" sz="2000" dirty="0" smtClean="0"/>
              <a:t>当</a:t>
            </a:r>
            <a:r>
              <a:rPr lang="en-US" altLang="zh-TW" sz="2000" i="1" dirty="0" err="1" smtClean="0"/>
              <a:t>d</a:t>
            </a:r>
            <a:r>
              <a:rPr lang="en-US" altLang="zh-TW" sz="2000" i="1" baseline="-25000" dirty="0" err="1" smtClean="0"/>
              <a:t>j</a:t>
            </a:r>
            <a:r>
              <a:rPr lang="en-US" altLang="zh-TW" sz="2000" dirty="0" smtClean="0"/>
              <a:t> </a:t>
            </a:r>
            <a:r>
              <a:rPr lang="zh-CN" altLang="en-US" sz="2000" dirty="0" smtClean="0"/>
              <a:t>既不包含</a:t>
            </a:r>
            <a:r>
              <a:rPr lang="en-US" altLang="zh-TW" sz="2000" i="1" dirty="0" smtClean="0"/>
              <a:t>x</a:t>
            </a:r>
            <a:r>
              <a:rPr lang="en-US" altLang="zh-TW" sz="2000" dirty="0" smtClean="0"/>
              <a:t> </a:t>
            </a:r>
            <a:r>
              <a:rPr lang="zh-CN" altLang="en-US" sz="2000" dirty="0" smtClean="0"/>
              <a:t>也不包含</a:t>
            </a:r>
            <a:r>
              <a:rPr lang="en-US" altLang="zh-TW" sz="2000" i="1" dirty="0" smtClean="0"/>
              <a:t>y</a:t>
            </a:r>
            <a:r>
              <a:rPr lang="zh-CN" altLang="en-US" sz="2000" dirty="0" smtClean="0"/>
              <a:t>时</a:t>
            </a:r>
            <a:br>
              <a:rPr lang="zh-TW" altLang="en-US" sz="2000" dirty="0" smtClean="0"/>
            </a:br>
            <a:r>
              <a:rPr lang="zh-TW" altLang="en-US" sz="2000" dirty="0" smtClean="0"/>
              <a:t>	</a:t>
            </a:r>
            <a:r>
              <a:rPr lang="en-US" altLang="zh-TW" sz="2000" dirty="0" err="1" smtClean="0"/>
              <a:t>sim</a:t>
            </a:r>
            <a:r>
              <a:rPr lang="en-US" altLang="zh-TW" sz="2000" dirty="0" smtClean="0"/>
              <a:t>(</a:t>
            </a:r>
            <a:r>
              <a:rPr lang="en-US" altLang="zh-TW" sz="2000" i="1" dirty="0" err="1" smtClean="0"/>
              <a:t>q</a:t>
            </a:r>
            <a:r>
              <a:rPr lang="en-US" altLang="zh-TW" sz="2000" baseline="-25000" dirty="0" err="1" smtClean="0"/>
              <a:t>and</a:t>
            </a:r>
            <a:r>
              <a:rPr lang="en-US" altLang="zh-TW" sz="2000" dirty="0" smtClean="0"/>
              <a:t>, </a:t>
            </a:r>
            <a:r>
              <a:rPr lang="en-US" altLang="zh-TW" sz="2000" i="1" dirty="0" err="1" smtClean="0"/>
              <a:t>d</a:t>
            </a:r>
            <a:r>
              <a:rPr lang="en-US" altLang="zh-TW" sz="2000" i="1" baseline="-25000" dirty="0" err="1" smtClean="0"/>
              <a:t>j</a:t>
            </a:r>
            <a:r>
              <a:rPr lang="en-US" altLang="zh-TW" sz="2000" dirty="0" smtClean="0"/>
              <a:t>) = </a:t>
            </a:r>
            <a:r>
              <a:rPr lang="en-US" altLang="zh-TW" sz="2000" dirty="0" err="1" smtClean="0"/>
              <a:t>sim</a:t>
            </a:r>
            <a:r>
              <a:rPr lang="en-US" altLang="zh-TW" sz="2000" dirty="0" smtClean="0"/>
              <a:t>(</a:t>
            </a:r>
            <a:r>
              <a:rPr lang="en-US" altLang="zh-TW" sz="2000" i="1" dirty="0" err="1" smtClean="0"/>
              <a:t>q</a:t>
            </a:r>
            <a:r>
              <a:rPr lang="en-US" altLang="zh-TW" sz="2000" baseline="-25000" dirty="0" err="1" smtClean="0"/>
              <a:t>or</a:t>
            </a:r>
            <a:r>
              <a:rPr lang="en-US" altLang="zh-TW" sz="2000" dirty="0" smtClean="0"/>
              <a:t>, </a:t>
            </a:r>
            <a:r>
              <a:rPr lang="en-US" altLang="zh-TW" sz="2000" i="1" dirty="0" err="1" smtClean="0"/>
              <a:t>d</a:t>
            </a:r>
            <a:r>
              <a:rPr lang="en-US" altLang="zh-TW" sz="2000" i="1" baseline="-25000" dirty="0" err="1" smtClean="0"/>
              <a:t>j</a:t>
            </a:r>
            <a:r>
              <a:rPr lang="en-US" altLang="zh-TW" sz="2000" dirty="0" smtClean="0"/>
              <a:t>) = 0</a:t>
            </a:r>
            <a:endParaRPr lang="en-US" altLang="zh-TW" sz="2000" dirty="0" smtClean="0"/>
          </a:p>
          <a:p>
            <a:pPr eaLnBrk="1" hangingPunct="1">
              <a:lnSpc>
                <a:spcPct val="150000"/>
              </a:lnSpc>
            </a:pPr>
            <a:r>
              <a:rPr lang="zh-CN" altLang="en-US" sz="2000" dirty="0" smtClean="0"/>
              <a:t>当</a:t>
            </a:r>
            <a:r>
              <a:rPr lang="en-US" altLang="zh-TW" sz="2000" i="1" dirty="0" err="1" smtClean="0"/>
              <a:t>d</a:t>
            </a:r>
            <a:r>
              <a:rPr lang="en-US" altLang="zh-TW" sz="2000" i="1" baseline="-25000" dirty="0" err="1" smtClean="0"/>
              <a:t>j</a:t>
            </a:r>
            <a:r>
              <a:rPr lang="en-US" altLang="zh-TW" sz="2000" dirty="0" smtClean="0"/>
              <a:t> </a:t>
            </a:r>
            <a:r>
              <a:rPr lang="zh-CN" altLang="en-US" sz="2000" dirty="0" smtClean="0"/>
              <a:t>包含</a:t>
            </a:r>
            <a:r>
              <a:rPr lang="en-US" altLang="zh-TW" sz="2000" i="1" dirty="0" smtClean="0"/>
              <a:t>x</a:t>
            </a:r>
            <a:r>
              <a:rPr lang="en-US" altLang="zh-TW" sz="2000" dirty="0" smtClean="0"/>
              <a:t> </a:t>
            </a:r>
            <a:r>
              <a:rPr lang="zh-CN" altLang="en-US" sz="2000" dirty="0" smtClean="0"/>
              <a:t>和</a:t>
            </a:r>
            <a:r>
              <a:rPr lang="en-US" altLang="zh-CN" sz="2000" i="1" dirty="0" smtClean="0"/>
              <a:t>y</a:t>
            </a:r>
            <a:r>
              <a:rPr lang="zh-CN" altLang="en-US" sz="2000" dirty="0" smtClean="0"/>
              <a:t>二者之一时</a:t>
            </a:r>
            <a:br>
              <a:rPr lang="en-US" altLang="zh-TW" sz="2000" dirty="0" smtClean="0"/>
            </a:br>
            <a:r>
              <a:rPr lang="en-US" altLang="zh-TW" sz="2000" dirty="0" smtClean="0"/>
              <a:t>	</a:t>
            </a:r>
            <a:r>
              <a:rPr lang="en-US" altLang="zh-TW" sz="2000" dirty="0" err="1" smtClean="0"/>
              <a:t>sim</a:t>
            </a:r>
            <a:r>
              <a:rPr lang="en-US" altLang="zh-TW" sz="2000" dirty="0" smtClean="0"/>
              <a:t>(</a:t>
            </a:r>
            <a:r>
              <a:rPr lang="en-US" altLang="zh-TW" sz="2000" i="1" dirty="0" err="1" smtClean="0"/>
              <a:t>q</a:t>
            </a:r>
            <a:r>
              <a:rPr lang="en-US" altLang="zh-TW" sz="2000" baseline="-25000" dirty="0" err="1" smtClean="0"/>
              <a:t>and</a:t>
            </a:r>
            <a:r>
              <a:rPr lang="en-US" altLang="zh-TW" sz="2000" dirty="0" smtClean="0"/>
              <a:t>, </a:t>
            </a:r>
            <a:r>
              <a:rPr lang="en-US" altLang="zh-TW" sz="2000" i="1" dirty="0" err="1" smtClean="0"/>
              <a:t>d</a:t>
            </a:r>
            <a:r>
              <a:rPr lang="en-US" altLang="zh-TW" sz="2000" i="1" baseline="-25000" dirty="0" err="1" smtClean="0"/>
              <a:t>j</a:t>
            </a:r>
            <a:r>
              <a:rPr lang="en-US" altLang="zh-TW" sz="2000" dirty="0" smtClean="0"/>
              <a:t>) = 1 </a:t>
            </a:r>
            <a:r>
              <a:rPr lang="en-US" altLang="zh-TW" sz="2000" dirty="0" smtClean="0">
                <a:sym typeface="Symbol" panose="05050102010706020507" pitchFamily="18" charset="2"/>
              </a:rPr>
              <a:t></a:t>
            </a:r>
            <a:r>
              <a:rPr lang="en-US" altLang="zh-TW" sz="2000" dirty="0" smtClean="0"/>
              <a:t> </a:t>
            </a:r>
            <a:r>
              <a:rPr lang="en-US" altLang="zh-CN" sz="2000" dirty="0" smtClean="0"/>
              <a:t>1/</a:t>
            </a:r>
            <a:r>
              <a:rPr lang="en-US" altLang="zh-TW" sz="2000" dirty="0" smtClean="0"/>
              <a:t>2</a:t>
            </a:r>
            <a:r>
              <a:rPr lang="en-US" altLang="zh-TW" sz="2000" baseline="30000" dirty="0" smtClean="0"/>
              <a:t>0.5</a:t>
            </a:r>
            <a:r>
              <a:rPr lang="en-US" altLang="zh-TW" sz="2000" dirty="0" smtClean="0"/>
              <a:t> = 0.293</a:t>
            </a:r>
            <a:br>
              <a:rPr lang="en-US" altLang="zh-TW" sz="2000" dirty="0" smtClean="0"/>
            </a:br>
            <a:r>
              <a:rPr lang="en-US" altLang="zh-TW" sz="2000" dirty="0" smtClean="0"/>
              <a:t>	</a:t>
            </a:r>
            <a:r>
              <a:rPr lang="en-US" altLang="zh-TW" sz="2000" dirty="0" err="1" smtClean="0"/>
              <a:t>sim</a:t>
            </a:r>
            <a:r>
              <a:rPr lang="en-US" altLang="zh-TW" sz="2000" dirty="0" smtClean="0"/>
              <a:t>(</a:t>
            </a:r>
            <a:r>
              <a:rPr lang="en-US" altLang="zh-TW" sz="2000" i="1" dirty="0" err="1" smtClean="0"/>
              <a:t>q</a:t>
            </a:r>
            <a:r>
              <a:rPr lang="en-US" altLang="zh-TW" sz="2000" baseline="-25000" dirty="0" err="1" smtClean="0"/>
              <a:t>or</a:t>
            </a:r>
            <a:r>
              <a:rPr lang="en-US" altLang="zh-TW" sz="2000" dirty="0" smtClean="0"/>
              <a:t>, </a:t>
            </a:r>
            <a:r>
              <a:rPr lang="en-US" altLang="zh-TW" sz="2000" i="1" dirty="0" err="1" smtClean="0"/>
              <a:t>d</a:t>
            </a:r>
            <a:r>
              <a:rPr lang="en-US" altLang="zh-TW" sz="2000" i="1" baseline="-25000" dirty="0" err="1" smtClean="0"/>
              <a:t>j</a:t>
            </a:r>
            <a:r>
              <a:rPr lang="en-US" altLang="zh-TW" sz="2000" dirty="0" smtClean="0"/>
              <a:t>) = </a:t>
            </a:r>
            <a:r>
              <a:rPr lang="en-US" altLang="zh-CN" sz="2000" dirty="0" smtClean="0"/>
              <a:t>1/</a:t>
            </a:r>
            <a:r>
              <a:rPr lang="en-US" altLang="zh-TW" sz="2000" dirty="0" smtClean="0"/>
              <a:t>2</a:t>
            </a:r>
            <a:r>
              <a:rPr lang="en-US" altLang="zh-TW" sz="2000" baseline="30000" dirty="0" smtClean="0"/>
              <a:t>0.5</a:t>
            </a:r>
            <a:r>
              <a:rPr lang="en-US" altLang="zh-TW" sz="2000" dirty="0" smtClean="0"/>
              <a:t> = 0.707</a:t>
            </a:r>
            <a:endParaRPr lang="en-US" altLang="zh-CN" sz="2000" dirty="0" smtClean="0"/>
          </a:p>
        </p:txBody>
      </p:sp>
      <p:grpSp>
        <p:nvGrpSpPr>
          <p:cNvPr id="2" name="Group 4"/>
          <p:cNvGrpSpPr/>
          <p:nvPr/>
        </p:nvGrpSpPr>
        <p:grpSpPr bwMode="auto">
          <a:xfrm>
            <a:off x="6019800" y="2667000"/>
            <a:ext cx="2889250" cy="2546350"/>
            <a:chOff x="3648" y="912"/>
            <a:chExt cx="1820" cy="1604"/>
          </a:xfrm>
        </p:grpSpPr>
        <p:sp>
          <p:nvSpPr>
            <p:cNvPr id="56325" name="Rectangle 5"/>
            <p:cNvSpPr>
              <a:spLocks noChangeArrowheads="1"/>
            </p:cNvSpPr>
            <p:nvPr/>
          </p:nvSpPr>
          <p:spPr bwMode="auto">
            <a:xfrm>
              <a:off x="3936" y="1104"/>
              <a:ext cx="1200" cy="1200"/>
            </a:xfrm>
            <a:prstGeom prst="rect">
              <a:avLst/>
            </a:prstGeom>
            <a:solidFill>
              <a:srgbClr val="FFFF99"/>
            </a:solidFill>
            <a:ln w="9525">
              <a:solidFill>
                <a:schemeClr val="tx1"/>
              </a:solidFill>
              <a:miter lim="800000"/>
            </a:ln>
          </p:spPr>
          <p:txBody>
            <a:bodyPr wrap="none" anchor="ctr"/>
            <a:lstStyle/>
            <a:p>
              <a:pPr>
                <a:buNone/>
              </a:pPr>
              <a:endParaRPr lang="zh-CN" altLang="en-US"/>
            </a:p>
          </p:txBody>
        </p:sp>
        <p:sp>
          <p:nvSpPr>
            <p:cNvPr id="56326" name="Text Box 6"/>
            <p:cNvSpPr txBox="1">
              <a:spLocks noChangeArrowheads="1"/>
            </p:cNvSpPr>
            <p:nvPr/>
          </p:nvSpPr>
          <p:spPr bwMode="auto">
            <a:xfrm>
              <a:off x="5088" y="960"/>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(1,1)</a:t>
              </a:r>
              <a:endParaRPr kumimoji="1" lang="zh-TW" altLang="en-US" sz="1600">
                <a:latin typeface="Helvetica-Narrow" pitchFamily="34" charset="0"/>
                <a:ea typeface="PMingLiU" panose="02020500000000000000" pitchFamily="18" charset="-120"/>
              </a:endParaRPr>
            </a:p>
          </p:txBody>
        </p:sp>
        <p:sp>
          <p:nvSpPr>
            <p:cNvPr id="56327" name="Rectangle 7"/>
            <p:cNvSpPr>
              <a:spLocks noChangeArrowheads="1"/>
            </p:cNvSpPr>
            <p:nvPr/>
          </p:nvSpPr>
          <p:spPr bwMode="auto">
            <a:xfrm>
              <a:off x="5136" y="2239"/>
              <a:ext cx="3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w</a:t>
              </a:r>
              <a:r>
                <a:rPr kumimoji="1" lang="en-US" altLang="zh-TW" sz="2000" i="1" baseline="-25000">
                  <a:latin typeface="Times New Roman" panose="02020603050405020304" pitchFamily="18" charset="0"/>
                  <a:ea typeface="PMingLiU" panose="02020500000000000000" pitchFamily="18" charset="-120"/>
                </a:rPr>
                <a:t>x</a:t>
              </a:r>
              <a:r>
                <a:rPr kumimoji="1" lang="en-US" altLang="zh-TW" sz="2000" baseline="-25000">
                  <a:latin typeface="Times New Roman" panose="02020603050405020304" pitchFamily="18" charset="0"/>
                  <a:ea typeface="PMingLiU" panose="02020500000000000000" pitchFamily="18" charset="-120"/>
                </a:rPr>
                <a:t>,</a:t>
              </a:r>
              <a:r>
                <a:rPr kumimoji="1" lang="en-US" altLang="zh-TW" sz="2000" i="1" baseline="-25000">
                  <a:latin typeface="Times New Roman" panose="02020603050405020304" pitchFamily="18" charset="0"/>
                  <a:ea typeface="PMingLiU" panose="02020500000000000000" pitchFamily="18" charset="-120"/>
                </a:rPr>
                <a:t>j</a:t>
              </a:r>
              <a:endParaRPr kumimoji="1" lang="en-GB" altLang="en-US" sz="2000" i="1" baseline="-25000">
                <a:latin typeface="Times New Roman" panose="02020603050405020304" pitchFamily="18" charset="0"/>
                <a:ea typeface="PMingLiU" panose="02020500000000000000" pitchFamily="18" charset="-120"/>
              </a:endParaRPr>
            </a:p>
          </p:txBody>
        </p:sp>
        <p:sp>
          <p:nvSpPr>
            <p:cNvPr id="56328" name="Rectangle 8"/>
            <p:cNvSpPr>
              <a:spLocks noChangeArrowheads="1"/>
            </p:cNvSpPr>
            <p:nvPr/>
          </p:nvSpPr>
          <p:spPr bwMode="auto">
            <a:xfrm>
              <a:off x="3648" y="991"/>
              <a:ext cx="32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TW" sz="2000" i="1">
                  <a:latin typeface="Times New Roman" panose="02020603050405020304" pitchFamily="18" charset="0"/>
                  <a:ea typeface="PMingLiU" panose="02020500000000000000" pitchFamily="18" charset="-120"/>
                </a:rPr>
                <a:t>w</a:t>
              </a:r>
              <a:r>
                <a:rPr kumimoji="1" lang="en-US" altLang="zh-TW" sz="2000" i="1" baseline="-25000">
                  <a:latin typeface="Times New Roman" panose="02020603050405020304" pitchFamily="18" charset="0"/>
                  <a:ea typeface="PMingLiU" panose="02020500000000000000" pitchFamily="18" charset="-120"/>
                </a:rPr>
                <a:t>y</a:t>
              </a:r>
              <a:r>
                <a:rPr kumimoji="1" lang="en-US" altLang="zh-TW" sz="2000" baseline="-25000">
                  <a:latin typeface="Times New Roman" panose="02020603050405020304" pitchFamily="18" charset="0"/>
                  <a:ea typeface="PMingLiU" panose="02020500000000000000" pitchFamily="18" charset="-120"/>
                </a:rPr>
                <a:t>,</a:t>
              </a:r>
              <a:r>
                <a:rPr kumimoji="1" lang="en-US" altLang="zh-TW" sz="2000" i="1" baseline="-25000">
                  <a:latin typeface="Times New Roman" panose="02020603050405020304" pitchFamily="18" charset="0"/>
                  <a:ea typeface="PMingLiU" panose="02020500000000000000" pitchFamily="18" charset="-120"/>
                </a:rPr>
                <a:t>j</a:t>
              </a:r>
              <a:endParaRPr kumimoji="1" lang="en-GB" altLang="en-US" sz="2000" i="1" baseline="-25000">
                <a:latin typeface="Times New Roman" panose="02020603050405020304" pitchFamily="18" charset="0"/>
                <a:ea typeface="PMingLiU" panose="02020500000000000000" pitchFamily="18" charset="-120"/>
              </a:endParaRPr>
            </a:p>
          </p:txBody>
        </p:sp>
        <p:sp>
          <p:nvSpPr>
            <p:cNvPr id="56329" name="Text Box 9"/>
            <p:cNvSpPr txBox="1">
              <a:spLocks noChangeArrowheads="1"/>
            </p:cNvSpPr>
            <p:nvPr/>
          </p:nvSpPr>
          <p:spPr bwMode="auto">
            <a:xfrm>
              <a:off x="4848" y="2304"/>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(1,0)</a:t>
              </a:r>
              <a:endParaRPr kumimoji="1" lang="zh-TW" altLang="en-US" sz="1600">
                <a:latin typeface="Helvetica-Narrow" pitchFamily="34" charset="0"/>
                <a:ea typeface="PMingLiU" panose="02020500000000000000" pitchFamily="18" charset="-120"/>
              </a:endParaRPr>
            </a:p>
          </p:txBody>
        </p:sp>
        <p:sp>
          <p:nvSpPr>
            <p:cNvPr id="56330" name="Text Box 10"/>
            <p:cNvSpPr txBox="1">
              <a:spLocks noChangeArrowheads="1"/>
            </p:cNvSpPr>
            <p:nvPr/>
          </p:nvSpPr>
          <p:spPr bwMode="auto">
            <a:xfrm>
              <a:off x="3792" y="912"/>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(0,1)</a:t>
              </a:r>
              <a:endParaRPr kumimoji="1" lang="zh-TW" altLang="en-US" sz="1600">
                <a:latin typeface="Helvetica-Narrow" pitchFamily="34" charset="0"/>
                <a:ea typeface="PMingLiU" panose="02020500000000000000" pitchFamily="18" charset="-120"/>
              </a:endParaRPr>
            </a:p>
          </p:txBody>
        </p:sp>
        <p:sp>
          <p:nvSpPr>
            <p:cNvPr id="56331" name="Text Box 11"/>
            <p:cNvSpPr txBox="1">
              <a:spLocks noChangeArrowheads="1"/>
            </p:cNvSpPr>
            <p:nvPr/>
          </p:nvSpPr>
          <p:spPr bwMode="auto">
            <a:xfrm>
              <a:off x="3648" y="2208"/>
              <a:ext cx="3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TW" altLang="en-US" sz="1600">
                  <a:latin typeface="Helvetica-Narrow" pitchFamily="34" charset="0"/>
                  <a:ea typeface="PMingLiU" panose="02020500000000000000" pitchFamily="18" charset="-120"/>
                </a:rPr>
                <a:t>(0,0)</a:t>
              </a:r>
              <a:endParaRPr kumimoji="1" lang="zh-TW" altLang="en-US" sz="1600">
                <a:latin typeface="Helvetica-Narrow" pitchFamily="34" charset="0"/>
                <a:ea typeface="PMingLiU" panose="02020500000000000000" pitchFamily="18" charset="-120"/>
              </a:endParaRPr>
            </a:p>
          </p:txBody>
        </p:sp>
        <p:sp>
          <p:nvSpPr>
            <p:cNvPr id="56332" name="Line 12"/>
            <p:cNvSpPr>
              <a:spLocks noChangeShapeType="1"/>
            </p:cNvSpPr>
            <p:nvPr/>
          </p:nvSpPr>
          <p:spPr bwMode="auto">
            <a:xfrm flipH="1">
              <a:off x="3916" y="1104"/>
              <a:ext cx="1200"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a:buNone/>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74675" y="332656"/>
            <a:ext cx="8001000" cy="891952"/>
          </a:xfrm>
        </p:spPr>
        <p:txBody>
          <a:bodyPr/>
          <a:lstStyle/>
          <a:p>
            <a:pPr eaLnBrk="1" hangingPunct="1"/>
            <a:r>
              <a:rPr lang="zh-CN" altLang="en-US" sz="3200" b="1" dirty="0">
                <a:latin typeface="+mj-ea"/>
                <a:ea typeface="+mj-ea"/>
              </a:rPr>
              <a:t>观察</a:t>
            </a:r>
            <a:endParaRPr lang="zh-CN" altLang="en-US" sz="3200" b="1" dirty="0">
              <a:latin typeface="+mj-ea"/>
              <a:ea typeface="+mj-ea"/>
            </a:endParaRPr>
          </a:p>
        </p:txBody>
      </p:sp>
      <p:sp>
        <p:nvSpPr>
          <p:cNvPr id="45059" name="Rectangle 3"/>
          <p:cNvSpPr>
            <a:spLocks noGrp="1" noChangeArrowheads="1"/>
          </p:cNvSpPr>
          <p:nvPr>
            <p:ph type="body" idx="1"/>
          </p:nvPr>
        </p:nvSpPr>
        <p:spPr>
          <a:xfrm>
            <a:off x="566738" y="1412776"/>
            <a:ext cx="8001000" cy="4267200"/>
          </a:xfrm>
        </p:spPr>
        <p:txBody>
          <a:bodyPr/>
          <a:lstStyle/>
          <a:p>
            <a:pPr eaLnBrk="1" hangingPunct="1">
              <a:lnSpc>
                <a:spcPct val="120000"/>
              </a:lnSpc>
              <a:spcBef>
                <a:spcPts val="0"/>
              </a:spcBef>
            </a:pPr>
            <a:r>
              <a:rPr kumimoji="1" lang="zh-CN" altLang="en-US" sz="2400" dirty="0" smtClean="0"/>
              <a:t>一个词项的存在将对</a:t>
            </a:r>
            <a:r>
              <a:rPr kumimoji="1" lang="zh-CN" altLang="en-US" sz="2400" dirty="0" smtClean="0">
                <a:latin typeface="Arial" panose="020B0604020202020204" pitchFamily="34" charset="0"/>
              </a:rPr>
              <a:t>“</a:t>
            </a:r>
            <a:r>
              <a:rPr kumimoji="1" lang="zh-CN" altLang="en-US" sz="2400" dirty="0" smtClean="0"/>
              <a:t>或</a:t>
            </a:r>
            <a:r>
              <a:rPr kumimoji="1" lang="zh-CN" altLang="en-US" sz="2400" dirty="0" smtClean="0">
                <a:latin typeface="Arial" panose="020B0604020202020204" pitchFamily="34" charset="0"/>
              </a:rPr>
              <a:t>”</a:t>
            </a:r>
            <a:r>
              <a:rPr kumimoji="1" lang="zh-CN" altLang="en-US" sz="2400" dirty="0" smtClean="0"/>
              <a:t>关系查询式提供</a:t>
            </a:r>
            <a:r>
              <a:rPr kumimoji="1" lang="en-US" altLang="zh-CN" sz="2400" dirty="0" smtClean="0"/>
              <a:t>0.707</a:t>
            </a:r>
            <a:r>
              <a:rPr kumimoji="1" lang="zh-CN" altLang="en-US" sz="2400" dirty="0" smtClean="0"/>
              <a:t>的增益值，但对</a:t>
            </a:r>
            <a:r>
              <a:rPr kumimoji="1" lang="zh-CN" altLang="en-US" sz="2400" dirty="0" smtClean="0">
                <a:latin typeface="Arial" panose="020B0604020202020204" pitchFamily="34" charset="0"/>
              </a:rPr>
              <a:t>“</a:t>
            </a:r>
            <a:r>
              <a:rPr kumimoji="1" lang="zh-CN" altLang="en-US" sz="2400" dirty="0" smtClean="0"/>
              <a:t>与</a:t>
            </a:r>
            <a:r>
              <a:rPr kumimoji="1" lang="zh-CN" altLang="en-US" sz="2400" dirty="0" smtClean="0">
                <a:latin typeface="Arial" panose="020B0604020202020204" pitchFamily="34" charset="0"/>
              </a:rPr>
              <a:t>”</a:t>
            </a:r>
            <a:r>
              <a:rPr kumimoji="1" lang="zh-CN" altLang="en-US" sz="2400" dirty="0" smtClean="0"/>
              <a:t>关系查询式仅提供</a:t>
            </a:r>
            <a:r>
              <a:rPr kumimoji="1" lang="en-US" altLang="zh-TW" sz="2400" dirty="0" smtClean="0"/>
              <a:t>0.293</a:t>
            </a:r>
            <a:r>
              <a:rPr kumimoji="1" lang="zh-CN" altLang="en-US" sz="2400" dirty="0" smtClean="0"/>
              <a:t>的增益值</a:t>
            </a:r>
            <a:endParaRPr kumimoji="1" lang="zh-CN" altLang="en-US" sz="2400" dirty="0" smtClean="0"/>
          </a:p>
          <a:p>
            <a:pPr lvl="1" eaLnBrk="1" hangingPunct="1">
              <a:lnSpc>
                <a:spcPct val="120000"/>
              </a:lnSpc>
              <a:spcBef>
                <a:spcPts val="0"/>
              </a:spcBef>
            </a:pPr>
            <a:r>
              <a:rPr lang="zh-CN" altLang="en-US" sz="2400" dirty="0" smtClean="0"/>
              <a:t>一个词项不存在，将给</a:t>
            </a:r>
            <a:r>
              <a:rPr lang="zh-CN" altLang="en-US" sz="2400" dirty="0" smtClean="0">
                <a:latin typeface="Arial" panose="020B0604020202020204" pitchFamily="34" charset="0"/>
              </a:rPr>
              <a:t>“</a:t>
            </a:r>
            <a:r>
              <a:rPr lang="zh-CN" altLang="en-US" sz="2400" dirty="0" smtClean="0"/>
              <a:t>与</a:t>
            </a:r>
            <a:r>
              <a:rPr lang="zh-CN" altLang="en-US" sz="2400" dirty="0" smtClean="0">
                <a:latin typeface="Arial" panose="020B0604020202020204" pitchFamily="34" charset="0"/>
              </a:rPr>
              <a:t>”</a:t>
            </a:r>
            <a:r>
              <a:rPr lang="zh-CN" altLang="en-US" sz="2400" dirty="0" smtClean="0"/>
              <a:t>关系的查询式提供</a:t>
            </a:r>
            <a:r>
              <a:rPr kumimoji="1" lang="en-US" altLang="zh-TW" sz="2400" dirty="0" smtClean="0"/>
              <a:t>0.707</a:t>
            </a:r>
            <a:r>
              <a:rPr kumimoji="1" lang="zh-CN" altLang="en-US" sz="2400" dirty="0" smtClean="0"/>
              <a:t>的罚分</a:t>
            </a:r>
            <a:endParaRPr kumimoji="1" lang="zh-CN" altLang="en-US" sz="2400" dirty="0" smtClean="0"/>
          </a:p>
          <a:p>
            <a:pPr eaLnBrk="1" hangingPunct="1">
              <a:lnSpc>
                <a:spcPct val="120000"/>
              </a:lnSpc>
              <a:spcBef>
                <a:spcPts val="0"/>
              </a:spcBef>
            </a:pPr>
            <a:r>
              <a:rPr kumimoji="1" lang="zh-CN" altLang="en-US" sz="2400" dirty="0" smtClean="0"/>
              <a:t>当</a:t>
            </a:r>
            <a:r>
              <a:rPr kumimoji="1" lang="en-US" altLang="zh-TW" sz="2400" i="1" dirty="0" smtClean="0"/>
              <a:t>x</a:t>
            </a:r>
            <a:r>
              <a:rPr kumimoji="1" lang="en-US" altLang="zh-TW" sz="2400" dirty="0" smtClean="0"/>
              <a:t> </a:t>
            </a:r>
            <a:r>
              <a:rPr kumimoji="1" lang="zh-CN" altLang="en-US" sz="2400" dirty="0" smtClean="0"/>
              <a:t>和</a:t>
            </a:r>
            <a:r>
              <a:rPr kumimoji="1" lang="en-US" altLang="zh-TW" sz="2400" i="1" dirty="0" smtClean="0"/>
              <a:t>y</a:t>
            </a:r>
            <a:r>
              <a:rPr kumimoji="1" lang="en-US" altLang="zh-TW" sz="2400" dirty="0" smtClean="0"/>
              <a:t> </a:t>
            </a:r>
            <a:r>
              <a:rPr kumimoji="1" lang="zh-CN" altLang="en-US" sz="2400" dirty="0" smtClean="0"/>
              <a:t>有权值</a:t>
            </a:r>
            <a:r>
              <a:rPr kumimoji="1" lang="en-US" altLang="zh-TW" sz="2400" dirty="0" smtClean="0"/>
              <a:t>0.5, </a:t>
            </a:r>
            <a:r>
              <a:rPr kumimoji="1" lang="en-US" altLang="zh-TW" sz="2000" dirty="0" err="1" smtClean="0"/>
              <a:t>sim</a:t>
            </a:r>
            <a:r>
              <a:rPr kumimoji="1" lang="en-US" altLang="zh-TW" sz="2000" dirty="0" smtClean="0"/>
              <a:t>(</a:t>
            </a:r>
            <a:r>
              <a:rPr kumimoji="1" lang="en-US" altLang="zh-TW" sz="2000" i="1" dirty="0" err="1" smtClean="0"/>
              <a:t>q</a:t>
            </a:r>
            <a:r>
              <a:rPr kumimoji="1" lang="en-US" altLang="zh-TW" sz="2000" baseline="-25000" dirty="0" err="1" smtClean="0"/>
              <a:t>and</a:t>
            </a:r>
            <a:r>
              <a:rPr kumimoji="1" lang="en-US" altLang="zh-TW" sz="2000" dirty="0" smtClean="0"/>
              <a:t>, </a:t>
            </a:r>
            <a:r>
              <a:rPr kumimoji="1" lang="en-US" altLang="zh-TW" sz="2000" i="1" dirty="0" smtClean="0"/>
              <a:t>d</a:t>
            </a:r>
            <a:r>
              <a:rPr kumimoji="1" lang="en-US" altLang="zh-TW" sz="2000" dirty="0" smtClean="0"/>
              <a:t>) = </a:t>
            </a:r>
            <a:r>
              <a:rPr kumimoji="1" lang="en-US" altLang="zh-TW" sz="2000" dirty="0" err="1" smtClean="0"/>
              <a:t>sim</a:t>
            </a:r>
            <a:r>
              <a:rPr kumimoji="1" lang="en-US" altLang="zh-TW" sz="2000" dirty="0" smtClean="0"/>
              <a:t>(</a:t>
            </a:r>
            <a:r>
              <a:rPr kumimoji="1" lang="en-US" altLang="zh-TW" sz="2000" i="1" dirty="0" err="1" smtClean="0"/>
              <a:t>q</a:t>
            </a:r>
            <a:r>
              <a:rPr kumimoji="1" lang="en-US" altLang="zh-TW" sz="2000" baseline="-25000" dirty="0" err="1" smtClean="0"/>
              <a:t>or</a:t>
            </a:r>
            <a:r>
              <a:rPr kumimoji="1" lang="en-US" altLang="zh-TW" sz="2000" dirty="0" smtClean="0"/>
              <a:t>, </a:t>
            </a:r>
            <a:r>
              <a:rPr kumimoji="1" lang="en-US" altLang="zh-TW" sz="2000" i="1" dirty="0" smtClean="0"/>
              <a:t>d</a:t>
            </a:r>
            <a:r>
              <a:rPr kumimoji="1" lang="en-US" altLang="zh-TW" sz="2000" dirty="0" smtClean="0"/>
              <a:t>) = 0.5</a:t>
            </a:r>
            <a:endParaRPr kumimoji="1" lang="en-US" altLang="zh-TW" sz="2000" dirty="0" smtClean="0"/>
          </a:p>
          <a:p>
            <a:pPr lvl="1" eaLnBrk="1" hangingPunct="1">
              <a:lnSpc>
                <a:spcPct val="120000"/>
              </a:lnSpc>
              <a:spcBef>
                <a:spcPts val="0"/>
              </a:spcBef>
            </a:pPr>
            <a:r>
              <a:rPr kumimoji="1" lang="zh-CN" altLang="en-US" sz="2400" dirty="0" smtClean="0"/>
              <a:t>在一个</a:t>
            </a:r>
            <a:r>
              <a:rPr kumimoji="1" lang="zh-CN" altLang="en-US" sz="2400" dirty="0" smtClean="0">
                <a:latin typeface="Arial" panose="020B0604020202020204" pitchFamily="34" charset="0"/>
              </a:rPr>
              <a:t>“</a:t>
            </a:r>
            <a:r>
              <a:rPr kumimoji="1" lang="zh-CN" altLang="en-US" sz="2400" dirty="0" smtClean="0"/>
              <a:t>与</a:t>
            </a:r>
            <a:r>
              <a:rPr kumimoji="1" lang="zh-CN" altLang="en-US" sz="2400" dirty="0" smtClean="0">
                <a:latin typeface="Arial" panose="020B0604020202020204" pitchFamily="34" charset="0"/>
              </a:rPr>
              <a:t>”</a:t>
            </a:r>
            <a:r>
              <a:rPr kumimoji="1" lang="zh-CN" altLang="en-US" sz="2400" dirty="0" smtClean="0"/>
              <a:t>关系查询中，两个词项的权重均为</a:t>
            </a:r>
            <a:r>
              <a:rPr kumimoji="1" lang="en-US" altLang="zh-CN" sz="2400" dirty="0" smtClean="0"/>
              <a:t>0.5</a:t>
            </a:r>
            <a:r>
              <a:rPr kumimoji="1" lang="zh-CN" altLang="en-US" sz="2400" dirty="0" smtClean="0"/>
              <a:t>，则相似度为</a:t>
            </a:r>
            <a:r>
              <a:rPr kumimoji="1" lang="en-US" altLang="zh-CN" sz="2400" dirty="0" smtClean="0"/>
              <a:t>0.5</a:t>
            </a:r>
            <a:r>
              <a:rPr kumimoji="1" lang="zh-CN" altLang="en-US" sz="2400" dirty="0" smtClean="0"/>
              <a:t>。其中一个权重为</a:t>
            </a:r>
            <a:r>
              <a:rPr kumimoji="1" lang="en-US" altLang="zh-CN" sz="2400" dirty="0" smtClean="0"/>
              <a:t>1</a:t>
            </a:r>
            <a:r>
              <a:rPr kumimoji="1" lang="zh-CN" altLang="en-US" sz="2400" dirty="0" smtClean="0"/>
              <a:t>，另一个为</a:t>
            </a:r>
            <a:r>
              <a:rPr kumimoji="1" lang="en-US" altLang="zh-CN" sz="2400" dirty="0" smtClean="0"/>
              <a:t>0</a:t>
            </a:r>
            <a:r>
              <a:rPr kumimoji="1" lang="zh-CN" altLang="en-US" sz="2400" dirty="0" smtClean="0"/>
              <a:t>，相似度为</a:t>
            </a:r>
            <a:r>
              <a:rPr kumimoji="1" lang="en-US" altLang="zh-CN" sz="2400" dirty="0" smtClean="0"/>
              <a:t>0.293</a:t>
            </a:r>
            <a:r>
              <a:rPr kumimoji="1" lang="zh-CN" altLang="en-US" sz="2400" dirty="0" smtClean="0"/>
              <a:t>。</a:t>
            </a:r>
            <a:endParaRPr kumimoji="1" lang="zh-CN" altLang="en-US" sz="2400" dirty="0" smtClean="0"/>
          </a:p>
          <a:p>
            <a:pPr lvl="1" eaLnBrk="1" hangingPunct="1">
              <a:lnSpc>
                <a:spcPct val="120000"/>
              </a:lnSpc>
              <a:spcBef>
                <a:spcPts val="0"/>
              </a:spcBef>
            </a:pPr>
            <a:r>
              <a:rPr kumimoji="1" lang="zh-CN" altLang="en-US" sz="2400" dirty="0" smtClean="0"/>
              <a:t>在</a:t>
            </a:r>
            <a:r>
              <a:rPr kumimoji="1" lang="zh-CN" altLang="en-US" sz="2400" dirty="0" smtClean="0">
                <a:latin typeface="Arial" panose="020B0604020202020204" pitchFamily="34" charset="0"/>
              </a:rPr>
              <a:t>“</a:t>
            </a:r>
            <a:r>
              <a:rPr kumimoji="1" lang="zh-CN" altLang="en-US" sz="2400" dirty="0" smtClean="0"/>
              <a:t>或关系</a:t>
            </a:r>
            <a:r>
              <a:rPr kumimoji="1" lang="zh-CN" altLang="en-US" sz="2400" dirty="0" smtClean="0">
                <a:latin typeface="Arial" panose="020B0604020202020204" pitchFamily="34" charset="0"/>
              </a:rPr>
              <a:t>”</a:t>
            </a:r>
            <a:r>
              <a:rPr kumimoji="1" lang="zh-CN" altLang="en-US" sz="2400" dirty="0" smtClean="0"/>
              <a:t>查询中，情况恰好相反</a:t>
            </a:r>
            <a:endParaRPr kumimoji="1" lang="en-US" altLang="zh-TW" sz="2400" dirty="0" smtClean="0"/>
          </a:p>
          <a:p>
            <a:pPr eaLnBrk="1" hangingPunct="1">
              <a:lnSpc>
                <a:spcPct val="120000"/>
              </a:lnSpc>
              <a:spcBef>
                <a:spcPts val="0"/>
              </a:spcBef>
            </a:pPr>
            <a:r>
              <a:rPr lang="zh-CN" altLang="en-US" sz="2400" dirty="0" smtClean="0"/>
              <a:t>在</a:t>
            </a:r>
            <a:r>
              <a:rPr lang="zh-CN" altLang="en-US" sz="2400" dirty="0" smtClean="0">
                <a:latin typeface="Arial" panose="020B0604020202020204" pitchFamily="34" charset="0"/>
              </a:rPr>
              <a:t>“</a:t>
            </a:r>
            <a:r>
              <a:rPr lang="zh-CN" altLang="en-US" sz="2400" dirty="0" smtClean="0"/>
              <a:t>与关系</a:t>
            </a:r>
            <a:r>
              <a:rPr lang="zh-CN" altLang="en-US" sz="2400" dirty="0" smtClean="0">
                <a:latin typeface="Arial" panose="020B0604020202020204" pitchFamily="34" charset="0"/>
              </a:rPr>
              <a:t>”</a:t>
            </a:r>
            <a:r>
              <a:rPr lang="zh-CN" altLang="en-US" sz="2400" dirty="0" smtClean="0"/>
              <a:t>查询中，如果一个词项的权重低于</a:t>
            </a:r>
            <a:r>
              <a:rPr lang="en-US" altLang="zh-CN" sz="2400" dirty="0" smtClean="0"/>
              <a:t>0.5</a:t>
            </a:r>
            <a:r>
              <a:rPr lang="zh-CN" altLang="en-US" sz="2400" dirty="0" smtClean="0"/>
              <a:t>，将给相似度贡献一个较大的罚分</a:t>
            </a:r>
            <a:endParaRPr lang="zh-CN" alt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11560" y="260648"/>
            <a:ext cx="8001000" cy="891952"/>
          </a:xfrm>
        </p:spPr>
        <p:txBody>
          <a:bodyPr/>
          <a:lstStyle/>
          <a:p>
            <a:pPr eaLnBrk="1" hangingPunct="1"/>
            <a:r>
              <a:rPr lang="en-US" altLang="zh-TW" sz="3200" b="1" i="1" dirty="0" smtClean="0">
                <a:latin typeface="+mj-ea"/>
                <a:ea typeface="+mj-ea"/>
              </a:rPr>
              <a:t>p</a:t>
            </a:r>
            <a:r>
              <a:rPr lang="en-US" altLang="zh-TW" sz="3200" b="1" dirty="0" smtClean="0">
                <a:latin typeface="+mj-ea"/>
                <a:ea typeface="+mj-ea"/>
              </a:rPr>
              <a:t>-norm </a:t>
            </a:r>
            <a:r>
              <a:rPr lang="zh-CN" altLang="en-US" sz="3200" b="1" dirty="0" smtClean="0">
                <a:latin typeface="+mj-ea"/>
                <a:ea typeface="+mj-ea"/>
              </a:rPr>
              <a:t>模型</a:t>
            </a:r>
            <a:endParaRPr lang="zh-CN" altLang="en-US" sz="3200" b="1" dirty="0" smtClean="0">
              <a:latin typeface="+mj-ea"/>
              <a:ea typeface="+mj-ea"/>
            </a:endParaRPr>
          </a:p>
        </p:txBody>
      </p:sp>
      <p:sp>
        <p:nvSpPr>
          <p:cNvPr id="46083" name="Rectangle 3"/>
          <p:cNvSpPr>
            <a:spLocks noGrp="1" noChangeArrowheads="1"/>
          </p:cNvSpPr>
          <p:nvPr>
            <p:ph type="body" idx="1"/>
          </p:nvPr>
        </p:nvSpPr>
        <p:spPr>
          <a:xfrm>
            <a:off x="611560" y="1368896"/>
            <a:ext cx="7772400" cy="4724400"/>
          </a:xfrm>
        </p:spPr>
        <p:txBody>
          <a:bodyPr/>
          <a:lstStyle/>
          <a:p>
            <a:pPr eaLnBrk="1" hangingPunct="1">
              <a:lnSpc>
                <a:spcPct val="120000"/>
              </a:lnSpc>
              <a:spcBef>
                <a:spcPts val="0"/>
              </a:spcBef>
            </a:pPr>
            <a:r>
              <a:rPr lang="zh-CN" altLang="en-US" sz="2400" dirty="0" smtClean="0"/>
              <a:t>扩展布尔模型可以被泛化为</a:t>
            </a:r>
            <a:r>
              <a:rPr lang="en-US" altLang="zh-TW" sz="2400" i="1" dirty="0" smtClean="0"/>
              <a:t>m</a:t>
            </a:r>
            <a:r>
              <a:rPr lang="en-US" altLang="zh-TW" sz="2400" dirty="0" smtClean="0"/>
              <a:t> </a:t>
            </a:r>
            <a:r>
              <a:rPr lang="zh-CN" altLang="en-US" sz="2400" dirty="0" smtClean="0"/>
              <a:t>个查询项</a:t>
            </a:r>
            <a:r>
              <a:rPr lang="en-US" altLang="zh-TW" sz="2400" dirty="0" smtClean="0"/>
              <a:t>:</a:t>
            </a:r>
            <a:br>
              <a:rPr lang="en-US" altLang="zh-TW" sz="2400" dirty="0" smtClean="0"/>
            </a:b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or</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1</a:t>
            </a:r>
            <a:r>
              <a:rPr lang="en-US" altLang="zh-TW" sz="2000" baseline="30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2</a:t>
            </a:r>
            <a:r>
              <a:rPr lang="en-US" altLang="zh-TW" sz="2000" baseline="30000" dirty="0" smtClean="0">
                <a:latin typeface="Times New Roman" panose="02020603050405020304" pitchFamily="18" charset="0"/>
                <a:cs typeface="Times New Roman" panose="02020603050405020304" pitchFamily="18" charset="0"/>
              </a:rPr>
              <a:t>2 </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m</a:t>
            </a:r>
            <a:r>
              <a:rPr lang="en-US" altLang="zh-TW" sz="2000" baseline="30000" dirty="0" smtClean="0">
                <a:latin typeface="Times New Roman" panose="02020603050405020304" pitchFamily="18" charset="0"/>
                <a:cs typeface="Times New Roman" panose="02020603050405020304" pitchFamily="18" charset="0"/>
              </a:rPr>
              <a:t>2 </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m</a:t>
            </a:r>
            <a:r>
              <a:rPr lang="en-US" altLang="zh-TW" sz="2000" dirty="0" smtClean="0">
                <a:latin typeface="Times New Roman" panose="02020603050405020304" pitchFamily="18" charset="0"/>
                <a:cs typeface="Times New Roman" panose="02020603050405020304" pitchFamily="18" charset="0"/>
              </a:rPr>
              <a:t> ]</a:t>
            </a:r>
            <a:r>
              <a:rPr lang="en-US" altLang="zh-TW" sz="2000" baseline="30000" dirty="0" smtClean="0">
                <a:latin typeface="Times New Roman" panose="02020603050405020304" pitchFamily="18" charset="0"/>
                <a:cs typeface="Times New Roman" panose="02020603050405020304" pitchFamily="18" charset="0"/>
              </a:rPr>
              <a:t>0.5</a:t>
            </a:r>
            <a:br>
              <a:rPr lang="en-US" altLang="zh-TW" sz="2000" baseline="30000" dirty="0" smtClean="0">
                <a:latin typeface="Times New Roman" panose="02020603050405020304" pitchFamily="18" charset="0"/>
                <a:cs typeface="Times New Roman" panose="02020603050405020304" pitchFamily="18" charset="0"/>
              </a:rPr>
            </a:b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and</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1 </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 [ (1</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1</a:t>
            </a:r>
            <a:r>
              <a:rPr lang="en-US" altLang="zh-TW" sz="2000" dirty="0" smtClean="0">
                <a:latin typeface="Times New Roman" panose="02020603050405020304" pitchFamily="18" charset="0"/>
                <a:cs typeface="Times New Roman" panose="02020603050405020304" pitchFamily="18" charset="0"/>
              </a:rPr>
              <a:t>)</a:t>
            </a:r>
            <a:r>
              <a:rPr lang="en-US" altLang="zh-TW" sz="2000" baseline="30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 (1</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a:t>
            </a:r>
            <a:r>
              <a:rPr lang="en-US" altLang="zh-TW" sz="2000" baseline="30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 ... + (1</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x</a:t>
            </a:r>
            <a:r>
              <a:rPr lang="en-US" altLang="zh-TW" sz="2000" baseline="-25000" dirty="0" err="1" smtClean="0">
                <a:latin typeface="Times New Roman" panose="02020603050405020304" pitchFamily="18" charset="0"/>
                <a:cs typeface="Times New Roman" panose="02020603050405020304" pitchFamily="18" charset="0"/>
              </a:rPr>
              <a:t>m</a:t>
            </a:r>
            <a:r>
              <a:rPr lang="en-US" altLang="zh-TW" sz="2000" dirty="0" smtClean="0">
                <a:latin typeface="Times New Roman" panose="02020603050405020304" pitchFamily="18" charset="0"/>
                <a:cs typeface="Times New Roman" panose="02020603050405020304" pitchFamily="18" charset="0"/>
              </a:rPr>
              <a:t>)</a:t>
            </a:r>
            <a:r>
              <a:rPr lang="en-US" altLang="zh-TW" sz="2000" baseline="30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smtClean="0">
                <a:latin typeface="Times New Roman" panose="02020603050405020304" pitchFamily="18" charset="0"/>
                <a:cs typeface="Times New Roman" panose="02020603050405020304" pitchFamily="18" charset="0"/>
              </a:rPr>
              <a:t>m</a:t>
            </a:r>
            <a:r>
              <a:rPr lang="en-US" altLang="zh-TW" sz="2000" dirty="0" smtClean="0">
                <a:latin typeface="Times New Roman" panose="02020603050405020304" pitchFamily="18" charset="0"/>
                <a:cs typeface="Times New Roman" panose="02020603050405020304" pitchFamily="18" charset="0"/>
              </a:rPr>
              <a:t> }</a:t>
            </a:r>
            <a:r>
              <a:rPr lang="en-US" altLang="zh-TW" sz="2000" baseline="30000" dirty="0" smtClean="0">
                <a:latin typeface="Times New Roman" panose="02020603050405020304" pitchFamily="18" charset="0"/>
                <a:cs typeface="Times New Roman" panose="02020603050405020304" pitchFamily="18" charset="0"/>
              </a:rPr>
              <a:t>0.5</a:t>
            </a:r>
            <a:endParaRPr lang="en-US" altLang="zh-TW" sz="2000" baseline="30000" dirty="0" smtClean="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zh-CN" altLang="en-US" sz="2400" dirty="0" smtClean="0"/>
              <a:t>它可以被进一步地</a:t>
            </a:r>
            <a:r>
              <a:rPr lang="en-US" altLang="zh-TW" sz="2400" dirty="0" smtClean="0"/>
              <a:t> </a:t>
            </a:r>
            <a:r>
              <a:rPr lang="zh-CN" altLang="en-US" sz="2400" dirty="0" smtClean="0"/>
              <a:t>泛化为</a:t>
            </a:r>
            <a:r>
              <a:rPr lang="en-US" altLang="zh-TW" sz="2400" i="1" dirty="0" smtClean="0"/>
              <a:t>p</a:t>
            </a:r>
            <a:r>
              <a:rPr lang="en-US" altLang="zh-TW" sz="2400" dirty="0" smtClean="0"/>
              <a:t>-norm model:</a:t>
            </a:r>
            <a:br>
              <a:rPr lang="en-US" altLang="zh-TW" sz="2400" dirty="0" smtClean="0"/>
            </a:b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or</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1</a:t>
            </a:r>
            <a:r>
              <a:rPr lang="en-US" altLang="zh-TW" sz="2000" i="1" baseline="30000" dirty="0" smtClean="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2</a:t>
            </a:r>
            <a:r>
              <a:rPr lang="en-US" altLang="zh-TW" sz="2000" i="1" baseline="30000" dirty="0" smtClean="0">
                <a:latin typeface="Times New Roman" panose="02020603050405020304" pitchFamily="18" charset="0"/>
                <a:cs typeface="Times New Roman" panose="02020603050405020304" pitchFamily="18" charset="0"/>
              </a:rPr>
              <a:t>p</a:t>
            </a:r>
            <a:r>
              <a:rPr lang="en-US" altLang="zh-TW" sz="2000" baseline="30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err="1" smtClean="0">
                <a:latin typeface="Times New Roman" panose="02020603050405020304" pitchFamily="18" charset="0"/>
                <a:cs typeface="Times New Roman" panose="02020603050405020304" pitchFamily="18" charset="0"/>
              </a:rPr>
              <a:t>x</a:t>
            </a:r>
            <a:r>
              <a:rPr lang="en-US" altLang="zh-TW" sz="2000" baseline="-25000" dirty="0" err="1" smtClean="0">
                <a:latin typeface="Times New Roman" panose="02020603050405020304" pitchFamily="18" charset="0"/>
                <a:cs typeface="Times New Roman" panose="02020603050405020304" pitchFamily="18" charset="0"/>
              </a:rPr>
              <a:t>m</a:t>
            </a:r>
            <a:r>
              <a:rPr lang="en-US" altLang="zh-TW" sz="2000" i="1" baseline="30000" dirty="0" err="1" smtClean="0">
                <a:latin typeface="Times New Roman" panose="02020603050405020304" pitchFamily="18" charset="0"/>
                <a:cs typeface="Times New Roman" panose="02020603050405020304" pitchFamily="18" charset="0"/>
              </a:rPr>
              <a:t>p</a:t>
            </a:r>
            <a:r>
              <a:rPr lang="en-US" altLang="zh-TW" sz="2000" baseline="30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m</a:t>
            </a:r>
            <a:r>
              <a:rPr lang="en-US" altLang="zh-TW" sz="2000" dirty="0" smtClean="0">
                <a:latin typeface="Times New Roman" panose="02020603050405020304" pitchFamily="18" charset="0"/>
                <a:cs typeface="Times New Roman" panose="02020603050405020304" pitchFamily="18" charset="0"/>
              </a:rPr>
              <a:t> ] </a:t>
            </a:r>
            <a:r>
              <a:rPr lang="en-US" altLang="zh-TW" sz="2000" baseline="30000" dirty="0" smtClean="0">
                <a:latin typeface="Times New Roman" panose="02020603050405020304" pitchFamily="18" charset="0"/>
                <a:cs typeface="Times New Roman" panose="02020603050405020304" pitchFamily="18" charset="0"/>
              </a:rPr>
              <a:t>1/</a:t>
            </a:r>
            <a:r>
              <a:rPr lang="en-US" altLang="zh-TW" sz="2000" i="1" baseline="30000" dirty="0" smtClean="0">
                <a:latin typeface="Times New Roman" panose="02020603050405020304" pitchFamily="18" charset="0"/>
                <a:cs typeface="Times New Roman" panose="02020603050405020304" pitchFamily="18" charset="0"/>
              </a:rPr>
              <a:t>p</a:t>
            </a:r>
            <a:br>
              <a:rPr lang="en-US" altLang="zh-TW" sz="2000" baseline="30000" dirty="0" smtClean="0">
                <a:latin typeface="Times New Roman" panose="02020603050405020304" pitchFamily="18" charset="0"/>
                <a:cs typeface="Times New Roman" panose="02020603050405020304" pitchFamily="18" charset="0"/>
              </a:rPr>
            </a:b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and</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1 </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 [ (1</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1</a:t>
            </a:r>
            <a:r>
              <a:rPr lang="en-US" altLang="zh-TW" sz="2000" dirty="0" smtClean="0">
                <a:latin typeface="Times New Roman" panose="02020603050405020304" pitchFamily="18" charset="0"/>
                <a:cs typeface="Times New Roman" panose="02020603050405020304" pitchFamily="18" charset="0"/>
              </a:rPr>
              <a:t>) </a:t>
            </a:r>
            <a:r>
              <a:rPr lang="en-US" altLang="zh-TW" sz="2000" i="1" baseline="30000" dirty="0" smtClean="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 + (1</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2</a:t>
            </a:r>
            <a:r>
              <a:rPr lang="en-US" altLang="zh-TW" sz="2000" dirty="0" smtClean="0">
                <a:latin typeface="Times New Roman" panose="02020603050405020304" pitchFamily="18" charset="0"/>
                <a:cs typeface="Times New Roman" panose="02020603050405020304" pitchFamily="18" charset="0"/>
              </a:rPr>
              <a:t>) </a:t>
            </a:r>
            <a:r>
              <a:rPr lang="en-US" altLang="zh-TW" sz="2000" i="1" baseline="30000" dirty="0" smtClean="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 + ... + (1</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x</a:t>
            </a:r>
            <a:r>
              <a:rPr lang="en-US" altLang="zh-TW" sz="2000" baseline="-25000" dirty="0" err="1" smtClean="0">
                <a:latin typeface="Times New Roman" panose="02020603050405020304" pitchFamily="18" charset="0"/>
                <a:cs typeface="Times New Roman" panose="02020603050405020304" pitchFamily="18" charset="0"/>
              </a:rPr>
              <a:t>m</a:t>
            </a:r>
            <a:r>
              <a:rPr lang="en-US" altLang="zh-TW" sz="2000" dirty="0" smtClean="0">
                <a:latin typeface="Times New Roman" panose="02020603050405020304" pitchFamily="18" charset="0"/>
                <a:cs typeface="Times New Roman" panose="02020603050405020304" pitchFamily="18" charset="0"/>
              </a:rPr>
              <a:t>) </a:t>
            </a:r>
            <a:r>
              <a:rPr lang="en-US" altLang="zh-TW" sz="2000" i="1" baseline="30000" dirty="0" smtClean="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smtClean="0">
                <a:latin typeface="Times New Roman" panose="02020603050405020304" pitchFamily="18" charset="0"/>
                <a:cs typeface="Times New Roman" panose="02020603050405020304" pitchFamily="18" charset="0"/>
              </a:rPr>
              <a:t>m</a:t>
            </a:r>
            <a:r>
              <a:rPr lang="en-US" altLang="zh-TW" sz="2000" dirty="0" smtClean="0">
                <a:latin typeface="Times New Roman" panose="02020603050405020304" pitchFamily="18" charset="0"/>
                <a:cs typeface="Times New Roman" panose="02020603050405020304" pitchFamily="18" charset="0"/>
              </a:rPr>
              <a:t> }</a:t>
            </a:r>
            <a:r>
              <a:rPr lang="en-US" altLang="zh-TW" sz="2000" baseline="30000" dirty="0" smtClean="0">
                <a:latin typeface="Times New Roman" panose="02020603050405020304" pitchFamily="18" charset="0"/>
                <a:cs typeface="Times New Roman" panose="02020603050405020304" pitchFamily="18" charset="0"/>
              </a:rPr>
              <a:t>1/p</a:t>
            </a:r>
            <a:endParaRPr lang="en-US" altLang="zh-TW" sz="2000" baseline="30000" dirty="0" smtClean="0">
              <a:latin typeface="Times New Roman" panose="02020603050405020304" pitchFamily="18" charset="0"/>
              <a:cs typeface="Times New Roman" panose="02020603050405020304" pitchFamily="18" charset="0"/>
            </a:endParaRPr>
          </a:p>
          <a:p>
            <a:pPr eaLnBrk="1" hangingPunct="1">
              <a:lnSpc>
                <a:spcPct val="120000"/>
              </a:lnSpc>
              <a:spcBef>
                <a:spcPts val="0"/>
              </a:spcBef>
            </a:pPr>
            <a:r>
              <a:rPr lang="zh-CN" altLang="en-US" sz="2000" dirty="0" smtClean="0"/>
              <a:t>当</a:t>
            </a:r>
            <a:r>
              <a:rPr lang="en-US" altLang="zh-TW" sz="2000" i="1" dirty="0" smtClean="0"/>
              <a:t>p</a:t>
            </a:r>
            <a:r>
              <a:rPr lang="en-US" altLang="zh-TW" sz="2000" dirty="0" smtClean="0"/>
              <a:t> = 1</a:t>
            </a:r>
            <a:r>
              <a:rPr lang="zh-CN" altLang="en-US" sz="2000" dirty="0" smtClean="0"/>
              <a:t>时</a:t>
            </a:r>
            <a:r>
              <a:rPr lang="en-US" altLang="zh-TW" sz="2000" dirty="0" smtClean="0"/>
              <a:t>,</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or</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a:t>
            </a: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and</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1</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2</a:t>
            </a:r>
            <a:r>
              <a:rPr lang="en-US" altLang="zh-TW" sz="2000" baseline="30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 + </a:t>
            </a:r>
            <a:r>
              <a:rPr lang="en-US" altLang="zh-TW" sz="2000" i="1" dirty="0" err="1" smtClean="0">
                <a:latin typeface="Times New Roman" panose="02020603050405020304" pitchFamily="18" charset="0"/>
                <a:cs typeface="Times New Roman" panose="02020603050405020304" pitchFamily="18" charset="0"/>
              </a:rPr>
              <a:t>x</a:t>
            </a:r>
            <a:r>
              <a:rPr lang="en-US" altLang="zh-TW" sz="2000" baseline="-25000" dirty="0" err="1" smtClean="0">
                <a:latin typeface="Times New Roman" panose="02020603050405020304" pitchFamily="18" charset="0"/>
                <a:cs typeface="Times New Roman" panose="02020603050405020304" pitchFamily="18" charset="0"/>
              </a:rPr>
              <a:t>m</a:t>
            </a:r>
            <a:r>
              <a:rPr lang="en-US" altLang="zh-TW" sz="2000" baseline="30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m</a:t>
            </a:r>
            <a:endParaRPr lang="en-US" altLang="zh-TW" sz="2000" dirty="0" smtClean="0">
              <a:latin typeface="Times New Roman" panose="02020603050405020304" pitchFamily="18" charset="0"/>
              <a:cs typeface="Times New Roman" panose="02020603050405020304" pitchFamily="18" charset="0"/>
            </a:endParaRPr>
          </a:p>
          <a:p>
            <a:pPr lvl="1" eaLnBrk="1" hangingPunct="1">
              <a:lnSpc>
                <a:spcPct val="120000"/>
              </a:lnSpc>
              <a:spcBef>
                <a:spcPts val="0"/>
              </a:spcBef>
            </a:pPr>
            <a:r>
              <a:rPr lang="zh-CN" altLang="en-US" sz="2000" dirty="0" smtClean="0"/>
              <a:t>通过语词</a:t>
            </a:r>
            <a:r>
              <a:rPr lang="en-US" altLang="zh-CN" sz="2000" dirty="0" smtClean="0"/>
              <a:t>-</a:t>
            </a:r>
            <a:r>
              <a:rPr lang="zh-CN" altLang="en-US" sz="2000" dirty="0" smtClean="0"/>
              <a:t>文献权值的和来求合取和析取查询的值，和向量空间中的内积相似</a:t>
            </a:r>
            <a:endParaRPr lang="en-US" altLang="zh-TW" sz="2000" dirty="0" smtClean="0"/>
          </a:p>
          <a:p>
            <a:pPr eaLnBrk="1" hangingPunct="1">
              <a:lnSpc>
                <a:spcPct val="120000"/>
              </a:lnSpc>
              <a:spcBef>
                <a:spcPts val="0"/>
              </a:spcBef>
            </a:pPr>
            <a:r>
              <a:rPr lang="zh-CN" altLang="en-US" sz="2000" dirty="0" smtClean="0"/>
              <a:t>当</a:t>
            </a:r>
            <a:r>
              <a:rPr lang="en-US" altLang="zh-TW" sz="2000" i="1" dirty="0" smtClean="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 = </a:t>
            </a:r>
            <a:r>
              <a:rPr lang="en-US" altLang="zh-TW"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or</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max</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i</a:t>
            </a:r>
            <a:r>
              <a:rPr lang="en-US" altLang="zh-TW" sz="2000" dirty="0" smtClean="0">
                <a:latin typeface="Times New Roman" panose="02020603050405020304" pitchFamily="18" charset="0"/>
                <a:cs typeface="Times New Roman" panose="02020603050405020304" pitchFamily="18" charset="0"/>
              </a:rPr>
              <a:t>); </a:t>
            </a:r>
            <a:r>
              <a:rPr lang="en-US" altLang="zh-TW" sz="2000" dirty="0" err="1" smtClean="0">
                <a:latin typeface="Times New Roman" panose="02020603050405020304" pitchFamily="18" charset="0"/>
                <a:cs typeface="Times New Roman" panose="02020603050405020304" pitchFamily="18" charset="0"/>
              </a:rPr>
              <a:t>sim</a:t>
            </a:r>
            <a:r>
              <a:rPr lang="en-US" altLang="zh-TW" sz="2000" dirty="0" smtClean="0">
                <a:latin typeface="Times New Roman" panose="02020603050405020304" pitchFamily="18" charset="0"/>
                <a:cs typeface="Times New Roman" panose="02020603050405020304" pitchFamily="18" charset="0"/>
              </a:rPr>
              <a:t>(</a:t>
            </a:r>
            <a:r>
              <a:rPr lang="en-US" altLang="zh-TW" sz="2000" i="1" dirty="0" err="1" smtClean="0">
                <a:latin typeface="Times New Roman" panose="02020603050405020304" pitchFamily="18" charset="0"/>
                <a:cs typeface="Times New Roman" panose="02020603050405020304" pitchFamily="18" charset="0"/>
              </a:rPr>
              <a:t>q</a:t>
            </a:r>
            <a:r>
              <a:rPr lang="en-US" altLang="zh-TW" sz="2000" baseline="-25000" dirty="0" err="1" smtClean="0">
                <a:latin typeface="Times New Roman" panose="02020603050405020304" pitchFamily="18" charset="0"/>
                <a:cs typeface="Times New Roman" panose="02020603050405020304" pitchFamily="18" charset="0"/>
              </a:rPr>
              <a:t>and</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 d</a:t>
            </a:r>
            <a:r>
              <a:rPr lang="en-US" altLang="zh-TW" sz="2000" dirty="0" smtClean="0">
                <a:latin typeface="Times New Roman" panose="02020603050405020304" pitchFamily="18" charset="0"/>
                <a:cs typeface="Times New Roman" panose="02020603050405020304" pitchFamily="18" charset="0"/>
              </a:rPr>
              <a:t>) = </a:t>
            </a:r>
            <a:r>
              <a:rPr lang="en-US" altLang="zh-TW" sz="2000" i="1" dirty="0" smtClean="0">
                <a:latin typeface="Times New Roman" panose="02020603050405020304" pitchFamily="18" charset="0"/>
                <a:cs typeface="Times New Roman" panose="02020603050405020304" pitchFamily="18" charset="0"/>
              </a:rPr>
              <a:t>min</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x</a:t>
            </a:r>
            <a:r>
              <a:rPr lang="en-US" altLang="zh-TW" sz="2000" baseline="-25000" dirty="0" smtClean="0">
                <a:latin typeface="Times New Roman" panose="02020603050405020304" pitchFamily="18" charset="0"/>
                <a:cs typeface="Times New Roman" panose="02020603050405020304" pitchFamily="18" charset="0"/>
              </a:rPr>
              <a:t>i</a:t>
            </a:r>
            <a:r>
              <a:rPr lang="en-US" altLang="zh-TW"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lvl="1" eaLnBrk="1" hangingPunct="1">
              <a:lnSpc>
                <a:spcPct val="120000"/>
              </a:lnSpc>
              <a:spcBef>
                <a:spcPts val="0"/>
              </a:spcBef>
            </a:pPr>
            <a:r>
              <a:rPr lang="zh-CN" altLang="en-US" sz="2000" dirty="0" smtClean="0"/>
              <a:t>模糊逻辑模型</a:t>
            </a:r>
            <a:r>
              <a:rPr lang="en-US" altLang="zh-CN" sz="2000" dirty="0" smtClean="0"/>
              <a:t>(</a:t>
            </a:r>
            <a:r>
              <a:rPr lang="en-US" altLang="zh-TW" sz="2000" dirty="0" smtClean="0"/>
              <a:t>Fuzzy logic model</a:t>
            </a:r>
            <a:r>
              <a:rPr lang="en-US" altLang="zh-CN" sz="2000" dirty="0" smtClean="0"/>
              <a:t>)</a:t>
            </a:r>
            <a:endParaRPr lang="en-US" altLang="zh-CN"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buClr>
                <a:srgbClr val="336699"/>
              </a:buClr>
            </a:pPr>
            <a:r>
              <a:rPr lang="zh-CN" altLang="en-US" sz="3200" b="1" kern="1200" dirty="0">
                <a:ea typeface="+mj-ea"/>
              </a:rPr>
              <a:t>扩展布尔模型小结</a:t>
            </a:r>
            <a:endParaRPr lang="zh-CN" altLang="en-US" sz="3200" b="1" kern="1200" dirty="0">
              <a:ea typeface="+mj-ea"/>
            </a:endParaRPr>
          </a:p>
        </p:txBody>
      </p:sp>
      <p:sp>
        <p:nvSpPr>
          <p:cNvPr id="64515" name="Rectangle 3"/>
          <p:cNvSpPr>
            <a:spLocks noGrp="1" noChangeArrowheads="1"/>
          </p:cNvSpPr>
          <p:nvPr>
            <p:ph type="body" idx="1"/>
          </p:nvPr>
        </p:nvSpPr>
        <p:spPr>
          <a:xfrm>
            <a:off x="683568" y="1417985"/>
            <a:ext cx="7772400" cy="4459287"/>
          </a:xfrm>
        </p:spPr>
        <p:txBody>
          <a:bodyPr/>
          <a:lstStyle/>
          <a:p>
            <a:pPr eaLnBrk="1" hangingPunct="1">
              <a:lnSpc>
                <a:spcPct val="120000"/>
              </a:lnSpc>
            </a:pPr>
            <a:r>
              <a:rPr lang="zh-CN" altLang="en-US" sz="2800" dirty="0" smtClean="0"/>
              <a:t>融合了传统的布尔、向量等检索模型思想，但目前未得到广泛应用</a:t>
            </a:r>
            <a:endParaRPr lang="en-US" altLang="zh-CN" sz="2800" dirty="0" smtClean="0"/>
          </a:p>
          <a:p>
            <a:pPr eaLnBrk="1" hangingPunct="1">
              <a:lnSpc>
                <a:spcPct val="120000"/>
              </a:lnSpc>
            </a:pPr>
            <a:r>
              <a:rPr lang="zh-CN" altLang="en-US" sz="2800" dirty="0" smtClean="0"/>
              <a:t>特点</a:t>
            </a:r>
            <a:endParaRPr lang="zh-CN" altLang="en-US" sz="2800" dirty="0" smtClean="0"/>
          </a:p>
          <a:p>
            <a:pPr lvl="1" eaLnBrk="1" hangingPunct="1">
              <a:lnSpc>
                <a:spcPct val="120000"/>
              </a:lnSpc>
            </a:pPr>
            <a:r>
              <a:rPr lang="zh-CN" altLang="en-US" sz="2400" dirty="0" smtClean="0"/>
              <a:t>支持标准布尔逻辑表达的提问式结构</a:t>
            </a:r>
            <a:endParaRPr lang="en-US" altLang="zh-CN" sz="2400" dirty="0" smtClean="0"/>
          </a:p>
          <a:p>
            <a:pPr lvl="1" eaLnBrk="1" hangingPunct="1">
              <a:lnSpc>
                <a:spcPct val="120000"/>
              </a:lnSpc>
            </a:pPr>
            <a:r>
              <a:rPr lang="zh-CN" altLang="en-US" sz="2400" dirty="0" smtClean="0"/>
              <a:t>允许在文档和查询式进行词加权处理</a:t>
            </a:r>
            <a:endParaRPr lang="en-US" altLang="zh-CN" sz="2400" dirty="0" smtClean="0"/>
          </a:p>
          <a:p>
            <a:pPr lvl="1" eaLnBrk="1" hangingPunct="1">
              <a:lnSpc>
                <a:spcPct val="120000"/>
              </a:lnSpc>
            </a:pPr>
            <a:r>
              <a:rPr lang="zh-CN" altLang="en-US" sz="2400" dirty="0" smtClean="0"/>
              <a:t>支持按相似度大小排序输出检索结果</a:t>
            </a:r>
            <a:endParaRPr lang="en-US" altLang="zh-CN" sz="2400" dirty="0" smtClean="0"/>
          </a:p>
          <a:p>
            <a:pPr lvl="1" eaLnBrk="1" hangingPunct="1">
              <a:lnSpc>
                <a:spcPct val="120000"/>
              </a:lnSpc>
            </a:pPr>
            <a:r>
              <a:rPr lang="zh-CN" altLang="en-US" sz="2400" dirty="0"/>
              <a:t>通过调整</a:t>
            </a:r>
            <a:r>
              <a:rPr lang="zh-CN" altLang="en-US" sz="2400" dirty="0" smtClean="0"/>
              <a:t>参数</a:t>
            </a:r>
            <a:r>
              <a:rPr lang="en-US" altLang="zh-CN" sz="2400" dirty="0" smtClean="0"/>
              <a:t>p</a:t>
            </a:r>
            <a:r>
              <a:rPr lang="zh-CN" altLang="en-US" sz="2400" dirty="0" smtClean="0"/>
              <a:t>的值，可以灵活选择并得到不同的检索结果</a:t>
            </a:r>
            <a:endParaRPr lang="zh-CN" altLang="en-US" sz="2400" dirty="0" smtClean="0"/>
          </a:p>
          <a:p>
            <a:pPr marL="0" indent="0" eaLnBrk="1" hangingPunct="1">
              <a:lnSpc>
                <a:spcPct val="90000"/>
              </a:lnSpc>
              <a:buNone/>
            </a:pPr>
            <a:br>
              <a:rPr lang="zh-CN" altLang="en-US" sz="2800" dirty="0" smtClean="0"/>
            </a:br>
            <a:endParaRPr lang="zh-CN" altLang="en-US" sz="2800" dirty="0" smtClean="0"/>
          </a:p>
          <a:p>
            <a:pPr eaLnBrk="1" hangingPunct="1">
              <a:lnSpc>
                <a:spcPct val="90000"/>
              </a:lnSpc>
            </a:pPr>
            <a:endParaRPr lang="en-US" altLang="zh-CN" sz="2800" dirty="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a:xfrm>
            <a:off x="566738" y="1250032"/>
            <a:ext cx="8001000" cy="4267200"/>
          </a:xfrm>
        </p:spPr>
        <p:txBody>
          <a:bodyPr/>
          <a:lstStyle/>
          <a:p>
            <a:pPr eaLnBrk="1" hangingPunct="1">
              <a:lnSpc>
                <a:spcPct val="120000"/>
              </a:lnSpc>
              <a:spcBef>
                <a:spcPts val="0"/>
              </a:spcBef>
            </a:pPr>
            <a:r>
              <a:rPr lang="zh-CN" altLang="en-US" sz="2800" dirty="0" smtClean="0"/>
              <a:t>自然语言文本中的词汇</a:t>
            </a:r>
            <a:r>
              <a:rPr lang="en-US" altLang="zh-CN" sz="2800" dirty="0" smtClean="0"/>
              <a:t>(</a:t>
            </a:r>
            <a:r>
              <a:rPr lang="zh-CN" altLang="en-US" sz="2800" dirty="0" smtClean="0"/>
              <a:t>术语</a:t>
            </a:r>
            <a:r>
              <a:rPr lang="en-US" altLang="zh-CN" sz="2800" dirty="0" smtClean="0"/>
              <a:t>)</a:t>
            </a:r>
            <a:r>
              <a:rPr lang="zh-CN" altLang="en-US" sz="2800" dirty="0" smtClean="0"/>
              <a:t>具有一词多义</a:t>
            </a:r>
            <a:r>
              <a:rPr lang="en-US" altLang="zh-CN" sz="2800" dirty="0" smtClean="0"/>
              <a:t>(polysemy)</a:t>
            </a:r>
            <a:r>
              <a:rPr lang="zh-CN" altLang="en-US" sz="2800" dirty="0" smtClean="0"/>
              <a:t>和一义多词</a:t>
            </a:r>
            <a:r>
              <a:rPr lang="en-US" altLang="zh-CN" sz="2800" dirty="0" smtClean="0"/>
              <a:t>(synonymy)</a:t>
            </a:r>
            <a:r>
              <a:rPr lang="zh-CN" altLang="en-US" sz="2800" dirty="0" smtClean="0"/>
              <a:t>的特点</a:t>
            </a:r>
            <a:r>
              <a:rPr lang="en-US" altLang="zh-CN" sz="2800" dirty="0" smtClean="0"/>
              <a:t>. </a:t>
            </a:r>
            <a:endParaRPr lang="en-US" altLang="zh-CN" sz="2800" dirty="0" smtClean="0"/>
          </a:p>
          <a:p>
            <a:pPr eaLnBrk="1" hangingPunct="1">
              <a:lnSpc>
                <a:spcPct val="120000"/>
              </a:lnSpc>
              <a:spcBef>
                <a:spcPts val="0"/>
              </a:spcBef>
            </a:pPr>
            <a:r>
              <a:rPr lang="zh-CN" altLang="en-US" sz="2800" dirty="0" smtClean="0"/>
              <a:t>由于一词多义</a:t>
            </a:r>
            <a:r>
              <a:rPr lang="en-US" altLang="zh-CN" sz="2800" dirty="0" smtClean="0"/>
              <a:t>, </a:t>
            </a:r>
            <a:r>
              <a:rPr lang="zh-CN" altLang="en-US" sz="2800" dirty="0" smtClean="0"/>
              <a:t>基于精确匹配的检索算法会报告许多用户不要的东西</a:t>
            </a:r>
            <a:r>
              <a:rPr lang="en-US" altLang="zh-CN" sz="2800" dirty="0" smtClean="0"/>
              <a:t>; </a:t>
            </a:r>
            <a:endParaRPr lang="en-US" altLang="zh-CN" sz="2800" dirty="0" smtClean="0"/>
          </a:p>
          <a:p>
            <a:pPr lvl="1" eaLnBrk="1" hangingPunct="1">
              <a:lnSpc>
                <a:spcPct val="120000"/>
              </a:lnSpc>
              <a:spcBef>
                <a:spcPts val="0"/>
              </a:spcBef>
            </a:pPr>
            <a:r>
              <a:rPr lang="zh-CN" altLang="en-US" sz="2400" dirty="0" smtClean="0"/>
              <a:t>处理</a:t>
            </a:r>
            <a:endParaRPr lang="zh-CN" altLang="en-US" sz="2400" dirty="0" smtClean="0"/>
          </a:p>
          <a:p>
            <a:pPr lvl="2" eaLnBrk="1" hangingPunct="1">
              <a:lnSpc>
                <a:spcPct val="120000"/>
              </a:lnSpc>
              <a:spcBef>
                <a:spcPts val="0"/>
              </a:spcBef>
            </a:pPr>
            <a:r>
              <a:rPr lang="zh-CN" altLang="en-US" sz="2000" dirty="0" smtClean="0"/>
              <a:t>什么地方</a:t>
            </a:r>
            <a:r>
              <a:rPr lang="zh-CN" altLang="en-US" sz="2000" dirty="0" smtClean="0">
                <a:solidFill>
                  <a:schemeClr val="hlink"/>
                </a:solidFill>
              </a:rPr>
              <a:t>处理</a:t>
            </a:r>
            <a:r>
              <a:rPr lang="zh-CN" altLang="en-US" sz="2000" dirty="0" smtClean="0"/>
              <a:t>旧家具？</a:t>
            </a:r>
            <a:endParaRPr lang="zh-CN" altLang="en-US" sz="2000" dirty="0" smtClean="0"/>
          </a:p>
          <a:p>
            <a:pPr lvl="2" eaLnBrk="1" hangingPunct="1">
              <a:lnSpc>
                <a:spcPct val="120000"/>
              </a:lnSpc>
              <a:spcBef>
                <a:spcPts val="0"/>
              </a:spcBef>
            </a:pPr>
            <a:r>
              <a:rPr lang="zh-CN" altLang="en-US" sz="2000" dirty="0" smtClean="0"/>
              <a:t>你去把那个叛徒</a:t>
            </a:r>
            <a:r>
              <a:rPr lang="zh-CN" altLang="en-US" sz="2000" dirty="0" smtClean="0">
                <a:solidFill>
                  <a:schemeClr val="hlink"/>
                </a:solidFill>
              </a:rPr>
              <a:t>处理</a:t>
            </a:r>
            <a:r>
              <a:rPr lang="zh-CN" altLang="en-US" sz="2000" dirty="0" smtClean="0"/>
              <a:t>了</a:t>
            </a:r>
            <a:endParaRPr lang="zh-CN" altLang="en-US" sz="2000" dirty="0" smtClean="0"/>
          </a:p>
          <a:p>
            <a:pPr lvl="2" eaLnBrk="1" hangingPunct="1">
              <a:lnSpc>
                <a:spcPct val="120000"/>
              </a:lnSpc>
              <a:spcBef>
                <a:spcPts val="0"/>
              </a:spcBef>
            </a:pPr>
            <a:r>
              <a:rPr lang="zh-CN" altLang="en-US" sz="2000" dirty="0" smtClean="0">
                <a:solidFill>
                  <a:schemeClr val="hlink"/>
                </a:solidFill>
              </a:rPr>
              <a:t>处理</a:t>
            </a:r>
            <a:r>
              <a:rPr lang="zh-CN" altLang="en-US" sz="2000" dirty="0" smtClean="0"/>
              <a:t>自然语言很难</a:t>
            </a:r>
            <a:endParaRPr lang="zh-CN" altLang="en-US" sz="2000" dirty="0" smtClean="0"/>
          </a:p>
          <a:p>
            <a:pPr eaLnBrk="1" hangingPunct="1">
              <a:lnSpc>
                <a:spcPct val="120000"/>
              </a:lnSpc>
              <a:spcBef>
                <a:spcPts val="0"/>
              </a:spcBef>
            </a:pPr>
            <a:r>
              <a:rPr lang="zh-CN" altLang="en-US" sz="2800" dirty="0" smtClean="0"/>
              <a:t>由于一义多词</a:t>
            </a:r>
            <a:r>
              <a:rPr lang="en-US" altLang="zh-CN" sz="2800" dirty="0" smtClean="0"/>
              <a:t>, </a:t>
            </a:r>
            <a:r>
              <a:rPr lang="zh-CN" altLang="en-US" sz="2800" dirty="0" smtClean="0"/>
              <a:t>基于精确匹配的检索算法又会遗漏许多用户想要的东西</a:t>
            </a:r>
            <a:r>
              <a:rPr lang="en-US" altLang="zh-CN" sz="2800" dirty="0" smtClean="0"/>
              <a:t>. </a:t>
            </a:r>
            <a:endParaRPr lang="en-US" altLang="zh-CN" sz="2800" dirty="0" smtClean="0"/>
          </a:p>
          <a:p>
            <a:pPr lvl="1" eaLnBrk="1" hangingPunct="1">
              <a:lnSpc>
                <a:spcPct val="120000"/>
              </a:lnSpc>
              <a:spcBef>
                <a:spcPts val="0"/>
              </a:spcBef>
            </a:pPr>
            <a:r>
              <a:rPr lang="zh-CN" altLang="en-US" sz="2400" dirty="0" smtClean="0"/>
              <a:t>互联网、万维网、因特网</a:t>
            </a:r>
            <a:r>
              <a:rPr lang="zh-CN" altLang="en-US" sz="2400" dirty="0">
                <a:latin typeface="Arial" panose="020B0604020202020204" pitchFamily="34" charset="0"/>
              </a:rPr>
              <a:t>、</a:t>
            </a:r>
            <a:r>
              <a:rPr lang="zh-CN" altLang="en-US" sz="2400" dirty="0" smtClean="0"/>
              <a:t>国际互联网等</a:t>
            </a:r>
            <a:endParaRPr lang="zh-CN" altLang="en-US" sz="2400" dirty="0" smtClean="0"/>
          </a:p>
        </p:txBody>
      </p:sp>
      <p:sp>
        <p:nvSpPr>
          <p:cNvPr id="5" name="Rectangle 2"/>
          <p:cNvSpPr>
            <a:spLocks noGrp="1" noChangeArrowheads="1"/>
          </p:cNvSpPr>
          <p:nvPr>
            <p:ph type="title"/>
          </p:nvPr>
        </p:nvSpPr>
        <p:spPr>
          <a:xfrm>
            <a:off x="611188" y="450056"/>
            <a:ext cx="8035925" cy="674688"/>
          </a:xfrm>
        </p:spPr>
        <p:txBody>
          <a:bodyPr/>
          <a:lstStyle/>
          <a:p>
            <a:pPr eaLnBrk="1" hangingPunct="1">
              <a:buClr>
                <a:srgbClr val="336699"/>
              </a:buClr>
            </a:pPr>
            <a:r>
              <a:rPr lang="zh-CN" altLang="en-US" sz="3200" b="1" kern="1200" dirty="0">
                <a:ea typeface="+mj-ea"/>
              </a:rPr>
              <a:t>隐含语义索引</a:t>
            </a:r>
            <a:endParaRPr lang="zh-CN" altLang="en-US" sz="3200" b="1" kern="1200" dirty="0">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8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8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1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1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8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8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buClr>
                <a:srgbClr val="336699"/>
              </a:buClr>
            </a:pPr>
            <a:r>
              <a:rPr lang="en-US" altLang="zh-CN" sz="3200" b="1" kern="1200" dirty="0">
                <a:ea typeface="+mj-ea"/>
              </a:rPr>
              <a:t>LSI</a:t>
            </a:r>
            <a:r>
              <a:rPr lang="zh-CN" altLang="en-US" sz="3200" b="1" kern="1200" dirty="0">
                <a:ea typeface="+mj-ea"/>
              </a:rPr>
              <a:t>的提出</a:t>
            </a:r>
            <a:endParaRPr lang="zh-CN" altLang="en-US" sz="3200" b="1" kern="1200" dirty="0">
              <a:ea typeface="+mj-ea"/>
            </a:endParaRPr>
          </a:p>
        </p:txBody>
      </p:sp>
      <p:sp>
        <p:nvSpPr>
          <p:cNvPr id="221187" name="Rectangle 3"/>
          <p:cNvSpPr>
            <a:spLocks noGrp="1" noChangeArrowheads="1"/>
          </p:cNvSpPr>
          <p:nvPr>
            <p:ph type="body" idx="1"/>
          </p:nvPr>
        </p:nvSpPr>
        <p:spPr>
          <a:xfrm>
            <a:off x="611560" y="1485801"/>
            <a:ext cx="8136904" cy="4535487"/>
          </a:xfrm>
        </p:spPr>
        <p:txBody>
          <a:bodyPr/>
          <a:lstStyle/>
          <a:p>
            <a:pPr eaLnBrk="1" hangingPunct="1">
              <a:lnSpc>
                <a:spcPct val="120000"/>
              </a:lnSpc>
              <a:spcBef>
                <a:spcPts val="0"/>
              </a:spcBef>
            </a:pPr>
            <a:r>
              <a:rPr lang="zh-CN" altLang="en-US" sz="2400" dirty="0" smtClean="0"/>
              <a:t>当然</a:t>
            </a:r>
            <a:r>
              <a:rPr lang="en-US" altLang="zh-CN" sz="2400" dirty="0" smtClean="0"/>
              <a:t>, </a:t>
            </a:r>
            <a:r>
              <a:rPr lang="zh-CN" altLang="en-US" sz="2400" dirty="0" smtClean="0"/>
              <a:t>如果能基于自然语言理解来做这件事</a:t>
            </a:r>
            <a:r>
              <a:rPr lang="en-US" altLang="zh-CN" sz="2400" dirty="0" smtClean="0"/>
              <a:t>, </a:t>
            </a:r>
            <a:r>
              <a:rPr lang="zh-CN" altLang="en-US" sz="2400" dirty="0" smtClean="0"/>
              <a:t>那一切问题就都没有了。问题是：</a:t>
            </a:r>
            <a:endParaRPr lang="zh-CN" altLang="en-US" sz="2400" dirty="0" smtClean="0"/>
          </a:p>
          <a:p>
            <a:pPr lvl="1" eaLnBrk="1" hangingPunct="1">
              <a:lnSpc>
                <a:spcPct val="120000"/>
              </a:lnSpc>
              <a:spcBef>
                <a:spcPts val="0"/>
              </a:spcBef>
            </a:pPr>
            <a:r>
              <a:rPr lang="zh-CN" altLang="en-US" sz="2400" dirty="0" smtClean="0"/>
              <a:t>自然语言理解的目前水平还是有限度的</a:t>
            </a:r>
            <a:r>
              <a:rPr lang="en-US" altLang="zh-CN" sz="2400" dirty="0" smtClean="0"/>
              <a:t>;</a:t>
            </a:r>
            <a:endParaRPr lang="en-US" altLang="zh-CN" sz="2400" dirty="0" smtClean="0"/>
          </a:p>
          <a:p>
            <a:pPr lvl="1" eaLnBrk="1" hangingPunct="1">
              <a:lnSpc>
                <a:spcPct val="120000"/>
              </a:lnSpc>
              <a:spcBef>
                <a:spcPts val="0"/>
              </a:spcBef>
            </a:pPr>
            <a:r>
              <a:rPr lang="zh-CN" altLang="en-US" sz="2400" dirty="0" smtClean="0"/>
              <a:t>即使用自然语言理解</a:t>
            </a:r>
            <a:r>
              <a:rPr lang="en-US" altLang="zh-CN" sz="2400" dirty="0" smtClean="0"/>
              <a:t>, </a:t>
            </a:r>
            <a:r>
              <a:rPr lang="zh-CN" altLang="en-US" sz="2400" dirty="0" smtClean="0"/>
              <a:t>效率也会很低</a:t>
            </a:r>
            <a:endParaRPr lang="zh-CN" altLang="en-US" sz="2400" dirty="0" smtClean="0"/>
          </a:p>
          <a:p>
            <a:pPr eaLnBrk="1" hangingPunct="1">
              <a:lnSpc>
                <a:spcPct val="120000"/>
              </a:lnSpc>
              <a:spcBef>
                <a:spcPts val="0"/>
              </a:spcBef>
            </a:pPr>
            <a:r>
              <a:rPr lang="zh-CN" altLang="en-US" sz="2400" dirty="0" smtClean="0"/>
              <a:t>我们希望找到一种办法</a:t>
            </a:r>
            <a:r>
              <a:rPr lang="en-US" altLang="zh-CN" sz="2400" dirty="0" smtClean="0"/>
              <a:t>, </a:t>
            </a:r>
            <a:r>
              <a:rPr lang="zh-CN" altLang="en-US" sz="2400" dirty="0" smtClean="0"/>
              <a:t>既能反映术语之间内在的相关性</a:t>
            </a:r>
            <a:r>
              <a:rPr lang="en-US" altLang="zh-CN" sz="2400" dirty="0" smtClean="0"/>
              <a:t>, </a:t>
            </a:r>
            <a:r>
              <a:rPr lang="zh-CN" altLang="en-US" sz="2400" dirty="0" smtClean="0"/>
              <a:t>又具有较高的效率</a:t>
            </a:r>
            <a:r>
              <a:rPr lang="en-US" altLang="zh-CN" sz="2400" dirty="0" smtClean="0"/>
              <a:t>.</a:t>
            </a:r>
            <a:endParaRPr lang="en-US" altLang="zh-CN" sz="2400" dirty="0" smtClean="0"/>
          </a:p>
          <a:p>
            <a:pPr eaLnBrk="1" hangingPunct="1">
              <a:lnSpc>
                <a:spcPct val="120000"/>
              </a:lnSpc>
              <a:spcBef>
                <a:spcPts val="0"/>
              </a:spcBef>
            </a:pPr>
            <a:r>
              <a:rPr lang="en-US" altLang="zh-CN" sz="2400" dirty="0" smtClean="0"/>
              <a:t>1990</a:t>
            </a:r>
            <a:r>
              <a:rPr lang="zh-CN" altLang="en-US" sz="2400" dirty="0" smtClean="0"/>
              <a:t>年，来自</a:t>
            </a:r>
            <a:r>
              <a:rPr lang="en-US" altLang="zh-CN" sz="2400" dirty="0" smtClean="0"/>
              <a:t>University of Chicago</a:t>
            </a:r>
            <a:r>
              <a:rPr lang="zh-CN" altLang="en-US" sz="2400" dirty="0" smtClean="0"/>
              <a:t>、</a:t>
            </a:r>
            <a:r>
              <a:rPr lang="en-US" altLang="zh-CN" sz="2400" dirty="0" smtClean="0"/>
              <a:t>Bell Communications Research</a:t>
            </a:r>
            <a:r>
              <a:rPr lang="zh-CN" altLang="en-US" sz="2400" dirty="0" smtClean="0"/>
              <a:t>等五家单位和学者共同提出了潜在语义分析（</a:t>
            </a:r>
            <a:r>
              <a:rPr lang="en-US" altLang="zh-CN" sz="2400" dirty="0" smtClean="0"/>
              <a:t>Latent Semantic Indexing)</a:t>
            </a:r>
            <a:r>
              <a:rPr lang="zh-CN" altLang="en-US" sz="2400" dirty="0" smtClean="0"/>
              <a:t>，缩写为</a:t>
            </a:r>
            <a:r>
              <a:rPr lang="en-US" altLang="zh-CN" sz="2400" dirty="0" smtClean="0"/>
              <a:t>LSI</a:t>
            </a:r>
            <a:r>
              <a:rPr lang="zh-CN" altLang="en-US" sz="2400" dirty="0" smtClean="0"/>
              <a:t>）这一自然语言处理的方法</a:t>
            </a:r>
            <a:r>
              <a:rPr lang="zh-CN" altLang="en-US" sz="2400" dirty="0" smtClean="0">
                <a:solidFill>
                  <a:schemeClr val="hlink"/>
                </a:solidFill>
              </a:rPr>
              <a:t> </a:t>
            </a:r>
            <a:endParaRPr lang="zh-CN" altLang="en-US" sz="2400" dirty="0" smtClean="0">
              <a:solidFill>
                <a:schemeClr val="hlink"/>
              </a:solidFill>
            </a:endParaRPr>
          </a:p>
          <a:p>
            <a:pPr lvl="1" eaLnBrk="1" hangingPunct="1">
              <a:lnSpc>
                <a:spcPct val="90000"/>
              </a:lnSpc>
            </a:pPr>
            <a:endParaRPr lang="zh-CN" altLang="en-US" sz="2400" dirty="0" smtClean="0"/>
          </a:p>
          <a:p>
            <a:pPr eaLnBrk="1" hangingPunct="1">
              <a:lnSpc>
                <a:spcPct val="90000"/>
              </a:lnSpc>
            </a:pP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1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buClr>
                <a:srgbClr val="336699"/>
              </a:buClr>
            </a:pPr>
            <a:r>
              <a:rPr lang="en-US" altLang="zh-CN" sz="3200" b="1" kern="1200" dirty="0">
                <a:ea typeface="+mj-ea"/>
              </a:rPr>
              <a:t>LSI</a:t>
            </a:r>
            <a:endParaRPr lang="zh-CN" altLang="en-US" sz="3200" b="1" kern="1200" dirty="0">
              <a:ea typeface="+mj-ea"/>
            </a:endParaRPr>
          </a:p>
        </p:txBody>
      </p:sp>
      <p:sp>
        <p:nvSpPr>
          <p:cNvPr id="220163" name="Rectangle 3"/>
          <p:cNvSpPr>
            <a:spLocks noGrp="1" noChangeArrowheads="1"/>
          </p:cNvSpPr>
          <p:nvPr>
            <p:ph type="body" idx="1"/>
          </p:nvPr>
        </p:nvSpPr>
        <p:spPr>
          <a:xfrm>
            <a:off x="566738" y="1412776"/>
            <a:ext cx="8001000" cy="4267200"/>
          </a:xfrm>
        </p:spPr>
        <p:txBody>
          <a:bodyPr/>
          <a:lstStyle/>
          <a:p>
            <a:pPr eaLnBrk="1" hangingPunct="1">
              <a:lnSpc>
                <a:spcPct val="120000"/>
              </a:lnSpc>
              <a:spcBef>
                <a:spcPts val="0"/>
              </a:spcBef>
            </a:pPr>
            <a:r>
              <a:rPr lang="en-US" altLang="zh-CN" sz="2800" dirty="0" smtClean="0"/>
              <a:t>LSI(Latent Semantic Indexing)</a:t>
            </a:r>
            <a:r>
              <a:rPr lang="zh-CN" altLang="en-US" sz="2800" dirty="0" smtClean="0"/>
              <a:t>将自然语言中的每个文档视为以词汇为维度的空间中的一个点，认为一个包含语义的文档出现在这种空间中，</a:t>
            </a:r>
            <a:r>
              <a:rPr lang="zh-CN" altLang="en-US" sz="2800" dirty="0" smtClean="0">
                <a:solidFill>
                  <a:schemeClr val="hlink"/>
                </a:solidFill>
              </a:rPr>
              <a:t>它的分布绝对不是随机的，而是服从某种语义结构</a:t>
            </a:r>
            <a:r>
              <a:rPr lang="zh-CN" altLang="en-US" sz="2800" dirty="0" smtClean="0"/>
              <a:t>。</a:t>
            </a:r>
            <a:endParaRPr lang="zh-CN" altLang="en-US" sz="2800" dirty="0" smtClean="0"/>
          </a:p>
          <a:p>
            <a:pPr eaLnBrk="1" hangingPunct="1">
              <a:lnSpc>
                <a:spcPct val="120000"/>
              </a:lnSpc>
              <a:spcBef>
                <a:spcPts val="0"/>
              </a:spcBef>
            </a:pPr>
            <a:r>
              <a:rPr lang="zh-CN" altLang="en-US" sz="2800" dirty="0" smtClean="0"/>
              <a:t>同样地，也将每个词汇视为以文档为维度的空间中的一个点。文档是由词汇组成的，而词汇又要放到文档中去理解，体现了一种</a:t>
            </a:r>
            <a:r>
              <a:rPr lang="zh-CN" altLang="en-US" sz="2800" dirty="0" smtClean="0">
                <a:latin typeface="Arial" panose="020B0604020202020204" pitchFamily="34" charset="0"/>
              </a:rPr>
              <a:t>“</a:t>
            </a:r>
            <a:r>
              <a:rPr lang="zh-CN" altLang="en-US" sz="2800" dirty="0" smtClean="0"/>
              <a:t>词汇－文档</a:t>
            </a:r>
            <a:r>
              <a:rPr lang="zh-CN" altLang="en-US" sz="2800" dirty="0" smtClean="0">
                <a:latin typeface="Arial" panose="020B0604020202020204" pitchFamily="34" charset="0"/>
              </a:rPr>
              <a:t>”</a:t>
            </a:r>
            <a:r>
              <a:rPr lang="zh-CN" altLang="en-US" sz="2800" dirty="0" smtClean="0">
                <a:solidFill>
                  <a:schemeClr val="hlink"/>
                </a:solidFill>
              </a:rPr>
              <a:t>双重概率</a:t>
            </a:r>
            <a:r>
              <a:rPr lang="zh-CN" altLang="en-US" sz="2800" dirty="0" smtClean="0"/>
              <a:t>关系。 </a:t>
            </a:r>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539552" y="-278606"/>
            <a:ext cx="8929718" cy="1403350"/>
          </a:xfrm>
          <a:prstGeom prst="rect">
            <a:avLst/>
          </a:prstGeom>
          <a:noFill/>
          <a:ln w="9525">
            <a:noFill/>
            <a:round/>
          </a:ln>
        </p:spPr>
        <p:txBody>
          <a:bodyPr anchor="b"/>
          <a:lstStyle/>
          <a:p>
            <a:pPr lvl="1">
              <a:spcBef>
                <a:spcPts val="700"/>
              </a:spcBef>
              <a:buClr>
                <a:srgbClr val="336699"/>
              </a:buClr>
            </a:pPr>
            <a:endParaRPr lang="de-DE" sz="3600" dirty="0" smtClean="0">
              <a:solidFill>
                <a:schemeClr val="tx1"/>
              </a:solidFill>
              <a:latin typeface="Times New Roman" panose="02020603050405020304" pitchFamily="18" charset="0"/>
              <a:ea typeface="黑体" panose="02010609060101010101" pitchFamily="49" charset="-122"/>
            </a:endParaRPr>
          </a:p>
          <a:p>
            <a:pPr>
              <a:buClr>
                <a:srgbClr val="336699"/>
              </a:buClr>
            </a:pPr>
            <a:r>
              <a:rPr lang="zh-CN" altLang="en-US" sz="3200" dirty="0">
                <a:solidFill>
                  <a:schemeClr val="tx2"/>
                </a:solidFill>
                <a:latin typeface="+mj-lt"/>
                <a:ea typeface="+mj-ea"/>
                <a:cs typeface="+mj-cs"/>
              </a:rPr>
              <a:t>隐含语义索引</a:t>
            </a:r>
            <a:r>
              <a:rPr lang="en-US" altLang="zh-CN" sz="3200" dirty="0">
                <a:solidFill>
                  <a:schemeClr val="tx2"/>
                </a:solidFill>
                <a:latin typeface="+mj-lt"/>
                <a:ea typeface="+mj-ea"/>
                <a:cs typeface="+mj-cs"/>
              </a:rPr>
              <a:t>LSI</a:t>
            </a:r>
            <a:r>
              <a:rPr lang="zh-CN" altLang="en-US" sz="3200" dirty="0">
                <a:solidFill>
                  <a:schemeClr val="tx2"/>
                </a:solidFill>
                <a:latin typeface="+mj-lt"/>
                <a:ea typeface="+mj-ea"/>
                <a:cs typeface="+mj-cs"/>
              </a:rPr>
              <a:t>简介</a:t>
            </a:r>
            <a:endParaRPr lang="de-DE" sz="3200" dirty="0">
              <a:solidFill>
                <a:schemeClr val="tx2"/>
              </a:solidFill>
              <a:latin typeface="+mj-lt"/>
              <a:ea typeface="+mj-ea"/>
              <a:cs typeface="+mj-cs"/>
            </a:endParaRPr>
          </a:p>
        </p:txBody>
      </p:sp>
      <p:sp>
        <p:nvSpPr>
          <p:cNvPr id="84996" name="Text Box 3"/>
          <p:cNvSpPr txBox="1">
            <a:spLocks noChangeArrowheads="1"/>
          </p:cNvSpPr>
          <p:nvPr/>
        </p:nvSpPr>
        <p:spPr bwMode="auto">
          <a:xfrm>
            <a:off x="35496" y="1378958"/>
            <a:ext cx="8530654" cy="4786346"/>
          </a:xfrm>
          <a:prstGeom prst="rect">
            <a:avLst/>
          </a:prstGeom>
          <a:noFill/>
          <a:ln w="9525">
            <a:noFill/>
            <a:round/>
          </a:ln>
        </p:spPr>
        <p:txBody>
          <a:bodyPr/>
          <a:lstStyle/>
          <a:p>
            <a:pPr marL="914400" lvl="1" indent="-457200">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我们将词项</a:t>
            </a:r>
            <a:r>
              <a:rPr lang="en-US" altLang="zh-CN" sz="2800" dirty="0" smtClean="0">
                <a:solidFill>
                  <a:schemeClr val="tx1"/>
                </a:solidFill>
                <a:latin typeface="Times New Roman" panose="02020603050405020304" pitchFamily="18" charset="0"/>
                <a:ea typeface="黑体" panose="02010609060101010101" pitchFamily="49" charset="-122"/>
              </a:rPr>
              <a:t>-</a:t>
            </a:r>
            <a:r>
              <a:rPr lang="zh-CN" altLang="en-US" sz="2800" dirty="0" smtClean="0">
                <a:solidFill>
                  <a:schemeClr val="tx1"/>
                </a:solidFill>
                <a:latin typeface="Times New Roman" panose="02020603050405020304" pitchFamily="18" charset="0"/>
                <a:ea typeface="黑体" panose="02010609060101010101" pitchFamily="49" charset="-122"/>
              </a:rPr>
              <a:t>文档矩阵转换成多个矩阵的乘积</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这里我们使用的是一个特定的分解方法： 奇异值分解</a:t>
            </a:r>
            <a:r>
              <a:rPr lang="en-US" altLang="zh-CN" sz="2800" dirty="0" smtClean="0">
                <a:solidFill>
                  <a:schemeClr val="tx1"/>
                </a:solidFill>
                <a:latin typeface="Times New Roman" panose="02020603050405020304" pitchFamily="18" charset="0"/>
                <a:ea typeface="黑体" panose="02010609060101010101" pitchFamily="49" charset="-122"/>
              </a:rPr>
              <a:t>(</a:t>
            </a:r>
            <a:r>
              <a:rPr lang="en-US" sz="2800" dirty="0" smtClean="0">
                <a:solidFill>
                  <a:srgbClr val="0070C0"/>
                </a:solidFill>
                <a:latin typeface="Times New Roman" panose="02020603050405020304" pitchFamily="18" charset="0"/>
                <a:ea typeface="黑体" panose="02010609060101010101" pitchFamily="49" charset="-122"/>
              </a:rPr>
              <a:t>singular value </a:t>
            </a:r>
            <a:r>
              <a:rPr lang="de-DE" sz="2800" dirty="0" smtClean="0">
                <a:solidFill>
                  <a:srgbClr val="0070C0"/>
                </a:solidFill>
                <a:latin typeface="Times New Roman" panose="02020603050405020304" pitchFamily="18" charset="0"/>
                <a:ea typeface="黑体" panose="02010609060101010101" pitchFamily="49" charset="-122"/>
              </a:rPr>
              <a:t>decomposition</a:t>
            </a:r>
            <a:r>
              <a:rPr lang="de-DE" sz="2800" dirty="0" smtClean="0">
                <a:solidFill>
                  <a:schemeClr val="tx1"/>
                </a:solidFill>
                <a:latin typeface="Times New Roman" panose="02020603050405020304" pitchFamily="18" charset="0"/>
                <a:ea typeface="黑体" panose="02010609060101010101" pitchFamily="49" charset="-122"/>
              </a:rPr>
              <a:t> </a:t>
            </a:r>
            <a:r>
              <a:rPr lang="zh-CN" altLang="en-US" sz="2800" dirty="0" smtClean="0">
                <a:solidFill>
                  <a:schemeClr val="tx1"/>
                </a:solidFill>
                <a:latin typeface="Times New Roman" panose="02020603050405020304" pitchFamily="18" charset="0"/>
                <a:ea typeface="黑体" panose="02010609060101010101" pitchFamily="49" charset="-122"/>
              </a:rPr>
              <a:t>，简称</a:t>
            </a:r>
            <a:r>
              <a:rPr lang="de-DE" sz="2800" dirty="0" smtClean="0">
                <a:solidFill>
                  <a:schemeClr val="tx1"/>
                </a:solidFill>
                <a:latin typeface="Times New Roman" panose="02020603050405020304" pitchFamily="18" charset="0"/>
                <a:ea typeface="黑体" panose="02010609060101010101" pitchFamily="49" charset="-122"/>
              </a:rPr>
              <a:t>SVD)</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buClr>
                <a:srgbClr val="336699"/>
              </a:buClr>
              <a:buFont typeface="Wingdings" panose="05000000000000000000" pitchFamily="2" charset="2"/>
              <a:buChar char="p"/>
            </a:pPr>
            <a:r>
              <a:rPr lang="de-DE" sz="2800" dirty="0" smtClean="0">
                <a:solidFill>
                  <a:schemeClr val="tx1"/>
                </a:solidFill>
                <a:latin typeface="Times New Roman" panose="02020603050405020304" pitchFamily="18" charset="0"/>
                <a:ea typeface="黑体" panose="02010609060101010101" pitchFamily="49" charset="-122"/>
              </a:rPr>
              <a:t>SVD: </a:t>
            </a:r>
            <a:r>
              <a:rPr lang="de-DE" sz="2800" i="1" dirty="0" smtClean="0">
                <a:solidFill>
                  <a:schemeClr val="tx1"/>
                </a:solidFill>
                <a:latin typeface="Times New Roman" panose="02020603050405020304" pitchFamily="18" charset="0"/>
                <a:ea typeface="黑体" panose="02010609060101010101" pitchFamily="49" charset="-122"/>
              </a:rPr>
              <a:t>C</a:t>
            </a:r>
            <a:r>
              <a:rPr lang="de-DE" sz="2800" dirty="0" smtClean="0">
                <a:solidFill>
                  <a:schemeClr val="tx1"/>
                </a:solidFill>
                <a:latin typeface="Times New Roman" panose="02020603050405020304" pitchFamily="18" charset="0"/>
                <a:ea typeface="黑体" panose="02010609060101010101" pitchFamily="49" charset="-122"/>
              </a:rPr>
              <a:t> = </a:t>
            </a:r>
            <a:r>
              <a:rPr lang="de-DE" sz="2800" i="1" dirty="0" smtClean="0">
                <a:solidFill>
                  <a:schemeClr val="tx1"/>
                </a:solidFill>
                <a:latin typeface="Times New Roman" panose="02020603050405020304" pitchFamily="18" charset="0"/>
                <a:ea typeface="黑体" panose="02010609060101010101" pitchFamily="49" charset="-122"/>
              </a:rPr>
              <a:t>U</a:t>
            </a:r>
            <a:r>
              <a:rPr lang="el-GR"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de-DE" sz="2800" i="1" dirty="0" smtClean="0">
                <a:solidFill>
                  <a:schemeClr val="tx1"/>
                </a:solidFill>
                <a:latin typeface="Times New Roman" panose="02020603050405020304" pitchFamily="18" charset="0"/>
                <a:ea typeface="黑体" panose="02010609060101010101" pitchFamily="49" charset="-122"/>
              </a:rPr>
              <a:t>V</a:t>
            </a:r>
            <a:r>
              <a:rPr lang="de-DE" sz="2800" dirty="0" smtClean="0">
                <a:solidFill>
                  <a:schemeClr val="tx1"/>
                </a:solidFill>
                <a:latin typeface="Times New Roman" panose="02020603050405020304" pitchFamily="18" charset="0"/>
                <a:ea typeface="黑体" panose="02010609060101010101" pitchFamily="49" charset="-122"/>
              </a:rPr>
              <a:t> </a:t>
            </a:r>
            <a:r>
              <a:rPr lang="de-DE" sz="2800" i="1" baseline="30000" dirty="0" smtClean="0">
                <a:solidFill>
                  <a:schemeClr val="tx1"/>
                </a:solidFill>
                <a:latin typeface="Times New Roman" panose="02020603050405020304" pitchFamily="18" charset="0"/>
                <a:ea typeface="黑体" panose="02010609060101010101" pitchFamily="49" charset="-122"/>
              </a:rPr>
              <a:t>T</a:t>
            </a:r>
            <a:r>
              <a:rPr lang="de-DE" sz="2800" dirty="0" smtClean="0">
                <a:solidFill>
                  <a:schemeClr val="tx1"/>
                </a:solidFill>
                <a:latin typeface="Times New Roman" panose="02020603050405020304" pitchFamily="18" charset="0"/>
                <a:ea typeface="黑体" panose="02010609060101010101" pitchFamily="49" charset="-122"/>
              </a:rPr>
              <a:t> (</a:t>
            </a:r>
            <a:r>
              <a:rPr lang="zh-CN" altLang="en-US" sz="2800" dirty="0" smtClean="0">
                <a:solidFill>
                  <a:schemeClr val="tx1"/>
                </a:solidFill>
                <a:latin typeface="Times New Roman" panose="02020603050405020304" pitchFamily="18" charset="0"/>
                <a:ea typeface="黑体" panose="02010609060101010101" pitchFamily="49" charset="-122"/>
              </a:rPr>
              <a:t>其中</a:t>
            </a:r>
            <a:r>
              <a:rPr lang="de-DE" sz="2800" dirty="0" smtClean="0">
                <a:solidFill>
                  <a:schemeClr val="tx1"/>
                </a:solidFill>
                <a:latin typeface="Times New Roman" panose="02020603050405020304" pitchFamily="18" charset="0"/>
                <a:ea typeface="黑体" panose="02010609060101010101" pitchFamily="49" charset="-122"/>
              </a:rPr>
              <a:t> </a:t>
            </a:r>
            <a:r>
              <a:rPr lang="de-DE" sz="2800" i="1" dirty="0" smtClean="0">
                <a:solidFill>
                  <a:schemeClr val="tx1"/>
                </a:solidFill>
                <a:latin typeface="Times New Roman" panose="02020603050405020304" pitchFamily="18" charset="0"/>
                <a:ea typeface="黑体" panose="02010609060101010101" pitchFamily="49" charset="-122"/>
              </a:rPr>
              <a:t>C</a:t>
            </a:r>
            <a:r>
              <a:rPr lang="de-DE" sz="2800" dirty="0" smtClean="0">
                <a:solidFill>
                  <a:schemeClr val="tx1"/>
                </a:solidFill>
                <a:latin typeface="Times New Roman" panose="02020603050405020304" pitchFamily="18" charset="0"/>
                <a:ea typeface="黑体" panose="02010609060101010101" pitchFamily="49" charset="-122"/>
              </a:rPr>
              <a:t> = </a:t>
            </a:r>
            <a:r>
              <a:rPr lang="zh-CN" altLang="en-US" sz="2800" dirty="0" smtClean="0">
                <a:solidFill>
                  <a:schemeClr val="tx1"/>
                </a:solidFill>
                <a:latin typeface="Times New Roman" panose="02020603050405020304" pitchFamily="18" charset="0"/>
                <a:ea typeface="黑体" panose="02010609060101010101" pitchFamily="49" charset="-122"/>
              </a:rPr>
              <a:t>词项</a:t>
            </a:r>
            <a:r>
              <a:rPr lang="en-US" altLang="zh-CN" sz="2800" dirty="0" smtClean="0">
                <a:solidFill>
                  <a:schemeClr val="tx1"/>
                </a:solidFill>
                <a:latin typeface="Times New Roman" panose="02020603050405020304" pitchFamily="18" charset="0"/>
                <a:ea typeface="黑体" panose="02010609060101010101" pitchFamily="49" charset="-122"/>
              </a:rPr>
              <a:t>-</a:t>
            </a:r>
            <a:r>
              <a:rPr lang="zh-CN" altLang="en-US" sz="2800" dirty="0" smtClean="0">
                <a:solidFill>
                  <a:schemeClr val="tx1"/>
                </a:solidFill>
                <a:latin typeface="Times New Roman" panose="02020603050405020304" pitchFamily="18" charset="0"/>
                <a:ea typeface="黑体" panose="02010609060101010101" pitchFamily="49" charset="-122"/>
              </a:rPr>
              <a:t>文档矩阵</a:t>
            </a:r>
            <a:r>
              <a:rPr lang="de-DE" sz="2800" dirty="0" smtClean="0">
                <a:solidFill>
                  <a:schemeClr val="tx1"/>
                </a:solidFill>
                <a:latin typeface="Times New Roman" panose="02020603050405020304" pitchFamily="18" charset="0"/>
                <a:ea typeface="黑体" panose="02010609060101010101" pitchFamily="49" charset="-122"/>
              </a:rPr>
              <a:t>)</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利用</a:t>
            </a:r>
            <a:r>
              <a:rPr lang="en-US" altLang="zh-CN" sz="2800" dirty="0" smtClean="0">
                <a:solidFill>
                  <a:schemeClr val="tx1"/>
                </a:solidFill>
                <a:latin typeface="Times New Roman" panose="02020603050405020304" pitchFamily="18" charset="0"/>
                <a:ea typeface="黑体" panose="02010609060101010101" pitchFamily="49" charset="-122"/>
              </a:rPr>
              <a:t>SVD</a:t>
            </a:r>
            <a:r>
              <a:rPr lang="zh-CN" altLang="en-US" sz="2800" dirty="0" smtClean="0">
                <a:solidFill>
                  <a:schemeClr val="tx1"/>
                </a:solidFill>
                <a:latin typeface="Times New Roman" panose="02020603050405020304" pitchFamily="18" charset="0"/>
                <a:ea typeface="黑体" panose="02010609060101010101" pitchFamily="49" charset="-122"/>
              </a:rPr>
              <a:t>分解的结果我们来构造一个新的、改进的词项</a:t>
            </a:r>
            <a:r>
              <a:rPr lang="en-US" altLang="zh-CN" sz="2800" dirty="0" smtClean="0">
                <a:solidFill>
                  <a:schemeClr val="tx1"/>
                </a:solidFill>
                <a:latin typeface="Times New Roman" panose="02020603050405020304" pitchFamily="18" charset="0"/>
                <a:ea typeface="黑体" panose="02010609060101010101" pitchFamily="49" charset="-122"/>
              </a:rPr>
              <a:t>-</a:t>
            </a:r>
            <a:r>
              <a:rPr lang="zh-CN" altLang="en-US" sz="2800" dirty="0" smtClean="0">
                <a:solidFill>
                  <a:schemeClr val="tx1"/>
                </a:solidFill>
                <a:latin typeface="Times New Roman" panose="02020603050405020304" pitchFamily="18" charset="0"/>
                <a:ea typeface="黑体" panose="02010609060101010101" pitchFamily="49" charset="-122"/>
              </a:rPr>
              <a:t>文档矩阵</a:t>
            </a:r>
            <a:r>
              <a:rPr lang="de-DE" sz="2800" dirty="0" smtClean="0">
                <a:solidFill>
                  <a:schemeClr val="tx1"/>
                </a:solidFill>
                <a:latin typeface="Times New Roman" panose="02020603050405020304" pitchFamily="18" charset="0"/>
                <a:ea typeface="黑体" panose="02010609060101010101" pitchFamily="49" charset="-122"/>
              </a:rPr>
              <a:t> </a:t>
            </a:r>
            <a:r>
              <a:rPr lang="de-DE" sz="2800" i="1" dirty="0" smtClean="0">
                <a:solidFill>
                  <a:schemeClr val="tx1"/>
                </a:solidFill>
                <a:latin typeface="Times New Roman" panose="02020603050405020304" pitchFamily="18" charset="0"/>
                <a:ea typeface="黑体" panose="02010609060101010101" pitchFamily="49" charset="-122"/>
              </a:rPr>
              <a:t>C</a:t>
            </a:r>
            <a:r>
              <a:rPr lang="de-DE" sz="2800" dirty="0" smtClean="0">
                <a:solidFill>
                  <a:schemeClr val="tx1"/>
                </a:solidFill>
                <a:latin typeface="Times New Roman" panose="02020603050405020304" pitchFamily="18" charset="0"/>
                <a:ea typeface="黑体" panose="02010609060101010101" pitchFamily="49" charset="-122"/>
              </a:rPr>
              <a:t>′</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通过</a:t>
            </a:r>
            <a:r>
              <a:rPr lang="en-US" sz="2800" i="1" dirty="0" smtClean="0">
                <a:solidFill>
                  <a:schemeClr val="tx1"/>
                </a:solidFill>
                <a:latin typeface="Times New Roman" panose="02020603050405020304" pitchFamily="18" charset="0"/>
                <a:ea typeface="黑体" panose="02010609060101010101" pitchFamily="49" charset="-122"/>
              </a:rPr>
              <a:t>C</a:t>
            </a:r>
            <a:r>
              <a:rPr lang="en-US" sz="2800" dirty="0" smtClean="0">
                <a:solidFill>
                  <a:schemeClr val="tx1"/>
                </a:solidFill>
                <a:latin typeface="Times New Roman" panose="02020603050405020304" pitchFamily="18" charset="0"/>
                <a:ea typeface="黑体" panose="02010609060101010101" pitchFamily="49" charset="-122"/>
              </a:rPr>
              <a:t>′ </a:t>
            </a:r>
            <a:r>
              <a:rPr lang="zh-CN" altLang="en-US" sz="2800" dirty="0" smtClean="0">
                <a:solidFill>
                  <a:schemeClr val="tx1"/>
                </a:solidFill>
                <a:latin typeface="Times New Roman" panose="02020603050405020304" pitchFamily="18" charset="0"/>
                <a:ea typeface="黑体" panose="02010609060101010101" pitchFamily="49" charset="-122"/>
              </a:rPr>
              <a:t>我们可以得到一个更好的相似度计算方法</a:t>
            </a:r>
            <a:r>
              <a:rPr lang="en-US" sz="2800" dirty="0" smtClean="0">
                <a:solidFill>
                  <a:schemeClr val="tx1"/>
                </a:solidFill>
                <a:latin typeface="Times New Roman" panose="02020603050405020304" pitchFamily="18" charset="0"/>
                <a:ea typeface="黑体" panose="02010609060101010101" pitchFamily="49" charset="-122"/>
              </a:rPr>
              <a:t>(</a:t>
            </a:r>
            <a:r>
              <a:rPr lang="zh-CN" altLang="en-US" sz="2800" dirty="0" smtClean="0">
                <a:solidFill>
                  <a:schemeClr val="tx1"/>
                </a:solidFill>
                <a:latin typeface="Times New Roman" panose="02020603050405020304" pitchFamily="18" charset="0"/>
                <a:ea typeface="黑体" panose="02010609060101010101" pitchFamily="49" charset="-122"/>
              </a:rPr>
              <a:t>相对于</a:t>
            </a:r>
            <a:r>
              <a:rPr lang="en-US" sz="2800" dirty="0" smtClean="0">
                <a:solidFill>
                  <a:schemeClr val="tx1"/>
                </a:solidFill>
                <a:latin typeface="Times New Roman" panose="02020603050405020304" pitchFamily="18" charset="0"/>
                <a:ea typeface="黑体" panose="02010609060101010101" pitchFamily="49" charset="-122"/>
              </a:rPr>
              <a:t> </a:t>
            </a:r>
            <a:r>
              <a:rPr lang="en-US" sz="2800" i="1" dirty="0" smtClean="0">
                <a:solidFill>
                  <a:schemeClr val="tx1"/>
                </a:solidFill>
                <a:latin typeface="Times New Roman" panose="02020603050405020304" pitchFamily="18" charset="0"/>
                <a:ea typeface="黑体" panose="02010609060101010101" pitchFamily="49" charset="-122"/>
              </a:rPr>
              <a:t>C</a:t>
            </a:r>
            <a:r>
              <a:rPr lang="zh-CN" altLang="en-US" sz="2800" dirty="0" smtClean="0">
                <a:solidFill>
                  <a:schemeClr val="tx1"/>
                </a:solidFill>
                <a:latin typeface="Times New Roman" panose="02020603050405020304" pitchFamily="18" charset="0"/>
                <a:ea typeface="黑体" panose="02010609060101010101" pitchFamily="49" charset="-122"/>
              </a:rPr>
              <a:t>而言</a:t>
            </a:r>
            <a:r>
              <a:rPr lang="en-US" sz="2800" dirty="0" smtClean="0">
                <a:solidFill>
                  <a:schemeClr val="tx1"/>
                </a:solidFill>
                <a:latin typeface="Times New Roman" panose="02020603050405020304" pitchFamily="18" charset="0"/>
                <a:ea typeface="黑体" panose="02010609060101010101" pitchFamily="49" charset="-122"/>
              </a:rPr>
              <a:t>)</a:t>
            </a:r>
            <a:endParaRPr lang="en-US" sz="2800" dirty="0" smtClean="0">
              <a:solidFill>
                <a:schemeClr val="tx1"/>
              </a:solidFill>
              <a:latin typeface="Times New Roman" panose="02020603050405020304" pitchFamily="18" charset="0"/>
              <a:ea typeface="黑体" panose="02010609060101010101" pitchFamily="49" charset="-122"/>
            </a:endParaRPr>
          </a:p>
          <a:p>
            <a:pPr marL="914400" lvl="1" indent="-457200">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为了这种目的使用</a:t>
            </a:r>
            <a:r>
              <a:rPr lang="en-US" sz="2800" dirty="0" smtClean="0">
                <a:solidFill>
                  <a:schemeClr val="tx1"/>
                </a:solidFill>
                <a:latin typeface="Times New Roman" panose="02020603050405020304" pitchFamily="18" charset="0"/>
                <a:ea typeface="黑体" panose="02010609060101010101" pitchFamily="49" charset="-122"/>
              </a:rPr>
              <a:t>SVD</a:t>
            </a:r>
            <a:r>
              <a:rPr lang="zh-CN" altLang="en-US" sz="2800" dirty="0" smtClean="0">
                <a:solidFill>
                  <a:schemeClr val="tx1"/>
                </a:solidFill>
                <a:latin typeface="Times New Roman" panose="02020603050405020304" pitchFamily="18" charset="0"/>
                <a:ea typeface="黑体" panose="02010609060101010101" pitchFamily="49" charset="-122"/>
              </a:rPr>
              <a:t>被称为隐性语义索引</a:t>
            </a:r>
            <a:r>
              <a:rPr lang="en-US" altLang="zh-CN" sz="2800" dirty="0" smtClean="0">
                <a:solidFill>
                  <a:schemeClr val="tx1"/>
                </a:solidFill>
                <a:latin typeface="Times New Roman" panose="02020603050405020304" pitchFamily="18" charset="0"/>
                <a:ea typeface="黑体" panose="02010609060101010101" pitchFamily="49" charset="-122"/>
              </a:rPr>
              <a:t>(</a:t>
            </a:r>
            <a:r>
              <a:rPr lang="en-US" sz="2800" dirty="0" smtClean="0">
                <a:solidFill>
                  <a:srgbClr val="0070C0"/>
                </a:solidFill>
                <a:latin typeface="Times New Roman" panose="02020603050405020304" pitchFamily="18" charset="0"/>
                <a:ea typeface="黑体" panose="02010609060101010101" pitchFamily="49" charset="-122"/>
              </a:rPr>
              <a:t> latent semantic indexing)</a:t>
            </a:r>
            <a:r>
              <a:rPr lang="zh-CN" altLang="en-US" sz="2800" dirty="0" smtClean="0">
                <a:solidFill>
                  <a:srgbClr val="0070C0"/>
                </a:solidFill>
                <a:latin typeface="Times New Roman" panose="02020603050405020304" pitchFamily="18" charset="0"/>
                <a:ea typeface="黑体" panose="02010609060101010101" pitchFamily="49" charset="-122"/>
              </a:rPr>
              <a:t>或者简称</a:t>
            </a:r>
            <a:r>
              <a:rPr lang="en-US" sz="2800" dirty="0" smtClean="0">
                <a:solidFill>
                  <a:schemeClr val="tx1"/>
                </a:solidFill>
                <a:latin typeface="Times New Roman" panose="02020603050405020304" pitchFamily="18" charset="0"/>
                <a:ea typeface="黑体" panose="02010609060101010101" pitchFamily="49" charset="-122"/>
              </a:rPr>
              <a:t> </a:t>
            </a:r>
            <a:r>
              <a:rPr lang="de-DE" sz="2800" dirty="0" smtClean="0">
                <a:solidFill>
                  <a:schemeClr val="tx1"/>
                </a:solidFill>
                <a:latin typeface="Times New Roman" panose="02020603050405020304" pitchFamily="18" charset="0"/>
                <a:ea typeface="黑体" panose="02010609060101010101" pitchFamily="49" charset="-122"/>
              </a:rPr>
              <a:t>LSI</a:t>
            </a:r>
            <a:r>
              <a:rPr lang="zh-CN" altLang="en-US" sz="2800" dirty="0" smtClean="0">
                <a:solidFill>
                  <a:schemeClr val="tx1"/>
                </a:solidFill>
                <a:latin typeface="Times New Roman" panose="02020603050405020304" pitchFamily="18" charset="0"/>
                <a:ea typeface="黑体" panose="02010609060101010101" pitchFamily="49" charset="-122"/>
              </a:rPr>
              <a:t>。</a:t>
            </a:r>
            <a:endParaRPr lang="de-DE" sz="28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214346" y="-350614"/>
            <a:ext cx="9358378" cy="1403350"/>
          </a:xfrm>
          <a:prstGeom prst="rect">
            <a:avLst/>
          </a:prstGeom>
          <a:noFill/>
          <a:ln w="9525">
            <a:noFill/>
            <a:round/>
          </a:ln>
        </p:spPr>
        <p:txBody>
          <a:bodyPr anchor="b"/>
          <a:lstStyle/>
          <a:p>
            <a:pPr lvl="1">
              <a:spcBef>
                <a:spcPts val="700"/>
              </a:spcBef>
              <a:buClr>
                <a:srgbClr val="336699"/>
              </a:buClr>
              <a:buNone/>
            </a:pPr>
            <a:r>
              <a:rPr lang="zh-CN" altLang="en-US" sz="3400" dirty="0" smtClean="0">
                <a:solidFill>
                  <a:schemeClr val="tx1"/>
                </a:solidFill>
                <a:latin typeface="Times New Roman" panose="02020603050405020304" pitchFamily="18" charset="0"/>
                <a:ea typeface="黑体" panose="02010609060101010101" pitchFamily="49" charset="-122"/>
              </a:rPr>
              <a:t>  例子</a:t>
            </a:r>
            <a:r>
              <a:rPr lang="en-US" sz="3400" i="1" dirty="0" smtClean="0">
                <a:solidFill>
                  <a:schemeClr val="tx1"/>
                </a:solidFill>
                <a:latin typeface="Times New Roman" panose="02020603050405020304" pitchFamily="18" charset="0"/>
                <a:ea typeface="黑体" panose="02010609060101010101" pitchFamily="49" charset="-122"/>
              </a:rPr>
              <a:t>C </a:t>
            </a:r>
            <a:r>
              <a:rPr lang="en-US" sz="3400" dirty="0" smtClean="0">
                <a:solidFill>
                  <a:schemeClr val="tx1"/>
                </a:solidFill>
                <a:latin typeface="Times New Roman" panose="02020603050405020304" pitchFamily="18" charset="0"/>
                <a:ea typeface="黑体" panose="02010609060101010101" pitchFamily="49" charset="-122"/>
              </a:rPr>
              <a:t>= </a:t>
            </a:r>
            <a:r>
              <a:rPr lang="en-US" sz="3400" i="1" dirty="0" smtClean="0">
                <a:solidFill>
                  <a:schemeClr val="tx1"/>
                </a:solidFill>
                <a:latin typeface="Times New Roman" panose="02020603050405020304" pitchFamily="18" charset="0"/>
                <a:ea typeface="黑体" panose="02010609060101010101" pitchFamily="49" charset="-122"/>
              </a:rPr>
              <a:t>U</a:t>
            </a:r>
            <a:r>
              <a:rPr lang="el-GR" sz="3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3400" i="1" dirty="0" smtClean="0">
                <a:solidFill>
                  <a:schemeClr val="tx1"/>
                </a:solidFill>
                <a:latin typeface="Times New Roman" panose="02020603050405020304" pitchFamily="18" charset="0"/>
                <a:ea typeface="黑体" panose="02010609060101010101" pitchFamily="49" charset="-122"/>
              </a:rPr>
              <a:t>V</a:t>
            </a:r>
            <a:r>
              <a:rPr lang="en-US" sz="3400" i="1" baseline="30000" dirty="0" smtClean="0">
                <a:solidFill>
                  <a:schemeClr val="tx1"/>
                </a:solidFill>
                <a:latin typeface="Times New Roman" panose="02020603050405020304" pitchFamily="18" charset="0"/>
                <a:ea typeface="黑体" panose="02010609060101010101" pitchFamily="49" charset="-122"/>
              </a:rPr>
              <a:t>T</a:t>
            </a:r>
            <a:r>
              <a:rPr lang="en-US" sz="3400" dirty="0" smtClean="0">
                <a:solidFill>
                  <a:schemeClr val="tx1"/>
                </a:solidFill>
                <a:latin typeface="Times New Roman" panose="02020603050405020304" pitchFamily="18" charset="0"/>
                <a:ea typeface="黑体" panose="02010609060101010101" pitchFamily="49" charset="-122"/>
              </a:rPr>
              <a:t> : </a:t>
            </a:r>
            <a:r>
              <a:rPr lang="zh-CN" altLang="en-US" sz="3400" dirty="0" smtClean="0">
                <a:solidFill>
                  <a:schemeClr val="tx1"/>
                </a:solidFill>
                <a:latin typeface="Times New Roman" panose="02020603050405020304" pitchFamily="18" charset="0"/>
                <a:ea typeface="黑体" panose="02010609060101010101" pitchFamily="49" charset="-122"/>
              </a:rPr>
              <a:t>矩阵</a:t>
            </a:r>
            <a:r>
              <a:rPr lang="en-US" sz="3400" i="1" dirty="0" smtClean="0">
                <a:solidFill>
                  <a:schemeClr val="tx1"/>
                </a:solidFill>
                <a:latin typeface="Times New Roman" panose="02020603050405020304" pitchFamily="18" charset="0"/>
                <a:ea typeface="黑体" panose="02010609060101010101" pitchFamily="49" charset="-122"/>
              </a:rPr>
              <a:t>C</a:t>
            </a:r>
            <a:endParaRPr lang="de-DE" sz="3400" i="1" dirty="0" smtClean="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789234" y="3880428"/>
            <a:ext cx="7854732" cy="2428892"/>
          </a:xfrm>
          <a:prstGeom prst="rect">
            <a:avLst/>
          </a:prstGeom>
          <a:noFill/>
          <a:ln w="9525">
            <a:noFill/>
            <a:round/>
          </a:ln>
        </p:spPr>
        <p:txBody>
          <a:bodyPr/>
          <a:lstStyle/>
          <a:p>
            <a:pPr>
              <a:spcBef>
                <a:spcPts val="700"/>
              </a:spcBef>
              <a:buNone/>
            </a:pPr>
            <a:r>
              <a:rPr lang="de-DE" dirty="0" smtClean="0">
                <a:solidFill>
                  <a:schemeClr val="tx1"/>
                </a:solidFill>
                <a:latin typeface="Times New Roman" panose="02020603050405020304" pitchFamily="18" charset="0"/>
                <a:ea typeface="黑体" panose="02010609060101010101" pitchFamily="49" charset="-122"/>
              </a:rPr>
              <a:t>                                                                                  </a:t>
            </a:r>
            <a:endParaRPr lang="de-DE" dirty="0" smtClean="0">
              <a:solidFill>
                <a:schemeClr val="tx1"/>
              </a:solidFill>
              <a:latin typeface="Times New Roman" panose="02020603050405020304" pitchFamily="18" charset="0"/>
              <a:ea typeface="黑体" panose="02010609060101010101" pitchFamily="49" charset="-122"/>
            </a:endParaRPr>
          </a:p>
          <a:p>
            <a:pPr>
              <a:spcBef>
                <a:spcPts val="700"/>
              </a:spcBef>
              <a:buNone/>
            </a:pPr>
            <a:r>
              <a:rPr lang="zh-CN" altLang="en-US" sz="2000" dirty="0" smtClean="0">
                <a:solidFill>
                  <a:schemeClr val="tx1"/>
                </a:solidFill>
                <a:latin typeface="Times New Roman" panose="02020603050405020304" pitchFamily="18" charset="0"/>
                <a:ea typeface="黑体" panose="02010609060101010101" pitchFamily="49" charset="-122"/>
              </a:rPr>
              <a:t>上面给出了一个标准的词项</a:t>
            </a:r>
            <a:r>
              <a:rPr lang="en-US" altLang="zh-CN" sz="2000" dirty="0" smtClean="0">
                <a:solidFill>
                  <a:schemeClr val="tx1"/>
                </a:solidFill>
                <a:latin typeface="Times New Roman" panose="02020603050405020304" pitchFamily="18" charset="0"/>
                <a:ea typeface="黑体" panose="02010609060101010101" pitchFamily="49" charset="-122"/>
              </a:rPr>
              <a:t>-</a:t>
            </a:r>
            <a:r>
              <a:rPr lang="zh-CN" altLang="en-US" sz="2000" dirty="0" smtClean="0">
                <a:solidFill>
                  <a:schemeClr val="tx1"/>
                </a:solidFill>
                <a:latin typeface="Times New Roman" panose="02020603050405020304" pitchFamily="18" charset="0"/>
                <a:ea typeface="黑体" panose="02010609060101010101" pitchFamily="49" charset="-122"/>
              </a:rPr>
              <a:t>文档矩阵，为简单起见，这里使用了布尔矩阵。</a:t>
            </a:r>
            <a:endParaRPr lang="en-US" sz="20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8" name="Picture 7" descr="1806.png"/>
          <p:cNvPicPr>
            <a:picLocks noChangeAspect="1"/>
          </p:cNvPicPr>
          <p:nvPr/>
        </p:nvPicPr>
        <p:blipFill>
          <a:blip r:embed="rId1" cstate="print"/>
          <a:stretch>
            <a:fillRect/>
          </a:stretch>
        </p:blipFill>
        <p:spPr>
          <a:xfrm>
            <a:off x="789234" y="1646470"/>
            <a:ext cx="4289953" cy="2214578"/>
          </a:xfrm>
          <a:prstGeom prst="rect">
            <a:avLst/>
          </a:prstGeom>
        </p:spPr>
      </p:pic>
    </p:spTree>
  </p:cSld>
  <p:clrMapOvr>
    <a:masterClrMapping/>
  </p:clrMapOvr>
  <p:transition spd="med"/>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38158" y="-278606"/>
            <a:ext cx="9358378" cy="1403350"/>
          </a:xfrm>
          <a:prstGeom prst="rect">
            <a:avLst/>
          </a:prstGeom>
          <a:noFill/>
          <a:ln w="9525">
            <a:noFill/>
            <a:round/>
          </a:ln>
        </p:spPr>
        <p:txBody>
          <a:bodyPr anchor="b"/>
          <a:lstStyle/>
          <a:p>
            <a:pPr lvl="1">
              <a:spcBef>
                <a:spcPts val="700"/>
              </a:spcBef>
              <a:buClr>
                <a:srgbClr val="336699"/>
              </a:buClr>
              <a:buNone/>
            </a:pPr>
            <a:r>
              <a:rPr lang="zh-CN" altLang="en-US" sz="3400" dirty="0" smtClean="0">
                <a:solidFill>
                  <a:schemeClr val="tx1"/>
                </a:solidFill>
                <a:latin typeface="Times New Roman" panose="02020603050405020304" pitchFamily="18" charset="0"/>
                <a:ea typeface="黑体" panose="02010609060101010101" pitchFamily="49" charset="-122"/>
              </a:rPr>
              <a:t>例子</a:t>
            </a:r>
            <a:r>
              <a:rPr lang="en-US" sz="3400" i="1" dirty="0" smtClean="0">
                <a:solidFill>
                  <a:schemeClr val="tx1"/>
                </a:solidFill>
                <a:latin typeface="Times New Roman" panose="02020603050405020304" pitchFamily="18" charset="0"/>
                <a:ea typeface="黑体" panose="02010609060101010101" pitchFamily="49" charset="-122"/>
              </a:rPr>
              <a:t> C </a:t>
            </a:r>
            <a:r>
              <a:rPr lang="en-US" sz="3400" dirty="0" smtClean="0">
                <a:solidFill>
                  <a:schemeClr val="tx1"/>
                </a:solidFill>
                <a:latin typeface="Times New Roman" panose="02020603050405020304" pitchFamily="18" charset="0"/>
                <a:ea typeface="黑体" panose="02010609060101010101" pitchFamily="49" charset="-122"/>
              </a:rPr>
              <a:t>= </a:t>
            </a:r>
            <a:r>
              <a:rPr lang="en-US" sz="3400" i="1" dirty="0" smtClean="0">
                <a:solidFill>
                  <a:schemeClr val="tx1"/>
                </a:solidFill>
                <a:latin typeface="Times New Roman" panose="02020603050405020304" pitchFamily="18" charset="0"/>
                <a:ea typeface="黑体" panose="02010609060101010101" pitchFamily="49" charset="-122"/>
              </a:rPr>
              <a:t>U</a:t>
            </a:r>
            <a:r>
              <a:rPr lang="el-GR" sz="3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3400" i="1" dirty="0" smtClean="0">
                <a:solidFill>
                  <a:schemeClr val="tx1"/>
                </a:solidFill>
                <a:latin typeface="Times New Roman" panose="02020603050405020304" pitchFamily="18" charset="0"/>
                <a:ea typeface="黑体" panose="02010609060101010101" pitchFamily="49" charset="-122"/>
              </a:rPr>
              <a:t>V</a:t>
            </a:r>
            <a:r>
              <a:rPr lang="en-US" sz="3400" i="1" baseline="30000" dirty="0" smtClean="0">
                <a:solidFill>
                  <a:schemeClr val="tx1"/>
                </a:solidFill>
                <a:latin typeface="Times New Roman" panose="02020603050405020304" pitchFamily="18" charset="0"/>
                <a:ea typeface="黑体" panose="02010609060101010101" pitchFamily="49" charset="-122"/>
              </a:rPr>
              <a:t>T</a:t>
            </a:r>
            <a:r>
              <a:rPr lang="en-US" sz="3400" dirty="0" smtClean="0">
                <a:solidFill>
                  <a:schemeClr val="tx1"/>
                </a:solidFill>
                <a:latin typeface="Times New Roman" panose="02020603050405020304" pitchFamily="18" charset="0"/>
                <a:ea typeface="黑体" panose="02010609060101010101" pitchFamily="49" charset="-122"/>
              </a:rPr>
              <a:t> : </a:t>
            </a:r>
            <a:r>
              <a:rPr lang="zh-CN" altLang="en-US" sz="3400" dirty="0" smtClean="0">
                <a:solidFill>
                  <a:schemeClr val="tx1"/>
                </a:solidFill>
                <a:latin typeface="Times New Roman" panose="02020603050405020304" pitchFamily="18" charset="0"/>
                <a:ea typeface="黑体" panose="02010609060101010101" pitchFamily="49" charset="-122"/>
              </a:rPr>
              <a:t>矩阵</a:t>
            </a:r>
            <a:r>
              <a:rPr lang="en-US" sz="3400" i="1" dirty="0" smtClean="0">
                <a:solidFill>
                  <a:schemeClr val="tx1"/>
                </a:solidFill>
                <a:latin typeface="Times New Roman" panose="02020603050405020304" pitchFamily="18" charset="0"/>
                <a:ea typeface="黑体" panose="02010609060101010101" pitchFamily="49" charset="-122"/>
              </a:rPr>
              <a:t>U</a:t>
            </a:r>
            <a:endParaRPr lang="de-DE" sz="3400" i="1" dirty="0" smtClean="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357158" y="2951164"/>
            <a:ext cx="8286808" cy="3286148"/>
          </a:xfrm>
          <a:prstGeom prst="rect">
            <a:avLst/>
          </a:prstGeom>
          <a:noFill/>
          <a:ln w="9525">
            <a:noFill/>
            <a:round/>
          </a:ln>
        </p:spPr>
        <p:txBody>
          <a:bodyPr/>
          <a:lstStyle/>
          <a:p>
            <a:pPr>
              <a:buNone/>
            </a:pPr>
            <a:r>
              <a:rPr lang="de-DE" dirty="0" smtClean="0">
                <a:solidFill>
                  <a:schemeClr val="tx1"/>
                </a:solidFill>
                <a:latin typeface="Times New Roman" panose="02020603050405020304" pitchFamily="18" charset="0"/>
                <a:ea typeface="黑体" panose="02010609060101010101" pitchFamily="49" charset="-122"/>
              </a:rPr>
              <a:t>                                                            </a:t>
            </a:r>
            <a:r>
              <a:rPr lang="en-US" dirty="0" smtClean="0">
                <a:solidFill>
                  <a:schemeClr val="tx1"/>
                </a:solidFill>
                <a:latin typeface="Times New Roman" panose="02020603050405020304" pitchFamily="18" charset="0"/>
                <a:ea typeface="黑体" panose="02010609060101010101" pitchFamily="49" charset="-122"/>
              </a:rPr>
              <a:t>                  </a:t>
            </a:r>
            <a:endParaRPr lang="en-US" dirty="0" smtClean="0">
              <a:solidFill>
                <a:schemeClr val="tx1"/>
              </a:solidFill>
              <a:latin typeface="Times New Roman" panose="02020603050405020304" pitchFamily="18" charset="0"/>
              <a:ea typeface="黑体" panose="02010609060101010101" pitchFamily="49" charset="-122"/>
            </a:endParaRPr>
          </a:p>
          <a:p>
            <a:endParaRPr lang="en-US" dirty="0" smtClean="0">
              <a:solidFill>
                <a:schemeClr val="tx1"/>
              </a:solidFill>
              <a:latin typeface="Times New Roman" panose="02020603050405020304" pitchFamily="18" charset="0"/>
              <a:ea typeface="黑体" panose="02010609060101010101" pitchFamily="49" charset="-122"/>
            </a:endParaRPr>
          </a:p>
          <a:p>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每个词项对应一行，每个</a:t>
            </a:r>
            <a:r>
              <a:rPr lang="en-US" altLang="zh-CN" sz="2400" i="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min</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对应一列，其中</a:t>
            </a:r>
            <a:r>
              <a:rPr lang="en-US" sz="2400" i="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为词项的数目，</a:t>
            </a:r>
            <a:r>
              <a:rPr lang="en-US" altLang="zh-CN" sz="2400" i="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是文档的数目。</a:t>
            </a:r>
            <a:r>
              <a:rPr 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这是个正交矩阵：</a:t>
            </a:r>
            <a:endParaRPr 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514350" indent="-514350">
              <a:buAutoNum type="romanLcParenBoth"/>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列向量都是单位向量；</a:t>
            </a:r>
            <a:r>
              <a:rPr 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514350" indent="-514350">
              <a:buAutoNum type="romanLcParenBoth"/>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任意两个列向量之间都是互相正交的。可以想象这些列向量分别代表不同的“语义”维度，比如政治、体育、经济等主题。矩阵元素</a:t>
            </a:r>
            <a:r>
              <a:rPr 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sz="2400" i="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r>
              <a:rPr lang="en-US" sz="2400" i="1" baseline="-25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ij</a:t>
            </a:r>
            <a:r>
              <a:rPr 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给出的是词项</a:t>
            </a:r>
            <a:r>
              <a:rPr lang="en-US" altLang="zh-CN" sz="2400" i="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和第</a:t>
            </a:r>
            <a:r>
              <a:rPr lang="en-US" altLang="zh-CN" sz="2400" i="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j</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个“语义”维度之间的关系强弱程度。</a:t>
            </a:r>
            <a:endParaRPr 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8" name="Picture 7" descr="1807.png"/>
          <p:cNvPicPr>
            <a:picLocks noChangeAspect="1"/>
          </p:cNvPicPr>
          <p:nvPr/>
        </p:nvPicPr>
        <p:blipFill>
          <a:blip r:embed="rId1" cstate="print"/>
          <a:stretch>
            <a:fillRect/>
          </a:stretch>
        </p:blipFill>
        <p:spPr>
          <a:xfrm>
            <a:off x="870796" y="1340768"/>
            <a:ext cx="5429396" cy="194400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3231AA33-6476-4376-AB47-8247DC8EA4FD}" type="slidenum">
              <a:rPr lang="en-US" altLang="zh-CN"/>
            </a:fld>
            <a:endParaRPr lang="en-US" altLang="zh-CN"/>
          </a:p>
        </p:txBody>
      </p:sp>
      <p:sp>
        <p:nvSpPr>
          <p:cNvPr id="507907" name="Rectangle 3"/>
          <p:cNvSpPr>
            <a:spLocks noGrp="1" noChangeArrowheads="1"/>
          </p:cNvSpPr>
          <p:nvPr>
            <p:ph type="body" idx="4294967295"/>
          </p:nvPr>
        </p:nvSpPr>
        <p:spPr>
          <a:xfrm>
            <a:off x="539552" y="1628800"/>
            <a:ext cx="8222654" cy="4525962"/>
          </a:xfrm>
          <a:extLst>
            <a:ext uri="{909E8E84-426E-40DD-AFC4-6F175D3DCCD1}">
              <a14:hiddenFill xmlns:a14="http://schemas.microsoft.com/office/drawing/2010/main">
                <a:solidFill>
                  <a:srgbClr val="FFFFFF"/>
                </a:solidFill>
              </a14:hiddenFill>
            </a:ext>
          </a:extLst>
        </p:spPr>
        <p:txBody>
          <a:bodyPr/>
          <a:lstStyle/>
          <a:p>
            <a:pPr marL="533400" indent="-533400" eaLnBrk="1" hangingPunct="1">
              <a:lnSpc>
                <a:spcPct val="110000"/>
              </a:lnSpc>
            </a:pPr>
            <a:r>
              <a:rPr lang="zh-CN" altLang="en-US" b="1" dirty="0" smtClean="0">
                <a:ea typeface="楷体_GB2312" pitchFamily="49" charset="-122"/>
              </a:rPr>
              <a:t>主动获取技术</a:t>
            </a:r>
            <a:endParaRPr lang="zh-CN" altLang="en-US" b="1" dirty="0" smtClean="0">
              <a:ea typeface="楷体_GB2312" pitchFamily="49" charset="-122"/>
            </a:endParaRPr>
          </a:p>
          <a:p>
            <a:pPr marL="914400" lvl="1" indent="-457200" eaLnBrk="1" hangingPunct="1">
              <a:lnSpc>
                <a:spcPct val="110000"/>
              </a:lnSpc>
            </a:pPr>
            <a:r>
              <a:rPr lang="zh-CN" altLang="en-US" sz="2000" b="1" dirty="0" smtClean="0">
                <a:ea typeface="楷体_GB2312" pitchFamily="49" charset="-122"/>
              </a:rPr>
              <a:t>接入方式简单，能够获取更广泛的信息内容，但会对网络造成额外的负担。</a:t>
            </a:r>
            <a:endParaRPr lang="zh-CN" altLang="en-US" sz="2000" b="1" dirty="0" smtClean="0">
              <a:ea typeface="楷体_GB2312" pitchFamily="49" charset="-122"/>
            </a:endParaRPr>
          </a:p>
          <a:p>
            <a:pPr marL="914400" lvl="1" indent="-457200" eaLnBrk="1" hangingPunct="1">
              <a:lnSpc>
                <a:spcPct val="110000"/>
              </a:lnSpc>
            </a:pPr>
            <a:r>
              <a:rPr lang="zh-CN" altLang="en-US" sz="2000" b="1" dirty="0" smtClean="0">
                <a:ea typeface="楷体_GB2312" pitchFamily="49" charset="-122"/>
              </a:rPr>
              <a:t>网络爬虫</a:t>
            </a:r>
            <a:endParaRPr lang="zh-CN" altLang="en-US" sz="2000" b="1" dirty="0" smtClean="0">
              <a:ea typeface="楷体_GB2312" pitchFamily="49" charset="-122"/>
            </a:endParaRPr>
          </a:p>
          <a:p>
            <a:pPr marL="533400" indent="-533400" eaLnBrk="1" hangingPunct="1">
              <a:lnSpc>
                <a:spcPct val="110000"/>
              </a:lnSpc>
            </a:pPr>
            <a:r>
              <a:rPr lang="zh-CN" altLang="en-US" b="1" dirty="0" smtClean="0">
                <a:ea typeface="楷体_GB2312" pitchFamily="49" charset="-122"/>
              </a:rPr>
              <a:t>被动获取技术</a:t>
            </a:r>
            <a:endParaRPr lang="zh-CN" altLang="en-US" b="1" dirty="0" smtClean="0">
              <a:ea typeface="楷体_GB2312" pitchFamily="49" charset="-122"/>
            </a:endParaRPr>
          </a:p>
          <a:p>
            <a:pPr marL="914400" lvl="1" indent="-457200" eaLnBrk="1" hangingPunct="1">
              <a:lnSpc>
                <a:spcPct val="110000"/>
              </a:lnSpc>
            </a:pPr>
            <a:r>
              <a:rPr lang="zh-CN" altLang="en-US" sz="2000" b="1" dirty="0" smtClean="0">
                <a:ea typeface="楷体_GB2312" pitchFamily="49" charset="-122"/>
              </a:rPr>
              <a:t>仅限于进出本地网络的数据流，但不会对网络造成额外流量 </a:t>
            </a:r>
            <a:endParaRPr lang="zh-CN" altLang="en-US" sz="2000" b="1" dirty="0" smtClean="0">
              <a:ea typeface="楷体_GB2312" pitchFamily="49" charset="-122"/>
            </a:endParaRPr>
          </a:p>
          <a:p>
            <a:pPr marL="914400" lvl="1" indent="-457200" eaLnBrk="1" hangingPunct="1">
              <a:lnSpc>
                <a:spcPct val="110000"/>
              </a:lnSpc>
            </a:pPr>
            <a:r>
              <a:rPr lang="zh-CN" altLang="en-US" sz="2000" b="1" dirty="0" smtClean="0">
                <a:ea typeface="楷体_GB2312" pitchFamily="49" charset="-122"/>
              </a:rPr>
              <a:t>网络监听，网关型产品</a:t>
            </a:r>
            <a:endParaRPr lang="zh-CN" altLang="en-US" sz="2000" b="1" dirty="0" smtClean="0">
              <a:ea typeface="楷体_GB2312" pitchFamily="49" charset="-122"/>
            </a:endParaRPr>
          </a:p>
        </p:txBody>
      </p:sp>
      <p:sp>
        <p:nvSpPr>
          <p:cNvPr id="5" name="Rectangle 2"/>
          <p:cNvSpPr txBox="1">
            <a:spLocks noChangeArrowheads="1"/>
          </p:cNvSpPr>
          <p:nvPr/>
        </p:nvSpPr>
        <p:spPr>
          <a:xfrm>
            <a:off x="539552" y="448816"/>
            <a:ext cx="8001000" cy="891952"/>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3200" dirty="0">
                <a:latin typeface="+mj-ea"/>
              </a:rPr>
              <a:t>3</a:t>
            </a:r>
            <a:r>
              <a:rPr lang="zh-CN" altLang="en-US" sz="3200" dirty="0">
                <a:latin typeface="+mj-ea"/>
              </a:rPr>
              <a:t>.</a:t>
            </a:r>
            <a:r>
              <a:rPr lang="en-US" altLang="zh-CN" sz="3200" dirty="0">
                <a:latin typeface="+mj-ea"/>
              </a:rPr>
              <a:t>3</a:t>
            </a:r>
            <a:r>
              <a:rPr lang="zh-CN" altLang="en-US" sz="3200" dirty="0">
                <a:latin typeface="+mj-ea"/>
              </a:rPr>
              <a:t> 文本内容获取技术</a:t>
            </a:r>
            <a:endParaRPr lang="zh-CN" altLang="en-US" sz="3200" dirty="0">
              <a:latin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79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790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33850" y="-350614"/>
            <a:ext cx="9358378" cy="1403350"/>
          </a:xfrm>
          <a:prstGeom prst="rect">
            <a:avLst/>
          </a:prstGeom>
          <a:noFill/>
          <a:ln w="9525">
            <a:noFill/>
            <a:round/>
          </a:ln>
        </p:spPr>
        <p:txBody>
          <a:bodyPr anchor="b"/>
          <a:lstStyle/>
          <a:p>
            <a:pPr lvl="1">
              <a:spcBef>
                <a:spcPts val="700"/>
              </a:spcBef>
              <a:buClr>
                <a:srgbClr val="336699"/>
              </a:buClr>
              <a:buNone/>
            </a:pPr>
            <a:r>
              <a:rPr lang="zh-CN" altLang="en-US" sz="3400" dirty="0" smtClean="0">
                <a:solidFill>
                  <a:schemeClr val="tx1"/>
                </a:solidFill>
                <a:latin typeface="Times New Roman" panose="02020603050405020304" pitchFamily="18" charset="0"/>
                <a:ea typeface="黑体" panose="02010609060101010101" pitchFamily="49" charset="-122"/>
              </a:rPr>
              <a:t> 例子</a:t>
            </a:r>
            <a:r>
              <a:rPr lang="en-US" sz="3400" i="1" dirty="0" smtClean="0">
                <a:solidFill>
                  <a:schemeClr val="tx1"/>
                </a:solidFill>
                <a:latin typeface="Times New Roman" panose="02020603050405020304" pitchFamily="18" charset="0"/>
                <a:ea typeface="黑体" panose="02010609060101010101" pitchFamily="49" charset="-122"/>
              </a:rPr>
              <a:t> C </a:t>
            </a:r>
            <a:r>
              <a:rPr lang="en-US" sz="3400" dirty="0" smtClean="0">
                <a:solidFill>
                  <a:schemeClr val="tx1"/>
                </a:solidFill>
                <a:latin typeface="Times New Roman" panose="02020603050405020304" pitchFamily="18" charset="0"/>
                <a:ea typeface="黑体" panose="02010609060101010101" pitchFamily="49" charset="-122"/>
              </a:rPr>
              <a:t>= </a:t>
            </a:r>
            <a:r>
              <a:rPr lang="en-US" sz="3400" i="1" dirty="0" smtClean="0">
                <a:solidFill>
                  <a:schemeClr val="tx1"/>
                </a:solidFill>
                <a:latin typeface="Times New Roman" panose="02020603050405020304" pitchFamily="18" charset="0"/>
                <a:ea typeface="黑体" panose="02010609060101010101" pitchFamily="49" charset="-122"/>
              </a:rPr>
              <a:t>U</a:t>
            </a:r>
            <a:r>
              <a:rPr lang="el-GR" sz="3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3400" i="1" dirty="0" smtClean="0">
                <a:solidFill>
                  <a:schemeClr val="tx1"/>
                </a:solidFill>
                <a:latin typeface="Times New Roman" panose="02020603050405020304" pitchFamily="18" charset="0"/>
                <a:ea typeface="黑体" panose="02010609060101010101" pitchFamily="49" charset="-122"/>
              </a:rPr>
              <a:t>V</a:t>
            </a:r>
            <a:r>
              <a:rPr lang="en-US" sz="3400" i="1" baseline="30000" dirty="0" smtClean="0">
                <a:solidFill>
                  <a:schemeClr val="tx1"/>
                </a:solidFill>
                <a:latin typeface="Times New Roman" panose="02020603050405020304" pitchFamily="18" charset="0"/>
                <a:ea typeface="黑体" panose="02010609060101010101" pitchFamily="49" charset="-122"/>
              </a:rPr>
              <a:t>T</a:t>
            </a:r>
            <a:r>
              <a:rPr lang="en-US" sz="3400" dirty="0" smtClean="0">
                <a:solidFill>
                  <a:schemeClr val="tx1"/>
                </a:solidFill>
                <a:latin typeface="Times New Roman" panose="02020603050405020304" pitchFamily="18" charset="0"/>
                <a:ea typeface="黑体" panose="02010609060101010101" pitchFamily="49" charset="-122"/>
              </a:rPr>
              <a:t> : </a:t>
            </a:r>
            <a:r>
              <a:rPr lang="zh-CN" altLang="en-US" sz="3400" dirty="0" smtClean="0">
                <a:solidFill>
                  <a:schemeClr val="tx1"/>
                </a:solidFill>
                <a:latin typeface="Times New Roman" panose="02020603050405020304" pitchFamily="18" charset="0"/>
                <a:ea typeface="黑体" panose="02010609060101010101" pitchFamily="49" charset="-122"/>
              </a:rPr>
              <a:t>矩阵</a:t>
            </a:r>
            <a:r>
              <a:rPr lang="en-US" sz="3400" dirty="0" smtClean="0">
                <a:solidFill>
                  <a:schemeClr val="tx1"/>
                </a:solidFill>
                <a:latin typeface="Times New Roman" panose="02020603050405020304" pitchFamily="18" charset="0"/>
                <a:ea typeface="黑体" panose="02010609060101010101" pitchFamily="49" charset="-122"/>
              </a:rPr>
              <a:t> </a:t>
            </a:r>
            <a:r>
              <a:rPr lang="el-GR" sz="3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endParaRPr lang="de-DE" sz="3400" dirty="0" smtClean="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357158" y="4001644"/>
            <a:ext cx="8286808" cy="2307676"/>
          </a:xfrm>
          <a:prstGeom prst="rect">
            <a:avLst/>
          </a:prstGeom>
          <a:noFill/>
          <a:ln w="9525">
            <a:noFill/>
            <a:round/>
          </a:ln>
        </p:spPr>
        <p:txBody>
          <a:bodyPr/>
          <a:lstStyle/>
          <a:p>
            <a:pPr>
              <a:spcBef>
                <a:spcPts val="700"/>
              </a:spcBef>
            </a:pPr>
            <a:r>
              <a:rPr lang="zh-CN" altLang="en-US" sz="2400" dirty="0" smtClean="0">
                <a:solidFill>
                  <a:schemeClr val="tx1"/>
                </a:solidFill>
                <a:latin typeface="Times New Roman" panose="02020603050405020304" pitchFamily="18" charset="0"/>
                <a:ea typeface="黑体" panose="02010609060101010101" pitchFamily="49" charset="-122"/>
              </a:rPr>
              <a:t>这是个</a:t>
            </a:r>
            <a:r>
              <a:rPr lang="en-US" sz="2400" dirty="0" smtClean="0">
                <a:solidFill>
                  <a:schemeClr val="tx1"/>
                </a:solidFill>
                <a:latin typeface="Times New Roman" panose="02020603050405020304" pitchFamily="18" charset="0"/>
                <a:ea typeface="黑体" panose="02010609060101010101" pitchFamily="49" charset="-122"/>
              </a:rPr>
              <a:t>min(</a:t>
            </a:r>
            <a:r>
              <a:rPr lang="en-US" sz="2400" i="1" dirty="0" smtClean="0">
                <a:solidFill>
                  <a:schemeClr val="tx1"/>
                </a:solidFill>
                <a:latin typeface="Times New Roman" panose="02020603050405020304" pitchFamily="18" charset="0"/>
                <a:ea typeface="黑体" panose="02010609060101010101" pitchFamily="49" charset="-122"/>
              </a:rPr>
              <a:t>M</a:t>
            </a:r>
            <a:r>
              <a:rPr lang="en-US" sz="2400" dirty="0" smtClean="0">
                <a:solidFill>
                  <a:schemeClr val="tx1"/>
                </a:solidFill>
                <a:latin typeface="Times New Roman" panose="02020603050405020304" pitchFamily="18" charset="0"/>
                <a:ea typeface="黑体" panose="02010609060101010101" pitchFamily="49" charset="-122"/>
              </a:rPr>
              <a:t>,</a:t>
            </a:r>
            <a:r>
              <a:rPr lang="en-US" sz="2400" i="1" dirty="0" smtClean="0">
                <a:solidFill>
                  <a:schemeClr val="tx1"/>
                </a:solidFill>
                <a:latin typeface="Times New Roman" panose="02020603050405020304" pitchFamily="18" charset="0"/>
                <a:ea typeface="黑体" panose="02010609060101010101" pitchFamily="49" charset="-122"/>
              </a:rPr>
              <a:t>N</a:t>
            </a:r>
            <a:r>
              <a:rPr lang="en-US" sz="2400" dirty="0" smtClean="0">
                <a:solidFill>
                  <a:schemeClr val="tx1"/>
                </a:solidFill>
                <a:latin typeface="Times New Roman" panose="02020603050405020304" pitchFamily="18" charset="0"/>
                <a:ea typeface="黑体" panose="02010609060101010101" pitchFamily="49" charset="-122"/>
              </a:rPr>
              <a:t>) × min(</a:t>
            </a:r>
            <a:r>
              <a:rPr lang="en-US" sz="2400" i="1" dirty="0" smtClean="0">
                <a:solidFill>
                  <a:schemeClr val="tx1"/>
                </a:solidFill>
                <a:latin typeface="Times New Roman" panose="02020603050405020304" pitchFamily="18" charset="0"/>
                <a:ea typeface="黑体" panose="02010609060101010101" pitchFamily="49" charset="-122"/>
              </a:rPr>
              <a:t>M</a:t>
            </a:r>
            <a:r>
              <a:rPr lang="en-US" sz="2400" dirty="0" smtClean="0">
                <a:solidFill>
                  <a:schemeClr val="tx1"/>
                </a:solidFill>
                <a:latin typeface="Times New Roman" panose="02020603050405020304" pitchFamily="18" charset="0"/>
                <a:ea typeface="黑体" panose="02010609060101010101" pitchFamily="49" charset="-122"/>
              </a:rPr>
              <a:t>,</a:t>
            </a:r>
            <a:r>
              <a:rPr lang="en-US" sz="2400" i="1" dirty="0" smtClean="0">
                <a:solidFill>
                  <a:schemeClr val="tx1"/>
                </a:solidFill>
                <a:latin typeface="Times New Roman" panose="02020603050405020304" pitchFamily="18" charset="0"/>
                <a:ea typeface="黑体" panose="02010609060101010101" pitchFamily="49" charset="-122"/>
              </a:rPr>
              <a:t>N</a:t>
            </a:r>
            <a:r>
              <a:rPr lang="en-US" sz="2400" dirty="0" smtClean="0">
                <a:solidFill>
                  <a:schemeClr val="tx1"/>
                </a:solidFill>
                <a:latin typeface="Times New Roman" panose="02020603050405020304" pitchFamily="18" charset="0"/>
                <a:ea typeface="黑体" panose="02010609060101010101" pitchFamily="49" charset="-122"/>
              </a:rPr>
              <a:t>)</a:t>
            </a:r>
            <a:r>
              <a:rPr lang="zh-CN" altLang="en-US" sz="2400" dirty="0" smtClean="0">
                <a:solidFill>
                  <a:schemeClr val="tx1"/>
                </a:solidFill>
                <a:latin typeface="Times New Roman" panose="02020603050405020304" pitchFamily="18" charset="0"/>
                <a:ea typeface="黑体" panose="02010609060101010101" pitchFamily="49" charset="-122"/>
              </a:rPr>
              <a:t>的对角方阵。对角线上是矩阵</a:t>
            </a:r>
            <a:r>
              <a:rPr lang="en-US" altLang="zh-CN" sz="2400" dirty="0" smtClean="0">
                <a:solidFill>
                  <a:schemeClr val="tx1"/>
                </a:solidFill>
                <a:latin typeface="Times New Roman" panose="02020603050405020304" pitchFamily="18" charset="0"/>
                <a:ea typeface="黑体" panose="02010609060101010101" pitchFamily="49" charset="-122"/>
              </a:rPr>
              <a:t>C</a:t>
            </a:r>
            <a:r>
              <a:rPr lang="zh-CN" altLang="en-US" sz="2400" dirty="0" smtClean="0">
                <a:solidFill>
                  <a:schemeClr val="tx1"/>
                </a:solidFill>
                <a:latin typeface="Times New Roman" panose="02020603050405020304" pitchFamily="18" charset="0"/>
                <a:ea typeface="黑体" panose="02010609060101010101" pitchFamily="49" charset="-122"/>
              </a:rPr>
              <a:t>的奇异值。奇异值的大小度量的是相应“语义”维度的重要性。我们可以通过忽略较小的值来忽略对应的“语义”维度</a:t>
            </a:r>
            <a:endParaRPr lang="en-US" sz="24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9" name="Picture 8" descr="1808.png"/>
          <p:cNvPicPr>
            <a:picLocks noChangeAspect="1"/>
          </p:cNvPicPr>
          <p:nvPr/>
        </p:nvPicPr>
        <p:blipFill>
          <a:blip r:embed="rId1" cstate="print"/>
          <a:stretch>
            <a:fillRect/>
          </a:stretch>
        </p:blipFill>
        <p:spPr>
          <a:xfrm>
            <a:off x="648040" y="1468478"/>
            <a:ext cx="4572032" cy="2176546"/>
          </a:xfrm>
          <a:prstGeom prst="rect">
            <a:avLst/>
          </a:prstGeom>
        </p:spPr>
      </p:pic>
    </p:spTree>
  </p:cSld>
  <p:clrMapOvr>
    <a:masterClrMapping/>
  </p:clrMapOvr>
  <p:transition spd="med"/>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36512" y="-278606"/>
            <a:ext cx="9358378" cy="1403350"/>
          </a:xfrm>
          <a:prstGeom prst="rect">
            <a:avLst/>
          </a:prstGeom>
          <a:noFill/>
          <a:ln w="9525">
            <a:noFill/>
            <a:round/>
          </a:ln>
        </p:spPr>
        <p:txBody>
          <a:bodyPr anchor="b"/>
          <a:lstStyle/>
          <a:p>
            <a:pPr lvl="1">
              <a:spcBef>
                <a:spcPts val="700"/>
              </a:spcBef>
              <a:buClr>
                <a:srgbClr val="336699"/>
              </a:buClr>
              <a:buNone/>
            </a:pPr>
            <a:r>
              <a:rPr lang="zh-CN" altLang="en-US" sz="3400" dirty="0" smtClean="0">
                <a:solidFill>
                  <a:schemeClr val="tx1"/>
                </a:solidFill>
                <a:latin typeface="Times New Roman" panose="02020603050405020304" pitchFamily="18" charset="0"/>
                <a:ea typeface="黑体" panose="02010609060101010101" pitchFamily="49" charset="-122"/>
              </a:rPr>
              <a:t>例子</a:t>
            </a:r>
            <a:r>
              <a:rPr lang="en-US" sz="3400" i="1" dirty="0" smtClean="0">
                <a:solidFill>
                  <a:schemeClr val="tx1"/>
                </a:solidFill>
                <a:latin typeface="Times New Roman" panose="02020603050405020304" pitchFamily="18" charset="0"/>
                <a:ea typeface="黑体" panose="02010609060101010101" pitchFamily="49" charset="-122"/>
              </a:rPr>
              <a:t>C </a:t>
            </a:r>
            <a:r>
              <a:rPr lang="en-US" sz="3400" dirty="0" smtClean="0">
                <a:solidFill>
                  <a:schemeClr val="tx1"/>
                </a:solidFill>
                <a:latin typeface="Times New Roman" panose="02020603050405020304" pitchFamily="18" charset="0"/>
                <a:ea typeface="黑体" panose="02010609060101010101" pitchFamily="49" charset="-122"/>
              </a:rPr>
              <a:t>= </a:t>
            </a:r>
            <a:r>
              <a:rPr lang="en-US" sz="3400" i="1" dirty="0" smtClean="0">
                <a:solidFill>
                  <a:schemeClr val="tx1"/>
                </a:solidFill>
                <a:latin typeface="Times New Roman" panose="02020603050405020304" pitchFamily="18" charset="0"/>
                <a:ea typeface="黑体" panose="02010609060101010101" pitchFamily="49" charset="-122"/>
              </a:rPr>
              <a:t>U</a:t>
            </a:r>
            <a:r>
              <a:rPr lang="el-GR" sz="3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3400" i="1" dirty="0" smtClean="0">
                <a:solidFill>
                  <a:schemeClr val="tx1"/>
                </a:solidFill>
                <a:latin typeface="Times New Roman" panose="02020603050405020304" pitchFamily="18" charset="0"/>
                <a:ea typeface="黑体" panose="02010609060101010101" pitchFamily="49" charset="-122"/>
              </a:rPr>
              <a:t>V</a:t>
            </a:r>
            <a:r>
              <a:rPr lang="en-US" sz="3400" i="1" baseline="30000" dirty="0" smtClean="0">
                <a:solidFill>
                  <a:schemeClr val="tx1"/>
                </a:solidFill>
                <a:latin typeface="Times New Roman" panose="02020603050405020304" pitchFamily="18" charset="0"/>
                <a:ea typeface="黑体" panose="02010609060101010101" pitchFamily="49" charset="-122"/>
              </a:rPr>
              <a:t>T</a:t>
            </a:r>
            <a:r>
              <a:rPr lang="en-US" sz="3400" dirty="0" smtClean="0">
                <a:solidFill>
                  <a:schemeClr val="tx1"/>
                </a:solidFill>
                <a:latin typeface="Times New Roman" panose="02020603050405020304" pitchFamily="18" charset="0"/>
                <a:ea typeface="黑体" panose="02010609060101010101" pitchFamily="49" charset="-122"/>
              </a:rPr>
              <a:t> : </a:t>
            </a:r>
            <a:r>
              <a:rPr lang="zh-CN" altLang="en-US" sz="3400" dirty="0" smtClean="0">
                <a:solidFill>
                  <a:schemeClr val="tx1"/>
                </a:solidFill>
                <a:latin typeface="Times New Roman" panose="02020603050405020304" pitchFamily="18" charset="0"/>
                <a:ea typeface="黑体" panose="02010609060101010101" pitchFamily="49" charset="-122"/>
              </a:rPr>
              <a:t>矩阵</a:t>
            </a:r>
            <a:r>
              <a:rPr lang="en-US" sz="3600" i="1" dirty="0" smtClean="0">
                <a:solidFill>
                  <a:schemeClr val="tx1"/>
                </a:solidFill>
                <a:latin typeface="Times New Roman" panose="02020603050405020304" pitchFamily="18" charset="0"/>
                <a:ea typeface="黑体" panose="02010609060101010101" pitchFamily="49" charset="-122"/>
              </a:rPr>
              <a:t>V</a:t>
            </a:r>
            <a:r>
              <a:rPr lang="en-US" sz="3600" i="1" baseline="30000" dirty="0" smtClean="0">
                <a:solidFill>
                  <a:schemeClr val="tx1"/>
                </a:solidFill>
                <a:latin typeface="Times New Roman" panose="02020603050405020304" pitchFamily="18" charset="0"/>
                <a:ea typeface="黑体" panose="02010609060101010101" pitchFamily="49" charset="-122"/>
              </a:rPr>
              <a:t>T</a:t>
            </a:r>
            <a:endParaRPr lang="de-DE" sz="3400" i="1" baseline="30000" dirty="0" smtClean="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357158" y="3383212"/>
            <a:ext cx="8286808" cy="3286148"/>
          </a:xfrm>
          <a:prstGeom prst="rect">
            <a:avLst/>
          </a:prstGeom>
          <a:noFill/>
          <a:ln w="9525">
            <a:noFill/>
            <a:round/>
          </a:ln>
        </p:spPr>
        <p:txBody>
          <a:bodyPr/>
          <a:lstStyle/>
          <a:p>
            <a:r>
              <a:rPr lang="zh-CN" altLang="en-US" sz="2400" dirty="0" smtClean="0">
                <a:solidFill>
                  <a:schemeClr val="tx1"/>
                </a:solidFill>
                <a:latin typeface="Times New Roman" panose="02020603050405020304" pitchFamily="18" charset="0"/>
                <a:ea typeface="黑体" panose="02010609060101010101" pitchFamily="49" charset="-122"/>
              </a:rPr>
              <a:t>每篇文档对应一列，每</a:t>
            </a:r>
            <a:r>
              <a:rPr lang="en-US" sz="2400" dirty="0" smtClean="0">
                <a:solidFill>
                  <a:schemeClr val="tx1"/>
                </a:solidFill>
                <a:latin typeface="Times New Roman" panose="02020603050405020304" pitchFamily="18" charset="0"/>
                <a:ea typeface="黑体" panose="02010609060101010101" pitchFamily="49" charset="-122"/>
              </a:rPr>
              <a:t> min(</a:t>
            </a:r>
            <a:r>
              <a:rPr lang="en-US" sz="2400" i="1" dirty="0" smtClean="0">
                <a:solidFill>
                  <a:schemeClr val="tx1"/>
                </a:solidFill>
                <a:latin typeface="Times New Roman" panose="02020603050405020304" pitchFamily="18" charset="0"/>
                <a:ea typeface="黑体" panose="02010609060101010101" pitchFamily="49" charset="-122"/>
              </a:rPr>
              <a:t>M</a:t>
            </a:r>
            <a:r>
              <a:rPr lang="en-US" sz="2400" dirty="0" smtClean="0">
                <a:solidFill>
                  <a:schemeClr val="tx1"/>
                </a:solidFill>
                <a:latin typeface="Times New Roman" panose="02020603050405020304" pitchFamily="18" charset="0"/>
                <a:ea typeface="黑体" panose="02010609060101010101" pitchFamily="49" charset="-122"/>
              </a:rPr>
              <a:t>,</a:t>
            </a:r>
            <a:r>
              <a:rPr lang="en-US" sz="2400" i="1" dirty="0" smtClean="0">
                <a:solidFill>
                  <a:schemeClr val="tx1"/>
                </a:solidFill>
                <a:latin typeface="Times New Roman" panose="02020603050405020304" pitchFamily="18" charset="0"/>
                <a:ea typeface="黑体" panose="02010609060101010101" pitchFamily="49" charset="-122"/>
              </a:rPr>
              <a:t>N</a:t>
            </a:r>
            <a:r>
              <a:rPr lang="en-US" sz="2400" dirty="0" smtClean="0">
                <a:solidFill>
                  <a:schemeClr val="tx1"/>
                </a:solidFill>
                <a:latin typeface="Times New Roman" panose="02020603050405020304" pitchFamily="18" charset="0"/>
                <a:ea typeface="黑体" panose="02010609060101010101" pitchFamily="49" charset="-122"/>
              </a:rPr>
              <a:t>) </a:t>
            </a:r>
            <a:r>
              <a:rPr lang="zh-CN" altLang="en-US" sz="2400" dirty="0" smtClean="0">
                <a:solidFill>
                  <a:schemeClr val="tx1"/>
                </a:solidFill>
                <a:latin typeface="Times New Roman" panose="02020603050405020304" pitchFamily="18" charset="0"/>
                <a:ea typeface="黑体" panose="02010609060101010101" pitchFamily="49" charset="-122"/>
              </a:rPr>
              <a:t>对应一行。同样，这也是一个正交矩阵：</a:t>
            </a:r>
            <a:endParaRPr lang="en-US" altLang="zh-CN" sz="2400" dirty="0" smtClean="0">
              <a:solidFill>
                <a:schemeClr val="tx1"/>
              </a:solidFill>
              <a:latin typeface="Times New Roman" panose="02020603050405020304" pitchFamily="18" charset="0"/>
              <a:ea typeface="黑体" panose="02010609060101010101" pitchFamily="49" charset="-122"/>
            </a:endParaRPr>
          </a:p>
          <a:p>
            <a:r>
              <a:rPr lang="en-US" sz="2400" dirty="0" smtClean="0">
                <a:solidFill>
                  <a:schemeClr val="tx1"/>
                </a:solidFill>
                <a:latin typeface="Times New Roman" panose="02020603050405020304" pitchFamily="18" charset="0"/>
                <a:ea typeface="黑体" panose="02010609060101010101" pitchFamily="49" charset="-122"/>
              </a:rPr>
              <a:t> (</a:t>
            </a:r>
            <a:r>
              <a:rPr lang="en-US" sz="2400" dirty="0" err="1" smtClean="0">
                <a:solidFill>
                  <a:schemeClr val="tx1"/>
                </a:solidFill>
                <a:latin typeface="Times New Roman" panose="02020603050405020304" pitchFamily="18" charset="0"/>
                <a:ea typeface="黑体" panose="02010609060101010101" pitchFamily="49" charset="-122"/>
              </a:rPr>
              <a:t>i</a:t>
            </a:r>
            <a:r>
              <a:rPr lang="en-US" sz="2400" dirty="0" smtClean="0">
                <a:solidFill>
                  <a:schemeClr val="tx1"/>
                </a:solidFill>
                <a:latin typeface="Times New Roman" panose="02020603050405020304" pitchFamily="18" charset="0"/>
                <a:ea typeface="黑体" panose="02010609060101010101" pitchFamily="49" charset="-122"/>
              </a:rPr>
              <a:t>) </a:t>
            </a:r>
            <a:r>
              <a:rPr lang="zh-CN" altLang="en-US" sz="2400" dirty="0" smtClean="0">
                <a:solidFill>
                  <a:schemeClr val="tx1"/>
                </a:solidFill>
                <a:latin typeface="Times New Roman" panose="02020603050405020304" pitchFamily="18" charset="0"/>
                <a:ea typeface="黑体" panose="02010609060101010101" pitchFamily="49" charset="-122"/>
              </a:rPr>
              <a:t>每个行向量都是单位向量；</a:t>
            </a:r>
            <a:endParaRPr lang="en-US" altLang="zh-CN" sz="2400" dirty="0" smtClean="0">
              <a:solidFill>
                <a:schemeClr val="tx1"/>
              </a:solidFill>
              <a:latin typeface="Times New Roman" panose="02020603050405020304" pitchFamily="18" charset="0"/>
              <a:ea typeface="黑体" panose="02010609060101010101" pitchFamily="49" charset="-122"/>
            </a:endParaRPr>
          </a:p>
          <a:p>
            <a:r>
              <a:rPr lang="en-US" sz="2400" dirty="0" smtClean="0">
                <a:solidFill>
                  <a:schemeClr val="tx1"/>
                </a:solidFill>
                <a:latin typeface="Times New Roman" panose="02020603050405020304" pitchFamily="18" charset="0"/>
                <a:ea typeface="黑体" panose="02010609060101010101" pitchFamily="49" charset="-122"/>
              </a:rPr>
              <a:t> (ii) </a:t>
            </a:r>
            <a:r>
              <a:rPr lang="zh-CN" altLang="en-US" sz="2400" dirty="0" smtClean="0">
                <a:solidFill>
                  <a:schemeClr val="tx1"/>
                </a:solidFill>
                <a:latin typeface="Times New Roman" panose="02020603050405020304" pitchFamily="18" charset="0"/>
                <a:ea typeface="黑体" panose="02010609060101010101" pitchFamily="49" charset="-122"/>
              </a:rPr>
              <a:t>任意两个行向量之间都是正交的；</a:t>
            </a:r>
            <a:endParaRPr lang="en-US" altLang="zh-CN" sz="2400" dirty="0" smtClean="0">
              <a:solidFill>
                <a:schemeClr val="tx1"/>
              </a:solidFill>
              <a:latin typeface="Times New Roman" panose="02020603050405020304" pitchFamily="18" charset="0"/>
              <a:ea typeface="黑体" panose="02010609060101010101" pitchFamily="49" charset="-122"/>
            </a:endParaRPr>
          </a:p>
          <a:p>
            <a:endParaRPr lang="en-US" sz="2400" dirty="0" smtClean="0">
              <a:solidFill>
                <a:schemeClr val="tx1"/>
              </a:solidFill>
              <a:latin typeface="Times New Roman" panose="02020603050405020304" pitchFamily="18" charset="0"/>
              <a:ea typeface="黑体" panose="02010609060101010101" pitchFamily="49" charset="-122"/>
            </a:endParaRPr>
          </a:p>
          <a:p>
            <a:r>
              <a:rPr lang="zh-CN" altLang="en-US" sz="2400" dirty="0" smtClean="0">
                <a:solidFill>
                  <a:schemeClr val="tx1"/>
                </a:solidFill>
                <a:latin typeface="Times New Roman" panose="02020603050405020304" pitchFamily="18" charset="0"/>
                <a:ea typeface="黑体" panose="02010609060101010101" pitchFamily="49" charset="-122"/>
              </a:rPr>
              <a:t>同样每个行向量代表的是一个语义维度，矩阵元素</a:t>
            </a:r>
            <a:r>
              <a:rPr lang="en-US" sz="2400" i="1" dirty="0" err="1" smtClean="0">
                <a:solidFill>
                  <a:schemeClr val="tx1"/>
                </a:solidFill>
                <a:latin typeface="Times New Roman" panose="02020603050405020304" pitchFamily="18" charset="0"/>
                <a:ea typeface="黑体" panose="02010609060101010101" pitchFamily="49" charset="-122"/>
              </a:rPr>
              <a:t>v</a:t>
            </a:r>
            <a:r>
              <a:rPr lang="en-US" sz="2400" i="1" baseline="-25000" dirty="0" err="1" smtClean="0">
                <a:solidFill>
                  <a:schemeClr val="tx1"/>
                </a:solidFill>
                <a:latin typeface="Times New Roman" panose="02020603050405020304" pitchFamily="18" charset="0"/>
                <a:ea typeface="黑体" panose="02010609060101010101" pitchFamily="49" charset="-122"/>
              </a:rPr>
              <a:t>ij</a:t>
            </a:r>
            <a:r>
              <a:rPr lang="en-US" sz="2400" dirty="0" smtClean="0">
                <a:solidFill>
                  <a:schemeClr val="tx1"/>
                </a:solidFill>
                <a:latin typeface="Times New Roman" panose="02020603050405020304" pitchFamily="18" charset="0"/>
                <a:ea typeface="黑体" panose="02010609060101010101" pitchFamily="49" charset="-122"/>
              </a:rPr>
              <a:t> </a:t>
            </a:r>
            <a:r>
              <a:rPr lang="zh-CN" altLang="en-US" sz="2400" dirty="0" smtClean="0">
                <a:solidFill>
                  <a:schemeClr val="tx1"/>
                </a:solidFill>
                <a:latin typeface="Times New Roman" panose="02020603050405020304" pitchFamily="18" charset="0"/>
                <a:ea typeface="黑体" panose="02010609060101010101" pitchFamily="49" charset="-122"/>
              </a:rPr>
              <a:t>代表的是文档</a:t>
            </a:r>
            <a:r>
              <a:rPr lang="en-US" sz="2400" dirty="0" smtClean="0">
                <a:solidFill>
                  <a:schemeClr val="tx1"/>
                </a:solidFill>
                <a:latin typeface="Times New Roman" panose="02020603050405020304" pitchFamily="18" charset="0"/>
                <a:ea typeface="黑体" panose="02010609060101010101" pitchFamily="49" charset="-122"/>
              </a:rPr>
              <a:t> </a:t>
            </a:r>
            <a:r>
              <a:rPr lang="en-US" sz="2400" i="1" dirty="0" err="1" smtClean="0">
                <a:solidFill>
                  <a:schemeClr val="tx1"/>
                </a:solidFill>
                <a:latin typeface="Times New Roman" panose="02020603050405020304" pitchFamily="18" charset="0"/>
                <a:ea typeface="黑体" panose="02010609060101010101" pitchFamily="49" charset="-122"/>
              </a:rPr>
              <a:t>i</a:t>
            </a:r>
            <a:r>
              <a:rPr lang="en-US" sz="2400" dirty="0" smtClean="0">
                <a:solidFill>
                  <a:schemeClr val="tx1"/>
                </a:solidFill>
                <a:latin typeface="Times New Roman" panose="02020603050405020304" pitchFamily="18" charset="0"/>
                <a:ea typeface="黑体" panose="02010609060101010101" pitchFamily="49" charset="-122"/>
              </a:rPr>
              <a:t> </a:t>
            </a:r>
            <a:r>
              <a:rPr lang="zh-CN" altLang="en-US" sz="2400" dirty="0" smtClean="0">
                <a:solidFill>
                  <a:schemeClr val="tx1"/>
                </a:solidFill>
                <a:latin typeface="Times New Roman" panose="02020603050405020304" pitchFamily="18" charset="0"/>
                <a:ea typeface="黑体" panose="02010609060101010101" pitchFamily="49" charset="-122"/>
              </a:rPr>
              <a:t>和语义维度</a:t>
            </a:r>
            <a:r>
              <a:rPr lang="en-US" altLang="zh-CN" sz="2400" i="1" dirty="0" smtClean="0">
                <a:solidFill>
                  <a:schemeClr val="tx1"/>
                </a:solidFill>
                <a:latin typeface="Times New Roman" panose="02020603050405020304" pitchFamily="18" charset="0"/>
                <a:ea typeface="黑体" panose="02010609060101010101" pitchFamily="49" charset="-122"/>
              </a:rPr>
              <a:t>j</a:t>
            </a:r>
            <a:r>
              <a:rPr lang="zh-CN" altLang="en-US" sz="2400" dirty="0" smtClean="0">
                <a:solidFill>
                  <a:schemeClr val="tx1"/>
                </a:solidFill>
                <a:latin typeface="Times New Roman" panose="02020603050405020304" pitchFamily="18" charset="0"/>
                <a:ea typeface="黑体" panose="02010609060101010101" pitchFamily="49" charset="-122"/>
              </a:rPr>
              <a:t>的关系强弱程度</a:t>
            </a:r>
            <a:endParaRPr lang="en-US" sz="2400" dirty="0" smtClean="0">
              <a:solidFill>
                <a:schemeClr val="tx1"/>
              </a:solidFill>
              <a:latin typeface="Times New Roman" panose="02020603050405020304" pitchFamily="18" charset="0"/>
              <a:ea typeface="黑体" panose="02010609060101010101" pitchFamily="49" charset="-122"/>
            </a:endParaRPr>
          </a:p>
          <a:p>
            <a:endParaRPr lang="en-US"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8" name="Picture 7" descr="1809.png"/>
          <p:cNvPicPr>
            <a:picLocks noChangeAspect="1"/>
          </p:cNvPicPr>
          <p:nvPr/>
        </p:nvPicPr>
        <p:blipFill>
          <a:blip r:embed="rId1" cstate="print"/>
          <a:stretch>
            <a:fillRect/>
          </a:stretch>
        </p:blipFill>
        <p:spPr>
          <a:xfrm>
            <a:off x="589629" y="1412976"/>
            <a:ext cx="5638555" cy="1800000"/>
          </a:xfrm>
          <a:prstGeom prst="rect">
            <a:avLst/>
          </a:prstGeom>
        </p:spPr>
      </p:pic>
    </p:spTree>
  </p:cSld>
  <p:clrMapOvr>
    <a:masterClrMapping/>
  </p:clrMapOvr>
  <p:transition spd="med"/>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33850" y="-350614"/>
            <a:ext cx="9358378" cy="1403350"/>
          </a:xfrm>
          <a:prstGeom prst="rect">
            <a:avLst/>
          </a:prstGeom>
          <a:noFill/>
          <a:ln w="9525">
            <a:noFill/>
            <a:round/>
          </a:ln>
        </p:spPr>
        <p:txBody>
          <a:bodyPr anchor="b"/>
          <a:lstStyle/>
          <a:p>
            <a:pPr lvl="1">
              <a:spcBef>
                <a:spcPts val="700"/>
              </a:spcBef>
              <a:buClr>
                <a:srgbClr val="336699"/>
              </a:buClr>
              <a:buNone/>
            </a:pPr>
            <a:r>
              <a:rPr lang="zh-CN" altLang="en-US" sz="3400" dirty="0" smtClean="0">
                <a:solidFill>
                  <a:schemeClr val="tx1"/>
                </a:solidFill>
                <a:latin typeface="Times New Roman" panose="02020603050405020304" pitchFamily="18" charset="0"/>
                <a:ea typeface="黑体" panose="02010609060101010101" pitchFamily="49" charset="-122"/>
              </a:rPr>
              <a:t> 例子</a:t>
            </a:r>
            <a:r>
              <a:rPr lang="en-US" sz="3400" i="1" dirty="0" smtClean="0">
                <a:solidFill>
                  <a:schemeClr val="tx1"/>
                </a:solidFill>
                <a:latin typeface="Times New Roman" panose="02020603050405020304" pitchFamily="18" charset="0"/>
                <a:ea typeface="黑体" panose="02010609060101010101" pitchFamily="49" charset="-122"/>
              </a:rPr>
              <a:t> C </a:t>
            </a:r>
            <a:r>
              <a:rPr lang="en-US" sz="3400" dirty="0" smtClean="0">
                <a:solidFill>
                  <a:schemeClr val="tx1"/>
                </a:solidFill>
                <a:latin typeface="Times New Roman" panose="02020603050405020304" pitchFamily="18" charset="0"/>
                <a:ea typeface="黑体" panose="02010609060101010101" pitchFamily="49" charset="-122"/>
              </a:rPr>
              <a:t>= </a:t>
            </a:r>
            <a:r>
              <a:rPr lang="en-US" sz="3400" i="1" dirty="0" smtClean="0">
                <a:solidFill>
                  <a:schemeClr val="tx1"/>
                </a:solidFill>
                <a:latin typeface="Times New Roman" panose="02020603050405020304" pitchFamily="18" charset="0"/>
                <a:ea typeface="黑体" panose="02010609060101010101" pitchFamily="49" charset="-122"/>
              </a:rPr>
              <a:t>U</a:t>
            </a:r>
            <a:r>
              <a:rPr lang="el-GR" sz="3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3400" i="1" dirty="0" smtClean="0">
                <a:solidFill>
                  <a:schemeClr val="tx1"/>
                </a:solidFill>
                <a:latin typeface="Times New Roman" panose="02020603050405020304" pitchFamily="18" charset="0"/>
                <a:ea typeface="黑体" panose="02010609060101010101" pitchFamily="49" charset="-122"/>
              </a:rPr>
              <a:t>V</a:t>
            </a:r>
            <a:r>
              <a:rPr lang="en-US" sz="3400" i="1" baseline="30000" dirty="0" smtClean="0">
                <a:solidFill>
                  <a:schemeClr val="tx1"/>
                </a:solidFill>
                <a:latin typeface="Times New Roman" panose="02020603050405020304" pitchFamily="18" charset="0"/>
                <a:ea typeface="黑体" panose="02010609060101010101" pitchFamily="49" charset="-122"/>
              </a:rPr>
              <a:t>T</a:t>
            </a:r>
            <a:r>
              <a:rPr lang="en-US" sz="3400" dirty="0" smtClean="0">
                <a:solidFill>
                  <a:schemeClr val="tx1"/>
                </a:solidFill>
                <a:latin typeface="Times New Roman" panose="02020603050405020304" pitchFamily="18" charset="0"/>
                <a:ea typeface="黑体" panose="02010609060101010101" pitchFamily="49" charset="-122"/>
              </a:rPr>
              <a:t> : </a:t>
            </a:r>
            <a:r>
              <a:rPr lang="zh-CN" altLang="en-US" sz="3400" dirty="0" smtClean="0">
                <a:solidFill>
                  <a:schemeClr val="tx1"/>
                </a:solidFill>
                <a:latin typeface="Times New Roman" panose="02020603050405020304" pitchFamily="18" charset="0"/>
                <a:ea typeface="黑体" panose="02010609060101010101" pitchFamily="49" charset="-122"/>
              </a:rPr>
              <a:t>所有的四个矩阵</a:t>
            </a:r>
            <a:endParaRPr lang="de-DE" sz="3400" i="1" baseline="300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9" name="Picture 8" descr="1810.png"/>
          <p:cNvPicPr>
            <a:picLocks noChangeAspect="1"/>
          </p:cNvPicPr>
          <p:nvPr/>
        </p:nvPicPr>
        <p:blipFill>
          <a:blip r:embed="rId1" cstate="print"/>
          <a:stretch>
            <a:fillRect/>
          </a:stretch>
        </p:blipFill>
        <p:spPr>
          <a:xfrm>
            <a:off x="865970" y="1233336"/>
            <a:ext cx="4138078" cy="5220000"/>
          </a:xfrm>
          <a:prstGeom prst="rect">
            <a:avLst/>
          </a:prstGeom>
        </p:spPr>
      </p:pic>
    </p:spTree>
  </p:cSld>
  <p:clrMapOvr>
    <a:masterClrMapping/>
  </p:clrMapOvr>
  <p:transition spd="med"/>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466786" y="-278606"/>
            <a:ext cx="8929750" cy="1403350"/>
          </a:xfrm>
          <a:prstGeom prst="rect">
            <a:avLst/>
          </a:prstGeom>
          <a:noFill/>
          <a:ln w="9525">
            <a:noFill/>
            <a:round/>
          </a:ln>
        </p:spPr>
        <p:txBody>
          <a:bodyPr anchor="b"/>
          <a:lstStyle/>
          <a:p>
            <a:r>
              <a:rPr lang="de-DE" sz="3600" dirty="0">
                <a:latin typeface="Times New Roman" panose="02020603050405020304" pitchFamily="18" charset="0"/>
                <a:ea typeface="黑体" panose="02010609060101010101" pitchFamily="49" charset="-122"/>
              </a:rPr>
              <a:t>LSI: </a:t>
            </a:r>
            <a:r>
              <a:rPr lang="zh-CN" altLang="en-US" sz="3600" dirty="0">
                <a:latin typeface="Times New Roman" panose="02020603050405020304" pitchFamily="18" charset="0"/>
                <a:ea typeface="黑体" panose="02010609060101010101" pitchFamily="49" charset="-122"/>
              </a:rPr>
              <a:t>小结</a:t>
            </a:r>
            <a:endParaRPr lang="de-DE" sz="3600" dirty="0">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35496" y="1378388"/>
            <a:ext cx="8286808" cy="4714908"/>
          </a:xfrm>
          <a:prstGeom prst="rect">
            <a:avLst/>
          </a:prstGeom>
          <a:noFill/>
          <a:ln w="9525">
            <a:noFill/>
            <a:round/>
          </a:ln>
        </p:spPr>
        <p:txBody>
          <a:bodyPr/>
          <a:lstStyle/>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词项</a:t>
            </a:r>
            <a:r>
              <a:rPr lang="en-US" altLang="zh-CN" sz="2800" dirty="0" smtClean="0">
                <a:solidFill>
                  <a:schemeClr val="tx1"/>
                </a:solidFill>
                <a:latin typeface="Times New Roman" panose="02020603050405020304" pitchFamily="18" charset="0"/>
                <a:ea typeface="黑体" panose="02010609060101010101" pitchFamily="49" charset="-122"/>
              </a:rPr>
              <a:t>-</a:t>
            </a:r>
            <a:r>
              <a:rPr lang="zh-CN" altLang="en-US" sz="2800" dirty="0" smtClean="0">
                <a:solidFill>
                  <a:schemeClr val="tx1"/>
                </a:solidFill>
                <a:latin typeface="Times New Roman" panose="02020603050405020304" pitchFamily="18" charset="0"/>
                <a:ea typeface="黑体" panose="02010609060101010101" pitchFamily="49" charset="-122"/>
              </a:rPr>
              <a:t>文档矩阵可以分解成</a:t>
            </a:r>
            <a:r>
              <a:rPr lang="en-US" altLang="zh-CN" sz="2800" dirty="0" smtClean="0">
                <a:solidFill>
                  <a:schemeClr val="tx1"/>
                </a:solidFill>
                <a:latin typeface="Times New Roman" panose="02020603050405020304" pitchFamily="18" charset="0"/>
                <a:ea typeface="黑体" panose="02010609060101010101" pitchFamily="49" charset="-122"/>
              </a:rPr>
              <a:t>3</a:t>
            </a:r>
            <a:r>
              <a:rPr lang="zh-CN" altLang="en-US" sz="2800" dirty="0" smtClean="0">
                <a:solidFill>
                  <a:schemeClr val="tx1"/>
                </a:solidFill>
                <a:latin typeface="Times New Roman" panose="02020603050405020304" pitchFamily="18" charset="0"/>
                <a:ea typeface="黑体" panose="02010609060101010101" pitchFamily="49" charset="-122"/>
              </a:rPr>
              <a:t>个矩阵的乘积</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词项矩阵</a:t>
            </a:r>
            <a:r>
              <a:rPr lang="en-US" sz="2800" i="1" dirty="0" smtClean="0">
                <a:solidFill>
                  <a:schemeClr val="tx1"/>
                </a:solidFill>
                <a:latin typeface="Times New Roman" panose="02020603050405020304" pitchFamily="18" charset="0"/>
                <a:ea typeface="黑体" panose="02010609060101010101" pitchFamily="49" charset="-122"/>
              </a:rPr>
              <a:t> U </a:t>
            </a:r>
            <a:r>
              <a:rPr lang="en-US" sz="2800" dirty="0" smtClean="0">
                <a:solidFill>
                  <a:schemeClr val="tx1"/>
                </a:solidFill>
                <a:latin typeface="Times New Roman" panose="02020603050405020304" pitchFamily="18" charset="0"/>
                <a:ea typeface="黑体" panose="02010609060101010101" pitchFamily="49" charset="-122"/>
              </a:rPr>
              <a:t>– </a:t>
            </a:r>
            <a:r>
              <a:rPr lang="zh-CN" altLang="en-US" sz="2800" dirty="0" smtClean="0">
                <a:solidFill>
                  <a:schemeClr val="tx1"/>
                </a:solidFill>
                <a:latin typeface="Times New Roman" panose="02020603050405020304" pitchFamily="18" charset="0"/>
                <a:ea typeface="黑体" panose="02010609060101010101" pitchFamily="49" charset="-122"/>
              </a:rPr>
              <a:t>每个词项对应其中的一个行向量</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文档矩阵</a:t>
            </a:r>
            <a:r>
              <a:rPr lang="en-US" sz="2800" dirty="0" smtClean="0">
                <a:solidFill>
                  <a:schemeClr val="tx1"/>
                </a:solidFill>
                <a:latin typeface="Times New Roman" panose="02020603050405020304" pitchFamily="18" charset="0"/>
                <a:ea typeface="黑体" panose="02010609060101010101" pitchFamily="49" charset="-122"/>
              </a:rPr>
              <a:t> </a:t>
            </a:r>
            <a:r>
              <a:rPr lang="en-US" sz="2800" i="1" dirty="0" smtClean="0">
                <a:solidFill>
                  <a:schemeClr val="tx1"/>
                </a:solidFill>
                <a:latin typeface="Times New Roman" panose="02020603050405020304" pitchFamily="18" charset="0"/>
                <a:ea typeface="黑体" panose="02010609060101010101" pitchFamily="49" charset="-122"/>
              </a:rPr>
              <a:t>V</a:t>
            </a:r>
            <a:r>
              <a:rPr lang="en-US" sz="2800" i="1" baseline="30000" dirty="0" smtClean="0">
                <a:solidFill>
                  <a:schemeClr val="tx1"/>
                </a:solidFill>
                <a:latin typeface="Times New Roman" panose="02020603050405020304" pitchFamily="18" charset="0"/>
                <a:ea typeface="黑体" panose="02010609060101010101" pitchFamily="49" charset="-122"/>
              </a:rPr>
              <a:t>T</a:t>
            </a:r>
            <a:r>
              <a:rPr lang="en-US" sz="2800" dirty="0" smtClean="0">
                <a:solidFill>
                  <a:schemeClr val="tx1"/>
                </a:solidFill>
                <a:latin typeface="Times New Roman" panose="02020603050405020304" pitchFamily="18" charset="0"/>
                <a:ea typeface="黑体" panose="02010609060101010101" pitchFamily="49" charset="-122"/>
              </a:rPr>
              <a:t> – </a:t>
            </a:r>
            <a:r>
              <a:rPr lang="zh-CN" altLang="en-US" sz="2800" dirty="0" smtClean="0">
                <a:solidFill>
                  <a:schemeClr val="tx1"/>
                </a:solidFill>
                <a:latin typeface="Times New Roman" panose="02020603050405020304" pitchFamily="18" charset="0"/>
                <a:ea typeface="黑体" panose="02010609060101010101" pitchFamily="49" charset="-122"/>
              </a:rPr>
              <a:t>每篇文档对应其中的一个列向量</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奇异值矩阵</a:t>
            </a:r>
            <a:r>
              <a:rPr lang="en-US" sz="2800" dirty="0" smtClean="0">
                <a:solidFill>
                  <a:schemeClr val="tx1"/>
                </a:solidFill>
                <a:latin typeface="Times New Roman" panose="02020603050405020304" pitchFamily="18" charset="0"/>
                <a:ea typeface="黑体" panose="02010609060101010101" pitchFamily="49" charset="-122"/>
              </a:rPr>
              <a:t> </a:t>
            </a:r>
            <a:r>
              <a:rPr lang="el-GR"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2800" dirty="0" smtClean="0">
                <a:solidFill>
                  <a:schemeClr val="tx1"/>
                </a:solidFill>
                <a:latin typeface="Times New Roman" panose="02020603050405020304" pitchFamily="18" charset="0"/>
                <a:ea typeface="黑体" panose="02010609060101010101" pitchFamily="49" charset="-122"/>
              </a:rPr>
              <a:t>  – </a:t>
            </a:r>
            <a:r>
              <a:rPr lang="zh-CN" altLang="en-US" sz="2800" dirty="0" smtClean="0">
                <a:solidFill>
                  <a:schemeClr val="tx1"/>
                </a:solidFill>
                <a:latin typeface="Times New Roman" panose="02020603050405020304" pitchFamily="18" charset="0"/>
                <a:ea typeface="黑体" panose="02010609060101010101" pitchFamily="49" charset="-122"/>
              </a:rPr>
              <a:t>对角方阵，对角线上的奇异值代表的是每个“语义”维度的重要性</a:t>
            </a:r>
            <a:endParaRPr lang="en-US"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接下来我们要介绍这样做的原因。</a:t>
            </a:r>
            <a:endParaRPr lang="en-US" sz="2800" dirty="0" smtClean="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pPr>
            <a:endParaRPr lang="en-US" dirty="0" smtClean="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214282" y="-350614"/>
            <a:ext cx="8929750" cy="1403350"/>
          </a:xfrm>
          <a:prstGeom prst="rect">
            <a:avLst/>
          </a:prstGeom>
          <a:noFill/>
          <a:ln w="9525">
            <a:noFill/>
            <a:round/>
          </a:ln>
        </p:spPr>
        <p:txBody>
          <a:bodyPr anchor="b"/>
          <a:lstStyle/>
          <a:p>
            <a:pPr>
              <a:buNone/>
            </a:pPr>
            <a:r>
              <a:rPr lang="zh-CN" altLang="en-US" sz="3600" dirty="0" smtClean="0">
                <a:solidFill>
                  <a:schemeClr val="tx1"/>
                </a:solidFill>
                <a:latin typeface="Times New Roman" panose="02020603050405020304" pitchFamily="18" charset="0"/>
                <a:ea typeface="黑体" panose="02010609060101010101" pitchFamily="49" charset="-122"/>
              </a:rPr>
              <a:t>  </a:t>
            </a:r>
            <a:r>
              <a:rPr lang="zh-CN" altLang="en-US" sz="3200" dirty="0">
                <a:solidFill>
                  <a:schemeClr val="tx2"/>
                </a:solidFill>
                <a:latin typeface="+mj-lt"/>
                <a:ea typeface="+mj-ea"/>
                <a:cs typeface="+mj-cs"/>
              </a:rPr>
              <a:t>为什么在</a:t>
            </a:r>
            <a:r>
              <a:rPr lang="en-US" altLang="zh-CN" sz="3200" dirty="0">
                <a:solidFill>
                  <a:schemeClr val="tx2"/>
                </a:solidFill>
                <a:latin typeface="+mj-lt"/>
                <a:ea typeface="+mj-ea"/>
                <a:cs typeface="+mj-cs"/>
              </a:rPr>
              <a:t>LSI</a:t>
            </a:r>
            <a:r>
              <a:rPr lang="zh-CN" altLang="en-US" sz="3200" dirty="0">
                <a:solidFill>
                  <a:schemeClr val="tx2"/>
                </a:solidFill>
                <a:latin typeface="+mj-lt"/>
                <a:ea typeface="+mj-ea"/>
                <a:cs typeface="+mj-cs"/>
              </a:rPr>
              <a:t>中使用</a:t>
            </a:r>
            <a:r>
              <a:rPr lang="en-US" altLang="zh-CN" sz="3200" dirty="0">
                <a:solidFill>
                  <a:schemeClr val="tx2"/>
                </a:solidFill>
                <a:latin typeface="+mj-lt"/>
                <a:ea typeface="+mj-ea"/>
                <a:cs typeface="+mj-cs"/>
              </a:rPr>
              <a:t>SVD</a:t>
            </a:r>
            <a:r>
              <a:rPr lang="zh-CN" altLang="en-US" sz="3200" dirty="0">
                <a:solidFill>
                  <a:schemeClr val="tx2"/>
                </a:solidFill>
                <a:latin typeface="+mj-lt"/>
                <a:ea typeface="+mj-ea"/>
                <a:cs typeface="+mj-cs"/>
              </a:rPr>
              <a:t>分解</a:t>
            </a:r>
            <a:endParaRPr lang="en-US" sz="3200" dirty="0">
              <a:solidFill>
                <a:schemeClr val="tx2"/>
              </a:solidFill>
              <a:latin typeface="+mj-lt"/>
              <a:ea typeface="+mj-ea"/>
              <a:cs typeface="+mj-cs"/>
            </a:endParaRPr>
          </a:p>
        </p:txBody>
      </p:sp>
      <p:sp>
        <p:nvSpPr>
          <p:cNvPr id="84996" name="Text Box 3"/>
          <p:cNvSpPr txBox="1">
            <a:spLocks noChangeArrowheads="1"/>
          </p:cNvSpPr>
          <p:nvPr/>
        </p:nvSpPr>
        <p:spPr bwMode="auto">
          <a:xfrm>
            <a:off x="251520" y="1450396"/>
            <a:ext cx="8208912" cy="4714908"/>
          </a:xfrm>
          <a:prstGeom prst="rect">
            <a:avLst/>
          </a:prstGeom>
          <a:noFill/>
          <a:ln w="9525">
            <a:noFill/>
            <a:round/>
          </a:ln>
        </p:spPr>
        <p:txBody>
          <a:bodyPr/>
          <a:lstStyle/>
          <a:p>
            <a:pPr marL="800100" lvl="1" indent="-342900">
              <a:spcBef>
                <a:spcPts val="0"/>
              </a:spcBef>
              <a:buClr>
                <a:srgbClr val="336699"/>
              </a:buClr>
              <a:buFont typeface="Wingdings" panose="05000000000000000000" pitchFamily="2" charset="2"/>
              <a:buChar char="p"/>
            </a:pPr>
            <a:r>
              <a:rPr lang="zh-CN" altLang="en-US" sz="2200" dirty="0" smtClean="0">
                <a:solidFill>
                  <a:schemeClr val="tx1"/>
                </a:solidFill>
                <a:latin typeface="Times New Roman" panose="02020603050405020304" pitchFamily="18" charset="0"/>
                <a:ea typeface="黑体" panose="02010609060101010101" pitchFamily="49" charset="-122"/>
              </a:rPr>
              <a:t>最关键的性质：每个奇异值对应的是每个“语义”维度的权重</a:t>
            </a:r>
            <a:endParaRPr lang="de-DE" sz="22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0"/>
              </a:spcBef>
              <a:buClr>
                <a:srgbClr val="336699"/>
              </a:buClr>
              <a:buFont typeface="Wingdings" panose="05000000000000000000" pitchFamily="2" charset="2"/>
              <a:buChar char="p"/>
            </a:pPr>
            <a:r>
              <a:rPr lang="zh-CN" altLang="en-US" sz="2200" dirty="0" smtClean="0">
                <a:solidFill>
                  <a:schemeClr val="tx1"/>
                </a:solidFill>
                <a:latin typeface="Times New Roman" panose="02020603050405020304" pitchFamily="18" charset="0"/>
                <a:ea typeface="黑体" panose="02010609060101010101" pitchFamily="49" charset="-122"/>
              </a:rPr>
              <a:t>将不太重要的权重置为</a:t>
            </a:r>
            <a:r>
              <a:rPr lang="en-US" altLang="zh-CN" sz="2200" dirty="0" smtClean="0">
                <a:solidFill>
                  <a:schemeClr val="tx1"/>
                </a:solidFill>
                <a:latin typeface="Times New Roman" panose="02020603050405020304" pitchFamily="18" charset="0"/>
                <a:ea typeface="黑体" panose="02010609060101010101" pitchFamily="49" charset="-122"/>
              </a:rPr>
              <a:t>0</a:t>
            </a:r>
            <a:r>
              <a:rPr lang="zh-CN" altLang="en-US" sz="2200" dirty="0" smtClean="0">
                <a:solidFill>
                  <a:schemeClr val="tx1"/>
                </a:solidFill>
                <a:latin typeface="Times New Roman" panose="02020603050405020304" pitchFamily="18" charset="0"/>
                <a:ea typeface="黑体" panose="02010609060101010101" pitchFamily="49" charset="-122"/>
              </a:rPr>
              <a:t>，可以保留重要的信息，去掉一些信息“枝节”</a:t>
            </a:r>
            <a:endParaRPr lang="en-US" sz="22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0"/>
              </a:spcBef>
              <a:buClr>
                <a:srgbClr val="336699"/>
              </a:buClr>
              <a:buFont typeface="Wingdings" panose="05000000000000000000" pitchFamily="2" charset="2"/>
              <a:buChar char="p"/>
            </a:pPr>
            <a:r>
              <a:rPr lang="zh-CN" altLang="en-US" sz="2200" dirty="0" smtClean="0">
                <a:solidFill>
                  <a:schemeClr val="tx1"/>
                </a:solidFill>
                <a:latin typeface="Times New Roman" panose="02020603050405020304" pitchFamily="18" charset="0"/>
                <a:ea typeface="黑体" panose="02010609060101010101" pitchFamily="49" charset="-122"/>
              </a:rPr>
              <a:t>这些“枝节”可能是：</a:t>
            </a:r>
            <a:endParaRPr lang="de-DE" sz="2200" dirty="0" smtClean="0">
              <a:solidFill>
                <a:schemeClr val="tx1"/>
              </a:solidFill>
              <a:latin typeface="Times New Roman" panose="02020603050405020304" pitchFamily="18" charset="0"/>
              <a:ea typeface="黑体" panose="02010609060101010101" pitchFamily="49" charset="-122"/>
            </a:endParaRPr>
          </a:p>
          <a:p>
            <a:pPr marL="1257300" lvl="2" indent="-342900">
              <a:spcBef>
                <a:spcPts val="0"/>
              </a:spcBef>
              <a:buClr>
                <a:srgbClr val="336699"/>
              </a:buClr>
              <a:buFont typeface="Wingdings" panose="05000000000000000000" pitchFamily="2" charset="2"/>
              <a:buChar char="ü"/>
            </a:pPr>
            <a:r>
              <a:rPr lang="zh-CN" altLang="en-US" sz="2200" dirty="0" smtClean="0">
                <a:solidFill>
                  <a:schemeClr val="tx1"/>
                </a:solidFill>
                <a:latin typeface="Times New Roman" panose="02020603050405020304" pitchFamily="18" charset="0"/>
                <a:ea typeface="黑体" panose="02010609060101010101" pitchFamily="49" charset="-122"/>
              </a:rPr>
              <a:t>噪音</a:t>
            </a:r>
            <a:r>
              <a:rPr lang="en-US" sz="2200" dirty="0" smtClean="0">
                <a:solidFill>
                  <a:schemeClr val="tx1"/>
                </a:solidFill>
                <a:latin typeface="Times New Roman" panose="02020603050405020304" pitchFamily="18" charset="0"/>
                <a:ea typeface="黑体" panose="02010609060101010101" pitchFamily="49" charset="-122"/>
              </a:rPr>
              <a:t> – </a:t>
            </a:r>
            <a:r>
              <a:rPr lang="zh-CN" altLang="en-US" sz="2200" dirty="0" smtClean="0">
                <a:solidFill>
                  <a:schemeClr val="tx1"/>
                </a:solidFill>
                <a:latin typeface="Times New Roman" panose="02020603050405020304" pitchFamily="18" charset="0"/>
                <a:ea typeface="黑体" panose="02010609060101010101" pitchFamily="49" charset="-122"/>
              </a:rPr>
              <a:t>这种情况下，简化的</a:t>
            </a:r>
            <a:r>
              <a:rPr lang="en-US" sz="2200" dirty="0" smtClean="0">
                <a:solidFill>
                  <a:schemeClr val="tx1"/>
                </a:solidFill>
                <a:latin typeface="Times New Roman" panose="02020603050405020304" pitchFamily="18" charset="0"/>
                <a:ea typeface="黑体" panose="02010609060101010101" pitchFamily="49" charset="-122"/>
              </a:rPr>
              <a:t>LSI </a:t>
            </a:r>
            <a:r>
              <a:rPr lang="zh-CN" altLang="en-US" sz="2200" dirty="0" smtClean="0">
                <a:solidFill>
                  <a:schemeClr val="tx1"/>
                </a:solidFill>
                <a:latin typeface="Times New Roman" panose="02020603050405020304" pitchFamily="18" charset="0"/>
                <a:ea typeface="黑体" panose="02010609060101010101" pitchFamily="49" charset="-122"/>
              </a:rPr>
              <a:t>噪音更少，是一种更好的表示方法</a:t>
            </a:r>
            <a:endParaRPr lang="en-US" sz="2200" dirty="0" smtClean="0">
              <a:solidFill>
                <a:schemeClr val="tx1"/>
              </a:solidFill>
              <a:latin typeface="Times New Roman" panose="02020603050405020304" pitchFamily="18" charset="0"/>
              <a:ea typeface="黑体" panose="02010609060101010101" pitchFamily="49" charset="-122"/>
            </a:endParaRPr>
          </a:p>
          <a:p>
            <a:pPr marL="1257300" lvl="2" indent="-342900">
              <a:spcBef>
                <a:spcPts val="0"/>
              </a:spcBef>
              <a:buClr>
                <a:srgbClr val="336699"/>
              </a:buClr>
              <a:buFont typeface="Wingdings" panose="05000000000000000000" pitchFamily="2" charset="2"/>
              <a:buChar char="ü"/>
            </a:pPr>
            <a:r>
              <a:rPr lang="zh-CN" altLang="en-US" sz="2200" dirty="0" smtClean="0">
                <a:solidFill>
                  <a:srgbClr val="0070C0"/>
                </a:solidFill>
                <a:latin typeface="Times New Roman" panose="02020603050405020304" pitchFamily="18" charset="0"/>
                <a:ea typeface="黑体" panose="02010609060101010101" pitchFamily="49" charset="-122"/>
              </a:rPr>
              <a:t>枝节信息可能会使本来应该相似的对象不相似，同样</a:t>
            </a:r>
            <a:r>
              <a:rPr lang="zh-CN" altLang="en-US" sz="2200" dirty="0" smtClean="0">
                <a:solidFill>
                  <a:schemeClr val="tx1"/>
                </a:solidFill>
                <a:latin typeface="Times New Roman" panose="02020603050405020304" pitchFamily="18" charset="0"/>
                <a:ea typeface="黑体" panose="02010609060101010101" pitchFamily="49" charset="-122"/>
              </a:rPr>
              <a:t>简化的</a:t>
            </a:r>
            <a:r>
              <a:rPr lang="en-US" altLang="zh-CN" sz="2200" dirty="0" smtClean="0">
                <a:solidFill>
                  <a:schemeClr val="tx1"/>
                </a:solidFill>
                <a:latin typeface="Times New Roman" panose="02020603050405020304" pitchFamily="18" charset="0"/>
                <a:ea typeface="黑体" panose="02010609060101010101" pitchFamily="49" charset="-122"/>
              </a:rPr>
              <a:t>LSI </a:t>
            </a:r>
            <a:r>
              <a:rPr lang="zh-CN" altLang="en-US" sz="2200" dirty="0" smtClean="0">
                <a:solidFill>
                  <a:schemeClr val="tx1"/>
                </a:solidFill>
                <a:latin typeface="Times New Roman" panose="02020603050405020304" pitchFamily="18" charset="0"/>
                <a:ea typeface="黑体" panose="02010609060101010101" pitchFamily="49" charset="-122"/>
              </a:rPr>
              <a:t>由于其能更好地表达相似度，因而是一种更优的表示方式</a:t>
            </a:r>
            <a:endParaRPr lang="de-DE" sz="22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0"/>
              </a:spcBef>
              <a:buClr>
                <a:srgbClr val="336699"/>
              </a:buClr>
              <a:buFont typeface="Wingdings" panose="05000000000000000000" pitchFamily="2" charset="2"/>
              <a:buChar char="p"/>
            </a:pPr>
            <a:r>
              <a:rPr lang="zh-CN" altLang="en-US" sz="2200" dirty="0" smtClean="0">
                <a:solidFill>
                  <a:schemeClr val="tx1"/>
                </a:solidFill>
                <a:latin typeface="Times New Roman" panose="02020603050405020304" pitchFamily="18" charset="0"/>
                <a:ea typeface="黑体" panose="02010609060101010101" pitchFamily="49" charset="-122"/>
              </a:rPr>
              <a:t>“细节越少越好”的一个类比</a:t>
            </a:r>
            <a:endParaRPr lang="en-US" sz="2200" dirty="0" smtClean="0">
              <a:solidFill>
                <a:schemeClr val="tx1"/>
              </a:solidFill>
              <a:latin typeface="Times New Roman" panose="02020603050405020304" pitchFamily="18" charset="0"/>
              <a:ea typeface="黑体" panose="02010609060101010101" pitchFamily="49" charset="-122"/>
            </a:endParaRPr>
          </a:p>
          <a:p>
            <a:pPr marL="1257300" lvl="2" indent="-342900">
              <a:spcBef>
                <a:spcPts val="0"/>
              </a:spcBef>
              <a:buClr>
                <a:srgbClr val="336699"/>
              </a:buClr>
              <a:buFont typeface="Wingdings" panose="05000000000000000000" pitchFamily="2" charset="2"/>
              <a:buChar char="ü"/>
            </a:pPr>
            <a:r>
              <a:rPr lang="zh-CN" altLang="en-US" sz="2200" dirty="0" smtClean="0">
                <a:solidFill>
                  <a:schemeClr val="tx1"/>
                </a:solidFill>
                <a:latin typeface="Times New Roman" panose="02020603050405020304" pitchFamily="18" charset="0"/>
                <a:ea typeface="黑体" panose="02010609060101010101" pitchFamily="49" charset="-122"/>
              </a:rPr>
              <a:t>鲜红色花朵的图像</a:t>
            </a:r>
            <a:endParaRPr lang="en-US" sz="2200" dirty="0" smtClean="0">
              <a:solidFill>
                <a:schemeClr val="tx1"/>
              </a:solidFill>
              <a:latin typeface="Times New Roman" panose="02020603050405020304" pitchFamily="18" charset="0"/>
              <a:ea typeface="黑体" panose="02010609060101010101" pitchFamily="49" charset="-122"/>
            </a:endParaRPr>
          </a:p>
          <a:p>
            <a:pPr marL="1257300" lvl="2" indent="-342900">
              <a:spcBef>
                <a:spcPts val="0"/>
              </a:spcBef>
              <a:buClr>
                <a:srgbClr val="336699"/>
              </a:buClr>
              <a:buFont typeface="Wingdings" panose="05000000000000000000" pitchFamily="2" charset="2"/>
              <a:buChar char="ü"/>
            </a:pPr>
            <a:r>
              <a:rPr lang="zh-CN" altLang="en-US" sz="2200" dirty="0" smtClean="0">
                <a:solidFill>
                  <a:schemeClr val="tx1"/>
                </a:solidFill>
                <a:latin typeface="Times New Roman" panose="02020603050405020304" pitchFamily="18" charset="0"/>
                <a:ea typeface="黑体" panose="02010609060101010101" pitchFamily="49" charset="-122"/>
              </a:rPr>
              <a:t>红黑花朵的图像</a:t>
            </a:r>
            <a:endParaRPr lang="en-US" sz="2200" dirty="0" smtClean="0">
              <a:solidFill>
                <a:schemeClr val="tx1"/>
              </a:solidFill>
              <a:latin typeface="Times New Roman" panose="02020603050405020304" pitchFamily="18" charset="0"/>
              <a:ea typeface="黑体" panose="02010609060101010101" pitchFamily="49" charset="-122"/>
            </a:endParaRPr>
          </a:p>
          <a:p>
            <a:pPr marL="1257300" lvl="2" indent="-342900">
              <a:spcBef>
                <a:spcPts val="0"/>
              </a:spcBef>
              <a:buClr>
                <a:srgbClr val="336699"/>
              </a:buClr>
              <a:buFont typeface="Wingdings" panose="05000000000000000000" pitchFamily="2" charset="2"/>
              <a:buChar char="ü"/>
            </a:pPr>
            <a:r>
              <a:rPr lang="zh-CN" altLang="en-US" sz="2200" dirty="0" smtClean="0">
                <a:solidFill>
                  <a:schemeClr val="tx1"/>
                </a:solidFill>
                <a:latin typeface="Times New Roman" panose="02020603050405020304" pitchFamily="18" charset="0"/>
                <a:ea typeface="黑体" panose="02010609060101010101" pitchFamily="49" charset="-122"/>
              </a:rPr>
              <a:t>如果忽略颜色，将更容易看到两者的相似性</a:t>
            </a:r>
            <a:endParaRPr lang="en-US" sz="22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538826" y="-350614"/>
            <a:ext cx="8929718" cy="1403350"/>
          </a:xfrm>
          <a:prstGeom prst="rect">
            <a:avLst/>
          </a:prstGeom>
          <a:noFill/>
          <a:ln w="9525">
            <a:noFill/>
            <a:round/>
          </a:ln>
        </p:spPr>
        <p:txBody>
          <a:bodyPr anchor="b"/>
          <a:lstStyle/>
          <a:p>
            <a:r>
              <a:rPr lang="zh-CN" altLang="en-US" sz="3200" dirty="0">
                <a:solidFill>
                  <a:schemeClr val="tx2"/>
                </a:solidFill>
                <a:latin typeface="+mj-lt"/>
                <a:ea typeface="+mj-ea"/>
                <a:cs typeface="+mj-cs"/>
              </a:rPr>
              <a:t>将空间维度降为</a:t>
            </a:r>
            <a:r>
              <a:rPr lang="en-US" sz="3200" dirty="0">
                <a:solidFill>
                  <a:schemeClr val="tx2"/>
                </a:solidFill>
                <a:latin typeface="+mj-lt"/>
                <a:ea typeface="+mj-ea"/>
                <a:cs typeface="+mj-cs"/>
              </a:rPr>
              <a:t> 2</a:t>
            </a:r>
            <a:endParaRPr lang="en-US" sz="3200" dirty="0">
              <a:solidFill>
                <a:schemeClr val="tx2"/>
              </a:solidFill>
              <a:latin typeface="+mj-lt"/>
              <a:ea typeface="+mj-ea"/>
              <a:cs typeface="+mj-cs"/>
            </a:endParaRPr>
          </a:p>
        </p:txBody>
      </p:sp>
      <p:sp>
        <p:nvSpPr>
          <p:cNvPr id="84996" name="Text Box 3"/>
          <p:cNvSpPr txBox="1">
            <a:spLocks noChangeArrowheads="1"/>
          </p:cNvSpPr>
          <p:nvPr/>
        </p:nvSpPr>
        <p:spPr bwMode="auto">
          <a:xfrm>
            <a:off x="5796136" y="1340768"/>
            <a:ext cx="3071834" cy="4786346"/>
          </a:xfrm>
          <a:prstGeom prst="rect">
            <a:avLst/>
          </a:prstGeom>
          <a:noFill/>
          <a:ln w="9525">
            <a:noFill/>
            <a:round/>
          </a:ln>
        </p:spPr>
        <p:txBody>
          <a:bodyPr/>
          <a:lstStyle/>
          <a:p>
            <a:pPr lvl="1"/>
            <a:r>
              <a:rPr lang="zh-CN" altLang="en-US" sz="2800" dirty="0" smtClean="0">
                <a:solidFill>
                  <a:schemeClr val="tx1"/>
                </a:solidFill>
                <a:latin typeface="Times New Roman" panose="02020603050405020304" pitchFamily="18" charset="0"/>
                <a:ea typeface="黑体" panose="02010609060101010101" pitchFamily="49" charset="-122"/>
              </a:rPr>
              <a:t>实际上，我们只需将矩阵</a:t>
            </a:r>
            <a:r>
              <a:rPr lang="el-GR"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中相应的维度置为</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即可。此时，相当于矩阵</a:t>
            </a:r>
            <a:r>
              <a:rPr lang="de-DE" sz="2800" i="1" dirty="0" smtClean="0">
                <a:solidFill>
                  <a:schemeClr val="tx1"/>
                </a:solidFill>
                <a:latin typeface="Times New Roman" panose="02020603050405020304" pitchFamily="18" charset="0"/>
                <a:ea typeface="黑体" panose="02010609060101010101" pitchFamily="49" charset="-122"/>
              </a:rPr>
              <a:t>U </a:t>
            </a:r>
            <a:r>
              <a:rPr lang="zh-CN" altLang="en-US" sz="2800" dirty="0" smtClean="0">
                <a:solidFill>
                  <a:schemeClr val="tx1"/>
                </a:solidFill>
                <a:latin typeface="Times New Roman" panose="02020603050405020304" pitchFamily="18" charset="0"/>
                <a:ea typeface="黑体" panose="02010609060101010101" pitchFamily="49" charset="-122"/>
              </a:rPr>
              <a:t>和</a:t>
            </a:r>
            <a:r>
              <a:rPr lang="de-DE" sz="2800" i="1" dirty="0" smtClean="0">
                <a:solidFill>
                  <a:schemeClr val="tx1"/>
                </a:solidFill>
                <a:latin typeface="Times New Roman" panose="02020603050405020304" pitchFamily="18" charset="0"/>
                <a:ea typeface="黑体" panose="02010609060101010101" pitchFamily="49" charset="-122"/>
              </a:rPr>
              <a:t>V </a:t>
            </a:r>
            <a:r>
              <a:rPr lang="de-DE" sz="2800" i="1" baseline="30000" dirty="0" smtClean="0">
                <a:solidFill>
                  <a:schemeClr val="tx1"/>
                </a:solidFill>
                <a:latin typeface="Times New Roman" panose="02020603050405020304" pitchFamily="18" charset="0"/>
                <a:ea typeface="黑体" panose="02010609060101010101" pitchFamily="49" charset="-122"/>
              </a:rPr>
              <a:t>T</a:t>
            </a:r>
            <a:r>
              <a:rPr lang="de-DE" sz="2800" baseline="30000" dirty="0" smtClean="0">
                <a:solidFill>
                  <a:schemeClr val="tx1"/>
                </a:solidFill>
                <a:latin typeface="Times New Roman" panose="02020603050405020304" pitchFamily="18" charset="0"/>
                <a:ea typeface="黑体" panose="02010609060101010101" pitchFamily="49" charset="-122"/>
              </a:rPr>
              <a:t> </a:t>
            </a:r>
            <a:r>
              <a:rPr lang="zh-CN" altLang="en-US" sz="2800" dirty="0" smtClean="0">
                <a:solidFill>
                  <a:schemeClr val="tx1"/>
                </a:solidFill>
                <a:latin typeface="Times New Roman" panose="02020603050405020304" pitchFamily="18" charset="0"/>
                <a:ea typeface="黑体" panose="02010609060101010101" pitchFamily="49" charset="-122"/>
              </a:rPr>
              <a:t>的相应维度被忽略，然后计算</a:t>
            </a:r>
            <a:r>
              <a:rPr lang="de-DE" sz="2800" i="1" dirty="0" smtClean="0">
                <a:solidFill>
                  <a:schemeClr val="tx1"/>
                </a:solidFill>
                <a:latin typeface="Times New Roman" panose="02020603050405020304" pitchFamily="18" charset="0"/>
                <a:ea typeface="黑体" panose="02010609060101010101" pitchFamily="49" charset="-122"/>
              </a:rPr>
              <a:t>C</a:t>
            </a:r>
            <a:r>
              <a:rPr lang="de-DE" sz="2800" i="1" baseline="-25000" dirty="0" smtClean="0">
                <a:solidFill>
                  <a:schemeClr val="tx1"/>
                </a:solidFill>
                <a:latin typeface="Times New Roman" panose="02020603050405020304" pitchFamily="18" charset="0"/>
                <a:ea typeface="黑体" panose="02010609060101010101" pitchFamily="49" charset="-122"/>
              </a:rPr>
              <a:t>2</a:t>
            </a:r>
            <a:r>
              <a:rPr lang="de-DE" sz="2800" dirty="0" smtClean="0">
                <a:solidFill>
                  <a:schemeClr val="tx1"/>
                </a:solidFill>
                <a:latin typeface="Times New Roman" panose="02020603050405020304" pitchFamily="18" charset="0"/>
                <a:ea typeface="黑体" panose="02010609060101010101" pitchFamily="49" charset="-122"/>
              </a:rPr>
              <a:t> = </a:t>
            </a:r>
            <a:r>
              <a:rPr lang="de-DE" sz="2800" i="1" dirty="0" smtClean="0">
                <a:solidFill>
                  <a:schemeClr val="tx1"/>
                </a:solidFill>
                <a:latin typeface="Times New Roman" panose="02020603050405020304" pitchFamily="18" charset="0"/>
                <a:ea typeface="黑体" panose="02010609060101010101" pitchFamily="49" charset="-122"/>
              </a:rPr>
              <a:t>U</a:t>
            </a:r>
            <a:r>
              <a:rPr lang="el-GR"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28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de-DE" sz="2800" dirty="0" smtClean="0">
                <a:solidFill>
                  <a:schemeClr val="tx1"/>
                </a:solidFill>
                <a:latin typeface="Times New Roman" panose="02020603050405020304" pitchFamily="18" charset="0"/>
                <a:ea typeface="黑体" panose="02010609060101010101" pitchFamily="49" charset="-122"/>
              </a:rPr>
              <a:t>V </a:t>
            </a:r>
            <a:r>
              <a:rPr lang="de-DE" sz="2800" i="1" baseline="30000" dirty="0" smtClean="0">
                <a:solidFill>
                  <a:schemeClr val="tx1"/>
                </a:solidFill>
                <a:latin typeface="Times New Roman" panose="02020603050405020304" pitchFamily="18" charset="0"/>
                <a:ea typeface="黑体" panose="02010609060101010101" pitchFamily="49" charset="-122"/>
              </a:rPr>
              <a:t>T</a:t>
            </a:r>
            <a:r>
              <a:rPr lang="de-DE" sz="2800" dirty="0" smtClean="0">
                <a:solidFill>
                  <a:schemeClr val="tx1"/>
                </a:solidFill>
                <a:latin typeface="Times New Roman" panose="02020603050405020304" pitchFamily="18" charset="0"/>
                <a:ea typeface="黑体" panose="02010609060101010101" pitchFamily="49" charset="-122"/>
              </a:rPr>
              <a:t> .</a:t>
            </a:r>
            <a:endParaRPr lang="de-DE" sz="2800" dirty="0" smtClean="0">
              <a:solidFill>
                <a:schemeClr val="tx1"/>
              </a:solidFill>
              <a:latin typeface="Times New Roman" panose="02020603050405020304" pitchFamily="18" charset="0"/>
              <a:ea typeface="黑体" panose="02010609060101010101" pitchFamily="49" charset="-122"/>
            </a:endParaRPr>
          </a:p>
          <a:p>
            <a:pPr lvl="1"/>
            <a:endParaRPr lang="de-DE"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8" name="Picture 7" descr="1814.png"/>
          <p:cNvPicPr>
            <a:picLocks noChangeAspect="1"/>
          </p:cNvPicPr>
          <p:nvPr/>
        </p:nvPicPr>
        <p:blipFill>
          <a:blip r:embed="rId1" cstate="print"/>
          <a:stretch>
            <a:fillRect/>
          </a:stretch>
        </p:blipFill>
        <p:spPr>
          <a:xfrm>
            <a:off x="487019" y="1268760"/>
            <a:ext cx="5165101" cy="4932000"/>
          </a:xfrm>
          <a:prstGeom prst="rect">
            <a:avLst/>
          </a:prstGeom>
        </p:spPr>
      </p:pic>
    </p:spTree>
  </p:cSld>
  <p:clrMapOvr>
    <a:masterClrMapping/>
  </p:clrMapOvr>
  <p:transition spd="med"/>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611560" y="-459432"/>
            <a:ext cx="8929718" cy="1403350"/>
          </a:xfrm>
          <a:prstGeom prst="rect">
            <a:avLst/>
          </a:prstGeom>
          <a:noFill/>
          <a:ln w="9525">
            <a:noFill/>
            <a:round/>
          </a:ln>
        </p:spPr>
        <p:txBody>
          <a:bodyPr anchor="b"/>
          <a:lstStyle/>
          <a:p>
            <a:pPr>
              <a:buNone/>
            </a:pPr>
            <a:r>
              <a:rPr lang="zh-CN" altLang="en-US" sz="3200" dirty="0">
                <a:solidFill>
                  <a:schemeClr val="tx2"/>
                </a:solidFill>
                <a:latin typeface="+mj-lt"/>
                <a:ea typeface="+mj-ea"/>
                <a:cs typeface="+mj-cs"/>
              </a:rPr>
              <a:t>维度降为</a:t>
            </a:r>
            <a:r>
              <a:rPr lang="en-US" sz="3200" dirty="0">
                <a:solidFill>
                  <a:schemeClr val="tx2"/>
                </a:solidFill>
                <a:latin typeface="+mj-lt"/>
                <a:ea typeface="+mj-ea"/>
                <a:cs typeface="+mj-cs"/>
              </a:rPr>
              <a:t> 2</a:t>
            </a:r>
            <a:endParaRPr lang="en-US" sz="3200" dirty="0">
              <a:solidFill>
                <a:schemeClr val="tx2"/>
              </a:solidFill>
              <a:latin typeface="+mj-lt"/>
              <a:ea typeface="+mj-ea"/>
              <a:cs typeface="+mj-cs"/>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9" name="Picture 8" descr="1815.png"/>
          <p:cNvPicPr>
            <a:picLocks noChangeAspect="1"/>
          </p:cNvPicPr>
          <p:nvPr/>
        </p:nvPicPr>
        <p:blipFill>
          <a:blip r:embed="rId1" cstate="print"/>
          <a:stretch>
            <a:fillRect/>
          </a:stretch>
        </p:blipFill>
        <p:spPr>
          <a:xfrm>
            <a:off x="716602" y="1124744"/>
            <a:ext cx="4215438" cy="5184000"/>
          </a:xfrm>
          <a:prstGeom prst="rect">
            <a:avLst/>
          </a:prstGeom>
        </p:spPr>
      </p:pic>
    </p:spTree>
  </p:cSld>
  <p:clrMapOvr>
    <a:masterClrMapping/>
  </p:clrMapOvr>
  <p:transition spd="med"/>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538826" y="-459432"/>
            <a:ext cx="8929718" cy="1403350"/>
          </a:xfrm>
          <a:prstGeom prst="rect">
            <a:avLst/>
          </a:prstGeom>
          <a:noFill/>
          <a:ln w="9525">
            <a:noFill/>
            <a:round/>
          </a:ln>
        </p:spPr>
        <p:txBody>
          <a:bodyPr anchor="b"/>
          <a:lstStyle/>
          <a:p>
            <a:pPr>
              <a:buNone/>
            </a:pPr>
            <a:r>
              <a:rPr lang="zh-CN" altLang="en-US" sz="3200" dirty="0">
                <a:solidFill>
                  <a:schemeClr val="tx2"/>
                </a:solidFill>
                <a:latin typeface="+mj-lt"/>
                <a:ea typeface="+mj-ea"/>
                <a:cs typeface="+mj-cs"/>
              </a:rPr>
              <a:t>回顾原始未分解的矩阵</a:t>
            </a:r>
            <a:r>
              <a:rPr lang="en-US" sz="3200" dirty="0">
                <a:solidFill>
                  <a:schemeClr val="tx2"/>
                </a:solidFill>
                <a:latin typeface="+mj-lt"/>
                <a:ea typeface="+mj-ea"/>
                <a:cs typeface="+mj-cs"/>
              </a:rPr>
              <a:t> </a:t>
            </a:r>
            <a:r>
              <a:rPr lang="en-US" sz="3600" i="1" dirty="0" smtClean="0">
                <a:solidFill>
                  <a:schemeClr val="tx1"/>
                </a:solidFill>
                <a:latin typeface="Times New Roman" panose="02020603050405020304" pitchFamily="18" charset="0"/>
                <a:ea typeface="黑体" panose="02010609060101010101" pitchFamily="49" charset="-122"/>
              </a:rPr>
              <a:t>C</a:t>
            </a:r>
            <a:r>
              <a:rPr lang="en-US" sz="3600" dirty="0" smtClean="0">
                <a:solidFill>
                  <a:schemeClr val="tx1"/>
                </a:solidFill>
                <a:latin typeface="Times New Roman" panose="02020603050405020304" pitchFamily="18" charset="0"/>
                <a:ea typeface="黑体" panose="02010609060101010101" pitchFamily="49" charset="-122"/>
              </a:rPr>
              <a:t>=</a:t>
            </a:r>
            <a:r>
              <a:rPr lang="en-US" sz="3600" i="1" dirty="0" smtClean="0">
                <a:solidFill>
                  <a:schemeClr val="tx1"/>
                </a:solidFill>
                <a:latin typeface="Times New Roman" panose="02020603050405020304" pitchFamily="18" charset="0"/>
                <a:ea typeface="黑体" panose="02010609060101010101" pitchFamily="49" charset="-122"/>
              </a:rPr>
              <a:t>U</a:t>
            </a:r>
            <a:r>
              <a:rPr lang="el-GR" sz="3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n-US" sz="3600" i="1" dirty="0" smtClean="0">
                <a:solidFill>
                  <a:schemeClr val="tx1"/>
                </a:solidFill>
                <a:latin typeface="Times New Roman" panose="02020603050405020304" pitchFamily="18" charset="0"/>
                <a:ea typeface="黑体" panose="02010609060101010101" pitchFamily="49" charset="-122"/>
              </a:rPr>
              <a:t>V</a:t>
            </a:r>
            <a:r>
              <a:rPr lang="en-US" sz="3600" i="1" baseline="30000" dirty="0" smtClean="0">
                <a:solidFill>
                  <a:schemeClr val="tx1"/>
                </a:solidFill>
                <a:latin typeface="Times New Roman" panose="02020603050405020304" pitchFamily="18" charset="0"/>
                <a:ea typeface="黑体" panose="02010609060101010101" pitchFamily="49" charset="-122"/>
              </a:rPr>
              <a:t>T</a:t>
            </a:r>
            <a:endParaRPr lang="en-US" sz="3600" i="1" baseline="300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7" name="Picture 6" descr="1816.png"/>
          <p:cNvPicPr>
            <a:picLocks noChangeAspect="1"/>
          </p:cNvPicPr>
          <p:nvPr/>
        </p:nvPicPr>
        <p:blipFill>
          <a:blip r:embed="rId1" cstate="print"/>
          <a:stretch>
            <a:fillRect/>
          </a:stretch>
        </p:blipFill>
        <p:spPr>
          <a:xfrm>
            <a:off x="710794" y="1052736"/>
            <a:ext cx="4149238" cy="5220000"/>
          </a:xfrm>
          <a:prstGeom prst="rect">
            <a:avLst/>
          </a:prstGeom>
        </p:spPr>
      </p:pic>
    </p:spTree>
  </p:cSld>
  <p:clrMapOvr>
    <a:masterClrMapping/>
  </p:clrMapOvr>
  <p:transition spd="med"/>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466818" y="-278606"/>
            <a:ext cx="8929718" cy="1403350"/>
          </a:xfrm>
          <a:prstGeom prst="rect">
            <a:avLst/>
          </a:prstGeom>
          <a:noFill/>
          <a:ln w="9525">
            <a:noFill/>
            <a:round/>
          </a:ln>
        </p:spPr>
        <p:txBody>
          <a:bodyPr anchor="b"/>
          <a:lstStyle/>
          <a:p>
            <a:pPr>
              <a:buNone/>
            </a:pPr>
            <a:r>
              <a:rPr lang="zh-CN" altLang="en-US" sz="3200" dirty="0">
                <a:solidFill>
                  <a:schemeClr val="tx2"/>
                </a:solidFill>
                <a:latin typeface="+mj-lt"/>
                <a:ea typeface="+mj-ea"/>
                <a:cs typeface="+mj-cs"/>
              </a:rPr>
              <a:t>原始矩阵</a:t>
            </a:r>
            <a:r>
              <a:rPr lang="es-ES" sz="3200" dirty="0">
                <a:solidFill>
                  <a:schemeClr val="tx2"/>
                </a:solidFill>
                <a:latin typeface="+mj-lt"/>
                <a:ea typeface="+mj-ea"/>
                <a:cs typeface="+mj-cs"/>
              </a:rPr>
              <a:t> C vs. </a:t>
            </a:r>
            <a:r>
              <a:rPr lang="zh-CN" altLang="en-US" sz="3200" dirty="0">
                <a:solidFill>
                  <a:schemeClr val="tx2"/>
                </a:solidFill>
                <a:latin typeface="+mj-lt"/>
                <a:ea typeface="+mj-ea"/>
                <a:cs typeface="+mj-cs"/>
              </a:rPr>
              <a:t>简化的矩阵</a:t>
            </a:r>
            <a:r>
              <a:rPr lang="es-ES" sz="3200" dirty="0">
                <a:solidFill>
                  <a:schemeClr val="tx2"/>
                </a:solidFill>
                <a:latin typeface="+mj-lt"/>
                <a:ea typeface="+mj-ea"/>
                <a:cs typeface="+mj-cs"/>
              </a:rPr>
              <a:t> </a:t>
            </a:r>
            <a:r>
              <a:rPr lang="es-ES" sz="3400" i="1" dirty="0" smtClean="0">
                <a:solidFill>
                  <a:schemeClr val="tx1"/>
                </a:solidFill>
                <a:latin typeface="Times New Roman" panose="02020603050405020304" pitchFamily="18" charset="0"/>
                <a:ea typeface="黑体" panose="02010609060101010101" pitchFamily="49" charset="-122"/>
              </a:rPr>
              <a:t>C</a:t>
            </a:r>
            <a:r>
              <a:rPr lang="es-ES" sz="3400" baseline="-25000" dirty="0" smtClean="0">
                <a:solidFill>
                  <a:schemeClr val="tx1"/>
                </a:solidFill>
                <a:latin typeface="Times New Roman" panose="02020603050405020304" pitchFamily="18" charset="0"/>
                <a:ea typeface="黑体" panose="02010609060101010101" pitchFamily="49" charset="-122"/>
              </a:rPr>
              <a:t>2</a:t>
            </a:r>
            <a:r>
              <a:rPr lang="es-ES" sz="3400" dirty="0" smtClean="0">
                <a:solidFill>
                  <a:schemeClr val="tx1"/>
                </a:solidFill>
                <a:latin typeface="Times New Roman" panose="02020603050405020304" pitchFamily="18" charset="0"/>
                <a:ea typeface="黑体" panose="02010609060101010101" pitchFamily="49" charset="-122"/>
              </a:rPr>
              <a:t> = </a:t>
            </a:r>
            <a:r>
              <a:rPr lang="es-ES" sz="3400" i="1" dirty="0" smtClean="0">
                <a:solidFill>
                  <a:schemeClr val="tx1"/>
                </a:solidFill>
                <a:latin typeface="Times New Roman" panose="02020603050405020304" pitchFamily="18" charset="0"/>
                <a:ea typeface="黑体" panose="02010609060101010101" pitchFamily="49" charset="-122"/>
              </a:rPr>
              <a:t>U</a:t>
            </a:r>
            <a:r>
              <a:rPr lang="el-GR" sz="3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Σ</a:t>
            </a:r>
            <a:r>
              <a:rPr lang="es-ES" sz="3400" baseline="-25000" dirty="0" smtClean="0">
                <a:solidFill>
                  <a:schemeClr val="tx1"/>
                </a:solidFill>
                <a:latin typeface="Times New Roman" panose="02020603050405020304" pitchFamily="18" charset="0"/>
                <a:ea typeface="黑体" panose="02010609060101010101" pitchFamily="49" charset="-122"/>
              </a:rPr>
              <a:t>2</a:t>
            </a:r>
            <a:r>
              <a:rPr lang="es-ES" sz="3400" i="1" dirty="0" smtClean="0">
                <a:solidFill>
                  <a:schemeClr val="tx1"/>
                </a:solidFill>
                <a:latin typeface="Times New Roman" panose="02020603050405020304" pitchFamily="18" charset="0"/>
                <a:ea typeface="黑体" panose="02010609060101010101" pitchFamily="49" charset="-122"/>
              </a:rPr>
              <a:t>V</a:t>
            </a:r>
            <a:r>
              <a:rPr lang="es-ES" sz="3400" i="1" baseline="30000" dirty="0" smtClean="0">
                <a:solidFill>
                  <a:schemeClr val="tx1"/>
                </a:solidFill>
                <a:latin typeface="Times New Roman" panose="02020603050405020304" pitchFamily="18" charset="0"/>
                <a:ea typeface="黑体" panose="02010609060101010101" pitchFamily="49" charset="-122"/>
              </a:rPr>
              <a:t>T</a:t>
            </a:r>
            <a:endParaRPr lang="es-ES" sz="3400" i="1" baseline="30000" dirty="0" smtClean="0">
              <a:solidFill>
                <a:schemeClr val="tx1"/>
              </a:solidFill>
              <a:latin typeface="Times New Roman" panose="02020603050405020304" pitchFamily="18" charset="0"/>
              <a:ea typeface="黑体" panose="02010609060101010101" pitchFamily="49" charset="-122"/>
            </a:endParaRPr>
          </a:p>
        </p:txBody>
      </p:sp>
      <p:sp>
        <p:nvSpPr>
          <p:cNvPr id="84996" name="Text Box 3"/>
          <p:cNvSpPr txBox="1">
            <a:spLocks noChangeArrowheads="1"/>
          </p:cNvSpPr>
          <p:nvPr/>
        </p:nvSpPr>
        <p:spPr bwMode="auto">
          <a:xfrm>
            <a:off x="6286512" y="1594982"/>
            <a:ext cx="2677976" cy="4786346"/>
          </a:xfrm>
          <a:prstGeom prst="rect">
            <a:avLst/>
          </a:prstGeom>
          <a:noFill/>
          <a:ln w="9525">
            <a:noFill/>
            <a:round/>
          </a:ln>
        </p:spPr>
        <p:txBody>
          <a:bodyPr/>
          <a:lstStyle/>
          <a:p>
            <a:r>
              <a:rPr lang="de-DE" sz="2800" i="1" dirty="0" smtClean="0">
                <a:solidFill>
                  <a:schemeClr val="tx1"/>
                </a:solidFill>
                <a:latin typeface="Times New Roman" panose="02020603050405020304" pitchFamily="18" charset="0"/>
                <a:ea typeface="黑体" panose="02010609060101010101" pitchFamily="49" charset="-122"/>
              </a:rPr>
              <a:t>C</a:t>
            </a:r>
            <a:r>
              <a:rPr lang="de-DE" sz="2800" baseline="-25000" dirty="0" smtClean="0">
                <a:solidFill>
                  <a:schemeClr val="tx1"/>
                </a:solidFill>
                <a:latin typeface="Times New Roman" panose="02020603050405020304" pitchFamily="18" charset="0"/>
                <a:ea typeface="黑体" panose="02010609060101010101" pitchFamily="49" charset="-122"/>
              </a:rPr>
              <a:t>2</a:t>
            </a:r>
            <a:r>
              <a:rPr lang="de-DE" sz="2800" dirty="0" smtClean="0">
                <a:solidFill>
                  <a:schemeClr val="tx1"/>
                </a:solidFill>
                <a:latin typeface="Times New Roman" panose="02020603050405020304" pitchFamily="18" charset="0"/>
                <a:ea typeface="黑体" panose="02010609060101010101" pitchFamily="49" charset="-122"/>
              </a:rPr>
              <a:t> </a:t>
            </a:r>
            <a:r>
              <a:rPr lang="zh-CN" altLang="en-US" sz="2800" dirty="0" smtClean="0">
                <a:solidFill>
                  <a:schemeClr val="tx1"/>
                </a:solidFill>
                <a:latin typeface="Times New Roman" panose="02020603050405020304" pitchFamily="18" charset="0"/>
                <a:ea typeface="黑体" panose="02010609060101010101" pitchFamily="49" charset="-122"/>
              </a:rPr>
              <a:t>可以看成矩阵</a:t>
            </a:r>
            <a:r>
              <a:rPr lang="en-US" altLang="zh-CN" sz="2800" dirty="0" smtClean="0">
                <a:solidFill>
                  <a:schemeClr val="tx1"/>
                </a:solidFill>
                <a:latin typeface="Times New Roman" panose="02020603050405020304" pitchFamily="18" charset="0"/>
                <a:ea typeface="黑体" panose="02010609060101010101" pitchFamily="49" charset="-122"/>
              </a:rPr>
              <a:t>C</a:t>
            </a:r>
            <a:r>
              <a:rPr lang="zh-CN" altLang="en-US" sz="2800" dirty="0" smtClean="0">
                <a:solidFill>
                  <a:schemeClr val="tx1"/>
                </a:solidFill>
                <a:latin typeface="Times New Roman" panose="02020603050405020304" pitchFamily="18" charset="0"/>
                <a:ea typeface="黑体" panose="02010609060101010101" pitchFamily="49" charset="-122"/>
              </a:rPr>
              <a:t>的一个二维表示。</a:t>
            </a:r>
            <a:endParaRPr lang="de-DE" sz="2800" dirty="0" smtClean="0">
              <a:solidFill>
                <a:schemeClr val="tx1"/>
              </a:solidFill>
              <a:latin typeface="Times New Roman" panose="02020603050405020304" pitchFamily="18" charset="0"/>
              <a:ea typeface="黑体" panose="02010609060101010101" pitchFamily="49" charset="-122"/>
            </a:endParaRPr>
          </a:p>
          <a:p>
            <a:endParaRPr lang="de-DE" sz="2800" dirty="0" smtClean="0">
              <a:solidFill>
                <a:schemeClr val="tx1"/>
              </a:solidFill>
              <a:latin typeface="Times New Roman" panose="02020603050405020304" pitchFamily="18" charset="0"/>
              <a:ea typeface="黑体" panose="02010609060101010101" pitchFamily="49" charset="-122"/>
            </a:endParaRPr>
          </a:p>
          <a:p>
            <a:r>
              <a:rPr lang="zh-CN" altLang="en-US" sz="2800" dirty="0" smtClean="0">
                <a:solidFill>
                  <a:schemeClr val="tx1"/>
                </a:solidFill>
                <a:latin typeface="Times New Roman" panose="02020603050405020304" pitchFamily="18" charset="0"/>
                <a:ea typeface="黑体" panose="02010609060101010101" pitchFamily="49" charset="-122"/>
              </a:rPr>
              <a:t>我们将表示的维度缩减至</a:t>
            </a:r>
            <a:r>
              <a:rPr lang="en-US" altLang="zh-CN" sz="2800" dirty="0" smtClean="0">
                <a:solidFill>
                  <a:schemeClr val="tx1"/>
                </a:solidFill>
                <a:latin typeface="Times New Roman" panose="02020603050405020304" pitchFamily="18" charset="0"/>
                <a:ea typeface="黑体" panose="02010609060101010101" pitchFamily="49" charset="-122"/>
              </a:rPr>
              <a:t>2</a:t>
            </a:r>
            <a:r>
              <a:rPr lang="zh-CN" altLang="en-US" sz="2800" dirty="0" smtClean="0">
                <a:solidFill>
                  <a:schemeClr val="tx1"/>
                </a:solidFill>
                <a:latin typeface="Times New Roman" panose="02020603050405020304" pitchFamily="18" charset="0"/>
                <a:ea typeface="黑体" panose="02010609060101010101" pitchFamily="49" charset="-122"/>
              </a:rPr>
              <a:t>维。</a:t>
            </a:r>
            <a:endParaRPr lang="de-DE" sz="28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9" name="Picture 8" descr="1817.png"/>
          <p:cNvPicPr>
            <a:picLocks noChangeAspect="1"/>
          </p:cNvPicPr>
          <p:nvPr/>
        </p:nvPicPr>
        <p:blipFill>
          <a:blip r:embed="rId1" cstate="print"/>
          <a:stretch>
            <a:fillRect/>
          </a:stretch>
        </p:blipFill>
        <p:spPr>
          <a:xfrm>
            <a:off x="428595" y="1729308"/>
            <a:ext cx="5622435" cy="3571900"/>
          </a:xfrm>
          <a:prstGeom prst="rect">
            <a:avLst/>
          </a:prstGeom>
        </p:spPr>
      </p:pic>
    </p:spTree>
  </p:cSld>
  <p:clrMapOvr>
    <a:masterClrMapping/>
  </p:clrMapOvr>
  <p:transition spd="med"/>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466818" y="-350614"/>
            <a:ext cx="8929718" cy="1403350"/>
          </a:xfrm>
          <a:prstGeom prst="rect">
            <a:avLst/>
          </a:prstGeom>
          <a:noFill/>
          <a:ln w="9525">
            <a:noFill/>
            <a:round/>
          </a:ln>
        </p:spPr>
        <p:txBody>
          <a:bodyPr anchor="b"/>
          <a:lstStyle/>
          <a:p>
            <a:pPr>
              <a:buClr>
                <a:srgbClr val="336699"/>
              </a:buClr>
              <a:buNone/>
            </a:pPr>
            <a:r>
              <a:rPr lang="zh-CN" altLang="en-US" sz="3200" dirty="0">
                <a:solidFill>
                  <a:schemeClr val="tx2"/>
                </a:solidFill>
                <a:latin typeface="+mj-lt"/>
                <a:ea typeface="+mj-ea"/>
                <a:cs typeface="+mj-cs"/>
              </a:rPr>
              <a:t>为什么新的低维空间更好？</a:t>
            </a:r>
            <a:endParaRPr lang="es-ES" sz="3200" dirty="0">
              <a:solidFill>
                <a:schemeClr val="tx2"/>
              </a:solidFill>
              <a:latin typeface="+mj-lt"/>
              <a:ea typeface="+mj-ea"/>
              <a:cs typeface="+mj-cs"/>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9" name="Picture 8" descr="1817.png"/>
          <p:cNvPicPr>
            <a:picLocks noChangeAspect="1"/>
          </p:cNvPicPr>
          <p:nvPr/>
        </p:nvPicPr>
        <p:blipFill>
          <a:blip r:embed="rId1"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66" y="1234942"/>
            <a:ext cx="3071834" cy="4786346"/>
          </a:xfrm>
          <a:prstGeom prst="rect">
            <a:avLst/>
          </a:prstGeom>
          <a:noFill/>
          <a:ln w="9525">
            <a:noFill/>
            <a:round/>
          </a:ln>
        </p:spPr>
        <p:txBody>
          <a:bodyPr/>
          <a:lstStyle/>
          <a:p>
            <a:r>
              <a:rPr lang="zh-CN" altLang="en-US" sz="2800" dirty="0" smtClean="0">
                <a:solidFill>
                  <a:schemeClr val="tx1"/>
                </a:solidFill>
                <a:latin typeface="Times New Roman" panose="02020603050405020304" pitchFamily="18" charset="0"/>
                <a:ea typeface="黑体" panose="02010609060101010101" pitchFamily="49" charset="-122"/>
              </a:rPr>
              <a:t>在原始空间中，</a:t>
            </a:r>
            <a:r>
              <a:rPr lang="de-DE" sz="2800" dirty="0" smtClean="0">
                <a:solidFill>
                  <a:schemeClr val="tx1"/>
                </a:solidFill>
                <a:latin typeface="Times New Roman" panose="02020603050405020304" pitchFamily="18" charset="0"/>
                <a:ea typeface="黑体" panose="02010609060101010101" pitchFamily="49" charset="-122"/>
              </a:rPr>
              <a:t> d2 </a:t>
            </a:r>
            <a:r>
              <a:rPr lang="zh-CN" altLang="en-US" sz="2800" dirty="0" smtClean="0">
                <a:solidFill>
                  <a:schemeClr val="tx1"/>
                </a:solidFill>
                <a:latin typeface="Times New Roman" panose="02020603050405020304" pitchFamily="18" charset="0"/>
                <a:ea typeface="黑体" panose="02010609060101010101" pitchFamily="49" charset="-122"/>
              </a:rPr>
              <a:t>和</a:t>
            </a:r>
            <a:r>
              <a:rPr lang="de-DE" sz="2800" dirty="0" smtClean="0">
                <a:solidFill>
                  <a:schemeClr val="tx1"/>
                </a:solidFill>
                <a:latin typeface="Times New Roman" panose="02020603050405020304" pitchFamily="18" charset="0"/>
                <a:ea typeface="黑体" panose="02010609060101010101" pitchFamily="49" charset="-122"/>
              </a:rPr>
              <a:t>d3</a:t>
            </a:r>
            <a:r>
              <a:rPr lang="zh-CN" altLang="en-US" sz="2800" dirty="0" smtClean="0">
                <a:solidFill>
                  <a:schemeClr val="tx1"/>
                </a:solidFill>
                <a:latin typeface="Times New Roman" panose="02020603050405020304" pitchFamily="18" charset="0"/>
                <a:ea typeface="黑体" panose="02010609060101010101" pitchFamily="49" charset="-122"/>
              </a:rPr>
              <a:t>的相似度为</a:t>
            </a:r>
            <a:r>
              <a:rPr lang="en-US" altLang="zh-CN" sz="2800" dirty="0" smtClean="0">
                <a:solidFill>
                  <a:schemeClr val="tx1"/>
                </a:solidFill>
                <a:latin typeface="Times New Roman" panose="02020603050405020304" pitchFamily="18" charset="0"/>
                <a:ea typeface="黑体" panose="02010609060101010101" pitchFamily="49" charset="-122"/>
              </a:rPr>
              <a:t>0</a:t>
            </a:r>
            <a:r>
              <a:rPr lang="zh-CN" altLang="en-US" sz="2800" dirty="0" smtClean="0">
                <a:solidFill>
                  <a:schemeClr val="tx1"/>
                </a:solidFill>
                <a:latin typeface="Times New Roman" panose="02020603050405020304" pitchFamily="18" charset="0"/>
                <a:ea typeface="黑体" panose="02010609060101010101" pitchFamily="49" charset="-122"/>
              </a:rPr>
              <a:t>；</a:t>
            </a:r>
            <a:endParaRPr lang="en-US" altLang="zh-CN" sz="2800" dirty="0" smtClean="0">
              <a:solidFill>
                <a:schemeClr val="tx1"/>
              </a:solidFill>
              <a:latin typeface="Times New Roman" panose="02020603050405020304" pitchFamily="18" charset="0"/>
              <a:ea typeface="黑体" panose="02010609060101010101" pitchFamily="49" charset="-122"/>
            </a:endParaRPr>
          </a:p>
          <a:p>
            <a:r>
              <a:rPr lang="zh-CN" altLang="en-US" sz="2800" dirty="0" smtClean="0">
                <a:solidFill>
                  <a:schemeClr val="tx1"/>
                </a:solidFill>
                <a:latin typeface="Times New Roman" panose="02020603050405020304" pitchFamily="18" charset="0"/>
                <a:ea typeface="黑体" panose="02010609060101010101" pitchFamily="49" charset="-122"/>
              </a:rPr>
              <a:t>但是在新空间下，</a:t>
            </a:r>
            <a:r>
              <a:rPr lang="de-DE" sz="2800" dirty="0" smtClean="0">
                <a:solidFill>
                  <a:schemeClr val="tx1"/>
                </a:solidFill>
                <a:latin typeface="Times New Roman" panose="02020603050405020304" pitchFamily="18" charset="0"/>
                <a:ea typeface="黑体" panose="02010609060101010101" pitchFamily="49" charset="-122"/>
              </a:rPr>
              <a:t> </a:t>
            </a:r>
            <a:r>
              <a:rPr lang="en-US" sz="2800" dirty="0" smtClean="0">
                <a:solidFill>
                  <a:schemeClr val="tx1"/>
                </a:solidFill>
                <a:latin typeface="Times New Roman" panose="02020603050405020304" pitchFamily="18" charset="0"/>
                <a:ea typeface="黑体" panose="02010609060101010101" pitchFamily="49" charset="-122"/>
              </a:rPr>
              <a:t>d2 </a:t>
            </a:r>
            <a:r>
              <a:rPr lang="zh-CN" altLang="en-US" sz="2800" dirty="0" smtClean="0">
                <a:solidFill>
                  <a:schemeClr val="tx1"/>
                </a:solidFill>
                <a:latin typeface="Times New Roman" panose="02020603050405020304" pitchFamily="18" charset="0"/>
                <a:ea typeface="黑体" panose="02010609060101010101" pitchFamily="49" charset="-122"/>
              </a:rPr>
              <a:t>和</a:t>
            </a:r>
            <a:r>
              <a:rPr lang="en-US" sz="2800" dirty="0" smtClean="0">
                <a:solidFill>
                  <a:schemeClr val="tx1"/>
                </a:solidFill>
                <a:latin typeface="Times New Roman" panose="02020603050405020304" pitchFamily="18" charset="0"/>
                <a:ea typeface="黑体" panose="02010609060101010101" pitchFamily="49" charset="-122"/>
              </a:rPr>
              <a:t> d3</a:t>
            </a:r>
            <a:r>
              <a:rPr lang="zh-CN" altLang="en-US" sz="2800" dirty="0" smtClean="0">
                <a:solidFill>
                  <a:schemeClr val="tx1"/>
                </a:solidFill>
                <a:latin typeface="Times New Roman" panose="02020603050405020304" pitchFamily="18" charset="0"/>
                <a:ea typeface="黑体" panose="02010609060101010101" pitchFamily="49" charset="-122"/>
              </a:rPr>
              <a:t>的相似度为：</a:t>
            </a:r>
            <a:endParaRPr lang="en-US" sz="2800" dirty="0" smtClean="0">
              <a:solidFill>
                <a:schemeClr val="tx1"/>
              </a:solidFill>
              <a:latin typeface="Times New Roman" panose="02020603050405020304" pitchFamily="18" charset="0"/>
              <a:ea typeface="黑体" panose="02010609060101010101" pitchFamily="49" charset="-122"/>
            </a:endParaRPr>
          </a:p>
          <a:p>
            <a:r>
              <a:rPr lang="en-US" sz="2800" dirty="0" smtClean="0">
                <a:solidFill>
                  <a:schemeClr val="tx1"/>
                </a:solidFill>
                <a:latin typeface="Times New Roman" panose="02020603050405020304" pitchFamily="18" charset="0"/>
                <a:ea typeface="黑体" panose="02010609060101010101" pitchFamily="49" charset="-122"/>
              </a:rPr>
              <a:t>0.52 * 0.28 + 0.36 * 0.16 + 0.72 * 0.36 + 0.12 * 0.20 + - 0.39 * - 0.08 </a:t>
            </a:r>
            <a:r>
              <a:rPr 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0.52</a:t>
            </a:r>
            <a:endParaRPr 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7D1DF782-D05E-4118-B430-4FB942F1DA2B}" type="slidenum">
              <a:rPr lang="en-US" altLang="zh-CN"/>
            </a:fld>
            <a:endParaRPr lang="en-US" altLang="zh-CN"/>
          </a:p>
        </p:txBody>
      </p:sp>
      <p:sp>
        <p:nvSpPr>
          <p:cNvPr id="9219" name="Rectangle 2"/>
          <p:cNvSpPr>
            <a:spLocks noGrp="1" noChangeArrowheads="1"/>
          </p:cNvSpPr>
          <p:nvPr>
            <p:ph type="title" idx="4294967295"/>
          </p:nvPr>
        </p:nvSpPr>
        <p:spPr>
          <a:xfrm>
            <a:off x="35496" y="24048"/>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b="1" dirty="0" smtClean="0"/>
              <a:t>   </a:t>
            </a:r>
            <a:r>
              <a:rPr lang="zh-CN" altLang="en-US" sz="3200" b="1" dirty="0">
                <a:latin typeface="+mj-ea"/>
              </a:rPr>
              <a:t>主动获取技术</a:t>
            </a:r>
            <a:r>
              <a:rPr lang="en-US" altLang="zh-CN" sz="3200" b="1" dirty="0">
                <a:latin typeface="+mj-ea"/>
              </a:rPr>
              <a:t>——</a:t>
            </a:r>
            <a:r>
              <a:rPr lang="zh-CN" altLang="en-US" sz="3200" b="1" dirty="0">
                <a:latin typeface="+mj-ea"/>
              </a:rPr>
              <a:t>网络爬虫</a:t>
            </a:r>
            <a:endParaRPr lang="zh-CN" altLang="en-US" sz="3200" b="1" dirty="0">
              <a:latin typeface="+mj-ea"/>
            </a:endParaRPr>
          </a:p>
        </p:txBody>
      </p:sp>
      <p:sp>
        <p:nvSpPr>
          <p:cNvPr id="9220" name="Rectangle 3"/>
          <p:cNvSpPr>
            <a:spLocks noGrp="1" noChangeArrowheads="1"/>
          </p:cNvSpPr>
          <p:nvPr>
            <p:ph type="body" idx="4294967295"/>
          </p:nvPr>
        </p:nvSpPr>
        <p:spPr>
          <a:xfrm>
            <a:off x="468313" y="1916113"/>
            <a:ext cx="8229600" cy="4525962"/>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b="1" smtClean="0">
                <a:latin typeface="楷体_GB2312" pitchFamily="49" charset="-122"/>
                <a:ea typeface="楷体_GB2312" pitchFamily="49" charset="-122"/>
              </a:rPr>
              <a:t>网络爬虫的概念和分类</a:t>
            </a:r>
            <a:endParaRPr lang="en-US" altLang="zh-CN" b="1" smtClean="0">
              <a:latin typeface="楷体_GB2312" pitchFamily="49" charset="-122"/>
              <a:ea typeface="楷体_GB2312" pitchFamily="49" charset="-122"/>
            </a:endParaRPr>
          </a:p>
          <a:p>
            <a:pPr eaLnBrk="1" hangingPunct="1">
              <a:lnSpc>
                <a:spcPct val="120000"/>
              </a:lnSpc>
            </a:pPr>
            <a:r>
              <a:rPr lang="zh-CN" altLang="en-US" b="1" smtClean="0">
                <a:latin typeface="楷体_GB2312" pitchFamily="49" charset="-122"/>
                <a:ea typeface="楷体_GB2312" pitchFamily="49" charset="-122"/>
              </a:rPr>
              <a:t>网络爬虫的系统结构与关键问题</a:t>
            </a:r>
            <a:endParaRPr lang="zh-CN" altLang="en-US" b="1" smtClean="0">
              <a:latin typeface="楷体_GB2312" pitchFamily="49" charset="-122"/>
              <a:ea typeface="楷体_GB2312" pitchFamily="49" charset="-122"/>
            </a:endParaRPr>
          </a:p>
          <a:p>
            <a:pPr eaLnBrk="1" hangingPunct="1">
              <a:lnSpc>
                <a:spcPct val="120000"/>
              </a:lnSpc>
            </a:pPr>
            <a:r>
              <a:rPr lang="zh-CN" altLang="en-US" b="1" smtClean="0">
                <a:latin typeface="楷体_GB2312" pitchFamily="49" charset="-122"/>
                <a:ea typeface="楷体_GB2312" pitchFamily="49" charset="-122"/>
              </a:rPr>
              <a:t>数据分析与预处理</a:t>
            </a:r>
            <a:endParaRPr lang="en-US" altLang="zh-CN" b="1"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466818" y="-315416"/>
            <a:ext cx="8929718" cy="1403350"/>
          </a:xfrm>
          <a:prstGeom prst="rect">
            <a:avLst/>
          </a:prstGeom>
          <a:noFill/>
          <a:ln w="9525">
            <a:noFill/>
            <a:round/>
          </a:ln>
        </p:spPr>
        <p:txBody>
          <a:bodyPr anchor="b"/>
          <a:lstStyle/>
          <a:p>
            <a:pPr>
              <a:buClr>
                <a:srgbClr val="336699"/>
              </a:buClr>
            </a:pPr>
            <a:r>
              <a:rPr lang="zh-CN" altLang="en-US" sz="3200" dirty="0">
                <a:solidFill>
                  <a:schemeClr val="tx2"/>
                </a:solidFill>
                <a:latin typeface="+mj-lt"/>
                <a:ea typeface="+mj-ea"/>
                <a:cs typeface="+mj-cs"/>
              </a:rPr>
              <a:t>为什么新的低维空间更好？</a:t>
            </a:r>
            <a:endParaRPr lang="es-ES" altLang="zh-CN" sz="3200" dirty="0">
              <a:solidFill>
                <a:schemeClr val="tx2"/>
              </a:solidFill>
              <a:latin typeface="+mj-lt"/>
              <a:ea typeface="+mj-ea"/>
              <a:cs typeface="+mj-cs"/>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9" name="Picture 8" descr="1817.png"/>
          <p:cNvPicPr>
            <a:picLocks noChangeAspect="1"/>
          </p:cNvPicPr>
          <p:nvPr/>
        </p:nvPicPr>
        <p:blipFill>
          <a:blip r:embed="rId1" cstate="print"/>
          <a:stretch>
            <a:fillRect/>
          </a:stretch>
        </p:blipFill>
        <p:spPr>
          <a:xfrm>
            <a:off x="428595" y="1643050"/>
            <a:ext cx="5622435" cy="3571900"/>
          </a:xfrm>
          <a:prstGeom prst="rect">
            <a:avLst/>
          </a:prstGeom>
        </p:spPr>
      </p:pic>
      <p:sp>
        <p:nvSpPr>
          <p:cNvPr id="8" name="Text Box 3"/>
          <p:cNvSpPr txBox="1">
            <a:spLocks noChangeArrowheads="1"/>
          </p:cNvSpPr>
          <p:nvPr/>
        </p:nvSpPr>
        <p:spPr bwMode="auto">
          <a:xfrm>
            <a:off x="6072198" y="1571612"/>
            <a:ext cx="3071834" cy="4786346"/>
          </a:xfrm>
          <a:prstGeom prst="rect">
            <a:avLst/>
          </a:prstGeom>
          <a:noFill/>
          <a:ln w="9525">
            <a:noFill/>
            <a:round/>
          </a:ln>
        </p:spPr>
        <p:txBody>
          <a:bodyPr/>
          <a:lstStyle/>
          <a:p>
            <a:r>
              <a:rPr 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“boat” </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a:t>
            </a:r>
            <a:r>
              <a:rPr 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“ship” </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语义上相似。低维空间能够反映出这一点。</a:t>
            </a:r>
            <a:endPar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538794" y="-350614"/>
            <a:ext cx="8929750" cy="1403350"/>
          </a:xfrm>
          <a:prstGeom prst="rect">
            <a:avLst/>
          </a:prstGeom>
          <a:noFill/>
          <a:ln w="9525">
            <a:noFill/>
            <a:round/>
          </a:ln>
        </p:spPr>
        <p:txBody>
          <a:bodyPr anchor="b"/>
          <a:lstStyle/>
          <a:p>
            <a:pPr>
              <a:buClr>
                <a:srgbClr val="336699"/>
              </a:buClr>
              <a:buNone/>
            </a:pPr>
            <a:r>
              <a:rPr lang="zh-CN" altLang="en-US" sz="3200" dirty="0">
                <a:solidFill>
                  <a:schemeClr val="tx2"/>
                </a:solidFill>
                <a:latin typeface="+mj-lt"/>
                <a:ea typeface="+mj-ea"/>
                <a:cs typeface="+mj-cs"/>
              </a:rPr>
              <a:t>使用</a:t>
            </a:r>
            <a:r>
              <a:rPr lang="en-US" sz="3200" dirty="0">
                <a:solidFill>
                  <a:schemeClr val="tx2"/>
                </a:solidFill>
                <a:latin typeface="+mj-lt"/>
                <a:ea typeface="+mj-ea"/>
                <a:cs typeface="+mj-cs"/>
              </a:rPr>
              <a:t>LSI</a:t>
            </a:r>
            <a:r>
              <a:rPr lang="zh-CN" altLang="en-US" sz="3200" dirty="0">
                <a:solidFill>
                  <a:schemeClr val="tx2"/>
                </a:solidFill>
                <a:latin typeface="+mj-lt"/>
                <a:ea typeface="+mj-ea"/>
                <a:cs typeface="+mj-cs"/>
              </a:rPr>
              <a:t>的原因</a:t>
            </a:r>
            <a:endParaRPr lang="en-US" sz="3200" dirty="0">
              <a:solidFill>
                <a:schemeClr val="tx2"/>
              </a:solidFill>
              <a:latin typeface="+mj-lt"/>
              <a:ea typeface="+mj-ea"/>
              <a:cs typeface="+mj-cs"/>
            </a:endParaRPr>
          </a:p>
        </p:txBody>
      </p:sp>
      <p:sp>
        <p:nvSpPr>
          <p:cNvPr id="84996" name="Text Box 3"/>
          <p:cNvSpPr txBox="1">
            <a:spLocks noChangeArrowheads="1"/>
          </p:cNvSpPr>
          <p:nvPr/>
        </p:nvSpPr>
        <p:spPr bwMode="auto">
          <a:xfrm>
            <a:off x="179512" y="1522404"/>
            <a:ext cx="8501122" cy="4714908"/>
          </a:xfrm>
          <a:prstGeom prst="rect">
            <a:avLst/>
          </a:prstGeom>
          <a:noFill/>
          <a:ln w="9525">
            <a:noFill/>
            <a:round/>
          </a:ln>
        </p:spPr>
        <p:txBody>
          <a:bodyPr/>
          <a:lstStyle/>
          <a:p>
            <a:pPr marL="800100" lvl="1" indent="-342900">
              <a:spcBef>
                <a:spcPts val="700"/>
              </a:spcBef>
              <a:buClr>
                <a:srgbClr val="336699"/>
              </a:buClr>
              <a:buFont typeface="Wingdings" panose="05000000000000000000" pitchFamily="2" charset="2"/>
              <a:buChar char="p"/>
            </a:pPr>
            <a:r>
              <a:rPr lang="en-US" sz="2400" dirty="0" smtClean="0">
                <a:solidFill>
                  <a:schemeClr val="tx1"/>
                </a:solidFill>
                <a:latin typeface="Times New Roman" panose="02020603050405020304" pitchFamily="18" charset="0"/>
                <a:ea typeface="黑体" panose="02010609060101010101" pitchFamily="49" charset="-122"/>
              </a:rPr>
              <a:t>LSI </a:t>
            </a:r>
            <a:r>
              <a:rPr lang="zh-CN" altLang="en-US" sz="2400" dirty="0" smtClean="0">
                <a:solidFill>
                  <a:schemeClr val="tx1"/>
                </a:solidFill>
                <a:latin typeface="Times New Roman" panose="02020603050405020304" pitchFamily="18" charset="0"/>
                <a:ea typeface="黑体" panose="02010609060101010101" pitchFamily="49" charset="-122"/>
              </a:rPr>
              <a:t>能够发现文档的语义上的关联</a:t>
            </a:r>
            <a:r>
              <a:rPr lang="de-DE" sz="2400" dirty="0" smtClean="0">
                <a:solidFill>
                  <a:schemeClr val="tx1"/>
                </a:solidFill>
                <a:latin typeface="Times New Roman" panose="02020603050405020304" pitchFamily="18" charset="0"/>
                <a:ea typeface="黑体" panose="02010609060101010101" pitchFamily="49" charset="-122"/>
              </a:rPr>
              <a:t> .</a:t>
            </a:r>
            <a:endParaRPr lang="de-DE" sz="24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但是在原始向量空间中这些文档相似度不大</a:t>
            </a:r>
            <a:r>
              <a:rPr lang="en-US" sz="2400" dirty="0" smtClean="0">
                <a:solidFill>
                  <a:schemeClr val="tx1"/>
                </a:solidFill>
                <a:latin typeface="Times New Roman" panose="02020603050405020304" pitchFamily="18" charset="0"/>
                <a:ea typeface="黑体" panose="02010609060101010101" pitchFamily="49" charset="-122"/>
              </a:rPr>
              <a:t> (</a:t>
            </a:r>
            <a:r>
              <a:rPr lang="zh-CN" altLang="en-US" sz="2400" dirty="0" smtClean="0">
                <a:solidFill>
                  <a:schemeClr val="tx1"/>
                </a:solidFill>
                <a:latin typeface="Times New Roman" panose="02020603050405020304" pitchFamily="18" charset="0"/>
                <a:ea typeface="黑体" panose="02010609060101010101" pitchFamily="49" charset="-122"/>
              </a:rPr>
              <a:t>因为它们使用不同的词语</a:t>
            </a:r>
            <a:r>
              <a:rPr lang="de-DE" sz="2400" dirty="0" smtClean="0">
                <a:solidFill>
                  <a:schemeClr val="tx1"/>
                </a:solidFill>
                <a:latin typeface="Times New Roman" panose="02020603050405020304" pitchFamily="18" charset="0"/>
                <a:ea typeface="黑体" panose="02010609060101010101" pitchFamily="49" charset="-122"/>
              </a:rPr>
              <a:t>)</a:t>
            </a:r>
            <a:endParaRPr lang="de-DE" sz="24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于是通过</a:t>
            </a:r>
            <a:r>
              <a:rPr lang="en-US" altLang="zh-CN" sz="2400" dirty="0" smtClean="0">
                <a:solidFill>
                  <a:schemeClr val="tx1"/>
                </a:solidFill>
                <a:latin typeface="Times New Roman" panose="02020603050405020304" pitchFamily="18" charset="0"/>
                <a:ea typeface="黑体" panose="02010609060101010101" pitchFamily="49" charset="-122"/>
              </a:rPr>
              <a:t>LSI</a:t>
            </a:r>
            <a:r>
              <a:rPr lang="zh-CN" altLang="en-US" sz="2400" dirty="0" smtClean="0">
                <a:solidFill>
                  <a:schemeClr val="tx1"/>
                </a:solidFill>
                <a:latin typeface="Times New Roman" panose="02020603050405020304" pitchFamily="18" charset="0"/>
                <a:ea typeface="黑体" panose="02010609060101010101" pitchFamily="49" charset="-122"/>
              </a:rPr>
              <a:t>可以将它们映射到新的低维向量空间</a:t>
            </a:r>
            <a:endParaRPr lang="en-US" altLang="zh-CN" sz="24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在新的空间下，两者相似度较高</a:t>
            </a:r>
            <a:endParaRPr lang="en-US" sz="24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因此，</a:t>
            </a:r>
            <a:r>
              <a:rPr lang="en-US" sz="2400" dirty="0" smtClean="0">
                <a:solidFill>
                  <a:schemeClr val="tx1"/>
                </a:solidFill>
                <a:latin typeface="Times New Roman" panose="02020603050405020304" pitchFamily="18" charset="0"/>
                <a:ea typeface="黑体" panose="02010609060101010101" pitchFamily="49" charset="-122"/>
              </a:rPr>
              <a:t> LSI</a:t>
            </a:r>
            <a:r>
              <a:rPr lang="zh-CN" altLang="en-US" sz="2400" dirty="0" smtClean="0">
                <a:solidFill>
                  <a:schemeClr val="tx1"/>
                </a:solidFill>
                <a:latin typeface="Times New Roman" panose="02020603050405020304" pitchFamily="18" charset="0"/>
                <a:ea typeface="黑体" panose="02010609060101010101" pitchFamily="49" charset="-122"/>
              </a:rPr>
              <a:t>能够解决一义多词</a:t>
            </a:r>
            <a:r>
              <a:rPr lang="en-US" altLang="zh-CN" sz="2400" dirty="0" smtClean="0">
                <a:solidFill>
                  <a:schemeClr val="tx1"/>
                </a:solidFill>
                <a:latin typeface="Times New Roman" panose="02020603050405020304" pitchFamily="18" charset="0"/>
                <a:ea typeface="黑体" panose="02010609060101010101" pitchFamily="49" charset="-122"/>
              </a:rPr>
              <a:t>(</a:t>
            </a:r>
            <a:r>
              <a:rPr lang="en-US" sz="2400" dirty="0" smtClean="0">
                <a:solidFill>
                  <a:srgbClr val="0070C0"/>
                </a:solidFill>
                <a:latin typeface="Times New Roman" panose="02020603050405020304" pitchFamily="18" charset="0"/>
                <a:ea typeface="黑体" panose="02010609060101010101" pitchFamily="49" charset="-122"/>
              </a:rPr>
              <a:t>synonymy) </a:t>
            </a:r>
            <a:r>
              <a:rPr lang="zh-CN" altLang="en-US" sz="2400" dirty="0" smtClean="0">
                <a:solidFill>
                  <a:schemeClr val="tx1"/>
                </a:solidFill>
                <a:latin typeface="Times New Roman" panose="02020603050405020304" pitchFamily="18" charset="0"/>
                <a:ea typeface="黑体" panose="02010609060101010101" pitchFamily="49" charset="-122"/>
              </a:rPr>
              <a:t>和语义关联问题</a:t>
            </a:r>
            <a:endParaRPr lang="de-DE" sz="24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在标准向量空间下，同义词对文档相似度计算没有任何贡献</a:t>
            </a:r>
            <a:endParaRPr lang="de-DE" sz="2400" dirty="0" smtClean="0">
              <a:solidFill>
                <a:schemeClr val="tx1"/>
              </a:solidFill>
              <a:latin typeface="Times New Roman" panose="02020603050405020304" pitchFamily="18" charset="0"/>
              <a:ea typeface="黑体" panose="02010609060101010101" pitchFamily="49" charset="-122"/>
            </a:endParaRPr>
          </a:p>
          <a:p>
            <a:pPr marL="800100" lvl="1" indent="-342900">
              <a:spcBef>
                <a:spcPts val="700"/>
              </a:spcBef>
              <a:buClr>
                <a:srgbClr val="336699"/>
              </a:buClr>
              <a:buFont typeface="Wingdings" panose="05000000000000000000" pitchFamily="2" charset="2"/>
              <a:buChar char="p"/>
            </a:pPr>
            <a:r>
              <a:rPr lang="en-US" altLang="zh-CN" sz="2400" dirty="0" smtClean="0">
                <a:solidFill>
                  <a:schemeClr val="tx1"/>
                </a:solidFill>
                <a:latin typeface="Times New Roman" panose="02020603050405020304" pitchFamily="18" charset="0"/>
                <a:ea typeface="黑体" panose="02010609060101010101" pitchFamily="49" charset="-122"/>
              </a:rPr>
              <a:t>LSI</a:t>
            </a:r>
            <a:r>
              <a:rPr lang="zh-CN" altLang="en-US" sz="2400" dirty="0" smtClean="0">
                <a:solidFill>
                  <a:schemeClr val="tx1"/>
                </a:solidFill>
                <a:latin typeface="Times New Roman" panose="02020603050405020304" pitchFamily="18" charset="0"/>
                <a:ea typeface="黑体" panose="02010609060101010101" pitchFamily="49" charset="-122"/>
              </a:rPr>
              <a:t>所期望的效果：同义词对文档相似度贡献很大</a:t>
            </a:r>
            <a:endParaRPr lang="de-DE" sz="2400"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467544" y="-243408"/>
            <a:ext cx="8929750" cy="1403350"/>
          </a:xfrm>
          <a:prstGeom prst="rect">
            <a:avLst/>
          </a:prstGeom>
          <a:noFill/>
          <a:ln w="9525">
            <a:noFill/>
            <a:round/>
          </a:ln>
        </p:spPr>
        <p:txBody>
          <a:bodyPr anchor="b"/>
          <a:lstStyle/>
          <a:p>
            <a:pPr>
              <a:buClr>
                <a:srgbClr val="336699"/>
              </a:buClr>
            </a:pPr>
            <a:r>
              <a:rPr lang="en-US" altLang="zh-CN" sz="3200" dirty="0">
                <a:solidFill>
                  <a:schemeClr val="tx2"/>
                </a:solidFill>
                <a:latin typeface="+mj-lt"/>
                <a:ea typeface="+mj-ea"/>
                <a:cs typeface="+mj-cs"/>
              </a:rPr>
              <a:t>LSI</a:t>
            </a:r>
            <a:r>
              <a:rPr lang="zh-CN" altLang="en-US" sz="3200" dirty="0">
                <a:solidFill>
                  <a:schemeClr val="tx2"/>
                </a:solidFill>
                <a:latin typeface="+mj-lt"/>
                <a:ea typeface="+mj-ea"/>
                <a:cs typeface="+mj-cs"/>
              </a:rPr>
              <a:t>是如何解决一义多词和语义关联问题的</a:t>
            </a:r>
            <a:endParaRPr lang="en-US" sz="3200" dirty="0">
              <a:solidFill>
                <a:schemeClr val="tx2"/>
              </a:solidFill>
              <a:latin typeface="+mj-lt"/>
              <a:ea typeface="+mj-ea"/>
              <a:cs typeface="+mj-cs"/>
            </a:endParaRPr>
          </a:p>
        </p:txBody>
      </p:sp>
      <p:sp>
        <p:nvSpPr>
          <p:cNvPr id="84996" name="Text Box 3"/>
          <p:cNvSpPr txBox="1">
            <a:spLocks noChangeArrowheads="1"/>
          </p:cNvSpPr>
          <p:nvPr/>
        </p:nvSpPr>
        <p:spPr bwMode="auto">
          <a:xfrm>
            <a:off x="35496" y="1450396"/>
            <a:ext cx="8501122" cy="4714908"/>
          </a:xfrm>
          <a:prstGeom prst="rect">
            <a:avLst/>
          </a:prstGeom>
          <a:noFill/>
          <a:ln w="9525">
            <a:noFill/>
            <a:round/>
          </a:ln>
        </p:spPr>
        <p:txBody>
          <a:bodyPr/>
          <a:lstStyle/>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降维迫使我们忽略大量“细节”</a:t>
            </a:r>
            <a:endParaRPr lang="de-DE"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我们将原始空间下不同的词映射到低维空间的同一维中</a:t>
            </a:r>
            <a:endParaRPr lang="en-US" altLang="zh-CN"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将同义词映射到同一维的“开销”远小于无关词的聚集</a:t>
            </a:r>
            <a:endParaRPr lang="en-US"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en-US" sz="2800" dirty="0" smtClean="0">
                <a:solidFill>
                  <a:schemeClr val="tx1"/>
                </a:solidFill>
                <a:latin typeface="Times New Roman" panose="02020603050405020304" pitchFamily="18" charset="0"/>
                <a:ea typeface="黑体" panose="02010609060101010101" pitchFamily="49" charset="-122"/>
              </a:rPr>
              <a:t>SVD</a:t>
            </a:r>
            <a:r>
              <a:rPr lang="zh-CN" altLang="en-US" sz="2800" dirty="0" smtClean="0">
                <a:solidFill>
                  <a:schemeClr val="tx1"/>
                </a:solidFill>
                <a:latin typeface="Times New Roman" panose="02020603050405020304" pitchFamily="18" charset="0"/>
                <a:ea typeface="黑体" panose="02010609060101010101" pitchFamily="49" charset="-122"/>
              </a:rPr>
              <a:t>选择开销最小的映射方法</a:t>
            </a:r>
            <a:endParaRPr lang="en-US"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因此，</a:t>
            </a:r>
            <a:r>
              <a:rPr lang="en-US" altLang="zh-CN" sz="2800" dirty="0" smtClean="0">
                <a:solidFill>
                  <a:schemeClr val="tx1"/>
                </a:solidFill>
                <a:latin typeface="Times New Roman" panose="02020603050405020304" pitchFamily="18" charset="0"/>
                <a:ea typeface="黑体" panose="02010609060101010101" pitchFamily="49" charset="-122"/>
              </a:rPr>
              <a:t>SVD</a:t>
            </a:r>
            <a:r>
              <a:rPr lang="zh-CN" altLang="en-US" sz="2800" dirty="0" smtClean="0">
                <a:solidFill>
                  <a:schemeClr val="tx1"/>
                </a:solidFill>
                <a:latin typeface="Times New Roman" panose="02020603050405020304" pitchFamily="18" charset="0"/>
                <a:ea typeface="黑体" panose="02010609060101010101" pitchFamily="49" charset="-122"/>
              </a:rPr>
              <a:t>会将同义词映射到同一维</a:t>
            </a:r>
            <a:endParaRPr lang="en-US" sz="28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800" dirty="0" smtClean="0">
                <a:solidFill>
                  <a:schemeClr val="tx1"/>
                </a:solidFill>
                <a:latin typeface="Times New Roman" panose="02020603050405020304" pitchFamily="18" charset="0"/>
                <a:ea typeface="黑体" panose="02010609060101010101" pitchFamily="49" charset="-122"/>
              </a:rPr>
              <a:t>但是，它同时能避免将无关词映射到同一维</a:t>
            </a:r>
            <a:endParaRPr lang="en-US" sz="2800" dirty="0" smtClean="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smtClean="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538794" y="-278606"/>
            <a:ext cx="8929750" cy="1403350"/>
          </a:xfrm>
          <a:prstGeom prst="rect">
            <a:avLst/>
          </a:prstGeom>
          <a:noFill/>
          <a:ln w="9525">
            <a:noFill/>
            <a:round/>
          </a:ln>
        </p:spPr>
        <p:txBody>
          <a:bodyPr anchor="b"/>
          <a:lstStyle/>
          <a:p>
            <a:pPr>
              <a:buNone/>
            </a:pPr>
            <a:r>
              <a:rPr lang="en-US" altLang="zh-CN" sz="3200" dirty="0">
                <a:solidFill>
                  <a:schemeClr val="tx2"/>
                </a:solidFill>
                <a:latin typeface="+mj-lt"/>
                <a:ea typeface="+mj-ea"/>
                <a:cs typeface="+mj-cs"/>
              </a:rPr>
              <a:t>LSI</a:t>
            </a:r>
            <a:r>
              <a:rPr lang="zh-CN" altLang="en-US" sz="3200" dirty="0">
                <a:solidFill>
                  <a:schemeClr val="tx2"/>
                </a:solidFill>
                <a:latin typeface="+mj-lt"/>
                <a:ea typeface="+mj-ea"/>
                <a:cs typeface="+mj-cs"/>
              </a:rPr>
              <a:t>实现</a:t>
            </a:r>
            <a:endParaRPr lang="de-DE" sz="3200" dirty="0">
              <a:solidFill>
                <a:schemeClr val="tx2"/>
              </a:solidFill>
              <a:latin typeface="+mj-lt"/>
              <a:ea typeface="+mj-ea"/>
              <a:cs typeface="+mj-cs"/>
            </a:endParaRPr>
          </a:p>
        </p:txBody>
      </p:sp>
      <p:sp>
        <p:nvSpPr>
          <p:cNvPr id="84996" name="Text Box 3"/>
          <p:cNvSpPr txBox="1">
            <a:spLocks noChangeArrowheads="1"/>
          </p:cNvSpPr>
          <p:nvPr/>
        </p:nvSpPr>
        <p:spPr bwMode="auto">
          <a:xfrm>
            <a:off x="357158" y="1357298"/>
            <a:ext cx="8501122" cy="4714908"/>
          </a:xfrm>
          <a:prstGeom prst="rect">
            <a:avLst/>
          </a:prstGeom>
          <a:noFill/>
          <a:ln w="9525">
            <a:noFill/>
            <a:round/>
          </a:ln>
        </p:spPr>
        <p:txBody>
          <a:bodyPr/>
          <a:lstStyle/>
          <a:p>
            <a:pPr marL="914400" lvl="1" indent="-4572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对词项</a:t>
            </a:r>
            <a:r>
              <a:rPr lang="en-US" altLang="zh-CN" sz="2400" dirty="0" smtClean="0">
                <a:solidFill>
                  <a:schemeClr val="tx1"/>
                </a:solidFill>
                <a:latin typeface="Times New Roman" panose="02020603050405020304" pitchFamily="18" charset="0"/>
                <a:ea typeface="黑体" panose="02010609060101010101" pitchFamily="49" charset="-122"/>
              </a:rPr>
              <a:t>-</a:t>
            </a:r>
            <a:r>
              <a:rPr lang="zh-CN" altLang="en-US" sz="2400" dirty="0" smtClean="0">
                <a:solidFill>
                  <a:schemeClr val="tx1"/>
                </a:solidFill>
                <a:latin typeface="Times New Roman" panose="02020603050405020304" pitchFamily="18" charset="0"/>
                <a:ea typeface="黑体" panose="02010609060101010101" pitchFamily="49" charset="-122"/>
              </a:rPr>
              <a:t>文档矩阵进行</a:t>
            </a:r>
            <a:r>
              <a:rPr lang="en-US" sz="2400" dirty="0" smtClean="0">
                <a:solidFill>
                  <a:schemeClr val="tx1"/>
                </a:solidFill>
                <a:latin typeface="Times New Roman" panose="02020603050405020304" pitchFamily="18" charset="0"/>
                <a:ea typeface="黑体" panose="02010609060101010101" pitchFamily="49" charset="-122"/>
              </a:rPr>
              <a:t>SVD</a:t>
            </a:r>
            <a:r>
              <a:rPr lang="zh-CN" altLang="en-US" sz="2400" dirty="0" smtClean="0">
                <a:solidFill>
                  <a:schemeClr val="tx1"/>
                </a:solidFill>
                <a:latin typeface="Times New Roman" panose="02020603050405020304" pitchFamily="18" charset="0"/>
                <a:ea typeface="黑体" panose="02010609060101010101" pitchFamily="49" charset="-122"/>
              </a:rPr>
              <a:t>分解</a:t>
            </a:r>
            <a:endParaRPr lang="en-US" sz="24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计算在新的低维空间下的文档表示</a:t>
            </a:r>
            <a:endParaRPr lang="de-DE" sz="24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将查询映射到低维空间中</a:t>
            </a:r>
            <a:endParaRPr lang="de-DE" sz="24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上述公式来自：</a:t>
            </a:r>
            <a:endParaRPr lang="en-US" altLang="zh-CN" sz="24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计算</a:t>
            </a:r>
            <a:r>
              <a:rPr lang="en-US" sz="2400" dirty="0" smtClean="0">
                <a:solidFill>
                  <a:schemeClr val="tx1"/>
                </a:solidFill>
                <a:latin typeface="Times New Roman" panose="02020603050405020304" pitchFamily="18" charset="0"/>
                <a:ea typeface="黑体" panose="02010609060101010101" pitchFamily="49" charset="-122"/>
              </a:rPr>
              <a:t> </a:t>
            </a:r>
            <a:r>
              <a:rPr lang="en-US" sz="2400" i="1" dirty="0" smtClean="0">
                <a:solidFill>
                  <a:schemeClr val="tx1"/>
                </a:solidFill>
                <a:latin typeface="Times New Roman" panose="02020603050405020304" pitchFamily="18" charset="0"/>
                <a:ea typeface="黑体" panose="02010609060101010101" pitchFamily="49" charset="-122"/>
              </a:rPr>
              <a:t>q</a:t>
            </a:r>
            <a:r>
              <a:rPr lang="en-US" sz="2400" baseline="-25000" dirty="0" smtClean="0">
                <a:solidFill>
                  <a:schemeClr val="tx1"/>
                </a:solidFill>
                <a:latin typeface="Times New Roman" panose="02020603050405020304" pitchFamily="18" charset="0"/>
                <a:ea typeface="黑体" panose="02010609060101010101" pitchFamily="49" charset="-122"/>
              </a:rPr>
              <a:t>2</a:t>
            </a:r>
            <a:r>
              <a:rPr lang="en-US" sz="2400" dirty="0" smtClean="0">
                <a:solidFill>
                  <a:schemeClr val="tx1"/>
                </a:solidFill>
                <a:latin typeface="Times New Roman" panose="02020603050405020304" pitchFamily="18" charset="0"/>
                <a:ea typeface="黑体" panose="02010609060101010101" pitchFamily="49" charset="-122"/>
              </a:rPr>
              <a:t> </a:t>
            </a:r>
            <a:r>
              <a:rPr lang="zh-CN" altLang="en-US" sz="2400" dirty="0" smtClean="0">
                <a:solidFill>
                  <a:schemeClr val="tx1"/>
                </a:solidFill>
                <a:latin typeface="Times New Roman" panose="02020603050405020304" pitchFamily="18" charset="0"/>
                <a:ea typeface="黑体" panose="02010609060101010101" pitchFamily="49" charset="-122"/>
              </a:rPr>
              <a:t>和</a:t>
            </a:r>
            <a:r>
              <a:rPr lang="en-US" sz="2400" i="1" dirty="0" smtClean="0">
                <a:solidFill>
                  <a:schemeClr val="tx1"/>
                </a:solidFill>
                <a:latin typeface="Times New Roman" panose="02020603050405020304" pitchFamily="18" charset="0"/>
                <a:ea typeface="黑体" panose="02010609060101010101" pitchFamily="49" charset="-122"/>
              </a:rPr>
              <a:t>V</a:t>
            </a:r>
            <a:r>
              <a:rPr lang="en-US" sz="2400" baseline="-25000" dirty="0" smtClean="0">
                <a:solidFill>
                  <a:schemeClr val="tx1"/>
                </a:solidFill>
                <a:latin typeface="Times New Roman" panose="02020603050405020304" pitchFamily="18" charset="0"/>
                <a:ea typeface="黑体" panose="02010609060101010101" pitchFamily="49" charset="-122"/>
              </a:rPr>
              <a:t>2</a:t>
            </a:r>
            <a:r>
              <a:rPr lang="zh-CN" altLang="en-US" sz="2400" dirty="0" smtClean="0">
                <a:solidFill>
                  <a:schemeClr val="tx1"/>
                </a:solidFill>
                <a:latin typeface="Times New Roman" panose="02020603050405020304" pitchFamily="18" charset="0"/>
                <a:ea typeface="黑体" panose="02010609060101010101" pitchFamily="49" charset="-122"/>
              </a:rPr>
              <a:t>中的所有文档表示的相似度</a:t>
            </a:r>
            <a:endParaRPr lang="en-US" sz="2400" dirty="0" smtClean="0">
              <a:solidFill>
                <a:schemeClr val="tx1"/>
              </a:solidFill>
              <a:latin typeface="Times New Roman" panose="02020603050405020304" pitchFamily="18" charset="0"/>
              <a:ea typeface="黑体" panose="02010609060101010101" pitchFamily="49" charset="-122"/>
            </a:endParaRPr>
          </a:p>
          <a:p>
            <a:pPr marL="914400" lvl="1" indent="-457200">
              <a:spcBef>
                <a:spcPts val="700"/>
              </a:spcBef>
              <a:buClr>
                <a:srgbClr val="336699"/>
              </a:buClr>
              <a:buFont typeface="Wingdings" panose="05000000000000000000" pitchFamily="2" charset="2"/>
              <a:buChar char="p"/>
            </a:pPr>
            <a:r>
              <a:rPr lang="zh-CN" altLang="en-US" sz="2400" dirty="0" smtClean="0">
                <a:solidFill>
                  <a:schemeClr val="tx1"/>
                </a:solidFill>
                <a:latin typeface="Times New Roman" panose="02020603050405020304" pitchFamily="18" charset="0"/>
                <a:ea typeface="黑体" panose="02010609060101010101" pitchFamily="49" charset="-122"/>
              </a:rPr>
              <a:t>像以往一样按照相似度高低输出</a:t>
            </a:r>
            <a:r>
              <a:rPr lang="zh-CN" altLang="en-US" sz="2400" dirty="0">
                <a:latin typeface="Times New Roman" panose="02020603050405020304" pitchFamily="18" charset="0"/>
                <a:ea typeface="黑体" panose="02010609060101010101" pitchFamily="49" charset="-122"/>
              </a:rPr>
              <a:t>文档结果</a:t>
            </a:r>
            <a:endParaRPr lang="zh-CN" altLang="en-US" sz="2400" dirty="0">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pic>
        <p:nvPicPr>
          <p:cNvPr id="7" name="Picture 6" descr="1826.png"/>
          <p:cNvPicPr>
            <a:picLocks noChangeAspect="1"/>
          </p:cNvPicPr>
          <p:nvPr/>
        </p:nvPicPr>
        <p:blipFill>
          <a:blip r:embed="rId1" cstate="print"/>
          <a:stretch>
            <a:fillRect/>
          </a:stretch>
        </p:blipFill>
        <p:spPr>
          <a:xfrm>
            <a:off x="5508104" y="2834912"/>
            <a:ext cx="1956006" cy="396000"/>
          </a:xfrm>
          <a:prstGeom prst="rect">
            <a:avLst/>
          </a:prstGeom>
        </p:spPr>
      </p:pic>
      <p:pic>
        <p:nvPicPr>
          <p:cNvPr id="8" name="Picture 7" descr="18262.png"/>
          <p:cNvPicPr>
            <a:picLocks noChangeAspect="1"/>
          </p:cNvPicPr>
          <p:nvPr/>
        </p:nvPicPr>
        <p:blipFill>
          <a:blip r:embed="rId2" cstate="print"/>
          <a:stretch>
            <a:fillRect/>
          </a:stretch>
        </p:blipFill>
        <p:spPr>
          <a:xfrm>
            <a:off x="1504921" y="4365104"/>
            <a:ext cx="3498748" cy="360000"/>
          </a:xfrm>
          <a:prstGeom prst="rect">
            <a:avLst/>
          </a:prstGeom>
        </p:spPr>
      </p:pic>
    </p:spTree>
  </p:cSld>
  <p:clrMapOvr>
    <a:masterClrMapping/>
  </p:clrMapOvr>
  <p:transition spd="med"/>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适用性</a:t>
            </a:r>
            <a:endParaRPr lang="zh-CN" altLang="en-US" sz="3200" b="1" dirty="0">
              <a:ea typeface="+mj-ea"/>
            </a:endParaRPr>
          </a:p>
        </p:txBody>
      </p:sp>
      <p:sp>
        <p:nvSpPr>
          <p:cNvPr id="235523" name="Rectangle 3"/>
          <p:cNvSpPr>
            <a:spLocks noGrp="1" noChangeArrowheads="1"/>
          </p:cNvSpPr>
          <p:nvPr>
            <p:ph type="body" idx="1"/>
          </p:nvPr>
        </p:nvSpPr>
        <p:spPr>
          <a:xfrm>
            <a:off x="566738" y="1484784"/>
            <a:ext cx="8001000" cy="4267200"/>
          </a:xfrm>
        </p:spPr>
        <p:txBody>
          <a:bodyPr/>
          <a:lstStyle/>
          <a:p>
            <a:pPr eaLnBrk="1" hangingPunct="1"/>
            <a:r>
              <a:rPr lang="zh-CN" altLang="en-US" dirty="0" smtClean="0"/>
              <a:t>多数情况下，潜在语义索引的性能好于向量空间模型，因为利用了同现度</a:t>
            </a:r>
            <a:endParaRPr lang="zh-CN" altLang="en-US" dirty="0" smtClean="0"/>
          </a:p>
          <a:p>
            <a:pPr eaLnBrk="1" hangingPunct="1"/>
            <a:r>
              <a:rPr lang="zh-CN" altLang="en-US" dirty="0" smtClean="0"/>
              <a:t>潜在语义索引的应用依赖于具体的文档集合</a:t>
            </a:r>
            <a:endParaRPr lang="zh-CN" altLang="en-US" dirty="0" smtClean="0"/>
          </a:p>
          <a:p>
            <a:pPr eaLnBrk="1" hangingPunct="1"/>
            <a:r>
              <a:rPr lang="zh-CN" altLang="en-US" dirty="0" smtClean="0"/>
              <a:t>适用于词汇异构度很高的文档集合</a:t>
            </a:r>
            <a:endParaRPr lang="zh-CN" altLang="en-US" dirty="0" smtClean="0"/>
          </a:p>
          <a:p>
            <a:pPr eaLnBrk="1" hangingPunct="1"/>
            <a:r>
              <a:rPr lang="zh-CN" altLang="en-US" dirty="0" smtClean="0"/>
              <a:t>从应用角度，计算量太大</a:t>
            </a:r>
            <a:endParaRPr lang="zh-CN" altLang="en-US" dirty="0" smtClean="0"/>
          </a:p>
          <a:p>
            <a:pPr eaLnBrk="1" hangingPunct="1"/>
            <a:r>
              <a:rPr lang="zh-CN" altLang="en-US" dirty="0" smtClean="0"/>
              <a:t>框架定义完整，优化准则清楚</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74675" y="188640"/>
            <a:ext cx="8001000" cy="891952"/>
          </a:xfrm>
        </p:spPr>
        <p:txBody>
          <a:bodyPr/>
          <a:lstStyle/>
          <a:p>
            <a:pPr eaLnBrk="1" hangingPunct="1"/>
            <a:r>
              <a:rPr lang="zh-CN" altLang="en-US" sz="3200" b="1" dirty="0">
                <a:ea typeface="+mj-ea"/>
              </a:rPr>
              <a:t>统计语言模型（</a:t>
            </a:r>
            <a:r>
              <a:rPr lang="en-US" altLang="zh-CN" sz="3200" b="1" dirty="0">
                <a:ea typeface="+mj-ea"/>
              </a:rPr>
              <a:t>SLM</a:t>
            </a:r>
            <a:r>
              <a:rPr lang="zh-CN" altLang="en-US" sz="3200" b="1" dirty="0">
                <a:ea typeface="+mj-ea"/>
              </a:rPr>
              <a:t>）</a:t>
            </a:r>
            <a:endParaRPr lang="zh-CN" altLang="en-US" sz="3200" b="1" dirty="0">
              <a:ea typeface="+mj-ea"/>
            </a:endParaRPr>
          </a:p>
        </p:txBody>
      </p:sp>
      <p:graphicFrame>
        <p:nvGraphicFramePr>
          <p:cNvPr id="189444" name="Object 4"/>
          <p:cNvGraphicFramePr>
            <a:graphicFrameLocks noGrp="1" noChangeAspect="1"/>
          </p:cNvGraphicFramePr>
          <p:nvPr>
            <p:ph idx="1"/>
          </p:nvPr>
        </p:nvGraphicFramePr>
        <p:xfrm>
          <a:off x="827088" y="3932560"/>
          <a:ext cx="6102350" cy="647700"/>
        </p:xfrm>
        <a:graphic>
          <a:graphicData uri="http://schemas.openxmlformats.org/presentationml/2006/ole">
            <mc:AlternateContent xmlns:mc="http://schemas.openxmlformats.org/markup-compatibility/2006">
              <mc:Choice xmlns:v="urn:schemas-microsoft-com:vml" Requires="v">
                <p:oleObj spid="_x0000_s100553" name="Equation" r:id="rId1" imgW="4064000" imgH="431800" progId="Equation.DSMT4">
                  <p:embed/>
                </p:oleObj>
              </mc:Choice>
              <mc:Fallback>
                <p:oleObj name="Equation" r:id="rId1" imgW="4064000" imgH="431800" progId="Equation.DSMT4">
                  <p:embed/>
                  <p:pic>
                    <p:nvPicPr>
                      <p:cNvPr id="0" name="图片 1005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932560"/>
                        <a:ext cx="61023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43" name="Rectangle 3"/>
          <p:cNvSpPr>
            <a:spLocks noGrp="1" noChangeArrowheads="1"/>
          </p:cNvSpPr>
          <p:nvPr>
            <p:ph type="body" sz="half" idx="4294967295"/>
          </p:nvPr>
        </p:nvSpPr>
        <p:spPr>
          <a:xfrm>
            <a:off x="570805" y="1395264"/>
            <a:ext cx="8321675" cy="3617912"/>
          </a:xfrm>
        </p:spPr>
        <p:txBody>
          <a:bodyPr/>
          <a:lstStyle/>
          <a:p>
            <a:pPr>
              <a:lnSpc>
                <a:spcPct val="90000"/>
              </a:lnSpc>
            </a:pPr>
            <a:r>
              <a:rPr lang="en-US" altLang="zh-CN" sz="2400" dirty="0">
                <a:latin typeface="Times New Roman" panose="02020603050405020304" pitchFamily="18" charset="0"/>
              </a:rPr>
              <a:t>SLM</a:t>
            </a:r>
            <a:r>
              <a:rPr lang="zh-CN" altLang="en-US" sz="2400" dirty="0">
                <a:latin typeface="Times New Roman" panose="02020603050405020304" pitchFamily="18" charset="0"/>
              </a:rPr>
              <a:t>广泛使用于语音识别和统计机器翻译领域，利用概率统计理论研究语言。</a:t>
            </a:r>
            <a:endParaRPr lang="zh-CN" altLang="en-US" sz="2400" dirty="0">
              <a:latin typeface="Times New Roman" panose="02020603050405020304" pitchFamily="18" charset="0"/>
            </a:endParaRPr>
          </a:p>
          <a:p>
            <a:pPr lvl="1">
              <a:lnSpc>
                <a:spcPct val="90000"/>
              </a:lnSpc>
            </a:pPr>
            <a:r>
              <a:rPr lang="zh-CN" altLang="en-US" sz="2000" dirty="0">
                <a:latin typeface="Times New Roman" panose="02020603050405020304" pitchFamily="18" charset="0"/>
              </a:rPr>
              <a:t>规则方法：词、句、篇章的生成比如满足某些规则，不满足该规则就不应存在。</a:t>
            </a:r>
            <a:endParaRPr lang="zh-CN" altLang="en-US" sz="2000" dirty="0">
              <a:latin typeface="Times New Roman" panose="02020603050405020304" pitchFamily="18" charset="0"/>
            </a:endParaRPr>
          </a:p>
          <a:p>
            <a:pPr lvl="1">
              <a:lnSpc>
                <a:spcPct val="90000"/>
              </a:lnSpc>
            </a:pPr>
            <a:r>
              <a:rPr lang="zh-CN" altLang="en-US" sz="2000" dirty="0">
                <a:latin typeface="Times New Roman" panose="02020603050405020304" pitchFamily="18" charset="0"/>
              </a:rPr>
              <a:t>统计方法：任何语言片断都有存在的可能，只是可能性大小不同</a:t>
            </a:r>
            <a:endParaRPr lang="zh-CN" altLang="en-US" sz="2000" dirty="0">
              <a:latin typeface="Times New Roman" panose="02020603050405020304" pitchFamily="18" charset="0"/>
            </a:endParaRPr>
          </a:p>
          <a:p>
            <a:pPr>
              <a:lnSpc>
                <a:spcPct val="90000"/>
              </a:lnSpc>
            </a:pPr>
            <a:r>
              <a:rPr lang="zh-CN" altLang="en-US" sz="2400" dirty="0"/>
              <a:t>对于</a:t>
            </a:r>
            <a:r>
              <a:rPr lang="zh-CN" altLang="en-US" sz="2400" dirty="0" smtClean="0"/>
              <a:t>一个文档片段</a:t>
            </a:r>
            <a:r>
              <a:rPr lang="en-US" altLang="zh-CN" sz="2400" i="1" dirty="0" smtClean="0">
                <a:latin typeface="Times New Roman" panose="02020603050405020304" pitchFamily="18" charset="0"/>
              </a:rPr>
              <a:t>d</a:t>
            </a:r>
            <a:r>
              <a:rPr lang="en-US" altLang="zh-CN" sz="2400" dirty="0" smtClean="0"/>
              <a:t>=</a:t>
            </a:r>
            <a:r>
              <a:rPr lang="en-US" altLang="zh-CN" sz="2400" i="1" dirty="0" smtClean="0">
                <a:latin typeface="Times New Roman" panose="02020603050405020304" pitchFamily="18" charset="0"/>
              </a:rPr>
              <a:t>w</a:t>
            </a:r>
            <a:r>
              <a:rPr lang="en-US" altLang="zh-CN" sz="2400" i="1" baseline="-25000" dirty="0" smtClean="0">
                <a:latin typeface="Times New Roman" panose="02020603050405020304" pitchFamily="18" charset="0"/>
              </a:rPr>
              <a:t>1</a:t>
            </a:r>
            <a:r>
              <a:rPr lang="en-US" altLang="zh-CN" sz="2400" i="1" dirty="0" smtClean="0">
                <a:latin typeface="Times New Roman" panose="02020603050405020304" pitchFamily="18" charset="0"/>
              </a:rPr>
              <a:t>w</a:t>
            </a:r>
            <a:r>
              <a:rPr lang="en-US" altLang="zh-CN" sz="2400" i="1" baseline="-25000" dirty="0" smtClean="0">
                <a:latin typeface="Times New Roman" panose="02020603050405020304" pitchFamily="18" charset="0"/>
              </a:rPr>
              <a:t>2</a:t>
            </a:r>
            <a:r>
              <a:rPr lang="en-US" altLang="zh-CN" sz="2400" i="1" dirty="0" smtClean="0">
                <a:latin typeface="Times New Roman" panose="02020603050405020304" pitchFamily="18" charset="0"/>
              </a:rPr>
              <a:t>…</a:t>
            </a:r>
            <a:r>
              <a:rPr lang="en-US" altLang="zh-CN" sz="2400" i="1" dirty="0" err="1" smtClean="0">
                <a:latin typeface="Times New Roman" panose="02020603050405020304" pitchFamily="18" charset="0"/>
              </a:rPr>
              <a:t>w</a:t>
            </a:r>
            <a:r>
              <a:rPr lang="en-US" altLang="zh-CN" sz="2400" i="1" baseline="-25000" dirty="0" err="1" smtClean="0">
                <a:latin typeface="Times New Roman" panose="02020603050405020304" pitchFamily="18" charset="0"/>
              </a:rPr>
              <a:t>n</a:t>
            </a:r>
            <a:r>
              <a:rPr lang="zh-CN" altLang="en-US" sz="2400" dirty="0">
                <a:latin typeface="Times New Roman" panose="02020603050405020304" pitchFamily="18" charset="0"/>
              </a:rPr>
              <a:t>，统计语言模型是</a:t>
            </a:r>
            <a:r>
              <a:rPr lang="zh-CN" altLang="en-US" sz="2400" dirty="0" smtClean="0">
                <a:latin typeface="Times New Roman" panose="02020603050405020304" pitchFamily="18" charset="0"/>
              </a:rPr>
              <a:t>指概</a:t>
            </a:r>
            <a:r>
              <a:rPr lang="zh-CN" altLang="en-US" sz="2400" dirty="0">
                <a:latin typeface="Times New Roman" panose="02020603050405020304" pitchFamily="18" charset="0"/>
              </a:rPr>
              <a:t>率</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w</a:t>
            </a:r>
            <a:r>
              <a:rPr lang="en-US" altLang="zh-CN" sz="2400" i="1" baseline="-25000" dirty="0">
                <a:latin typeface="Times New Roman" panose="02020603050405020304" pitchFamily="18" charset="0"/>
              </a:rPr>
              <a:t>1</a:t>
            </a:r>
            <a:r>
              <a:rPr lang="en-US" altLang="zh-CN" sz="2400" i="1" dirty="0">
                <a:latin typeface="Times New Roman" panose="02020603050405020304" pitchFamily="18" charset="0"/>
              </a:rPr>
              <a:t>w</a:t>
            </a:r>
            <a:r>
              <a:rPr lang="en-US" altLang="zh-CN" sz="2400" i="1" baseline="-25000" dirty="0">
                <a:latin typeface="Times New Roman" panose="02020603050405020304" pitchFamily="18" charset="0"/>
              </a:rPr>
              <a:t>2</a:t>
            </a:r>
            <a:r>
              <a:rPr lang="en-US" altLang="zh-CN" sz="2400" i="1" dirty="0">
                <a:latin typeface="Times New Roman" panose="02020603050405020304" pitchFamily="18" charset="0"/>
              </a:rPr>
              <a:t>…</a:t>
            </a:r>
            <a:r>
              <a:rPr lang="en-US" altLang="zh-CN" sz="2400" i="1" dirty="0" err="1">
                <a:latin typeface="Times New Roman" panose="02020603050405020304" pitchFamily="18" charset="0"/>
              </a:rPr>
              <a:t>w</a:t>
            </a:r>
            <a:r>
              <a:rPr lang="en-US" altLang="zh-CN" sz="2400" i="1" baseline="-25000" dirty="0" err="1">
                <a:latin typeface="Times New Roman" panose="02020603050405020304" pitchFamily="18" charset="0"/>
              </a:rPr>
              <a:t>n</a:t>
            </a:r>
            <a:r>
              <a:rPr lang="en-US" altLang="zh-CN" sz="2400" dirty="0" smtClean="0">
                <a:latin typeface="Times New Roman" panose="02020603050405020304" pitchFamily="18" charset="0"/>
              </a:rPr>
              <a:t>)</a:t>
            </a:r>
            <a:r>
              <a:rPr lang="zh-CN" altLang="en-US" sz="2400" dirty="0" smtClean="0"/>
              <a:t>求解，</a:t>
            </a:r>
            <a:r>
              <a:rPr lang="zh-CN" altLang="en-US" sz="2400" dirty="0">
                <a:latin typeface="Times New Roman" panose="02020603050405020304" pitchFamily="18" charset="0"/>
              </a:rPr>
              <a:t>根据</a:t>
            </a:r>
            <a:r>
              <a:rPr lang="en-US" altLang="zh-CN" sz="2400" dirty="0" err="1">
                <a:latin typeface="Times New Roman" panose="02020603050405020304" pitchFamily="18" charset="0"/>
              </a:rPr>
              <a:t>Bayes</a:t>
            </a:r>
            <a:r>
              <a:rPr lang="zh-CN" altLang="en-US" sz="2400" dirty="0">
                <a:latin typeface="Times New Roman" panose="02020603050405020304" pitchFamily="18" charset="0"/>
              </a:rPr>
              <a:t>公式，有</a:t>
            </a:r>
            <a:endParaRPr lang="zh-CN" altLang="en-US"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a:lnSpc>
                <a:spcPct val="90000"/>
              </a:lnSpc>
            </a:pPr>
            <a:endParaRPr lang="zh-CN" altLang="en-US" sz="2400" dirty="0">
              <a:latin typeface="Times New Roman" panose="02020603050405020304" pitchFamily="18" charset="0"/>
            </a:endParaRPr>
          </a:p>
          <a:p>
            <a:pPr lvl="1">
              <a:lnSpc>
                <a:spcPct val="90000"/>
              </a:lnSpc>
              <a:buFont typeface="Wingdings" panose="05000000000000000000" pitchFamily="2" charset="2"/>
              <a:buNone/>
            </a:pPr>
            <a:endParaRPr lang="en-US" altLang="zh-CN" sz="2000" dirty="0">
              <a:latin typeface="Times New Roman" panose="02020603050405020304" pitchFamily="18" charset="0"/>
            </a:endParaRPr>
          </a:p>
        </p:txBody>
      </p:sp>
      <p:sp>
        <p:nvSpPr>
          <p:cNvPr id="189446" name="Text Box 6"/>
          <p:cNvSpPr txBox="1">
            <a:spLocks noChangeArrowheads="1"/>
          </p:cNvSpPr>
          <p:nvPr/>
        </p:nvSpPr>
        <p:spPr bwMode="auto">
          <a:xfrm>
            <a:off x="4572000" y="5212432"/>
            <a:ext cx="1008112" cy="630942"/>
          </a:xfrm>
          <a:prstGeom prst="rect">
            <a:avLst/>
          </a:prstGeom>
          <a:noFill/>
          <a:ln w="9525">
            <a:noFill/>
            <a:miter lim="800000"/>
          </a:ln>
          <a:effectLst/>
        </p:spPr>
        <p:txBody>
          <a:bodyPr wrap="square">
            <a:spAutoFit/>
          </a:bodyPr>
          <a:lstStyle/>
          <a:p>
            <a:pPr algn="ctr">
              <a:spcBef>
                <a:spcPct val="50000"/>
              </a:spcBef>
              <a:buNone/>
            </a:pPr>
            <a:r>
              <a:rPr lang="zh-CN" altLang="en-US" sz="1400" dirty="0">
                <a:solidFill>
                  <a:schemeClr val="tx1"/>
                </a:solidFill>
                <a:latin typeface="Times New Roman" panose="02020603050405020304" pitchFamily="18" charset="0"/>
                <a:ea typeface="黑体" panose="02010609060101010101" pitchFamily="49" charset="-122"/>
              </a:rPr>
              <a:t>历</a:t>
            </a:r>
            <a:r>
              <a:rPr lang="zh-CN" altLang="en-US" sz="1400" dirty="0" smtClean="0">
                <a:solidFill>
                  <a:schemeClr val="tx1"/>
                </a:solidFill>
                <a:latin typeface="Times New Roman" panose="02020603050405020304" pitchFamily="18" charset="0"/>
                <a:ea typeface="黑体" panose="02010609060101010101" pitchFamily="49" charset="-122"/>
              </a:rPr>
              <a:t>史</a:t>
            </a:r>
            <a:endParaRPr lang="en-US" altLang="zh-CN" sz="1400" dirty="0" smtClean="0">
              <a:solidFill>
                <a:schemeClr val="tx1"/>
              </a:solidFill>
              <a:latin typeface="Times New Roman" panose="02020603050405020304" pitchFamily="18" charset="0"/>
              <a:ea typeface="黑体" panose="02010609060101010101" pitchFamily="49" charset="-122"/>
            </a:endParaRPr>
          </a:p>
          <a:p>
            <a:pPr algn="ctr">
              <a:spcBef>
                <a:spcPct val="50000"/>
              </a:spcBef>
              <a:buNone/>
            </a:pPr>
            <a:r>
              <a:rPr lang="en-US" altLang="zh-CN" sz="1400" dirty="0" smtClean="0">
                <a:solidFill>
                  <a:schemeClr val="tx1"/>
                </a:solidFill>
                <a:latin typeface="Times New Roman" panose="02020603050405020304" pitchFamily="18" charset="0"/>
                <a:ea typeface="黑体" panose="02010609060101010101" pitchFamily="49" charset="-122"/>
              </a:rPr>
              <a:t>(history)</a:t>
            </a:r>
            <a:endParaRPr lang="zh-CN" altLang="en-US" sz="1400" dirty="0">
              <a:solidFill>
                <a:schemeClr val="tx1"/>
              </a:solidFill>
              <a:latin typeface="Times New Roman" panose="02020603050405020304" pitchFamily="18" charset="0"/>
              <a:ea typeface="黑体" panose="02010609060101010101" pitchFamily="49" charset="-122"/>
            </a:endParaRPr>
          </a:p>
        </p:txBody>
      </p:sp>
      <p:sp>
        <p:nvSpPr>
          <p:cNvPr id="189448" name="AutoShape 8"/>
          <p:cNvSpPr/>
          <p:nvPr/>
        </p:nvSpPr>
        <p:spPr bwMode="auto">
          <a:xfrm>
            <a:off x="5580112" y="5085184"/>
            <a:ext cx="142875" cy="1081087"/>
          </a:xfrm>
          <a:prstGeom prst="leftBrace">
            <a:avLst>
              <a:gd name="adj1" fmla="val 63056"/>
              <a:gd name="adj2" fmla="val 50000"/>
            </a:avLst>
          </a:prstGeom>
          <a:noFill/>
          <a:ln w="9525">
            <a:solidFill>
              <a:schemeClr val="hlink"/>
            </a:solidFill>
            <a:miter lim="800000"/>
          </a:ln>
          <a:effectLst/>
        </p:spPr>
        <p:txBody>
          <a:bodyPr wrap="none" anchor="ctr"/>
          <a:lstStyle/>
          <a:p>
            <a:endParaRPr lang="zh-CN" altLang="en-US" dirty="0">
              <a:latin typeface="Times New Roman" panose="02020603050405020304" pitchFamily="18" charset="0"/>
              <a:ea typeface="黑体" panose="02010609060101010101" pitchFamily="49" charset="-122"/>
            </a:endParaRPr>
          </a:p>
        </p:txBody>
      </p:sp>
      <p:sp>
        <p:nvSpPr>
          <p:cNvPr id="189449" name="Text Box 9"/>
          <p:cNvSpPr txBox="1">
            <a:spLocks noChangeArrowheads="1"/>
          </p:cNvSpPr>
          <p:nvPr/>
        </p:nvSpPr>
        <p:spPr bwMode="auto">
          <a:xfrm>
            <a:off x="5796136" y="5065439"/>
            <a:ext cx="2305050" cy="307777"/>
          </a:xfrm>
          <a:prstGeom prst="rect">
            <a:avLst/>
          </a:prstGeom>
          <a:noFill/>
          <a:ln w="9525">
            <a:noFill/>
            <a:miter lim="800000"/>
          </a:ln>
          <a:effectLst/>
        </p:spPr>
        <p:txBody>
          <a:bodyPr>
            <a:spAutoFit/>
          </a:bodyPr>
          <a:lstStyle/>
          <a:p>
            <a:pPr>
              <a:spcBef>
                <a:spcPct val="50000"/>
              </a:spcBef>
              <a:buNone/>
            </a:pPr>
            <a:r>
              <a:rPr lang="zh-CN" altLang="en-US" sz="1400" dirty="0">
                <a:solidFill>
                  <a:schemeClr val="tx1"/>
                </a:solidFill>
                <a:latin typeface="Times New Roman" panose="02020603050405020304" pitchFamily="18" charset="0"/>
                <a:ea typeface="黑体" panose="02010609060101010101" pitchFamily="49" charset="-122"/>
              </a:rPr>
              <a:t>无历史，一元模</a:t>
            </a:r>
            <a:r>
              <a:rPr lang="zh-CN" altLang="en-US" sz="1400" dirty="0" smtClean="0">
                <a:solidFill>
                  <a:schemeClr val="tx1"/>
                </a:solidFill>
                <a:latin typeface="Times New Roman" panose="02020603050405020304" pitchFamily="18" charset="0"/>
                <a:ea typeface="黑体" panose="02010609060101010101" pitchFamily="49" charset="-122"/>
              </a:rPr>
              <a:t>型</a:t>
            </a:r>
            <a:endParaRPr lang="en-US" altLang="zh-CN" sz="1400" dirty="0">
              <a:latin typeface="Times New Roman" panose="02020603050405020304" pitchFamily="18" charset="0"/>
              <a:ea typeface="黑体" panose="02010609060101010101" pitchFamily="49" charset="-122"/>
            </a:endParaRPr>
          </a:p>
        </p:txBody>
      </p:sp>
      <p:sp>
        <p:nvSpPr>
          <p:cNvPr id="189450" name="Text Box 10"/>
          <p:cNvSpPr txBox="1">
            <a:spLocks noChangeArrowheads="1"/>
          </p:cNvSpPr>
          <p:nvPr/>
        </p:nvSpPr>
        <p:spPr bwMode="auto">
          <a:xfrm>
            <a:off x="5796136" y="5517232"/>
            <a:ext cx="2879725" cy="304800"/>
          </a:xfrm>
          <a:prstGeom prst="rect">
            <a:avLst/>
          </a:prstGeom>
          <a:noFill/>
          <a:ln w="9525">
            <a:noFill/>
            <a:miter lim="800000"/>
          </a:ln>
          <a:effectLst/>
        </p:spPr>
        <p:txBody>
          <a:bodyPr>
            <a:spAutoFit/>
          </a:bodyPr>
          <a:lstStyle/>
          <a:p>
            <a:pPr>
              <a:spcBef>
                <a:spcPct val="50000"/>
              </a:spcBef>
              <a:buNone/>
            </a:pPr>
            <a:r>
              <a:rPr lang="zh-CN" altLang="en-US" sz="1400" dirty="0">
                <a:solidFill>
                  <a:schemeClr val="tx1"/>
                </a:solidFill>
                <a:latin typeface="Times New Roman" panose="02020603050405020304" pitchFamily="18" charset="0"/>
                <a:ea typeface="黑体" panose="02010609060101010101" pitchFamily="49" charset="-122"/>
              </a:rPr>
              <a:t>最近一个历史，二元模型</a:t>
            </a:r>
            <a:r>
              <a:rPr lang="en-US" altLang="zh-CN" sz="1400" dirty="0">
                <a:solidFill>
                  <a:schemeClr val="tx1"/>
                </a:solidFill>
                <a:latin typeface="Times New Roman" panose="02020603050405020304" pitchFamily="18" charset="0"/>
                <a:ea typeface="黑体" panose="02010609060101010101" pitchFamily="49" charset="-122"/>
              </a:rPr>
              <a:t>(Bigram)</a:t>
            </a:r>
            <a:endParaRPr lang="en-US" altLang="zh-CN" sz="1400" dirty="0">
              <a:solidFill>
                <a:schemeClr val="tx1"/>
              </a:solidFill>
              <a:latin typeface="Times New Roman" panose="02020603050405020304" pitchFamily="18" charset="0"/>
              <a:ea typeface="黑体" panose="02010609060101010101" pitchFamily="49" charset="-122"/>
            </a:endParaRPr>
          </a:p>
        </p:txBody>
      </p:sp>
      <p:sp>
        <p:nvSpPr>
          <p:cNvPr id="189452" name="Text Box 12"/>
          <p:cNvSpPr txBox="1">
            <a:spLocks noChangeArrowheads="1"/>
          </p:cNvSpPr>
          <p:nvPr/>
        </p:nvSpPr>
        <p:spPr bwMode="auto">
          <a:xfrm>
            <a:off x="5796136" y="5929535"/>
            <a:ext cx="3096344" cy="307777"/>
          </a:xfrm>
          <a:prstGeom prst="rect">
            <a:avLst/>
          </a:prstGeom>
          <a:noFill/>
          <a:ln w="9525">
            <a:noFill/>
            <a:miter lim="800000"/>
          </a:ln>
          <a:effectLst/>
        </p:spPr>
        <p:txBody>
          <a:bodyPr wrap="square">
            <a:spAutoFit/>
          </a:bodyPr>
          <a:lstStyle/>
          <a:p>
            <a:pPr>
              <a:spcBef>
                <a:spcPct val="50000"/>
              </a:spcBef>
              <a:buNone/>
            </a:pPr>
            <a:r>
              <a:rPr lang="zh-CN" altLang="en-US" sz="1400" dirty="0">
                <a:solidFill>
                  <a:schemeClr val="tx1"/>
                </a:solidFill>
                <a:latin typeface="Times New Roman" panose="02020603050405020304" pitchFamily="18" charset="0"/>
                <a:ea typeface="黑体" panose="02010609060101010101" pitchFamily="49" charset="-122"/>
              </a:rPr>
              <a:t>最近</a:t>
            </a:r>
            <a:r>
              <a:rPr lang="en-US" altLang="zh-CN" sz="1400" dirty="0">
                <a:solidFill>
                  <a:schemeClr val="tx1"/>
                </a:solidFill>
                <a:latin typeface="Times New Roman" panose="02020603050405020304" pitchFamily="18" charset="0"/>
                <a:ea typeface="黑体" panose="02010609060101010101" pitchFamily="49" charset="-122"/>
              </a:rPr>
              <a:t>N-1</a:t>
            </a:r>
            <a:r>
              <a:rPr lang="zh-CN" altLang="en-US" sz="1400" dirty="0">
                <a:solidFill>
                  <a:schemeClr val="tx1"/>
                </a:solidFill>
                <a:latin typeface="Times New Roman" panose="02020603050405020304" pitchFamily="18" charset="0"/>
                <a:ea typeface="黑体" panose="02010609060101010101" pitchFamily="49" charset="-122"/>
              </a:rPr>
              <a:t>个历史，</a:t>
            </a:r>
            <a:r>
              <a:rPr lang="en-US" altLang="zh-CN" sz="1400" dirty="0">
                <a:solidFill>
                  <a:schemeClr val="tx1"/>
                </a:solidFill>
                <a:latin typeface="Times New Roman" panose="02020603050405020304" pitchFamily="18" charset="0"/>
                <a:ea typeface="黑体" panose="02010609060101010101" pitchFamily="49" charset="-122"/>
              </a:rPr>
              <a:t>N</a:t>
            </a:r>
            <a:r>
              <a:rPr lang="zh-CN" altLang="en-US" sz="1400" dirty="0">
                <a:solidFill>
                  <a:schemeClr val="tx1"/>
                </a:solidFill>
                <a:latin typeface="Times New Roman" panose="02020603050405020304" pitchFamily="18" charset="0"/>
                <a:ea typeface="黑体" panose="02010609060101010101" pitchFamily="49" charset="-122"/>
              </a:rPr>
              <a:t>元模型</a:t>
            </a:r>
            <a:r>
              <a:rPr lang="en-US" altLang="zh-CN" sz="1400" dirty="0">
                <a:solidFill>
                  <a:schemeClr val="tx1"/>
                </a:solidFill>
                <a:latin typeface="Times New Roman" panose="02020603050405020304" pitchFamily="18" charset="0"/>
                <a:ea typeface="黑体" panose="02010609060101010101" pitchFamily="49" charset="-122"/>
              </a:rPr>
              <a:t>(N-gram</a:t>
            </a:r>
            <a:r>
              <a:rPr lang="en-US" altLang="zh-CN" sz="1400" dirty="0">
                <a:latin typeface="Times New Roman" panose="02020603050405020304" pitchFamily="18" charset="0"/>
                <a:ea typeface="黑体" panose="02010609060101010101" pitchFamily="49" charset="-122"/>
              </a:rPr>
              <a:t>)</a:t>
            </a:r>
            <a:endParaRPr lang="en-US" altLang="zh-CN" sz="1400" dirty="0">
              <a:latin typeface="Times New Roman" panose="02020603050405020304" pitchFamily="18" charset="0"/>
              <a:ea typeface="黑体" panose="02010609060101010101" pitchFamily="49" charset="-122"/>
            </a:endParaRPr>
          </a:p>
        </p:txBody>
      </p:sp>
      <p:sp>
        <p:nvSpPr>
          <p:cNvPr id="189454" name="Rectangle 14"/>
          <p:cNvSpPr>
            <a:spLocks noChangeArrowheads="1"/>
          </p:cNvSpPr>
          <p:nvPr/>
        </p:nvSpPr>
        <p:spPr bwMode="auto">
          <a:xfrm>
            <a:off x="6084888" y="4148460"/>
            <a:ext cx="719360" cy="288652"/>
          </a:xfrm>
          <a:prstGeom prst="rect">
            <a:avLst/>
          </a:prstGeom>
          <a:noFill/>
          <a:ln w="9525">
            <a:solidFill>
              <a:schemeClr val="hlink"/>
            </a:solidFill>
            <a:miter lim="800000"/>
          </a:ln>
          <a:effectLst/>
        </p:spPr>
        <p:txBody>
          <a:bodyPr wrap="none" anchor="ctr"/>
          <a:lstStyle/>
          <a:p>
            <a:endParaRPr lang="zh-CN" altLang="en-US" dirty="0">
              <a:solidFill>
                <a:schemeClr val="tx1"/>
              </a:solidFill>
              <a:latin typeface="Times New Roman" panose="02020603050405020304" pitchFamily="18" charset="0"/>
              <a:ea typeface="黑体" panose="02010609060101010101" pitchFamily="49" charset="-122"/>
            </a:endParaRPr>
          </a:p>
        </p:txBody>
      </p:sp>
      <p:sp>
        <p:nvSpPr>
          <p:cNvPr id="189455" name="Line 15"/>
          <p:cNvSpPr>
            <a:spLocks noChangeShapeType="1"/>
          </p:cNvSpPr>
          <p:nvPr/>
        </p:nvSpPr>
        <p:spPr bwMode="auto">
          <a:xfrm flipH="1">
            <a:off x="5292080" y="4437384"/>
            <a:ext cx="1008708" cy="719807"/>
          </a:xfrm>
          <a:prstGeom prst="line">
            <a:avLst/>
          </a:prstGeom>
          <a:noFill/>
          <a:ln w="9525">
            <a:solidFill>
              <a:schemeClr val="hlink"/>
            </a:solidFill>
            <a:miter lim="800000"/>
            <a:tailEnd type="triangle" w="med" len="med"/>
          </a:ln>
          <a:effectLst/>
        </p:spPr>
        <p:txBody>
          <a:bodyPr wrap="none"/>
          <a:lstStyle/>
          <a:p>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0" dur="500"/>
                                        <p:tgtEl>
                                          <p:spTgt spid="1894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3" dur="500"/>
                                        <p:tgtEl>
                                          <p:spTgt spid="1894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8" dur="500"/>
                                        <p:tgtEl>
                                          <p:spTgt spid="1894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9444"/>
                                        </p:tgtEl>
                                        <p:attrNameLst>
                                          <p:attrName>style.visibility</p:attrName>
                                        </p:attrNameLst>
                                      </p:cBhvr>
                                      <p:to>
                                        <p:strVal val="visible"/>
                                      </p:to>
                                    </p:set>
                                    <p:animEffect transition="in" filter="blinds(horizontal)">
                                      <p:cBhvr>
                                        <p:cTn id="23" dur="500"/>
                                        <p:tgtEl>
                                          <p:spTgt spid="18944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9454"/>
                                        </p:tgtEl>
                                        <p:attrNameLst>
                                          <p:attrName>style.visibility</p:attrName>
                                        </p:attrNameLst>
                                      </p:cBhvr>
                                      <p:to>
                                        <p:strVal val="visible"/>
                                      </p:to>
                                    </p:set>
                                    <p:animEffect transition="in" filter="blinds(horizontal)">
                                      <p:cBhvr>
                                        <p:cTn id="28" dur="500"/>
                                        <p:tgtEl>
                                          <p:spTgt spid="18945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9455"/>
                                        </p:tgtEl>
                                        <p:attrNameLst>
                                          <p:attrName>style.visibility</p:attrName>
                                        </p:attrNameLst>
                                      </p:cBhvr>
                                      <p:to>
                                        <p:strVal val="visible"/>
                                      </p:to>
                                    </p:set>
                                    <p:animEffect transition="in" filter="blinds(horizontal)">
                                      <p:cBhvr>
                                        <p:cTn id="33" dur="500"/>
                                        <p:tgtEl>
                                          <p:spTgt spid="18945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9446"/>
                                        </p:tgtEl>
                                        <p:attrNameLst>
                                          <p:attrName>style.visibility</p:attrName>
                                        </p:attrNameLst>
                                      </p:cBhvr>
                                      <p:to>
                                        <p:strVal val="visible"/>
                                      </p:to>
                                    </p:set>
                                    <p:animEffect transition="in" filter="blinds(horizontal)">
                                      <p:cBhvr>
                                        <p:cTn id="38" dur="500"/>
                                        <p:tgtEl>
                                          <p:spTgt spid="18944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9449"/>
                                        </p:tgtEl>
                                        <p:attrNameLst>
                                          <p:attrName>style.visibility</p:attrName>
                                        </p:attrNameLst>
                                      </p:cBhvr>
                                      <p:to>
                                        <p:strVal val="visible"/>
                                      </p:to>
                                    </p:set>
                                    <p:animEffect transition="in" filter="blinds(horizontal)">
                                      <p:cBhvr>
                                        <p:cTn id="48" dur="500"/>
                                        <p:tgtEl>
                                          <p:spTgt spid="18944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9450"/>
                                        </p:tgtEl>
                                        <p:attrNameLst>
                                          <p:attrName>style.visibility</p:attrName>
                                        </p:attrNameLst>
                                      </p:cBhvr>
                                      <p:to>
                                        <p:strVal val="visible"/>
                                      </p:to>
                                    </p:set>
                                    <p:animEffect transition="in" filter="blinds(horizontal)">
                                      <p:cBhvr>
                                        <p:cTn id="53" dur="500"/>
                                        <p:tgtEl>
                                          <p:spTgt spid="18945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9452"/>
                                        </p:tgtEl>
                                        <p:attrNameLst>
                                          <p:attrName>style.visibility</p:attrName>
                                        </p:attrNameLst>
                                      </p:cBhvr>
                                      <p:to>
                                        <p:strVal val="visible"/>
                                      </p:to>
                                    </p:set>
                                    <p:animEffect transition="in" filter="blinds(horizontal)">
                                      <p:cBhvr>
                                        <p:cTn id="58" dur="500"/>
                                        <p:tgtEl>
                                          <p:spTgt spid="189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p:bldP spid="189448" grpId="0" animBg="1"/>
      <p:bldP spid="189449" grpId="0"/>
      <p:bldP spid="189450" grpId="0"/>
      <p:bldP spid="189452" grpId="0"/>
      <p:bldP spid="189454" grpId="0" animBg="1"/>
      <p:bldP spid="189455"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640"/>
            <a:ext cx="8001000" cy="891952"/>
          </a:xfrm>
        </p:spPr>
        <p:txBody>
          <a:bodyPr/>
          <a:lstStyle/>
          <a:p>
            <a:pPr eaLnBrk="1" hangingPunct="1"/>
            <a:r>
              <a:rPr lang="zh-CN" altLang="en-US" sz="3200" b="1" dirty="0">
                <a:ea typeface="+mj-ea"/>
              </a:rPr>
              <a:t>类比：打扑克中的出牌策略</a:t>
            </a:r>
            <a:endParaRPr lang="zh-CN" altLang="en-US" sz="3200" b="1" dirty="0">
              <a:ea typeface="+mj-ea"/>
            </a:endParaRPr>
          </a:p>
        </p:txBody>
      </p:sp>
      <p:pic>
        <p:nvPicPr>
          <p:cNvPr id="5" name="图片 4" descr="W020101118801677602960.jpg"/>
          <p:cNvPicPr>
            <a:picLocks noChangeAspect="1"/>
          </p:cNvPicPr>
          <p:nvPr/>
        </p:nvPicPr>
        <p:blipFill>
          <a:blip r:embed="rId1" cstate="print"/>
          <a:stretch>
            <a:fillRect/>
          </a:stretch>
        </p:blipFill>
        <p:spPr>
          <a:xfrm>
            <a:off x="467544" y="1628800"/>
            <a:ext cx="5715000" cy="4495800"/>
          </a:xfrm>
          <a:prstGeom prst="rect">
            <a:avLst/>
          </a:prstGeom>
        </p:spPr>
      </p:pic>
      <p:sp>
        <p:nvSpPr>
          <p:cNvPr id="4" name="TextBox 3"/>
          <p:cNvSpPr txBox="1"/>
          <p:nvPr/>
        </p:nvSpPr>
        <p:spPr>
          <a:xfrm>
            <a:off x="6228184" y="1628800"/>
            <a:ext cx="2915816" cy="1815882"/>
          </a:xfrm>
          <a:prstGeom prst="rect">
            <a:avLst/>
          </a:prstGeom>
          <a:noFill/>
        </p:spPr>
        <p:txBody>
          <a:bodyPr wrap="square" rtlCol="0">
            <a:spAutoFit/>
          </a:bodyPr>
          <a:lstStyle/>
          <a:p>
            <a:r>
              <a:rPr lang="zh-CN" altLang="en-US" sz="1600" dirty="0" smtClean="0">
                <a:solidFill>
                  <a:schemeClr val="tx1"/>
                </a:solidFill>
                <a:latin typeface="Times New Roman" panose="02020603050405020304" pitchFamily="18" charset="0"/>
                <a:ea typeface="黑体" panose="02010609060101010101" pitchFamily="49" charset="-122"/>
              </a:rPr>
              <a:t>只根据当前牌出牌，一元模型；</a:t>
            </a:r>
            <a:endParaRPr lang="en-US" altLang="zh-CN" sz="1600" dirty="0" smtClean="0">
              <a:solidFill>
                <a:schemeClr val="tx1"/>
              </a:solidFill>
              <a:latin typeface="Times New Roman" panose="02020603050405020304" pitchFamily="18" charset="0"/>
              <a:ea typeface="黑体" panose="02010609060101010101" pitchFamily="49" charset="-122"/>
            </a:endParaRPr>
          </a:p>
          <a:p>
            <a:endParaRPr lang="en-US" altLang="zh-CN" sz="1600" dirty="0" smtClean="0">
              <a:solidFill>
                <a:schemeClr val="tx1"/>
              </a:solidFill>
              <a:latin typeface="Times New Roman" panose="02020603050405020304" pitchFamily="18" charset="0"/>
              <a:ea typeface="黑体" panose="02010609060101010101" pitchFamily="49" charset="-122"/>
            </a:endParaRPr>
          </a:p>
          <a:p>
            <a:r>
              <a:rPr lang="zh-CN" altLang="en-US" sz="1600" dirty="0" smtClean="0">
                <a:solidFill>
                  <a:schemeClr val="tx1"/>
                </a:solidFill>
                <a:latin typeface="Times New Roman" panose="02020603050405020304" pitchFamily="18" charset="0"/>
                <a:ea typeface="黑体" panose="02010609060101010101" pitchFamily="49" charset="-122"/>
              </a:rPr>
              <a:t>根据上一轮牌出牌，二元模型；</a:t>
            </a:r>
            <a:endParaRPr lang="en-US" altLang="zh-CN" sz="1600" dirty="0" smtClean="0">
              <a:solidFill>
                <a:schemeClr val="tx1"/>
              </a:solidFill>
              <a:latin typeface="Times New Roman" panose="02020603050405020304" pitchFamily="18" charset="0"/>
              <a:ea typeface="黑体" panose="02010609060101010101" pitchFamily="49" charset="-122"/>
            </a:endParaRPr>
          </a:p>
          <a:p>
            <a:endParaRPr lang="en-US" altLang="zh-CN" sz="1600" dirty="0" smtClean="0">
              <a:solidFill>
                <a:schemeClr val="tx1"/>
              </a:solidFill>
              <a:latin typeface="Times New Roman" panose="02020603050405020304" pitchFamily="18" charset="0"/>
              <a:ea typeface="黑体" panose="02010609060101010101" pitchFamily="49" charset="-122"/>
            </a:endParaRPr>
          </a:p>
          <a:p>
            <a:r>
              <a:rPr lang="en-US" altLang="zh-CN" sz="1600" dirty="0" smtClean="0">
                <a:solidFill>
                  <a:schemeClr val="tx1"/>
                </a:solidFill>
                <a:latin typeface="Times New Roman" panose="02020603050405020304" pitchFamily="18" charset="0"/>
                <a:ea typeface="黑体" panose="02010609060101010101" pitchFamily="49" charset="-122"/>
              </a:rPr>
              <a:t>……</a:t>
            </a:r>
            <a:endParaRPr lang="en-US" altLang="zh-CN" sz="1600" dirty="0" smtClean="0">
              <a:solidFill>
                <a:schemeClr val="tx1"/>
              </a:solidFill>
              <a:latin typeface="Times New Roman" panose="02020603050405020304" pitchFamily="18" charset="0"/>
              <a:ea typeface="黑体" panose="02010609060101010101" pitchFamily="49" charset="-122"/>
            </a:endParaRPr>
          </a:p>
          <a:p>
            <a:endParaRPr lang="en-US" altLang="zh-CN" sz="1600" dirty="0" smtClean="0">
              <a:solidFill>
                <a:schemeClr val="tx1"/>
              </a:solidFill>
              <a:latin typeface="Times New Roman" panose="02020603050405020304" pitchFamily="18" charset="0"/>
              <a:ea typeface="黑体" panose="02010609060101010101" pitchFamily="49" charset="-122"/>
            </a:endParaRPr>
          </a:p>
          <a:p>
            <a:endParaRPr lang="zh-CN" altLang="en-US" sz="1600" dirty="0">
              <a:solidFill>
                <a:schemeClr val="tx1"/>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不同模型的例子</a:t>
            </a:r>
            <a:endParaRPr lang="zh-CN" altLang="en-US" sz="3200" b="1" dirty="0">
              <a:ea typeface="+mj-ea"/>
            </a:endParaRPr>
          </a:p>
        </p:txBody>
      </p:sp>
      <p:graphicFrame>
        <p:nvGraphicFramePr>
          <p:cNvPr id="494596" name="Object 4"/>
          <p:cNvGraphicFramePr>
            <a:graphicFrameLocks noGrp="1" noChangeAspect="1"/>
          </p:cNvGraphicFramePr>
          <p:nvPr>
            <p:ph idx="1"/>
          </p:nvPr>
        </p:nvGraphicFramePr>
        <p:xfrm>
          <a:off x="3857055" y="2205286"/>
          <a:ext cx="4954150" cy="359544"/>
        </p:xfrm>
        <a:graphic>
          <a:graphicData uri="http://schemas.openxmlformats.org/presentationml/2006/ole">
            <mc:AlternateContent xmlns:mc="http://schemas.openxmlformats.org/markup-compatibility/2006">
              <mc:Choice xmlns:v="urn:schemas-microsoft-com:vml" Requires="v">
                <p:oleObj spid="_x0000_s101975" name="Equation" r:id="rId1" imgW="3149600" imgH="228600" progId="Equation.DSMT4">
                  <p:embed/>
                </p:oleObj>
              </mc:Choice>
              <mc:Fallback>
                <p:oleObj name="Equation" r:id="rId1" imgW="3149600" imgH="228600" progId="Equation.DSMT4">
                  <p:embed/>
                  <p:pic>
                    <p:nvPicPr>
                      <p:cNvPr id="0" name="图片 1019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055" y="2205286"/>
                        <a:ext cx="4954150" cy="359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4595" name="Rectangle 3"/>
          <p:cNvSpPr>
            <a:spLocks noGrp="1" noChangeArrowheads="1"/>
          </p:cNvSpPr>
          <p:nvPr>
            <p:ph type="body" sz="half" idx="4294967295"/>
          </p:nvPr>
        </p:nvSpPr>
        <p:spPr>
          <a:xfrm>
            <a:off x="611560" y="1628800"/>
            <a:ext cx="8208962" cy="3888358"/>
          </a:xfrm>
        </p:spPr>
        <p:txBody>
          <a:bodyPr/>
          <a:lstStyle/>
          <a:p>
            <a:r>
              <a:rPr lang="zh-CN" altLang="en-US" sz="2400" dirty="0"/>
              <a:t>一</a:t>
            </a:r>
            <a:r>
              <a:rPr lang="zh-CN" altLang="en-US" sz="2400" dirty="0">
                <a:latin typeface="Times New Roman" panose="02020603050405020304" pitchFamily="18" charset="0"/>
              </a:rPr>
              <a:t>元模型</a:t>
            </a:r>
            <a:r>
              <a:rPr lang="en-US" altLang="zh-CN" sz="2400" dirty="0">
                <a:latin typeface="Times New Roman" panose="02020603050405020304" pitchFamily="18" charset="0"/>
              </a:rPr>
              <a:t>(unigram)</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二元模型</a:t>
            </a:r>
            <a:r>
              <a:rPr lang="en-US" altLang="zh-CN" sz="2400" dirty="0">
                <a:latin typeface="Times New Roman" panose="02020603050405020304" pitchFamily="18" charset="0"/>
              </a:rPr>
              <a:t>(bigram)</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lvl="1"/>
            <a:r>
              <a:rPr lang="zh-CN" altLang="en-US" sz="2000" dirty="0">
                <a:latin typeface="Times New Roman" panose="02020603050405020304" pitchFamily="18" charset="0"/>
              </a:rPr>
              <a:t>一阶马尔科夫链</a:t>
            </a:r>
            <a:endParaRPr lang="zh-CN" altLang="en-US" sz="2000" dirty="0">
              <a:latin typeface="Times New Roman" panose="02020603050405020304" pitchFamily="18" charset="0"/>
            </a:endParaRPr>
          </a:p>
          <a:p>
            <a:r>
              <a:rPr lang="zh-CN" altLang="en-US" sz="2400" dirty="0">
                <a:latin typeface="Times New Roman" panose="02020603050405020304" pitchFamily="18" charset="0"/>
              </a:rPr>
              <a:t>三元模型</a:t>
            </a:r>
            <a:r>
              <a:rPr lang="en-US" altLang="zh-CN" sz="2400" dirty="0">
                <a:latin typeface="Times New Roman" panose="02020603050405020304" pitchFamily="18" charset="0"/>
              </a:rPr>
              <a:t>(trigram)</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endParaRPr lang="zh-CN" altLang="en-US" sz="2400" dirty="0">
              <a:latin typeface="Times New Roman" panose="02020603050405020304" pitchFamily="18" charset="0"/>
            </a:endParaRPr>
          </a:p>
          <a:p>
            <a:r>
              <a:rPr lang="zh-CN" altLang="en-US" sz="2400" dirty="0" smtClean="0"/>
              <a:t>对于</a:t>
            </a:r>
            <a:r>
              <a:rPr lang="en-US" altLang="zh-CN" sz="2400" dirty="0" smtClean="0"/>
              <a:t>n-gram</a:t>
            </a:r>
            <a:r>
              <a:rPr lang="zh-CN" altLang="en-US" sz="2400" dirty="0" smtClean="0"/>
              <a:t>，</a:t>
            </a:r>
            <a:r>
              <a:rPr lang="en-US" altLang="zh-CN" sz="2400" dirty="0" smtClean="0"/>
              <a:t>n</a:t>
            </a:r>
            <a:r>
              <a:rPr lang="zh-CN" altLang="en-US" sz="2400" dirty="0" smtClean="0"/>
              <a:t>越大，则模</a:t>
            </a:r>
            <a:r>
              <a:rPr lang="zh-CN" altLang="en-US" sz="2400" dirty="0"/>
              <a:t>型越复杂，估计的参</a:t>
            </a:r>
            <a:r>
              <a:rPr lang="zh-CN" altLang="en-US" sz="2400" dirty="0" smtClean="0"/>
              <a:t>数</a:t>
            </a:r>
            <a:r>
              <a:rPr lang="en-US" altLang="zh-CN" sz="2400" dirty="0" smtClean="0"/>
              <a:t>(</a:t>
            </a:r>
            <a:r>
              <a:rPr lang="zh-CN" altLang="en-US" sz="2400" dirty="0" smtClean="0"/>
              <a:t>即估计的概率</a:t>
            </a:r>
            <a:r>
              <a:rPr lang="en-US" altLang="zh-CN" sz="2400" dirty="0" smtClean="0"/>
              <a:t>)</a:t>
            </a:r>
            <a:r>
              <a:rPr lang="zh-CN" altLang="en-US" sz="2400" dirty="0" smtClean="0"/>
              <a:t>也</a:t>
            </a:r>
            <a:r>
              <a:rPr lang="zh-CN" altLang="en-US" sz="2400" dirty="0"/>
              <a:t>越多</a:t>
            </a:r>
            <a:r>
              <a:rPr lang="zh-CN" altLang="en-US" sz="2400" dirty="0" smtClean="0"/>
              <a:t>。当然，当数</a:t>
            </a:r>
            <a:r>
              <a:rPr lang="zh-CN" altLang="en-US" sz="2400" dirty="0"/>
              <a:t>据量足够大的情况下，模型阶数越高</a:t>
            </a:r>
            <a:r>
              <a:rPr lang="zh-CN" altLang="en-US" sz="2400" dirty="0" smtClean="0"/>
              <a:t>越对片段概率的计算也越准</a:t>
            </a:r>
            <a:r>
              <a:rPr lang="zh-CN" altLang="en-US" sz="2400" dirty="0"/>
              <a:t>确。</a:t>
            </a:r>
            <a:endParaRPr lang="zh-CN" altLang="en-US" sz="2400" dirty="0"/>
          </a:p>
        </p:txBody>
      </p:sp>
      <p:graphicFrame>
        <p:nvGraphicFramePr>
          <p:cNvPr id="494598" name="Object 6"/>
          <p:cNvGraphicFramePr>
            <a:graphicFrameLocks noGrp="1" noChangeAspect="1"/>
          </p:cNvGraphicFramePr>
          <p:nvPr>
            <p:ph sz="quarter" idx="4294967295"/>
          </p:nvPr>
        </p:nvGraphicFramePr>
        <p:xfrm>
          <a:off x="3923928" y="3017974"/>
          <a:ext cx="5074149" cy="338944"/>
        </p:xfrm>
        <a:graphic>
          <a:graphicData uri="http://schemas.openxmlformats.org/presentationml/2006/ole">
            <mc:AlternateContent xmlns:mc="http://schemas.openxmlformats.org/markup-compatibility/2006">
              <mc:Choice xmlns:v="urn:schemas-microsoft-com:vml" Requires="v">
                <p:oleObj spid="_x0000_s101976" name="Equation" r:id="rId3" imgW="3429000" imgH="228600" progId="Equation.DSMT4">
                  <p:embed/>
                </p:oleObj>
              </mc:Choice>
              <mc:Fallback>
                <p:oleObj name="Equation" r:id="rId3" imgW="3429000" imgH="228600" progId="Equation.DSMT4">
                  <p:embed/>
                  <p:pic>
                    <p:nvPicPr>
                      <p:cNvPr id="0" name="图片 1019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017974"/>
                        <a:ext cx="5074149" cy="338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4600" name="Object 8"/>
          <p:cNvGraphicFramePr>
            <a:graphicFrameLocks noChangeAspect="1"/>
          </p:cNvGraphicFramePr>
          <p:nvPr/>
        </p:nvGraphicFramePr>
        <p:xfrm>
          <a:off x="3851920" y="1700734"/>
          <a:ext cx="3809992" cy="355599"/>
        </p:xfrm>
        <a:graphic>
          <a:graphicData uri="http://schemas.openxmlformats.org/presentationml/2006/ole">
            <mc:AlternateContent xmlns:mc="http://schemas.openxmlformats.org/markup-compatibility/2006">
              <mc:Choice xmlns:v="urn:schemas-microsoft-com:vml" Requires="v">
                <p:oleObj spid="_x0000_s101977" name="Equation" r:id="rId5" imgW="2451100" imgH="228600" progId="Equation.DSMT4">
                  <p:embed/>
                </p:oleObj>
              </mc:Choice>
              <mc:Fallback>
                <p:oleObj name="Equation" r:id="rId5" imgW="2451100" imgH="228600" progId="Equation.DSMT4">
                  <p:embed/>
                  <p:pic>
                    <p:nvPicPr>
                      <p:cNvPr id="0" name="图片 1019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920" y="1700734"/>
                        <a:ext cx="3809992" cy="355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11560" y="416719"/>
            <a:ext cx="4968552" cy="708025"/>
          </a:xfrm>
        </p:spPr>
        <p:txBody>
          <a:bodyPr/>
          <a:lstStyle/>
          <a:p>
            <a:pPr eaLnBrk="1" hangingPunct="1"/>
            <a:r>
              <a:rPr lang="en-US" altLang="zh-CN" sz="3200" b="1" dirty="0">
                <a:ea typeface="+mj-ea"/>
              </a:rPr>
              <a:t>SLM</a:t>
            </a:r>
            <a:r>
              <a:rPr lang="zh-CN" altLang="en-US" sz="3200" b="1" dirty="0">
                <a:ea typeface="+mj-ea"/>
              </a:rPr>
              <a:t>的一个应用例子</a:t>
            </a:r>
            <a:endParaRPr lang="zh-CN" altLang="en-US" sz="3200" b="1" dirty="0">
              <a:ea typeface="+mj-ea"/>
            </a:endParaRPr>
          </a:p>
        </p:txBody>
      </p:sp>
      <p:sp>
        <p:nvSpPr>
          <p:cNvPr id="438275" name="Rectangle 3"/>
          <p:cNvSpPr>
            <a:spLocks noGrp="1" noChangeArrowheads="1"/>
          </p:cNvSpPr>
          <p:nvPr>
            <p:ph idx="1"/>
          </p:nvPr>
        </p:nvSpPr>
        <p:spPr>
          <a:xfrm>
            <a:off x="539552" y="1485106"/>
            <a:ext cx="7848600" cy="4248150"/>
          </a:xfrm>
        </p:spPr>
        <p:txBody>
          <a:bodyPr/>
          <a:lstStyle/>
          <a:p>
            <a:r>
              <a:rPr lang="zh-CN" altLang="en-US" sz="2400" dirty="0">
                <a:latin typeface="Times New Roman" panose="02020603050405020304" pitchFamily="18" charset="0"/>
              </a:rPr>
              <a:t>拼音输入法</a:t>
            </a:r>
            <a:r>
              <a:rPr lang="en-US" altLang="zh-CN" sz="2400" dirty="0">
                <a:latin typeface="Times New Roman" panose="02020603050405020304" pitchFamily="18" charset="0"/>
              </a:rPr>
              <a:t>(</a:t>
            </a:r>
            <a:r>
              <a:rPr lang="zh-CN" altLang="en-US" sz="2400" dirty="0">
                <a:latin typeface="Times New Roman" panose="02020603050405020304" pitchFamily="18" charset="0"/>
              </a:rPr>
              <a:t>以下例子中将字看成语言单位</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lvl="1"/>
            <a:r>
              <a:rPr lang="zh-CN" altLang="en-US" sz="2000" dirty="0" smtClean="0">
                <a:latin typeface="Times New Roman" panose="02020603050405020304" pitchFamily="18" charset="0"/>
              </a:rPr>
              <a:t>输入</a:t>
            </a:r>
            <a:r>
              <a:rPr lang="en-US" altLang="zh-CN" sz="2000" dirty="0" err="1" smtClean="0">
                <a:latin typeface="Times New Roman" panose="02020603050405020304" pitchFamily="18" charset="0"/>
              </a:rPr>
              <a:t>bei</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jing</a:t>
            </a:r>
            <a:r>
              <a:rPr lang="en-US" altLang="zh-CN" sz="2000" dirty="0" smtClean="0">
                <a:latin typeface="Times New Roman" panose="02020603050405020304" pitchFamily="18" charset="0"/>
              </a:rPr>
              <a:t> you </a:t>
            </a:r>
            <a:r>
              <a:rPr lang="en-US" altLang="zh-CN" sz="2000" dirty="0" err="1" smtClean="0">
                <a:latin typeface="Times New Roman" panose="02020603050405020304" pitchFamily="18" charset="0"/>
              </a:rPr>
              <a:t>dian</a:t>
            </a:r>
            <a:r>
              <a:rPr lang="en-US" altLang="zh-CN" sz="2000" dirty="0" smtClean="0">
                <a:latin typeface="Times New Roman" panose="02020603050405020304" pitchFamily="18" charset="0"/>
              </a:rPr>
              <a:t> da </a:t>
            </a:r>
            <a:r>
              <a:rPr lang="en-US" altLang="zh-CN" sz="2000" dirty="0" err="1" smtClean="0">
                <a:latin typeface="Times New Roman" panose="02020603050405020304" pitchFamily="18" charset="0"/>
              </a:rPr>
              <a:t>xue</a:t>
            </a:r>
            <a:r>
              <a:rPr lang="zh-CN" altLang="en-US" sz="2000" dirty="0" smtClean="0">
                <a:latin typeface="Times New Roman" panose="02020603050405020304" pitchFamily="18" charset="0"/>
              </a:rPr>
              <a:t>，</a:t>
            </a:r>
            <a:r>
              <a:rPr lang="zh-CN" altLang="en-US" sz="2000" dirty="0">
                <a:latin typeface="Times New Roman" panose="02020603050405020304" pitchFamily="18" charset="0"/>
              </a:rPr>
              <a:t>到底是</a:t>
            </a:r>
            <a:r>
              <a:rPr lang="zh-CN" altLang="en-US" sz="2000" dirty="0" smtClean="0">
                <a:latin typeface="Times New Roman" panose="02020603050405020304" pitchFamily="18" charset="0"/>
              </a:rPr>
              <a:t>：北经有点大雪？被静由典达薛？</a:t>
            </a:r>
            <a:r>
              <a:rPr lang="zh-CN" altLang="en-US" sz="2000" dirty="0">
                <a:latin typeface="Times New Roman" panose="02020603050405020304" pitchFamily="18" charset="0"/>
              </a:rPr>
              <a:t>还是 </a:t>
            </a:r>
            <a:r>
              <a:rPr lang="zh-CN" altLang="en-US" sz="2000" dirty="0" smtClean="0">
                <a:latin typeface="Times New Roman" panose="02020603050405020304" pitchFamily="18" charset="0"/>
              </a:rPr>
              <a:t>北京邮电大学？</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一种利用</a:t>
            </a:r>
            <a:r>
              <a:rPr lang="en-US" altLang="zh-CN" sz="2000" dirty="0">
                <a:latin typeface="Times New Roman" panose="02020603050405020304" pitchFamily="18" charset="0"/>
              </a:rPr>
              <a:t>SLM</a:t>
            </a:r>
            <a:r>
              <a:rPr lang="zh-CN" altLang="en-US" sz="2000" dirty="0">
                <a:latin typeface="Times New Roman" panose="02020603050405020304" pitchFamily="18" charset="0"/>
              </a:rPr>
              <a:t>的解决思路：计算 </a:t>
            </a:r>
            <a:r>
              <a:rPr lang="en-US" altLang="zh-CN" sz="2000" dirty="0">
                <a:latin typeface="Times New Roman" panose="02020603050405020304" pitchFamily="18" charset="0"/>
              </a:rPr>
              <a:t>P</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北经有点大雪</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P</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被静由典达薛</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P</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北京邮电大学</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，看谁大</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a:t>
            </a:r>
            <a:r>
              <a:rPr lang="zh-CN" altLang="en-US" sz="2000" dirty="0" smtClean="0">
                <a:solidFill>
                  <a:srgbClr val="FF0000"/>
                </a:solidFill>
                <a:latin typeface="Times New Roman" panose="02020603050405020304" pitchFamily="18" charset="0"/>
              </a:rPr>
              <a:t>为简单起见，这里计算没有考虑拼音，实际上是计算 </a:t>
            </a:r>
            <a:r>
              <a:rPr lang="en-US" altLang="zh-CN" sz="2000" dirty="0" smtClean="0">
                <a:solidFill>
                  <a:srgbClr val="FF0000"/>
                </a:solidFill>
                <a:latin typeface="Times New Roman" panose="02020603050405020304" pitchFamily="18" charset="0"/>
              </a:rPr>
              <a:t>P(</a:t>
            </a:r>
            <a:r>
              <a:rPr lang="zh-CN" altLang="en-US" sz="2000" dirty="0">
                <a:solidFill>
                  <a:srgbClr val="FF0000"/>
                </a:solidFill>
                <a:latin typeface="Times New Roman" panose="02020603050405020304" pitchFamily="18" charset="0"/>
              </a:rPr>
              <a:t>北京邮电大学</a:t>
            </a:r>
            <a:r>
              <a:rPr lang="en-US" altLang="zh-CN" sz="2000" dirty="0" smtClean="0">
                <a:solidFill>
                  <a:srgbClr val="FF0000"/>
                </a:solidFill>
              </a:rPr>
              <a:t>| </a:t>
            </a:r>
            <a:r>
              <a:rPr lang="en-US" altLang="zh-CN" sz="2000" dirty="0" err="1" smtClean="0">
                <a:solidFill>
                  <a:srgbClr val="FF0000"/>
                </a:solidFill>
              </a:rPr>
              <a:t>bei</a:t>
            </a:r>
            <a:r>
              <a:rPr lang="en-US" altLang="zh-CN" sz="2000" dirty="0" smtClean="0">
                <a:solidFill>
                  <a:srgbClr val="FF0000"/>
                </a:solidFill>
              </a:rPr>
              <a:t> </a:t>
            </a:r>
            <a:r>
              <a:rPr lang="en-US" altLang="zh-CN" sz="2000" dirty="0" err="1" smtClean="0">
                <a:solidFill>
                  <a:srgbClr val="FF0000"/>
                </a:solidFill>
              </a:rPr>
              <a:t>jing</a:t>
            </a:r>
            <a:r>
              <a:rPr lang="en-US" altLang="zh-CN" sz="2000" dirty="0" smtClean="0">
                <a:solidFill>
                  <a:srgbClr val="FF0000"/>
                </a:solidFill>
              </a:rPr>
              <a:t> you </a:t>
            </a:r>
            <a:r>
              <a:rPr lang="en-US" altLang="zh-CN" sz="2000" dirty="0" err="1" smtClean="0">
                <a:solidFill>
                  <a:srgbClr val="FF0000"/>
                </a:solidFill>
              </a:rPr>
              <a:t>dian</a:t>
            </a:r>
            <a:r>
              <a:rPr lang="en-US" altLang="zh-CN" sz="2000" dirty="0" smtClean="0">
                <a:solidFill>
                  <a:srgbClr val="FF0000"/>
                </a:solidFill>
              </a:rPr>
              <a:t> da) </a:t>
            </a:r>
            <a:endParaRPr lang="zh-CN" altLang="en-US" sz="2000" dirty="0">
              <a:latin typeface="Times New Roman" panose="02020603050405020304" pitchFamily="18" charset="0"/>
            </a:endParaRPr>
          </a:p>
          <a:p>
            <a:r>
              <a:rPr lang="zh-CN" altLang="en-US" sz="2400" dirty="0">
                <a:latin typeface="Times New Roman" panose="02020603050405020304" pitchFamily="18" charset="0"/>
              </a:rPr>
              <a:t>一元模型</a:t>
            </a:r>
            <a:r>
              <a:rPr lang="en-US" altLang="zh-CN" sz="2400" dirty="0">
                <a:latin typeface="Times New Roman" panose="02020603050405020304" pitchFamily="18" charset="0"/>
              </a:rPr>
              <a:t>(Unigram)*</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lvl="1"/>
            <a:r>
              <a:rPr lang="en-US" altLang="zh-CN" sz="2000" dirty="0">
                <a:latin typeface="Times New Roman" panose="02020603050405020304" pitchFamily="18" charset="0"/>
              </a:rPr>
              <a:t>P</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北经有点大雪</a:t>
            </a:r>
            <a:r>
              <a:rPr lang="en-US" altLang="zh-CN" sz="2000" dirty="0" smtClean="0">
                <a:latin typeface="Times New Roman" panose="02020603050405020304" pitchFamily="18" charset="0"/>
              </a:rPr>
              <a:t>)=P(</a:t>
            </a:r>
            <a:r>
              <a:rPr lang="zh-CN" altLang="en-US" sz="2000" dirty="0">
                <a:latin typeface="Times New Roman" panose="02020603050405020304" pitchFamily="18" charset="0"/>
              </a:rPr>
              <a:t>北</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经</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有</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点</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大</a:t>
            </a: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P(</a:t>
            </a:r>
            <a:r>
              <a:rPr lang="zh-CN" altLang="en-US" sz="2000" dirty="0" smtClean="0">
                <a:latin typeface="Times New Roman" panose="02020603050405020304" pitchFamily="18" charset="0"/>
              </a:rPr>
              <a:t>雪</a:t>
            </a:r>
            <a:r>
              <a:rPr lang="en-US" altLang="zh-CN" sz="2000" dirty="0" smtClean="0">
                <a:latin typeface="Times New Roman" panose="02020603050405020304" pitchFamily="18" charset="0"/>
              </a:rPr>
              <a:t>)</a:t>
            </a:r>
            <a:endParaRPr lang="en-US" altLang="zh-CN" sz="2000" dirty="0">
              <a:latin typeface="Times New Roman" panose="02020603050405020304" pitchFamily="18" charset="0"/>
            </a:endParaRPr>
          </a:p>
          <a:p>
            <a:pPr lvl="1"/>
            <a:r>
              <a:rPr lang="en-US" altLang="zh-CN" sz="2000" dirty="0">
                <a:latin typeface="Times New Roman" panose="02020603050405020304" pitchFamily="18" charset="0"/>
              </a:rPr>
              <a:t>P</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被静由典达薛</a:t>
            </a:r>
            <a:r>
              <a:rPr lang="en-US" altLang="zh-CN" sz="2000" dirty="0" smtClean="0">
                <a:latin typeface="Times New Roman" panose="02020603050405020304" pitchFamily="18" charset="0"/>
              </a:rPr>
              <a:t>)=P(</a:t>
            </a:r>
            <a:r>
              <a:rPr lang="zh-CN" altLang="en-US" sz="2000" dirty="0">
                <a:latin typeface="Times New Roman" panose="02020603050405020304" pitchFamily="18" charset="0"/>
              </a:rPr>
              <a:t>被</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静</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由</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点</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达</a:t>
            </a:r>
            <a:r>
              <a:rPr lang="en-US" altLang="zh-CN" sz="2000" dirty="0" smtClean="0">
                <a:latin typeface="Times New Roman" panose="02020603050405020304" pitchFamily="18" charset="0"/>
              </a:rPr>
              <a:t>) P(</a:t>
            </a:r>
            <a:r>
              <a:rPr lang="zh-CN" altLang="en-US" sz="2000" dirty="0" smtClean="0">
                <a:latin typeface="Times New Roman" panose="02020603050405020304" pitchFamily="18" charset="0"/>
              </a:rPr>
              <a:t>薛</a:t>
            </a:r>
            <a:r>
              <a:rPr lang="en-US" altLang="zh-CN" sz="2000" dirty="0" smtClean="0">
                <a:latin typeface="Times New Roman" panose="02020603050405020304" pitchFamily="18" charset="0"/>
              </a:rPr>
              <a:t>)</a:t>
            </a:r>
            <a:endParaRPr lang="en-US" altLang="zh-CN" sz="2000" dirty="0">
              <a:latin typeface="Times New Roman" panose="02020603050405020304" pitchFamily="18" charset="0"/>
            </a:endParaRPr>
          </a:p>
          <a:p>
            <a:pPr lvl="1"/>
            <a:r>
              <a:rPr lang="en-US" altLang="zh-CN" sz="2000" dirty="0">
                <a:latin typeface="Times New Roman" panose="02020603050405020304" pitchFamily="18" charset="0"/>
              </a:rPr>
              <a:t>P</a:t>
            </a:r>
            <a:r>
              <a:rPr lang="en-US" altLang="zh-CN" sz="2000" dirty="0" smtClean="0">
                <a:latin typeface="Times New Roman" panose="02020603050405020304" pitchFamily="18" charset="0"/>
              </a:rPr>
              <a:t>(</a:t>
            </a:r>
            <a:r>
              <a:rPr lang="zh-CN" altLang="en-US" sz="2000" dirty="0">
                <a:latin typeface="Times New Roman" panose="02020603050405020304" pitchFamily="18" charset="0"/>
              </a:rPr>
              <a:t>北京邮电大学</a:t>
            </a:r>
            <a:r>
              <a:rPr lang="en-US" altLang="zh-CN" sz="2000" dirty="0" smtClean="0">
                <a:latin typeface="Times New Roman" panose="02020603050405020304" pitchFamily="18" charset="0"/>
              </a:rPr>
              <a:t>)=P(</a:t>
            </a:r>
            <a:r>
              <a:rPr lang="zh-CN" altLang="en-US" sz="2000" dirty="0">
                <a:latin typeface="Times New Roman" panose="02020603050405020304" pitchFamily="18" charset="0"/>
              </a:rPr>
              <a:t>北</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京</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邮</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电</a:t>
            </a:r>
            <a:r>
              <a:rPr lang="en-US" altLang="zh-CN" sz="2000" dirty="0" smtClean="0">
                <a:latin typeface="Times New Roman" panose="02020603050405020304" pitchFamily="18" charset="0"/>
              </a:rPr>
              <a:t>) P(</a:t>
            </a:r>
            <a:r>
              <a:rPr lang="zh-CN" altLang="en-US" sz="2000" dirty="0">
                <a:latin typeface="Times New Roman" panose="02020603050405020304" pitchFamily="18" charset="0"/>
              </a:rPr>
              <a:t>大</a:t>
            </a:r>
            <a:r>
              <a:rPr lang="en-US" altLang="zh-CN" sz="2000" dirty="0" smtClean="0">
                <a:latin typeface="Times New Roman" panose="02020603050405020304" pitchFamily="18" charset="0"/>
              </a:rPr>
              <a:t>) P(</a:t>
            </a:r>
            <a:r>
              <a:rPr lang="zh-CN" altLang="en-US" sz="2000" dirty="0" smtClean="0">
                <a:latin typeface="Times New Roman" panose="02020603050405020304" pitchFamily="18" charset="0"/>
              </a:rPr>
              <a:t>学</a:t>
            </a:r>
            <a:r>
              <a:rPr lang="en-US" altLang="zh-CN" sz="2000" dirty="0" smtClean="0">
                <a:latin typeface="Times New Roman" panose="02020603050405020304" pitchFamily="18" charset="0"/>
              </a:rPr>
              <a:t>)</a:t>
            </a:r>
            <a:endParaRPr lang="en-US" altLang="zh-CN" sz="2000" dirty="0">
              <a:latin typeface="Times New Roman" panose="02020603050405020304" pitchFamily="18" charset="0"/>
            </a:endParaRPr>
          </a:p>
          <a:p>
            <a:pPr lvl="1"/>
            <a:r>
              <a:rPr lang="zh-CN" altLang="en-US" sz="2000" dirty="0">
                <a:latin typeface="Times New Roman" panose="02020603050405020304" pitchFamily="18" charset="0"/>
              </a:rPr>
              <a:t>训练：在训练语料库中估计以上各 </a:t>
            </a:r>
            <a:r>
              <a:rPr lang="en-US" altLang="zh-CN" sz="2000" dirty="0">
                <a:latin typeface="Times New Roman" panose="02020603050405020304" pitchFamily="18" charset="0"/>
              </a:rPr>
              <a:t>P(X)</a:t>
            </a:r>
            <a:r>
              <a:rPr lang="zh-CN" altLang="en-US" sz="2000" dirty="0">
                <a:latin typeface="Times New Roman" panose="02020603050405020304" pitchFamily="18" charset="0"/>
              </a:rPr>
              <a:t>的值</a:t>
            </a:r>
            <a:endParaRPr lang="zh-CN" altLang="en-US" sz="2000" dirty="0">
              <a:latin typeface="Times New Roman" panose="02020603050405020304" pitchFamily="18" charset="0"/>
            </a:endParaRPr>
          </a:p>
          <a:p>
            <a:r>
              <a:rPr lang="zh-CN" altLang="en-US" sz="2400" dirty="0">
                <a:latin typeface="Times New Roman" panose="02020603050405020304" pitchFamily="18" charset="0"/>
              </a:rPr>
              <a:t>课堂思考：一元模型存在的问题？</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animEffect transition="in" filter="checkerboard(across)">
                                      <p:cBhvr>
                                        <p:cTn id="7" dur="500"/>
                                        <p:tgtEl>
                                          <p:spTgt spid="4382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38275">
                                            <p:txEl>
                                              <p:pRg st="3" end="3"/>
                                            </p:txEl>
                                          </p:spTgt>
                                        </p:tgtEl>
                                        <p:attrNameLst>
                                          <p:attrName>style.visibility</p:attrName>
                                        </p:attrNameLst>
                                      </p:cBhvr>
                                      <p:to>
                                        <p:strVal val="visible"/>
                                      </p:to>
                                    </p:set>
                                    <p:anim calcmode="lin" valueType="num">
                                      <p:cBhvr>
                                        <p:cTn id="12" dur="1000" fill="hold"/>
                                        <p:tgtEl>
                                          <p:spTgt spid="438275">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438275">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438275">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38275">
                                            <p:txEl>
                                              <p:pRg st="4" end="4"/>
                                            </p:txEl>
                                          </p:spTgt>
                                        </p:tgtEl>
                                        <p:attrNameLst>
                                          <p:attrName>style.visibility</p:attrName>
                                        </p:attrNameLst>
                                      </p:cBhvr>
                                      <p:to>
                                        <p:strVal val="visible"/>
                                      </p:to>
                                    </p:set>
                                    <p:anim calcmode="lin" valueType="num">
                                      <p:cBhvr>
                                        <p:cTn id="17" dur="1000" fill="hold"/>
                                        <p:tgtEl>
                                          <p:spTgt spid="438275">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438275">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438275">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438275">
                                            <p:txEl>
                                              <p:pRg st="5" end="5"/>
                                            </p:txEl>
                                          </p:spTgt>
                                        </p:tgtEl>
                                        <p:attrNameLst>
                                          <p:attrName>style.visibility</p:attrName>
                                        </p:attrNameLst>
                                      </p:cBhvr>
                                      <p:to>
                                        <p:strVal val="visible"/>
                                      </p:to>
                                    </p:set>
                                    <p:anim calcmode="lin" valueType="num">
                                      <p:cBhvr>
                                        <p:cTn id="22" dur="1000" fill="hold"/>
                                        <p:tgtEl>
                                          <p:spTgt spid="438275">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438275">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438275">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438275">
                                            <p:txEl>
                                              <p:pRg st="6" end="6"/>
                                            </p:txEl>
                                          </p:spTgt>
                                        </p:tgtEl>
                                        <p:attrNameLst>
                                          <p:attrName>style.visibility</p:attrName>
                                        </p:attrNameLst>
                                      </p:cBhvr>
                                      <p:to>
                                        <p:strVal val="visible"/>
                                      </p:to>
                                    </p:set>
                                    <p:anim calcmode="lin" valueType="num">
                                      <p:cBhvr>
                                        <p:cTn id="27" dur="1000" fill="hold"/>
                                        <p:tgtEl>
                                          <p:spTgt spid="438275">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438275">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438275">
                                            <p:txEl>
                                              <p:pRg st="6" end="6"/>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438275">
                                            <p:txEl>
                                              <p:pRg st="7" end="7"/>
                                            </p:txEl>
                                          </p:spTgt>
                                        </p:tgtEl>
                                        <p:attrNameLst>
                                          <p:attrName>style.visibility</p:attrName>
                                        </p:attrNameLst>
                                      </p:cBhvr>
                                      <p:to>
                                        <p:strVal val="visible"/>
                                      </p:to>
                                    </p:set>
                                    <p:anim calcmode="lin" valueType="num">
                                      <p:cBhvr>
                                        <p:cTn id="32" dur="1000" fill="hold"/>
                                        <p:tgtEl>
                                          <p:spTgt spid="438275">
                                            <p:txEl>
                                              <p:pRg st="7" end="7"/>
                                            </p:txEl>
                                          </p:spTgt>
                                        </p:tgtEl>
                                        <p:attrNameLst>
                                          <p:attrName>ppt_w</p:attrName>
                                        </p:attrNameLst>
                                      </p:cBhvr>
                                      <p:tavLst>
                                        <p:tav tm="0">
                                          <p:val>
                                            <p:strVal val="#ppt_w*0.70"/>
                                          </p:val>
                                        </p:tav>
                                        <p:tav tm="100000">
                                          <p:val>
                                            <p:strVal val="#ppt_w"/>
                                          </p:val>
                                        </p:tav>
                                      </p:tavLst>
                                    </p:anim>
                                    <p:anim calcmode="lin" valueType="num">
                                      <p:cBhvr>
                                        <p:cTn id="33" dur="1000" fill="hold"/>
                                        <p:tgtEl>
                                          <p:spTgt spid="438275">
                                            <p:txEl>
                                              <p:pRg st="7" end="7"/>
                                            </p:txEl>
                                          </p:spTgt>
                                        </p:tgtEl>
                                        <p:attrNameLst>
                                          <p:attrName>ppt_h</p:attrName>
                                        </p:attrNameLst>
                                      </p:cBhvr>
                                      <p:tavLst>
                                        <p:tav tm="0">
                                          <p:val>
                                            <p:strVal val="#ppt_h"/>
                                          </p:val>
                                        </p:tav>
                                        <p:tav tm="100000">
                                          <p:val>
                                            <p:strVal val="#ppt_h"/>
                                          </p:val>
                                        </p:tav>
                                      </p:tavLst>
                                    </p:anim>
                                    <p:animEffect transition="in" filter="fade">
                                      <p:cBhvr>
                                        <p:cTn id="34" dur="1000"/>
                                        <p:tgtEl>
                                          <p:spTgt spid="43827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438275">
                                            <p:txEl>
                                              <p:pRg st="8" end="8"/>
                                            </p:txEl>
                                          </p:spTgt>
                                        </p:tgtEl>
                                        <p:attrNameLst>
                                          <p:attrName>style.visibility</p:attrName>
                                        </p:attrNameLst>
                                      </p:cBhvr>
                                      <p:to>
                                        <p:strVal val="visible"/>
                                      </p:to>
                                    </p:set>
                                    <p:anim calcmode="lin" valueType="num">
                                      <p:cBhvr>
                                        <p:cTn id="39" dur="1000" fill="hold"/>
                                        <p:tgtEl>
                                          <p:spTgt spid="438275">
                                            <p:txEl>
                                              <p:pRg st="8" end="8"/>
                                            </p:txEl>
                                          </p:spTgt>
                                        </p:tgtEl>
                                        <p:attrNameLst>
                                          <p:attrName>ppt_w</p:attrName>
                                        </p:attrNameLst>
                                      </p:cBhvr>
                                      <p:tavLst>
                                        <p:tav tm="0">
                                          <p:val>
                                            <p:strVal val="#ppt_w*0.70"/>
                                          </p:val>
                                        </p:tav>
                                        <p:tav tm="100000">
                                          <p:val>
                                            <p:strVal val="#ppt_w"/>
                                          </p:val>
                                        </p:tav>
                                      </p:tavLst>
                                    </p:anim>
                                    <p:anim calcmode="lin" valueType="num">
                                      <p:cBhvr>
                                        <p:cTn id="40" dur="1000" fill="hold"/>
                                        <p:tgtEl>
                                          <p:spTgt spid="438275">
                                            <p:txEl>
                                              <p:pRg st="8" end="8"/>
                                            </p:txEl>
                                          </p:spTgt>
                                        </p:tgtEl>
                                        <p:attrNameLst>
                                          <p:attrName>ppt_h</p:attrName>
                                        </p:attrNameLst>
                                      </p:cBhvr>
                                      <p:tavLst>
                                        <p:tav tm="0">
                                          <p:val>
                                            <p:strVal val="#ppt_h"/>
                                          </p:val>
                                        </p:tav>
                                        <p:tav tm="100000">
                                          <p:val>
                                            <p:strVal val="#ppt_h"/>
                                          </p:val>
                                        </p:tav>
                                      </p:tavLst>
                                    </p:anim>
                                    <p:animEffect transition="in" filter="fade">
                                      <p:cBhvr>
                                        <p:cTn id="41" dur="1000"/>
                                        <p:tgtEl>
                                          <p:spTgt spid="438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574675" y="260648"/>
            <a:ext cx="8001000" cy="891952"/>
          </a:xfrm>
        </p:spPr>
        <p:txBody>
          <a:bodyPr/>
          <a:lstStyle/>
          <a:p>
            <a:pPr eaLnBrk="1" hangingPunct="1"/>
            <a:r>
              <a:rPr lang="en-US" altLang="zh-CN" sz="3200" b="1" dirty="0">
                <a:ea typeface="+mj-ea"/>
              </a:rPr>
              <a:t>SLM</a:t>
            </a:r>
            <a:r>
              <a:rPr lang="zh-CN" altLang="en-US" sz="3200" b="1" dirty="0">
                <a:ea typeface="+mj-ea"/>
              </a:rPr>
              <a:t>的一个应用例子</a:t>
            </a:r>
            <a:r>
              <a:rPr lang="en-US" altLang="zh-CN" sz="3200" b="1" dirty="0">
                <a:ea typeface="+mj-ea"/>
              </a:rPr>
              <a:t>(</a:t>
            </a:r>
            <a:r>
              <a:rPr lang="zh-CN" altLang="en-US" sz="3200" b="1" dirty="0">
                <a:ea typeface="+mj-ea"/>
              </a:rPr>
              <a:t>续</a:t>
            </a:r>
            <a:r>
              <a:rPr lang="en-US" altLang="zh-CN" sz="3200" b="1" dirty="0">
                <a:ea typeface="+mj-ea"/>
              </a:rPr>
              <a:t>)</a:t>
            </a:r>
            <a:endParaRPr lang="en-US" altLang="zh-CN" sz="3200" b="1" dirty="0">
              <a:ea typeface="+mj-ea"/>
            </a:endParaRPr>
          </a:p>
        </p:txBody>
      </p:sp>
      <p:sp>
        <p:nvSpPr>
          <p:cNvPr id="468995" name="Rectangle 3"/>
          <p:cNvSpPr>
            <a:spLocks noGrp="1" noChangeArrowheads="1"/>
          </p:cNvSpPr>
          <p:nvPr>
            <p:ph idx="1"/>
          </p:nvPr>
        </p:nvSpPr>
        <p:spPr>
          <a:xfrm>
            <a:off x="611560" y="1628800"/>
            <a:ext cx="8244532" cy="3960664"/>
          </a:xfrm>
        </p:spPr>
        <p:txBody>
          <a:bodyPr/>
          <a:lstStyle/>
          <a:p>
            <a:pPr>
              <a:lnSpc>
                <a:spcPct val="80000"/>
              </a:lnSpc>
            </a:pPr>
            <a:r>
              <a:rPr lang="zh-CN" altLang="en-US" sz="2400" dirty="0">
                <a:latin typeface="Times New Roman" panose="02020603050405020304" pitchFamily="18" charset="0"/>
              </a:rPr>
              <a:t>二元模型</a:t>
            </a:r>
            <a:r>
              <a:rPr lang="en-US" altLang="zh-CN" sz="2400" dirty="0">
                <a:latin typeface="Times New Roman" panose="02020603050405020304" pitchFamily="18" charset="0"/>
              </a:rPr>
              <a:t>(Bigram)</a:t>
            </a:r>
            <a:r>
              <a:rPr lang="zh-CN" altLang="en-US" sz="2400" dirty="0">
                <a:latin typeface="Times New Roman" panose="02020603050405020304" pitchFamily="18" charset="0"/>
              </a:rPr>
              <a:t>： </a:t>
            </a:r>
            <a:r>
              <a:rPr lang="en-US" altLang="zh-CN" sz="2400" dirty="0" smtClean="0">
                <a:latin typeface="Times New Roman" panose="02020603050405020304" pitchFamily="18" charset="0"/>
              </a:rPr>
              <a:t>P(</a:t>
            </a:r>
            <a:r>
              <a:rPr lang="zh-CN" altLang="en-US" sz="2400" dirty="0" smtClean="0">
                <a:latin typeface="Times New Roman" panose="02020603050405020304" pitchFamily="18" charset="0"/>
              </a:rPr>
              <a:t>北京邮电大学</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北</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京</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北</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邮</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京</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电</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邮</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大</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电</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P(</a:t>
            </a:r>
            <a:r>
              <a:rPr lang="zh-CN" altLang="en-US" sz="2400" dirty="0" smtClean="0">
                <a:latin typeface="Times New Roman" panose="02020603050405020304" pitchFamily="18" charset="0"/>
              </a:rPr>
              <a:t>学</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大</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a:t>
            </a:r>
            <a:r>
              <a:rPr lang="zh-CN" altLang="en-US" sz="2400" dirty="0">
                <a:latin typeface="Times New Roman" panose="02020603050405020304" pitchFamily="18" charset="0"/>
              </a:rPr>
              <a:t>等价于一阶马尔科夫链</a:t>
            </a:r>
            <a:r>
              <a:rPr lang="en-US" altLang="zh-CN" sz="2400" dirty="0">
                <a:latin typeface="Times New Roman" panose="02020603050405020304" pitchFamily="18" charset="0"/>
              </a:rPr>
              <a:t>(Markov Chain)</a:t>
            </a:r>
            <a:endParaRPr lang="en-US" altLang="zh-CN" sz="2400" dirty="0">
              <a:latin typeface="Times New Roman" panose="02020603050405020304" pitchFamily="18" charset="0"/>
            </a:endParaRPr>
          </a:p>
          <a:p>
            <a:pPr>
              <a:lnSpc>
                <a:spcPct val="80000"/>
              </a:lnSpc>
            </a:pPr>
            <a:endParaRPr lang="en-US" altLang="zh-CN" sz="2400" dirty="0" smtClean="0">
              <a:latin typeface="Times New Roman" panose="02020603050405020304" pitchFamily="18" charset="0"/>
            </a:endParaRPr>
          </a:p>
          <a:p>
            <a:pPr>
              <a:lnSpc>
                <a:spcPct val="80000"/>
              </a:lnSpc>
            </a:pPr>
            <a:r>
              <a:rPr lang="zh-CN" altLang="en-US" sz="2400" dirty="0" smtClean="0">
                <a:latin typeface="Times New Roman" panose="02020603050405020304" pitchFamily="18" charset="0"/>
              </a:rPr>
              <a:t>三</a:t>
            </a:r>
            <a:r>
              <a:rPr lang="zh-CN" altLang="en-US" sz="2400" dirty="0">
                <a:latin typeface="Times New Roman" panose="02020603050405020304" pitchFamily="18" charset="0"/>
              </a:rPr>
              <a:t>元模型</a:t>
            </a:r>
            <a:r>
              <a:rPr lang="en-US" altLang="zh-CN" sz="2400" dirty="0">
                <a:latin typeface="Times New Roman" panose="02020603050405020304" pitchFamily="18" charset="0"/>
              </a:rPr>
              <a:t>(Trigram)</a:t>
            </a:r>
            <a:r>
              <a:rPr lang="zh-CN" altLang="en-US" sz="2400" dirty="0">
                <a:latin typeface="Times New Roman" panose="02020603050405020304" pitchFamily="18" charset="0"/>
              </a:rPr>
              <a:t>：</a:t>
            </a:r>
            <a:r>
              <a:rPr lang="en-US" altLang="zh-CN" sz="2400" dirty="0" smtClean="0">
                <a:latin typeface="Times New Roman" panose="02020603050405020304" pitchFamily="18" charset="0"/>
              </a:rPr>
              <a:t>P(</a:t>
            </a:r>
            <a:r>
              <a:rPr lang="zh-CN" altLang="en-US" sz="2400" dirty="0" smtClean="0">
                <a:latin typeface="Times New Roman" panose="02020603050405020304" pitchFamily="18" charset="0"/>
              </a:rPr>
              <a:t>北京邮电大学</a:t>
            </a:r>
            <a:r>
              <a:rPr lang="en-US" altLang="zh-CN" sz="2400" dirty="0" smtClean="0">
                <a:latin typeface="Times New Roman" panose="02020603050405020304" pitchFamily="18" charset="0"/>
              </a:rPr>
              <a:t>)= P(</a:t>
            </a:r>
            <a:r>
              <a:rPr lang="zh-CN" altLang="en-US" sz="2400" dirty="0">
                <a:latin typeface="Times New Roman" panose="02020603050405020304" pitchFamily="18" charset="0"/>
              </a:rPr>
              <a:t>北</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京</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北</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邮</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北京</a:t>
            </a:r>
            <a:r>
              <a:rPr lang="en-US" altLang="zh-CN" sz="2400" dirty="0" smtClean="0">
                <a:latin typeface="Times New Roman" panose="02020603050405020304" pitchFamily="18" charset="0"/>
              </a:rPr>
              <a:t>)P(</a:t>
            </a:r>
            <a:r>
              <a:rPr lang="zh-CN" altLang="en-US" sz="2400" dirty="0">
                <a:latin typeface="Times New Roman" panose="02020603050405020304" pitchFamily="18" charset="0"/>
              </a:rPr>
              <a:t>电</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京邮</a:t>
            </a:r>
            <a:r>
              <a:rPr lang="en-US" altLang="zh-CN" sz="2400" dirty="0" smtClean="0">
                <a:latin typeface="Times New Roman" panose="02020603050405020304" pitchFamily="18" charset="0"/>
              </a:rPr>
              <a:t>) P(</a:t>
            </a:r>
            <a:r>
              <a:rPr lang="zh-CN" altLang="en-US" sz="2400" dirty="0">
                <a:latin typeface="Times New Roman" panose="02020603050405020304" pitchFamily="18" charset="0"/>
              </a:rPr>
              <a:t>大</a:t>
            </a:r>
            <a:r>
              <a:rPr lang="en-US" altLang="zh-CN" sz="2400" dirty="0" smtClean="0">
                <a:latin typeface="Times New Roman" panose="02020603050405020304" pitchFamily="18" charset="0"/>
              </a:rPr>
              <a:t>|</a:t>
            </a:r>
            <a:r>
              <a:rPr lang="zh-CN" altLang="en-US" sz="2400" dirty="0">
                <a:latin typeface="Times New Roman" panose="02020603050405020304" pitchFamily="18" charset="0"/>
              </a:rPr>
              <a:t>邮电</a:t>
            </a: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P(</a:t>
            </a:r>
            <a:r>
              <a:rPr lang="zh-CN" altLang="en-US" sz="2400" dirty="0" smtClean="0">
                <a:latin typeface="Times New Roman" panose="02020603050405020304" pitchFamily="18" charset="0"/>
              </a:rPr>
              <a:t>学</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电大</a:t>
            </a:r>
            <a:r>
              <a:rPr lang="en-US" altLang="zh-CN"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a:lnSpc>
                <a:spcPct val="80000"/>
              </a:lnSpc>
            </a:pPr>
            <a:endParaRPr lang="en-US" altLang="zh-CN" sz="2400" dirty="0" smtClean="0"/>
          </a:p>
          <a:p>
            <a:pPr>
              <a:lnSpc>
                <a:spcPct val="80000"/>
              </a:lnSpc>
            </a:pPr>
            <a:r>
              <a:rPr lang="zh-CN" altLang="en-US" sz="2400" dirty="0" smtClean="0">
                <a:latin typeface="Times New Roman" panose="02020603050405020304" pitchFamily="18" charset="0"/>
              </a:rPr>
              <a:t>根据语料，估计所使用模型的参数，然后在搜索空间中搜索概率最大的语言片段。</a:t>
            </a:r>
            <a:endParaRPr lang="en-US" altLang="zh-CN" sz="2400" dirty="0">
              <a:latin typeface="Times New Roman" panose="02020603050405020304" pitchFamily="18" charset="0"/>
            </a:endParaRPr>
          </a:p>
          <a:p>
            <a:pPr>
              <a:lnSpc>
                <a:spcPct val="80000"/>
              </a:lnSpc>
            </a:pPr>
            <a:endParaRPr lang="zh-CN" altLang="en-US"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7" dur="500"/>
                                        <p:tgtEl>
                                          <p:spTgt spid="468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12" dur="500"/>
                                        <p:tgtEl>
                                          <p:spTgt spid="468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8995">
                                            <p:txEl>
                                              <p:pRg st="4" end="4"/>
                                            </p:txEl>
                                          </p:spTgt>
                                        </p:tgtEl>
                                        <p:attrNameLst>
                                          <p:attrName>style.visibility</p:attrName>
                                        </p:attrNameLst>
                                      </p:cBhvr>
                                      <p:to>
                                        <p:strVal val="visible"/>
                                      </p:to>
                                    </p:set>
                                    <p:animEffect transition="in" filter="blinds(horizontal)">
                                      <p:cBhvr>
                                        <p:cTn id="17" dur="500"/>
                                        <p:tgtEl>
                                          <p:spTgt spid="468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2"/>
          </p:nvPr>
        </p:nvSpPr>
        <p:spPr>
          <a:xfrm>
            <a:off x="946150" y="6248400"/>
            <a:ext cx="1905000" cy="457200"/>
          </a:xfrm>
        </p:spPr>
        <p:txBody>
          <a:bodyPr/>
          <a:lstStyle/>
          <a:p>
            <a:pPr algn="l">
              <a:defRPr/>
            </a:pPr>
            <a:fld id="{E1F688A6-068C-4A17-8FF2-A1DEC46756D5}" type="slidenum">
              <a:rPr lang="en-US" altLang="zh-CN"/>
            </a:fld>
            <a:endParaRPr lang="en-US" altLang="zh-CN"/>
          </a:p>
        </p:txBody>
      </p:sp>
      <p:sp>
        <p:nvSpPr>
          <p:cNvPr id="11267" name="Rectangle 2"/>
          <p:cNvSpPr>
            <a:spLocks noGrp="1" noChangeArrowheads="1"/>
          </p:cNvSpPr>
          <p:nvPr>
            <p:ph type="title" idx="4294967295"/>
          </p:nvPr>
        </p:nvSpPr>
        <p:spPr>
          <a:xfrm>
            <a:off x="539552"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sz="3000" b="1" dirty="0" smtClean="0"/>
              <a:t>Spiders (Robots/Bots/Crawlers)</a:t>
            </a:r>
            <a:endParaRPr lang="en-US" altLang="zh-CN" sz="3000" b="1" dirty="0" smtClean="0"/>
          </a:p>
        </p:txBody>
      </p:sp>
      <p:sp>
        <p:nvSpPr>
          <p:cNvPr id="20483" name="Rectangle 3"/>
          <p:cNvSpPr>
            <a:spLocks noGrp="1" noChangeArrowheads="1"/>
          </p:cNvSpPr>
          <p:nvPr>
            <p:ph type="body" idx="4294967295"/>
          </p:nvPr>
        </p:nvSpPr>
        <p:spPr>
          <a:xfrm>
            <a:off x="457200" y="160020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mtClean="0">
                <a:latin typeface="楷体_GB2312" pitchFamily="49" charset="-122"/>
                <a:ea typeface="楷体_GB2312" pitchFamily="49" charset="-122"/>
              </a:rPr>
              <a:t>从一个</a:t>
            </a:r>
            <a:r>
              <a:rPr lang="en-US" altLang="zh-CN" smtClean="0">
                <a:latin typeface="楷体_GB2312" pitchFamily="49" charset="-122"/>
                <a:ea typeface="楷体_GB2312" pitchFamily="49" charset="-122"/>
              </a:rPr>
              <a:t>URL</a:t>
            </a:r>
            <a:r>
              <a:rPr lang="zh-CN" altLang="en-US" smtClean="0">
                <a:latin typeface="楷体_GB2312" pitchFamily="49" charset="-122"/>
                <a:ea typeface="楷体_GB2312" pitchFamily="49" charset="-122"/>
              </a:rPr>
              <a:t>根集开始爬取</a:t>
            </a:r>
            <a:endParaRPr lang="en-US" altLang="zh-CN" smtClean="0">
              <a:latin typeface="楷体_GB2312" pitchFamily="49" charset="-122"/>
              <a:ea typeface="楷体_GB2312" pitchFamily="49" charset="-122"/>
            </a:endParaRPr>
          </a:p>
          <a:p>
            <a:pPr eaLnBrk="1" hangingPunct="1">
              <a:lnSpc>
                <a:spcPct val="120000"/>
              </a:lnSpc>
            </a:pPr>
            <a:r>
              <a:rPr lang="zh-CN" altLang="en-US" smtClean="0">
                <a:latin typeface="楷体_GB2312" pitchFamily="49" charset="-122"/>
                <a:ea typeface="楷体_GB2312" pitchFamily="49" charset="-122"/>
              </a:rPr>
              <a:t>根据这些网页的链接爬取其他的网页</a:t>
            </a:r>
            <a:endParaRPr lang="en-US" altLang="zh-CN" smtClean="0">
              <a:latin typeface="楷体_GB2312" pitchFamily="49" charset="-122"/>
              <a:ea typeface="楷体_GB2312" pitchFamily="49" charset="-122"/>
            </a:endParaRPr>
          </a:p>
          <a:p>
            <a:pPr eaLnBrk="1" hangingPunct="1">
              <a:lnSpc>
                <a:spcPct val="120000"/>
              </a:lnSpc>
            </a:pPr>
            <a:r>
              <a:rPr lang="zh-CN" altLang="en-US" smtClean="0">
                <a:latin typeface="楷体_GB2312" pitchFamily="49" charset="-122"/>
                <a:ea typeface="楷体_GB2312" pitchFamily="49" charset="-122"/>
              </a:rPr>
              <a:t>将遇到的所有新的网页进行分析</a:t>
            </a:r>
            <a:endParaRPr lang="en-US" altLang="zh-CN" smtClean="0">
              <a:latin typeface="楷体_GB2312" pitchFamily="49" charset="-122"/>
              <a:ea typeface="楷体_GB2312" pitchFamily="49" charset="-122"/>
            </a:endParaRPr>
          </a:p>
          <a:p>
            <a:pPr eaLnBrk="1" hangingPunct="1">
              <a:lnSpc>
                <a:spcPct val="120000"/>
              </a:lnSpc>
            </a:pPr>
            <a:r>
              <a:rPr lang="zh-CN" altLang="en-US" smtClean="0">
                <a:latin typeface="楷体_GB2312" pitchFamily="49" charset="-122"/>
                <a:ea typeface="楷体_GB2312" pitchFamily="49" charset="-122"/>
              </a:rPr>
              <a:t>提取新链接进入</a:t>
            </a:r>
            <a:r>
              <a:rPr lang="en-US" altLang="zh-CN" smtClean="0">
                <a:latin typeface="楷体_GB2312" pitchFamily="49" charset="-122"/>
                <a:ea typeface="楷体_GB2312" pitchFamily="49" charset="-122"/>
              </a:rPr>
              <a:t>URL</a:t>
            </a:r>
            <a:r>
              <a:rPr lang="zh-CN" altLang="en-US" smtClean="0">
                <a:latin typeface="楷体_GB2312" pitchFamily="49" charset="-122"/>
                <a:ea typeface="楷体_GB2312" pitchFamily="49" charset="-122"/>
              </a:rPr>
              <a:t>库</a:t>
            </a:r>
            <a:endParaRPr lang="en-US" altLang="zh-CN" smtClean="0">
              <a:latin typeface="楷体_GB2312" pitchFamily="49" charset="-122"/>
              <a:ea typeface="楷体_GB2312" pitchFamily="49" charset="-122"/>
            </a:endParaRPr>
          </a:p>
        </p:txBody>
      </p:sp>
      <p:pic>
        <p:nvPicPr>
          <p:cNvPr id="27546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1556792"/>
            <a:ext cx="7561262"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275461"/>
                                        </p:tgtEl>
                                        <p:attrNameLst>
                                          <p:attrName>style.visibility</p:attrName>
                                        </p:attrNameLst>
                                      </p:cBhvr>
                                      <p:to>
                                        <p:strVal val="visible"/>
                                      </p:to>
                                    </p:set>
                                    <p:anim calcmode="lin" valueType="num">
                                      <p:cBhvr>
                                        <p:cTn id="23" dur="500" fill="hold"/>
                                        <p:tgtEl>
                                          <p:spTgt spid="275461"/>
                                        </p:tgtEl>
                                        <p:attrNameLst>
                                          <p:attrName>ppt_w</p:attrName>
                                        </p:attrNameLst>
                                      </p:cBhvr>
                                      <p:tavLst>
                                        <p:tav tm="0">
                                          <p:val>
                                            <p:fltVal val="0"/>
                                          </p:val>
                                        </p:tav>
                                        <p:tav tm="100000">
                                          <p:val>
                                            <p:strVal val="#ppt_w"/>
                                          </p:val>
                                        </p:tav>
                                      </p:tavLst>
                                    </p:anim>
                                    <p:anim calcmode="lin" valueType="num">
                                      <p:cBhvr>
                                        <p:cTn id="24" dur="500" fill="hold"/>
                                        <p:tgtEl>
                                          <p:spTgt spid="2754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基于语言模型的</a:t>
            </a:r>
            <a:r>
              <a:rPr lang="en-US" altLang="zh-CN" sz="3200" b="1" dirty="0">
                <a:ea typeface="+mj-ea"/>
              </a:rPr>
              <a:t>IR</a:t>
            </a:r>
            <a:r>
              <a:rPr lang="zh-CN" altLang="en-US" sz="3200" b="1" dirty="0">
                <a:ea typeface="+mj-ea"/>
              </a:rPr>
              <a:t>模型的概念</a:t>
            </a:r>
            <a:endParaRPr lang="zh-CN" altLang="en-US" sz="3200" b="1" dirty="0">
              <a:ea typeface="+mj-ea"/>
            </a:endParaRPr>
          </a:p>
        </p:txBody>
      </p:sp>
      <p:sp>
        <p:nvSpPr>
          <p:cNvPr id="135171" name="Rectangle 3"/>
          <p:cNvSpPr>
            <a:spLocks noGrp="1" noChangeArrowheads="1"/>
          </p:cNvSpPr>
          <p:nvPr>
            <p:ph type="body" idx="1"/>
          </p:nvPr>
        </p:nvSpPr>
        <p:spPr/>
        <p:txBody>
          <a:bodyPr/>
          <a:lstStyle/>
          <a:p>
            <a:pPr eaLnBrk="1" hangingPunct="1">
              <a:lnSpc>
                <a:spcPct val="90000"/>
              </a:lnSpc>
            </a:pPr>
            <a:r>
              <a:rPr lang="zh-CN" altLang="en-US" sz="2400" dirty="0" smtClean="0"/>
              <a:t>文档语言模型</a:t>
            </a:r>
            <a:endParaRPr lang="zh-CN" altLang="en-US" sz="2400" dirty="0" smtClean="0"/>
          </a:p>
          <a:p>
            <a:pPr lvl="1" eaLnBrk="1" hangingPunct="1">
              <a:lnSpc>
                <a:spcPct val="90000"/>
              </a:lnSpc>
            </a:pPr>
            <a:r>
              <a:rPr lang="zh-CN" altLang="en-US" sz="2000" dirty="0" smtClean="0"/>
              <a:t>每个文档对应一个统计语言模型，称为文档的语言模型</a:t>
            </a:r>
            <a:r>
              <a:rPr lang="en-US" altLang="zh-CN" sz="2000" dirty="0" smtClean="0"/>
              <a:t>(Language Model)</a:t>
            </a:r>
            <a:r>
              <a:rPr lang="zh-CN" altLang="en-US" sz="2000" dirty="0" smtClean="0"/>
              <a:t>。</a:t>
            </a:r>
            <a:endParaRPr lang="zh-CN" altLang="en-US" sz="2000" dirty="0" smtClean="0"/>
          </a:p>
          <a:p>
            <a:pPr lvl="1" eaLnBrk="1" hangingPunct="1">
              <a:lnSpc>
                <a:spcPct val="90000"/>
              </a:lnSpc>
            </a:pPr>
            <a:r>
              <a:rPr lang="zh-CN" altLang="en-US" sz="2000" dirty="0" smtClean="0"/>
              <a:t>它主要描述了该文档中各个单词的统计分布特征。</a:t>
            </a:r>
            <a:endParaRPr lang="zh-CN" altLang="en-US" sz="2000" dirty="0" smtClean="0"/>
          </a:p>
          <a:p>
            <a:pPr lvl="1" eaLnBrk="1" hangingPunct="1">
              <a:lnSpc>
                <a:spcPct val="90000"/>
              </a:lnSpc>
            </a:pPr>
            <a:r>
              <a:rPr lang="zh-CN" altLang="en-US" sz="2000" dirty="0" smtClean="0"/>
              <a:t>因此每个文档看作是由其语言模型抽样产生的一个样本。</a:t>
            </a:r>
            <a:endParaRPr lang="zh-CN" altLang="en-US" sz="2000" dirty="0" smtClean="0"/>
          </a:p>
          <a:p>
            <a:pPr lvl="1" eaLnBrk="1" hangingPunct="1">
              <a:lnSpc>
                <a:spcPct val="90000"/>
              </a:lnSpc>
            </a:pPr>
            <a:endParaRPr lang="zh-CN" altLang="en-US" sz="2000" dirty="0" smtClean="0"/>
          </a:p>
          <a:p>
            <a:pPr eaLnBrk="1" hangingPunct="1">
              <a:lnSpc>
                <a:spcPct val="90000"/>
              </a:lnSpc>
            </a:pPr>
            <a:r>
              <a:rPr lang="zh-CN" altLang="en-US" sz="2400" dirty="0" smtClean="0"/>
              <a:t>基于文档语言模型计算查询式的出现概率</a:t>
            </a:r>
            <a:endParaRPr lang="zh-CN" altLang="en-US" sz="2400" dirty="0" smtClean="0"/>
          </a:p>
          <a:p>
            <a:pPr lvl="1" eaLnBrk="1" hangingPunct="1">
              <a:lnSpc>
                <a:spcPct val="90000"/>
              </a:lnSpc>
            </a:pPr>
            <a:r>
              <a:rPr lang="zh-CN" altLang="en-US" sz="2000" dirty="0" smtClean="0"/>
              <a:t>一个查询式也可以看作是由文档的语言模型抽样产生的一个样本。</a:t>
            </a:r>
            <a:endParaRPr lang="zh-CN" altLang="en-US" sz="2000" dirty="0" smtClean="0"/>
          </a:p>
          <a:p>
            <a:pPr lvl="1" eaLnBrk="1" hangingPunct="1">
              <a:lnSpc>
                <a:spcPct val="90000"/>
              </a:lnSpc>
            </a:pPr>
            <a:r>
              <a:rPr lang="zh-CN" altLang="en-US" sz="2000" dirty="0" smtClean="0"/>
              <a:t>因此可以根据每个文档的语言模型抽样生成检索的概率来对其排序，其概率值越大，则该文档就越满足该检索要求。</a:t>
            </a:r>
            <a:endParaRPr lang="zh-CN"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51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51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z="3200" b="1" dirty="0">
                <a:ea typeface="+mj-ea"/>
              </a:rPr>
              <a:t>举例</a:t>
            </a:r>
            <a:endParaRPr lang="zh-CN" altLang="en-US" sz="3200" b="1" dirty="0">
              <a:ea typeface="+mj-ea"/>
            </a:endParaRPr>
          </a:p>
        </p:txBody>
      </p:sp>
      <p:sp>
        <p:nvSpPr>
          <p:cNvPr id="136195" name="Rectangle 3"/>
          <p:cNvSpPr>
            <a:spLocks noGrp="1" noChangeArrowheads="1"/>
          </p:cNvSpPr>
          <p:nvPr>
            <p:ph type="body" idx="1"/>
          </p:nvPr>
        </p:nvSpPr>
        <p:spPr>
          <a:xfrm>
            <a:off x="683568" y="1562001"/>
            <a:ext cx="7772400" cy="4459287"/>
          </a:xfrm>
        </p:spPr>
        <p:txBody>
          <a:bodyPr/>
          <a:lstStyle/>
          <a:p>
            <a:pPr eaLnBrk="1" hangingPunct="1">
              <a:lnSpc>
                <a:spcPct val="90000"/>
              </a:lnSpc>
            </a:pPr>
            <a:r>
              <a:rPr lang="zh-CN" altLang="en-US" sz="2800" dirty="0" smtClean="0">
                <a:latin typeface="Times New Roman" panose="02020603050405020304" pitchFamily="18" charset="0"/>
              </a:rPr>
              <a:t>假设文档集合中只有</a:t>
            </a:r>
            <a:r>
              <a:rPr lang="en-US" altLang="zh-CN" sz="2800" dirty="0" smtClean="0">
                <a:latin typeface="Times New Roman" panose="02020603050405020304" pitchFamily="18" charset="0"/>
              </a:rPr>
              <a:t>1</a:t>
            </a:r>
            <a:r>
              <a:rPr lang="zh-CN" altLang="en-US" sz="2800" dirty="0" smtClean="0">
                <a:latin typeface="Times New Roman" panose="02020603050405020304" pitchFamily="18" charset="0"/>
              </a:rPr>
              <a:t>和</a:t>
            </a:r>
            <a:r>
              <a:rPr lang="en-US" altLang="zh-CN" sz="2800" dirty="0" smtClean="0">
                <a:latin typeface="Times New Roman" panose="02020603050405020304" pitchFamily="18" charset="0"/>
              </a:rPr>
              <a:t>2</a:t>
            </a:r>
            <a:r>
              <a:rPr lang="zh-CN" altLang="en-US" sz="2800" dirty="0" smtClean="0">
                <a:latin typeface="Times New Roman" panose="02020603050405020304" pitchFamily="18" charset="0"/>
              </a:rPr>
              <a:t>两个文本</a:t>
            </a:r>
            <a:endParaRPr lang="zh-CN" altLang="en-US" sz="2800" dirty="0" smtClean="0"/>
          </a:p>
          <a:p>
            <a:pPr eaLnBrk="1" hangingPunct="1">
              <a:lnSpc>
                <a:spcPct val="90000"/>
              </a:lnSpc>
            </a:pPr>
            <a:r>
              <a:rPr lang="zh-CN" altLang="en-US" sz="2800" dirty="0" smtClean="0"/>
              <a:t>文本</a:t>
            </a:r>
            <a:r>
              <a:rPr lang="en-US" altLang="zh-CN" sz="2800" dirty="0" smtClean="0"/>
              <a:t>1</a:t>
            </a:r>
            <a:r>
              <a:rPr lang="zh-CN" altLang="en-US" sz="2800" dirty="0" smtClean="0"/>
              <a:t>产生的语言模型</a:t>
            </a:r>
            <a:r>
              <a:rPr lang="en-US" altLang="zh-CN" sz="2800" dirty="0" smtClean="0"/>
              <a:t>1</a:t>
            </a:r>
            <a:endParaRPr lang="en-US" altLang="zh-CN" sz="2800" dirty="0" smtClean="0"/>
          </a:p>
          <a:p>
            <a:pPr lvl="1" eaLnBrk="1" hangingPunct="1">
              <a:lnSpc>
                <a:spcPct val="90000"/>
              </a:lnSpc>
            </a:pPr>
            <a:r>
              <a:rPr lang="en-US" altLang="zh-CN" sz="2400" i="1" dirty="0" smtClean="0">
                <a:latin typeface="Times New Roman" panose="02020603050405020304" pitchFamily="18" charset="0"/>
              </a:rPr>
              <a:t>p</a:t>
            </a:r>
            <a:r>
              <a:rPr lang="en-US" altLang="zh-CN" sz="2400" i="1" baseline="-25000" dirty="0" smtClean="0">
                <a:latin typeface="Times New Roman" panose="02020603050405020304" pitchFamily="18" charset="0"/>
              </a:rPr>
              <a:t>1</a:t>
            </a:r>
            <a:r>
              <a:rPr lang="en-US" altLang="zh-CN" sz="2400" i="1" dirty="0" smtClean="0">
                <a:latin typeface="Times New Roman" panose="02020603050405020304" pitchFamily="18" charset="0"/>
              </a:rPr>
              <a:t>(a)=0.25, p</a:t>
            </a:r>
            <a:r>
              <a:rPr lang="en-US" altLang="zh-CN" sz="2400" i="1" baseline="-25000" dirty="0" smtClean="0">
                <a:latin typeface="Times New Roman" panose="02020603050405020304" pitchFamily="18" charset="0"/>
              </a:rPr>
              <a:t>1</a:t>
            </a:r>
            <a:r>
              <a:rPr lang="en-US" altLang="zh-CN" sz="2400" i="1" dirty="0" smtClean="0">
                <a:latin typeface="Times New Roman" panose="02020603050405020304" pitchFamily="18" charset="0"/>
              </a:rPr>
              <a:t>(b)=0.5, p</a:t>
            </a:r>
            <a:r>
              <a:rPr lang="en-US" altLang="zh-CN" sz="2400" i="1" baseline="-25000" dirty="0" smtClean="0">
                <a:latin typeface="Times New Roman" panose="02020603050405020304" pitchFamily="18" charset="0"/>
              </a:rPr>
              <a:t>1</a:t>
            </a:r>
            <a:r>
              <a:rPr lang="en-US" altLang="zh-CN" sz="2400" i="1" dirty="0" smtClean="0">
                <a:latin typeface="Times New Roman" panose="02020603050405020304" pitchFamily="18" charset="0"/>
              </a:rPr>
              <a:t>(</a:t>
            </a:r>
            <a:r>
              <a:rPr lang="el-GR" altLang="zh-CN" sz="2400" i="1" dirty="0" smtClean="0">
                <a:latin typeface="Times New Roman" panose="02020603050405020304" pitchFamily="18" charset="0"/>
                <a:cs typeface="Times New Roman" panose="02020603050405020304" pitchFamily="18" charset="0"/>
              </a:rPr>
              <a:t>α</a:t>
            </a:r>
            <a:r>
              <a:rPr lang="en-US" altLang="zh-CN" sz="2400" i="1" dirty="0" smtClean="0">
                <a:latin typeface="Times New Roman" panose="02020603050405020304" pitchFamily="18" charset="0"/>
              </a:rPr>
              <a:t>)=1/64, </a:t>
            </a:r>
            <a:r>
              <a:rPr lang="el-GR" altLang="zh-CN" sz="2400" i="1" dirty="0" smtClean="0">
                <a:latin typeface="Times New Roman" panose="02020603050405020304" pitchFamily="18" charset="0"/>
                <a:cs typeface="Times New Roman" panose="02020603050405020304" pitchFamily="18" charset="0"/>
              </a:rPr>
              <a:t>α</a:t>
            </a:r>
            <a:r>
              <a:rPr lang="en-US" altLang="zh-CN" sz="2400" i="1" dirty="0" smtClean="0">
                <a:latin typeface="Times New Roman" panose="02020603050405020304" pitchFamily="18" charset="0"/>
              </a:rPr>
              <a:t>∈{</a:t>
            </a:r>
            <a:r>
              <a:rPr lang="en-US" altLang="zh-CN" sz="2400" i="1" dirty="0" err="1" smtClean="0">
                <a:latin typeface="Times New Roman" panose="02020603050405020304" pitchFamily="18" charset="0"/>
              </a:rPr>
              <a:t>c..r</a:t>
            </a:r>
            <a:r>
              <a:rPr lang="en-US" altLang="zh-CN" sz="2400" i="1" dirty="0" smtClean="0">
                <a:latin typeface="Times New Roman" panose="02020603050405020304" pitchFamily="18" charset="0"/>
              </a:rPr>
              <a:t>} ,</a:t>
            </a:r>
            <a:r>
              <a:rPr lang="zh-CN" altLang="en-US" sz="2400" dirty="0" smtClean="0"/>
              <a:t>剩下的</a:t>
            </a:r>
            <a:r>
              <a:rPr lang="en-US" altLang="zh-CN" sz="2400" i="1" dirty="0" err="1" smtClean="0">
                <a:latin typeface="Times New Roman" panose="02020603050405020304" pitchFamily="18" charset="0"/>
              </a:rPr>
              <a:t>s,t,u,v,w,x,y,z</a:t>
            </a:r>
            <a:r>
              <a:rPr lang="zh-CN" altLang="en-US" sz="2400" dirty="0" smtClean="0"/>
              <a:t>均为</a:t>
            </a:r>
            <a:r>
              <a:rPr lang="en-US" altLang="zh-CN" sz="2400" dirty="0" smtClean="0"/>
              <a:t>0</a:t>
            </a:r>
            <a:endParaRPr lang="en-US" altLang="zh-CN" sz="2400" dirty="0" smtClean="0"/>
          </a:p>
          <a:p>
            <a:pPr eaLnBrk="1" hangingPunct="1">
              <a:lnSpc>
                <a:spcPct val="90000"/>
              </a:lnSpc>
            </a:pPr>
            <a:r>
              <a:rPr lang="zh-CN" altLang="en-US" sz="2800" dirty="0" smtClean="0"/>
              <a:t>文本</a:t>
            </a:r>
            <a:r>
              <a:rPr lang="en-US" altLang="zh-CN" sz="2800" dirty="0" smtClean="0"/>
              <a:t>2</a:t>
            </a:r>
            <a:r>
              <a:rPr lang="zh-CN" altLang="en-US" sz="2800" dirty="0" smtClean="0"/>
              <a:t>产生的语言模型</a:t>
            </a:r>
            <a:r>
              <a:rPr lang="en-US" altLang="zh-CN" sz="2800" dirty="0" smtClean="0"/>
              <a:t>2</a:t>
            </a:r>
            <a:endParaRPr lang="en-US" altLang="zh-CN" sz="2800" dirty="0" smtClean="0"/>
          </a:p>
          <a:p>
            <a:pPr lvl="1" eaLnBrk="1" hangingPunct="1">
              <a:lnSpc>
                <a:spcPct val="90000"/>
              </a:lnSpc>
            </a:pPr>
            <a:r>
              <a:rPr lang="en-US" altLang="zh-CN" sz="2400" dirty="0" smtClean="0">
                <a:latin typeface="Times New Roman" panose="02020603050405020304" pitchFamily="18" charset="0"/>
              </a:rPr>
              <a:t>p</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(a)=0.7, p</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(b)=0.05, p</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a:t>
            </a:r>
            <a:r>
              <a:rPr lang="el-GR" altLang="zh-CN" sz="2400" dirty="0" smtClean="0">
                <a:latin typeface="Times New Roman" panose="02020603050405020304" pitchFamily="18" charset="0"/>
                <a:cs typeface="Times New Roman" panose="02020603050405020304" pitchFamily="18" charset="0"/>
              </a:rPr>
              <a:t>α</a:t>
            </a:r>
            <a:r>
              <a:rPr lang="en-US" altLang="zh-CN" sz="2400" dirty="0" smtClean="0">
                <a:latin typeface="Times New Roman" panose="02020603050405020304" pitchFamily="18" charset="0"/>
              </a:rPr>
              <a:t>)=1/64, </a:t>
            </a:r>
            <a:r>
              <a:rPr lang="el-GR" altLang="zh-CN" sz="2400" dirty="0" smtClean="0">
                <a:latin typeface="Times New Roman" panose="02020603050405020304" pitchFamily="18" charset="0"/>
                <a:cs typeface="Times New Roman" panose="02020603050405020304" pitchFamily="18" charset="0"/>
              </a:rPr>
              <a:t>α</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c..r</a:t>
            </a:r>
            <a:r>
              <a:rPr lang="en-US" altLang="zh-CN" sz="2400" dirty="0" smtClean="0">
                <a:latin typeface="Times New Roman" panose="02020603050405020304" pitchFamily="18" charset="0"/>
              </a:rPr>
              <a:t>} ,</a:t>
            </a:r>
            <a:r>
              <a:rPr lang="zh-CN" altLang="en-US" sz="2400" dirty="0" smtClean="0"/>
              <a:t>剩下的</a:t>
            </a:r>
            <a:r>
              <a:rPr lang="en-US" altLang="zh-CN" sz="2400" i="1" dirty="0" err="1" smtClean="0">
                <a:latin typeface="Times New Roman" panose="02020603050405020304" pitchFamily="18" charset="0"/>
              </a:rPr>
              <a:t>s,t,u,v,w,x,y,z</a:t>
            </a:r>
            <a:r>
              <a:rPr lang="zh-CN" altLang="en-US" sz="2400" dirty="0" smtClean="0"/>
              <a:t>均为</a:t>
            </a:r>
            <a:r>
              <a:rPr lang="en-US" altLang="zh-CN" sz="2400" dirty="0" smtClean="0"/>
              <a:t>0</a:t>
            </a:r>
            <a:endParaRPr lang="en-US" altLang="zh-CN" sz="2400" dirty="0" smtClean="0"/>
          </a:p>
          <a:p>
            <a:pPr eaLnBrk="1" hangingPunct="1">
              <a:lnSpc>
                <a:spcPct val="90000"/>
              </a:lnSpc>
            </a:pPr>
            <a:r>
              <a:rPr lang="zh-CN" altLang="en-US" sz="2800" dirty="0" smtClean="0"/>
              <a:t>查询式：</a:t>
            </a:r>
            <a:r>
              <a:rPr lang="en-US" altLang="zh-CN" sz="2800" dirty="0" smtClean="0"/>
              <a:t>q=</a:t>
            </a:r>
            <a:r>
              <a:rPr lang="en-US" altLang="zh-CN" sz="2800" i="1" dirty="0" err="1" smtClean="0"/>
              <a:t>abacaad</a:t>
            </a:r>
            <a:endParaRPr lang="en-US" altLang="zh-CN" sz="2800" i="1" dirty="0" smtClean="0"/>
          </a:p>
          <a:p>
            <a:pPr lvl="1" eaLnBrk="1" hangingPunct="1">
              <a:lnSpc>
                <a:spcPct val="90000"/>
              </a:lnSpc>
            </a:pPr>
            <a:r>
              <a:rPr lang="en-US" altLang="zh-CN" sz="2400" dirty="0" smtClean="0">
                <a:latin typeface="Times New Roman" panose="02020603050405020304" pitchFamily="18" charset="0"/>
              </a:rPr>
              <a:t>p</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(q)=0.25*0.5*0.25*1/64*0.25*0.25*1/64</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4.8*10</a:t>
            </a:r>
            <a:r>
              <a:rPr lang="en-US" altLang="zh-CN" sz="2400" baseline="30000" dirty="0" smtClean="0">
                <a:latin typeface="Times New Roman" panose="02020603050405020304" pitchFamily="18" charset="0"/>
              </a:rPr>
              <a:t>-7</a:t>
            </a:r>
            <a:endParaRPr lang="en-US" altLang="zh-CN" sz="2400" baseline="30000" dirty="0" smtClean="0">
              <a:latin typeface="Times New Roman" panose="02020603050405020304" pitchFamily="18" charset="0"/>
            </a:endParaRPr>
          </a:p>
          <a:p>
            <a:pPr lvl="1" eaLnBrk="1" hangingPunct="1">
              <a:lnSpc>
                <a:spcPct val="90000"/>
              </a:lnSpc>
            </a:pPr>
            <a:r>
              <a:rPr lang="en-US" altLang="zh-CN" sz="2400" dirty="0" smtClean="0">
                <a:latin typeface="Times New Roman" panose="02020603050405020304" pitchFamily="18" charset="0"/>
              </a:rPr>
              <a:t>p</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(q)=0.7*0.05*0.7*1/64*0.7*0.7*1/64</a:t>
            </a:r>
            <a:r>
              <a:rPr lang="en-US" altLang="zh-CN" sz="2400" dirty="0" smtClean="0">
                <a:latin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rPr>
              <a:t>2.9*10</a:t>
            </a:r>
            <a:r>
              <a:rPr lang="en-US" altLang="zh-CN" sz="2400" baseline="30000" dirty="0" smtClean="0">
                <a:latin typeface="Times New Roman" panose="02020603050405020304" pitchFamily="18" charset="0"/>
              </a:rPr>
              <a:t>-6</a:t>
            </a:r>
            <a:endParaRPr lang="en-US" altLang="zh-CN" sz="2400" dirty="0" smtClean="0">
              <a:latin typeface="Times New Roman" panose="02020603050405020304" pitchFamily="18" charset="0"/>
            </a:endParaRPr>
          </a:p>
          <a:p>
            <a:pPr lvl="1" eaLnBrk="1" hangingPunct="1">
              <a:lnSpc>
                <a:spcPct val="90000"/>
              </a:lnSpc>
            </a:pP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6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6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619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19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6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例子中的检索结果</a:t>
            </a:r>
            <a:endParaRPr lang="zh-CN" altLang="en-US" sz="3200" b="1" dirty="0">
              <a:ea typeface="+mj-ea"/>
            </a:endParaRPr>
          </a:p>
        </p:txBody>
      </p:sp>
      <p:sp>
        <p:nvSpPr>
          <p:cNvPr id="137219" name="Rectangle 3"/>
          <p:cNvSpPr>
            <a:spLocks noGrp="1" noChangeArrowheads="1"/>
          </p:cNvSpPr>
          <p:nvPr>
            <p:ph type="body" idx="1"/>
          </p:nvPr>
        </p:nvSpPr>
        <p:spPr/>
        <p:txBody>
          <a:bodyPr/>
          <a:lstStyle/>
          <a:p>
            <a:pPr eaLnBrk="1" hangingPunct="1"/>
            <a:r>
              <a:rPr lang="zh-CN" altLang="en-US" dirty="0" smtClean="0"/>
              <a:t>从上例中可以看出</a:t>
            </a:r>
            <a:endParaRPr lang="zh-CN" altLang="en-US" dirty="0" smtClean="0"/>
          </a:p>
          <a:p>
            <a:pPr lvl="1" eaLnBrk="1" hangingPunct="1"/>
            <a:r>
              <a:rPr lang="en-US" altLang="zh-CN" dirty="0" smtClean="0"/>
              <a:t>q</a:t>
            </a:r>
            <a:r>
              <a:rPr lang="zh-CN" altLang="en-US" dirty="0" smtClean="0"/>
              <a:t>在语言模型</a:t>
            </a:r>
            <a:r>
              <a:rPr lang="en-US" altLang="zh-CN" dirty="0" smtClean="0"/>
              <a:t>1</a:t>
            </a:r>
            <a:r>
              <a:rPr lang="zh-CN" altLang="en-US" dirty="0" smtClean="0"/>
              <a:t>下获得了较低的概率</a:t>
            </a:r>
            <a:r>
              <a:rPr lang="en-US" altLang="zh-CN" dirty="0" smtClean="0">
                <a:latin typeface="Times New Roman" panose="02020603050405020304" pitchFamily="18" charset="0"/>
              </a:rPr>
              <a:t>4.8*10</a:t>
            </a:r>
            <a:r>
              <a:rPr lang="en-US" altLang="zh-CN" baseline="30000" dirty="0" smtClean="0">
                <a:latin typeface="Times New Roman" panose="02020603050405020304" pitchFamily="18" charset="0"/>
              </a:rPr>
              <a:t>-7</a:t>
            </a:r>
            <a:endParaRPr lang="en-US" altLang="zh-CN" baseline="30000" dirty="0" smtClean="0">
              <a:latin typeface="Times New Roman" panose="02020603050405020304" pitchFamily="18" charset="0"/>
            </a:endParaRPr>
          </a:p>
          <a:p>
            <a:pPr lvl="1" eaLnBrk="1" hangingPunct="1"/>
            <a:r>
              <a:rPr lang="en-US" altLang="zh-CN" dirty="0" smtClean="0"/>
              <a:t>q</a:t>
            </a:r>
            <a:r>
              <a:rPr lang="zh-CN" altLang="en-US" dirty="0" smtClean="0"/>
              <a:t>在语言模型</a:t>
            </a:r>
            <a:r>
              <a:rPr lang="en-US" altLang="zh-CN" dirty="0" smtClean="0"/>
              <a:t>2</a:t>
            </a:r>
            <a:r>
              <a:rPr lang="zh-CN" altLang="en-US" dirty="0" smtClean="0"/>
              <a:t>下获得了较高的概率</a:t>
            </a:r>
            <a:r>
              <a:rPr lang="en-US" altLang="zh-CN" dirty="0" smtClean="0">
                <a:latin typeface="Times New Roman" panose="02020603050405020304" pitchFamily="18" charset="0"/>
              </a:rPr>
              <a:t>2.9*10</a:t>
            </a:r>
            <a:r>
              <a:rPr lang="en-US" altLang="zh-CN" baseline="30000" dirty="0" smtClean="0">
                <a:latin typeface="Times New Roman" panose="02020603050405020304" pitchFamily="18" charset="0"/>
              </a:rPr>
              <a:t>-6</a:t>
            </a:r>
            <a:endParaRPr lang="en-US" altLang="zh-CN" dirty="0" smtClean="0"/>
          </a:p>
          <a:p>
            <a:pPr eaLnBrk="1" hangingPunct="1"/>
            <a:r>
              <a:rPr lang="zh-CN" altLang="en-US" dirty="0" smtClean="0">
                <a:latin typeface="Times New Roman" panose="02020603050405020304" pitchFamily="18" charset="0"/>
              </a:rPr>
              <a:t>说明</a:t>
            </a:r>
            <a:endParaRPr lang="zh-CN" altLang="en-US" dirty="0" smtClean="0">
              <a:latin typeface="Times New Roman" panose="02020603050405020304" pitchFamily="18" charset="0"/>
            </a:endParaRPr>
          </a:p>
          <a:p>
            <a:pPr lvl="1" eaLnBrk="1" hangingPunct="1"/>
            <a:r>
              <a:rPr lang="zh-CN" altLang="en-US" dirty="0" smtClean="0">
                <a:latin typeface="Times New Roman" panose="02020603050405020304" pitchFamily="18" charset="0"/>
              </a:rPr>
              <a:t>文本</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比文本</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更有可能生成</a:t>
            </a:r>
            <a:r>
              <a:rPr lang="en-US" altLang="zh-CN" dirty="0" smtClean="0">
                <a:latin typeface="Times New Roman" panose="02020603050405020304" pitchFamily="18" charset="0"/>
              </a:rPr>
              <a:t>q</a:t>
            </a:r>
            <a:endParaRPr lang="en-US" altLang="zh-CN" dirty="0" smtClean="0">
              <a:latin typeface="Times New Roman" panose="02020603050405020304" pitchFamily="18" charset="0"/>
            </a:endParaRPr>
          </a:p>
          <a:p>
            <a:pPr lvl="1" eaLnBrk="1" hangingPunct="1"/>
            <a:r>
              <a:rPr lang="zh-CN" altLang="en-US" dirty="0" smtClean="0">
                <a:latin typeface="Times New Roman" panose="02020603050405020304" pitchFamily="18" charset="0"/>
              </a:rPr>
              <a:t>若输入</a:t>
            </a:r>
            <a:r>
              <a:rPr lang="en-US" altLang="zh-CN" dirty="0" smtClean="0">
                <a:latin typeface="Times New Roman" panose="02020603050405020304" pitchFamily="18" charset="0"/>
              </a:rPr>
              <a:t>q</a:t>
            </a:r>
            <a:r>
              <a:rPr lang="zh-CN" altLang="en-US" dirty="0" smtClean="0">
                <a:latin typeface="Times New Roman" panose="02020603050405020304" pitchFamily="18" charset="0"/>
              </a:rPr>
              <a:t>，应该检索出文本</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，而不是文本</a:t>
            </a:r>
            <a:r>
              <a:rPr lang="en-US" altLang="zh-CN" dirty="0" smtClean="0">
                <a:latin typeface="Times New Roman" panose="02020603050405020304" pitchFamily="18" charset="0"/>
              </a:rPr>
              <a:t>1</a:t>
            </a:r>
            <a:endParaRPr lang="en-US" altLang="zh-CN" dirty="0" smtClean="0">
              <a:latin typeface="Times New Roman" panose="02020603050405020304" pitchFamily="18" charset="0"/>
            </a:endParaRPr>
          </a:p>
          <a:p>
            <a:pPr lvl="1" eaLnBrk="1" hangingPunct="1"/>
            <a:endParaRPr lang="en-US" altLang="zh-CN" baseline="30000" dirty="0"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108520" y="1052736"/>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50884" name="Object 4"/>
          <p:cNvGraphicFramePr>
            <a:graphicFrameLocks noChangeAspect="1"/>
          </p:cNvGraphicFramePr>
          <p:nvPr/>
        </p:nvGraphicFramePr>
        <p:xfrm>
          <a:off x="791145" y="1214661"/>
          <a:ext cx="7489825" cy="4967288"/>
        </p:xfrm>
        <a:graphic>
          <a:graphicData uri="http://schemas.openxmlformats.org/presentationml/2006/ole">
            <mc:AlternateContent xmlns:mc="http://schemas.openxmlformats.org/markup-compatibility/2006">
              <mc:Choice xmlns:v="urn:schemas-microsoft-com:vml" Requires="v">
                <p:oleObj spid="_x0000_s63693" name="Visio" r:id="rId1" imgW="6412230" imgH="4255770" progId="Visio.Drawing.11">
                  <p:embed/>
                </p:oleObj>
              </mc:Choice>
              <mc:Fallback>
                <p:oleObj name="Visio" r:id="rId1" imgW="6412230" imgH="4255770" progId="Visio.Drawing.11">
                  <p:embed/>
                  <p:pic>
                    <p:nvPicPr>
                      <p:cNvPr id="0" name="图片 636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45" y="1214661"/>
                        <a:ext cx="74898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0888" name="Rectangle 8"/>
          <p:cNvSpPr>
            <a:spLocks noChangeArrowheads="1"/>
          </p:cNvSpPr>
          <p:nvPr/>
        </p:nvSpPr>
        <p:spPr bwMode="auto">
          <a:xfrm>
            <a:off x="733995" y="1548036"/>
            <a:ext cx="1871662" cy="4679950"/>
          </a:xfrm>
          <a:prstGeom prst="rect">
            <a:avLst/>
          </a:prstGeom>
          <a:noFill/>
          <a:ln w="38100" algn="ctr">
            <a:solidFill>
              <a:srgbClr val="FF0000"/>
            </a:solidFill>
            <a:prstDash val="dash"/>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0889" name="Rectangle 9"/>
          <p:cNvSpPr>
            <a:spLocks noChangeArrowheads="1"/>
          </p:cNvSpPr>
          <p:nvPr/>
        </p:nvSpPr>
        <p:spPr bwMode="auto">
          <a:xfrm>
            <a:off x="2808857" y="1575024"/>
            <a:ext cx="1871663" cy="4679950"/>
          </a:xfrm>
          <a:prstGeom prst="rect">
            <a:avLst/>
          </a:prstGeom>
          <a:noFill/>
          <a:ln w="38100" algn="ctr">
            <a:solidFill>
              <a:srgbClr val="FFFF00"/>
            </a:solidFill>
            <a:prstDash val="dash"/>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0890" name="Rectangle 10"/>
          <p:cNvSpPr>
            <a:spLocks noChangeArrowheads="1"/>
          </p:cNvSpPr>
          <p:nvPr/>
        </p:nvSpPr>
        <p:spPr bwMode="auto">
          <a:xfrm>
            <a:off x="4896420" y="1417861"/>
            <a:ext cx="1871662" cy="4824413"/>
          </a:xfrm>
          <a:prstGeom prst="rect">
            <a:avLst/>
          </a:prstGeom>
          <a:noFill/>
          <a:ln w="38100" algn="ctr">
            <a:solidFill>
              <a:srgbClr val="00FF00"/>
            </a:solidFill>
            <a:prstDash val="dash"/>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0892" name="Rectangle 12"/>
          <p:cNvSpPr>
            <a:spLocks noChangeArrowheads="1"/>
          </p:cNvSpPr>
          <p:nvPr/>
        </p:nvSpPr>
        <p:spPr bwMode="auto">
          <a:xfrm>
            <a:off x="7992045" y="1430561"/>
            <a:ext cx="865187" cy="4824413"/>
          </a:xfrm>
          <a:prstGeom prst="rect">
            <a:avLst/>
          </a:prstGeom>
          <a:noFill/>
          <a:ln w="38100" algn="ctr">
            <a:solidFill>
              <a:srgbClr val="00FF00"/>
            </a:solidFill>
            <a:prstDash val="dash"/>
            <a:miter lim="800000"/>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r>
              <a:rPr lang="zh-CN" altLang="en-US">
                <a:effectLst>
                  <a:outerShdw blurRad="38100" dist="38100" dir="2700000" algn="tl">
                    <a:srgbClr val="000000"/>
                  </a:outerShdw>
                </a:effectLst>
              </a:rPr>
              <a:t>信</a:t>
            </a:r>
            <a:endParaRPr lang="zh-CN" altLang="en-US">
              <a:effectLst>
                <a:outerShdw blurRad="38100" dist="38100" dir="2700000" algn="tl">
                  <a:srgbClr val="000000"/>
                </a:outerShdw>
              </a:effectLst>
            </a:endParaRPr>
          </a:p>
          <a:p>
            <a:pPr>
              <a:defRPr/>
            </a:pPr>
            <a:r>
              <a:rPr lang="zh-CN" altLang="en-US">
                <a:effectLst>
                  <a:outerShdw blurRad="38100" dist="38100" dir="2700000" algn="tl">
                    <a:srgbClr val="000000"/>
                  </a:outerShdw>
                </a:effectLst>
              </a:rPr>
              <a:t>息</a:t>
            </a:r>
            <a:endParaRPr lang="zh-CN" altLang="en-US">
              <a:effectLst>
                <a:outerShdw blurRad="38100" dist="38100" dir="2700000" algn="tl">
                  <a:srgbClr val="000000"/>
                </a:outerShdw>
              </a:effectLst>
            </a:endParaRPr>
          </a:p>
          <a:p>
            <a:pPr>
              <a:defRPr/>
            </a:pPr>
            <a:r>
              <a:rPr lang="zh-CN" altLang="en-US">
                <a:effectLst>
                  <a:outerShdw blurRad="38100" dist="38100" dir="2700000" algn="tl">
                    <a:srgbClr val="000000"/>
                  </a:outerShdw>
                </a:effectLst>
              </a:rPr>
              <a:t>内</a:t>
            </a:r>
            <a:endParaRPr lang="zh-CN" altLang="en-US">
              <a:effectLst>
                <a:outerShdw blurRad="38100" dist="38100" dir="2700000" algn="tl">
                  <a:srgbClr val="000000"/>
                </a:outerShdw>
              </a:effectLst>
            </a:endParaRPr>
          </a:p>
          <a:p>
            <a:pPr>
              <a:defRPr/>
            </a:pPr>
            <a:r>
              <a:rPr lang="zh-CN" altLang="en-US">
                <a:effectLst>
                  <a:outerShdw blurRad="38100" dist="38100" dir="2700000" algn="tl">
                    <a:srgbClr val="000000"/>
                  </a:outerShdw>
                </a:effectLst>
              </a:rPr>
              <a:t>容</a:t>
            </a:r>
            <a:endParaRPr lang="zh-CN" altLang="en-US">
              <a:effectLst>
                <a:outerShdw blurRad="38100" dist="38100" dir="2700000" algn="tl">
                  <a:srgbClr val="000000"/>
                </a:outerShdw>
              </a:effectLst>
            </a:endParaRPr>
          </a:p>
          <a:p>
            <a:pPr>
              <a:defRPr/>
            </a:pPr>
            <a:r>
              <a:rPr lang="zh-CN" altLang="en-US">
                <a:effectLst>
                  <a:outerShdw blurRad="38100" dist="38100" dir="2700000" algn="tl">
                    <a:srgbClr val="000000"/>
                  </a:outerShdw>
                </a:effectLst>
              </a:rPr>
              <a:t>审</a:t>
            </a:r>
            <a:endParaRPr lang="zh-CN" altLang="en-US">
              <a:effectLst>
                <a:outerShdw blurRad="38100" dist="38100" dir="2700000" algn="tl">
                  <a:srgbClr val="000000"/>
                </a:outerShdw>
              </a:effectLst>
            </a:endParaRPr>
          </a:p>
          <a:p>
            <a:pPr>
              <a:defRPr/>
            </a:pPr>
            <a:r>
              <a:rPr lang="zh-CN" altLang="en-US">
                <a:effectLst>
                  <a:outerShdw blurRad="38100" dist="38100" dir="2700000" algn="tl">
                    <a:srgbClr val="000000"/>
                  </a:outerShdw>
                </a:effectLst>
              </a:rPr>
              <a:t>计</a:t>
            </a:r>
            <a:endParaRPr lang="zh-CN" altLang="en-US">
              <a:effectLst>
                <a:outerShdw blurRad="38100" dist="38100" dir="2700000" algn="tl">
                  <a:srgbClr val="000000"/>
                </a:outerShdw>
              </a:effectLst>
            </a:endParaRPr>
          </a:p>
        </p:txBody>
      </p:sp>
      <p:sp>
        <p:nvSpPr>
          <p:cNvPr id="9" name="Rectangle 2"/>
          <p:cNvSpPr txBox="1">
            <a:spLocks noChangeArrowheads="1"/>
          </p:cNvSpPr>
          <p:nvPr/>
        </p:nvSpPr>
        <p:spPr>
          <a:xfrm>
            <a:off x="398993" y="404664"/>
            <a:ext cx="8035925" cy="674688"/>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sz="4000" b="1" dirty="0" smtClean="0"/>
              <a:t>3.5.</a:t>
            </a:r>
            <a:r>
              <a:rPr lang="zh-CN" altLang="en-US" sz="4000" b="1" dirty="0" smtClean="0"/>
              <a:t>文本过滤与分类</a:t>
            </a:r>
            <a:endParaRPr lang="zh-CN" altLang="en-US" sz="4000" b="1"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0884"/>
                                        </p:tgtEl>
                                        <p:attrNameLst>
                                          <p:attrName>style.visibility</p:attrName>
                                        </p:attrNameLst>
                                      </p:cBhvr>
                                      <p:to>
                                        <p:strVal val="visible"/>
                                      </p:to>
                                    </p:set>
                                    <p:anim calcmode="lin" valueType="num">
                                      <p:cBhvr>
                                        <p:cTn id="7" dur="500" fill="hold"/>
                                        <p:tgtEl>
                                          <p:spTgt spid="250884"/>
                                        </p:tgtEl>
                                        <p:attrNameLst>
                                          <p:attrName>ppt_w</p:attrName>
                                        </p:attrNameLst>
                                      </p:cBhvr>
                                      <p:tavLst>
                                        <p:tav tm="0">
                                          <p:val>
                                            <p:fltVal val="0"/>
                                          </p:val>
                                        </p:tav>
                                        <p:tav tm="100000">
                                          <p:val>
                                            <p:strVal val="#ppt_w"/>
                                          </p:val>
                                        </p:tav>
                                      </p:tavLst>
                                    </p:anim>
                                    <p:anim calcmode="lin" valueType="num">
                                      <p:cBhvr>
                                        <p:cTn id="8" dur="500" fill="hold"/>
                                        <p:tgtEl>
                                          <p:spTgt spid="25088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50888"/>
                                        </p:tgtEl>
                                        <p:attrNameLst>
                                          <p:attrName>style.visibility</p:attrName>
                                        </p:attrNameLst>
                                      </p:cBhvr>
                                      <p:to>
                                        <p:strVal val="visible"/>
                                      </p:to>
                                    </p:set>
                                    <p:anim calcmode="lin" valueType="num">
                                      <p:cBhvr additive="base">
                                        <p:cTn id="13" dur="500" fill="hold"/>
                                        <p:tgtEl>
                                          <p:spTgt spid="250888"/>
                                        </p:tgtEl>
                                        <p:attrNameLst>
                                          <p:attrName>ppt_x</p:attrName>
                                        </p:attrNameLst>
                                      </p:cBhvr>
                                      <p:tavLst>
                                        <p:tav tm="0">
                                          <p:val>
                                            <p:strVal val="#ppt_x"/>
                                          </p:val>
                                        </p:tav>
                                        <p:tav tm="100000">
                                          <p:val>
                                            <p:strVal val="#ppt_x"/>
                                          </p:val>
                                        </p:tav>
                                      </p:tavLst>
                                    </p:anim>
                                    <p:anim calcmode="lin" valueType="num">
                                      <p:cBhvr additive="base">
                                        <p:cTn id="14" dur="500" fill="hold"/>
                                        <p:tgtEl>
                                          <p:spTgt spid="25088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50889"/>
                                        </p:tgtEl>
                                        <p:attrNameLst>
                                          <p:attrName>style.visibility</p:attrName>
                                        </p:attrNameLst>
                                      </p:cBhvr>
                                      <p:to>
                                        <p:strVal val="visible"/>
                                      </p:to>
                                    </p:set>
                                    <p:anim calcmode="lin" valueType="num">
                                      <p:cBhvr additive="base">
                                        <p:cTn id="19" dur="500" fill="hold"/>
                                        <p:tgtEl>
                                          <p:spTgt spid="250889"/>
                                        </p:tgtEl>
                                        <p:attrNameLst>
                                          <p:attrName>ppt_x</p:attrName>
                                        </p:attrNameLst>
                                      </p:cBhvr>
                                      <p:tavLst>
                                        <p:tav tm="0">
                                          <p:val>
                                            <p:strVal val="#ppt_x"/>
                                          </p:val>
                                        </p:tav>
                                        <p:tav tm="100000">
                                          <p:val>
                                            <p:strVal val="#ppt_x"/>
                                          </p:val>
                                        </p:tav>
                                      </p:tavLst>
                                    </p:anim>
                                    <p:anim calcmode="lin" valueType="num">
                                      <p:cBhvr additive="base">
                                        <p:cTn id="20" dur="500" fill="hold"/>
                                        <p:tgtEl>
                                          <p:spTgt spid="25088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50890"/>
                                        </p:tgtEl>
                                        <p:attrNameLst>
                                          <p:attrName>style.visibility</p:attrName>
                                        </p:attrNameLst>
                                      </p:cBhvr>
                                      <p:to>
                                        <p:strVal val="visible"/>
                                      </p:to>
                                    </p:set>
                                    <p:anim calcmode="lin" valueType="num">
                                      <p:cBhvr additive="base">
                                        <p:cTn id="25" dur="500" fill="hold"/>
                                        <p:tgtEl>
                                          <p:spTgt spid="250890"/>
                                        </p:tgtEl>
                                        <p:attrNameLst>
                                          <p:attrName>ppt_x</p:attrName>
                                        </p:attrNameLst>
                                      </p:cBhvr>
                                      <p:tavLst>
                                        <p:tav tm="0">
                                          <p:val>
                                            <p:strVal val="#ppt_x"/>
                                          </p:val>
                                        </p:tav>
                                        <p:tav tm="100000">
                                          <p:val>
                                            <p:strVal val="#ppt_x"/>
                                          </p:val>
                                        </p:tav>
                                      </p:tavLst>
                                    </p:anim>
                                    <p:anim calcmode="lin" valueType="num">
                                      <p:cBhvr additive="base">
                                        <p:cTn id="26" dur="500" fill="hold"/>
                                        <p:tgtEl>
                                          <p:spTgt spid="25089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50892"/>
                                        </p:tgtEl>
                                        <p:attrNameLst>
                                          <p:attrName>style.visibility</p:attrName>
                                        </p:attrNameLst>
                                      </p:cBhvr>
                                      <p:to>
                                        <p:strVal val="visible"/>
                                      </p:to>
                                    </p:set>
                                    <p:anim calcmode="lin" valueType="num">
                                      <p:cBhvr additive="base">
                                        <p:cTn id="31" dur="500" fill="hold"/>
                                        <p:tgtEl>
                                          <p:spTgt spid="250892"/>
                                        </p:tgtEl>
                                        <p:attrNameLst>
                                          <p:attrName>ppt_x</p:attrName>
                                        </p:attrNameLst>
                                      </p:cBhvr>
                                      <p:tavLst>
                                        <p:tav tm="0">
                                          <p:val>
                                            <p:strVal val="#ppt_x"/>
                                          </p:val>
                                        </p:tav>
                                        <p:tav tm="100000">
                                          <p:val>
                                            <p:strVal val="#ppt_x"/>
                                          </p:val>
                                        </p:tav>
                                      </p:tavLst>
                                    </p:anim>
                                    <p:anim calcmode="lin" valueType="num">
                                      <p:cBhvr additive="base">
                                        <p:cTn id="32" dur="500" fill="hold"/>
                                        <p:tgtEl>
                                          <p:spTgt spid="2508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8" grpId="0" animBg="1"/>
      <p:bldP spid="250889" grpId="0" animBg="1"/>
      <p:bldP spid="250890" grpId="0" animBg="1"/>
      <p:bldP spid="250892"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Text Box 8"/>
          <p:cNvSpPr txBox="1">
            <a:spLocks noChangeArrowheads="1"/>
          </p:cNvSpPr>
          <p:nvPr/>
        </p:nvSpPr>
        <p:spPr bwMode="auto">
          <a:xfrm>
            <a:off x="792163" y="1507058"/>
            <a:ext cx="7742237" cy="559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49580" indent="-449580">
              <a:buClr>
                <a:schemeClr val="hlink"/>
              </a:buClr>
              <a:buFont typeface="Wingdings" panose="05000000000000000000" pitchFamily="2" charset="2"/>
              <a:buChar char="v"/>
              <a:tabLst>
                <a:tab pos="806450" algn="l"/>
              </a:tabLst>
              <a:defRPr/>
            </a:pPr>
            <a:r>
              <a:rPr lang="zh-CN" altLang="en-US" sz="2400" b="1" dirty="0">
                <a:solidFill>
                  <a:schemeClr val="tx2"/>
                </a:solidFill>
                <a:latin typeface="+mn-lt"/>
              </a:rPr>
              <a:t>文本是最常出现的应用层数据形式之一，文本过滤属于被动的内容安全技术，经常用于：</a:t>
            </a:r>
            <a:endParaRPr lang="en-US" altLang="zh-CN" sz="2400" b="1" dirty="0">
              <a:solidFill>
                <a:schemeClr val="tx2"/>
              </a:solidFill>
              <a:latin typeface="+mn-lt"/>
            </a:endParaRPr>
          </a:p>
          <a:p>
            <a:pPr marL="1177925" lvl="1" indent="-285750">
              <a:buFont typeface="Wingdings" panose="05000000000000000000" pitchFamily="2" charset="2"/>
              <a:buChar char="§"/>
              <a:tabLst>
                <a:tab pos="806450" algn="l"/>
              </a:tabLst>
              <a:defRPr/>
            </a:pPr>
            <a:r>
              <a:rPr lang="zh-CN" altLang="en-US" sz="2000" b="1" dirty="0">
                <a:latin typeface="+mj-lt"/>
              </a:rPr>
              <a:t>过滤有害信息，如垃圾邮件、敏感信息、意识形态的反动信息</a:t>
            </a:r>
            <a:endParaRPr lang="en-US" altLang="zh-CN" sz="2000" b="1" dirty="0">
              <a:latin typeface="+mj-lt"/>
            </a:endParaRPr>
          </a:p>
          <a:p>
            <a:pPr marL="1177925" lvl="1" indent="-285750">
              <a:buFont typeface="Wingdings" panose="05000000000000000000" pitchFamily="2" charset="2"/>
              <a:buChar char="§"/>
              <a:tabLst>
                <a:tab pos="806450" algn="l"/>
              </a:tabLst>
              <a:defRPr/>
            </a:pPr>
            <a:r>
              <a:rPr lang="zh-CN" altLang="en-US" sz="2000" b="1" dirty="0">
                <a:latin typeface="+mj-lt"/>
              </a:rPr>
              <a:t>筛选有用信息</a:t>
            </a:r>
            <a:endParaRPr lang="en-US" altLang="zh-CN" sz="2000" b="1" dirty="0">
              <a:latin typeface="+mj-lt"/>
            </a:endParaRPr>
          </a:p>
          <a:p>
            <a:pPr marL="449580" indent="-449580">
              <a:buClr>
                <a:schemeClr val="hlink"/>
              </a:buClr>
              <a:buFont typeface="Wingdings" panose="05000000000000000000" pitchFamily="2" charset="2"/>
              <a:buChar char="v"/>
              <a:tabLst>
                <a:tab pos="806450" algn="l"/>
              </a:tabLst>
              <a:defRPr/>
            </a:pPr>
            <a:r>
              <a:rPr lang="zh-CN" altLang="en-US" sz="2400" b="1" dirty="0">
                <a:solidFill>
                  <a:schemeClr val="tx2"/>
                </a:solidFill>
                <a:latin typeface="+mn-lt"/>
              </a:rPr>
              <a:t>文本过滤方法</a:t>
            </a:r>
            <a:endParaRPr lang="en-US" altLang="zh-CN" sz="2400" b="1" dirty="0">
              <a:solidFill>
                <a:schemeClr val="tx2"/>
              </a:solidFill>
              <a:latin typeface="+mn-lt"/>
            </a:endParaRPr>
          </a:p>
          <a:p>
            <a:pPr marL="1177925" lvl="1" indent="-285750">
              <a:buFont typeface="Wingdings" panose="05000000000000000000" pitchFamily="2" charset="2"/>
              <a:buChar char="§"/>
              <a:tabLst>
                <a:tab pos="806450" algn="l"/>
              </a:tabLst>
              <a:defRPr/>
            </a:pPr>
            <a:r>
              <a:rPr lang="zh-CN" altLang="en-US" sz="2000" b="1" dirty="0">
                <a:latin typeface="+mj-lt"/>
              </a:rPr>
              <a:t>基于关键词的串匹配，确定文本是否包含某些特定的词。如“法轮功”。</a:t>
            </a:r>
            <a:endParaRPr lang="en-US" altLang="zh-CN" sz="2000" b="1" dirty="0">
              <a:latin typeface="+mj-lt"/>
            </a:endParaRPr>
          </a:p>
          <a:p>
            <a:pPr marL="1177925" lvl="1" indent="-285750">
              <a:buFont typeface="Wingdings" panose="05000000000000000000" pitchFamily="2" charset="2"/>
              <a:buChar char="§"/>
              <a:tabLst>
                <a:tab pos="806450" algn="l"/>
              </a:tabLst>
              <a:defRPr/>
            </a:pPr>
            <a:r>
              <a:rPr lang="zh-CN" altLang="en-US" sz="2000" b="1" dirty="0">
                <a:latin typeface="+mj-lt"/>
              </a:rPr>
              <a:t>基于分类的文本过滤，利用文本分类方法实现过滤</a:t>
            </a:r>
            <a:endParaRPr lang="en-US" altLang="zh-CN" sz="2000" b="1" dirty="0">
              <a:latin typeface="+mj-lt"/>
            </a:endParaRPr>
          </a:p>
          <a:p>
            <a:pPr marL="1177925" lvl="1" indent="-285750">
              <a:buFont typeface="Wingdings" panose="05000000000000000000" pitchFamily="2" charset="2"/>
              <a:buChar char="§"/>
              <a:tabLst>
                <a:tab pos="806450" algn="l"/>
              </a:tabLst>
              <a:defRPr/>
            </a:pPr>
            <a:r>
              <a:rPr lang="zh-CN" altLang="en-US" sz="2000" b="1" dirty="0">
                <a:latin typeface="+mj-lt"/>
              </a:rPr>
              <a:t>基于语义分析的文本过滤，通过分析文本的语义实现过滤</a:t>
            </a:r>
            <a:endParaRPr lang="en-US" altLang="zh-CN" sz="2000" b="1" dirty="0">
              <a:latin typeface="+mj-lt"/>
            </a:endParaRPr>
          </a:p>
          <a:p>
            <a:pPr marL="449580" indent="-449580">
              <a:buClr>
                <a:schemeClr val="hlink"/>
              </a:buClr>
              <a:buFont typeface="Wingdings" panose="05000000000000000000" pitchFamily="2" charset="2"/>
              <a:buChar char="v"/>
              <a:tabLst>
                <a:tab pos="806450" algn="l"/>
              </a:tabLst>
              <a:defRPr/>
            </a:pPr>
            <a:r>
              <a:rPr lang="zh-CN" altLang="en-US" sz="2400" b="1" dirty="0">
                <a:solidFill>
                  <a:schemeClr val="tx2"/>
                </a:solidFill>
                <a:latin typeface="+mn-lt"/>
              </a:rPr>
              <a:t>关键词匹配最简单但是错误率很大；语义分析方法还在发展过程中，还不成熟；目前经常使用的是分类方法。</a:t>
            </a:r>
            <a:endParaRPr lang="en-US" altLang="zh-CN" sz="2400" b="1" dirty="0">
              <a:solidFill>
                <a:schemeClr val="tx2"/>
              </a:solidFill>
              <a:latin typeface="+mn-lt"/>
            </a:endParaRPr>
          </a:p>
          <a:p>
            <a:pPr marL="1177925" lvl="1" indent="-285750">
              <a:buFont typeface="Wingdings" panose="05000000000000000000" pitchFamily="2" charset="2"/>
              <a:buChar char="§"/>
              <a:tabLst>
                <a:tab pos="806450" algn="l"/>
              </a:tabLst>
              <a:defRPr/>
            </a:pPr>
            <a:endParaRPr lang="en-US" altLang="zh-CN" sz="2000" b="1" dirty="0">
              <a:latin typeface="+mj-lt"/>
            </a:endParaRPr>
          </a:p>
        </p:txBody>
      </p:sp>
      <p:sp>
        <p:nvSpPr>
          <p:cNvPr id="5123" name="标题 1"/>
          <p:cNvSpPr>
            <a:spLocks noGrp="1"/>
          </p:cNvSpPr>
          <p:nvPr>
            <p:ph type="title"/>
          </p:nvPr>
        </p:nvSpPr>
        <p:spPr>
          <a:xfrm>
            <a:off x="574675" y="260648"/>
            <a:ext cx="8001000" cy="891952"/>
          </a:xfrm>
        </p:spPr>
        <p:txBody>
          <a:bodyPr/>
          <a:lstStyle/>
          <a:p>
            <a:pPr eaLnBrk="1" hangingPunct="1"/>
            <a:r>
              <a:rPr lang="zh-CN" altLang="en-US" sz="3200" b="1" dirty="0">
                <a:ea typeface="+mj-ea"/>
              </a:rPr>
              <a:t>文本过滤</a:t>
            </a:r>
            <a:endParaRPr lang="zh-CN" altLang="en-US" sz="3200" b="1" dirty="0">
              <a:ea typeface="+mj-ea"/>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36588" y="637382"/>
            <a:ext cx="7391400" cy="487362"/>
          </a:xfrm>
        </p:spPr>
        <p:txBody>
          <a:bodyPr/>
          <a:lstStyle/>
          <a:p>
            <a:r>
              <a:rPr lang="zh-CN" altLang="en-US" sz="3200" b="1" dirty="0" smtClean="0"/>
              <a:t>分类</a:t>
            </a:r>
            <a:endParaRPr lang="zh-CN" altLang="en-US" sz="3200" b="1" dirty="0" smtClean="0"/>
          </a:p>
        </p:txBody>
      </p:sp>
      <p:sp>
        <p:nvSpPr>
          <p:cNvPr id="66563" name="Rectangle 3"/>
          <p:cNvSpPr>
            <a:spLocks noGrp="1" noChangeArrowheads="1"/>
          </p:cNvSpPr>
          <p:nvPr>
            <p:ph type="body" sz="half" idx="1"/>
          </p:nvPr>
        </p:nvSpPr>
        <p:spPr>
          <a:xfrm>
            <a:off x="457200" y="1472133"/>
            <a:ext cx="8077200" cy="5629275"/>
          </a:xfrm>
        </p:spPr>
        <p:txBody>
          <a:bodyPr/>
          <a:lstStyle/>
          <a:p>
            <a:pPr marL="449580" indent="-449580" eaLnBrk="1" hangingPunct="1">
              <a:tabLst>
                <a:tab pos="806450" algn="l"/>
              </a:tabLst>
            </a:pPr>
            <a:r>
              <a:rPr lang="zh-CN" altLang="en-US" sz="2400" b="1" dirty="0" smtClean="0">
                <a:solidFill>
                  <a:schemeClr val="tx2"/>
                </a:solidFill>
                <a:ea typeface="楷体_GB2312" pitchFamily="49" charset="-122"/>
              </a:rPr>
              <a:t>分类</a:t>
            </a:r>
            <a:r>
              <a:rPr lang="en-US" altLang="zh-CN" sz="2400" b="1" dirty="0" smtClean="0">
                <a:solidFill>
                  <a:schemeClr val="tx2"/>
                </a:solidFill>
                <a:ea typeface="楷体_GB2312" pitchFamily="49" charset="-122"/>
              </a:rPr>
              <a:t>/</a:t>
            </a:r>
            <a:r>
              <a:rPr lang="zh-CN" altLang="en-US" sz="2400" b="1" dirty="0" smtClean="0">
                <a:solidFill>
                  <a:schemeClr val="tx2"/>
                </a:solidFill>
                <a:ea typeface="楷体_GB2312" pitchFamily="49" charset="-122"/>
              </a:rPr>
              <a:t>聚类是大自然的固有现象：物以类聚、人以群分</a:t>
            </a:r>
            <a:endParaRPr lang="zh-CN" altLang="en-US" sz="2400" b="1" dirty="0" smtClean="0">
              <a:solidFill>
                <a:schemeClr val="tx2"/>
              </a:solidFill>
              <a:ea typeface="楷体_GB2312" pitchFamily="49" charset="-122"/>
            </a:endParaRPr>
          </a:p>
          <a:p>
            <a:pPr marL="1177925" lvl="1" eaLnBrk="1" hangingPunct="1">
              <a:tabLst>
                <a:tab pos="806450" algn="l"/>
              </a:tabLst>
            </a:pPr>
            <a:r>
              <a:rPr lang="zh-CN" altLang="en-US" sz="2000" b="1" dirty="0" smtClean="0">
                <a:ea typeface="楷体_GB2312" pitchFamily="49" charset="-122"/>
              </a:rPr>
              <a:t>相似的对象往往聚集在一起</a:t>
            </a:r>
            <a:endParaRPr lang="zh-CN" altLang="en-US" sz="2000" b="1" dirty="0" smtClean="0">
              <a:ea typeface="楷体_GB2312" pitchFamily="49" charset="-122"/>
            </a:endParaRPr>
          </a:p>
          <a:p>
            <a:pPr marL="1177925" lvl="1" eaLnBrk="1" hangingPunct="1">
              <a:tabLst>
                <a:tab pos="806450" algn="l"/>
              </a:tabLst>
            </a:pPr>
            <a:r>
              <a:rPr lang="zh-CN" altLang="en-US" sz="2000" b="1" dirty="0" smtClean="0">
                <a:ea typeface="楷体_GB2312" pitchFamily="49" charset="-122"/>
              </a:rPr>
              <a:t>不相似的对象往往分开</a:t>
            </a:r>
            <a:endParaRPr lang="en-US" altLang="zh-CN" sz="2000" b="1" dirty="0" smtClean="0">
              <a:ea typeface="楷体_GB2312" pitchFamily="49" charset="-122"/>
            </a:endParaRPr>
          </a:p>
        </p:txBody>
      </p:sp>
      <p:pic>
        <p:nvPicPr>
          <p:cNvPr id="6656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138" y="3429000"/>
            <a:ext cx="872331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1188" y="565373"/>
            <a:ext cx="7391400" cy="487363"/>
          </a:xfrm>
        </p:spPr>
        <p:txBody>
          <a:bodyPr/>
          <a:lstStyle/>
          <a:p>
            <a:pPr eaLnBrk="1" hangingPunct="1"/>
            <a:r>
              <a:rPr lang="zh-CN" altLang="en-US" sz="3200" b="1" dirty="0" smtClean="0"/>
              <a:t>什么是分类</a:t>
            </a:r>
            <a:endParaRPr lang="en-US" altLang="zh-CN" sz="3200" b="1" dirty="0" smtClean="0"/>
          </a:p>
        </p:txBody>
      </p:sp>
      <p:sp>
        <p:nvSpPr>
          <p:cNvPr id="86019" name="Rectangle 3"/>
          <p:cNvSpPr>
            <a:spLocks noGrp="1" noChangeArrowheads="1"/>
          </p:cNvSpPr>
          <p:nvPr>
            <p:ph type="body" sz="half" idx="1"/>
          </p:nvPr>
        </p:nvSpPr>
        <p:spPr>
          <a:xfrm>
            <a:off x="457200" y="1363935"/>
            <a:ext cx="8077200" cy="5305425"/>
          </a:xfrm>
        </p:spPr>
        <p:txBody>
          <a:bodyPr/>
          <a:lstStyle/>
          <a:p>
            <a:pPr marL="449580" indent="-449580" eaLnBrk="1" hangingPunct="1">
              <a:tabLst>
                <a:tab pos="806450" algn="l"/>
              </a:tabLst>
              <a:defRPr/>
            </a:pPr>
            <a:r>
              <a:rPr lang="zh-CN" altLang="en-US" sz="2400" b="1" dirty="0" smtClean="0">
                <a:solidFill>
                  <a:schemeClr val="tx2"/>
                </a:solidFill>
                <a:ea typeface="楷体_GB2312" pitchFamily="49" charset="-122"/>
              </a:rPr>
              <a:t>简单地说，分类（</a:t>
            </a:r>
            <a:r>
              <a:rPr lang="en-US" altLang="zh-CN" sz="2400" b="1" dirty="0" smtClean="0">
                <a:solidFill>
                  <a:schemeClr val="tx2"/>
                </a:solidFill>
                <a:ea typeface="楷体_GB2312" pitchFamily="49" charset="-122"/>
              </a:rPr>
              <a:t>Categorization or Classification</a:t>
            </a:r>
            <a:r>
              <a:rPr lang="zh-CN" altLang="en-US" sz="2400" b="1" dirty="0" smtClean="0">
                <a:solidFill>
                  <a:schemeClr val="tx2"/>
                </a:solidFill>
                <a:ea typeface="楷体_GB2312" pitchFamily="49" charset="-122"/>
              </a:rPr>
              <a:t>）就是按照某种标准给对象贴标签（</a:t>
            </a:r>
            <a:r>
              <a:rPr lang="en-US" altLang="zh-CN" sz="2400" b="1" dirty="0" smtClean="0">
                <a:solidFill>
                  <a:schemeClr val="tx2"/>
                </a:solidFill>
                <a:ea typeface="楷体_GB2312" pitchFamily="49" charset="-122"/>
              </a:rPr>
              <a:t>label</a:t>
            </a:r>
            <a:r>
              <a:rPr lang="zh-CN" altLang="en-US" sz="2400" b="1" dirty="0" smtClean="0">
                <a:solidFill>
                  <a:schemeClr val="tx2"/>
                </a:solidFill>
                <a:ea typeface="楷体_GB2312" pitchFamily="49" charset="-122"/>
              </a:rPr>
              <a:t>）</a:t>
            </a:r>
            <a:endParaRPr lang="en-US" altLang="zh-CN" sz="2400" b="1" dirty="0" smtClean="0">
              <a:solidFill>
                <a:schemeClr val="tx2"/>
              </a:solidFill>
              <a:ea typeface="楷体_GB2312" pitchFamily="49" charset="-122"/>
            </a:endParaRPr>
          </a:p>
          <a:p>
            <a:pPr marL="449580" indent="-449580" eaLnBrk="1" hangingPunct="1">
              <a:tabLst>
                <a:tab pos="806450" algn="l"/>
              </a:tabLst>
              <a:defRPr/>
            </a:pPr>
            <a:endParaRPr lang="zh-CN" altLang="en-US" sz="2400" b="1" dirty="0" smtClean="0">
              <a:effectLst>
                <a:outerShdw blurRad="38100" dist="38100" dir="2700000" algn="tl">
                  <a:srgbClr val="C0C0C0"/>
                </a:outerShdw>
              </a:effectLst>
              <a:latin typeface="楷体_GB2312" pitchFamily="49" charset="-122"/>
              <a:ea typeface="楷体_GB2312" pitchFamily="49" charset="-122"/>
            </a:endParaRPr>
          </a:p>
        </p:txBody>
      </p:sp>
      <p:pic>
        <p:nvPicPr>
          <p:cNvPr id="67588"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1625" y="2462213"/>
            <a:ext cx="8539163"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188" y="637381"/>
            <a:ext cx="7391400" cy="487363"/>
          </a:xfrm>
        </p:spPr>
        <p:txBody>
          <a:bodyPr/>
          <a:lstStyle/>
          <a:p>
            <a:pPr eaLnBrk="1" hangingPunct="1"/>
            <a:r>
              <a:rPr lang="zh-CN" altLang="en-US" sz="3200" b="1" dirty="0" smtClean="0"/>
              <a:t>分类非常普遍</a:t>
            </a:r>
            <a:endParaRPr lang="en-US" altLang="zh-CN" sz="3200" b="1" dirty="0" smtClean="0"/>
          </a:p>
        </p:txBody>
      </p:sp>
      <p:sp>
        <p:nvSpPr>
          <p:cNvPr id="68611" name="Rectangle 3"/>
          <p:cNvSpPr>
            <a:spLocks noGrp="1" noChangeArrowheads="1"/>
          </p:cNvSpPr>
          <p:nvPr>
            <p:ph type="body" sz="half" idx="1"/>
          </p:nvPr>
        </p:nvSpPr>
        <p:spPr>
          <a:xfrm>
            <a:off x="457200" y="1400125"/>
            <a:ext cx="8077200" cy="5629275"/>
          </a:xfrm>
        </p:spPr>
        <p:txBody>
          <a:bodyPr/>
          <a:lstStyle/>
          <a:p>
            <a:pPr marL="449580" indent="-449580" eaLnBrk="1" hangingPunct="1">
              <a:tabLst>
                <a:tab pos="806450" algn="l"/>
              </a:tabLst>
            </a:pPr>
            <a:r>
              <a:rPr lang="zh-CN" altLang="en-US" sz="2800" b="1" dirty="0" smtClean="0">
                <a:solidFill>
                  <a:schemeClr val="tx2"/>
                </a:solidFill>
                <a:ea typeface="楷体_GB2312" pitchFamily="49" charset="-122"/>
              </a:rPr>
              <a:t>性别、籍贯、民族、学历、年龄等等，我们每个人身上贴满了“标签”</a:t>
            </a:r>
            <a:endParaRPr lang="zh-CN" altLang="en-US" sz="2800" b="1" dirty="0" smtClean="0">
              <a:solidFill>
                <a:schemeClr val="tx2"/>
              </a:solidFill>
              <a:ea typeface="楷体_GB2312" pitchFamily="49" charset="-122"/>
            </a:endParaRPr>
          </a:p>
          <a:p>
            <a:pPr marL="449580" indent="-449580" eaLnBrk="1" hangingPunct="1">
              <a:tabLst>
                <a:tab pos="806450" algn="l"/>
              </a:tabLst>
            </a:pPr>
            <a:r>
              <a:rPr lang="zh-CN" altLang="en-US" sz="2800" b="1" dirty="0" smtClean="0">
                <a:solidFill>
                  <a:schemeClr val="tx2"/>
                </a:solidFill>
                <a:ea typeface="楷体_GB2312" pitchFamily="49" charset="-122"/>
              </a:rPr>
              <a:t>我们从孩提开始就具有分类能力：爸爸、妈妈；好阿姨、坏阿姨；电影中的好人、坏人等等。</a:t>
            </a:r>
            <a:endParaRPr lang="zh-CN" altLang="en-US" sz="2800" b="1" dirty="0" smtClean="0">
              <a:solidFill>
                <a:schemeClr val="tx2"/>
              </a:solidFill>
              <a:ea typeface="楷体_GB2312" pitchFamily="49" charset="-122"/>
            </a:endParaRPr>
          </a:p>
          <a:p>
            <a:pPr marL="449580" indent="-449580" eaLnBrk="1" hangingPunct="1">
              <a:tabLst>
                <a:tab pos="806450" algn="l"/>
              </a:tabLst>
            </a:pPr>
            <a:r>
              <a:rPr lang="zh-CN" altLang="en-US" sz="2800" b="1" dirty="0" smtClean="0">
                <a:solidFill>
                  <a:schemeClr val="tx2"/>
                </a:solidFill>
                <a:ea typeface="楷体_GB2312" pitchFamily="49" charset="-122"/>
              </a:rPr>
              <a:t>分类无处不在，从现在开始，我们可以以分类的眼光看世界。</a:t>
            </a:r>
            <a:endParaRPr lang="zh-CN" altLang="en-US" sz="2800" b="1" dirty="0" smtClean="0">
              <a:solidFill>
                <a:schemeClr val="tx2"/>
              </a:solidFill>
              <a:ea typeface="楷体_GB2312" pitchFamily="49" charset="-122"/>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74675" y="188640"/>
            <a:ext cx="8001000" cy="891952"/>
          </a:xfrm>
        </p:spPr>
        <p:txBody>
          <a:bodyPr/>
          <a:lstStyle/>
          <a:p>
            <a:pPr eaLnBrk="1" hangingPunct="1"/>
            <a:r>
              <a:rPr lang="zh-CN" altLang="en-US" sz="3200" b="1" dirty="0">
                <a:ea typeface="+mj-ea"/>
              </a:rPr>
              <a:t>文本分类的定义</a:t>
            </a:r>
            <a:endParaRPr lang="en-US" altLang="zh-CN" sz="3200" b="1" dirty="0">
              <a:ea typeface="+mj-ea"/>
            </a:endParaRPr>
          </a:p>
        </p:txBody>
      </p:sp>
      <p:sp>
        <p:nvSpPr>
          <p:cNvPr id="441347" name="Rectangle 3"/>
          <p:cNvSpPr>
            <a:spLocks noGrp="1" noChangeArrowheads="1"/>
          </p:cNvSpPr>
          <p:nvPr>
            <p:ph type="body" idx="1"/>
          </p:nvPr>
        </p:nvSpPr>
        <p:spPr>
          <a:xfrm>
            <a:off x="566738" y="1340768"/>
            <a:ext cx="8001000" cy="4267200"/>
          </a:xfrm>
        </p:spPr>
        <p:txBody>
          <a:bodyPr/>
          <a:lstStyle/>
          <a:p>
            <a:pPr marL="449580" indent="-449580" eaLnBrk="1" hangingPunct="1">
              <a:lnSpc>
                <a:spcPct val="130000"/>
              </a:lnSpc>
              <a:spcBef>
                <a:spcPts val="0"/>
              </a:spcBef>
              <a:tabLst>
                <a:tab pos="806450" algn="l"/>
              </a:tabLst>
              <a:defRPr/>
            </a:pPr>
            <a:r>
              <a:rPr lang="zh-CN" altLang="en-US" sz="2400" b="1" dirty="0" smtClean="0">
                <a:solidFill>
                  <a:schemeClr val="tx2"/>
                </a:solidFill>
                <a:ea typeface="楷体_GB2312" pitchFamily="49" charset="-122"/>
              </a:rPr>
              <a:t>事先给定分类体系和训练样例</a:t>
            </a:r>
            <a:r>
              <a:rPr lang="en-US" altLang="zh-CN" sz="2400" b="1" dirty="0" smtClean="0">
                <a:solidFill>
                  <a:schemeClr val="tx2"/>
                </a:solidFill>
                <a:ea typeface="楷体_GB2312" pitchFamily="49" charset="-122"/>
              </a:rPr>
              <a:t>(</a:t>
            </a:r>
            <a:r>
              <a:rPr lang="zh-CN" altLang="en-US" sz="2400" b="1" dirty="0" smtClean="0">
                <a:solidFill>
                  <a:schemeClr val="tx2"/>
                </a:solidFill>
                <a:ea typeface="楷体_GB2312" pitchFamily="49" charset="-122"/>
              </a:rPr>
              <a:t>标注好类别信息的文本</a:t>
            </a:r>
            <a:r>
              <a:rPr lang="en-US" altLang="zh-CN" sz="2400" b="1" dirty="0" smtClean="0">
                <a:solidFill>
                  <a:schemeClr val="tx2"/>
                </a:solidFill>
                <a:ea typeface="楷体_GB2312" pitchFamily="49" charset="-122"/>
              </a:rPr>
              <a:t>)</a:t>
            </a:r>
            <a:r>
              <a:rPr lang="zh-CN" altLang="en-US" sz="2400" b="1" dirty="0" smtClean="0">
                <a:solidFill>
                  <a:schemeClr val="tx2"/>
                </a:solidFill>
                <a:ea typeface="楷体_GB2312" pitchFamily="49" charset="-122"/>
              </a:rPr>
              <a:t>，将文本分到某个或者某几个类别中。</a:t>
            </a:r>
            <a:endParaRPr lang="en-US" altLang="zh-CN" sz="2400" b="1" dirty="0" smtClean="0">
              <a:solidFill>
                <a:schemeClr val="tx2"/>
              </a:solidFill>
              <a:ea typeface="楷体_GB2312" pitchFamily="49" charset="-122"/>
            </a:endParaRPr>
          </a:p>
          <a:p>
            <a:pPr eaLnBrk="1" hangingPunct="1">
              <a:lnSpc>
                <a:spcPct val="130000"/>
              </a:lnSpc>
              <a:spcBef>
                <a:spcPts val="0"/>
              </a:spcBef>
              <a:defRPr/>
            </a:pPr>
            <a:r>
              <a:rPr lang="zh-CN" altLang="en-US" sz="2400" b="1" dirty="0" smtClean="0">
                <a:solidFill>
                  <a:schemeClr val="tx2"/>
                </a:solidFill>
                <a:ea typeface="楷体_GB2312" pitchFamily="49" charset="-122"/>
              </a:rPr>
              <a:t>文本分类的模式</a:t>
            </a:r>
            <a:endParaRPr lang="en-US" altLang="zh-CN" sz="2400" b="1" dirty="0" smtClean="0">
              <a:solidFill>
                <a:schemeClr val="tx2"/>
              </a:solidFill>
              <a:ea typeface="楷体_GB2312" pitchFamily="49" charset="-122"/>
            </a:endParaRPr>
          </a:p>
          <a:p>
            <a:pPr lvl="1" eaLnBrk="1" hangingPunct="1">
              <a:lnSpc>
                <a:spcPct val="130000"/>
              </a:lnSpc>
              <a:spcBef>
                <a:spcPts val="0"/>
              </a:spcBef>
              <a:defRPr/>
            </a:pPr>
            <a:r>
              <a:rPr lang="en-US" altLang="zh-CN" sz="2000" b="1" dirty="0" smtClean="0">
                <a:effectLst>
                  <a:outerShdw blurRad="38100" dist="38100" dir="2700000" algn="tl">
                    <a:srgbClr val="C0C0C0"/>
                  </a:outerShdw>
                </a:effectLst>
                <a:latin typeface="楷体_GB2312" pitchFamily="49" charset="-122"/>
                <a:ea typeface="楷体_GB2312" pitchFamily="49" charset="-122"/>
              </a:rPr>
              <a:t>2</a:t>
            </a:r>
            <a:r>
              <a:rPr lang="zh-CN" altLang="en-US" sz="2000" b="1" dirty="0" smtClean="0">
                <a:effectLst>
                  <a:outerShdw blurRad="38100" dist="38100" dir="2700000" algn="tl">
                    <a:srgbClr val="C0C0C0"/>
                  </a:outerShdw>
                </a:effectLst>
                <a:latin typeface="楷体_GB2312" pitchFamily="49" charset="-122"/>
                <a:ea typeface="楷体_GB2312" pitchFamily="49" charset="-122"/>
              </a:rPr>
              <a:t>类</a:t>
            </a:r>
            <a:r>
              <a:rPr lang="en-US" altLang="zh-CN" sz="2000" b="1" dirty="0" smtClean="0">
                <a:effectLst>
                  <a:outerShdw blurRad="38100" dist="38100" dir="2700000" algn="tl">
                    <a:srgbClr val="C0C0C0"/>
                  </a:outerShdw>
                </a:effectLst>
                <a:latin typeface="楷体_GB2312" pitchFamily="49" charset="-122"/>
                <a:ea typeface="楷体_GB2312" pitchFamily="49" charset="-122"/>
              </a:rPr>
              <a:t>(binary)</a:t>
            </a:r>
            <a:r>
              <a:rPr lang="zh-CN" altLang="en-US" sz="2000" b="1" dirty="0" smtClean="0">
                <a:effectLst>
                  <a:outerShdw blurRad="38100" dist="38100" dir="2700000" algn="tl">
                    <a:srgbClr val="C0C0C0"/>
                  </a:outerShdw>
                </a:effectLst>
                <a:latin typeface="楷体_GB2312" pitchFamily="49" charset="-122"/>
                <a:ea typeface="楷体_GB2312" pitchFamily="49" charset="-122"/>
              </a:rPr>
              <a:t>问题，类别体系由两个互补类构成，一篇文本属于或不属于某一类。</a:t>
            </a:r>
            <a:endParaRPr lang="zh-CN" altLang="en-US" sz="2000" b="1" dirty="0" smtClean="0">
              <a:effectLst>
                <a:outerShdw blurRad="38100" dist="38100" dir="2700000" algn="tl">
                  <a:srgbClr val="C0C0C0"/>
                </a:outerShdw>
              </a:effectLst>
              <a:latin typeface="楷体_GB2312" pitchFamily="49" charset="-122"/>
              <a:ea typeface="楷体_GB2312" pitchFamily="49" charset="-122"/>
            </a:endParaRPr>
          </a:p>
          <a:p>
            <a:pPr lvl="1" eaLnBrk="1" hangingPunct="1">
              <a:lnSpc>
                <a:spcPct val="130000"/>
              </a:lnSpc>
              <a:spcBef>
                <a:spcPts val="0"/>
              </a:spcBef>
              <a:defRPr/>
            </a:pPr>
            <a:r>
              <a:rPr lang="zh-CN" altLang="en-US" sz="2000" b="1" dirty="0" smtClean="0">
                <a:effectLst>
                  <a:outerShdw blurRad="38100" dist="38100" dir="2700000" algn="tl">
                    <a:srgbClr val="C0C0C0"/>
                  </a:outerShdw>
                </a:effectLst>
                <a:latin typeface="楷体_GB2312" pitchFamily="49" charset="-122"/>
                <a:ea typeface="楷体_GB2312" pitchFamily="49" charset="-122"/>
              </a:rPr>
              <a:t>多类</a:t>
            </a:r>
            <a:r>
              <a:rPr lang="en-US" altLang="zh-CN" sz="2000" b="1" dirty="0" smtClean="0">
                <a:effectLst>
                  <a:outerShdw blurRad="38100" dist="38100" dir="2700000" algn="tl">
                    <a:srgbClr val="C0C0C0"/>
                  </a:outerShdw>
                </a:effectLst>
                <a:latin typeface="楷体_GB2312" pitchFamily="49" charset="-122"/>
                <a:ea typeface="楷体_GB2312" pitchFamily="49" charset="-122"/>
              </a:rPr>
              <a:t>(multi-class)</a:t>
            </a:r>
            <a:r>
              <a:rPr lang="zh-CN" altLang="en-US" sz="2000" b="1" dirty="0" smtClean="0">
                <a:effectLst>
                  <a:outerShdw blurRad="38100" dist="38100" dir="2700000" algn="tl">
                    <a:srgbClr val="C0C0C0"/>
                  </a:outerShdw>
                </a:effectLst>
                <a:latin typeface="楷体_GB2312" pitchFamily="49" charset="-122"/>
                <a:ea typeface="楷体_GB2312" pitchFamily="49" charset="-122"/>
              </a:rPr>
              <a:t>问题，类别体系由三个或者以上的类别构成，一篇文本可以属于某一个或者多个类别。</a:t>
            </a:r>
            <a:endParaRPr lang="en-US" altLang="zh-CN" sz="2000" b="1" dirty="0" smtClean="0">
              <a:effectLst>
                <a:outerShdw blurRad="38100" dist="38100" dir="2700000" algn="tl">
                  <a:srgbClr val="C0C0C0"/>
                </a:outerShdw>
              </a:effectLst>
              <a:latin typeface="楷体_GB2312" pitchFamily="49" charset="-122"/>
              <a:ea typeface="楷体_GB2312" pitchFamily="49" charset="-122"/>
            </a:endParaRPr>
          </a:p>
          <a:p>
            <a:pPr marL="449580" lvl="1" indent="-449580" eaLnBrk="1" hangingPunct="1">
              <a:lnSpc>
                <a:spcPct val="130000"/>
              </a:lnSpc>
              <a:spcBef>
                <a:spcPts val="0"/>
              </a:spcBef>
              <a:buClr>
                <a:schemeClr val="hlink"/>
              </a:buClr>
              <a:buFont typeface="Wingdings" panose="05000000000000000000" pitchFamily="2" charset="2"/>
              <a:buChar char="v"/>
              <a:tabLst>
                <a:tab pos="806450" algn="l"/>
              </a:tabLst>
              <a:defRPr/>
            </a:pPr>
            <a:r>
              <a:rPr lang="zh-CN" altLang="en-US" sz="2400" b="1" dirty="0" smtClean="0">
                <a:solidFill>
                  <a:schemeClr val="tx2"/>
                </a:solidFill>
                <a:ea typeface="楷体_GB2312" pitchFamily="49" charset="-122"/>
                <a:cs typeface="+mn-cs"/>
              </a:rPr>
              <a:t>分类体系的构建标准可以是按照语义</a:t>
            </a:r>
            <a:r>
              <a:rPr lang="en-US" altLang="zh-CN" sz="2400" b="1" dirty="0" smtClean="0">
                <a:solidFill>
                  <a:schemeClr val="tx2"/>
                </a:solidFill>
                <a:ea typeface="楷体_GB2312" pitchFamily="49" charset="-122"/>
                <a:cs typeface="+mn-cs"/>
              </a:rPr>
              <a:t>(</a:t>
            </a:r>
            <a:r>
              <a:rPr lang="zh-CN" altLang="en-US" sz="2400" b="1" dirty="0" smtClean="0">
                <a:solidFill>
                  <a:schemeClr val="tx2"/>
                </a:solidFill>
                <a:ea typeface="楷体_GB2312" pitchFamily="49" charset="-122"/>
                <a:cs typeface="+mn-cs"/>
              </a:rPr>
              <a:t>如：政治、经济、军事</a:t>
            </a:r>
            <a:r>
              <a:rPr lang="en-US" altLang="zh-CN" sz="2400" b="1" dirty="0" smtClean="0">
                <a:solidFill>
                  <a:schemeClr val="tx2"/>
                </a:solidFill>
                <a:ea typeface="楷体_GB2312" pitchFamily="49" charset="-122"/>
                <a:cs typeface="+mn-cs"/>
              </a:rPr>
              <a:t>…)</a:t>
            </a:r>
            <a:r>
              <a:rPr lang="zh-CN" altLang="en-US" sz="2400" b="1" dirty="0" smtClean="0">
                <a:solidFill>
                  <a:schemeClr val="tx2"/>
                </a:solidFill>
                <a:ea typeface="楷体_GB2312" pitchFamily="49" charset="-122"/>
                <a:cs typeface="+mn-cs"/>
              </a:rPr>
              <a:t>，也可以是按照其他标准</a:t>
            </a:r>
            <a:r>
              <a:rPr lang="en-US" altLang="zh-CN" sz="2400" b="1" dirty="0" smtClean="0">
                <a:solidFill>
                  <a:schemeClr val="tx2"/>
                </a:solidFill>
                <a:ea typeface="楷体_GB2312" pitchFamily="49" charset="-122"/>
                <a:cs typeface="+mn-cs"/>
              </a:rPr>
              <a:t>(</a:t>
            </a:r>
            <a:r>
              <a:rPr lang="zh-CN" altLang="en-US" sz="2400" b="1" dirty="0" smtClean="0">
                <a:solidFill>
                  <a:schemeClr val="tx2"/>
                </a:solidFill>
                <a:ea typeface="楷体_GB2312" pitchFamily="49" charset="-122"/>
                <a:cs typeface="+mn-cs"/>
              </a:rPr>
              <a:t>如：垃圾</a:t>
            </a:r>
            <a:r>
              <a:rPr lang="en-US" altLang="zh-CN" sz="2400" b="1" dirty="0" smtClean="0">
                <a:solidFill>
                  <a:schemeClr val="tx2"/>
                </a:solidFill>
                <a:ea typeface="楷体_GB2312" pitchFamily="49" charset="-122"/>
                <a:cs typeface="+mn-cs"/>
              </a:rPr>
              <a:t>vs. </a:t>
            </a:r>
            <a:r>
              <a:rPr lang="zh-CN" altLang="en-US" sz="2400" b="1" dirty="0" smtClean="0">
                <a:solidFill>
                  <a:schemeClr val="tx2"/>
                </a:solidFill>
                <a:ea typeface="楷体_GB2312" pitchFamily="49" charset="-122"/>
                <a:cs typeface="+mn-cs"/>
              </a:rPr>
              <a:t>非垃圾；游戏网站</a:t>
            </a:r>
            <a:r>
              <a:rPr lang="en-US" altLang="zh-CN" sz="2400" b="1" dirty="0" smtClean="0">
                <a:solidFill>
                  <a:schemeClr val="tx2"/>
                </a:solidFill>
                <a:ea typeface="楷体_GB2312" pitchFamily="49" charset="-122"/>
                <a:cs typeface="+mn-cs"/>
              </a:rPr>
              <a:t>vs. </a:t>
            </a:r>
            <a:r>
              <a:rPr lang="zh-CN" altLang="en-US" sz="2400" b="1" dirty="0" smtClean="0">
                <a:solidFill>
                  <a:schemeClr val="tx2"/>
                </a:solidFill>
                <a:ea typeface="楷体_GB2312" pitchFamily="49" charset="-122"/>
                <a:cs typeface="+mn-cs"/>
              </a:rPr>
              <a:t>非游戏网站</a:t>
            </a:r>
            <a:r>
              <a:rPr lang="en-US" altLang="zh-CN" sz="2400" b="1" dirty="0" smtClean="0">
                <a:solidFill>
                  <a:schemeClr val="tx2"/>
                </a:solidFill>
                <a:ea typeface="楷体_GB2312" pitchFamily="49" charset="-122"/>
                <a:cs typeface="+mn-cs"/>
              </a:rPr>
              <a:t>)</a:t>
            </a:r>
            <a:r>
              <a:rPr lang="zh-CN" altLang="en-US" sz="2400" b="1" dirty="0" smtClean="0">
                <a:solidFill>
                  <a:schemeClr val="tx2"/>
                </a:solidFill>
                <a:ea typeface="楷体_GB2312" pitchFamily="49" charset="-122"/>
                <a:cs typeface="+mn-cs"/>
              </a:rPr>
              <a:t>，完全取决于目标应用的需求。</a:t>
            </a:r>
            <a:endParaRPr lang="zh-CN" altLang="en-US" sz="2400" b="1" dirty="0" smtClean="0">
              <a:solidFill>
                <a:schemeClr val="tx2"/>
              </a:solidFill>
              <a:ea typeface="楷体_GB2312" pitchFamily="49" charset="-122"/>
              <a:cs typeface="+mn-cs"/>
            </a:endParaRPr>
          </a:p>
          <a:p>
            <a:pPr lvl="1" eaLnBrk="1" hangingPunct="1">
              <a:lnSpc>
                <a:spcPct val="150000"/>
              </a:lnSpc>
              <a:defRPr/>
            </a:pPr>
            <a:endParaRPr lang="zh-CN" altLang="en-US" sz="2400" b="1" dirty="0" smtClean="0">
              <a:solidFill>
                <a:schemeClr val="tx2"/>
              </a:solidFill>
              <a:ea typeface="楷体_GB2312" pitchFamily="49" charset="-122"/>
            </a:endParaRPr>
          </a:p>
          <a:p>
            <a:pPr eaLnBrk="1" hangingPunct="1">
              <a:defRPr/>
            </a:pPr>
            <a:endParaRPr lang="zh-CN" altLang="en-US" sz="2400" b="1" dirty="0" smtClean="0">
              <a:effectLst>
                <a:outerShdw blurRad="38100" dist="38100" dir="2700000" algn="tl">
                  <a:srgbClr val="C0C0C0"/>
                </a:outerShdw>
              </a:effectLst>
              <a:latin typeface="楷体_GB2312" pitchFamily="49" charset="-122"/>
              <a:ea typeface="楷体_GB2312" pitchFamily="49" charset="-122"/>
            </a:endParaRPr>
          </a:p>
          <a:p>
            <a:pPr eaLnBrk="1" hangingPunct="1">
              <a:defRPr/>
            </a:pPr>
            <a:endParaRPr lang="zh-CN" altLang="en-US"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827584" y="1313954"/>
            <a:ext cx="4646613" cy="585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SzPct val="75000"/>
            </a:pPr>
            <a:r>
              <a:rPr lang="en-US" altLang="zh-CN" sz="1800" dirty="0">
                <a:latin typeface="Tahoma" panose="020B0604030504040204" pitchFamily="34" charset="0"/>
              </a:rPr>
              <a:t>A</a:t>
            </a:r>
            <a:r>
              <a:rPr lang="zh-CN" altLang="en-US" sz="1800" dirty="0">
                <a:latin typeface="Tahoma" panose="020B0604030504040204" pitchFamily="34" charset="0"/>
              </a:rPr>
              <a:t>类  马列主义、毛泽东思想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B</a:t>
            </a:r>
            <a:r>
              <a:rPr lang="zh-CN" altLang="en-US" sz="1800" dirty="0">
                <a:latin typeface="Tahoma" panose="020B0604030504040204" pitchFamily="34" charset="0"/>
              </a:rPr>
              <a:t>类  哲学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C</a:t>
            </a:r>
            <a:r>
              <a:rPr lang="zh-CN" altLang="en-US" sz="1800" dirty="0">
                <a:latin typeface="Tahoma" panose="020B0604030504040204" pitchFamily="34" charset="0"/>
              </a:rPr>
              <a:t>类  社会科学总论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D</a:t>
            </a:r>
            <a:r>
              <a:rPr lang="zh-CN" altLang="en-US" sz="1800" dirty="0">
                <a:latin typeface="Tahoma" panose="020B0604030504040204" pitchFamily="34" charset="0"/>
              </a:rPr>
              <a:t>类  政治、法律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E</a:t>
            </a:r>
            <a:r>
              <a:rPr lang="zh-CN" altLang="en-US" sz="1800" dirty="0">
                <a:latin typeface="Tahoma" panose="020B0604030504040204" pitchFamily="34" charset="0"/>
              </a:rPr>
              <a:t>类  军事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F</a:t>
            </a:r>
            <a:r>
              <a:rPr lang="zh-CN" altLang="en-US" sz="1800" dirty="0">
                <a:latin typeface="Tahoma" panose="020B0604030504040204" pitchFamily="34" charset="0"/>
              </a:rPr>
              <a:t>类  经济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G</a:t>
            </a:r>
            <a:r>
              <a:rPr lang="zh-CN" altLang="en-US" sz="1800" dirty="0">
                <a:latin typeface="Tahoma" panose="020B0604030504040204" pitchFamily="34" charset="0"/>
              </a:rPr>
              <a:t>类  文化、科学、教育、体育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H</a:t>
            </a:r>
            <a:r>
              <a:rPr lang="zh-CN" altLang="en-US" sz="1800" dirty="0">
                <a:latin typeface="Tahoma" panose="020B0604030504040204" pitchFamily="34" charset="0"/>
              </a:rPr>
              <a:t>类  语言、文字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I</a:t>
            </a:r>
            <a:r>
              <a:rPr lang="zh-CN" altLang="en-US" sz="1800" dirty="0">
                <a:latin typeface="Tahoma" panose="020B0604030504040204" pitchFamily="34" charset="0"/>
              </a:rPr>
              <a:t>类  文学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J</a:t>
            </a:r>
            <a:r>
              <a:rPr lang="zh-CN" altLang="en-US" sz="1800" dirty="0">
                <a:latin typeface="Tahoma" panose="020B0604030504040204" pitchFamily="34" charset="0"/>
              </a:rPr>
              <a:t>类  艺术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K</a:t>
            </a:r>
            <a:r>
              <a:rPr lang="zh-CN" altLang="en-US" sz="1800" dirty="0">
                <a:latin typeface="Tahoma" panose="020B0604030504040204" pitchFamily="34" charset="0"/>
              </a:rPr>
              <a:t>类  历史、地理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N</a:t>
            </a:r>
            <a:r>
              <a:rPr lang="zh-CN" altLang="en-US" sz="1800" dirty="0">
                <a:latin typeface="Tahoma" panose="020B0604030504040204" pitchFamily="34" charset="0"/>
              </a:rPr>
              <a:t>类  自然科学总论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O</a:t>
            </a:r>
            <a:r>
              <a:rPr lang="zh-CN" altLang="en-US" sz="1800" dirty="0">
                <a:latin typeface="Tahoma" panose="020B0604030504040204" pitchFamily="34" charset="0"/>
              </a:rPr>
              <a:t>类  数理科学和化学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P</a:t>
            </a:r>
            <a:r>
              <a:rPr lang="zh-CN" altLang="en-US" sz="1800" dirty="0">
                <a:latin typeface="Tahoma" panose="020B0604030504040204" pitchFamily="34" charset="0"/>
              </a:rPr>
              <a:t>类  天文学、地球科学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Q</a:t>
            </a:r>
            <a:r>
              <a:rPr lang="zh-CN" altLang="en-US" sz="1800" dirty="0">
                <a:latin typeface="Tahoma" panose="020B0604030504040204" pitchFamily="34" charset="0"/>
              </a:rPr>
              <a:t>类  生物科学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R</a:t>
            </a:r>
            <a:r>
              <a:rPr lang="zh-CN" altLang="en-US" sz="1800" dirty="0">
                <a:latin typeface="Tahoma" panose="020B0604030504040204" pitchFamily="34" charset="0"/>
              </a:rPr>
              <a:t>类  医药、卫生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S</a:t>
            </a:r>
            <a:r>
              <a:rPr lang="zh-CN" altLang="en-US" sz="1800" dirty="0">
                <a:latin typeface="Tahoma" panose="020B0604030504040204" pitchFamily="34" charset="0"/>
              </a:rPr>
              <a:t>类  农业科学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U</a:t>
            </a:r>
            <a:r>
              <a:rPr lang="zh-CN" altLang="en-US" sz="1800" dirty="0">
                <a:latin typeface="Tahoma" panose="020B0604030504040204" pitchFamily="34" charset="0"/>
              </a:rPr>
              <a:t>类   交通运输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V</a:t>
            </a:r>
            <a:r>
              <a:rPr lang="zh-CN" altLang="en-US" sz="1800" dirty="0">
                <a:latin typeface="Tahoma" panose="020B0604030504040204" pitchFamily="34" charset="0"/>
              </a:rPr>
              <a:t>类   航空、航天                        </a:t>
            </a:r>
            <a:endParaRPr lang="zh-CN" altLang="en-US" sz="1800" dirty="0">
              <a:latin typeface="Tahoma" panose="020B0604030504040204" pitchFamily="34" charset="0"/>
            </a:endParaRPr>
          </a:p>
          <a:p>
            <a:pPr>
              <a:buSzPct val="75000"/>
            </a:pPr>
            <a:r>
              <a:rPr lang="en-US" altLang="zh-CN" sz="1800" dirty="0">
                <a:latin typeface="Tahoma" panose="020B0604030504040204" pitchFamily="34" charset="0"/>
              </a:rPr>
              <a:t>X</a:t>
            </a:r>
            <a:r>
              <a:rPr lang="zh-CN" altLang="en-US" sz="1800" dirty="0">
                <a:latin typeface="Tahoma" panose="020B0604030504040204" pitchFamily="34" charset="0"/>
              </a:rPr>
              <a:t>类   环境科学、劳动保护科学（安全科学）</a:t>
            </a:r>
            <a:endParaRPr lang="zh-CN" altLang="en-US" sz="1800" dirty="0">
              <a:latin typeface="Tahoma" panose="020B0604030504040204" pitchFamily="34" charset="0"/>
            </a:endParaRPr>
          </a:p>
          <a:p>
            <a:pPr>
              <a:buSzPct val="75000"/>
            </a:pPr>
            <a:r>
              <a:rPr lang="zh-CN" altLang="en-US" sz="1800" dirty="0">
                <a:latin typeface="Tahoma" panose="020B0604030504040204" pitchFamily="34" charset="0"/>
              </a:rPr>
              <a:t>                          </a:t>
            </a:r>
            <a:endParaRPr lang="zh-CN" altLang="en-US" sz="1800" dirty="0">
              <a:latin typeface="Tahoma" panose="020B0604030504040204" pitchFamily="34" charset="0"/>
            </a:endParaRPr>
          </a:p>
        </p:txBody>
      </p:sp>
      <p:sp>
        <p:nvSpPr>
          <p:cNvPr id="70659" name="Text Box 5"/>
          <p:cNvSpPr txBox="1">
            <a:spLocks noChangeArrowheads="1"/>
          </p:cNvSpPr>
          <p:nvPr/>
        </p:nvSpPr>
        <p:spPr bwMode="auto">
          <a:xfrm>
            <a:off x="5257800" y="1404391"/>
            <a:ext cx="35814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buSzPct val="75000"/>
            </a:pPr>
            <a:r>
              <a:rPr lang="en-US" altLang="zh-CN" sz="1800" dirty="0">
                <a:latin typeface="Tahoma" panose="020B0604030504040204" pitchFamily="34" charset="0"/>
              </a:rPr>
              <a:t>TB</a:t>
            </a:r>
            <a:r>
              <a:rPr lang="zh-CN" altLang="en-US" sz="1800" dirty="0">
                <a:latin typeface="Tahoma" panose="020B0604030504040204" pitchFamily="34" charset="0"/>
              </a:rPr>
              <a:t>类  一般工业技术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TD</a:t>
            </a:r>
            <a:r>
              <a:rPr lang="zh-CN" altLang="en-US" sz="1800" dirty="0">
                <a:latin typeface="Tahoma" panose="020B0604030504040204" pitchFamily="34" charset="0"/>
              </a:rPr>
              <a:t>类  矿业工程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TE</a:t>
            </a:r>
            <a:r>
              <a:rPr lang="zh-CN" altLang="en-US" sz="1800" dirty="0">
                <a:latin typeface="Tahoma" panose="020B0604030504040204" pitchFamily="34" charset="0"/>
              </a:rPr>
              <a:t>类  石油、天然气工业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TF</a:t>
            </a:r>
            <a:r>
              <a:rPr lang="zh-CN" altLang="en-US" sz="1800" dirty="0">
                <a:latin typeface="Tahoma" panose="020B0604030504040204" pitchFamily="34" charset="0"/>
              </a:rPr>
              <a:t>类  冶金工业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TG</a:t>
            </a:r>
            <a:r>
              <a:rPr lang="zh-CN" altLang="en-US" sz="1800" dirty="0">
                <a:latin typeface="Tahoma" panose="020B0604030504040204" pitchFamily="34" charset="0"/>
              </a:rPr>
              <a:t>类  金属学、金属工艺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TH</a:t>
            </a:r>
            <a:r>
              <a:rPr lang="zh-CN" altLang="en-US" sz="1800" dirty="0">
                <a:latin typeface="Tahoma" panose="020B0604030504040204" pitchFamily="34" charset="0"/>
              </a:rPr>
              <a:t>类  机械、仪表工艺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TJ</a:t>
            </a:r>
            <a:r>
              <a:rPr lang="zh-CN" altLang="en-US" sz="1800" dirty="0">
                <a:latin typeface="Tahoma" panose="020B0604030504040204" pitchFamily="34" charset="0"/>
              </a:rPr>
              <a:t>类  武器工业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TK</a:t>
            </a:r>
            <a:r>
              <a:rPr lang="zh-CN" altLang="en-US" sz="1800" dirty="0">
                <a:latin typeface="Tahoma" panose="020B0604030504040204" pitchFamily="34" charset="0"/>
              </a:rPr>
              <a:t>类  动力工业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TL</a:t>
            </a:r>
            <a:r>
              <a:rPr lang="zh-CN" altLang="en-US" sz="1800" dirty="0">
                <a:latin typeface="Tahoma" panose="020B0604030504040204" pitchFamily="34" charset="0"/>
              </a:rPr>
              <a:t>类  原子能技术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TM</a:t>
            </a:r>
            <a:r>
              <a:rPr lang="zh-CN" altLang="en-US" sz="1800" dirty="0">
                <a:latin typeface="Tahoma" panose="020B0604030504040204" pitchFamily="34" charset="0"/>
              </a:rPr>
              <a:t>类  电工技术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TN</a:t>
            </a:r>
            <a:r>
              <a:rPr lang="zh-CN" altLang="en-US" sz="1800" dirty="0">
                <a:latin typeface="Tahoma" panose="020B0604030504040204" pitchFamily="34" charset="0"/>
              </a:rPr>
              <a:t>类  无线电电子学、电信技术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TP</a:t>
            </a:r>
            <a:r>
              <a:rPr lang="zh-CN" altLang="en-US" sz="1800" dirty="0">
                <a:latin typeface="Tahoma" panose="020B0604030504040204" pitchFamily="34" charset="0"/>
              </a:rPr>
              <a:t>类  自动化技术、计算技术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TQ</a:t>
            </a:r>
            <a:r>
              <a:rPr lang="zh-CN" altLang="en-US" sz="1800" dirty="0">
                <a:latin typeface="Tahoma" panose="020B0604030504040204" pitchFamily="34" charset="0"/>
              </a:rPr>
              <a:t>类  化学工业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TS</a:t>
            </a:r>
            <a:r>
              <a:rPr lang="zh-CN" altLang="en-US" sz="1800" dirty="0">
                <a:latin typeface="Tahoma" panose="020B0604030504040204" pitchFamily="34" charset="0"/>
              </a:rPr>
              <a:t>类  轻工业、手工业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TU</a:t>
            </a:r>
            <a:r>
              <a:rPr lang="zh-CN" altLang="en-US" sz="1800" dirty="0">
                <a:latin typeface="Tahoma" panose="020B0604030504040204" pitchFamily="34" charset="0"/>
              </a:rPr>
              <a:t>类  建筑科学                          </a:t>
            </a:r>
            <a:endParaRPr lang="zh-CN" altLang="en-US" sz="1800" dirty="0">
              <a:latin typeface="Tahoma" panose="020B0604030504040204" pitchFamily="34" charset="0"/>
            </a:endParaRPr>
          </a:p>
          <a:p>
            <a:pPr eaLnBrk="1" hangingPunct="1">
              <a:buSzPct val="75000"/>
            </a:pPr>
            <a:r>
              <a:rPr lang="en-US" altLang="zh-CN" sz="1800" dirty="0">
                <a:latin typeface="Tahoma" panose="020B0604030504040204" pitchFamily="34" charset="0"/>
              </a:rPr>
              <a:t>TV</a:t>
            </a:r>
            <a:r>
              <a:rPr lang="zh-CN" altLang="en-US" sz="1800" dirty="0">
                <a:latin typeface="Tahoma" panose="020B0604030504040204" pitchFamily="34" charset="0"/>
              </a:rPr>
              <a:t>类  水利工程                          </a:t>
            </a:r>
            <a:endParaRPr lang="zh-CN" altLang="en-US" sz="1800" dirty="0">
              <a:latin typeface="Tahoma" panose="020B0604030504040204" pitchFamily="34" charset="0"/>
            </a:endParaRPr>
          </a:p>
          <a:p>
            <a:pPr eaLnBrk="1" hangingPunct="1">
              <a:buSzPct val="75000"/>
            </a:pPr>
            <a:endParaRPr lang="en-US" altLang="zh-CN" sz="1800" dirty="0">
              <a:latin typeface="Tahoma" panose="020B0604030504040204" pitchFamily="34" charset="0"/>
            </a:endParaRPr>
          </a:p>
        </p:txBody>
      </p:sp>
      <p:sp>
        <p:nvSpPr>
          <p:cNvPr id="70660" name="Text Box 6"/>
          <p:cNvSpPr txBox="1">
            <a:spLocks noChangeArrowheads="1"/>
          </p:cNvSpPr>
          <p:nvPr/>
        </p:nvSpPr>
        <p:spPr bwMode="auto">
          <a:xfrm>
            <a:off x="4114800" y="563563"/>
            <a:ext cx="1335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buSzPct val="75000"/>
            </a:pPr>
            <a:r>
              <a:rPr lang="zh-CN" altLang="en-US" sz="1800" b="1">
                <a:solidFill>
                  <a:schemeClr val="bg1"/>
                </a:solidFill>
                <a:latin typeface="Tahoma" panose="020B0604030504040204" pitchFamily="34" charset="0"/>
              </a:rPr>
              <a:t>中图分类法</a:t>
            </a:r>
            <a:endParaRPr lang="zh-CN" altLang="en-US" sz="1800" b="1">
              <a:solidFill>
                <a:schemeClr val="bg1"/>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4" descr="jieti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4075" y="1125538"/>
            <a:ext cx="4562475" cy="5473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9139" name="Rectangle 6"/>
          <p:cNvSpPr>
            <a:spLocks noChangeArrowheads="1"/>
          </p:cNvSpPr>
          <p:nvPr/>
        </p:nvSpPr>
        <p:spPr bwMode="auto">
          <a:xfrm>
            <a:off x="7524750" y="3213100"/>
            <a:ext cx="1619250" cy="431800"/>
          </a:xfrm>
          <a:prstGeom prst="rect">
            <a:avLst/>
          </a:prstGeom>
          <a:solidFill>
            <a:schemeClr val="accent1"/>
          </a:solidFill>
          <a:ln w="9525">
            <a:solidFill>
              <a:schemeClr val="tx1"/>
            </a:solidFill>
            <a:miter lim="800000"/>
          </a:ln>
        </p:spPr>
        <p:txBody>
          <a:bodyPr wrap="none" anchor="ctr"/>
          <a:lstStyle/>
          <a:p>
            <a:pPr algn="ctr"/>
            <a:r>
              <a:rPr lang="en-US" altLang="zh-CN" sz="1400">
                <a:latin typeface="Times New Roman" panose="02020603050405020304" pitchFamily="18" charset="0"/>
              </a:rPr>
              <a:t>DownloadQueue.java</a:t>
            </a:r>
            <a:endParaRPr lang="zh-CN" altLang="en-US" sz="1400">
              <a:latin typeface="Times New Roman" panose="02020603050405020304" pitchFamily="18" charset="0"/>
            </a:endParaRPr>
          </a:p>
        </p:txBody>
      </p:sp>
      <p:cxnSp>
        <p:nvCxnSpPr>
          <p:cNvPr id="219140" name="AutoShape 7"/>
          <p:cNvCxnSpPr>
            <a:cxnSpLocks noChangeShapeType="1"/>
          </p:cNvCxnSpPr>
          <p:nvPr/>
        </p:nvCxnSpPr>
        <p:spPr bwMode="auto">
          <a:xfrm>
            <a:off x="6686550" y="3862388"/>
            <a:ext cx="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19141" name="Line 10"/>
          <p:cNvSpPr>
            <a:spLocks noChangeShapeType="1"/>
          </p:cNvSpPr>
          <p:nvPr/>
        </p:nvSpPr>
        <p:spPr bwMode="auto">
          <a:xfrm flipV="1">
            <a:off x="6011863" y="3429000"/>
            <a:ext cx="1512887" cy="10795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142" name="Rectangle 11"/>
          <p:cNvSpPr>
            <a:spLocks noChangeArrowheads="1"/>
          </p:cNvSpPr>
          <p:nvPr/>
        </p:nvSpPr>
        <p:spPr bwMode="auto">
          <a:xfrm>
            <a:off x="179388" y="836613"/>
            <a:ext cx="1368425" cy="431800"/>
          </a:xfrm>
          <a:prstGeom prst="rect">
            <a:avLst/>
          </a:prstGeom>
          <a:solidFill>
            <a:schemeClr val="accent1"/>
          </a:solidFill>
          <a:ln w="9525">
            <a:solidFill>
              <a:schemeClr val="bg1"/>
            </a:solidFill>
            <a:miter lim="800000"/>
          </a:ln>
        </p:spPr>
        <p:txBody>
          <a:bodyPr wrap="none" anchor="ctr"/>
          <a:lstStyle/>
          <a:p>
            <a:pPr algn="ctr"/>
            <a:r>
              <a:rPr lang="en-US" altLang="zh-CN" sz="1400">
                <a:latin typeface="Times New Roman" panose="02020603050405020304" pitchFamily="18" charset="0"/>
              </a:rPr>
              <a:t>SpiderConfig.java</a:t>
            </a:r>
            <a:endParaRPr lang="zh-CN" altLang="en-US" sz="1400">
              <a:latin typeface="Times New Roman" panose="02020603050405020304" pitchFamily="18" charset="0"/>
            </a:endParaRPr>
          </a:p>
        </p:txBody>
      </p:sp>
      <p:sp>
        <p:nvSpPr>
          <p:cNvPr id="219143" name="Rectangle 13"/>
          <p:cNvSpPr>
            <a:spLocks noChangeArrowheads="1"/>
          </p:cNvSpPr>
          <p:nvPr/>
        </p:nvSpPr>
        <p:spPr bwMode="auto">
          <a:xfrm>
            <a:off x="73025" y="4005263"/>
            <a:ext cx="1403350" cy="431800"/>
          </a:xfrm>
          <a:prstGeom prst="rect">
            <a:avLst/>
          </a:prstGeom>
          <a:solidFill>
            <a:schemeClr val="accent1"/>
          </a:solidFill>
          <a:ln w="9525">
            <a:solidFill>
              <a:schemeClr val="bg1"/>
            </a:solidFill>
            <a:miter lim="800000"/>
          </a:ln>
        </p:spPr>
        <p:txBody>
          <a:bodyPr wrap="none" anchor="ctr"/>
          <a:lstStyle/>
          <a:p>
            <a:pPr algn="ctr"/>
            <a:r>
              <a:rPr lang="en-US" altLang="zh-CN" sz="1400">
                <a:latin typeface="Times New Roman" panose="02020603050405020304" pitchFamily="18" charset="0"/>
              </a:rPr>
              <a:t>HTMLParser.java</a:t>
            </a:r>
            <a:endParaRPr lang="zh-CN" altLang="en-US" sz="1400">
              <a:latin typeface="Times New Roman" panose="02020603050405020304" pitchFamily="18" charset="0"/>
            </a:endParaRPr>
          </a:p>
        </p:txBody>
      </p:sp>
      <p:sp>
        <p:nvSpPr>
          <p:cNvPr id="219144" name="Rectangle 14"/>
          <p:cNvSpPr>
            <a:spLocks noChangeArrowheads="1"/>
          </p:cNvSpPr>
          <p:nvPr/>
        </p:nvSpPr>
        <p:spPr bwMode="auto">
          <a:xfrm>
            <a:off x="73025" y="3211513"/>
            <a:ext cx="1403350" cy="433387"/>
          </a:xfrm>
          <a:prstGeom prst="rect">
            <a:avLst/>
          </a:prstGeom>
          <a:solidFill>
            <a:schemeClr val="accent1"/>
          </a:solidFill>
          <a:ln w="9525">
            <a:solidFill>
              <a:schemeClr val="bg1"/>
            </a:solidFill>
            <a:miter lim="800000"/>
          </a:ln>
        </p:spPr>
        <p:txBody>
          <a:bodyPr wrap="none" anchor="ctr"/>
          <a:lstStyle/>
          <a:p>
            <a:pPr algn="ctr"/>
            <a:r>
              <a:rPr lang="en-US" altLang="zh-CN" sz="1400">
                <a:latin typeface="Times New Roman" panose="02020603050405020304" pitchFamily="18" charset="0"/>
              </a:rPr>
              <a:t>URLGetter.java</a:t>
            </a:r>
            <a:endParaRPr lang="zh-CN" altLang="en-US" sz="1400">
              <a:latin typeface="Times New Roman" panose="02020603050405020304" pitchFamily="18" charset="0"/>
            </a:endParaRPr>
          </a:p>
        </p:txBody>
      </p:sp>
      <p:sp>
        <p:nvSpPr>
          <p:cNvPr id="219145" name="Line 19"/>
          <p:cNvSpPr>
            <a:spLocks noChangeShapeType="1"/>
          </p:cNvSpPr>
          <p:nvPr/>
        </p:nvSpPr>
        <p:spPr bwMode="auto">
          <a:xfrm flipH="1" flipV="1">
            <a:off x="1547813" y="981075"/>
            <a:ext cx="2087562" cy="144463"/>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146" name="Freeform 20"/>
          <p:cNvSpPr/>
          <p:nvPr/>
        </p:nvSpPr>
        <p:spPr bwMode="auto">
          <a:xfrm>
            <a:off x="1465263" y="3395663"/>
            <a:ext cx="1466850" cy="168275"/>
          </a:xfrm>
          <a:custGeom>
            <a:avLst/>
            <a:gdLst>
              <a:gd name="T0" fmla="*/ 0 w 924"/>
              <a:gd name="T1" fmla="*/ 60325 h 106"/>
              <a:gd name="T2" fmla="*/ 457200 w 924"/>
              <a:gd name="T3" fmla="*/ 60325 h 106"/>
              <a:gd name="T4" fmla="*/ 1250950 w 924"/>
              <a:gd name="T5" fmla="*/ 73025 h 106"/>
              <a:gd name="T6" fmla="*/ 1290638 w 924"/>
              <a:gd name="T7" fmla="*/ 87313 h 106"/>
              <a:gd name="T8" fmla="*/ 1317625 w 924"/>
              <a:gd name="T9" fmla="*/ 127000 h 106"/>
              <a:gd name="T10" fmla="*/ 1466850 w 924"/>
              <a:gd name="T11" fmla="*/ 168275 h 1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4" h="106">
                <a:moveTo>
                  <a:pt x="0" y="38"/>
                </a:moveTo>
                <a:cubicBezTo>
                  <a:pt x="110" y="0"/>
                  <a:pt x="8" y="32"/>
                  <a:pt x="288" y="38"/>
                </a:cubicBezTo>
                <a:cubicBezTo>
                  <a:pt x="455" y="42"/>
                  <a:pt x="621" y="43"/>
                  <a:pt x="788" y="46"/>
                </a:cubicBezTo>
                <a:cubicBezTo>
                  <a:pt x="796" y="49"/>
                  <a:pt x="806" y="49"/>
                  <a:pt x="813" y="55"/>
                </a:cubicBezTo>
                <a:cubicBezTo>
                  <a:pt x="821" y="61"/>
                  <a:pt x="821" y="75"/>
                  <a:pt x="830" y="80"/>
                </a:cubicBezTo>
                <a:cubicBezTo>
                  <a:pt x="845" y="89"/>
                  <a:pt x="903" y="106"/>
                  <a:pt x="924" y="106"/>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47" name="Freeform 21"/>
          <p:cNvSpPr/>
          <p:nvPr/>
        </p:nvSpPr>
        <p:spPr bwMode="auto">
          <a:xfrm>
            <a:off x="1465263" y="4181475"/>
            <a:ext cx="1519237" cy="41275"/>
          </a:xfrm>
          <a:custGeom>
            <a:avLst/>
            <a:gdLst>
              <a:gd name="T0" fmla="*/ 0 w 957"/>
              <a:gd name="T1" fmla="*/ 41275 h 26"/>
              <a:gd name="T2" fmla="*/ 1425575 w 957"/>
              <a:gd name="T3" fmla="*/ 26988 h 26"/>
              <a:gd name="T4" fmla="*/ 1519237 w 957"/>
              <a:gd name="T5" fmla="*/ 0 h 26"/>
              <a:gd name="T6" fmla="*/ 0 60000 65536"/>
              <a:gd name="T7" fmla="*/ 0 60000 65536"/>
              <a:gd name="T8" fmla="*/ 0 60000 65536"/>
            </a:gdLst>
            <a:ahLst/>
            <a:cxnLst>
              <a:cxn ang="T6">
                <a:pos x="T0" y="T1"/>
              </a:cxn>
              <a:cxn ang="T7">
                <a:pos x="T2" y="T3"/>
              </a:cxn>
              <a:cxn ang="T8">
                <a:pos x="T4" y="T5"/>
              </a:cxn>
            </a:cxnLst>
            <a:rect l="0" t="0" r="r" b="b"/>
            <a:pathLst>
              <a:path w="957" h="26">
                <a:moveTo>
                  <a:pt x="0" y="26"/>
                </a:moveTo>
                <a:cubicBezTo>
                  <a:pt x="299" y="23"/>
                  <a:pt x="599" y="22"/>
                  <a:pt x="898" y="17"/>
                </a:cubicBezTo>
                <a:cubicBezTo>
                  <a:pt x="918" y="17"/>
                  <a:pt x="957" y="0"/>
                  <a:pt x="957" y="0"/>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48" name="Rectangle 22"/>
          <p:cNvSpPr>
            <a:spLocks noChangeArrowheads="1"/>
          </p:cNvSpPr>
          <p:nvPr/>
        </p:nvSpPr>
        <p:spPr bwMode="auto">
          <a:xfrm>
            <a:off x="7380288" y="2492375"/>
            <a:ext cx="1547812" cy="431800"/>
          </a:xfrm>
          <a:prstGeom prst="rect">
            <a:avLst/>
          </a:prstGeom>
          <a:solidFill>
            <a:schemeClr val="accent1"/>
          </a:solidFill>
          <a:ln w="9525">
            <a:solidFill>
              <a:schemeClr val="bg1"/>
            </a:solidFill>
            <a:miter lim="800000"/>
          </a:ln>
        </p:spPr>
        <p:txBody>
          <a:bodyPr wrap="none" anchor="ctr"/>
          <a:lstStyle/>
          <a:p>
            <a:pPr algn="ctr"/>
            <a:r>
              <a:rPr lang="en-US" altLang="zh-CN" sz="1400">
                <a:latin typeface="Times New Roman" panose="02020603050405020304" pitchFamily="18" charset="0"/>
              </a:rPr>
              <a:t>Spider.java</a:t>
            </a:r>
            <a:endParaRPr lang="zh-CN" altLang="en-US" sz="1400">
              <a:latin typeface="Times New Roman" panose="02020603050405020304" pitchFamily="18" charset="0"/>
            </a:endParaRPr>
          </a:p>
        </p:txBody>
      </p:sp>
      <p:sp>
        <p:nvSpPr>
          <p:cNvPr id="219149" name="Rectangle 23"/>
          <p:cNvSpPr>
            <a:spLocks noChangeArrowheads="1"/>
          </p:cNvSpPr>
          <p:nvPr/>
        </p:nvSpPr>
        <p:spPr bwMode="auto">
          <a:xfrm>
            <a:off x="7667625" y="3933825"/>
            <a:ext cx="1476375" cy="431800"/>
          </a:xfrm>
          <a:prstGeom prst="rect">
            <a:avLst/>
          </a:prstGeom>
          <a:solidFill>
            <a:schemeClr val="accent1"/>
          </a:solidFill>
          <a:ln w="9525">
            <a:solidFill>
              <a:schemeClr val="bg1"/>
            </a:solidFill>
            <a:miter lim="800000"/>
          </a:ln>
        </p:spPr>
        <p:txBody>
          <a:bodyPr wrap="none" anchor="ctr"/>
          <a:lstStyle/>
          <a:p>
            <a:pPr algn="ctr"/>
            <a:r>
              <a:rPr lang="en-US" altLang="zh-CN" sz="1400">
                <a:latin typeface="Times New Roman" panose="02020603050405020304" pitchFamily="18" charset="0"/>
              </a:rPr>
              <a:t>URLObject.java</a:t>
            </a:r>
            <a:endParaRPr lang="zh-CN" altLang="en-US" sz="1400">
              <a:latin typeface="Times New Roman" panose="02020603050405020304" pitchFamily="18" charset="0"/>
            </a:endParaRPr>
          </a:p>
        </p:txBody>
      </p:sp>
      <p:sp>
        <p:nvSpPr>
          <p:cNvPr id="219150" name="Freeform 24"/>
          <p:cNvSpPr/>
          <p:nvPr/>
        </p:nvSpPr>
        <p:spPr bwMode="auto">
          <a:xfrm>
            <a:off x="4368800" y="3590925"/>
            <a:ext cx="3282950" cy="579438"/>
          </a:xfrm>
          <a:custGeom>
            <a:avLst/>
            <a:gdLst>
              <a:gd name="T0" fmla="*/ 0 w 2067"/>
              <a:gd name="T1" fmla="*/ 0 h 364"/>
              <a:gd name="T2" fmla="*/ 162003 w 2067"/>
              <a:gd name="T3" fmla="*/ 27062 h 364"/>
              <a:gd name="T4" fmla="*/ 255711 w 2067"/>
              <a:gd name="T5" fmla="*/ 66858 h 364"/>
              <a:gd name="T6" fmla="*/ 457421 w 2067"/>
              <a:gd name="T7" fmla="*/ 79593 h 364"/>
              <a:gd name="T8" fmla="*/ 806840 w 2067"/>
              <a:gd name="T9" fmla="*/ 93920 h 364"/>
              <a:gd name="T10" fmla="*/ 1586680 w 2067"/>
              <a:gd name="T11" fmla="*/ 148043 h 364"/>
              <a:gd name="T12" fmla="*/ 1775684 w 2067"/>
              <a:gd name="T13" fmla="*/ 175105 h 364"/>
              <a:gd name="T14" fmla="*/ 1964688 w 2067"/>
              <a:gd name="T15" fmla="*/ 214901 h 364"/>
              <a:gd name="T16" fmla="*/ 2314107 w 2067"/>
              <a:gd name="T17" fmla="*/ 308821 h 364"/>
              <a:gd name="T18" fmla="*/ 3187654 w 2067"/>
              <a:gd name="T19" fmla="*/ 485518 h 364"/>
              <a:gd name="T20" fmla="*/ 3282950 w 2067"/>
              <a:gd name="T21" fmla="*/ 579438 h 3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364">
                <a:moveTo>
                  <a:pt x="0" y="0"/>
                </a:moveTo>
                <a:cubicBezTo>
                  <a:pt x="34" y="6"/>
                  <a:pt x="68" y="10"/>
                  <a:pt x="102" y="17"/>
                </a:cubicBezTo>
                <a:cubicBezTo>
                  <a:pt x="123" y="21"/>
                  <a:pt x="140" y="39"/>
                  <a:pt x="161" y="42"/>
                </a:cubicBezTo>
                <a:cubicBezTo>
                  <a:pt x="203" y="49"/>
                  <a:pt x="246" y="47"/>
                  <a:pt x="288" y="50"/>
                </a:cubicBezTo>
                <a:cubicBezTo>
                  <a:pt x="374" y="73"/>
                  <a:pt x="395" y="65"/>
                  <a:pt x="508" y="59"/>
                </a:cubicBezTo>
                <a:cubicBezTo>
                  <a:pt x="701" y="64"/>
                  <a:pt x="826" y="70"/>
                  <a:pt x="999" y="93"/>
                </a:cubicBezTo>
                <a:cubicBezTo>
                  <a:pt x="1063" y="113"/>
                  <a:pt x="986" y="91"/>
                  <a:pt x="1118" y="110"/>
                </a:cubicBezTo>
                <a:cubicBezTo>
                  <a:pt x="1158" y="116"/>
                  <a:pt x="1197" y="128"/>
                  <a:pt x="1237" y="135"/>
                </a:cubicBezTo>
                <a:cubicBezTo>
                  <a:pt x="1313" y="149"/>
                  <a:pt x="1380" y="184"/>
                  <a:pt x="1457" y="194"/>
                </a:cubicBezTo>
                <a:cubicBezTo>
                  <a:pt x="1637" y="259"/>
                  <a:pt x="1814" y="291"/>
                  <a:pt x="2007" y="305"/>
                </a:cubicBezTo>
                <a:cubicBezTo>
                  <a:pt x="2018" y="337"/>
                  <a:pt x="2028" y="364"/>
                  <a:pt x="2067" y="364"/>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1" name="Freeform 25"/>
          <p:cNvSpPr/>
          <p:nvPr/>
        </p:nvSpPr>
        <p:spPr bwMode="auto">
          <a:xfrm>
            <a:off x="6643688" y="1789113"/>
            <a:ext cx="725487" cy="927100"/>
          </a:xfrm>
          <a:custGeom>
            <a:avLst/>
            <a:gdLst>
              <a:gd name="T0" fmla="*/ 12700 w 457"/>
              <a:gd name="T1" fmla="*/ 0 h 584"/>
              <a:gd name="T2" fmla="*/ 79375 w 457"/>
              <a:gd name="T3" fmla="*/ 52388 h 584"/>
              <a:gd name="T4" fmla="*/ 241300 w 457"/>
              <a:gd name="T5" fmla="*/ 201613 h 584"/>
              <a:gd name="T6" fmla="*/ 295275 w 457"/>
              <a:gd name="T7" fmla="*/ 280988 h 584"/>
              <a:gd name="T8" fmla="*/ 322262 w 457"/>
              <a:gd name="T9" fmla="*/ 322263 h 584"/>
              <a:gd name="T10" fmla="*/ 430212 w 457"/>
              <a:gd name="T11" fmla="*/ 523875 h 584"/>
              <a:gd name="T12" fmla="*/ 523875 w 457"/>
              <a:gd name="T13" fmla="*/ 685800 h 584"/>
              <a:gd name="T14" fmla="*/ 550862 w 457"/>
              <a:gd name="T15" fmla="*/ 725488 h 584"/>
              <a:gd name="T16" fmla="*/ 631825 w 457"/>
              <a:gd name="T17" fmla="*/ 752475 h 584"/>
              <a:gd name="T18" fmla="*/ 644525 w 457"/>
              <a:gd name="T19" fmla="*/ 792163 h 584"/>
              <a:gd name="T20" fmla="*/ 644525 w 457"/>
              <a:gd name="T21" fmla="*/ 900113 h 584"/>
              <a:gd name="T22" fmla="*/ 725487 w 457"/>
              <a:gd name="T23" fmla="*/ 927100 h 5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7" h="584">
                <a:moveTo>
                  <a:pt x="8" y="0"/>
                </a:moveTo>
                <a:cubicBezTo>
                  <a:pt x="47" y="58"/>
                  <a:pt x="0" y="0"/>
                  <a:pt x="50" y="33"/>
                </a:cubicBezTo>
                <a:cubicBezTo>
                  <a:pt x="71" y="47"/>
                  <a:pt x="144" y="115"/>
                  <a:pt x="152" y="127"/>
                </a:cubicBezTo>
                <a:cubicBezTo>
                  <a:pt x="163" y="144"/>
                  <a:pt x="175" y="160"/>
                  <a:pt x="186" y="177"/>
                </a:cubicBezTo>
                <a:cubicBezTo>
                  <a:pt x="192" y="186"/>
                  <a:pt x="203" y="203"/>
                  <a:pt x="203" y="203"/>
                </a:cubicBezTo>
                <a:cubicBezTo>
                  <a:pt x="214" y="238"/>
                  <a:pt x="249" y="297"/>
                  <a:pt x="271" y="330"/>
                </a:cubicBezTo>
                <a:cubicBezTo>
                  <a:pt x="283" y="368"/>
                  <a:pt x="308" y="399"/>
                  <a:pt x="330" y="432"/>
                </a:cubicBezTo>
                <a:cubicBezTo>
                  <a:pt x="336" y="440"/>
                  <a:pt x="337" y="454"/>
                  <a:pt x="347" y="457"/>
                </a:cubicBezTo>
                <a:cubicBezTo>
                  <a:pt x="364" y="463"/>
                  <a:pt x="398" y="474"/>
                  <a:pt x="398" y="474"/>
                </a:cubicBezTo>
                <a:cubicBezTo>
                  <a:pt x="401" y="482"/>
                  <a:pt x="406" y="490"/>
                  <a:pt x="406" y="499"/>
                </a:cubicBezTo>
                <a:cubicBezTo>
                  <a:pt x="406" y="517"/>
                  <a:pt x="388" y="548"/>
                  <a:pt x="406" y="567"/>
                </a:cubicBezTo>
                <a:cubicBezTo>
                  <a:pt x="418" y="580"/>
                  <a:pt x="457" y="584"/>
                  <a:pt x="457" y="584"/>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152" name="Line 26"/>
          <p:cNvSpPr>
            <a:spLocks noChangeShapeType="1"/>
          </p:cNvSpPr>
          <p:nvPr/>
        </p:nvSpPr>
        <p:spPr bwMode="auto">
          <a:xfrm flipV="1">
            <a:off x="8172450" y="2925763"/>
            <a:ext cx="0" cy="287337"/>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应用</a:t>
            </a:r>
            <a:endParaRPr lang="zh-CN" altLang="en-US" sz="3200" b="1" dirty="0">
              <a:ea typeface="+mj-ea"/>
            </a:endParaRPr>
          </a:p>
        </p:txBody>
      </p:sp>
      <p:sp>
        <p:nvSpPr>
          <p:cNvPr id="71683" name="Rectangle 3"/>
          <p:cNvSpPr>
            <a:spLocks noGrp="1" noChangeArrowheads="1"/>
          </p:cNvSpPr>
          <p:nvPr>
            <p:ph type="body" idx="1"/>
          </p:nvPr>
        </p:nvSpPr>
        <p:spPr>
          <a:xfrm>
            <a:off x="566738" y="1412776"/>
            <a:ext cx="8001000" cy="4267200"/>
          </a:xfrm>
        </p:spPr>
        <p:txBody>
          <a:bodyPr/>
          <a:lstStyle/>
          <a:p>
            <a:pPr eaLnBrk="1" hangingPunct="1">
              <a:lnSpc>
                <a:spcPct val="90000"/>
              </a:lnSpc>
            </a:pPr>
            <a:r>
              <a:rPr lang="zh-CN" altLang="en-US" sz="2400" b="1" dirty="0" smtClean="0">
                <a:latin typeface="楷体_GB2312" pitchFamily="49" charset="-122"/>
                <a:ea typeface="楷体_GB2312" pitchFamily="49" charset="-122"/>
              </a:rPr>
              <a:t>垃圾邮件的判定</a:t>
            </a:r>
            <a:r>
              <a:rPr lang="en-US" altLang="zh-CN" sz="2400" b="1" dirty="0" smtClean="0">
                <a:latin typeface="楷体_GB2312" pitchFamily="49" charset="-122"/>
                <a:ea typeface="楷体_GB2312" pitchFamily="49" charset="-122"/>
              </a:rPr>
              <a:t>(spam or not spam)</a:t>
            </a:r>
            <a:endParaRPr lang="en-US" altLang="zh-CN" sz="2400" b="1" dirty="0" smtClean="0">
              <a:latin typeface="楷体_GB2312" pitchFamily="49" charset="-122"/>
              <a:ea typeface="楷体_GB2312" pitchFamily="49" charset="-122"/>
            </a:endParaRPr>
          </a:p>
          <a:p>
            <a:pPr lvl="1" eaLnBrk="1" hangingPunct="1">
              <a:lnSpc>
                <a:spcPct val="90000"/>
              </a:lnSpc>
            </a:pPr>
            <a:r>
              <a:rPr lang="zh-CN" altLang="en-US" sz="2400" b="1" dirty="0" smtClean="0">
                <a:latin typeface="楷体_GB2312" pitchFamily="49" charset="-122"/>
                <a:ea typeface="楷体_GB2312" pitchFamily="49" charset="-122"/>
              </a:rPr>
              <a:t>类别 </a:t>
            </a:r>
            <a:r>
              <a:rPr lang="en-US" altLang="zh-CN" sz="2400" b="1" dirty="0" smtClean="0">
                <a:latin typeface="楷体_GB2312" pitchFamily="49" charset="-122"/>
                <a:ea typeface="楷体_GB2312" pitchFamily="49" charset="-122"/>
              </a:rPr>
              <a:t>{spam, not-spam}</a:t>
            </a:r>
            <a:endParaRPr lang="en-US" altLang="zh-CN" sz="2400" b="1" dirty="0" smtClean="0">
              <a:latin typeface="楷体_GB2312" pitchFamily="49" charset="-122"/>
              <a:ea typeface="楷体_GB2312" pitchFamily="49" charset="-122"/>
            </a:endParaRPr>
          </a:p>
          <a:p>
            <a:pPr eaLnBrk="1" hangingPunct="1">
              <a:lnSpc>
                <a:spcPct val="90000"/>
              </a:lnSpc>
            </a:pPr>
            <a:r>
              <a:rPr lang="zh-CN" altLang="en-US" sz="2400" b="1" dirty="0" smtClean="0">
                <a:latin typeface="楷体_GB2312" pitchFamily="49" charset="-122"/>
                <a:ea typeface="楷体_GB2312" pitchFamily="49" charset="-122"/>
              </a:rPr>
              <a:t>新闻出版按照栏目分类</a:t>
            </a:r>
            <a:endParaRPr lang="zh-CN" altLang="en-US" sz="2400" b="1" dirty="0" smtClean="0">
              <a:latin typeface="楷体_GB2312" pitchFamily="49" charset="-122"/>
              <a:ea typeface="楷体_GB2312" pitchFamily="49" charset="-122"/>
            </a:endParaRPr>
          </a:p>
          <a:p>
            <a:pPr lvl="1" eaLnBrk="1" hangingPunct="1">
              <a:lnSpc>
                <a:spcPct val="90000"/>
              </a:lnSpc>
            </a:pPr>
            <a:r>
              <a:rPr lang="zh-CN" altLang="en-US" sz="2400" b="1" dirty="0" smtClean="0">
                <a:latin typeface="楷体_GB2312" pitchFamily="49" charset="-122"/>
                <a:ea typeface="楷体_GB2312" pitchFamily="49" charset="-122"/>
              </a:rPr>
              <a:t>类别 </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政治</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体育</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军事</a:t>
            </a:r>
            <a:r>
              <a:rPr lang="en-US" altLang="zh-CN" sz="2400" b="1" dirty="0" smtClean="0">
                <a:latin typeface="楷体_GB2312" pitchFamily="49" charset="-122"/>
                <a:ea typeface="楷体_GB2312" pitchFamily="49" charset="-122"/>
              </a:rPr>
              <a:t>,</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eaLnBrk="1" hangingPunct="1">
              <a:lnSpc>
                <a:spcPct val="90000"/>
              </a:lnSpc>
            </a:pPr>
            <a:r>
              <a:rPr lang="zh-CN" altLang="en-US" sz="2400" b="1" dirty="0" smtClean="0">
                <a:latin typeface="楷体_GB2312" pitchFamily="49" charset="-122"/>
                <a:ea typeface="楷体_GB2312" pitchFamily="49" charset="-122"/>
              </a:rPr>
              <a:t>敏感信息监控</a:t>
            </a:r>
            <a:endParaRPr lang="en-US" altLang="zh-CN" sz="2400" b="1" dirty="0" smtClean="0">
              <a:latin typeface="楷体_GB2312" pitchFamily="49" charset="-122"/>
              <a:ea typeface="楷体_GB2312" pitchFamily="49" charset="-122"/>
            </a:endParaRPr>
          </a:p>
          <a:p>
            <a:pPr lvl="1" eaLnBrk="1" hangingPunct="1">
              <a:lnSpc>
                <a:spcPct val="90000"/>
              </a:lnSpc>
            </a:pPr>
            <a:r>
              <a:rPr lang="zh-CN" altLang="en-US" sz="2400" b="1" dirty="0" smtClean="0">
                <a:latin typeface="楷体_GB2312" pitchFamily="49" charset="-122"/>
                <a:ea typeface="楷体_GB2312" pitchFamily="49" charset="-122"/>
              </a:rPr>
              <a:t>类别 </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敏感，非敏感，</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eaLnBrk="1" hangingPunct="1">
              <a:lnSpc>
                <a:spcPct val="90000"/>
              </a:lnSpc>
            </a:pPr>
            <a:r>
              <a:rPr lang="zh-CN" altLang="en-US" sz="2400" b="1" dirty="0" smtClean="0">
                <a:latin typeface="楷体_GB2312" pitchFamily="49" charset="-122"/>
                <a:ea typeface="楷体_GB2312" pitchFamily="49" charset="-122"/>
              </a:rPr>
              <a:t>词义排歧</a:t>
            </a:r>
            <a:endParaRPr lang="zh-CN" altLang="en-US" sz="2400" b="1" dirty="0" smtClean="0">
              <a:latin typeface="楷体_GB2312" pitchFamily="49" charset="-122"/>
              <a:ea typeface="楷体_GB2312" pitchFamily="49" charset="-122"/>
            </a:endParaRPr>
          </a:p>
          <a:p>
            <a:pPr lvl="1" eaLnBrk="1" hangingPunct="1">
              <a:lnSpc>
                <a:spcPct val="90000"/>
              </a:lnSpc>
            </a:pPr>
            <a:r>
              <a:rPr lang="zh-CN" altLang="en-US" sz="2400" b="1" dirty="0" smtClean="0">
                <a:latin typeface="楷体_GB2312" pitchFamily="49" charset="-122"/>
                <a:ea typeface="楷体_GB2312" pitchFamily="49" charset="-122"/>
              </a:rPr>
              <a:t>类别 </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词义</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词义</a:t>
            </a:r>
            <a:r>
              <a:rPr lang="en-US" altLang="zh-CN" sz="2400" b="1" dirty="0" smtClean="0">
                <a:latin typeface="楷体_GB2312" pitchFamily="49" charset="-122"/>
                <a:ea typeface="楷体_GB2312" pitchFamily="49" charset="-122"/>
              </a:rPr>
              <a:t>2,</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eaLnBrk="1" hangingPunct="1">
              <a:lnSpc>
                <a:spcPct val="90000"/>
              </a:lnSpc>
            </a:pPr>
            <a:r>
              <a:rPr lang="zh-CN" altLang="en-US" sz="2400" b="1" dirty="0" smtClean="0">
                <a:latin typeface="楷体_GB2312" pitchFamily="49" charset="-122"/>
                <a:ea typeface="楷体_GB2312" pitchFamily="49" charset="-122"/>
              </a:rPr>
              <a:t>计算机论文的领域</a:t>
            </a:r>
            <a:endParaRPr lang="zh-CN" altLang="en-US" sz="2400" b="1" dirty="0" smtClean="0">
              <a:latin typeface="楷体_GB2312" pitchFamily="49" charset="-122"/>
              <a:ea typeface="楷体_GB2312" pitchFamily="49" charset="-122"/>
            </a:endParaRPr>
          </a:p>
          <a:p>
            <a:pPr lvl="1" eaLnBrk="1" hangingPunct="1">
              <a:lnSpc>
                <a:spcPct val="90000"/>
              </a:lnSpc>
            </a:pPr>
            <a:r>
              <a:rPr lang="zh-CN" altLang="en-US" sz="2400" b="1" dirty="0" smtClean="0">
                <a:latin typeface="楷体_GB2312" pitchFamily="49" charset="-122"/>
                <a:ea typeface="楷体_GB2312" pitchFamily="49" charset="-122"/>
              </a:rPr>
              <a:t>类别 </a:t>
            </a:r>
            <a:r>
              <a:rPr lang="en-US" altLang="zh-CN" sz="2400" b="1" dirty="0" smtClean="0">
                <a:latin typeface="楷体_GB2312" pitchFamily="49" charset="-122"/>
                <a:ea typeface="楷体_GB2312" pitchFamily="49" charset="-122"/>
              </a:rPr>
              <a:t>ACM system</a:t>
            </a:r>
            <a:endParaRPr lang="en-US" altLang="zh-CN" sz="2400" b="1" dirty="0" smtClean="0">
              <a:latin typeface="楷体_GB2312" pitchFamily="49" charset="-122"/>
              <a:ea typeface="楷体_GB2312" pitchFamily="49" charset="-122"/>
            </a:endParaRPr>
          </a:p>
          <a:p>
            <a:pPr lvl="2" eaLnBrk="1" hangingPunct="1">
              <a:lnSpc>
                <a:spcPct val="90000"/>
              </a:lnSpc>
            </a:pPr>
            <a:r>
              <a:rPr lang="en-US" altLang="zh-CN" sz="2000" b="1" dirty="0" smtClean="0">
                <a:latin typeface="楷体_GB2312" pitchFamily="49" charset="-122"/>
                <a:ea typeface="楷体_GB2312" pitchFamily="49" charset="-122"/>
              </a:rPr>
              <a:t>H: information systems</a:t>
            </a:r>
            <a:endParaRPr lang="en-US" altLang="zh-CN" sz="2000" b="1" dirty="0" smtClean="0">
              <a:latin typeface="楷体_GB2312" pitchFamily="49" charset="-122"/>
              <a:ea typeface="楷体_GB2312" pitchFamily="49" charset="-122"/>
            </a:endParaRPr>
          </a:p>
          <a:p>
            <a:pPr lvl="2" eaLnBrk="1" hangingPunct="1">
              <a:lnSpc>
                <a:spcPct val="90000"/>
              </a:lnSpc>
            </a:pPr>
            <a:r>
              <a:rPr lang="en-US" altLang="zh-CN" sz="2000" b="1" dirty="0" smtClean="0">
                <a:latin typeface="楷体_GB2312" pitchFamily="49" charset="-122"/>
                <a:ea typeface="楷体_GB2312" pitchFamily="49" charset="-122"/>
              </a:rPr>
              <a:t>H.3: information retrieval and storage</a:t>
            </a:r>
            <a:endParaRPr lang="en-US" altLang="zh-CN" sz="2000" b="1"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74675" y="188640"/>
            <a:ext cx="8001000" cy="891952"/>
          </a:xfrm>
        </p:spPr>
        <p:txBody>
          <a:bodyPr/>
          <a:lstStyle/>
          <a:p>
            <a:pPr eaLnBrk="1" hangingPunct="1"/>
            <a:r>
              <a:rPr lang="zh-CN" altLang="en-US" sz="3200" b="1" dirty="0">
                <a:ea typeface="+mj-ea"/>
              </a:rPr>
              <a:t>文本分类的方法</a:t>
            </a:r>
            <a:endParaRPr lang="en-US" altLang="zh-CN" sz="3200" b="1" dirty="0">
              <a:ea typeface="+mj-ea"/>
            </a:endParaRPr>
          </a:p>
        </p:txBody>
      </p:sp>
      <p:sp>
        <p:nvSpPr>
          <p:cNvPr id="72707" name="Rectangle 3"/>
          <p:cNvSpPr>
            <a:spLocks noGrp="1" noChangeArrowheads="1"/>
          </p:cNvSpPr>
          <p:nvPr>
            <p:ph type="body" idx="1"/>
          </p:nvPr>
        </p:nvSpPr>
        <p:spPr>
          <a:xfrm>
            <a:off x="566738" y="1250032"/>
            <a:ext cx="8001000" cy="4267200"/>
          </a:xfrm>
        </p:spPr>
        <p:txBody>
          <a:bodyPr/>
          <a:lstStyle/>
          <a:p>
            <a:pPr eaLnBrk="1" hangingPunct="1">
              <a:spcBef>
                <a:spcPct val="0"/>
              </a:spcBef>
            </a:pPr>
            <a:r>
              <a:rPr lang="zh-CN" altLang="en-US" sz="2400" b="1" dirty="0" smtClean="0">
                <a:latin typeface="楷体_GB2312" pitchFamily="49" charset="-122"/>
                <a:ea typeface="楷体_GB2312" pitchFamily="49" charset="-122"/>
              </a:rPr>
              <a:t>人工方法：人工总结规则</a:t>
            </a:r>
            <a:endParaRPr lang="zh-CN" altLang="en-US" sz="2400" b="1" dirty="0" smtClean="0">
              <a:latin typeface="楷体_GB2312" pitchFamily="49" charset="-122"/>
              <a:ea typeface="楷体_GB2312" pitchFamily="49" charset="-122"/>
            </a:endParaRPr>
          </a:p>
          <a:p>
            <a:pPr lvl="1" eaLnBrk="1" hangingPunct="1">
              <a:spcBef>
                <a:spcPct val="0"/>
              </a:spcBef>
            </a:pPr>
            <a:r>
              <a:rPr lang="zh-CN" altLang="en-US" sz="2400" b="1" dirty="0" smtClean="0">
                <a:latin typeface="楷体_GB2312" pitchFamily="49" charset="-122"/>
                <a:ea typeface="楷体_GB2312" pitchFamily="49" charset="-122"/>
              </a:rPr>
              <a:t>优点：</a:t>
            </a:r>
            <a:endParaRPr lang="zh-CN" altLang="en-US" sz="24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结果容易理解：如足球</a:t>
            </a:r>
            <a:r>
              <a:rPr lang="en-US" altLang="zh-CN" sz="2000" b="1" dirty="0" smtClean="0">
                <a:latin typeface="楷体_GB2312" pitchFamily="49" charset="-122"/>
                <a:ea typeface="楷体_GB2312" pitchFamily="49" charset="-122"/>
              </a:rPr>
              <a:t>and </a:t>
            </a:r>
            <a:r>
              <a:rPr lang="zh-CN" altLang="en-US" sz="2000" b="1" dirty="0" smtClean="0">
                <a:latin typeface="楷体_GB2312" pitchFamily="49" charset="-122"/>
                <a:ea typeface="楷体_GB2312" pitchFamily="49" charset="-122"/>
              </a:rPr>
              <a:t>联赛􀃆体育类</a:t>
            </a:r>
            <a:endParaRPr lang="zh-CN" altLang="en-US" sz="2000" b="1" dirty="0" smtClean="0">
              <a:latin typeface="楷体_GB2312" pitchFamily="49" charset="-122"/>
              <a:ea typeface="楷体_GB2312" pitchFamily="49" charset="-122"/>
            </a:endParaRPr>
          </a:p>
          <a:p>
            <a:pPr lvl="1" eaLnBrk="1" hangingPunct="1">
              <a:spcBef>
                <a:spcPct val="0"/>
              </a:spcBef>
            </a:pPr>
            <a:r>
              <a:rPr lang="zh-CN" altLang="en-US" sz="2400" b="1" dirty="0" smtClean="0">
                <a:latin typeface="楷体_GB2312" pitchFamily="49" charset="-122"/>
                <a:ea typeface="楷体_GB2312" pitchFamily="49" charset="-122"/>
              </a:rPr>
              <a:t>缺点：</a:t>
            </a:r>
            <a:endParaRPr lang="zh-CN" altLang="en-US" sz="24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费时费力</a:t>
            </a:r>
            <a:endParaRPr lang="zh-CN" altLang="en-US" sz="20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难以保证一致性和准确性</a:t>
            </a:r>
            <a:r>
              <a:rPr lang="en-US" altLang="zh-CN" sz="2000" b="1" dirty="0" smtClean="0">
                <a:latin typeface="楷体_GB2312" pitchFamily="49" charset="-122"/>
                <a:ea typeface="楷体_GB2312" pitchFamily="49" charset="-122"/>
              </a:rPr>
              <a:t>(40%</a:t>
            </a:r>
            <a:r>
              <a:rPr lang="zh-CN" altLang="en-US" sz="2000" b="1" dirty="0" smtClean="0">
                <a:latin typeface="楷体_GB2312" pitchFamily="49" charset="-122"/>
                <a:ea typeface="楷体_GB2312" pitchFamily="49" charset="-122"/>
              </a:rPr>
              <a:t>左右的准确率</a:t>
            </a:r>
            <a:r>
              <a:rPr lang="en-US" altLang="zh-CN" sz="2000" b="1" dirty="0" smtClean="0">
                <a:latin typeface="楷体_GB2312" pitchFamily="49" charset="-122"/>
                <a:ea typeface="楷体_GB2312" pitchFamily="49" charset="-122"/>
              </a:rPr>
              <a:t>)</a:t>
            </a:r>
            <a:endParaRPr lang="en-US" altLang="zh-CN" sz="20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专家有时候凭空想象，没有基于真实语料的分布</a:t>
            </a:r>
            <a:endParaRPr lang="zh-CN" altLang="en-US" sz="20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代表方法：人们曾经通过知识工程的方法建立专家系统</a:t>
            </a:r>
            <a:r>
              <a:rPr lang="en-US" altLang="zh-CN" sz="2000" b="1" dirty="0" smtClean="0">
                <a:latin typeface="楷体_GB2312" pitchFamily="49" charset="-122"/>
                <a:ea typeface="楷体_GB2312" pitchFamily="49" charset="-122"/>
              </a:rPr>
              <a:t>(80</a:t>
            </a:r>
            <a:r>
              <a:rPr lang="zh-CN" altLang="en-US" sz="2000" b="1" dirty="0" smtClean="0">
                <a:latin typeface="楷体_GB2312" pitchFamily="49" charset="-122"/>
                <a:ea typeface="楷体_GB2312" pitchFamily="49" charset="-122"/>
              </a:rPr>
              <a:t>年代末期</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用于分类。</a:t>
            </a:r>
            <a:endParaRPr lang="zh-CN" altLang="en-US" sz="2000" b="1" dirty="0" smtClean="0">
              <a:latin typeface="楷体_GB2312" pitchFamily="49" charset="-122"/>
              <a:ea typeface="楷体_GB2312" pitchFamily="49" charset="-122"/>
            </a:endParaRPr>
          </a:p>
          <a:p>
            <a:pPr eaLnBrk="1" hangingPunct="1">
              <a:spcBef>
                <a:spcPct val="0"/>
              </a:spcBef>
            </a:pPr>
            <a:r>
              <a:rPr lang="zh-CN" altLang="en-US" sz="2400" b="1" dirty="0" smtClean="0">
                <a:latin typeface="楷体_GB2312" pitchFamily="49" charset="-122"/>
                <a:ea typeface="楷体_GB2312" pitchFamily="49" charset="-122"/>
              </a:rPr>
              <a:t>自动的方法</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学习</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：从训练语料中学习规则</a:t>
            </a:r>
            <a:endParaRPr lang="zh-CN" altLang="en-US" sz="2400" b="1" dirty="0" smtClean="0">
              <a:latin typeface="楷体_GB2312" pitchFamily="49" charset="-122"/>
              <a:ea typeface="楷体_GB2312" pitchFamily="49" charset="-122"/>
            </a:endParaRPr>
          </a:p>
          <a:p>
            <a:pPr lvl="1" eaLnBrk="1" hangingPunct="1">
              <a:spcBef>
                <a:spcPct val="0"/>
              </a:spcBef>
            </a:pPr>
            <a:r>
              <a:rPr lang="zh-CN" altLang="en-US" sz="2400" b="1" dirty="0" smtClean="0">
                <a:latin typeface="楷体_GB2312" pitchFamily="49" charset="-122"/>
                <a:ea typeface="楷体_GB2312" pitchFamily="49" charset="-122"/>
              </a:rPr>
              <a:t>优点：</a:t>
            </a:r>
            <a:endParaRPr lang="zh-CN" altLang="en-US" sz="24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快速</a:t>
            </a:r>
            <a:endParaRPr lang="zh-CN" altLang="en-US" sz="20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准确率相对高</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准确率可达</a:t>
            </a:r>
            <a:r>
              <a:rPr lang="en-US" altLang="zh-CN" sz="2000" b="1" dirty="0" smtClean="0">
                <a:latin typeface="楷体_GB2312" pitchFamily="49" charset="-122"/>
                <a:ea typeface="楷体_GB2312" pitchFamily="49" charset="-122"/>
              </a:rPr>
              <a:t>60%</a:t>
            </a:r>
            <a:r>
              <a:rPr lang="zh-CN" altLang="en-US" sz="2000" b="1" dirty="0" smtClean="0">
                <a:latin typeface="楷体_GB2312" pitchFamily="49" charset="-122"/>
                <a:ea typeface="楷体_GB2312" pitchFamily="49" charset="-122"/>
              </a:rPr>
              <a:t>或者更高</a:t>
            </a:r>
            <a:r>
              <a:rPr lang="en-US" altLang="zh-CN" sz="2000" b="1" dirty="0" smtClean="0">
                <a:latin typeface="楷体_GB2312" pitchFamily="49" charset="-122"/>
                <a:ea typeface="楷体_GB2312" pitchFamily="49" charset="-122"/>
              </a:rPr>
              <a:t>)</a:t>
            </a:r>
            <a:endParaRPr lang="en-US" altLang="zh-CN" sz="20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来源于真实文本，可信度高</a:t>
            </a:r>
            <a:endParaRPr lang="zh-CN" altLang="en-US" sz="2000" b="1" dirty="0" smtClean="0">
              <a:latin typeface="楷体_GB2312" pitchFamily="49" charset="-122"/>
              <a:ea typeface="楷体_GB2312" pitchFamily="49" charset="-122"/>
            </a:endParaRPr>
          </a:p>
          <a:p>
            <a:pPr lvl="1" eaLnBrk="1" hangingPunct="1">
              <a:spcBef>
                <a:spcPct val="0"/>
              </a:spcBef>
            </a:pPr>
            <a:r>
              <a:rPr lang="zh-CN" altLang="en-US" sz="2400" b="1" dirty="0" smtClean="0">
                <a:latin typeface="楷体_GB2312" pitchFamily="49" charset="-122"/>
                <a:ea typeface="楷体_GB2312" pitchFamily="49" charset="-122"/>
              </a:rPr>
              <a:t>缺点：</a:t>
            </a:r>
            <a:endParaRPr lang="zh-CN" altLang="en-US" sz="2400" b="1" dirty="0" smtClean="0">
              <a:latin typeface="楷体_GB2312" pitchFamily="49" charset="-122"/>
              <a:ea typeface="楷体_GB2312" pitchFamily="49" charset="-122"/>
            </a:endParaRPr>
          </a:p>
          <a:p>
            <a:pPr lvl="2" eaLnBrk="1" hangingPunct="1">
              <a:spcBef>
                <a:spcPct val="0"/>
              </a:spcBef>
            </a:pPr>
            <a:r>
              <a:rPr lang="zh-CN" altLang="en-US" sz="2000" b="1" dirty="0" smtClean="0">
                <a:latin typeface="楷体_GB2312" pitchFamily="49" charset="-122"/>
                <a:ea typeface="楷体_GB2312" pitchFamily="49" charset="-122"/>
              </a:rPr>
              <a:t>结果可能不易理解</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比如有时是一个复杂的数学表达式</a:t>
            </a:r>
            <a:r>
              <a:rPr lang="en-US" altLang="zh-CN" sz="2000" b="1" dirty="0" smtClean="0">
                <a:latin typeface="楷体_GB2312" pitchFamily="49" charset="-122"/>
                <a:ea typeface="楷体_GB2312" pitchFamily="49" charset="-122"/>
              </a:rPr>
              <a:t>)</a:t>
            </a:r>
            <a:endParaRPr lang="zh-CN" altLang="en-US" sz="2000" dirty="0" smtClean="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74675" y="188640"/>
            <a:ext cx="8001000" cy="891952"/>
          </a:xfrm>
        </p:spPr>
        <p:txBody>
          <a:bodyPr/>
          <a:lstStyle/>
          <a:p>
            <a:pPr eaLnBrk="1" hangingPunct="1"/>
            <a:r>
              <a:rPr lang="zh-CN" altLang="en-US" sz="3200" b="1" dirty="0">
                <a:ea typeface="+mj-ea"/>
              </a:rPr>
              <a:t>文本分类的过程（</a:t>
            </a:r>
            <a:r>
              <a:rPr lang="en-US" altLang="zh-CN" sz="3200" b="1" dirty="0">
                <a:ea typeface="+mj-ea"/>
              </a:rPr>
              <a:t>1</a:t>
            </a:r>
            <a:r>
              <a:rPr lang="zh-CN" altLang="en-US" sz="3200" b="1" dirty="0">
                <a:ea typeface="+mj-ea"/>
              </a:rPr>
              <a:t>）</a:t>
            </a:r>
            <a:endParaRPr lang="en-US" altLang="zh-CN" sz="3200" b="1" dirty="0">
              <a:ea typeface="+mj-ea"/>
            </a:endParaRPr>
          </a:p>
        </p:txBody>
      </p:sp>
      <p:sp>
        <p:nvSpPr>
          <p:cNvPr id="73731" name="Rectangle 3"/>
          <p:cNvSpPr>
            <a:spLocks noGrp="1" noChangeArrowheads="1"/>
          </p:cNvSpPr>
          <p:nvPr>
            <p:ph type="body" idx="1"/>
          </p:nvPr>
        </p:nvSpPr>
        <p:spPr/>
        <p:txBody>
          <a:bodyPr/>
          <a:lstStyle/>
          <a:p>
            <a:pPr eaLnBrk="1" hangingPunct="1"/>
            <a:r>
              <a:rPr lang="zh-CN" altLang="en-US" b="1" smtClean="0">
                <a:latin typeface="楷体_GB2312" pitchFamily="49" charset="-122"/>
                <a:ea typeface="楷体_GB2312" pitchFamily="49" charset="-122"/>
              </a:rPr>
              <a:t>两个步骤：</a:t>
            </a:r>
            <a:endParaRPr lang="zh-CN" altLang="en-US" b="1" smtClean="0">
              <a:latin typeface="楷体_GB2312" pitchFamily="49" charset="-122"/>
              <a:ea typeface="楷体_GB2312" pitchFamily="49" charset="-122"/>
            </a:endParaRPr>
          </a:p>
          <a:p>
            <a:pPr lvl="1" eaLnBrk="1" hangingPunct="1"/>
            <a:r>
              <a:rPr lang="zh-CN" altLang="en-US" b="1" smtClean="0">
                <a:latin typeface="楷体_GB2312" pitchFamily="49" charset="-122"/>
                <a:ea typeface="楷体_GB2312" pitchFamily="49" charset="-122"/>
              </a:rPr>
              <a:t>训练</a:t>
            </a:r>
            <a:r>
              <a:rPr lang="en-US" altLang="zh-CN" b="1" smtClean="0">
                <a:latin typeface="楷体_GB2312" pitchFamily="49" charset="-122"/>
                <a:ea typeface="楷体_GB2312" pitchFamily="49" charset="-122"/>
              </a:rPr>
              <a:t>(training)</a:t>
            </a:r>
            <a:r>
              <a:rPr lang="zh-CN" altLang="en-US" b="1" smtClean="0">
                <a:latin typeface="楷体_GB2312" pitchFamily="49" charset="-122"/>
                <a:ea typeface="楷体_GB2312" pitchFamily="49" charset="-122"/>
              </a:rPr>
              <a:t>：即从训练样本中学习分类的规律。</a:t>
            </a:r>
            <a:endParaRPr lang="zh-CN" altLang="en-US" b="1" smtClean="0">
              <a:latin typeface="楷体_GB2312" pitchFamily="49" charset="-122"/>
              <a:ea typeface="楷体_GB2312" pitchFamily="49" charset="-122"/>
            </a:endParaRPr>
          </a:p>
          <a:p>
            <a:pPr lvl="1" eaLnBrk="1" hangingPunct="1"/>
            <a:r>
              <a:rPr lang="zh-CN" altLang="en-US" b="1" smtClean="0">
                <a:latin typeface="楷体_GB2312" pitchFamily="49" charset="-122"/>
                <a:ea typeface="楷体_GB2312" pitchFamily="49" charset="-122"/>
              </a:rPr>
              <a:t>测试</a:t>
            </a:r>
            <a:r>
              <a:rPr lang="en-US" altLang="zh-CN" b="1" smtClean="0">
                <a:latin typeface="楷体_GB2312" pitchFamily="49" charset="-122"/>
                <a:ea typeface="楷体_GB2312" pitchFamily="49" charset="-122"/>
              </a:rPr>
              <a:t>(test</a:t>
            </a:r>
            <a:r>
              <a:rPr lang="zh-CN" altLang="en-US" b="1" smtClean="0">
                <a:latin typeface="楷体_GB2312" pitchFamily="49" charset="-122"/>
                <a:ea typeface="楷体_GB2312" pitchFamily="49" charset="-122"/>
              </a:rPr>
              <a:t>或分类</a:t>
            </a:r>
            <a:r>
              <a:rPr lang="en-US" altLang="zh-CN" b="1" smtClean="0">
                <a:latin typeface="楷体_GB2312" pitchFamily="49" charset="-122"/>
                <a:ea typeface="楷体_GB2312" pitchFamily="49" charset="-122"/>
              </a:rPr>
              <a:t>classification)</a:t>
            </a:r>
            <a:r>
              <a:rPr lang="zh-CN" altLang="en-US" b="1" smtClean="0">
                <a:latin typeface="楷体_GB2312" pitchFamily="49" charset="-122"/>
                <a:ea typeface="楷体_GB2312" pitchFamily="49" charset="-122"/>
              </a:rPr>
              <a:t>：根据学习到的规律对新来的文本进行类别判定。</a:t>
            </a:r>
            <a:endParaRPr lang="zh-CN" altLang="en-US" b="1" smtClean="0">
              <a:latin typeface="楷体_GB2312" pitchFamily="49" charset="-122"/>
              <a:ea typeface="楷体_GB2312" pitchFamily="49" charset="-122"/>
            </a:endParaRPr>
          </a:p>
          <a:p>
            <a:pPr eaLnBrk="1" hangingPunct="1"/>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文本分类的过程（</a:t>
            </a:r>
            <a:r>
              <a:rPr lang="en-US" altLang="zh-CN" sz="3200" b="1" dirty="0">
                <a:ea typeface="+mj-ea"/>
              </a:rPr>
              <a:t>2</a:t>
            </a:r>
            <a:r>
              <a:rPr lang="zh-CN" altLang="en-US" sz="3200" b="1" dirty="0">
                <a:ea typeface="+mj-ea"/>
              </a:rPr>
              <a:t>）</a:t>
            </a:r>
            <a:endParaRPr lang="en-US" altLang="zh-CN" sz="3200" b="1" dirty="0">
              <a:ea typeface="+mj-ea"/>
            </a:endParaRPr>
          </a:p>
        </p:txBody>
      </p:sp>
      <p:grpSp>
        <p:nvGrpSpPr>
          <p:cNvPr id="74755" name="Group 57"/>
          <p:cNvGrpSpPr/>
          <p:nvPr/>
        </p:nvGrpSpPr>
        <p:grpSpPr bwMode="auto">
          <a:xfrm>
            <a:off x="685800" y="1924050"/>
            <a:ext cx="7913688" cy="4340225"/>
            <a:chOff x="432" y="1344"/>
            <a:chExt cx="4985" cy="2734"/>
          </a:xfrm>
        </p:grpSpPr>
        <p:sp>
          <p:nvSpPr>
            <p:cNvPr id="74756" name="Line 4"/>
            <p:cNvSpPr>
              <a:spLocks noChangeShapeType="1"/>
            </p:cNvSpPr>
            <p:nvPr/>
          </p:nvSpPr>
          <p:spPr bwMode="auto">
            <a:xfrm>
              <a:off x="1193" y="1834"/>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7" name="Line 5"/>
            <p:cNvSpPr>
              <a:spLocks noChangeShapeType="1"/>
            </p:cNvSpPr>
            <p:nvPr/>
          </p:nvSpPr>
          <p:spPr bwMode="auto">
            <a:xfrm>
              <a:off x="3737" y="1930"/>
              <a:ext cx="576" cy="57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8" name="Line 6"/>
            <p:cNvSpPr>
              <a:spLocks noChangeShapeType="1"/>
            </p:cNvSpPr>
            <p:nvPr/>
          </p:nvSpPr>
          <p:spPr bwMode="auto">
            <a:xfrm flipH="1" flipV="1">
              <a:off x="3641" y="2698"/>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9" name="Line 7"/>
            <p:cNvSpPr>
              <a:spLocks noChangeShapeType="1"/>
            </p:cNvSpPr>
            <p:nvPr/>
          </p:nvSpPr>
          <p:spPr bwMode="auto">
            <a:xfrm flipH="1" flipV="1">
              <a:off x="2297" y="2698"/>
              <a:ext cx="5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0" name="Line 8"/>
            <p:cNvSpPr>
              <a:spLocks noChangeShapeType="1"/>
            </p:cNvSpPr>
            <p:nvPr/>
          </p:nvSpPr>
          <p:spPr bwMode="auto">
            <a:xfrm>
              <a:off x="2297" y="3706"/>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9"/>
            <p:cNvSpPr>
              <a:spLocks noChangeShapeType="1"/>
            </p:cNvSpPr>
            <p:nvPr/>
          </p:nvSpPr>
          <p:spPr bwMode="auto">
            <a:xfrm flipV="1">
              <a:off x="3545" y="3706"/>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10"/>
            <p:cNvSpPr>
              <a:spLocks noChangeShapeType="1"/>
            </p:cNvSpPr>
            <p:nvPr/>
          </p:nvSpPr>
          <p:spPr bwMode="auto">
            <a:xfrm>
              <a:off x="2201" y="3082"/>
              <a:ext cx="576" cy="43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Rectangle 11"/>
            <p:cNvSpPr>
              <a:spLocks noChangeArrowheads="1"/>
            </p:cNvSpPr>
            <p:nvPr/>
          </p:nvSpPr>
          <p:spPr bwMode="auto">
            <a:xfrm>
              <a:off x="2537" y="3171"/>
              <a:ext cx="2880" cy="90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buSzPct val="75000"/>
              </a:pPr>
              <a:endParaRPr lang="zh-CN" altLang="en-US" sz="1800">
                <a:latin typeface="Tahoma" panose="020B0604030504040204" pitchFamily="34" charset="0"/>
              </a:endParaRPr>
            </a:p>
          </p:txBody>
        </p:sp>
        <p:grpSp>
          <p:nvGrpSpPr>
            <p:cNvPr id="74764" name="Group 12"/>
            <p:cNvGrpSpPr/>
            <p:nvPr/>
          </p:nvGrpSpPr>
          <p:grpSpPr bwMode="auto">
            <a:xfrm>
              <a:off x="2900" y="1344"/>
              <a:ext cx="861" cy="827"/>
              <a:chOff x="3108" y="1288"/>
              <a:chExt cx="861" cy="827"/>
            </a:xfrm>
          </p:grpSpPr>
          <p:sp>
            <p:nvSpPr>
              <p:cNvPr id="74803" name="Text Box 13"/>
              <p:cNvSpPr txBox="1">
                <a:spLocks noChangeArrowheads="1"/>
              </p:cNvSpPr>
              <p:nvPr/>
            </p:nvSpPr>
            <p:spPr bwMode="auto">
              <a:xfrm>
                <a:off x="3277" y="1288"/>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buSzPct val="75000"/>
                </a:pPr>
                <a:r>
                  <a:rPr lang="zh-CN" altLang="en-US" sz="1800"/>
                  <a:t>标注工具</a:t>
                </a:r>
                <a:endParaRPr lang="zh-CN" altLang="en-US" sz="1800" i="1"/>
              </a:p>
            </p:txBody>
          </p:sp>
          <p:pic>
            <p:nvPicPr>
              <p:cNvPr id="74804" name="Picture 14" descr="j028646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8" y="1505"/>
                <a:ext cx="72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4765" name="computr3"/>
            <p:cNvSpPr>
              <a:spLocks noEditPoints="1" noChangeArrowheads="1"/>
            </p:cNvSpPr>
            <p:nvPr/>
          </p:nvSpPr>
          <p:spPr bwMode="auto">
            <a:xfrm>
              <a:off x="2921" y="3466"/>
              <a:ext cx="578" cy="44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0 w 21600"/>
                <a:gd name="T13" fmla="*/ 2584 h 21600"/>
                <a:gd name="T14" fmla="*/ 16368 w 21600"/>
                <a:gd name="T15" fmla="*/ 11751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chemeClr val="tx1"/>
              </a:solidFill>
              <a:miter lim="800000"/>
            </a:ln>
          </p:spPr>
          <p:txBody>
            <a:bodyPr/>
            <a:lstStyle/>
            <a:p>
              <a:endParaRPr lang="zh-CN" altLang="en-US"/>
            </a:p>
          </p:txBody>
        </p:sp>
        <p:sp>
          <p:nvSpPr>
            <p:cNvPr id="74766" name="computr3"/>
            <p:cNvSpPr>
              <a:spLocks noEditPoints="1" noChangeArrowheads="1"/>
            </p:cNvSpPr>
            <p:nvPr/>
          </p:nvSpPr>
          <p:spPr bwMode="auto">
            <a:xfrm>
              <a:off x="2976" y="2501"/>
              <a:ext cx="578" cy="44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0 w 21600"/>
                <a:gd name="T13" fmla="*/ 2584 h 21600"/>
                <a:gd name="T14" fmla="*/ 16368 w 21600"/>
                <a:gd name="T15" fmla="*/ 11751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chemeClr val="tx1"/>
              </a:solidFill>
              <a:miter lim="800000"/>
            </a:ln>
          </p:spPr>
          <p:txBody>
            <a:bodyPr/>
            <a:lstStyle/>
            <a:p>
              <a:endParaRPr lang="zh-CN" altLang="en-US"/>
            </a:p>
          </p:txBody>
        </p:sp>
        <p:sp>
          <p:nvSpPr>
            <p:cNvPr id="124946" name="Text Box 18"/>
            <p:cNvSpPr txBox="1">
              <a:spLocks noChangeArrowheads="1"/>
            </p:cNvSpPr>
            <p:nvPr/>
          </p:nvSpPr>
          <p:spPr bwMode="auto">
            <a:xfrm>
              <a:off x="2832" y="2208"/>
              <a:ext cx="986" cy="231"/>
            </a:xfrm>
            <a:prstGeom prst="rect">
              <a:avLst/>
            </a:prstGeom>
            <a:noFill/>
            <a:ln w="9525">
              <a:noFill/>
              <a:miter lim="800000"/>
            </a:ln>
            <a:effectLst/>
          </p:spPr>
          <p:txBody>
            <a:bodyPr wrap="none">
              <a:spAutoFit/>
            </a:bodyPr>
            <a:lstStyle/>
            <a:p>
              <a:pPr algn="r">
                <a:buSzPct val="75000"/>
                <a:defRPr/>
              </a:pPr>
              <a:r>
                <a:rPr lang="zh-CN" altLang="en-US" sz="1800" b="1" dirty="0">
                  <a:solidFill>
                    <a:srgbClr val="FF3300"/>
                  </a:solidFill>
                  <a:effectLst>
                    <a:outerShdw blurRad="38100" dist="38100" dir="2700000" algn="tl">
                      <a:srgbClr val="C0C0C0"/>
                    </a:outerShdw>
                  </a:effectLst>
                </a:rPr>
                <a:t>机器学习工具</a:t>
              </a:r>
              <a:endParaRPr lang="zh-CN" altLang="en-US" sz="1800" b="1" dirty="0">
                <a:solidFill>
                  <a:srgbClr val="FF3300"/>
                </a:solidFill>
                <a:effectLst>
                  <a:outerShdw blurRad="38100" dist="38100" dir="2700000" algn="tl">
                    <a:srgbClr val="C0C0C0"/>
                  </a:outerShdw>
                </a:effectLst>
              </a:endParaRPr>
            </a:p>
          </p:txBody>
        </p:sp>
        <p:sp>
          <p:nvSpPr>
            <p:cNvPr id="74768" name="tower"/>
            <p:cNvSpPr>
              <a:spLocks noEditPoints="1" noChangeArrowheads="1"/>
            </p:cNvSpPr>
            <p:nvPr/>
          </p:nvSpPr>
          <p:spPr bwMode="auto">
            <a:xfrm>
              <a:off x="1762" y="2464"/>
              <a:ext cx="421" cy="5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62 w 21600"/>
                <a:gd name="T31" fmla="*/ 22547 h 21600"/>
                <a:gd name="T32" fmla="*/ 21497 w 21600"/>
                <a:gd name="T33" fmla="*/ 26981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chemeClr val="tx1"/>
              </a:solidFill>
              <a:miter lim="800000"/>
            </a:ln>
          </p:spPr>
          <p:txBody>
            <a:bodyPr/>
            <a:lstStyle/>
            <a:p>
              <a:endParaRPr lang="zh-CN" altLang="en-US"/>
            </a:p>
          </p:txBody>
        </p:sp>
        <p:sp>
          <p:nvSpPr>
            <p:cNvPr id="74769" name="Text Box 20"/>
            <p:cNvSpPr txBox="1">
              <a:spLocks noChangeArrowheads="1"/>
            </p:cNvSpPr>
            <p:nvPr/>
          </p:nvSpPr>
          <p:spPr bwMode="auto">
            <a:xfrm>
              <a:off x="1633" y="2208"/>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buSzPct val="75000"/>
              </a:pPr>
              <a:r>
                <a:rPr lang="zh-CN" altLang="en-US" sz="1800"/>
                <a:t>模型数据</a:t>
              </a:r>
              <a:endParaRPr lang="zh-CN" altLang="en-US" sz="1800" i="1"/>
            </a:p>
          </p:txBody>
        </p:sp>
        <p:sp>
          <p:nvSpPr>
            <p:cNvPr id="74770" name="tower"/>
            <p:cNvSpPr>
              <a:spLocks noEditPoints="1" noChangeArrowheads="1"/>
            </p:cNvSpPr>
            <p:nvPr/>
          </p:nvSpPr>
          <p:spPr bwMode="auto">
            <a:xfrm>
              <a:off x="4419" y="2449"/>
              <a:ext cx="421" cy="5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62 w 21600"/>
                <a:gd name="T31" fmla="*/ 22547 h 21600"/>
                <a:gd name="T32" fmla="*/ 21497 w 21600"/>
                <a:gd name="T33" fmla="*/ 26981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chemeClr val="tx1"/>
              </a:solidFill>
              <a:miter lim="800000"/>
            </a:ln>
          </p:spPr>
          <p:txBody>
            <a:bodyPr/>
            <a:lstStyle/>
            <a:p>
              <a:endParaRPr lang="zh-CN" altLang="en-US"/>
            </a:p>
          </p:txBody>
        </p:sp>
        <p:sp>
          <p:nvSpPr>
            <p:cNvPr id="74771" name="Text Box 22"/>
            <p:cNvSpPr txBox="1">
              <a:spLocks noChangeArrowheads="1"/>
            </p:cNvSpPr>
            <p:nvPr/>
          </p:nvSpPr>
          <p:spPr bwMode="auto">
            <a:xfrm>
              <a:off x="4272" y="220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buSzPct val="75000"/>
              </a:pPr>
              <a:r>
                <a:rPr lang="zh-CN" altLang="en-US" sz="1800"/>
                <a:t>标注的样本</a:t>
              </a:r>
              <a:endParaRPr lang="zh-CN" altLang="en-US" sz="1800"/>
            </a:p>
          </p:txBody>
        </p:sp>
        <p:sp>
          <p:nvSpPr>
            <p:cNvPr id="124951" name="Text Box 23"/>
            <p:cNvSpPr txBox="1">
              <a:spLocks noChangeArrowheads="1"/>
            </p:cNvSpPr>
            <p:nvPr/>
          </p:nvSpPr>
          <p:spPr bwMode="auto">
            <a:xfrm>
              <a:off x="2832" y="3216"/>
              <a:ext cx="696" cy="231"/>
            </a:xfrm>
            <a:prstGeom prst="rect">
              <a:avLst/>
            </a:prstGeom>
            <a:noFill/>
            <a:ln w="9525">
              <a:noFill/>
              <a:miter lim="800000"/>
            </a:ln>
            <a:effectLst/>
          </p:spPr>
          <p:txBody>
            <a:bodyPr wrap="none">
              <a:spAutoFit/>
            </a:bodyPr>
            <a:lstStyle/>
            <a:p>
              <a:pPr algn="r">
                <a:buSzPct val="75000"/>
                <a:defRPr/>
              </a:pPr>
              <a:r>
                <a:rPr lang="zh-CN" altLang="en-US" sz="1800" b="1">
                  <a:solidFill>
                    <a:srgbClr val="FF3300"/>
                  </a:solidFill>
                  <a:effectLst>
                    <a:outerShdw blurRad="38100" dist="38100" dir="2700000" algn="tl">
                      <a:srgbClr val="C0C0C0"/>
                    </a:outerShdw>
                  </a:effectLst>
                </a:rPr>
                <a:t>分类工具</a:t>
              </a:r>
              <a:endParaRPr lang="zh-CN" altLang="en-US" sz="1800" b="1">
                <a:solidFill>
                  <a:srgbClr val="FF3300"/>
                </a:solidFill>
                <a:effectLst>
                  <a:outerShdw blurRad="38100" dist="38100" dir="2700000" algn="tl">
                    <a:srgbClr val="C0C0C0"/>
                  </a:outerShdw>
                </a:effectLst>
              </a:endParaRPr>
            </a:p>
          </p:txBody>
        </p:sp>
        <p:pic>
          <p:nvPicPr>
            <p:cNvPr id="74773" name="Picture 24" descr="j012836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 y="3418"/>
              <a:ext cx="752"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74" name="Text Box 25"/>
            <p:cNvSpPr txBox="1">
              <a:spLocks noChangeArrowheads="1"/>
            </p:cNvSpPr>
            <p:nvPr/>
          </p:nvSpPr>
          <p:spPr bwMode="auto">
            <a:xfrm>
              <a:off x="4464" y="321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buSzPct val="75000"/>
              </a:pPr>
              <a:r>
                <a:rPr lang="zh-CN" altLang="en-US" sz="1800"/>
                <a:t>类别</a:t>
              </a:r>
              <a:endParaRPr lang="zh-CN" altLang="en-US" sz="1800" i="1"/>
            </a:p>
          </p:txBody>
        </p:sp>
        <p:sp>
          <p:nvSpPr>
            <p:cNvPr id="74775" name="Line 26"/>
            <p:cNvSpPr>
              <a:spLocks noChangeShapeType="1"/>
            </p:cNvSpPr>
            <p:nvPr/>
          </p:nvSpPr>
          <p:spPr bwMode="auto">
            <a:xfrm>
              <a:off x="2345" y="1834"/>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6" name="computr3"/>
            <p:cNvSpPr>
              <a:spLocks noEditPoints="1" noChangeArrowheads="1"/>
            </p:cNvSpPr>
            <p:nvPr/>
          </p:nvSpPr>
          <p:spPr bwMode="auto">
            <a:xfrm>
              <a:off x="1722" y="1607"/>
              <a:ext cx="578" cy="44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0 w 21600"/>
                <a:gd name="T13" fmla="*/ 2584 h 21600"/>
                <a:gd name="T14" fmla="*/ 16368 w 21600"/>
                <a:gd name="T15" fmla="*/ 11751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chemeClr val="tx1"/>
              </a:solidFill>
              <a:miter lim="800000"/>
            </a:ln>
          </p:spPr>
          <p:txBody>
            <a:bodyPr/>
            <a:lstStyle/>
            <a:p>
              <a:endParaRPr lang="zh-CN" altLang="en-US"/>
            </a:p>
          </p:txBody>
        </p:sp>
        <p:sp>
          <p:nvSpPr>
            <p:cNvPr id="74777" name="Text Box 29"/>
            <p:cNvSpPr txBox="1">
              <a:spLocks noChangeArrowheads="1"/>
            </p:cNvSpPr>
            <p:nvPr/>
          </p:nvSpPr>
          <p:spPr bwMode="auto">
            <a:xfrm>
              <a:off x="1728" y="134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buSzPct val="75000"/>
              </a:pPr>
              <a:r>
                <a:rPr lang="zh-CN" altLang="en-US" sz="1800"/>
                <a:t>预处理</a:t>
              </a:r>
              <a:endParaRPr lang="zh-CN" altLang="en-US" sz="1800" i="1"/>
            </a:p>
          </p:txBody>
        </p:sp>
        <p:sp>
          <p:nvSpPr>
            <p:cNvPr id="74778" name="Line 30"/>
            <p:cNvSpPr>
              <a:spLocks noChangeShapeType="1"/>
            </p:cNvSpPr>
            <p:nvPr/>
          </p:nvSpPr>
          <p:spPr bwMode="auto">
            <a:xfrm flipV="1">
              <a:off x="1193" y="3706"/>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9" name="computr3"/>
            <p:cNvSpPr>
              <a:spLocks noEditPoints="1" noChangeArrowheads="1"/>
            </p:cNvSpPr>
            <p:nvPr/>
          </p:nvSpPr>
          <p:spPr bwMode="auto">
            <a:xfrm>
              <a:off x="1673" y="3466"/>
              <a:ext cx="578" cy="44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0 w 21600"/>
                <a:gd name="T13" fmla="*/ 2584 h 21600"/>
                <a:gd name="T14" fmla="*/ 16368 w 21600"/>
                <a:gd name="T15" fmla="*/ 11751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chemeClr val="tx1"/>
              </a:solidFill>
              <a:miter lim="800000"/>
            </a:ln>
          </p:spPr>
          <p:txBody>
            <a:bodyPr/>
            <a:lstStyle/>
            <a:p>
              <a:endParaRPr lang="zh-CN" altLang="en-US"/>
            </a:p>
          </p:txBody>
        </p:sp>
        <p:sp>
          <p:nvSpPr>
            <p:cNvPr id="74780" name="Text Box 33"/>
            <p:cNvSpPr txBox="1">
              <a:spLocks noChangeArrowheads="1"/>
            </p:cNvSpPr>
            <p:nvPr/>
          </p:nvSpPr>
          <p:spPr bwMode="auto">
            <a:xfrm>
              <a:off x="1680" y="316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buSzPct val="75000"/>
              </a:pPr>
              <a:r>
                <a:rPr lang="zh-CN" altLang="en-US" sz="1800"/>
                <a:t>预处理</a:t>
              </a:r>
              <a:endParaRPr lang="zh-CN" altLang="en-US" sz="1800" i="1"/>
            </a:p>
          </p:txBody>
        </p:sp>
        <p:sp>
          <p:nvSpPr>
            <p:cNvPr id="74781" name="Text Box 35"/>
            <p:cNvSpPr txBox="1">
              <a:spLocks noChangeArrowheads="1"/>
            </p:cNvSpPr>
            <p:nvPr/>
          </p:nvSpPr>
          <p:spPr bwMode="auto">
            <a:xfrm>
              <a:off x="432" y="1344"/>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buSzPct val="75000"/>
              </a:pPr>
              <a:r>
                <a:rPr lang="zh-CN" altLang="en-US" sz="1800"/>
                <a:t>训练数据</a:t>
              </a:r>
              <a:endParaRPr lang="zh-CN" altLang="en-US" sz="1800" i="1"/>
            </a:p>
          </p:txBody>
        </p:sp>
        <p:grpSp>
          <p:nvGrpSpPr>
            <p:cNvPr id="74782" name="Group 36"/>
            <p:cNvGrpSpPr/>
            <p:nvPr/>
          </p:nvGrpSpPr>
          <p:grpSpPr bwMode="auto">
            <a:xfrm>
              <a:off x="432" y="1608"/>
              <a:ext cx="693" cy="504"/>
              <a:chOff x="295" y="1550"/>
              <a:chExt cx="693" cy="504"/>
            </a:xfrm>
          </p:grpSpPr>
          <p:grpSp>
            <p:nvGrpSpPr>
              <p:cNvPr id="74794" name="Group 37"/>
              <p:cNvGrpSpPr/>
              <p:nvPr/>
            </p:nvGrpSpPr>
            <p:grpSpPr bwMode="auto">
              <a:xfrm>
                <a:off x="295" y="1550"/>
                <a:ext cx="693" cy="504"/>
                <a:chOff x="295" y="1550"/>
                <a:chExt cx="693" cy="504"/>
              </a:xfrm>
            </p:grpSpPr>
            <p:sp>
              <p:nvSpPr>
                <p:cNvPr id="74796" name="AutoShape 38"/>
                <p:cNvSpPr>
                  <a:spLocks noChangeAspect="1" noChangeArrowheads="1" noTextEdit="1"/>
                </p:cNvSpPr>
                <p:nvPr/>
              </p:nvSpPr>
              <p:spPr bwMode="auto">
                <a:xfrm>
                  <a:off x="295" y="1550"/>
                  <a:ext cx="69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97" name="Freeform 39"/>
                <p:cNvSpPr/>
                <p:nvPr/>
              </p:nvSpPr>
              <p:spPr bwMode="auto">
                <a:xfrm>
                  <a:off x="296" y="1551"/>
                  <a:ext cx="689" cy="500"/>
                </a:xfrm>
                <a:custGeom>
                  <a:avLst/>
                  <a:gdLst>
                    <a:gd name="T0" fmla="*/ 0 w 1379"/>
                    <a:gd name="T1" fmla="*/ 0 h 1001"/>
                    <a:gd name="T2" fmla="*/ 0 w 1379"/>
                    <a:gd name="T3" fmla="*/ 0 h 1001"/>
                    <a:gd name="T4" fmla="*/ 0 w 1379"/>
                    <a:gd name="T5" fmla="*/ 0 h 1001"/>
                    <a:gd name="T6" fmla="*/ 0 w 1379"/>
                    <a:gd name="T7" fmla="*/ 0 h 1001"/>
                    <a:gd name="T8" fmla="*/ 0 w 1379"/>
                    <a:gd name="T9" fmla="*/ 0 h 1001"/>
                    <a:gd name="T10" fmla="*/ 0 w 1379"/>
                    <a:gd name="T11" fmla="*/ 0 h 1001"/>
                    <a:gd name="T12" fmla="*/ 0 w 1379"/>
                    <a:gd name="T13" fmla="*/ 0 h 1001"/>
                    <a:gd name="T14" fmla="*/ 0 w 1379"/>
                    <a:gd name="T15" fmla="*/ 0 h 1001"/>
                    <a:gd name="T16" fmla="*/ 0 w 1379"/>
                    <a:gd name="T17" fmla="*/ 0 h 1001"/>
                    <a:gd name="T18" fmla="*/ 0 w 1379"/>
                    <a:gd name="T19" fmla="*/ 0 h 1001"/>
                    <a:gd name="T20" fmla="*/ 0 w 1379"/>
                    <a:gd name="T21" fmla="*/ 0 h 1001"/>
                    <a:gd name="T22" fmla="*/ 0 w 1379"/>
                    <a:gd name="T23" fmla="*/ 0 h 1001"/>
                    <a:gd name="T24" fmla="*/ 0 w 1379"/>
                    <a:gd name="T25" fmla="*/ 0 h 1001"/>
                    <a:gd name="T26" fmla="*/ 0 w 1379"/>
                    <a:gd name="T27" fmla="*/ 0 h 1001"/>
                    <a:gd name="T28" fmla="*/ 0 w 1379"/>
                    <a:gd name="T29" fmla="*/ 0 h 1001"/>
                    <a:gd name="T30" fmla="*/ 0 w 1379"/>
                    <a:gd name="T31" fmla="*/ 0 h 1001"/>
                    <a:gd name="T32" fmla="*/ 0 w 1379"/>
                    <a:gd name="T33" fmla="*/ 0 h 1001"/>
                    <a:gd name="T34" fmla="*/ 0 w 1379"/>
                    <a:gd name="T35" fmla="*/ 0 h 1001"/>
                    <a:gd name="T36" fmla="*/ 0 w 1379"/>
                    <a:gd name="T37" fmla="*/ 0 h 1001"/>
                    <a:gd name="T38" fmla="*/ 0 w 1379"/>
                    <a:gd name="T39" fmla="*/ 0 h 1001"/>
                    <a:gd name="T40" fmla="*/ 0 w 1379"/>
                    <a:gd name="T41" fmla="*/ 0 h 1001"/>
                    <a:gd name="T42" fmla="*/ 0 w 1379"/>
                    <a:gd name="T43" fmla="*/ 0 h 1001"/>
                    <a:gd name="T44" fmla="*/ 0 w 1379"/>
                    <a:gd name="T45" fmla="*/ 0 h 1001"/>
                    <a:gd name="T46" fmla="*/ 0 w 1379"/>
                    <a:gd name="T47" fmla="*/ 0 h 1001"/>
                    <a:gd name="T48" fmla="*/ 0 w 1379"/>
                    <a:gd name="T49" fmla="*/ 0 h 1001"/>
                    <a:gd name="T50" fmla="*/ 0 w 1379"/>
                    <a:gd name="T51" fmla="*/ 0 h 1001"/>
                    <a:gd name="T52" fmla="*/ 0 w 1379"/>
                    <a:gd name="T53" fmla="*/ 0 h 1001"/>
                    <a:gd name="T54" fmla="*/ 0 w 1379"/>
                    <a:gd name="T55" fmla="*/ 0 h 1001"/>
                    <a:gd name="T56" fmla="*/ 0 w 1379"/>
                    <a:gd name="T57" fmla="*/ 0 h 1001"/>
                    <a:gd name="T58" fmla="*/ 0 w 1379"/>
                    <a:gd name="T59" fmla="*/ 0 h 1001"/>
                    <a:gd name="T60" fmla="*/ 0 w 1379"/>
                    <a:gd name="T61" fmla="*/ 0 h 1001"/>
                    <a:gd name="T62" fmla="*/ 0 w 1379"/>
                    <a:gd name="T63" fmla="*/ 0 h 1001"/>
                    <a:gd name="T64" fmla="*/ 0 w 1379"/>
                    <a:gd name="T65" fmla="*/ 0 h 1001"/>
                    <a:gd name="T66" fmla="*/ 0 w 1379"/>
                    <a:gd name="T67" fmla="*/ 0 h 1001"/>
                    <a:gd name="T68" fmla="*/ 0 w 1379"/>
                    <a:gd name="T69" fmla="*/ 0 h 1001"/>
                    <a:gd name="T70" fmla="*/ 0 w 1379"/>
                    <a:gd name="T71" fmla="*/ 0 h 1001"/>
                    <a:gd name="T72" fmla="*/ 0 w 1379"/>
                    <a:gd name="T73" fmla="*/ 0 h 1001"/>
                    <a:gd name="T74" fmla="*/ 0 w 1379"/>
                    <a:gd name="T75" fmla="*/ 0 h 1001"/>
                    <a:gd name="T76" fmla="*/ 0 w 1379"/>
                    <a:gd name="T77" fmla="*/ 0 h 1001"/>
                    <a:gd name="T78" fmla="*/ 0 w 1379"/>
                    <a:gd name="T79" fmla="*/ 0 h 1001"/>
                    <a:gd name="T80" fmla="*/ 0 w 1379"/>
                    <a:gd name="T81" fmla="*/ 0 h 1001"/>
                    <a:gd name="T82" fmla="*/ 0 w 1379"/>
                    <a:gd name="T83" fmla="*/ 0 h 1001"/>
                    <a:gd name="T84" fmla="*/ 0 w 1379"/>
                    <a:gd name="T85" fmla="*/ 0 h 1001"/>
                    <a:gd name="T86" fmla="*/ 0 w 1379"/>
                    <a:gd name="T87" fmla="*/ 0 h 1001"/>
                    <a:gd name="T88" fmla="*/ 0 w 1379"/>
                    <a:gd name="T89" fmla="*/ 0 h 1001"/>
                    <a:gd name="T90" fmla="*/ 0 w 1379"/>
                    <a:gd name="T91" fmla="*/ 0 h 1001"/>
                    <a:gd name="T92" fmla="*/ 0 w 1379"/>
                    <a:gd name="T93" fmla="*/ 0 h 1001"/>
                    <a:gd name="T94" fmla="*/ 0 w 1379"/>
                    <a:gd name="T95" fmla="*/ 0 h 1001"/>
                    <a:gd name="T96" fmla="*/ 0 w 1379"/>
                    <a:gd name="T97" fmla="*/ 0 h 10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79"/>
                    <a:gd name="T148" fmla="*/ 0 h 1001"/>
                    <a:gd name="T149" fmla="*/ 1379 w 1379"/>
                    <a:gd name="T150" fmla="*/ 1001 h 100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79" h="1001">
                      <a:moveTo>
                        <a:pt x="0" y="169"/>
                      </a:moveTo>
                      <a:lnTo>
                        <a:pt x="1208" y="169"/>
                      </a:lnTo>
                      <a:lnTo>
                        <a:pt x="1208" y="950"/>
                      </a:lnTo>
                      <a:lnTo>
                        <a:pt x="1210" y="956"/>
                      </a:lnTo>
                      <a:lnTo>
                        <a:pt x="1210" y="960"/>
                      </a:lnTo>
                      <a:lnTo>
                        <a:pt x="1213" y="966"/>
                      </a:lnTo>
                      <a:lnTo>
                        <a:pt x="1214" y="970"/>
                      </a:lnTo>
                      <a:lnTo>
                        <a:pt x="1217" y="974"/>
                      </a:lnTo>
                      <a:lnTo>
                        <a:pt x="1220" y="979"/>
                      </a:lnTo>
                      <a:lnTo>
                        <a:pt x="1224" y="982"/>
                      </a:lnTo>
                      <a:lnTo>
                        <a:pt x="1225" y="982"/>
                      </a:lnTo>
                      <a:lnTo>
                        <a:pt x="56" y="982"/>
                      </a:lnTo>
                      <a:lnTo>
                        <a:pt x="50" y="981"/>
                      </a:lnTo>
                      <a:lnTo>
                        <a:pt x="45" y="979"/>
                      </a:lnTo>
                      <a:lnTo>
                        <a:pt x="39" y="977"/>
                      </a:lnTo>
                      <a:lnTo>
                        <a:pt x="33" y="974"/>
                      </a:lnTo>
                      <a:lnTo>
                        <a:pt x="31" y="970"/>
                      </a:lnTo>
                      <a:lnTo>
                        <a:pt x="27" y="966"/>
                      </a:lnTo>
                      <a:lnTo>
                        <a:pt x="24" y="960"/>
                      </a:lnTo>
                      <a:lnTo>
                        <a:pt x="21" y="955"/>
                      </a:lnTo>
                      <a:lnTo>
                        <a:pt x="20" y="949"/>
                      </a:lnTo>
                      <a:lnTo>
                        <a:pt x="20" y="169"/>
                      </a:lnTo>
                      <a:lnTo>
                        <a:pt x="0" y="169"/>
                      </a:lnTo>
                      <a:lnTo>
                        <a:pt x="0" y="944"/>
                      </a:lnTo>
                      <a:lnTo>
                        <a:pt x="2" y="950"/>
                      </a:lnTo>
                      <a:lnTo>
                        <a:pt x="2" y="957"/>
                      </a:lnTo>
                      <a:lnTo>
                        <a:pt x="5" y="964"/>
                      </a:lnTo>
                      <a:lnTo>
                        <a:pt x="7" y="971"/>
                      </a:lnTo>
                      <a:lnTo>
                        <a:pt x="11" y="977"/>
                      </a:lnTo>
                      <a:lnTo>
                        <a:pt x="16" y="982"/>
                      </a:lnTo>
                      <a:lnTo>
                        <a:pt x="20" y="988"/>
                      </a:lnTo>
                      <a:lnTo>
                        <a:pt x="27" y="992"/>
                      </a:lnTo>
                      <a:lnTo>
                        <a:pt x="32" y="995"/>
                      </a:lnTo>
                      <a:lnTo>
                        <a:pt x="39" y="997"/>
                      </a:lnTo>
                      <a:lnTo>
                        <a:pt x="47" y="1000"/>
                      </a:lnTo>
                      <a:lnTo>
                        <a:pt x="57" y="1001"/>
                      </a:lnTo>
                      <a:lnTo>
                        <a:pt x="1265" y="1001"/>
                      </a:lnTo>
                      <a:lnTo>
                        <a:pt x="1273" y="1000"/>
                      </a:lnTo>
                      <a:lnTo>
                        <a:pt x="1279" y="999"/>
                      </a:lnTo>
                      <a:lnTo>
                        <a:pt x="1284" y="997"/>
                      </a:lnTo>
                      <a:lnTo>
                        <a:pt x="1291" y="995"/>
                      </a:lnTo>
                      <a:lnTo>
                        <a:pt x="1295" y="992"/>
                      </a:lnTo>
                      <a:lnTo>
                        <a:pt x="1302" y="988"/>
                      </a:lnTo>
                      <a:lnTo>
                        <a:pt x="1308" y="984"/>
                      </a:lnTo>
                      <a:lnTo>
                        <a:pt x="1316" y="975"/>
                      </a:lnTo>
                      <a:lnTo>
                        <a:pt x="1326" y="967"/>
                      </a:lnTo>
                      <a:lnTo>
                        <a:pt x="1335" y="955"/>
                      </a:lnTo>
                      <a:lnTo>
                        <a:pt x="1344" y="944"/>
                      </a:lnTo>
                      <a:lnTo>
                        <a:pt x="1351" y="931"/>
                      </a:lnTo>
                      <a:lnTo>
                        <a:pt x="1357" y="919"/>
                      </a:lnTo>
                      <a:lnTo>
                        <a:pt x="1363" y="908"/>
                      </a:lnTo>
                      <a:lnTo>
                        <a:pt x="1367" y="898"/>
                      </a:lnTo>
                      <a:lnTo>
                        <a:pt x="1373" y="883"/>
                      </a:lnTo>
                      <a:lnTo>
                        <a:pt x="1375" y="870"/>
                      </a:lnTo>
                      <a:lnTo>
                        <a:pt x="1378" y="857"/>
                      </a:lnTo>
                      <a:lnTo>
                        <a:pt x="1379" y="844"/>
                      </a:lnTo>
                      <a:lnTo>
                        <a:pt x="1379" y="0"/>
                      </a:lnTo>
                      <a:lnTo>
                        <a:pt x="152" y="0"/>
                      </a:lnTo>
                      <a:lnTo>
                        <a:pt x="152" y="38"/>
                      </a:lnTo>
                      <a:lnTo>
                        <a:pt x="170" y="38"/>
                      </a:lnTo>
                      <a:lnTo>
                        <a:pt x="170" y="20"/>
                      </a:lnTo>
                      <a:lnTo>
                        <a:pt x="1362" y="20"/>
                      </a:lnTo>
                      <a:lnTo>
                        <a:pt x="1362" y="842"/>
                      </a:lnTo>
                      <a:lnTo>
                        <a:pt x="1360" y="851"/>
                      </a:lnTo>
                      <a:lnTo>
                        <a:pt x="1359" y="859"/>
                      </a:lnTo>
                      <a:lnTo>
                        <a:pt x="1357" y="868"/>
                      </a:lnTo>
                      <a:lnTo>
                        <a:pt x="1355" y="877"/>
                      </a:lnTo>
                      <a:lnTo>
                        <a:pt x="1353" y="886"/>
                      </a:lnTo>
                      <a:lnTo>
                        <a:pt x="1351" y="894"/>
                      </a:lnTo>
                      <a:lnTo>
                        <a:pt x="1348" y="901"/>
                      </a:lnTo>
                      <a:lnTo>
                        <a:pt x="1344" y="910"/>
                      </a:lnTo>
                      <a:lnTo>
                        <a:pt x="1339" y="917"/>
                      </a:lnTo>
                      <a:lnTo>
                        <a:pt x="1335" y="926"/>
                      </a:lnTo>
                      <a:lnTo>
                        <a:pt x="1328" y="935"/>
                      </a:lnTo>
                      <a:lnTo>
                        <a:pt x="1324" y="941"/>
                      </a:lnTo>
                      <a:lnTo>
                        <a:pt x="1317" y="949"/>
                      </a:lnTo>
                      <a:lnTo>
                        <a:pt x="1312" y="956"/>
                      </a:lnTo>
                      <a:lnTo>
                        <a:pt x="1308" y="960"/>
                      </a:lnTo>
                      <a:lnTo>
                        <a:pt x="1299" y="967"/>
                      </a:lnTo>
                      <a:lnTo>
                        <a:pt x="1297" y="971"/>
                      </a:lnTo>
                      <a:lnTo>
                        <a:pt x="1291" y="975"/>
                      </a:lnTo>
                      <a:lnTo>
                        <a:pt x="1284" y="978"/>
                      </a:lnTo>
                      <a:lnTo>
                        <a:pt x="1276" y="979"/>
                      </a:lnTo>
                      <a:lnTo>
                        <a:pt x="1268" y="981"/>
                      </a:lnTo>
                      <a:lnTo>
                        <a:pt x="1265" y="981"/>
                      </a:lnTo>
                      <a:lnTo>
                        <a:pt x="1258" y="979"/>
                      </a:lnTo>
                      <a:lnTo>
                        <a:pt x="1253" y="979"/>
                      </a:lnTo>
                      <a:lnTo>
                        <a:pt x="1248" y="977"/>
                      </a:lnTo>
                      <a:lnTo>
                        <a:pt x="1244" y="974"/>
                      </a:lnTo>
                      <a:lnTo>
                        <a:pt x="1240" y="970"/>
                      </a:lnTo>
                      <a:lnTo>
                        <a:pt x="1236" y="967"/>
                      </a:lnTo>
                      <a:lnTo>
                        <a:pt x="1233" y="963"/>
                      </a:lnTo>
                      <a:lnTo>
                        <a:pt x="1231" y="959"/>
                      </a:lnTo>
                      <a:lnTo>
                        <a:pt x="1229" y="952"/>
                      </a:lnTo>
                      <a:lnTo>
                        <a:pt x="1229" y="942"/>
                      </a:lnTo>
                      <a:lnTo>
                        <a:pt x="1228" y="938"/>
                      </a:lnTo>
                      <a:lnTo>
                        <a:pt x="1228" y="149"/>
                      </a:lnTo>
                      <a:lnTo>
                        <a:pt x="0" y="149"/>
                      </a:lnTo>
                      <a:lnTo>
                        <a:pt x="0" y="169"/>
                      </a:lnTo>
                      <a:close/>
                    </a:path>
                  </a:pathLst>
                </a:custGeom>
                <a:solidFill>
                  <a:srgbClr val="000000"/>
                </a:solidFill>
                <a:ln w="0">
                  <a:solidFill>
                    <a:srgbClr val="000000"/>
                  </a:solidFill>
                  <a:round/>
                </a:ln>
              </p:spPr>
              <p:txBody>
                <a:bodyPr/>
                <a:lstStyle/>
                <a:p>
                  <a:endParaRPr lang="zh-CN" altLang="en-US"/>
                </a:p>
              </p:txBody>
            </p:sp>
            <p:sp>
              <p:nvSpPr>
                <p:cNvPr id="74798" name="Freeform 40"/>
                <p:cNvSpPr/>
                <p:nvPr/>
              </p:nvSpPr>
              <p:spPr bwMode="auto">
                <a:xfrm>
                  <a:off x="324" y="1560"/>
                  <a:ext cx="652" cy="481"/>
                </a:xfrm>
                <a:custGeom>
                  <a:avLst/>
                  <a:gdLst>
                    <a:gd name="T0" fmla="*/ 0 w 1305"/>
                    <a:gd name="T1" fmla="*/ 1 h 961"/>
                    <a:gd name="T2" fmla="*/ 0 w 1305"/>
                    <a:gd name="T3" fmla="*/ 1 h 961"/>
                    <a:gd name="T4" fmla="*/ 0 w 1305"/>
                    <a:gd name="T5" fmla="*/ 1 h 961"/>
                    <a:gd name="T6" fmla="*/ 0 w 1305"/>
                    <a:gd name="T7" fmla="*/ 1 h 961"/>
                    <a:gd name="T8" fmla="*/ 0 w 1305"/>
                    <a:gd name="T9" fmla="*/ 1 h 961"/>
                    <a:gd name="T10" fmla="*/ 0 w 1305"/>
                    <a:gd name="T11" fmla="*/ 1 h 961"/>
                    <a:gd name="T12" fmla="*/ 0 w 1305"/>
                    <a:gd name="T13" fmla="*/ 1 h 961"/>
                    <a:gd name="T14" fmla="*/ 0 w 1305"/>
                    <a:gd name="T15" fmla="*/ 1 h 961"/>
                    <a:gd name="T16" fmla="*/ 0 w 1305"/>
                    <a:gd name="T17" fmla="*/ 1 h 961"/>
                    <a:gd name="T18" fmla="*/ 0 w 1305"/>
                    <a:gd name="T19" fmla="*/ 1 h 961"/>
                    <a:gd name="T20" fmla="*/ 0 w 1305"/>
                    <a:gd name="T21" fmla="*/ 1 h 961"/>
                    <a:gd name="T22" fmla="*/ 0 w 1305"/>
                    <a:gd name="T23" fmla="*/ 1 h 961"/>
                    <a:gd name="T24" fmla="*/ 0 w 1305"/>
                    <a:gd name="T25" fmla="*/ 1 h 961"/>
                    <a:gd name="T26" fmla="*/ 0 w 1305"/>
                    <a:gd name="T27" fmla="*/ 1 h 961"/>
                    <a:gd name="T28" fmla="*/ 0 w 1305"/>
                    <a:gd name="T29" fmla="*/ 1 h 961"/>
                    <a:gd name="T30" fmla="*/ 0 w 1305"/>
                    <a:gd name="T31" fmla="*/ 1 h 961"/>
                    <a:gd name="T32" fmla="*/ 0 w 1305"/>
                    <a:gd name="T33" fmla="*/ 1 h 961"/>
                    <a:gd name="T34" fmla="*/ 0 w 1305"/>
                    <a:gd name="T35" fmla="*/ 1 h 961"/>
                    <a:gd name="T36" fmla="*/ 0 w 1305"/>
                    <a:gd name="T37" fmla="*/ 1 h 961"/>
                    <a:gd name="T38" fmla="*/ 0 w 1305"/>
                    <a:gd name="T39" fmla="*/ 0 h 961"/>
                    <a:gd name="T40" fmla="*/ 0 w 1305"/>
                    <a:gd name="T41" fmla="*/ 1 h 961"/>
                    <a:gd name="T42" fmla="*/ 0 w 1305"/>
                    <a:gd name="T43" fmla="*/ 1 h 961"/>
                    <a:gd name="T44" fmla="*/ 0 w 1305"/>
                    <a:gd name="T45" fmla="*/ 1 h 961"/>
                    <a:gd name="T46" fmla="*/ 0 w 1305"/>
                    <a:gd name="T47" fmla="*/ 1 h 961"/>
                    <a:gd name="T48" fmla="*/ 0 w 1305"/>
                    <a:gd name="T49" fmla="*/ 1 h 961"/>
                    <a:gd name="T50" fmla="*/ 0 w 1305"/>
                    <a:gd name="T51" fmla="*/ 1 h 961"/>
                    <a:gd name="T52" fmla="*/ 0 w 1305"/>
                    <a:gd name="T53" fmla="*/ 1 h 961"/>
                    <a:gd name="T54" fmla="*/ 0 w 1305"/>
                    <a:gd name="T55" fmla="*/ 1 h 961"/>
                    <a:gd name="T56" fmla="*/ 0 w 1305"/>
                    <a:gd name="T57" fmla="*/ 1 h 961"/>
                    <a:gd name="T58" fmla="*/ 0 w 1305"/>
                    <a:gd name="T59" fmla="*/ 1 h 961"/>
                    <a:gd name="T60" fmla="*/ 0 w 1305"/>
                    <a:gd name="T61" fmla="*/ 1 h 961"/>
                    <a:gd name="T62" fmla="*/ 0 w 1305"/>
                    <a:gd name="T63" fmla="*/ 1 h 961"/>
                    <a:gd name="T64" fmla="*/ 0 w 1305"/>
                    <a:gd name="T65" fmla="*/ 1 h 961"/>
                    <a:gd name="T66" fmla="*/ 0 w 1305"/>
                    <a:gd name="T67" fmla="*/ 1 h 9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05"/>
                    <a:gd name="T103" fmla="*/ 0 h 961"/>
                    <a:gd name="T104" fmla="*/ 1305 w 1305"/>
                    <a:gd name="T105" fmla="*/ 961 h 9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05" h="961">
                      <a:moveTo>
                        <a:pt x="1190" y="111"/>
                      </a:moveTo>
                      <a:lnTo>
                        <a:pt x="0" y="111"/>
                      </a:lnTo>
                      <a:lnTo>
                        <a:pt x="0" y="129"/>
                      </a:lnTo>
                      <a:lnTo>
                        <a:pt x="1171" y="129"/>
                      </a:lnTo>
                      <a:lnTo>
                        <a:pt x="1171" y="918"/>
                      </a:lnTo>
                      <a:lnTo>
                        <a:pt x="1172" y="922"/>
                      </a:lnTo>
                      <a:lnTo>
                        <a:pt x="1172" y="932"/>
                      </a:lnTo>
                      <a:lnTo>
                        <a:pt x="1174" y="939"/>
                      </a:lnTo>
                      <a:lnTo>
                        <a:pt x="1176" y="943"/>
                      </a:lnTo>
                      <a:lnTo>
                        <a:pt x="1179" y="947"/>
                      </a:lnTo>
                      <a:lnTo>
                        <a:pt x="1183" y="950"/>
                      </a:lnTo>
                      <a:lnTo>
                        <a:pt x="1187" y="954"/>
                      </a:lnTo>
                      <a:lnTo>
                        <a:pt x="1191" y="957"/>
                      </a:lnTo>
                      <a:lnTo>
                        <a:pt x="1196" y="959"/>
                      </a:lnTo>
                      <a:lnTo>
                        <a:pt x="1201" y="959"/>
                      </a:lnTo>
                      <a:lnTo>
                        <a:pt x="1208" y="961"/>
                      </a:lnTo>
                      <a:lnTo>
                        <a:pt x="1211" y="961"/>
                      </a:lnTo>
                      <a:lnTo>
                        <a:pt x="1219" y="959"/>
                      </a:lnTo>
                      <a:lnTo>
                        <a:pt x="1227" y="958"/>
                      </a:lnTo>
                      <a:lnTo>
                        <a:pt x="1234" y="955"/>
                      </a:lnTo>
                      <a:lnTo>
                        <a:pt x="1240" y="951"/>
                      </a:lnTo>
                      <a:lnTo>
                        <a:pt x="1242" y="947"/>
                      </a:lnTo>
                      <a:lnTo>
                        <a:pt x="1251" y="940"/>
                      </a:lnTo>
                      <a:lnTo>
                        <a:pt x="1255" y="936"/>
                      </a:lnTo>
                      <a:lnTo>
                        <a:pt x="1260" y="929"/>
                      </a:lnTo>
                      <a:lnTo>
                        <a:pt x="1267" y="921"/>
                      </a:lnTo>
                      <a:lnTo>
                        <a:pt x="1271" y="915"/>
                      </a:lnTo>
                      <a:lnTo>
                        <a:pt x="1278" y="906"/>
                      </a:lnTo>
                      <a:lnTo>
                        <a:pt x="1282" y="897"/>
                      </a:lnTo>
                      <a:lnTo>
                        <a:pt x="1287" y="890"/>
                      </a:lnTo>
                      <a:lnTo>
                        <a:pt x="1291" y="881"/>
                      </a:lnTo>
                      <a:lnTo>
                        <a:pt x="1294" y="874"/>
                      </a:lnTo>
                      <a:lnTo>
                        <a:pt x="1296" y="866"/>
                      </a:lnTo>
                      <a:lnTo>
                        <a:pt x="1298" y="857"/>
                      </a:lnTo>
                      <a:lnTo>
                        <a:pt x="1300" y="848"/>
                      </a:lnTo>
                      <a:lnTo>
                        <a:pt x="1302" y="839"/>
                      </a:lnTo>
                      <a:lnTo>
                        <a:pt x="1303" y="831"/>
                      </a:lnTo>
                      <a:lnTo>
                        <a:pt x="1305" y="822"/>
                      </a:lnTo>
                      <a:lnTo>
                        <a:pt x="1305" y="0"/>
                      </a:lnTo>
                      <a:lnTo>
                        <a:pt x="113" y="0"/>
                      </a:lnTo>
                      <a:lnTo>
                        <a:pt x="113" y="18"/>
                      </a:lnTo>
                      <a:lnTo>
                        <a:pt x="1285" y="18"/>
                      </a:lnTo>
                      <a:lnTo>
                        <a:pt x="1285" y="828"/>
                      </a:lnTo>
                      <a:lnTo>
                        <a:pt x="1284" y="835"/>
                      </a:lnTo>
                      <a:lnTo>
                        <a:pt x="1284" y="844"/>
                      </a:lnTo>
                      <a:lnTo>
                        <a:pt x="1282" y="848"/>
                      </a:lnTo>
                      <a:lnTo>
                        <a:pt x="1280" y="859"/>
                      </a:lnTo>
                      <a:lnTo>
                        <a:pt x="1277" y="868"/>
                      </a:lnTo>
                      <a:lnTo>
                        <a:pt x="1273" y="878"/>
                      </a:lnTo>
                      <a:lnTo>
                        <a:pt x="1270" y="886"/>
                      </a:lnTo>
                      <a:lnTo>
                        <a:pt x="1265" y="895"/>
                      </a:lnTo>
                      <a:lnTo>
                        <a:pt x="1260" y="902"/>
                      </a:lnTo>
                      <a:lnTo>
                        <a:pt x="1256" y="907"/>
                      </a:lnTo>
                      <a:lnTo>
                        <a:pt x="1252" y="913"/>
                      </a:lnTo>
                      <a:lnTo>
                        <a:pt x="1247" y="918"/>
                      </a:lnTo>
                      <a:lnTo>
                        <a:pt x="1242" y="924"/>
                      </a:lnTo>
                      <a:lnTo>
                        <a:pt x="1236" y="929"/>
                      </a:lnTo>
                      <a:lnTo>
                        <a:pt x="1230" y="933"/>
                      </a:lnTo>
                      <a:lnTo>
                        <a:pt x="1226" y="935"/>
                      </a:lnTo>
                      <a:lnTo>
                        <a:pt x="1220" y="936"/>
                      </a:lnTo>
                      <a:lnTo>
                        <a:pt x="1215" y="936"/>
                      </a:lnTo>
                      <a:lnTo>
                        <a:pt x="1211" y="935"/>
                      </a:lnTo>
                      <a:lnTo>
                        <a:pt x="1207" y="933"/>
                      </a:lnTo>
                      <a:lnTo>
                        <a:pt x="1201" y="930"/>
                      </a:lnTo>
                      <a:lnTo>
                        <a:pt x="1193" y="922"/>
                      </a:lnTo>
                      <a:lnTo>
                        <a:pt x="1191" y="917"/>
                      </a:lnTo>
                      <a:lnTo>
                        <a:pt x="1190" y="910"/>
                      </a:lnTo>
                      <a:lnTo>
                        <a:pt x="1190" y="111"/>
                      </a:lnTo>
                      <a:close/>
                    </a:path>
                  </a:pathLst>
                </a:custGeom>
                <a:solidFill>
                  <a:srgbClr val="FFFFFF"/>
                </a:solidFill>
                <a:ln w="0">
                  <a:solidFill>
                    <a:srgbClr val="FFFFFF"/>
                  </a:solidFill>
                  <a:round/>
                </a:ln>
              </p:spPr>
              <p:txBody>
                <a:bodyPr/>
                <a:lstStyle/>
                <a:p>
                  <a:endParaRPr lang="zh-CN" altLang="en-US"/>
                </a:p>
              </p:txBody>
            </p:sp>
            <p:sp>
              <p:nvSpPr>
                <p:cNvPr id="74799" name="Freeform 41"/>
                <p:cNvSpPr/>
                <p:nvPr/>
              </p:nvSpPr>
              <p:spPr bwMode="auto">
                <a:xfrm>
                  <a:off x="314" y="1569"/>
                  <a:ext cx="653" cy="459"/>
                </a:xfrm>
                <a:custGeom>
                  <a:avLst/>
                  <a:gdLst>
                    <a:gd name="T0" fmla="*/ 1 w 1304"/>
                    <a:gd name="T1" fmla="*/ 0 h 918"/>
                    <a:gd name="T2" fmla="*/ 1 w 1304"/>
                    <a:gd name="T3" fmla="*/ 1 h 918"/>
                    <a:gd name="T4" fmla="*/ 1 w 1304"/>
                    <a:gd name="T5" fmla="*/ 1 h 918"/>
                    <a:gd name="T6" fmla="*/ 1 w 1304"/>
                    <a:gd name="T7" fmla="*/ 1 h 918"/>
                    <a:gd name="T8" fmla="*/ 1 w 1304"/>
                    <a:gd name="T9" fmla="*/ 1 h 918"/>
                    <a:gd name="T10" fmla="*/ 1 w 1304"/>
                    <a:gd name="T11" fmla="*/ 1 h 918"/>
                    <a:gd name="T12" fmla="*/ 1 w 1304"/>
                    <a:gd name="T13" fmla="*/ 1 h 918"/>
                    <a:gd name="T14" fmla="*/ 1 w 1304"/>
                    <a:gd name="T15" fmla="*/ 1 h 918"/>
                    <a:gd name="T16" fmla="*/ 1 w 1304"/>
                    <a:gd name="T17" fmla="*/ 1 h 918"/>
                    <a:gd name="T18" fmla="*/ 1 w 1304"/>
                    <a:gd name="T19" fmla="*/ 1 h 918"/>
                    <a:gd name="T20" fmla="*/ 1 w 1304"/>
                    <a:gd name="T21" fmla="*/ 1 h 918"/>
                    <a:gd name="T22" fmla="*/ 1 w 1304"/>
                    <a:gd name="T23" fmla="*/ 1 h 918"/>
                    <a:gd name="T24" fmla="*/ 1 w 1304"/>
                    <a:gd name="T25" fmla="*/ 1 h 918"/>
                    <a:gd name="T26" fmla="*/ 1 w 1304"/>
                    <a:gd name="T27" fmla="*/ 1 h 918"/>
                    <a:gd name="T28" fmla="*/ 1 w 1304"/>
                    <a:gd name="T29" fmla="*/ 1 h 918"/>
                    <a:gd name="T30" fmla="*/ 1 w 1304"/>
                    <a:gd name="T31" fmla="*/ 1 h 918"/>
                    <a:gd name="T32" fmla="*/ 1 w 1304"/>
                    <a:gd name="T33" fmla="*/ 1 h 918"/>
                    <a:gd name="T34" fmla="*/ 1 w 1304"/>
                    <a:gd name="T35" fmla="*/ 1 h 918"/>
                    <a:gd name="T36" fmla="*/ 1 w 1304"/>
                    <a:gd name="T37" fmla="*/ 1 h 918"/>
                    <a:gd name="T38" fmla="*/ 1 w 1304"/>
                    <a:gd name="T39" fmla="*/ 1 h 918"/>
                    <a:gd name="T40" fmla="*/ 1 w 1304"/>
                    <a:gd name="T41" fmla="*/ 1 h 918"/>
                    <a:gd name="T42" fmla="*/ 1 w 1304"/>
                    <a:gd name="T43" fmla="*/ 1 h 918"/>
                    <a:gd name="T44" fmla="*/ 1 w 1304"/>
                    <a:gd name="T45" fmla="*/ 1 h 918"/>
                    <a:gd name="T46" fmla="*/ 1 w 1304"/>
                    <a:gd name="T47" fmla="*/ 1 h 918"/>
                    <a:gd name="T48" fmla="*/ 1 w 1304"/>
                    <a:gd name="T49" fmla="*/ 1 h 918"/>
                    <a:gd name="T50" fmla="*/ 1 w 1304"/>
                    <a:gd name="T51" fmla="*/ 1 h 918"/>
                    <a:gd name="T52" fmla="*/ 1 w 1304"/>
                    <a:gd name="T53" fmla="*/ 1 h 918"/>
                    <a:gd name="T54" fmla="*/ 1 w 1304"/>
                    <a:gd name="T55" fmla="*/ 1 h 918"/>
                    <a:gd name="T56" fmla="*/ 1 w 1304"/>
                    <a:gd name="T57" fmla="*/ 1 h 918"/>
                    <a:gd name="T58" fmla="*/ 0 w 1304"/>
                    <a:gd name="T59" fmla="*/ 1 h 918"/>
                    <a:gd name="T60" fmla="*/ 0 w 1304"/>
                    <a:gd name="T61" fmla="*/ 1 h 918"/>
                    <a:gd name="T62" fmla="*/ 1 w 1304"/>
                    <a:gd name="T63" fmla="*/ 1 h 918"/>
                    <a:gd name="T64" fmla="*/ 1 w 1304"/>
                    <a:gd name="T65" fmla="*/ 1 h 918"/>
                    <a:gd name="T66" fmla="*/ 1 w 1304"/>
                    <a:gd name="T67" fmla="*/ 1 h 918"/>
                    <a:gd name="T68" fmla="*/ 1 w 1304"/>
                    <a:gd name="T69" fmla="*/ 1 h 918"/>
                    <a:gd name="T70" fmla="*/ 1 w 1304"/>
                    <a:gd name="T71" fmla="*/ 1 h 918"/>
                    <a:gd name="T72" fmla="*/ 1 w 1304"/>
                    <a:gd name="T73" fmla="*/ 1 h 918"/>
                    <a:gd name="T74" fmla="*/ 1 w 1304"/>
                    <a:gd name="T75" fmla="*/ 1 h 918"/>
                    <a:gd name="T76" fmla="*/ 1 w 1304"/>
                    <a:gd name="T77" fmla="*/ 1 h 918"/>
                    <a:gd name="T78" fmla="*/ 1 w 1304"/>
                    <a:gd name="T79" fmla="*/ 1 h 918"/>
                    <a:gd name="T80" fmla="*/ 1 w 1304"/>
                    <a:gd name="T81" fmla="*/ 1 h 918"/>
                    <a:gd name="T82" fmla="*/ 1 w 1304"/>
                    <a:gd name="T83" fmla="*/ 1 h 918"/>
                    <a:gd name="T84" fmla="*/ 1 w 1304"/>
                    <a:gd name="T85" fmla="*/ 1 h 918"/>
                    <a:gd name="T86" fmla="*/ 1 w 1304"/>
                    <a:gd name="T87" fmla="*/ 1 h 918"/>
                    <a:gd name="T88" fmla="*/ 1 w 1304"/>
                    <a:gd name="T89" fmla="*/ 1 h 918"/>
                    <a:gd name="T90" fmla="*/ 1 w 1304"/>
                    <a:gd name="T91" fmla="*/ 1 h 918"/>
                    <a:gd name="T92" fmla="*/ 1 w 1304"/>
                    <a:gd name="T93" fmla="*/ 1 h 918"/>
                    <a:gd name="T94" fmla="*/ 1 w 1304"/>
                    <a:gd name="T95" fmla="*/ 1 h 918"/>
                    <a:gd name="T96" fmla="*/ 1 w 1304"/>
                    <a:gd name="T97" fmla="*/ 1 h 918"/>
                    <a:gd name="T98" fmla="*/ 1 w 1304"/>
                    <a:gd name="T99" fmla="*/ 1 h 918"/>
                    <a:gd name="T100" fmla="*/ 1 w 1304"/>
                    <a:gd name="T101" fmla="*/ 1 h 918"/>
                    <a:gd name="T102" fmla="*/ 1 w 1304"/>
                    <a:gd name="T103" fmla="*/ 1 h 918"/>
                    <a:gd name="T104" fmla="*/ 1 w 1304"/>
                    <a:gd name="T105" fmla="*/ 1 h 918"/>
                    <a:gd name="T106" fmla="*/ 1 w 1304"/>
                    <a:gd name="T107" fmla="*/ 1 h 918"/>
                    <a:gd name="T108" fmla="*/ 1 w 1304"/>
                    <a:gd name="T109" fmla="*/ 1 h 918"/>
                    <a:gd name="T110" fmla="*/ 1 w 1304"/>
                    <a:gd name="T111" fmla="*/ 1 h 918"/>
                    <a:gd name="T112" fmla="*/ 1 w 1304"/>
                    <a:gd name="T113" fmla="*/ 0 h 918"/>
                    <a:gd name="T114" fmla="*/ 1 w 1304"/>
                    <a:gd name="T115" fmla="*/ 0 h 9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04"/>
                    <a:gd name="T175" fmla="*/ 0 h 918"/>
                    <a:gd name="T176" fmla="*/ 1304 w 1304"/>
                    <a:gd name="T177" fmla="*/ 918 h 91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04" h="918">
                      <a:moveTo>
                        <a:pt x="1304" y="0"/>
                      </a:moveTo>
                      <a:lnTo>
                        <a:pt x="1304" y="810"/>
                      </a:lnTo>
                      <a:lnTo>
                        <a:pt x="1303" y="817"/>
                      </a:lnTo>
                      <a:lnTo>
                        <a:pt x="1303" y="826"/>
                      </a:lnTo>
                      <a:lnTo>
                        <a:pt x="1301" y="830"/>
                      </a:lnTo>
                      <a:lnTo>
                        <a:pt x="1299" y="841"/>
                      </a:lnTo>
                      <a:lnTo>
                        <a:pt x="1296" y="850"/>
                      </a:lnTo>
                      <a:lnTo>
                        <a:pt x="1292" y="860"/>
                      </a:lnTo>
                      <a:lnTo>
                        <a:pt x="1289" y="868"/>
                      </a:lnTo>
                      <a:lnTo>
                        <a:pt x="1284" y="877"/>
                      </a:lnTo>
                      <a:lnTo>
                        <a:pt x="1279" y="884"/>
                      </a:lnTo>
                      <a:lnTo>
                        <a:pt x="1275" y="889"/>
                      </a:lnTo>
                      <a:lnTo>
                        <a:pt x="1271" y="895"/>
                      </a:lnTo>
                      <a:lnTo>
                        <a:pt x="1266" y="900"/>
                      </a:lnTo>
                      <a:lnTo>
                        <a:pt x="1261" y="906"/>
                      </a:lnTo>
                      <a:lnTo>
                        <a:pt x="1255" y="911"/>
                      </a:lnTo>
                      <a:lnTo>
                        <a:pt x="1249" y="915"/>
                      </a:lnTo>
                      <a:lnTo>
                        <a:pt x="1245" y="917"/>
                      </a:lnTo>
                      <a:lnTo>
                        <a:pt x="1239" y="918"/>
                      </a:lnTo>
                      <a:lnTo>
                        <a:pt x="1234" y="918"/>
                      </a:lnTo>
                      <a:lnTo>
                        <a:pt x="1230" y="917"/>
                      </a:lnTo>
                      <a:lnTo>
                        <a:pt x="1226" y="915"/>
                      </a:lnTo>
                      <a:lnTo>
                        <a:pt x="1220" y="912"/>
                      </a:lnTo>
                      <a:lnTo>
                        <a:pt x="1212" y="904"/>
                      </a:lnTo>
                      <a:lnTo>
                        <a:pt x="1210" y="899"/>
                      </a:lnTo>
                      <a:lnTo>
                        <a:pt x="1209" y="892"/>
                      </a:lnTo>
                      <a:lnTo>
                        <a:pt x="1209" y="93"/>
                      </a:lnTo>
                      <a:lnTo>
                        <a:pt x="19" y="93"/>
                      </a:lnTo>
                      <a:lnTo>
                        <a:pt x="19" y="111"/>
                      </a:lnTo>
                      <a:lnTo>
                        <a:pt x="0" y="111"/>
                      </a:lnTo>
                      <a:lnTo>
                        <a:pt x="0" y="74"/>
                      </a:lnTo>
                      <a:lnTo>
                        <a:pt x="1227" y="74"/>
                      </a:lnTo>
                      <a:lnTo>
                        <a:pt x="1227" y="877"/>
                      </a:lnTo>
                      <a:lnTo>
                        <a:pt x="1228" y="879"/>
                      </a:lnTo>
                      <a:lnTo>
                        <a:pt x="1230" y="882"/>
                      </a:lnTo>
                      <a:lnTo>
                        <a:pt x="1233" y="884"/>
                      </a:lnTo>
                      <a:lnTo>
                        <a:pt x="1235" y="886"/>
                      </a:lnTo>
                      <a:lnTo>
                        <a:pt x="1239" y="886"/>
                      </a:lnTo>
                      <a:lnTo>
                        <a:pt x="1241" y="888"/>
                      </a:lnTo>
                      <a:lnTo>
                        <a:pt x="1245" y="886"/>
                      </a:lnTo>
                      <a:lnTo>
                        <a:pt x="1248" y="886"/>
                      </a:lnTo>
                      <a:lnTo>
                        <a:pt x="1250" y="885"/>
                      </a:lnTo>
                      <a:lnTo>
                        <a:pt x="1255" y="884"/>
                      </a:lnTo>
                      <a:lnTo>
                        <a:pt x="1257" y="881"/>
                      </a:lnTo>
                      <a:lnTo>
                        <a:pt x="1260" y="877"/>
                      </a:lnTo>
                      <a:lnTo>
                        <a:pt x="1266" y="871"/>
                      </a:lnTo>
                      <a:lnTo>
                        <a:pt x="1270" y="866"/>
                      </a:lnTo>
                      <a:lnTo>
                        <a:pt x="1274" y="857"/>
                      </a:lnTo>
                      <a:lnTo>
                        <a:pt x="1278" y="849"/>
                      </a:lnTo>
                      <a:lnTo>
                        <a:pt x="1279" y="842"/>
                      </a:lnTo>
                      <a:lnTo>
                        <a:pt x="1282" y="834"/>
                      </a:lnTo>
                      <a:lnTo>
                        <a:pt x="1285" y="824"/>
                      </a:lnTo>
                      <a:lnTo>
                        <a:pt x="1285" y="19"/>
                      </a:lnTo>
                      <a:lnTo>
                        <a:pt x="93" y="19"/>
                      </a:lnTo>
                      <a:lnTo>
                        <a:pt x="93" y="37"/>
                      </a:lnTo>
                      <a:lnTo>
                        <a:pt x="75" y="37"/>
                      </a:lnTo>
                      <a:lnTo>
                        <a:pt x="75" y="0"/>
                      </a:lnTo>
                      <a:lnTo>
                        <a:pt x="1304" y="0"/>
                      </a:lnTo>
                      <a:close/>
                    </a:path>
                  </a:pathLst>
                </a:custGeom>
                <a:solidFill>
                  <a:srgbClr val="000000"/>
                </a:solidFill>
                <a:ln w="0">
                  <a:solidFill>
                    <a:srgbClr val="000000"/>
                  </a:solidFill>
                  <a:round/>
                </a:ln>
              </p:spPr>
              <p:txBody>
                <a:bodyPr/>
                <a:lstStyle/>
                <a:p>
                  <a:endParaRPr lang="zh-CN" altLang="en-US"/>
                </a:p>
              </p:txBody>
            </p:sp>
            <p:sp>
              <p:nvSpPr>
                <p:cNvPr id="74800" name="Freeform 42"/>
                <p:cNvSpPr/>
                <p:nvPr/>
              </p:nvSpPr>
              <p:spPr bwMode="auto">
                <a:xfrm>
                  <a:off x="343" y="1579"/>
                  <a:ext cx="614" cy="434"/>
                </a:xfrm>
                <a:custGeom>
                  <a:avLst/>
                  <a:gdLst>
                    <a:gd name="T0" fmla="*/ 1 w 1227"/>
                    <a:gd name="T1" fmla="*/ 0 h 869"/>
                    <a:gd name="T2" fmla="*/ 1 w 1227"/>
                    <a:gd name="T3" fmla="*/ 0 h 869"/>
                    <a:gd name="T4" fmla="*/ 1 w 1227"/>
                    <a:gd name="T5" fmla="*/ 0 h 869"/>
                    <a:gd name="T6" fmla="*/ 1 w 1227"/>
                    <a:gd name="T7" fmla="*/ 0 h 869"/>
                    <a:gd name="T8" fmla="*/ 1 w 1227"/>
                    <a:gd name="T9" fmla="*/ 0 h 869"/>
                    <a:gd name="T10" fmla="*/ 1 w 1227"/>
                    <a:gd name="T11" fmla="*/ 0 h 869"/>
                    <a:gd name="T12" fmla="*/ 1 w 1227"/>
                    <a:gd name="T13" fmla="*/ 0 h 869"/>
                    <a:gd name="T14" fmla="*/ 1 w 1227"/>
                    <a:gd name="T15" fmla="*/ 0 h 869"/>
                    <a:gd name="T16" fmla="*/ 1 w 1227"/>
                    <a:gd name="T17" fmla="*/ 0 h 869"/>
                    <a:gd name="T18" fmla="*/ 1 w 1227"/>
                    <a:gd name="T19" fmla="*/ 0 h 869"/>
                    <a:gd name="T20" fmla="*/ 1 w 1227"/>
                    <a:gd name="T21" fmla="*/ 0 h 869"/>
                    <a:gd name="T22" fmla="*/ 1 w 1227"/>
                    <a:gd name="T23" fmla="*/ 0 h 869"/>
                    <a:gd name="T24" fmla="*/ 1 w 1227"/>
                    <a:gd name="T25" fmla="*/ 0 h 869"/>
                    <a:gd name="T26" fmla="*/ 1 w 1227"/>
                    <a:gd name="T27" fmla="*/ 0 h 869"/>
                    <a:gd name="T28" fmla="*/ 1 w 1227"/>
                    <a:gd name="T29" fmla="*/ 0 h 869"/>
                    <a:gd name="T30" fmla="*/ 1 w 1227"/>
                    <a:gd name="T31" fmla="*/ 0 h 869"/>
                    <a:gd name="T32" fmla="*/ 1 w 1227"/>
                    <a:gd name="T33" fmla="*/ 0 h 869"/>
                    <a:gd name="T34" fmla="*/ 1 w 1227"/>
                    <a:gd name="T35" fmla="*/ 0 h 869"/>
                    <a:gd name="T36" fmla="*/ 1 w 1227"/>
                    <a:gd name="T37" fmla="*/ 0 h 869"/>
                    <a:gd name="T38" fmla="*/ 1 w 1227"/>
                    <a:gd name="T39" fmla="*/ 0 h 869"/>
                    <a:gd name="T40" fmla="*/ 1 w 1227"/>
                    <a:gd name="T41" fmla="*/ 0 h 869"/>
                    <a:gd name="T42" fmla="*/ 1 w 1227"/>
                    <a:gd name="T43" fmla="*/ 0 h 869"/>
                    <a:gd name="T44" fmla="*/ 0 w 1227"/>
                    <a:gd name="T45" fmla="*/ 0 h 869"/>
                    <a:gd name="T46" fmla="*/ 0 w 1227"/>
                    <a:gd name="T47" fmla="*/ 0 h 869"/>
                    <a:gd name="T48" fmla="*/ 1 w 1227"/>
                    <a:gd name="T49" fmla="*/ 0 h 869"/>
                    <a:gd name="T50" fmla="*/ 1 w 1227"/>
                    <a:gd name="T51" fmla="*/ 0 h 869"/>
                    <a:gd name="T52" fmla="*/ 1 w 1227"/>
                    <a:gd name="T53" fmla="*/ 0 h 869"/>
                    <a:gd name="T54" fmla="*/ 1 w 1227"/>
                    <a:gd name="T55" fmla="*/ 0 h 869"/>
                    <a:gd name="T56" fmla="*/ 1 w 1227"/>
                    <a:gd name="T57" fmla="*/ 0 h 869"/>
                    <a:gd name="T58" fmla="*/ 1 w 1227"/>
                    <a:gd name="T59" fmla="*/ 0 h 869"/>
                    <a:gd name="T60" fmla="*/ 1 w 1227"/>
                    <a:gd name="T61" fmla="*/ 0 h 869"/>
                    <a:gd name="T62" fmla="*/ 1 w 1227"/>
                    <a:gd name="T63" fmla="*/ 0 h 8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7"/>
                    <a:gd name="T97" fmla="*/ 0 h 869"/>
                    <a:gd name="T98" fmla="*/ 1227 w 1227"/>
                    <a:gd name="T99" fmla="*/ 869 h 8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7" h="869">
                      <a:moveTo>
                        <a:pt x="1227" y="796"/>
                      </a:moveTo>
                      <a:lnTo>
                        <a:pt x="1227" y="805"/>
                      </a:lnTo>
                      <a:lnTo>
                        <a:pt x="1224" y="815"/>
                      </a:lnTo>
                      <a:lnTo>
                        <a:pt x="1221" y="823"/>
                      </a:lnTo>
                      <a:lnTo>
                        <a:pt x="1220" y="830"/>
                      </a:lnTo>
                      <a:lnTo>
                        <a:pt x="1216" y="838"/>
                      </a:lnTo>
                      <a:lnTo>
                        <a:pt x="1212" y="847"/>
                      </a:lnTo>
                      <a:lnTo>
                        <a:pt x="1208" y="852"/>
                      </a:lnTo>
                      <a:lnTo>
                        <a:pt x="1202" y="858"/>
                      </a:lnTo>
                      <a:lnTo>
                        <a:pt x="1199" y="862"/>
                      </a:lnTo>
                      <a:lnTo>
                        <a:pt x="1197" y="865"/>
                      </a:lnTo>
                      <a:lnTo>
                        <a:pt x="1192" y="866"/>
                      </a:lnTo>
                      <a:lnTo>
                        <a:pt x="1190" y="867"/>
                      </a:lnTo>
                      <a:lnTo>
                        <a:pt x="1187" y="867"/>
                      </a:lnTo>
                      <a:lnTo>
                        <a:pt x="1183" y="869"/>
                      </a:lnTo>
                      <a:lnTo>
                        <a:pt x="1181" y="867"/>
                      </a:lnTo>
                      <a:lnTo>
                        <a:pt x="1177" y="867"/>
                      </a:lnTo>
                      <a:lnTo>
                        <a:pt x="1175" y="865"/>
                      </a:lnTo>
                      <a:lnTo>
                        <a:pt x="1172" y="863"/>
                      </a:lnTo>
                      <a:lnTo>
                        <a:pt x="1170" y="860"/>
                      </a:lnTo>
                      <a:lnTo>
                        <a:pt x="1169" y="858"/>
                      </a:lnTo>
                      <a:lnTo>
                        <a:pt x="1169" y="55"/>
                      </a:lnTo>
                      <a:lnTo>
                        <a:pt x="0" y="55"/>
                      </a:lnTo>
                      <a:lnTo>
                        <a:pt x="0" y="36"/>
                      </a:lnTo>
                      <a:lnTo>
                        <a:pt x="1188" y="36"/>
                      </a:lnTo>
                      <a:lnTo>
                        <a:pt x="1188" y="834"/>
                      </a:lnTo>
                      <a:lnTo>
                        <a:pt x="1208" y="815"/>
                      </a:lnTo>
                      <a:lnTo>
                        <a:pt x="1208" y="18"/>
                      </a:lnTo>
                      <a:lnTo>
                        <a:pt x="35" y="18"/>
                      </a:lnTo>
                      <a:lnTo>
                        <a:pt x="35" y="0"/>
                      </a:lnTo>
                      <a:lnTo>
                        <a:pt x="1227" y="0"/>
                      </a:lnTo>
                      <a:lnTo>
                        <a:pt x="1227" y="796"/>
                      </a:lnTo>
                      <a:close/>
                    </a:path>
                  </a:pathLst>
                </a:custGeom>
                <a:solidFill>
                  <a:srgbClr val="FFFFFF"/>
                </a:solidFill>
                <a:ln w="0">
                  <a:solidFill>
                    <a:srgbClr val="FFFFFF"/>
                  </a:solidFill>
                  <a:round/>
                </a:ln>
              </p:spPr>
              <p:txBody>
                <a:bodyPr/>
                <a:lstStyle/>
                <a:p>
                  <a:endParaRPr lang="zh-CN" altLang="en-US"/>
                </a:p>
              </p:txBody>
            </p:sp>
            <p:sp>
              <p:nvSpPr>
                <p:cNvPr id="74801" name="Freeform 43"/>
                <p:cNvSpPr/>
                <p:nvPr/>
              </p:nvSpPr>
              <p:spPr bwMode="auto">
                <a:xfrm>
                  <a:off x="333" y="1588"/>
                  <a:ext cx="614" cy="408"/>
                </a:xfrm>
                <a:custGeom>
                  <a:avLst/>
                  <a:gdLst>
                    <a:gd name="T0" fmla="*/ 0 w 1229"/>
                    <a:gd name="T1" fmla="*/ 1 h 816"/>
                    <a:gd name="T2" fmla="*/ 0 w 1229"/>
                    <a:gd name="T3" fmla="*/ 1 h 816"/>
                    <a:gd name="T4" fmla="*/ 0 w 1229"/>
                    <a:gd name="T5" fmla="*/ 1 h 816"/>
                    <a:gd name="T6" fmla="*/ 0 w 1229"/>
                    <a:gd name="T7" fmla="*/ 1 h 816"/>
                    <a:gd name="T8" fmla="*/ 0 w 1229"/>
                    <a:gd name="T9" fmla="*/ 1 h 816"/>
                    <a:gd name="T10" fmla="*/ 0 w 1229"/>
                    <a:gd name="T11" fmla="*/ 0 h 816"/>
                    <a:gd name="T12" fmla="*/ 0 w 1229"/>
                    <a:gd name="T13" fmla="*/ 0 h 816"/>
                    <a:gd name="T14" fmla="*/ 0 w 1229"/>
                    <a:gd name="T15" fmla="*/ 1 h 816"/>
                    <a:gd name="T16" fmla="*/ 0 w 1229"/>
                    <a:gd name="T17" fmla="*/ 1 h 8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9"/>
                    <a:gd name="T28" fmla="*/ 0 h 816"/>
                    <a:gd name="T29" fmla="*/ 1229 w 1229"/>
                    <a:gd name="T30" fmla="*/ 816 h 8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9" h="816">
                      <a:moveTo>
                        <a:pt x="21" y="37"/>
                      </a:moveTo>
                      <a:lnTo>
                        <a:pt x="21" y="18"/>
                      </a:lnTo>
                      <a:lnTo>
                        <a:pt x="1209" y="18"/>
                      </a:lnTo>
                      <a:lnTo>
                        <a:pt x="1209" y="816"/>
                      </a:lnTo>
                      <a:lnTo>
                        <a:pt x="1229" y="797"/>
                      </a:lnTo>
                      <a:lnTo>
                        <a:pt x="1229" y="0"/>
                      </a:lnTo>
                      <a:lnTo>
                        <a:pt x="0" y="0"/>
                      </a:lnTo>
                      <a:lnTo>
                        <a:pt x="0" y="37"/>
                      </a:lnTo>
                      <a:lnTo>
                        <a:pt x="21" y="37"/>
                      </a:lnTo>
                      <a:close/>
                    </a:path>
                  </a:pathLst>
                </a:custGeom>
                <a:solidFill>
                  <a:srgbClr val="000000"/>
                </a:solidFill>
                <a:ln w="0">
                  <a:solidFill>
                    <a:srgbClr val="000000"/>
                  </a:solidFill>
                  <a:round/>
                </a:ln>
              </p:spPr>
              <p:txBody>
                <a:bodyPr/>
                <a:lstStyle/>
                <a:p>
                  <a:endParaRPr lang="zh-CN" altLang="en-US"/>
                </a:p>
              </p:txBody>
            </p:sp>
            <p:sp>
              <p:nvSpPr>
                <p:cNvPr id="74802" name="Freeform 44"/>
                <p:cNvSpPr/>
                <p:nvPr/>
              </p:nvSpPr>
              <p:spPr bwMode="auto">
                <a:xfrm>
                  <a:off x="305" y="1635"/>
                  <a:ext cx="603" cy="407"/>
                </a:xfrm>
                <a:custGeom>
                  <a:avLst/>
                  <a:gdLst>
                    <a:gd name="T0" fmla="*/ 1 w 1205"/>
                    <a:gd name="T1" fmla="*/ 0 h 813"/>
                    <a:gd name="T2" fmla="*/ 1 w 1205"/>
                    <a:gd name="T3" fmla="*/ 1 h 813"/>
                    <a:gd name="T4" fmla="*/ 1 w 1205"/>
                    <a:gd name="T5" fmla="*/ 1 h 813"/>
                    <a:gd name="T6" fmla="*/ 1 w 1205"/>
                    <a:gd name="T7" fmla="*/ 1 h 813"/>
                    <a:gd name="T8" fmla="*/ 1 w 1205"/>
                    <a:gd name="T9" fmla="*/ 1 h 813"/>
                    <a:gd name="T10" fmla="*/ 1 w 1205"/>
                    <a:gd name="T11" fmla="*/ 1 h 813"/>
                    <a:gd name="T12" fmla="*/ 1 w 1205"/>
                    <a:gd name="T13" fmla="*/ 1 h 813"/>
                    <a:gd name="T14" fmla="*/ 1 w 1205"/>
                    <a:gd name="T15" fmla="*/ 1 h 813"/>
                    <a:gd name="T16" fmla="*/ 1 w 1205"/>
                    <a:gd name="T17" fmla="*/ 1 h 813"/>
                    <a:gd name="T18" fmla="*/ 1 w 1205"/>
                    <a:gd name="T19" fmla="*/ 1 h 813"/>
                    <a:gd name="T20" fmla="*/ 1 w 1205"/>
                    <a:gd name="T21" fmla="*/ 1 h 813"/>
                    <a:gd name="T22" fmla="*/ 1 w 1205"/>
                    <a:gd name="T23" fmla="*/ 1 h 813"/>
                    <a:gd name="T24" fmla="*/ 1 w 1205"/>
                    <a:gd name="T25" fmla="*/ 1 h 813"/>
                    <a:gd name="T26" fmla="*/ 1 w 1205"/>
                    <a:gd name="T27" fmla="*/ 1 h 813"/>
                    <a:gd name="T28" fmla="*/ 1 w 1205"/>
                    <a:gd name="T29" fmla="*/ 1 h 813"/>
                    <a:gd name="T30" fmla="*/ 1 w 1205"/>
                    <a:gd name="T31" fmla="*/ 1 h 813"/>
                    <a:gd name="T32" fmla="*/ 1 w 1205"/>
                    <a:gd name="T33" fmla="*/ 1 h 813"/>
                    <a:gd name="T34" fmla="*/ 1 w 1205"/>
                    <a:gd name="T35" fmla="*/ 1 h 813"/>
                    <a:gd name="T36" fmla="*/ 1 w 1205"/>
                    <a:gd name="T37" fmla="*/ 1 h 813"/>
                    <a:gd name="T38" fmla="*/ 0 w 1205"/>
                    <a:gd name="T39" fmla="*/ 1 h 813"/>
                    <a:gd name="T40" fmla="*/ 0 w 1205"/>
                    <a:gd name="T41" fmla="*/ 0 h 813"/>
                    <a:gd name="T42" fmla="*/ 1 w 1205"/>
                    <a:gd name="T43" fmla="*/ 0 h 8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5"/>
                    <a:gd name="T67" fmla="*/ 0 h 813"/>
                    <a:gd name="T68" fmla="*/ 1205 w 1205"/>
                    <a:gd name="T69" fmla="*/ 813 h 8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5" h="813">
                      <a:moveTo>
                        <a:pt x="1188" y="0"/>
                      </a:moveTo>
                      <a:lnTo>
                        <a:pt x="1188" y="781"/>
                      </a:lnTo>
                      <a:lnTo>
                        <a:pt x="1190" y="787"/>
                      </a:lnTo>
                      <a:lnTo>
                        <a:pt x="1190" y="791"/>
                      </a:lnTo>
                      <a:lnTo>
                        <a:pt x="1193" y="797"/>
                      </a:lnTo>
                      <a:lnTo>
                        <a:pt x="1194" y="801"/>
                      </a:lnTo>
                      <a:lnTo>
                        <a:pt x="1197" y="805"/>
                      </a:lnTo>
                      <a:lnTo>
                        <a:pt x="1200" y="810"/>
                      </a:lnTo>
                      <a:lnTo>
                        <a:pt x="1204" y="813"/>
                      </a:lnTo>
                      <a:lnTo>
                        <a:pt x="1205" y="813"/>
                      </a:lnTo>
                      <a:lnTo>
                        <a:pt x="36" y="813"/>
                      </a:lnTo>
                      <a:lnTo>
                        <a:pt x="30" y="812"/>
                      </a:lnTo>
                      <a:lnTo>
                        <a:pt x="25" y="810"/>
                      </a:lnTo>
                      <a:lnTo>
                        <a:pt x="19" y="808"/>
                      </a:lnTo>
                      <a:lnTo>
                        <a:pt x="13" y="805"/>
                      </a:lnTo>
                      <a:lnTo>
                        <a:pt x="11" y="801"/>
                      </a:lnTo>
                      <a:lnTo>
                        <a:pt x="7" y="797"/>
                      </a:lnTo>
                      <a:lnTo>
                        <a:pt x="4" y="791"/>
                      </a:lnTo>
                      <a:lnTo>
                        <a:pt x="1" y="786"/>
                      </a:lnTo>
                      <a:lnTo>
                        <a:pt x="0" y="780"/>
                      </a:lnTo>
                      <a:lnTo>
                        <a:pt x="0" y="0"/>
                      </a:lnTo>
                      <a:lnTo>
                        <a:pt x="1188" y="0"/>
                      </a:lnTo>
                      <a:close/>
                    </a:path>
                  </a:pathLst>
                </a:custGeom>
                <a:solidFill>
                  <a:srgbClr val="FFFFFF"/>
                </a:solidFill>
                <a:ln w="0">
                  <a:solidFill>
                    <a:srgbClr val="000000"/>
                  </a:solidFill>
                  <a:round/>
                </a:ln>
              </p:spPr>
              <p:txBody>
                <a:bodyPr/>
                <a:lstStyle/>
                <a:p>
                  <a:endParaRPr lang="zh-CN" altLang="en-US"/>
                </a:p>
              </p:txBody>
            </p:sp>
          </p:grpSp>
          <p:sp>
            <p:nvSpPr>
              <p:cNvPr id="74795" name="Text Box 45"/>
              <p:cNvSpPr txBox="1">
                <a:spLocks noChangeArrowheads="1"/>
              </p:cNvSpPr>
              <p:nvPr/>
            </p:nvSpPr>
            <p:spPr bwMode="auto">
              <a:xfrm>
                <a:off x="336" y="1728"/>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SzPct val="75000"/>
                </a:pPr>
                <a:r>
                  <a:rPr lang="zh-CN" altLang="en-US" sz="1600">
                    <a:solidFill>
                      <a:srgbClr val="FF9900"/>
                    </a:solidFill>
                    <a:latin typeface="Arial Black" panose="020B0A04020102020204" pitchFamily="34" charset="0"/>
                  </a:rPr>
                  <a:t>文本</a:t>
                </a:r>
                <a:endParaRPr lang="zh-CN" altLang="en-US" sz="1600">
                  <a:solidFill>
                    <a:srgbClr val="FF9900"/>
                  </a:solidFill>
                  <a:latin typeface="Arial Black" panose="020B0A04020102020204" pitchFamily="34" charset="0"/>
                </a:endParaRPr>
              </a:p>
            </p:txBody>
          </p:sp>
        </p:grpSp>
        <p:sp>
          <p:nvSpPr>
            <p:cNvPr id="74783" name="Text Box 46"/>
            <p:cNvSpPr txBox="1">
              <a:spLocks noChangeArrowheads="1"/>
            </p:cNvSpPr>
            <p:nvPr/>
          </p:nvSpPr>
          <p:spPr bwMode="auto">
            <a:xfrm>
              <a:off x="480" y="316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r" eaLnBrk="1" hangingPunct="1">
                <a:buSzPct val="75000"/>
              </a:pPr>
              <a:r>
                <a:rPr lang="zh-CN" altLang="en-US" sz="1800"/>
                <a:t>新数据</a:t>
              </a:r>
              <a:endParaRPr lang="zh-CN" altLang="en-US" sz="1800" i="1"/>
            </a:p>
          </p:txBody>
        </p:sp>
        <p:grpSp>
          <p:nvGrpSpPr>
            <p:cNvPr id="74784" name="Group 47"/>
            <p:cNvGrpSpPr/>
            <p:nvPr/>
          </p:nvGrpSpPr>
          <p:grpSpPr bwMode="auto">
            <a:xfrm>
              <a:off x="452" y="3442"/>
              <a:ext cx="693" cy="504"/>
              <a:chOff x="295" y="1550"/>
              <a:chExt cx="693" cy="504"/>
            </a:xfrm>
          </p:grpSpPr>
          <p:grpSp>
            <p:nvGrpSpPr>
              <p:cNvPr id="74785" name="Group 48"/>
              <p:cNvGrpSpPr/>
              <p:nvPr/>
            </p:nvGrpSpPr>
            <p:grpSpPr bwMode="auto">
              <a:xfrm>
                <a:off x="295" y="1550"/>
                <a:ext cx="693" cy="504"/>
                <a:chOff x="295" y="1550"/>
                <a:chExt cx="693" cy="504"/>
              </a:xfrm>
            </p:grpSpPr>
            <p:sp>
              <p:nvSpPr>
                <p:cNvPr id="74787" name="AutoShape 49"/>
                <p:cNvSpPr>
                  <a:spLocks noChangeAspect="1" noChangeArrowheads="1" noTextEdit="1"/>
                </p:cNvSpPr>
                <p:nvPr/>
              </p:nvSpPr>
              <p:spPr bwMode="auto">
                <a:xfrm>
                  <a:off x="295" y="1550"/>
                  <a:ext cx="69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88" name="Freeform 50"/>
                <p:cNvSpPr/>
                <p:nvPr/>
              </p:nvSpPr>
              <p:spPr bwMode="auto">
                <a:xfrm>
                  <a:off x="296" y="1551"/>
                  <a:ext cx="689" cy="500"/>
                </a:xfrm>
                <a:custGeom>
                  <a:avLst/>
                  <a:gdLst>
                    <a:gd name="T0" fmla="*/ 0 w 1379"/>
                    <a:gd name="T1" fmla="*/ 0 h 1001"/>
                    <a:gd name="T2" fmla="*/ 0 w 1379"/>
                    <a:gd name="T3" fmla="*/ 0 h 1001"/>
                    <a:gd name="T4" fmla="*/ 0 w 1379"/>
                    <a:gd name="T5" fmla="*/ 0 h 1001"/>
                    <a:gd name="T6" fmla="*/ 0 w 1379"/>
                    <a:gd name="T7" fmla="*/ 0 h 1001"/>
                    <a:gd name="T8" fmla="*/ 0 w 1379"/>
                    <a:gd name="T9" fmla="*/ 0 h 1001"/>
                    <a:gd name="T10" fmla="*/ 0 w 1379"/>
                    <a:gd name="T11" fmla="*/ 0 h 1001"/>
                    <a:gd name="T12" fmla="*/ 0 w 1379"/>
                    <a:gd name="T13" fmla="*/ 0 h 1001"/>
                    <a:gd name="T14" fmla="*/ 0 w 1379"/>
                    <a:gd name="T15" fmla="*/ 0 h 1001"/>
                    <a:gd name="T16" fmla="*/ 0 w 1379"/>
                    <a:gd name="T17" fmla="*/ 0 h 1001"/>
                    <a:gd name="T18" fmla="*/ 0 w 1379"/>
                    <a:gd name="T19" fmla="*/ 0 h 1001"/>
                    <a:gd name="T20" fmla="*/ 0 w 1379"/>
                    <a:gd name="T21" fmla="*/ 0 h 1001"/>
                    <a:gd name="T22" fmla="*/ 0 w 1379"/>
                    <a:gd name="T23" fmla="*/ 0 h 1001"/>
                    <a:gd name="T24" fmla="*/ 0 w 1379"/>
                    <a:gd name="T25" fmla="*/ 0 h 1001"/>
                    <a:gd name="T26" fmla="*/ 0 w 1379"/>
                    <a:gd name="T27" fmla="*/ 0 h 1001"/>
                    <a:gd name="T28" fmla="*/ 0 w 1379"/>
                    <a:gd name="T29" fmla="*/ 0 h 1001"/>
                    <a:gd name="T30" fmla="*/ 0 w 1379"/>
                    <a:gd name="T31" fmla="*/ 0 h 1001"/>
                    <a:gd name="T32" fmla="*/ 0 w 1379"/>
                    <a:gd name="T33" fmla="*/ 0 h 1001"/>
                    <a:gd name="T34" fmla="*/ 0 w 1379"/>
                    <a:gd name="T35" fmla="*/ 0 h 1001"/>
                    <a:gd name="T36" fmla="*/ 0 w 1379"/>
                    <a:gd name="T37" fmla="*/ 0 h 1001"/>
                    <a:gd name="T38" fmla="*/ 0 w 1379"/>
                    <a:gd name="T39" fmla="*/ 0 h 1001"/>
                    <a:gd name="T40" fmla="*/ 0 w 1379"/>
                    <a:gd name="T41" fmla="*/ 0 h 1001"/>
                    <a:gd name="T42" fmla="*/ 0 w 1379"/>
                    <a:gd name="T43" fmla="*/ 0 h 1001"/>
                    <a:gd name="T44" fmla="*/ 0 w 1379"/>
                    <a:gd name="T45" fmla="*/ 0 h 1001"/>
                    <a:gd name="T46" fmla="*/ 0 w 1379"/>
                    <a:gd name="T47" fmla="*/ 0 h 1001"/>
                    <a:gd name="T48" fmla="*/ 0 w 1379"/>
                    <a:gd name="T49" fmla="*/ 0 h 1001"/>
                    <a:gd name="T50" fmla="*/ 0 w 1379"/>
                    <a:gd name="T51" fmla="*/ 0 h 1001"/>
                    <a:gd name="T52" fmla="*/ 0 w 1379"/>
                    <a:gd name="T53" fmla="*/ 0 h 1001"/>
                    <a:gd name="T54" fmla="*/ 0 w 1379"/>
                    <a:gd name="T55" fmla="*/ 0 h 1001"/>
                    <a:gd name="T56" fmla="*/ 0 w 1379"/>
                    <a:gd name="T57" fmla="*/ 0 h 1001"/>
                    <a:gd name="T58" fmla="*/ 0 w 1379"/>
                    <a:gd name="T59" fmla="*/ 0 h 1001"/>
                    <a:gd name="T60" fmla="*/ 0 w 1379"/>
                    <a:gd name="T61" fmla="*/ 0 h 1001"/>
                    <a:gd name="T62" fmla="*/ 0 w 1379"/>
                    <a:gd name="T63" fmla="*/ 0 h 1001"/>
                    <a:gd name="T64" fmla="*/ 0 w 1379"/>
                    <a:gd name="T65" fmla="*/ 0 h 1001"/>
                    <a:gd name="T66" fmla="*/ 0 w 1379"/>
                    <a:gd name="T67" fmla="*/ 0 h 1001"/>
                    <a:gd name="T68" fmla="*/ 0 w 1379"/>
                    <a:gd name="T69" fmla="*/ 0 h 1001"/>
                    <a:gd name="T70" fmla="*/ 0 w 1379"/>
                    <a:gd name="T71" fmla="*/ 0 h 1001"/>
                    <a:gd name="T72" fmla="*/ 0 w 1379"/>
                    <a:gd name="T73" fmla="*/ 0 h 1001"/>
                    <a:gd name="T74" fmla="*/ 0 w 1379"/>
                    <a:gd name="T75" fmla="*/ 0 h 1001"/>
                    <a:gd name="T76" fmla="*/ 0 w 1379"/>
                    <a:gd name="T77" fmla="*/ 0 h 1001"/>
                    <a:gd name="T78" fmla="*/ 0 w 1379"/>
                    <a:gd name="T79" fmla="*/ 0 h 1001"/>
                    <a:gd name="T80" fmla="*/ 0 w 1379"/>
                    <a:gd name="T81" fmla="*/ 0 h 1001"/>
                    <a:gd name="T82" fmla="*/ 0 w 1379"/>
                    <a:gd name="T83" fmla="*/ 0 h 1001"/>
                    <a:gd name="T84" fmla="*/ 0 w 1379"/>
                    <a:gd name="T85" fmla="*/ 0 h 1001"/>
                    <a:gd name="T86" fmla="*/ 0 w 1379"/>
                    <a:gd name="T87" fmla="*/ 0 h 1001"/>
                    <a:gd name="T88" fmla="*/ 0 w 1379"/>
                    <a:gd name="T89" fmla="*/ 0 h 1001"/>
                    <a:gd name="T90" fmla="*/ 0 w 1379"/>
                    <a:gd name="T91" fmla="*/ 0 h 1001"/>
                    <a:gd name="T92" fmla="*/ 0 w 1379"/>
                    <a:gd name="T93" fmla="*/ 0 h 1001"/>
                    <a:gd name="T94" fmla="*/ 0 w 1379"/>
                    <a:gd name="T95" fmla="*/ 0 h 1001"/>
                    <a:gd name="T96" fmla="*/ 0 w 1379"/>
                    <a:gd name="T97" fmla="*/ 0 h 100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79"/>
                    <a:gd name="T148" fmla="*/ 0 h 1001"/>
                    <a:gd name="T149" fmla="*/ 1379 w 1379"/>
                    <a:gd name="T150" fmla="*/ 1001 h 100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79" h="1001">
                      <a:moveTo>
                        <a:pt x="0" y="169"/>
                      </a:moveTo>
                      <a:lnTo>
                        <a:pt x="1208" y="169"/>
                      </a:lnTo>
                      <a:lnTo>
                        <a:pt x="1208" y="950"/>
                      </a:lnTo>
                      <a:lnTo>
                        <a:pt x="1210" y="956"/>
                      </a:lnTo>
                      <a:lnTo>
                        <a:pt x="1210" y="960"/>
                      </a:lnTo>
                      <a:lnTo>
                        <a:pt x="1213" y="966"/>
                      </a:lnTo>
                      <a:lnTo>
                        <a:pt x="1214" y="970"/>
                      </a:lnTo>
                      <a:lnTo>
                        <a:pt x="1217" y="974"/>
                      </a:lnTo>
                      <a:lnTo>
                        <a:pt x="1220" y="979"/>
                      </a:lnTo>
                      <a:lnTo>
                        <a:pt x="1224" y="982"/>
                      </a:lnTo>
                      <a:lnTo>
                        <a:pt x="1225" y="982"/>
                      </a:lnTo>
                      <a:lnTo>
                        <a:pt x="56" y="982"/>
                      </a:lnTo>
                      <a:lnTo>
                        <a:pt x="50" y="981"/>
                      </a:lnTo>
                      <a:lnTo>
                        <a:pt x="45" y="979"/>
                      </a:lnTo>
                      <a:lnTo>
                        <a:pt x="39" y="977"/>
                      </a:lnTo>
                      <a:lnTo>
                        <a:pt x="33" y="974"/>
                      </a:lnTo>
                      <a:lnTo>
                        <a:pt x="31" y="970"/>
                      </a:lnTo>
                      <a:lnTo>
                        <a:pt x="27" y="966"/>
                      </a:lnTo>
                      <a:lnTo>
                        <a:pt x="24" y="960"/>
                      </a:lnTo>
                      <a:lnTo>
                        <a:pt x="21" y="955"/>
                      </a:lnTo>
                      <a:lnTo>
                        <a:pt x="20" y="949"/>
                      </a:lnTo>
                      <a:lnTo>
                        <a:pt x="20" y="169"/>
                      </a:lnTo>
                      <a:lnTo>
                        <a:pt x="0" y="169"/>
                      </a:lnTo>
                      <a:lnTo>
                        <a:pt x="0" y="944"/>
                      </a:lnTo>
                      <a:lnTo>
                        <a:pt x="2" y="950"/>
                      </a:lnTo>
                      <a:lnTo>
                        <a:pt x="2" y="957"/>
                      </a:lnTo>
                      <a:lnTo>
                        <a:pt x="5" y="964"/>
                      </a:lnTo>
                      <a:lnTo>
                        <a:pt x="7" y="971"/>
                      </a:lnTo>
                      <a:lnTo>
                        <a:pt x="11" y="977"/>
                      </a:lnTo>
                      <a:lnTo>
                        <a:pt x="16" y="982"/>
                      </a:lnTo>
                      <a:lnTo>
                        <a:pt x="20" y="988"/>
                      </a:lnTo>
                      <a:lnTo>
                        <a:pt x="27" y="992"/>
                      </a:lnTo>
                      <a:lnTo>
                        <a:pt x="32" y="995"/>
                      </a:lnTo>
                      <a:lnTo>
                        <a:pt x="39" y="997"/>
                      </a:lnTo>
                      <a:lnTo>
                        <a:pt x="47" y="1000"/>
                      </a:lnTo>
                      <a:lnTo>
                        <a:pt x="57" y="1001"/>
                      </a:lnTo>
                      <a:lnTo>
                        <a:pt x="1265" y="1001"/>
                      </a:lnTo>
                      <a:lnTo>
                        <a:pt x="1273" y="1000"/>
                      </a:lnTo>
                      <a:lnTo>
                        <a:pt x="1279" y="999"/>
                      </a:lnTo>
                      <a:lnTo>
                        <a:pt x="1284" y="997"/>
                      </a:lnTo>
                      <a:lnTo>
                        <a:pt x="1291" y="995"/>
                      </a:lnTo>
                      <a:lnTo>
                        <a:pt x="1295" y="992"/>
                      </a:lnTo>
                      <a:lnTo>
                        <a:pt x="1302" y="988"/>
                      </a:lnTo>
                      <a:lnTo>
                        <a:pt x="1308" y="984"/>
                      </a:lnTo>
                      <a:lnTo>
                        <a:pt x="1316" y="975"/>
                      </a:lnTo>
                      <a:lnTo>
                        <a:pt x="1326" y="967"/>
                      </a:lnTo>
                      <a:lnTo>
                        <a:pt x="1335" y="955"/>
                      </a:lnTo>
                      <a:lnTo>
                        <a:pt x="1344" y="944"/>
                      </a:lnTo>
                      <a:lnTo>
                        <a:pt x="1351" y="931"/>
                      </a:lnTo>
                      <a:lnTo>
                        <a:pt x="1357" y="919"/>
                      </a:lnTo>
                      <a:lnTo>
                        <a:pt x="1363" y="908"/>
                      </a:lnTo>
                      <a:lnTo>
                        <a:pt x="1367" y="898"/>
                      </a:lnTo>
                      <a:lnTo>
                        <a:pt x="1373" y="883"/>
                      </a:lnTo>
                      <a:lnTo>
                        <a:pt x="1375" y="870"/>
                      </a:lnTo>
                      <a:lnTo>
                        <a:pt x="1378" y="857"/>
                      </a:lnTo>
                      <a:lnTo>
                        <a:pt x="1379" y="844"/>
                      </a:lnTo>
                      <a:lnTo>
                        <a:pt x="1379" y="0"/>
                      </a:lnTo>
                      <a:lnTo>
                        <a:pt x="152" y="0"/>
                      </a:lnTo>
                      <a:lnTo>
                        <a:pt x="152" y="38"/>
                      </a:lnTo>
                      <a:lnTo>
                        <a:pt x="170" y="38"/>
                      </a:lnTo>
                      <a:lnTo>
                        <a:pt x="170" y="20"/>
                      </a:lnTo>
                      <a:lnTo>
                        <a:pt x="1362" y="20"/>
                      </a:lnTo>
                      <a:lnTo>
                        <a:pt x="1362" y="842"/>
                      </a:lnTo>
                      <a:lnTo>
                        <a:pt x="1360" y="851"/>
                      </a:lnTo>
                      <a:lnTo>
                        <a:pt x="1359" y="859"/>
                      </a:lnTo>
                      <a:lnTo>
                        <a:pt x="1357" y="868"/>
                      </a:lnTo>
                      <a:lnTo>
                        <a:pt x="1355" y="877"/>
                      </a:lnTo>
                      <a:lnTo>
                        <a:pt x="1353" y="886"/>
                      </a:lnTo>
                      <a:lnTo>
                        <a:pt x="1351" y="894"/>
                      </a:lnTo>
                      <a:lnTo>
                        <a:pt x="1348" y="901"/>
                      </a:lnTo>
                      <a:lnTo>
                        <a:pt x="1344" y="910"/>
                      </a:lnTo>
                      <a:lnTo>
                        <a:pt x="1339" y="917"/>
                      </a:lnTo>
                      <a:lnTo>
                        <a:pt x="1335" y="926"/>
                      </a:lnTo>
                      <a:lnTo>
                        <a:pt x="1328" y="935"/>
                      </a:lnTo>
                      <a:lnTo>
                        <a:pt x="1324" y="941"/>
                      </a:lnTo>
                      <a:lnTo>
                        <a:pt x="1317" y="949"/>
                      </a:lnTo>
                      <a:lnTo>
                        <a:pt x="1312" y="956"/>
                      </a:lnTo>
                      <a:lnTo>
                        <a:pt x="1308" y="960"/>
                      </a:lnTo>
                      <a:lnTo>
                        <a:pt x="1299" y="967"/>
                      </a:lnTo>
                      <a:lnTo>
                        <a:pt x="1297" y="971"/>
                      </a:lnTo>
                      <a:lnTo>
                        <a:pt x="1291" y="975"/>
                      </a:lnTo>
                      <a:lnTo>
                        <a:pt x="1284" y="978"/>
                      </a:lnTo>
                      <a:lnTo>
                        <a:pt x="1276" y="979"/>
                      </a:lnTo>
                      <a:lnTo>
                        <a:pt x="1268" y="981"/>
                      </a:lnTo>
                      <a:lnTo>
                        <a:pt x="1265" y="981"/>
                      </a:lnTo>
                      <a:lnTo>
                        <a:pt x="1258" y="979"/>
                      </a:lnTo>
                      <a:lnTo>
                        <a:pt x="1253" y="979"/>
                      </a:lnTo>
                      <a:lnTo>
                        <a:pt x="1248" y="977"/>
                      </a:lnTo>
                      <a:lnTo>
                        <a:pt x="1244" y="974"/>
                      </a:lnTo>
                      <a:lnTo>
                        <a:pt x="1240" y="970"/>
                      </a:lnTo>
                      <a:lnTo>
                        <a:pt x="1236" y="967"/>
                      </a:lnTo>
                      <a:lnTo>
                        <a:pt x="1233" y="963"/>
                      </a:lnTo>
                      <a:lnTo>
                        <a:pt x="1231" y="959"/>
                      </a:lnTo>
                      <a:lnTo>
                        <a:pt x="1229" y="952"/>
                      </a:lnTo>
                      <a:lnTo>
                        <a:pt x="1229" y="942"/>
                      </a:lnTo>
                      <a:lnTo>
                        <a:pt x="1228" y="938"/>
                      </a:lnTo>
                      <a:lnTo>
                        <a:pt x="1228" y="149"/>
                      </a:lnTo>
                      <a:lnTo>
                        <a:pt x="0" y="149"/>
                      </a:lnTo>
                      <a:lnTo>
                        <a:pt x="0" y="169"/>
                      </a:lnTo>
                      <a:close/>
                    </a:path>
                  </a:pathLst>
                </a:custGeom>
                <a:solidFill>
                  <a:srgbClr val="000000"/>
                </a:solidFill>
                <a:ln w="0">
                  <a:solidFill>
                    <a:srgbClr val="000000"/>
                  </a:solidFill>
                  <a:round/>
                </a:ln>
              </p:spPr>
              <p:txBody>
                <a:bodyPr/>
                <a:lstStyle/>
                <a:p>
                  <a:endParaRPr lang="zh-CN" altLang="en-US"/>
                </a:p>
              </p:txBody>
            </p:sp>
            <p:sp>
              <p:nvSpPr>
                <p:cNvPr id="74789" name="Freeform 51"/>
                <p:cNvSpPr/>
                <p:nvPr/>
              </p:nvSpPr>
              <p:spPr bwMode="auto">
                <a:xfrm>
                  <a:off x="324" y="1560"/>
                  <a:ext cx="652" cy="481"/>
                </a:xfrm>
                <a:custGeom>
                  <a:avLst/>
                  <a:gdLst>
                    <a:gd name="T0" fmla="*/ 0 w 1305"/>
                    <a:gd name="T1" fmla="*/ 1 h 961"/>
                    <a:gd name="T2" fmla="*/ 0 w 1305"/>
                    <a:gd name="T3" fmla="*/ 1 h 961"/>
                    <a:gd name="T4" fmla="*/ 0 w 1305"/>
                    <a:gd name="T5" fmla="*/ 1 h 961"/>
                    <a:gd name="T6" fmla="*/ 0 w 1305"/>
                    <a:gd name="T7" fmla="*/ 1 h 961"/>
                    <a:gd name="T8" fmla="*/ 0 w 1305"/>
                    <a:gd name="T9" fmla="*/ 1 h 961"/>
                    <a:gd name="T10" fmla="*/ 0 w 1305"/>
                    <a:gd name="T11" fmla="*/ 1 h 961"/>
                    <a:gd name="T12" fmla="*/ 0 w 1305"/>
                    <a:gd name="T13" fmla="*/ 1 h 961"/>
                    <a:gd name="T14" fmla="*/ 0 w 1305"/>
                    <a:gd name="T15" fmla="*/ 1 h 961"/>
                    <a:gd name="T16" fmla="*/ 0 w 1305"/>
                    <a:gd name="T17" fmla="*/ 1 h 961"/>
                    <a:gd name="T18" fmla="*/ 0 w 1305"/>
                    <a:gd name="T19" fmla="*/ 1 h 961"/>
                    <a:gd name="T20" fmla="*/ 0 w 1305"/>
                    <a:gd name="T21" fmla="*/ 1 h 961"/>
                    <a:gd name="T22" fmla="*/ 0 w 1305"/>
                    <a:gd name="T23" fmla="*/ 1 h 961"/>
                    <a:gd name="T24" fmla="*/ 0 w 1305"/>
                    <a:gd name="T25" fmla="*/ 1 h 961"/>
                    <a:gd name="T26" fmla="*/ 0 w 1305"/>
                    <a:gd name="T27" fmla="*/ 1 h 961"/>
                    <a:gd name="T28" fmla="*/ 0 w 1305"/>
                    <a:gd name="T29" fmla="*/ 1 h 961"/>
                    <a:gd name="T30" fmla="*/ 0 w 1305"/>
                    <a:gd name="T31" fmla="*/ 1 h 961"/>
                    <a:gd name="T32" fmla="*/ 0 w 1305"/>
                    <a:gd name="T33" fmla="*/ 1 h 961"/>
                    <a:gd name="T34" fmla="*/ 0 w 1305"/>
                    <a:gd name="T35" fmla="*/ 1 h 961"/>
                    <a:gd name="T36" fmla="*/ 0 w 1305"/>
                    <a:gd name="T37" fmla="*/ 1 h 961"/>
                    <a:gd name="T38" fmla="*/ 0 w 1305"/>
                    <a:gd name="T39" fmla="*/ 0 h 961"/>
                    <a:gd name="T40" fmla="*/ 0 w 1305"/>
                    <a:gd name="T41" fmla="*/ 1 h 961"/>
                    <a:gd name="T42" fmla="*/ 0 w 1305"/>
                    <a:gd name="T43" fmla="*/ 1 h 961"/>
                    <a:gd name="T44" fmla="*/ 0 w 1305"/>
                    <a:gd name="T45" fmla="*/ 1 h 961"/>
                    <a:gd name="T46" fmla="*/ 0 w 1305"/>
                    <a:gd name="T47" fmla="*/ 1 h 961"/>
                    <a:gd name="T48" fmla="*/ 0 w 1305"/>
                    <a:gd name="T49" fmla="*/ 1 h 961"/>
                    <a:gd name="T50" fmla="*/ 0 w 1305"/>
                    <a:gd name="T51" fmla="*/ 1 h 961"/>
                    <a:gd name="T52" fmla="*/ 0 w 1305"/>
                    <a:gd name="T53" fmla="*/ 1 h 961"/>
                    <a:gd name="T54" fmla="*/ 0 w 1305"/>
                    <a:gd name="T55" fmla="*/ 1 h 961"/>
                    <a:gd name="T56" fmla="*/ 0 w 1305"/>
                    <a:gd name="T57" fmla="*/ 1 h 961"/>
                    <a:gd name="T58" fmla="*/ 0 w 1305"/>
                    <a:gd name="T59" fmla="*/ 1 h 961"/>
                    <a:gd name="T60" fmla="*/ 0 w 1305"/>
                    <a:gd name="T61" fmla="*/ 1 h 961"/>
                    <a:gd name="T62" fmla="*/ 0 w 1305"/>
                    <a:gd name="T63" fmla="*/ 1 h 961"/>
                    <a:gd name="T64" fmla="*/ 0 w 1305"/>
                    <a:gd name="T65" fmla="*/ 1 h 961"/>
                    <a:gd name="T66" fmla="*/ 0 w 1305"/>
                    <a:gd name="T67" fmla="*/ 1 h 96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05"/>
                    <a:gd name="T103" fmla="*/ 0 h 961"/>
                    <a:gd name="T104" fmla="*/ 1305 w 1305"/>
                    <a:gd name="T105" fmla="*/ 961 h 96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05" h="961">
                      <a:moveTo>
                        <a:pt x="1190" y="111"/>
                      </a:moveTo>
                      <a:lnTo>
                        <a:pt x="0" y="111"/>
                      </a:lnTo>
                      <a:lnTo>
                        <a:pt x="0" y="129"/>
                      </a:lnTo>
                      <a:lnTo>
                        <a:pt x="1171" y="129"/>
                      </a:lnTo>
                      <a:lnTo>
                        <a:pt x="1171" y="918"/>
                      </a:lnTo>
                      <a:lnTo>
                        <a:pt x="1172" y="922"/>
                      </a:lnTo>
                      <a:lnTo>
                        <a:pt x="1172" y="932"/>
                      </a:lnTo>
                      <a:lnTo>
                        <a:pt x="1174" y="939"/>
                      </a:lnTo>
                      <a:lnTo>
                        <a:pt x="1176" y="943"/>
                      </a:lnTo>
                      <a:lnTo>
                        <a:pt x="1179" y="947"/>
                      </a:lnTo>
                      <a:lnTo>
                        <a:pt x="1183" y="950"/>
                      </a:lnTo>
                      <a:lnTo>
                        <a:pt x="1187" y="954"/>
                      </a:lnTo>
                      <a:lnTo>
                        <a:pt x="1191" y="957"/>
                      </a:lnTo>
                      <a:lnTo>
                        <a:pt x="1196" y="959"/>
                      </a:lnTo>
                      <a:lnTo>
                        <a:pt x="1201" y="959"/>
                      </a:lnTo>
                      <a:lnTo>
                        <a:pt x="1208" y="961"/>
                      </a:lnTo>
                      <a:lnTo>
                        <a:pt x="1211" y="961"/>
                      </a:lnTo>
                      <a:lnTo>
                        <a:pt x="1219" y="959"/>
                      </a:lnTo>
                      <a:lnTo>
                        <a:pt x="1227" y="958"/>
                      </a:lnTo>
                      <a:lnTo>
                        <a:pt x="1234" y="955"/>
                      </a:lnTo>
                      <a:lnTo>
                        <a:pt x="1240" y="951"/>
                      </a:lnTo>
                      <a:lnTo>
                        <a:pt x="1242" y="947"/>
                      </a:lnTo>
                      <a:lnTo>
                        <a:pt x="1251" y="940"/>
                      </a:lnTo>
                      <a:lnTo>
                        <a:pt x="1255" y="936"/>
                      </a:lnTo>
                      <a:lnTo>
                        <a:pt x="1260" y="929"/>
                      </a:lnTo>
                      <a:lnTo>
                        <a:pt x="1267" y="921"/>
                      </a:lnTo>
                      <a:lnTo>
                        <a:pt x="1271" y="915"/>
                      </a:lnTo>
                      <a:lnTo>
                        <a:pt x="1278" y="906"/>
                      </a:lnTo>
                      <a:lnTo>
                        <a:pt x="1282" y="897"/>
                      </a:lnTo>
                      <a:lnTo>
                        <a:pt x="1287" y="890"/>
                      </a:lnTo>
                      <a:lnTo>
                        <a:pt x="1291" y="881"/>
                      </a:lnTo>
                      <a:lnTo>
                        <a:pt x="1294" y="874"/>
                      </a:lnTo>
                      <a:lnTo>
                        <a:pt x="1296" y="866"/>
                      </a:lnTo>
                      <a:lnTo>
                        <a:pt x="1298" y="857"/>
                      </a:lnTo>
                      <a:lnTo>
                        <a:pt x="1300" y="848"/>
                      </a:lnTo>
                      <a:lnTo>
                        <a:pt x="1302" y="839"/>
                      </a:lnTo>
                      <a:lnTo>
                        <a:pt x="1303" y="831"/>
                      </a:lnTo>
                      <a:lnTo>
                        <a:pt x="1305" y="822"/>
                      </a:lnTo>
                      <a:lnTo>
                        <a:pt x="1305" y="0"/>
                      </a:lnTo>
                      <a:lnTo>
                        <a:pt x="113" y="0"/>
                      </a:lnTo>
                      <a:lnTo>
                        <a:pt x="113" y="18"/>
                      </a:lnTo>
                      <a:lnTo>
                        <a:pt x="1285" y="18"/>
                      </a:lnTo>
                      <a:lnTo>
                        <a:pt x="1285" y="828"/>
                      </a:lnTo>
                      <a:lnTo>
                        <a:pt x="1284" y="835"/>
                      </a:lnTo>
                      <a:lnTo>
                        <a:pt x="1284" y="844"/>
                      </a:lnTo>
                      <a:lnTo>
                        <a:pt x="1282" y="848"/>
                      </a:lnTo>
                      <a:lnTo>
                        <a:pt x="1280" y="859"/>
                      </a:lnTo>
                      <a:lnTo>
                        <a:pt x="1277" y="868"/>
                      </a:lnTo>
                      <a:lnTo>
                        <a:pt x="1273" y="878"/>
                      </a:lnTo>
                      <a:lnTo>
                        <a:pt x="1270" y="886"/>
                      </a:lnTo>
                      <a:lnTo>
                        <a:pt x="1265" y="895"/>
                      </a:lnTo>
                      <a:lnTo>
                        <a:pt x="1260" y="902"/>
                      </a:lnTo>
                      <a:lnTo>
                        <a:pt x="1256" y="907"/>
                      </a:lnTo>
                      <a:lnTo>
                        <a:pt x="1252" y="913"/>
                      </a:lnTo>
                      <a:lnTo>
                        <a:pt x="1247" y="918"/>
                      </a:lnTo>
                      <a:lnTo>
                        <a:pt x="1242" y="924"/>
                      </a:lnTo>
                      <a:lnTo>
                        <a:pt x="1236" y="929"/>
                      </a:lnTo>
                      <a:lnTo>
                        <a:pt x="1230" y="933"/>
                      </a:lnTo>
                      <a:lnTo>
                        <a:pt x="1226" y="935"/>
                      </a:lnTo>
                      <a:lnTo>
                        <a:pt x="1220" y="936"/>
                      </a:lnTo>
                      <a:lnTo>
                        <a:pt x="1215" y="936"/>
                      </a:lnTo>
                      <a:lnTo>
                        <a:pt x="1211" y="935"/>
                      </a:lnTo>
                      <a:lnTo>
                        <a:pt x="1207" y="933"/>
                      </a:lnTo>
                      <a:lnTo>
                        <a:pt x="1201" y="930"/>
                      </a:lnTo>
                      <a:lnTo>
                        <a:pt x="1193" y="922"/>
                      </a:lnTo>
                      <a:lnTo>
                        <a:pt x="1191" y="917"/>
                      </a:lnTo>
                      <a:lnTo>
                        <a:pt x="1190" y="910"/>
                      </a:lnTo>
                      <a:lnTo>
                        <a:pt x="1190" y="111"/>
                      </a:lnTo>
                      <a:close/>
                    </a:path>
                  </a:pathLst>
                </a:custGeom>
                <a:solidFill>
                  <a:srgbClr val="FFFFFF"/>
                </a:solidFill>
                <a:ln w="0">
                  <a:solidFill>
                    <a:srgbClr val="FFFFFF"/>
                  </a:solidFill>
                  <a:round/>
                </a:ln>
              </p:spPr>
              <p:txBody>
                <a:bodyPr/>
                <a:lstStyle/>
                <a:p>
                  <a:endParaRPr lang="zh-CN" altLang="en-US"/>
                </a:p>
              </p:txBody>
            </p:sp>
            <p:sp>
              <p:nvSpPr>
                <p:cNvPr id="74790" name="Freeform 52"/>
                <p:cNvSpPr/>
                <p:nvPr/>
              </p:nvSpPr>
              <p:spPr bwMode="auto">
                <a:xfrm>
                  <a:off x="314" y="1569"/>
                  <a:ext cx="653" cy="459"/>
                </a:xfrm>
                <a:custGeom>
                  <a:avLst/>
                  <a:gdLst>
                    <a:gd name="T0" fmla="*/ 1 w 1304"/>
                    <a:gd name="T1" fmla="*/ 0 h 918"/>
                    <a:gd name="T2" fmla="*/ 1 w 1304"/>
                    <a:gd name="T3" fmla="*/ 1 h 918"/>
                    <a:gd name="T4" fmla="*/ 1 w 1304"/>
                    <a:gd name="T5" fmla="*/ 1 h 918"/>
                    <a:gd name="T6" fmla="*/ 1 w 1304"/>
                    <a:gd name="T7" fmla="*/ 1 h 918"/>
                    <a:gd name="T8" fmla="*/ 1 w 1304"/>
                    <a:gd name="T9" fmla="*/ 1 h 918"/>
                    <a:gd name="T10" fmla="*/ 1 w 1304"/>
                    <a:gd name="T11" fmla="*/ 1 h 918"/>
                    <a:gd name="T12" fmla="*/ 1 w 1304"/>
                    <a:gd name="T13" fmla="*/ 1 h 918"/>
                    <a:gd name="T14" fmla="*/ 1 w 1304"/>
                    <a:gd name="T15" fmla="*/ 1 h 918"/>
                    <a:gd name="T16" fmla="*/ 1 w 1304"/>
                    <a:gd name="T17" fmla="*/ 1 h 918"/>
                    <a:gd name="T18" fmla="*/ 1 w 1304"/>
                    <a:gd name="T19" fmla="*/ 1 h 918"/>
                    <a:gd name="T20" fmla="*/ 1 w 1304"/>
                    <a:gd name="T21" fmla="*/ 1 h 918"/>
                    <a:gd name="T22" fmla="*/ 1 w 1304"/>
                    <a:gd name="T23" fmla="*/ 1 h 918"/>
                    <a:gd name="T24" fmla="*/ 1 w 1304"/>
                    <a:gd name="T25" fmla="*/ 1 h 918"/>
                    <a:gd name="T26" fmla="*/ 1 w 1304"/>
                    <a:gd name="T27" fmla="*/ 1 h 918"/>
                    <a:gd name="T28" fmla="*/ 1 w 1304"/>
                    <a:gd name="T29" fmla="*/ 1 h 918"/>
                    <a:gd name="T30" fmla="*/ 1 w 1304"/>
                    <a:gd name="T31" fmla="*/ 1 h 918"/>
                    <a:gd name="T32" fmla="*/ 1 w 1304"/>
                    <a:gd name="T33" fmla="*/ 1 h 918"/>
                    <a:gd name="T34" fmla="*/ 1 w 1304"/>
                    <a:gd name="T35" fmla="*/ 1 h 918"/>
                    <a:gd name="T36" fmla="*/ 1 w 1304"/>
                    <a:gd name="T37" fmla="*/ 1 h 918"/>
                    <a:gd name="T38" fmla="*/ 1 w 1304"/>
                    <a:gd name="T39" fmla="*/ 1 h 918"/>
                    <a:gd name="T40" fmla="*/ 1 w 1304"/>
                    <a:gd name="T41" fmla="*/ 1 h 918"/>
                    <a:gd name="T42" fmla="*/ 1 w 1304"/>
                    <a:gd name="T43" fmla="*/ 1 h 918"/>
                    <a:gd name="T44" fmla="*/ 1 w 1304"/>
                    <a:gd name="T45" fmla="*/ 1 h 918"/>
                    <a:gd name="T46" fmla="*/ 1 w 1304"/>
                    <a:gd name="T47" fmla="*/ 1 h 918"/>
                    <a:gd name="T48" fmla="*/ 1 w 1304"/>
                    <a:gd name="T49" fmla="*/ 1 h 918"/>
                    <a:gd name="T50" fmla="*/ 1 w 1304"/>
                    <a:gd name="T51" fmla="*/ 1 h 918"/>
                    <a:gd name="T52" fmla="*/ 1 w 1304"/>
                    <a:gd name="T53" fmla="*/ 1 h 918"/>
                    <a:gd name="T54" fmla="*/ 1 w 1304"/>
                    <a:gd name="T55" fmla="*/ 1 h 918"/>
                    <a:gd name="T56" fmla="*/ 1 w 1304"/>
                    <a:gd name="T57" fmla="*/ 1 h 918"/>
                    <a:gd name="T58" fmla="*/ 0 w 1304"/>
                    <a:gd name="T59" fmla="*/ 1 h 918"/>
                    <a:gd name="T60" fmla="*/ 0 w 1304"/>
                    <a:gd name="T61" fmla="*/ 1 h 918"/>
                    <a:gd name="T62" fmla="*/ 1 w 1304"/>
                    <a:gd name="T63" fmla="*/ 1 h 918"/>
                    <a:gd name="T64" fmla="*/ 1 w 1304"/>
                    <a:gd name="T65" fmla="*/ 1 h 918"/>
                    <a:gd name="T66" fmla="*/ 1 w 1304"/>
                    <a:gd name="T67" fmla="*/ 1 h 918"/>
                    <a:gd name="T68" fmla="*/ 1 w 1304"/>
                    <a:gd name="T69" fmla="*/ 1 h 918"/>
                    <a:gd name="T70" fmla="*/ 1 w 1304"/>
                    <a:gd name="T71" fmla="*/ 1 h 918"/>
                    <a:gd name="T72" fmla="*/ 1 w 1304"/>
                    <a:gd name="T73" fmla="*/ 1 h 918"/>
                    <a:gd name="T74" fmla="*/ 1 w 1304"/>
                    <a:gd name="T75" fmla="*/ 1 h 918"/>
                    <a:gd name="T76" fmla="*/ 1 w 1304"/>
                    <a:gd name="T77" fmla="*/ 1 h 918"/>
                    <a:gd name="T78" fmla="*/ 1 w 1304"/>
                    <a:gd name="T79" fmla="*/ 1 h 918"/>
                    <a:gd name="T80" fmla="*/ 1 w 1304"/>
                    <a:gd name="T81" fmla="*/ 1 h 918"/>
                    <a:gd name="T82" fmla="*/ 1 w 1304"/>
                    <a:gd name="T83" fmla="*/ 1 h 918"/>
                    <a:gd name="T84" fmla="*/ 1 w 1304"/>
                    <a:gd name="T85" fmla="*/ 1 h 918"/>
                    <a:gd name="T86" fmla="*/ 1 w 1304"/>
                    <a:gd name="T87" fmla="*/ 1 h 918"/>
                    <a:gd name="T88" fmla="*/ 1 w 1304"/>
                    <a:gd name="T89" fmla="*/ 1 h 918"/>
                    <a:gd name="T90" fmla="*/ 1 w 1304"/>
                    <a:gd name="T91" fmla="*/ 1 h 918"/>
                    <a:gd name="T92" fmla="*/ 1 w 1304"/>
                    <a:gd name="T93" fmla="*/ 1 h 918"/>
                    <a:gd name="T94" fmla="*/ 1 w 1304"/>
                    <a:gd name="T95" fmla="*/ 1 h 918"/>
                    <a:gd name="T96" fmla="*/ 1 w 1304"/>
                    <a:gd name="T97" fmla="*/ 1 h 918"/>
                    <a:gd name="T98" fmla="*/ 1 w 1304"/>
                    <a:gd name="T99" fmla="*/ 1 h 918"/>
                    <a:gd name="T100" fmla="*/ 1 w 1304"/>
                    <a:gd name="T101" fmla="*/ 1 h 918"/>
                    <a:gd name="T102" fmla="*/ 1 w 1304"/>
                    <a:gd name="T103" fmla="*/ 1 h 918"/>
                    <a:gd name="T104" fmla="*/ 1 w 1304"/>
                    <a:gd name="T105" fmla="*/ 1 h 918"/>
                    <a:gd name="T106" fmla="*/ 1 w 1304"/>
                    <a:gd name="T107" fmla="*/ 1 h 918"/>
                    <a:gd name="T108" fmla="*/ 1 w 1304"/>
                    <a:gd name="T109" fmla="*/ 1 h 918"/>
                    <a:gd name="T110" fmla="*/ 1 w 1304"/>
                    <a:gd name="T111" fmla="*/ 1 h 918"/>
                    <a:gd name="T112" fmla="*/ 1 w 1304"/>
                    <a:gd name="T113" fmla="*/ 0 h 918"/>
                    <a:gd name="T114" fmla="*/ 1 w 1304"/>
                    <a:gd name="T115" fmla="*/ 0 h 9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04"/>
                    <a:gd name="T175" fmla="*/ 0 h 918"/>
                    <a:gd name="T176" fmla="*/ 1304 w 1304"/>
                    <a:gd name="T177" fmla="*/ 918 h 91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04" h="918">
                      <a:moveTo>
                        <a:pt x="1304" y="0"/>
                      </a:moveTo>
                      <a:lnTo>
                        <a:pt x="1304" y="810"/>
                      </a:lnTo>
                      <a:lnTo>
                        <a:pt x="1303" y="817"/>
                      </a:lnTo>
                      <a:lnTo>
                        <a:pt x="1303" y="826"/>
                      </a:lnTo>
                      <a:lnTo>
                        <a:pt x="1301" y="830"/>
                      </a:lnTo>
                      <a:lnTo>
                        <a:pt x="1299" y="841"/>
                      </a:lnTo>
                      <a:lnTo>
                        <a:pt x="1296" y="850"/>
                      </a:lnTo>
                      <a:lnTo>
                        <a:pt x="1292" y="860"/>
                      </a:lnTo>
                      <a:lnTo>
                        <a:pt x="1289" y="868"/>
                      </a:lnTo>
                      <a:lnTo>
                        <a:pt x="1284" y="877"/>
                      </a:lnTo>
                      <a:lnTo>
                        <a:pt x="1279" y="884"/>
                      </a:lnTo>
                      <a:lnTo>
                        <a:pt x="1275" y="889"/>
                      </a:lnTo>
                      <a:lnTo>
                        <a:pt x="1271" y="895"/>
                      </a:lnTo>
                      <a:lnTo>
                        <a:pt x="1266" y="900"/>
                      </a:lnTo>
                      <a:lnTo>
                        <a:pt x="1261" y="906"/>
                      </a:lnTo>
                      <a:lnTo>
                        <a:pt x="1255" y="911"/>
                      </a:lnTo>
                      <a:lnTo>
                        <a:pt x="1249" y="915"/>
                      </a:lnTo>
                      <a:lnTo>
                        <a:pt x="1245" y="917"/>
                      </a:lnTo>
                      <a:lnTo>
                        <a:pt x="1239" y="918"/>
                      </a:lnTo>
                      <a:lnTo>
                        <a:pt x="1234" y="918"/>
                      </a:lnTo>
                      <a:lnTo>
                        <a:pt x="1230" y="917"/>
                      </a:lnTo>
                      <a:lnTo>
                        <a:pt x="1226" y="915"/>
                      </a:lnTo>
                      <a:lnTo>
                        <a:pt x="1220" y="912"/>
                      </a:lnTo>
                      <a:lnTo>
                        <a:pt x="1212" y="904"/>
                      </a:lnTo>
                      <a:lnTo>
                        <a:pt x="1210" y="899"/>
                      </a:lnTo>
                      <a:lnTo>
                        <a:pt x="1209" y="892"/>
                      </a:lnTo>
                      <a:lnTo>
                        <a:pt x="1209" y="93"/>
                      </a:lnTo>
                      <a:lnTo>
                        <a:pt x="19" y="93"/>
                      </a:lnTo>
                      <a:lnTo>
                        <a:pt x="19" y="111"/>
                      </a:lnTo>
                      <a:lnTo>
                        <a:pt x="0" y="111"/>
                      </a:lnTo>
                      <a:lnTo>
                        <a:pt x="0" y="74"/>
                      </a:lnTo>
                      <a:lnTo>
                        <a:pt x="1227" y="74"/>
                      </a:lnTo>
                      <a:lnTo>
                        <a:pt x="1227" y="877"/>
                      </a:lnTo>
                      <a:lnTo>
                        <a:pt x="1228" y="879"/>
                      </a:lnTo>
                      <a:lnTo>
                        <a:pt x="1230" y="882"/>
                      </a:lnTo>
                      <a:lnTo>
                        <a:pt x="1233" y="884"/>
                      </a:lnTo>
                      <a:lnTo>
                        <a:pt x="1235" y="886"/>
                      </a:lnTo>
                      <a:lnTo>
                        <a:pt x="1239" y="886"/>
                      </a:lnTo>
                      <a:lnTo>
                        <a:pt x="1241" y="888"/>
                      </a:lnTo>
                      <a:lnTo>
                        <a:pt x="1245" y="886"/>
                      </a:lnTo>
                      <a:lnTo>
                        <a:pt x="1248" y="886"/>
                      </a:lnTo>
                      <a:lnTo>
                        <a:pt x="1250" y="885"/>
                      </a:lnTo>
                      <a:lnTo>
                        <a:pt x="1255" y="884"/>
                      </a:lnTo>
                      <a:lnTo>
                        <a:pt x="1257" y="881"/>
                      </a:lnTo>
                      <a:lnTo>
                        <a:pt x="1260" y="877"/>
                      </a:lnTo>
                      <a:lnTo>
                        <a:pt x="1266" y="871"/>
                      </a:lnTo>
                      <a:lnTo>
                        <a:pt x="1270" y="866"/>
                      </a:lnTo>
                      <a:lnTo>
                        <a:pt x="1274" y="857"/>
                      </a:lnTo>
                      <a:lnTo>
                        <a:pt x="1278" y="849"/>
                      </a:lnTo>
                      <a:lnTo>
                        <a:pt x="1279" y="842"/>
                      </a:lnTo>
                      <a:lnTo>
                        <a:pt x="1282" y="834"/>
                      </a:lnTo>
                      <a:lnTo>
                        <a:pt x="1285" y="824"/>
                      </a:lnTo>
                      <a:lnTo>
                        <a:pt x="1285" y="19"/>
                      </a:lnTo>
                      <a:lnTo>
                        <a:pt x="93" y="19"/>
                      </a:lnTo>
                      <a:lnTo>
                        <a:pt x="93" y="37"/>
                      </a:lnTo>
                      <a:lnTo>
                        <a:pt x="75" y="37"/>
                      </a:lnTo>
                      <a:lnTo>
                        <a:pt x="75" y="0"/>
                      </a:lnTo>
                      <a:lnTo>
                        <a:pt x="1304" y="0"/>
                      </a:lnTo>
                      <a:close/>
                    </a:path>
                  </a:pathLst>
                </a:custGeom>
                <a:solidFill>
                  <a:srgbClr val="000000"/>
                </a:solidFill>
                <a:ln w="0">
                  <a:solidFill>
                    <a:srgbClr val="000000"/>
                  </a:solidFill>
                  <a:round/>
                </a:ln>
              </p:spPr>
              <p:txBody>
                <a:bodyPr/>
                <a:lstStyle/>
                <a:p>
                  <a:endParaRPr lang="zh-CN" altLang="en-US"/>
                </a:p>
              </p:txBody>
            </p:sp>
            <p:sp>
              <p:nvSpPr>
                <p:cNvPr id="74791" name="Freeform 53"/>
                <p:cNvSpPr/>
                <p:nvPr/>
              </p:nvSpPr>
              <p:spPr bwMode="auto">
                <a:xfrm>
                  <a:off x="343" y="1579"/>
                  <a:ext cx="614" cy="434"/>
                </a:xfrm>
                <a:custGeom>
                  <a:avLst/>
                  <a:gdLst>
                    <a:gd name="T0" fmla="*/ 1 w 1227"/>
                    <a:gd name="T1" fmla="*/ 0 h 869"/>
                    <a:gd name="T2" fmla="*/ 1 w 1227"/>
                    <a:gd name="T3" fmla="*/ 0 h 869"/>
                    <a:gd name="T4" fmla="*/ 1 w 1227"/>
                    <a:gd name="T5" fmla="*/ 0 h 869"/>
                    <a:gd name="T6" fmla="*/ 1 w 1227"/>
                    <a:gd name="T7" fmla="*/ 0 h 869"/>
                    <a:gd name="T8" fmla="*/ 1 w 1227"/>
                    <a:gd name="T9" fmla="*/ 0 h 869"/>
                    <a:gd name="T10" fmla="*/ 1 w 1227"/>
                    <a:gd name="T11" fmla="*/ 0 h 869"/>
                    <a:gd name="T12" fmla="*/ 1 w 1227"/>
                    <a:gd name="T13" fmla="*/ 0 h 869"/>
                    <a:gd name="T14" fmla="*/ 1 w 1227"/>
                    <a:gd name="T15" fmla="*/ 0 h 869"/>
                    <a:gd name="T16" fmla="*/ 1 w 1227"/>
                    <a:gd name="T17" fmla="*/ 0 h 869"/>
                    <a:gd name="T18" fmla="*/ 1 w 1227"/>
                    <a:gd name="T19" fmla="*/ 0 h 869"/>
                    <a:gd name="T20" fmla="*/ 1 w 1227"/>
                    <a:gd name="T21" fmla="*/ 0 h 869"/>
                    <a:gd name="T22" fmla="*/ 1 w 1227"/>
                    <a:gd name="T23" fmla="*/ 0 h 869"/>
                    <a:gd name="T24" fmla="*/ 1 w 1227"/>
                    <a:gd name="T25" fmla="*/ 0 h 869"/>
                    <a:gd name="T26" fmla="*/ 1 w 1227"/>
                    <a:gd name="T27" fmla="*/ 0 h 869"/>
                    <a:gd name="T28" fmla="*/ 1 w 1227"/>
                    <a:gd name="T29" fmla="*/ 0 h 869"/>
                    <a:gd name="T30" fmla="*/ 1 w 1227"/>
                    <a:gd name="T31" fmla="*/ 0 h 869"/>
                    <a:gd name="T32" fmla="*/ 1 w 1227"/>
                    <a:gd name="T33" fmla="*/ 0 h 869"/>
                    <a:gd name="T34" fmla="*/ 1 w 1227"/>
                    <a:gd name="T35" fmla="*/ 0 h 869"/>
                    <a:gd name="T36" fmla="*/ 1 w 1227"/>
                    <a:gd name="T37" fmla="*/ 0 h 869"/>
                    <a:gd name="T38" fmla="*/ 1 w 1227"/>
                    <a:gd name="T39" fmla="*/ 0 h 869"/>
                    <a:gd name="T40" fmla="*/ 1 w 1227"/>
                    <a:gd name="T41" fmla="*/ 0 h 869"/>
                    <a:gd name="T42" fmla="*/ 1 w 1227"/>
                    <a:gd name="T43" fmla="*/ 0 h 869"/>
                    <a:gd name="T44" fmla="*/ 0 w 1227"/>
                    <a:gd name="T45" fmla="*/ 0 h 869"/>
                    <a:gd name="T46" fmla="*/ 0 w 1227"/>
                    <a:gd name="T47" fmla="*/ 0 h 869"/>
                    <a:gd name="T48" fmla="*/ 1 w 1227"/>
                    <a:gd name="T49" fmla="*/ 0 h 869"/>
                    <a:gd name="T50" fmla="*/ 1 w 1227"/>
                    <a:gd name="T51" fmla="*/ 0 h 869"/>
                    <a:gd name="T52" fmla="*/ 1 w 1227"/>
                    <a:gd name="T53" fmla="*/ 0 h 869"/>
                    <a:gd name="T54" fmla="*/ 1 w 1227"/>
                    <a:gd name="T55" fmla="*/ 0 h 869"/>
                    <a:gd name="T56" fmla="*/ 1 w 1227"/>
                    <a:gd name="T57" fmla="*/ 0 h 869"/>
                    <a:gd name="T58" fmla="*/ 1 w 1227"/>
                    <a:gd name="T59" fmla="*/ 0 h 869"/>
                    <a:gd name="T60" fmla="*/ 1 w 1227"/>
                    <a:gd name="T61" fmla="*/ 0 h 869"/>
                    <a:gd name="T62" fmla="*/ 1 w 1227"/>
                    <a:gd name="T63" fmla="*/ 0 h 8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27"/>
                    <a:gd name="T97" fmla="*/ 0 h 869"/>
                    <a:gd name="T98" fmla="*/ 1227 w 1227"/>
                    <a:gd name="T99" fmla="*/ 869 h 8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27" h="869">
                      <a:moveTo>
                        <a:pt x="1227" y="796"/>
                      </a:moveTo>
                      <a:lnTo>
                        <a:pt x="1227" y="805"/>
                      </a:lnTo>
                      <a:lnTo>
                        <a:pt x="1224" y="815"/>
                      </a:lnTo>
                      <a:lnTo>
                        <a:pt x="1221" y="823"/>
                      </a:lnTo>
                      <a:lnTo>
                        <a:pt x="1220" y="830"/>
                      </a:lnTo>
                      <a:lnTo>
                        <a:pt x="1216" y="838"/>
                      </a:lnTo>
                      <a:lnTo>
                        <a:pt x="1212" y="847"/>
                      </a:lnTo>
                      <a:lnTo>
                        <a:pt x="1208" y="852"/>
                      </a:lnTo>
                      <a:lnTo>
                        <a:pt x="1202" y="858"/>
                      </a:lnTo>
                      <a:lnTo>
                        <a:pt x="1199" y="862"/>
                      </a:lnTo>
                      <a:lnTo>
                        <a:pt x="1197" y="865"/>
                      </a:lnTo>
                      <a:lnTo>
                        <a:pt x="1192" y="866"/>
                      </a:lnTo>
                      <a:lnTo>
                        <a:pt x="1190" y="867"/>
                      </a:lnTo>
                      <a:lnTo>
                        <a:pt x="1187" y="867"/>
                      </a:lnTo>
                      <a:lnTo>
                        <a:pt x="1183" y="869"/>
                      </a:lnTo>
                      <a:lnTo>
                        <a:pt x="1181" y="867"/>
                      </a:lnTo>
                      <a:lnTo>
                        <a:pt x="1177" y="867"/>
                      </a:lnTo>
                      <a:lnTo>
                        <a:pt x="1175" y="865"/>
                      </a:lnTo>
                      <a:lnTo>
                        <a:pt x="1172" y="863"/>
                      </a:lnTo>
                      <a:lnTo>
                        <a:pt x="1170" y="860"/>
                      </a:lnTo>
                      <a:lnTo>
                        <a:pt x="1169" y="858"/>
                      </a:lnTo>
                      <a:lnTo>
                        <a:pt x="1169" y="55"/>
                      </a:lnTo>
                      <a:lnTo>
                        <a:pt x="0" y="55"/>
                      </a:lnTo>
                      <a:lnTo>
                        <a:pt x="0" y="36"/>
                      </a:lnTo>
                      <a:lnTo>
                        <a:pt x="1188" y="36"/>
                      </a:lnTo>
                      <a:lnTo>
                        <a:pt x="1188" y="834"/>
                      </a:lnTo>
                      <a:lnTo>
                        <a:pt x="1208" y="815"/>
                      </a:lnTo>
                      <a:lnTo>
                        <a:pt x="1208" y="18"/>
                      </a:lnTo>
                      <a:lnTo>
                        <a:pt x="35" y="18"/>
                      </a:lnTo>
                      <a:lnTo>
                        <a:pt x="35" y="0"/>
                      </a:lnTo>
                      <a:lnTo>
                        <a:pt x="1227" y="0"/>
                      </a:lnTo>
                      <a:lnTo>
                        <a:pt x="1227" y="796"/>
                      </a:lnTo>
                      <a:close/>
                    </a:path>
                  </a:pathLst>
                </a:custGeom>
                <a:solidFill>
                  <a:srgbClr val="FFFFFF"/>
                </a:solidFill>
                <a:ln w="0">
                  <a:solidFill>
                    <a:srgbClr val="FFFFFF"/>
                  </a:solidFill>
                  <a:round/>
                </a:ln>
              </p:spPr>
              <p:txBody>
                <a:bodyPr/>
                <a:lstStyle/>
                <a:p>
                  <a:endParaRPr lang="zh-CN" altLang="en-US"/>
                </a:p>
              </p:txBody>
            </p:sp>
            <p:sp>
              <p:nvSpPr>
                <p:cNvPr id="74792" name="Freeform 54"/>
                <p:cNvSpPr/>
                <p:nvPr/>
              </p:nvSpPr>
              <p:spPr bwMode="auto">
                <a:xfrm>
                  <a:off x="333" y="1588"/>
                  <a:ext cx="614" cy="408"/>
                </a:xfrm>
                <a:custGeom>
                  <a:avLst/>
                  <a:gdLst>
                    <a:gd name="T0" fmla="*/ 0 w 1229"/>
                    <a:gd name="T1" fmla="*/ 1 h 816"/>
                    <a:gd name="T2" fmla="*/ 0 w 1229"/>
                    <a:gd name="T3" fmla="*/ 1 h 816"/>
                    <a:gd name="T4" fmla="*/ 0 w 1229"/>
                    <a:gd name="T5" fmla="*/ 1 h 816"/>
                    <a:gd name="T6" fmla="*/ 0 w 1229"/>
                    <a:gd name="T7" fmla="*/ 1 h 816"/>
                    <a:gd name="T8" fmla="*/ 0 w 1229"/>
                    <a:gd name="T9" fmla="*/ 1 h 816"/>
                    <a:gd name="T10" fmla="*/ 0 w 1229"/>
                    <a:gd name="T11" fmla="*/ 0 h 816"/>
                    <a:gd name="T12" fmla="*/ 0 w 1229"/>
                    <a:gd name="T13" fmla="*/ 0 h 816"/>
                    <a:gd name="T14" fmla="*/ 0 w 1229"/>
                    <a:gd name="T15" fmla="*/ 1 h 816"/>
                    <a:gd name="T16" fmla="*/ 0 w 1229"/>
                    <a:gd name="T17" fmla="*/ 1 h 8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9"/>
                    <a:gd name="T28" fmla="*/ 0 h 816"/>
                    <a:gd name="T29" fmla="*/ 1229 w 1229"/>
                    <a:gd name="T30" fmla="*/ 816 h 8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9" h="816">
                      <a:moveTo>
                        <a:pt x="21" y="37"/>
                      </a:moveTo>
                      <a:lnTo>
                        <a:pt x="21" y="18"/>
                      </a:lnTo>
                      <a:lnTo>
                        <a:pt x="1209" y="18"/>
                      </a:lnTo>
                      <a:lnTo>
                        <a:pt x="1209" y="816"/>
                      </a:lnTo>
                      <a:lnTo>
                        <a:pt x="1229" y="797"/>
                      </a:lnTo>
                      <a:lnTo>
                        <a:pt x="1229" y="0"/>
                      </a:lnTo>
                      <a:lnTo>
                        <a:pt x="0" y="0"/>
                      </a:lnTo>
                      <a:lnTo>
                        <a:pt x="0" y="37"/>
                      </a:lnTo>
                      <a:lnTo>
                        <a:pt x="21" y="37"/>
                      </a:lnTo>
                      <a:close/>
                    </a:path>
                  </a:pathLst>
                </a:custGeom>
                <a:solidFill>
                  <a:srgbClr val="000000"/>
                </a:solidFill>
                <a:ln w="0">
                  <a:solidFill>
                    <a:srgbClr val="000000"/>
                  </a:solidFill>
                  <a:round/>
                </a:ln>
              </p:spPr>
              <p:txBody>
                <a:bodyPr/>
                <a:lstStyle/>
                <a:p>
                  <a:endParaRPr lang="zh-CN" altLang="en-US"/>
                </a:p>
              </p:txBody>
            </p:sp>
            <p:sp>
              <p:nvSpPr>
                <p:cNvPr id="74793" name="Freeform 55"/>
                <p:cNvSpPr/>
                <p:nvPr/>
              </p:nvSpPr>
              <p:spPr bwMode="auto">
                <a:xfrm>
                  <a:off x="305" y="1635"/>
                  <a:ext cx="603" cy="407"/>
                </a:xfrm>
                <a:custGeom>
                  <a:avLst/>
                  <a:gdLst>
                    <a:gd name="T0" fmla="*/ 1 w 1205"/>
                    <a:gd name="T1" fmla="*/ 0 h 813"/>
                    <a:gd name="T2" fmla="*/ 1 w 1205"/>
                    <a:gd name="T3" fmla="*/ 1 h 813"/>
                    <a:gd name="T4" fmla="*/ 1 w 1205"/>
                    <a:gd name="T5" fmla="*/ 1 h 813"/>
                    <a:gd name="T6" fmla="*/ 1 w 1205"/>
                    <a:gd name="T7" fmla="*/ 1 h 813"/>
                    <a:gd name="T8" fmla="*/ 1 w 1205"/>
                    <a:gd name="T9" fmla="*/ 1 h 813"/>
                    <a:gd name="T10" fmla="*/ 1 w 1205"/>
                    <a:gd name="T11" fmla="*/ 1 h 813"/>
                    <a:gd name="T12" fmla="*/ 1 w 1205"/>
                    <a:gd name="T13" fmla="*/ 1 h 813"/>
                    <a:gd name="T14" fmla="*/ 1 w 1205"/>
                    <a:gd name="T15" fmla="*/ 1 h 813"/>
                    <a:gd name="T16" fmla="*/ 1 w 1205"/>
                    <a:gd name="T17" fmla="*/ 1 h 813"/>
                    <a:gd name="T18" fmla="*/ 1 w 1205"/>
                    <a:gd name="T19" fmla="*/ 1 h 813"/>
                    <a:gd name="T20" fmla="*/ 1 w 1205"/>
                    <a:gd name="T21" fmla="*/ 1 h 813"/>
                    <a:gd name="T22" fmla="*/ 1 w 1205"/>
                    <a:gd name="T23" fmla="*/ 1 h 813"/>
                    <a:gd name="T24" fmla="*/ 1 w 1205"/>
                    <a:gd name="T25" fmla="*/ 1 h 813"/>
                    <a:gd name="T26" fmla="*/ 1 w 1205"/>
                    <a:gd name="T27" fmla="*/ 1 h 813"/>
                    <a:gd name="T28" fmla="*/ 1 w 1205"/>
                    <a:gd name="T29" fmla="*/ 1 h 813"/>
                    <a:gd name="T30" fmla="*/ 1 w 1205"/>
                    <a:gd name="T31" fmla="*/ 1 h 813"/>
                    <a:gd name="T32" fmla="*/ 1 w 1205"/>
                    <a:gd name="T33" fmla="*/ 1 h 813"/>
                    <a:gd name="T34" fmla="*/ 1 w 1205"/>
                    <a:gd name="T35" fmla="*/ 1 h 813"/>
                    <a:gd name="T36" fmla="*/ 1 w 1205"/>
                    <a:gd name="T37" fmla="*/ 1 h 813"/>
                    <a:gd name="T38" fmla="*/ 0 w 1205"/>
                    <a:gd name="T39" fmla="*/ 1 h 813"/>
                    <a:gd name="T40" fmla="*/ 0 w 1205"/>
                    <a:gd name="T41" fmla="*/ 0 h 813"/>
                    <a:gd name="T42" fmla="*/ 1 w 1205"/>
                    <a:gd name="T43" fmla="*/ 0 h 8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5"/>
                    <a:gd name="T67" fmla="*/ 0 h 813"/>
                    <a:gd name="T68" fmla="*/ 1205 w 1205"/>
                    <a:gd name="T69" fmla="*/ 813 h 8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5" h="813">
                      <a:moveTo>
                        <a:pt x="1188" y="0"/>
                      </a:moveTo>
                      <a:lnTo>
                        <a:pt x="1188" y="781"/>
                      </a:lnTo>
                      <a:lnTo>
                        <a:pt x="1190" y="787"/>
                      </a:lnTo>
                      <a:lnTo>
                        <a:pt x="1190" y="791"/>
                      </a:lnTo>
                      <a:lnTo>
                        <a:pt x="1193" y="797"/>
                      </a:lnTo>
                      <a:lnTo>
                        <a:pt x="1194" y="801"/>
                      </a:lnTo>
                      <a:lnTo>
                        <a:pt x="1197" y="805"/>
                      </a:lnTo>
                      <a:lnTo>
                        <a:pt x="1200" y="810"/>
                      </a:lnTo>
                      <a:lnTo>
                        <a:pt x="1204" y="813"/>
                      </a:lnTo>
                      <a:lnTo>
                        <a:pt x="1205" y="813"/>
                      </a:lnTo>
                      <a:lnTo>
                        <a:pt x="36" y="813"/>
                      </a:lnTo>
                      <a:lnTo>
                        <a:pt x="30" y="812"/>
                      </a:lnTo>
                      <a:lnTo>
                        <a:pt x="25" y="810"/>
                      </a:lnTo>
                      <a:lnTo>
                        <a:pt x="19" y="808"/>
                      </a:lnTo>
                      <a:lnTo>
                        <a:pt x="13" y="805"/>
                      </a:lnTo>
                      <a:lnTo>
                        <a:pt x="11" y="801"/>
                      </a:lnTo>
                      <a:lnTo>
                        <a:pt x="7" y="797"/>
                      </a:lnTo>
                      <a:lnTo>
                        <a:pt x="4" y="791"/>
                      </a:lnTo>
                      <a:lnTo>
                        <a:pt x="1" y="786"/>
                      </a:lnTo>
                      <a:lnTo>
                        <a:pt x="0" y="780"/>
                      </a:lnTo>
                      <a:lnTo>
                        <a:pt x="0" y="0"/>
                      </a:lnTo>
                      <a:lnTo>
                        <a:pt x="1188" y="0"/>
                      </a:lnTo>
                      <a:close/>
                    </a:path>
                  </a:pathLst>
                </a:custGeom>
                <a:solidFill>
                  <a:srgbClr val="FFFFFF"/>
                </a:solidFill>
                <a:ln w="0">
                  <a:solidFill>
                    <a:srgbClr val="000000"/>
                  </a:solidFill>
                  <a:round/>
                </a:ln>
              </p:spPr>
              <p:txBody>
                <a:bodyPr/>
                <a:lstStyle/>
                <a:p>
                  <a:endParaRPr lang="zh-CN" altLang="en-US"/>
                </a:p>
              </p:txBody>
            </p:sp>
          </p:grpSp>
          <p:sp>
            <p:nvSpPr>
              <p:cNvPr id="74786" name="Text Box 56"/>
              <p:cNvSpPr txBox="1">
                <a:spLocks noChangeArrowheads="1"/>
              </p:cNvSpPr>
              <p:nvPr/>
            </p:nvSpPr>
            <p:spPr bwMode="auto">
              <a:xfrm>
                <a:off x="336" y="1728"/>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SzPct val="75000"/>
                </a:pPr>
                <a:r>
                  <a:rPr lang="zh-CN" altLang="en-US" sz="1600">
                    <a:solidFill>
                      <a:srgbClr val="FF9900"/>
                    </a:solidFill>
                    <a:latin typeface="Arial Black" panose="020B0A04020102020204" pitchFamily="34" charset="0"/>
                  </a:rPr>
                  <a:t>文本</a:t>
                </a:r>
                <a:endParaRPr lang="zh-CN" altLang="en-US" sz="1600">
                  <a:solidFill>
                    <a:srgbClr val="FF9900"/>
                  </a:solidFill>
                  <a:latin typeface="Arial Black" panose="020B0A04020102020204" pitchFamily="34" charset="0"/>
                </a:endParaRPr>
              </a:p>
            </p:txBody>
          </p:sp>
        </p:grpSp>
      </p:gr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574675" y="-99392"/>
            <a:ext cx="8001000" cy="1216025"/>
          </a:xfrm>
        </p:spPr>
        <p:txBody>
          <a:bodyPr/>
          <a:lstStyle/>
          <a:p>
            <a:pPr eaLnBrk="1" hangingPunct="1"/>
            <a:r>
              <a:rPr lang="zh-CN" altLang="en-US" sz="3200" b="1" dirty="0" smtClean="0"/>
              <a:t>分类的一般过程</a:t>
            </a:r>
            <a:endParaRPr lang="zh-CN" altLang="en-US" sz="3200" b="1" dirty="0" smtClean="0"/>
          </a:p>
        </p:txBody>
      </p:sp>
      <p:sp>
        <p:nvSpPr>
          <p:cNvPr id="34819" name="Rectangle 3"/>
          <p:cNvSpPr>
            <a:spLocks noGrp="1" noChangeArrowheads="1"/>
          </p:cNvSpPr>
          <p:nvPr>
            <p:ph type="body" idx="4294967295"/>
          </p:nvPr>
        </p:nvSpPr>
        <p:spPr>
          <a:xfrm>
            <a:off x="522288" y="1474440"/>
            <a:ext cx="8193087" cy="4114800"/>
          </a:xfrm>
        </p:spPr>
        <p:txBody>
          <a:bodyPr/>
          <a:lstStyle/>
          <a:p>
            <a:pPr eaLnBrk="1" hangingPunct="1">
              <a:lnSpc>
                <a:spcPct val="110000"/>
              </a:lnSpc>
            </a:pPr>
            <a:r>
              <a:rPr lang="zh-CN" altLang="en-US" sz="2400" dirty="0" smtClean="0">
                <a:ea typeface="楷体_GB2312" pitchFamily="49" charset="-122"/>
              </a:rPr>
              <a:t>收集训练集和测试集，对文本进行预处理</a:t>
            </a:r>
            <a:endParaRPr lang="en-US" altLang="zh-CN" sz="2400" dirty="0" smtClean="0">
              <a:ea typeface="楷体_GB2312" pitchFamily="49" charset="-122"/>
            </a:endParaRPr>
          </a:p>
          <a:p>
            <a:pPr lvl="1" eaLnBrk="1" hangingPunct="1">
              <a:lnSpc>
                <a:spcPct val="110000"/>
              </a:lnSpc>
            </a:pPr>
            <a:r>
              <a:rPr lang="zh-CN" altLang="en-US" sz="2000" dirty="0" smtClean="0">
                <a:ea typeface="楷体_GB2312" pitchFamily="49" charset="-122"/>
              </a:rPr>
              <a:t>去格式转化成文本，如</a:t>
            </a:r>
            <a:r>
              <a:rPr lang="en-US" altLang="zh-CN" sz="2000" dirty="0" smtClean="0">
                <a:ea typeface="楷体_GB2312" pitchFamily="49" charset="-122"/>
              </a:rPr>
              <a:t>html</a:t>
            </a:r>
            <a:r>
              <a:rPr lang="zh-CN" altLang="en-US" sz="2000" dirty="0" smtClean="0">
                <a:ea typeface="楷体_GB2312" pitchFamily="49" charset="-122"/>
              </a:rPr>
              <a:t>中的</a:t>
            </a:r>
            <a:r>
              <a:rPr lang="en-US" altLang="zh-CN" sz="2000" dirty="0" smtClean="0">
                <a:ea typeface="楷体_GB2312" pitchFamily="49" charset="-122"/>
              </a:rPr>
              <a:t>tag</a:t>
            </a:r>
            <a:r>
              <a:rPr lang="zh-CN" altLang="en-US" sz="2000" dirty="0" smtClean="0">
                <a:ea typeface="楷体_GB2312" pitchFamily="49" charset="-122"/>
              </a:rPr>
              <a:t>标记</a:t>
            </a:r>
            <a:endParaRPr lang="en-US" altLang="zh-CN" sz="2000" dirty="0" smtClean="0">
              <a:ea typeface="楷体_GB2312" pitchFamily="49" charset="-122"/>
            </a:endParaRPr>
          </a:p>
          <a:p>
            <a:pPr lvl="1" eaLnBrk="1" hangingPunct="1">
              <a:lnSpc>
                <a:spcPct val="110000"/>
              </a:lnSpc>
            </a:pPr>
            <a:r>
              <a:rPr lang="zh-CN" altLang="en-US" sz="2000" dirty="0" smtClean="0">
                <a:ea typeface="楷体_GB2312" pitchFamily="49" charset="-122"/>
              </a:rPr>
              <a:t>中文分词、词性标注</a:t>
            </a:r>
            <a:endParaRPr lang="zh-CN" altLang="en-US" sz="2400" dirty="0" smtClean="0">
              <a:ea typeface="楷体_GB2312" pitchFamily="49" charset="-122"/>
            </a:endParaRPr>
          </a:p>
          <a:p>
            <a:pPr eaLnBrk="1" hangingPunct="1">
              <a:lnSpc>
                <a:spcPct val="110000"/>
              </a:lnSpc>
            </a:pPr>
            <a:r>
              <a:rPr lang="zh-CN" altLang="en-US" sz="2400" dirty="0" smtClean="0">
                <a:ea typeface="楷体_GB2312" pitchFamily="49" charset="-122"/>
              </a:rPr>
              <a:t>对文本进行特征提取</a:t>
            </a:r>
            <a:endParaRPr lang="en-US" altLang="zh-CN" sz="2400" dirty="0" smtClean="0">
              <a:ea typeface="楷体_GB2312" pitchFamily="49" charset="-122"/>
            </a:endParaRPr>
          </a:p>
          <a:p>
            <a:pPr eaLnBrk="1" hangingPunct="1">
              <a:lnSpc>
                <a:spcPct val="110000"/>
              </a:lnSpc>
            </a:pPr>
            <a:r>
              <a:rPr lang="zh-CN" altLang="en-US" sz="2400" dirty="0" smtClean="0">
                <a:ea typeface="楷体_GB2312" pitchFamily="49" charset="-122"/>
              </a:rPr>
              <a:t>分类器训练（学习）</a:t>
            </a:r>
            <a:endParaRPr lang="zh-CN" altLang="en-US" sz="2400" dirty="0" smtClean="0">
              <a:ea typeface="楷体_GB2312" pitchFamily="49" charset="-122"/>
            </a:endParaRPr>
          </a:p>
          <a:p>
            <a:pPr eaLnBrk="1" hangingPunct="1">
              <a:lnSpc>
                <a:spcPct val="110000"/>
              </a:lnSpc>
            </a:pPr>
            <a:r>
              <a:rPr lang="zh-CN" altLang="en-US" sz="2400" dirty="0" smtClean="0">
                <a:ea typeface="楷体_GB2312" pitchFamily="49" charset="-122"/>
              </a:rPr>
              <a:t>测试</a:t>
            </a:r>
            <a:endParaRPr lang="en-US" altLang="zh-CN" sz="2400" dirty="0" smtClean="0">
              <a:ea typeface="楷体_GB2312" pitchFamily="49" charset="-122"/>
            </a:endParaRPr>
          </a:p>
          <a:p>
            <a:pPr eaLnBrk="1" hangingPunct="1">
              <a:lnSpc>
                <a:spcPct val="110000"/>
              </a:lnSpc>
            </a:pPr>
            <a:r>
              <a:rPr lang="zh-CN" altLang="en-US" sz="2400" dirty="0" smtClean="0">
                <a:ea typeface="楷体_GB2312" pitchFamily="49" charset="-122"/>
              </a:rPr>
              <a:t>评价</a:t>
            </a:r>
            <a:endParaRPr lang="zh-CN" altLang="en-US" sz="2400" dirty="0" smtClean="0">
              <a:ea typeface="楷体_GB2312" pitchFamily="49" charset="-122"/>
            </a:endParaRPr>
          </a:p>
          <a:p>
            <a:pPr lvl="1" eaLnBrk="1" hangingPunct="1">
              <a:lnSpc>
                <a:spcPct val="110000"/>
              </a:lnSpc>
            </a:pPr>
            <a:r>
              <a:rPr lang="zh-CN" altLang="en-US" sz="2000" dirty="0" smtClean="0">
                <a:ea typeface="楷体_GB2312" pitchFamily="49" charset="-122"/>
              </a:rPr>
              <a:t>精确率、召回率、</a:t>
            </a:r>
            <a:r>
              <a:rPr lang="en-US" altLang="zh-CN" sz="2000" dirty="0" smtClean="0">
                <a:ea typeface="楷体_GB2312" pitchFamily="49" charset="-122"/>
              </a:rPr>
              <a:t>F1</a:t>
            </a:r>
            <a:endParaRPr lang="en-US" altLang="zh-CN" sz="2000" dirty="0" smtClean="0">
              <a:ea typeface="楷体_GB2312" pitchFamily="49" charset="-122"/>
            </a:endParaRPr>
          </a:p>
          <a:p>
            <a:pPr lvl="1" eaLnBrk="1" hangingPunct="1">
              <a:lnSpc>
                <a:spcPct val="110000"/>
              </a:lnSpc>
            </a:pPr>
            <a:r>
              <a:rPr lang="zh-CN" altLang="en-US" sz="2000" dirty="0" smtClean="0">
                <a:ea typeface="楷体_GB2312" pitchFamily="49" charset="-122"/>
              </a:rPr>
              <a:t>宏平均，微平均</a:t>
            </a:r>
            <a:endParaRPr lang="zh-CN" altLang="en-US" sz="2000" dirty="0"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621463" y="3843040"/>
            <a:ext cx="1285875" cy="404813"/>
          </a:xfrm>
          <a:prstGeom prst="rect">
            <a:avLst/>
          </a:prstGeom>
          <a:noFill/>
          <a:ln w="38100">
            <a:solidFill>
              <a:srgbClr val="FF9999"/>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Multimedia</a:t>
            </a:r>
            <a:endParaRPr lang="en-US" altLang="zh-CN" sz="1800">
              <a:latin typeface="Palatino" pitchFamily="18" charset="0"/>
            </a:endParaRPr>
          </a:p>
        </p:txBody>
      </p:sp>
      <p:sp>
        <p:nvSpPr>
          <p:cNvPr id="76803" name="Text Box 3"/>
          <p:cNvSpPr txBox="1">
            <a:spLocks noChangeArrowheads="1"/>
          </p:cNvSpPr>
          <p:nvPr/>
        </p:nvSpPr>
        <p:spPr bwMode="auto">
          <a:xfrm>
            <a:off x="8147050" y="3843040"/>
            <a:ext cx="628650" cy="404813"/>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GUI</a:t>
            </a:r>
            <a:endParaRPr lang="en-US" altLang="zh-CN" sz="1800">
              <a:latin typeface="Palatino" pitchFamily="18" charset="0"/>
            </a:endParaRPr>
          </a:p>
        </p:txBody>
      </p:sp>
      <p:sp>
        <p:nvSpPr>
          <p:cNvPr id="76804" name="Text Box 4"/>
          <p:cNvSpPr txBox="1">
            <a:spLocks noChangeArrowheads="1"/>
          </p:cNvSpPr>
          <p:nvPr/>
        </p:nvSpPr>
        <p:spPr bwMode="auto">
          <a:xfrm>
            <a:off x="5249863" y="3843040"/>
            <a:ext cx="1187450" cy="404813"/>
          </a:xfrm>
          <a:prstGeom prst="rect">
            <a:avLst/>
          </a:prstGeom>
          <a:noFill/>
          <a:ln w="381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Garb.Coll.</a:t>
            </a:r>
            <a:endParaRPr lang="en-US" altLang="zh-CN" sz="1800">
              <a:latin typeface="Palatino" pitchFamily="18" charset="0"/>
            </a:endParaRPr>
          </a:p>
        </p:txBody>
      </p:sp>
      <p:sp>
        <p:nvSpPr>
          <p:cNvPr id="76805" name="Text Box 5"/>
          <p:cNvSpPr txBox="1">
            <a:spLocks noChangeArrowheads="1"/>
          </p:cNvSpPr>
          <p:nvPr/>
        </p:nvSpPr>
        <p:spPr bwMode="auto">
          <a:xfrm>
            <a:off x="3900488" y="3843040"/>
            <a:ext cx="1158875" cy="404813"/>
          </a:xfrm>
          <a:prstGeom prst="rect">
            <a:avLst/>
          </a:prstGeom>
          <a:noFill/>
          <a:ln w="38100">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Semantics</a:t>
            </a:r>
            <a:endParaRPr lang="en-US" altLang="zh-CN" sz="1800">
              <a:latin typeface="Palatino" pitchFamily="18" charset="0"/>
            </a:endParaRPr>
          </a:p>
        </p:txBody>
      </p:sp>
      <p:sp>
        <p:nvSpPr>
          <p:cNvPr id="76806" name="Text Box 6"/>
          <p:cNvSpPr txBox="1">
            <a:spLocks noChangeArrowheads="1"/>
          </p:cNvSpPr>
          <p:nvPr/>
        </p:nvSpPr>
        <p:spPr bwMode="auto">
          <a:xfrm>
            <a:off x="1628775" y="3847803"/>
            <a:ext cx="565150" cy="404812"/>
          </a:xfrm>
          <a:prstGeom prst="rect">
            <a:avLst/>
          </a:prstGeom>
          <a:noFill/>
          <a:ln w="38100">
            <a:solidFill>
              <a:schemeClr val="bg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ML</a:t>
            </a:r>
            <a:endParaRPr lang="en-US" altLang="zh-CN" sz="1800">
              <a:latin typeface="Palatino" pitchFamily="18" charset="0"/>
            </a:endParaRPr>
          </a:p>
        </p:txBody>
      </p:sp>
      <p:sp>
        <p:nvSpPr>
          <p:cNvPr id="76807" name="Text Box 7"/>
          <p:cNvSpPr txBox="1">
            <a:spLocks noChangeArrowheads="1"/>
          </p:cNvSpPr>
          <p:nvPr/>
        </p:nvSpPr>
        <p:spPr bwMode="auto">
          <a:xfrm>
            <a:off x="2635250" y="3843040"/>
            <a:ext cx="1035050" cy="404813"/>
          </a:xfrm>
          <a:prstGeom prst="rect">
            <a:avLst/>
          </a:prstGeom>
          <a:noFill/>
          <a:ln w="38100">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Planning</a:t>
            </a:r>
            <a:endParaRPr lang="en-US" altLang="zh-CN" sz="1800">
              <a:latin typeface="Palatino" pitchFamily="18" charset="0"/>
            </a:endParaRPr>
          </a:p>
        </p:txBody>
      </p:sp>
      <p:sp>
        <p:nvSpPr>
          <p:cNvPr id="76808" name="Text Box 8"/>
          <p:cNvSpPr txBox="1">
            <a:spLocks noChangeArrowheads="1"/>
          </p:cNvSpPr>
          <p:nvPr/>
        </p:nvSpPr>
        <p:spPr bwMode="auto">
          <a:xfrm>
            <a:off x="2689225" y="4398665"/>
            <a:ext cx="11811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u="sng">
                <a:latin typeface="Palatino" pitchFamily="18" charset="0"/>
              </a:rPr>
              <a:t>planning</a:t>
            </a:r>
            <a:endParaRPr lang="en-US" altLang="zh-CN" sz="1800">
              <a:latin typeface="Palatino" pitchFamily="18" charset="0"/>
            </a:endParaRPr>
          </a:p>
          <a:p>
            <a:pPr>
              <a:buSzPct val="75000"/>
            </a:pPr>
            <a:r>
              <a:rPr lang="en-US" altLang="zh-CN" sz="1800">
                <a:latin typeface="Palatino" pitchFamily="18" charset="0"/>
              </a:rPr>
              <a:t>temporal</a:t>
            </a:r>
            <a:endParaRPr lang="en-US" altLang="zh-CN" sz="1800">
              <a:latin typeface="Palatino" pitchFamily="18" charset="0"/>
            </a:endParaRPr>
          </a:p>
          <a:p>
            <a:pPr>
              <a:buSzPct val="75000"/>
            </a:pPr>
            <a:r>
              <a:rPr lang="en-US" altLang="zh-CN" sz="1800">
                <a:latin typeface="Palatino" pitchFamily="18" charset="0"/>
              </a:rPr>
              <a:t>reasoning</a:t>
            </a:r>
            <a:endParaRPr lang="en-US" altLang="zh-CN" sz="1800">
              <a:latin typeface="Palatino" pitchFamily="18" charset="0"/>
            </a:endParaRPr>
          </a:p>
          <a:p>
            <a:pPr>
              <a:buSzPct val="75000"/>
            </a:pPr>
            <a:r>
              <a:rPr lang="en-US" altLang="zh-CN" sz="1800">
                <a:latin typeface="Palatino" pitchFamily="18" charset="0"/>
              </a:rPr>
              <a:t>plan</a:t>
            </a:r>
            <a:endParaRPr lang="en-US" altLang="zh-CN" sz="1800">
              <a:latin typeface="Palatino" pitchFamily="18" charset="0"/>
            </a:endParaRPr>
          </a:p>
          <a:p>
            <a:pPr>
              <a:buSzPct val="75000"/>
            </a:pPr>
            <a:r>
              <a:rPr lang="en-US" altLang="zh-CN" sz="1800" u="sng">
                <a:latin typeface="Palatino" pitchFamily="18" charset="0"/>
              </a:rPr>
              <a:t>language</a:t>
            </a:r>
            <a:r>
              <a:rPr lang="en-US" altLang="zh-CN" sz="1800">
                <a:latin typeface="Palatino" pitchFamily="18" charset="0"/>
              </a:rPr>
              <a:t>...</a:t>
            </a:r>
            <a:endParaRPr lang="en-US" altLang="zh-CN" sz="1800">
              <a:latin typeface="Palatino" pitchFamily="18" charset="0"/>
            </a:endParaRPr>
          </a:p>
        </p:txBody>
      </p:sp>
      <p:sp>
        <p:nvSpPr>
          <p:cNvPr id="76809" name="Text Box 9"/>
          <p:cNvSpPr txBox="1">
            <a:spLocks noChangeArrowheads="1"/>
          </p:cNvSpPr>
          <p:nvPr/>
        </p:nvSpPr>
        <p:spPr bwMode="auto">
          <a:xfrm>
            <a:off x="3908425" y="4398665"/>
            <a:ext cx="1422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programming</a:t>
            </a:r>
            <a:endParaRPr lang="en-US" altLang="zh-CN" sz="1800" u="sng">
              <a:latin typeface="Palatino" pitchFamily="18" charset="0"/>
            </a:endParaRPr>
          </a:p>
          <a:p>
            <a:pPr>
              <a:buSzPct val="75000"/>
            </a:pPr>
            <a:r>
              <a:rPr lang="en-US" altLang="zh-CN" sz="1800">
                <a:latin typeface="Palatino" pitchFamily="18" charset="0"/>
              </a:rPr>
              <a:t>semantics</a:t>
            </a:r>
            <a:endParaRPr lang="en-US" altLang="zh-CN" sz="1800">
              <a:latin typeface="Palatino" pitchFamily="18" charset="0"/>
            </a:endParaRPr>
          </a:p>
          <a:p>
            <a:pPr>
              <a:buSzPct val="75000"/>
            </a:pPr>
            <a:r>
              <a:rPr lang="en-US" altLang="zh-CN" sz="1800" u="sng">
                <a:latin typeface="Palatino" pitchFamily="18" charset="0"/>
              </a:rPr>
              <a:t>language</a:t>
            </a:r>
            <a:endParaRPr lang="en-US" altLang="zh-CN" sz="1800">
              <a:latin typeface="Palatino" pitchFamily="18" charset="0"/>
            </a:endParaRPr>
          </a:p>
          <a:p>
            <a:pPr>
              <a:buSzPct val="75000"/>
            </a:pPr>
            <a:r>
              <a:rPr lang="en-US" altLang="zh-CN" sz="1800" u="sng">
                <a:latin typeface="Palatino" pitchFamily="18" charset="0"/>
              </a:rPr>
              <a:t>proof</a:t>
            </a:r>
            <a:r>
              <a:rPr lang="en-US" altLang="zh-CN" sz="1800">
                <a:latin typeface="Palatino" pitchFamily="18" charset="0"/>
              </a:rPr>
              <a:t>...</a:t>
            </a:r>
            <a:endParaRPr lang="en-US" altLang="zh-CN" sz="1800">
              <a:latin typeface="Palatino" pitchFamily="18" charset="0"/>
            </a:endParaRPr>
          </a:p>
        </p:txBody>
      </p:sp>
      <p:sp>
        <p:nvSpPr>
          <p:cNvPr id="76810" name="Text Box 10"/>
          <p:cNvSpPr txBox="1">
            <a:spLocks noChangeArrowheads="1"/>
          </p:cNvSpPr>
          <p:nvPr/>
        </p:nvSpPr>
        <p:spPr bwMode="auto">
          <a:xfrm>
            <a:off x="1195388" y="4398665"/>
            <a:ext cx="14636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learning</a:t>
            </a:r>
            <a:endParaRPr lang="en-US" altLang="zh-CN" sz="1800">
              <a:latin typeface="Palatino" pitchFamily="18" charset="0"/>
            </a:endParaRPr>
          </a:p>
          <a:p>
            <a:pPr>
              <a:buSzPct val="75000"/>
            </a:pPr>
            <a:r>
              <a:rPr lang="en-US" altLang="zh-CN" sz="1800" u="sng">
                <a:latin typeface="Palatino" pitchFamily="18" charset="0"/>
              </a:rPr>
              <a:t>intelligence</a:t>
            </a:r>
            <a:endParaRPr lang="en-US" altLang="zh-CN" sz="1800">
              <a:latin typeface="Palatino" pitchFamily="18" charset="0"/>
            </a:endParaRPr>
          </a:p>
          <a:p>
            <a:pPr>
              <a:buSzPct val="75000"/>
            </a:pPr>
            <a:r>
              <a:rPr lang="en-US" altLang="zh-CN" sz="1800">
                <a:latin typeface="Palatino" pitchFamily="18" charset="0"/>
              </a:rPr>
              <a:t>algorithm</a:t>
            </a:r>
            <a:endParaRPr lang="en-US" altLang="zh-CN" sz="1800">
              <a:latin typeface="Palatino" pitchFamily="18" charset="0"/>
            </a:endParaRPr>
          </a:p>
          <a:p>
            <a:pPr>
              <a:buSzPct val="75000"/>
            </a:pPr>
            <a:r>
              <a:rPr lang="en-US" altLang="zh-CN" sz="1800">
                <a:latin typeface="Palatino" pitchFamily="18" charset="0"/>
              </a:rPr>
              <a:t>reinforcement</a:t>
            </a:r>
            <a:endParaRPr lang="en-US" altLang="zh-CN" sz="1800">
              <a:latin typeface="Palatino" pitchFamily="18" charset="0"/>
            </a:endParaRPr>
          </a:p>
          <a:p>
            <a:pPr>
              <a:buSzPct val="75000"/>
            </a:pPr>
            <a:r>
              <a:rPr lang="en-US" altLang="zh-CN" sz="1800">
                <a:latin typeface="Palatino" pitchFamily="18" charset="0"/>
              </a:rPr>
              <a:t>network...</a:t>
            </a:r>
            <a:endParaRPr lang="en-US" altLang="zh-CN" sz="1800">
              <a:latin typeface="Palatino" pitchFamily="18" charset="0"/>
            </a:endParaRPr>
          </a:p>
        </p:txBody>
      </p:sp>
      <p:sp>
        <p:nvSpPr>
          <p:cNvPr id="76811" name="Text Box 11"/>
          <p:cNvSpPr txBox="1">
            <a:spLocks noChangeArrowheads="1"/>
          </p:cNvSpPr>
          <p:nvPr/>
        </p:nvSpPr>
        <p:spPr bwMode="auto">
          <a:xfrm>
            <a:off x="5394325" y="4398665"/>
            <a:ext cx="13366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garbage</a:t>
            </a:r>
            <a:endParaRPr lang="en-US" altLang="zh-CN" sz="1800">
              <a:latin typeface="Palatino" pitchFamily="18" charset="0"/>
            </a:endParaRPr>
          </a:p>
          <a:p>
            <a:pPr>
              <a:buSzPct val="75000"/>
            </a:pPr>
            <a:r>
              <a:rPr lang="en-US" altLang="zh-CN" sz="1800">
                <a:latin typeface="Palatino" pitchFamily="18" charset="0"/>
              </a:rPr>
              <a:t>collection</a:t>
            </a:r>
            <a:endParaRPr lang="en-US" altLang="zh-CN" sz="1800">
              <a:latin typeface="Palatino" pitchFamily="18" charset="0"/>
            </a:endParaRPr>
          </a:p>
          <a:p>
            <a:pPr>
              <a:buSzPct val="75000"/>
            </a:pPr>
            <a:r>
              <a:rPr lang="en-US" altLang="zh-CN" sz="1800">
                <a:latin typeface="Palatino" pitchFamily="18" charset="0"/>
              </a:rPr>
              <a:t>memory</a:t>
            </a:r>
            <a:endParaRPr lang="en-US" altLang="zh-CN" sz="1800">
              <a:latin typeface="Palatino" pitchFamily="18" charset="0"/>
            </a:endParaRPr>
          </a:p>
          <a:p>
            <a:pPr>
              <a:buSzPct val="75000"/>
            </a:pPr>
            <a:r>
              <a:rPr lang="en-US" altLang="zh-CN" sz="1800">
                <a:latin typeface="Palatino" pitchFamily="18" charset="0"/>
              </a:rPr>
              <a:t>optimization</a:t>
            </a:r>
            <a:endParaRPr lang="en-US" altLang="zh-CN" sz="1800">
              <a:latin typeface="Palatino" pitchFamily="18" charset="0"/>
            </a:endParaRPr>
          </a:p>
          <a:p>
            <a:pPr>
              <a:buSzPct val="75000"/>
            </a:pPr>
            <a:r>
              <a:rPr lang="en-US" altLang="zh-CN" sz="1800">
                <a:latin typeface="Palatino" pitchFamily="18" charset="0"/>
              </a:rPr>
              <a:t>region...</a:t>
            </a:r>
            <a:endParaRPr lang="en-US" altLang="zh-CN" sz="1800">
              <a:latin typeface="Palatino" pitchFamily="18" charset="0"/>
            </a:endParaRPr>
          </a:p>
        </p:txBody>
      </p:sp>
      <p:sp>
        <p:nvSpPr>
          <p:cNvPr id="76812" name="AutoShape 12"/>
          <p:cNvSpPr>
            <a:spLocks noChangeArrowheads="1"/>
          </p:cNvSpPr>
          <p:nvPr/>
        </p:nvSpPr>
        <p:spPr bwMode="auto">
          <a:xfrm>
            <a:off x="6042025" y="2042815"/>
            <a:ext cx="304800" cy="457200"/>
          </a:xfrm>
          <a:prstGeom prst="foldedCorner">
            <a:avLst>
              <a:gd name="adj" fmla="val 28644"/>
            </a:avLst>
          </a:prstGeom>
          <a:solidFill>
            <a:srgbClr val="B2B2B2"/>
          </a:solidFill>
          <a:ln w="9525">
            <a:solidFill>
              <a:schemeClr val="tx1"/>
            </a:solidFill>
            <a:round/>
          </a:ln>
        </p:spPr>
        <p:txBody>
          <a:bodyPr wrap="none" anchor="ctr"/>
          <a:lstStyle/>
          <a:p>
            <a:pPr>
              <a:buSzPct val="75000"/>
            </a:pPr>
            <a:endParaRPr lang="zh-CN" altLang="en-US" sz="1800">
              <a:latin typeface="Tahoma" panose="020B0604030504040204" pitchFamily="34" charset="0"/>
            </a:endParaRPr>
          </a:p>
        </p:txBody>
      </p:sp>
      <p:sp>
        <p:nvSpPr>
          <p:cNvPr id="76813" name="Text Box 13"/>
          <p:cNvSpPr txBox="1">
            <a:spLocks noChangeArrowheads="1"/>
          </p:cNvSpPr>
          <p:nvPr/>
        </p:nvSpPr>
        <p:spPr bwMode="auto">
          <a:xfrm>
            <a:off x="6423025" y="1988840"/>
            <a:ext cx="13287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600">
                <a:latin typeface="Palatino" pitchFamily="18" charset="0"/>
              </a:rPr>
              <a:t>“planning</a:t>
            </a:r>
            <a:endParaRPr lang="en-US" altLang="zh-CN" sz="1600">
              <a:latin typeface="Palatino" pitchFamily="18" charset="0"/>
            </a:endParaRPr>
          </a:p>
          <a:p>
            <a:pPr>
              <a:buSzPct val="75000"/>
            </a:pPr>
            <a:r>
              <a:rPr lang="en-US" altLang="zh-CN" sz="1600">
                <a:latin typeface="Palatino" pitchFamily="18" charset="0"/>
              </a:rPr>
              <a:t>  language</a:t>
            </a:r>
            <a:endParaRPr lang="en-US" altLang="zh-CN" sz="1600">
              <a:latin typeface="Palatino" pitchFamily="18" charset="0"/>
            </a:endParaRPr>
          </a:p>
          <a:p>
            <a:pPr>
              <a:buSzPct val="75000"/>
            </a:pPr>
            <a:r>
              <a:rPr lang="en-US" altLang="zh-CN" sz="1600">
                <a:latin typeface="Palatino" pitchFamily="18" charset="0"/>
              </a:rPr>
              <a:t>  proof</a:t>
            </a:r>
            <a:endParaRPr lang="en-US" altLang="zh-CN" sz="1600">
              <a:latin typeface="Palatino" pitchFamily="18" charset="0"/>
            </a:endParaRPr>
          </a:p>
          <a:p>
            <a:pPr>
              <a:buSzPct val="75000"/>
            </a:pPr>
            <a:r>
              <a:rPr lang="en-US" altLang="zh-CN" sz="1600">
                <a:latin typeface="Palatino" pitchFamily="18" charset="0"/>
              </a:rPr>
              <a:t>  intelligence”</a:t>
            </a:r>
            <a:endParaRPr lang="en-US" altLang="zh-CN" sz="1600">
              <a:latin typeface="Palatino" pitchFamily="18" charset="0"/>
            </a:endParaRPr>
          </a:p>
        </p:txBody>
      </p:sp>
      <p:sp>
        <p:nvSpPr>
          <p:cNvPr id="76814" name="Text Box 14"/>
          <p:cNvSpPr txBox="1">
            <a:spLocks noChangeArrowheads="1"/>
          </p:cNvSpPr>
          <p:nvPr/>
        </p:nvSpPr>
        <p:spPr bwMode="auto">
          <a:xfrm>
            <a:off x="6899275" y="5041603"/>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zh-CN" altLang="en-US" sz="1800" b="1" i="1">
                <a:latin typeface="Palatino" pitchFamily="18" charset="0"/>
              </a:rPr>
              <a:t>训练数据</a:t>
            </a:r>
            <a:endParaRPr lang="zh-CN" altLang="en-US" sz="1800" b="1" i="1">
              <a:latin typeface="Palatino" pitchFamily="18" charset="0"/>
            </a:endParaRPr>
          </a:p>
        </p:txBody>
      </p:sp>
      <p:cxnSp>
        <p:nvCxnSpPr>
          <p:cNvPr id="76815" name="AutoShape 15"/>
          <p:cNvCxnSpPr>
            <a:cxnSpLocks noChangeShapeType="1"/>
            <a:stCxn id="76812" idx="1"/>
            <a:endCxn id="76807" idx="0"/>
          </p:cNvCxnSpPr>
          <p:nvPr/>
        </p:nvCxnSpPr>
        <p:spPr bwMode="auto">
          <a:xfrm rot="10800000" flipV="1">
            <a:off x="3152775" y="2271415"/>
            <a:ext cx="2889250" cy="1552575"/>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76816" name="Text Box 16"/>
          <p:cNvSpPr txBox="1">
            <a:spLocks noChangeArrowheads="1"/>
          </p:cNvSpPr>
          <p:nvPr/>
        </p:nvSpPr>
        <p:spPr bwMode="auto">
          <a:xfrm>
            <a:off x="7546975" y="216187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zh-CN" altLang="en-US" sz="1800" b="1" i="1">
                <a:latin typeface="Palatino" pitchFamily="18" charset="0"/>
              </a:rPr>
              <a:t>测试数据</a:t>
            </a:r>
            <a:endParaRPr lang="zh-CN" altLang="en-US" sz="1800" b="1" i="1">
              <a:latin typeface="Palatino" pitchFamily="18" charset="0"/>
            </a:endParaRPr>
          </a:p>
        </p:txBody>
      </p:sp>
      <p:sp>
        <p:nvSpPr>
          <p:cNvPr id="76817" name="Text Box 17"/>
          <p:cNvSpPr txBox="1">
            <a:spLocks noChangeArrowheads="1"/>
          </p:cNvSpPr>
          <p:nvPr/>
        </p:nvSpPr>
        <p:spPr bwMode="auto">
          <a:xfrm>
            <a:off x="706438" y="3817640"/>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zh-CN" altLang="en-US" sz="1800" b="1" i="1">
                <a:latin typeface="Palatino" pitchFamily="18" charset="0"/>
              </a:rPr>
              <a:t>类别</a:t>
            </a:r>
            <a:endParaRPr lang="zh-CN" altLang="en-US" sz="1800" b="1" i="1">
              <a:latin typeface="Palatino" pitchFamily="18" charset="0"/>
            </a:endParaRPr>
          </a:p>
        </p:txBody>
      </p:sp>
      <p:sp>
        <p:nvSpPr>
          <p:cNvPr id="76818" name="Text Box 18"/>
          <p:cNvSpPr txBox="1">
            <a:spLocks noChangeArrowheads="1"/>
          </p:cNvSpPr>
          <p:nvPr/>
        </p:nvSpPr>
        <p:spPr bwMode="auto">
          <a:xfrm>
            <a:off x="2344738" y="326201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(AI)</a:t>
            </a:r>
            <a:endParaRPr lang="en-US" altLang="zh-CN" sz="1800">
              <a:latin typeface="Palatino" pitchFamily="18" charset="0"/>
            </a:endParaRPr>
          </a:p>
        </p:txBody>
      </p:sp>
      <p:sp>
        <p:nvSpPr>
          <p:cNvPr id="76819" name="Rectangle 19"/>
          <p:cNvSpPr>
            <a:spLocks noGrp="1" noChangeArrowheads="1"/>
          </p:cNvSpPr>
          <p:nvPr>
            <p:ph type="title" idx="4294967295"/>
          </p:nvPr>
        </p:nvSpPr>
        <p:spPr>
          <a:xfrm>
            <a:off x="574675" y="-99392"/>
            <a:ext cx="8001000" cy="1216025"/>
          </a:xfrm>
        </p:spPr>
        <p:txBody>
          <a:bodyPr/>
          <a:lstStyle/>
          <a:p>
            <a:pPr eaLnBrk="1" hangingPunct="1"/>
            <a:r>
              <a:rPr lang="zh-CN" altLang="en-US" sz="3200" b="1" dirty="0"/>
              <a:t>文本分类示例</a:t>
            </a:r>
            <a:endParaRPr lang="zh-CN" altLang="en-US" sz="3200" b="1" dirty="0"/>
          </a:p>
        </p:txBody>
      </p:sp>
      <p:sp>
        <p:nvSpPr>
          <p:cNvPr id="76820" name="Text Box 20"/>
          <p:cNvSpPr txBox="1">
            <a:spLocks noChangeArrowheads="1"/>
          </p:cNvSpPr>
          <p:nvPr/>
        </p:nvSpPr>
        <p:spPr bwMode="auto">
          <a:xfrm>
            <a:off x="4365625" y="3262015"/>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(Programming)</a:t>
            </a:r>
            <a:endParaRPr lang="en-US" altLang="zh-CN" sz="1800">
              <a:latin typeface="Palatino" pitchFamily="18" charset="0"/>
            </a:endParaRPr>
          </a:p>
        </p:txBody>
      </p:sp>
      <p:sp>
        <p:nvSpPr>
          <p:cNvPr id="76821" name="Text Box 21"/>
          <p:cNvSpPr txBox="1">
            <a:spLocks noChangeArrowheads="1"/>
          </p:cNvSpPr>
          <p:nvPr/>
        </p:nvSpPr>
        <p:spPr bwMode="auto">
          <a:xfrm>
            <a:off x="7373938" y="3262015"/>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(HCI)</a:t>
            </a:r>
            <a:endParaRPr lang="en-US" altLang="zh-CN" sz="1800">
              <a:latin typeface="Palatino" pitchFamily="18" charset="0"/>
            </a:endParaRPr>
          </a:p>
        </p:txBody>
      </p:sp>
      <p:cxnSp>
        <p:nvCxnSpPr>
          <p:cNvPr id="76822" name="AutoShape 22"/>
          <p:cNvCxnSpPr>
            <a:cxnSpLocks noChangeShapeType="1"/>
            <a:endCxn id="76818" idx="0"/>
          </p:cNvCxnSpPr>
          <p:nvPr/>
        </p:nvCxnSpPr>
        <p:spPr bwMode="auto">
          <a:xfrm flipH="1">
            <a:off x="2633663" y="2666703"/>
            <a:ext cx="2105025" cy="59531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23" name="AutoShape 23"/>
          <p:cNvCxnSpPr>
            <a:cxnSpLocks noChangeShapeType="1"/>
            <a:endCxn id="76820" idx="0"/>
          </p:cNvCxnSpPr>
          <p:nvPr/>
        </p:nvCxnSpPr>
        <p:spPr bwMode="auto">
          <a:xfrm>
            <a:off x="4664075" y="2666703"/>
            <a:ext cx="495300" cy="59531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24" name="AutoShape 24"/>
          <p:cNvCxnSpPr>
            <a:cxnSpLocks noChangeShapeType="1"/>
            <a:endCxn id="76821" idx="0"/>
          </p:cNvCxnSpPr>
          <p:nvPr/>
        </p:nvCxnSpPr>
        <p:spPr bwMode="auto">
          <a:xfrm>
            <a:off x="4727575" y="2666703"/>
            <a:ext cx="3011488" cy="59531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25" name="AutoShape 25"/>
          <p:cNvCxnSpPr>
            <a:cxnSpLocks noChangeShapeType="1"/>
            <a:stCxn id="76818" idx="2"/>
            <a:endCxn id="76807" idx="0"/>
          </p:cNvCxnSpPr>
          <p:nvPr/>
        </p:nvCxnSpPr>
        <p:spPr bwMode="auto">
          <a:xfrm>
            <a:off x="2633663" y="3628728"/>
            <a:ext cx="519112" cy="19526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26" name="AutoShape 26"/>
          <p:cNvCxnSpPr>
            <a:cxnSpLocks noChangeShapeType="1"/>
            <a:stCxn id="76820" idx="2"/>
            <a:endCxn id="76805" idx="0"/>
          </p:cNvCxnSpPr>
          <p:nvPr/>
        </p:nvCxnSpPr>
        <p:spPr bwMode="auto">
          <a:xfrm flipH="1">
            <a:off x="4479925" y="3628728"/>
            <a:ext cx="679450" cy="19526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27" name="AutoShape 27"/>
          <p:cNvCxnSpPr>
            <a:cxnSpLocks noChangeShapeType="1"/>
            <a:stCxn id="76820" idx="2"/>
            <a:endCxn id="76804" idx="0"/>
          </p:cNvCxnSpPr>
          <p:nvPr/>
        </p:nvCxnSpPr>
        <p:spPr bwMode="auto">
          <a:xfrm>
            <a:off x="5159375" y="3628728"/>
            <a:ext cx="684213" cy="19526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28" name="AutoShape 28"/>
          <p:cNvCxnSpPr>
            <a:cxnSpLocks noChangeShapeType="1"/>
            <a:stCxn id="76821" idx="2"/>
            <a:endCxn id="76802" idx="0"/>
          </p:cNvCxnSpPr>
          <p:nvPr/>
        </p:nvCxnSpPr>
        <p:spPr bwMode="auto">
          <a:xfrm flipH="1">
            <a:off x="7264400" y="3628728"/>
            <a:ext cx="474663" cy="19526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29" name="AutoShape 29"/>
          <p:cNvCxnSpPr>
            <a:cxnSpLocks noChangeShapeType="1"/>
            <a:stCxn id="76821" idx="2"/>
            <a:endCxn id="76803" idx="0"/>
          </p:cNvCxnSpPr>
          <p:nvPr/>
        </p:nvCxnSpPr>
        <p:spPr bwMode="auto">
          <a:xfrm>
            <a:off x="7739063" y="3628728"/>
            <a:ext cx="722312" cy="195262"/>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cxnSp>
        <p:nvCxnSpPr>
          <p:cNvPr id="76830" name="AutoShape 30"/>
          <p:cNvCxnSpPr>
            <a:cxnSpLocks noChangeShapeType="1"/>
            <a:stCxn id="76818" idx="2"/>
            <a:endCxn id="76806" idx="0"/>
          </p:cNvCxnSpPr>
          <p:nvPr/>
        </p:nvCxnSpPr>
        <p:spPr bwMode="auto">
          <a:xfrm flipH="1">
            <a:off x="1911350" y="3628728"/>
            <a:ext cx="722313" cy="200025"/>
          </a:xfrm>
          <a:prstGeom prst="straightConnector1">
            <a:avLst/>
          </a:prstGeom>
          <a:noFill/>
          <a:ln w="9525">
            <a:solidFill>
              <a:schemeClr val="tx1"/>
            </a:solidFill>
            <a:prstDash val="dash"/>
            <a:round/>
          </a:ln>
          <a:extLst>
            <a:ext uri="{909E8E84-426E-40DD-AFC4-6F175D3DCCD1}">
              <a14:hiddenFill xmlns:a14="http://schemas.microsoft.com/office/drawing/2010/main">
                <a:noFill/>
              </a14:hiddenFill>
            </a:ext>
          </a:extLst>
        </p:spPr>
      </p:cxnSp>
      <p:sp>
        <p:nvSpPr>
          <p:cNvPr id="76831" name="Text Box 31"/>
          <p:cNvSpPr txBox="1">
            <a:spLocks noChangeArrowheads="1"/>
          </p:cNvSpPr>
          <p:nvPr/>
        </p:nvSpPr>
        <p:spPr bwMode="auto">
          <a:xfrm>
            <a:off x="6765925" y="4401840"/>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a:t>
            </a:r>
            <a:endParaRPr lang="en-US" altLang="zh-CN" sz="1800">
              <a:latin typeface="Palatino" pitchFamily="18" charset="0"/>
            </a:endParaRPr>
          </a:p>
        </p:txBody>
      </p:sp>
      <p:sp>
        <p:nvSpPr>
          <p:cNvPr id="76832" name="Text Box 32"/>
          <p:cNvSpPr txBox="1">
            <a:spLocks noChangeArrowheads="1"/>
          </p:cNvSpPr>
          <p:nvPr/>
        </p:nvSpPr>
        <p:spPr bwMode="auto">
          <a:xfrm>
            <a:off x="8201025" y="4419303"/>
            <a:ext cx="35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buSzPct val="75000"/>
            </a:pPr>
            <a:r>
              <a:rPr lang="en-US" altLang="zh-CN" sz="1800">
                <a:latin typeface="Palatino" pitchFamily="18" charset="0"/>
              </a:rPr>
              <a:t>...</a:t>
            </a:r>
            <a:endParaRPr lang="en-US" altLang="zh-CN" sz="1800">
              <a:latin typeface="Palatino" pitchFamily="18" charset="0"/>
            </a:endParaRP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74675" y="188640"/>
            <a:ext cx="8001000" cy="891952"/>
          </a:xfrm>
        </p:spPr>
        <p:txBody>
          <a:bodyPr/>
          <a:lstStyle/>
          <a:p>
            <a:pPr eaLnBrk="1" hangingPunct="1"/>
            <a:r>
              <a:rPr lang="zh-CN" altLang="en-US" sz="3200" b="1" dirty="0">
                <a:ea typeface="+mj-ea"/>
              </a:rPr>
              <a:t>特征提取</a:t>
            </a:r>
            <a:r>
              <a:rPr lang="en-US" altLang="zh-CN" sz="3200" b="1" dirty="0">
                <a:ea typeface="+mj-ea"/>
              </a:rPr>
              <a:t>(feature extraction)</a:t>
            </a:r>
            <a:endParaRPr lang="en-US" altLang="zh-CN" sz="3200" b="1" dirty="0">
              <a:ea typeface="+mj-ea"/>
            </a:endParaRPr>
          </a:p>
        </p:txBody>
      </p:sp>
      <p:sp>
        <p:nvSpPr>
          <p:cNvPr id="77827" name="Rectangle 3"/>
          <p:cNvSpPr>
            <a:spLocks noGrp="1" noChangeArrowheads="1"/>
          </p:cNvSpPr>
          <p:nvPr>
            <p:ph type="body" idx="1"/>
          </p:nvPr>
        </p:nvSpPr>
        <p:spPr>
          <a:xfrm>
            <a:off x="533400" y="1236811"/>
            <a:ext cx="8001000" cy="5216525"/>
          </a:xfrm>
        </p:spPr>
        <p:txBody>
          <a:bodyPr/>
          <a:lstStyle/>
          <a:p>
            <a:pPr eaLnBrk="1" hangingPunct="1">
              <a:lnSpc>
                <a:spcPct val="150000"/>
              </a:lnSpc>
            </a:pPr>
            <a:r>
              <a:rPr lang="zh-CN" altLang="en-US" sz="2400" b="1" dirty="0" smtClean="0">
                <a:latin typeface="楷体_GB2312" pitchFamily="49" charset="-122"/>
                <a:ea typeface="楷体_GB2312" pitchFamily="49" charset="-122"/>
              </a:rPr>
              <a:t>是文本挖掘、信息检索的基本问题，它把从文本中抽取出的特征词进行量化并表示文本信息。把无结构化的原始文本转换为结构化的计算机可识别处理的信息，一般采用向量来表示。</a:t>
            </a:r>
            <a:endParaRPr lang="en-US" altLang="zh-CN" sz="2400" b="1" dirty="0" smtClean="0">
              <a:latin typeface="楷体_GB2312" pitchFamily="49" charset="-122"/>
              <a:ea typeface="楷体_GB2312" pitchFamily="49" charset="-122"/>
            </a:endParaRPr>
          </a:p>
          <a:p>
            <a:pPr eaLnBrk="1" hangingPunct="1">
              <a:lnSpc>
                <a:spcPct val="150000"/>
              </a:lnSpc>
            </a:pPr>
            <a:r>
              <a:rPr lang="zh-CN" altLang="en-US" sz="2400" b="1" dirty="0" smtClean="0">
                <a:latin typeface="楷体_GB2312" pitchFamily="49" charset="-122"/>
                <a:ea typeface="楷体_GB2312" pitchFamily="49" charset="-122"/>
              </a:rPr>
              <a:t>文本表示</a:t>
            </a:r>
            <a:endParaRPr lang="zh-CN" altLang="en-US" sz="2400" b="1" dirty="0" smtClean="0">
              <a:latin typeface="楷体_GB2312" pitchFamily="49" charset="-122"/>
              <a:ea typeface="楷体_GB2312" pitchFamily="49" charset="-122"/>
            </a:endParaRPr>
          </a:p>
          <a:p>
            <a:pPr lvl="1" eaLnBrk="1" hangingPunct="1">
              <a:lnSpc>
                <a:spcPct val="150000"/>
              </a:lnSpc>
            </a:pPr>
            <a:r>
              <a:rPr lang="zh-CN" altLang="en-US" sz="2000" b="1" dirty="0" smtClean="0">
                <a:latin typeface="楷体_GB2312" pitchFamily="49" charset="-122"/>
                <a:ea typeface="楷体_GB2312" pitchFamily="49" charset="-122"/>
              </a:rPr>
              <a:t>向量空间模型</a:t>
            </a:r>
            <a:endParaRPr lang="zh-CN" altLang="en-US" sz="2000" b="1" dirty="0" smtClean="0">
              <a:latin typeface="楷体_GB2312" pitchFamily="49" charset="-122"/>
              <a:ea typeface="楷体_GB2312" pitchFamily="49" charset="-122"/>
            </a:endParaRPr>
          </a:p>
          <a:p>
            <a:pPr eaLnBrk="1" hangingPunct="1">
              <a:lnSpc>
                <a:spcPct val="150000"/>
              </a:lnSpc>
            </a:pPr>
            <a:r>
              <a:rPr lang="zh-CN" altLang="en-US" sz="2400" b="1" dirty="0" smtClean="0">
                <a:latin typeface="楷体_GB2312" pitchFamily="49" charset="-122"/>
                <a:ea typeface="楷体_GB2312" pitchFamily="49" charset="-122"/>
              </a:rPr>
              <a:t>降维技术</a:t>
            </a:r>
            <a:endParaRPr lang="zh-CN" altLang="en-US" sz="2400" b="1" dirty="0" smtClean="0">
              <a:latin typeface="楷体_GB2312" pitchFamily="49" charset="-122"/>
              <a:ea typeface="楷体_GB2312" pitchFamily="49" charset="-122"/>
            </a:endParaRPr>
          </a:p>
          <a:p>
            <a:pPr lvl="1" eaLnBrk="1" hangingPunct="1">
              <a:lnSpc>
                <a:spcPct val="150000"/>
              </a:lnSpc>
            </a:pPr>
            <a:r>
              <a:rPr lang="zh-CN" altLang="en-US" sz="2000" b="1" dirty="0" smtClean="0">
                <a:latin typeface="楷体_GB2312" pitchFamily="49" charset="-122"/>
                <a:ea typeface="楷体_GB2312" pitchFamily="49" charset="-122"/>
              </a:rPr>
              <a:t>特征选择</a:t>
            </a:r>
            <a:r>
              <a:rPr lang="en-US" altLang="zh-CN" sz="2000" b="1" dirty="0" smtClean="0">
                <a:latin typeface="楷体_GB2312" pitchFamily="49" charset="-122"/>
                <a:ea typeface="楷体_GB2312" pitchFamily="49" charset="-122"/>
              </a:rPr>
              <a:t>(Feature Selection)</a:t>
            </a:r>
            <a:endParaRPr lang="en-US" altLang="zh-CN" sz="2000" b="1" dirty="0" smtClean="0">
              <a:latin typeface="楷体_GB2312" pitchFamily="49" charset="-122"/>
              <a:ea typeface="楷体_GB2312" pitchFamily="49" charset="-122"/>
            </a:endParaRPr>
          </a:p>
          <a:p>
            <a:pPr lvl="1" eaLnBrk="1" hangingPunct="1">
              <a:lnSpc>
                <a:spcPct val="150000"/>
              </a:lnSpc>
            </a:pPr>
            <a:r>
              <a:rPr lang="zh-CN" altLang="en-US" sz="2000" b="1" dirty="0" smtClean="0">
                <a:latin typeface="楷体_GB2312" pitchFamily="49" charset="-122"/>
                <a:ea typeface="楷体_GB2312" pitchFamily="49" charset="-122"/>
              </a:rPr>
              <a:t>特征重构</a:t>
            </a:r>
            <a:r>
              <a:rPr lang="en-US" altLang="zh-CN" sz="2000" b="1" dirty="0" smtClean="0">
                <a:latin typeface="楷体_GB2312" pitchFamily="49" charset="-122"/>
                <a:ea typeface="楷体_GB2312" pitchFamily="49" charset="-122"/>
              </a:rPr>
              <a:t>(Re-</a:t>
            </a:r>
            <a:r>
              <a:rPr lang="en-US" altLang="zh-CN" sz="2000" b="1" dirty="0" err="1" smtClean="0">
                <a:latin typeface="楷体_GB2312" pitchFamily="49" charset="-122"/>
                <a:ea typeface="楷体_GB2312" pitchFamily="49" charset="-122"/>
              </a:rPr>
              <a:t>parameterisation</a:t>
            </a:r>
            <a:r>
              <a:rPr lang="zh-CN" altLang="en-US" sz="2000" b="1" dirty="0" smtClean="0">
                <a:latin typeface="楷体_GB2312" pitchFamily="49" charset="-122"/>
                <a:ea typeface="楷体_GB2312" pitchFamily="49" charset="-122"/>
              </a:rPr>
              <a:t>，如</a:t>
            </a:r>
            <a:r>
              <a:rPr lang="en-US" altLang="zh-CN" sz="2000" b="1" dirty="0" smtClean="0">
                <a:latin typeface="楷体_GB2312" pitchFamily="49" charset="-122"/>
                <a:ea typeface="楷体_GB2312" pitchFamily="49" charset="-122"/>
              </a:rPr>
              <a:t>LSI)</a:t>
            </a:r>
            <a:endParaRPr lang="en-US" altLang="zh-CN" sz="2000" b="1"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文本表示</a:t>
            </a:r>
            <a:endParaRPr lang="zh-CN" altLang="en-US" sz="3200" b="1" dirty="0">
              <a:ea typeface="+mj-ea"/>
            </a:endParaRPr>
          </a:p>
        </p:txBody>
      </p:sp>
      <p:sp>
        <p:nvSpPr>
          <p:cNvPr id="78851" name="Rectangle 3"/>
          <p:cNvSpPr>
            <a:spLocks noGrp="1" noChangeArrowheads="1"/>
          </p:cNvSpPr>
          <p:nvPr>
            <p:ph type="body" idx="1"/>
          </p:nvPr>
        </p:nvSpPr>
        <p:spPr>
          <a:xfrm>
            <a:off x="566738" y="1196752"/>
            <a:ext cx="8001000" cy="4267200"/>
          </a:xfrm>
        </p:spPr>
        <p:txBody>
          <a:bodyPr/>
          <a:lstStyle/>
          <a:p>
            <a:pPr eaLnBrk="1" hangingPunct="1">
              <a:lnSpc>
                <a:spcPct val="150000"/>
              </a:lnSpc>
              <a:spcBef>
                <a:spcPct val="0"/>
              </a:spcBef>
            </a:pPr>
            <a:r>
              <a:rPr lang="zh-CN" altLang="en-US" sz="2400" b="1" dirty="0" smtClean="0">
                <a:latin typeface="楷体_GB2312" pitchFamily="49" charset="-122"/>
                <a:ea typeface="楷体_GB2312" pitchFamily="49" charset="-122"/>
              </a:rPr>
              <a:t>向量空间模型</a:t>
            </a:r>
            <a:r>
              <a:rPr lang="en-US" altLang="zh-CN" sz="2400" b="1" dirty="0" smtClean="0">
                <a:latin typeface="楷体_GB2312" pitchFamily="49" charset="-122"/>
                <a:ea typeface="楷体_GB2312" pitchFamily="49" charset="-122"/>
              </a:rPr>
              <a:t>(Vector Space Model)</a:t>
            </a:r>
            <a:r>
              <a:rPr lang="zh-CN" altLang="en-US" sz="2400" b="1" dirty="0" smtClean="0">
                <a:latin typeface="楷体_GB2312" pitchFamily="49" charset="-122"/>
                <a:ea typeface="楷体_GB2312" pitchFamily="49" charset="-122"/>
              </a:rPr>
              <a:t>，根据特征词在文本中的重要性 </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给每个词赋予一定的权重</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把文本表示成向量空间中的向量 </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并利用它们的夹角余弦进行相似度度量。 </a:t>
            </a:r>
            <a:endParaRPr lang="zh-CN" altLang="en-US" sz="2400" b="1" dirty="0" smtClean="0">
              <a:latin typeface="楷体_GB2312" pitchFamily="49" charset="-122"/>
              <a:ea typeface="楷体_GB2312" pitchFamily="49" charset="-122"/>
            </a:endParaRPr>
          </a:p>
          <a:p>
            <a:pPr eaLnBrk="1" hangingPunct="1">
              <a:lnSpc>
                <a:spcPct val="150000"/>
              </a:lnSpc>
              <a:spcBef>
                <a:spcPct val="0"/>
              </a:spcBef>
            </a:pPr>
            <a:r>
              <a:rPr lang="zh-CN" altLang="en-US" sz="2400" b="1" dirty="0" smtClean="0">
                <a:latin typeface="楷体_GB2312" pitchFamily="49" charset="-122"/>
                <a:ea typeface="楷体_GB2312" pitchFamily="49" charset="-122"/>
              </a:rPr>
              <a:t>基本概念</a:t>
            </a:r>
            <a:endParaRPr lang="en-US" altLang="zh-CN" sz="2400" b="1" dirty="0" smtClean="0">
              <a:latin typeface="楷体_GB2312" pitchFamily="49" charset="-122"/>
              <a:ea typeface="楷体_GB2312" pitchFamily="49" charset="-122"/>
            </a:endParaRPr>
          </a:p>
          <a:p>
            <a:pPr lvl="1" eaLnBrk="1" hangingPunct="1">
              <a:lnSpc>
                <a:spcPct val="150000"/>
              </a:lnSpc>
              <a:spcBef>
                <a:spcPct val="0"/>
              </a:spcBef>
            </a:pPr>
            <a:r>
              <a:rPr lang="en-US" altLang="zh-CN" sz="2000" b="1" dirty="0" smtClean="0">
                <a:latin typeface="楷体_GB2312" pitchFamily="49" charset="-122"/>
                <a:ea typeface="楷体_GB2312" pitchFamily="49" charset="-122"/>
              </a:rPr>
              <a:t>M</a:t>
            </a:r>
            <a:r>
              <a:rPr lang="zh-CN" altLang="en-US" sz="2000" b="1" dirty="0" smtClean="0">
                <a:latin typeface="楷体_GB2312" pitchFamily="49" charset="-122"/>
                <a:ea typeface="楷体_GB2312" pitchFamily="49" charset="-122"/>
              </a:rPr>
              <a:t>个无序标引项</a:t>
            </a:r>
            <a:r>
              <a:rPr lang="en-US" altLang="zh-CN" sz="2000" b="1" dirty="0" err="1" smtClean="0">
                <a:latin typeface="楷体_GB2312" pitchFamily="49" charset="-122"/>
                <a:ea typeface="楷体_GB2312" pitchFamily="49" charset="-122"/>
              </a:rPr>
              <a:t>t</a:t>
            </a:r>
            <a:r>
              <a:rPr lang="en-US" altLang="zh-CN" sz="2000" b="1" baseline="-25000" dirty="0" err="1" smtClean="0">
                <a:latin typeface="楷体_GB2312" pitchFamily="49" charset="-122"/>
                <a:ea typeface="楷体_GB2312" pitchFamily="49" charset="-122"/>
              </a:rPr>
              <a:t>i</a:t>
            </a:r>
            <a:r>
              <a:rPr lang="en-US" altLang="zh-CN" sz="2000" b="1" baseline="-25000" dirty="0" smtClean="0">
                <a:latin typeface="楷体_GB2312" pitchFamily="49" charset="-122"/>
                <a:ea typeface="楷体_GB2312" pitchFamily="49" charset="-122"/>
              </a:rPr>
              <a:t> </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特征</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，词根</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词</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短语</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其他</a:t>
            </a:r>
            <a:endParaRPr lang="zh-CN" altLang="en-US" sz="2000" b="1" dirty="0" smtClean="0">
              <a:latin typeface="楷体_GB2312" pitchFamily="49" charset="-122"/>
              <a:ea typeface="楷体_GB2312" pitchFamily="49" charset="-122"/>
            </a:endParaRPr>
          </a:p>
          <a:p>
            <a:pPr lvl="1" eaLnBrk="1" hangingPunct="1">
              <a:lnSpc>
                <a:spcPct val="150000"/>
              </a:lnSpc>
              <a:spcBef>
                <a:spcPct val="0"/>
              </a:spcBef>
            </a:pPr>
            <a:r>
              <a:rPr lang="zh-CN" altLang="en-US" sz="2000" b="1" dirty="0" smtClean="0">
                <a:latin typeface="楷体_GB2312" pitchFamily="49" charset="-122"/>
                <a:ea typeface="楷体_GB2312" pitchFamily="49" charset="-122"/>
              </a:rPr>
              <a:t>每个文档</a:t>
            </a:r>
            <a:r>
              <a:rPr lang="en-US" altLang="zh-CN" sz="2000" b="1" dirty="0" err="1" smtClean="0">
                <a:latin typeface="楷体_GB2312" pitchFamily="49" charset="-122"/>
                <a:ea typeface="楷体_GB2312" pitchFamily="49" charset="-122"/>
              </a:rPr>
              <a:t>d</a:t>
            </a:r>
            <a:r>
              <a:rPr lang="en-US" altLang="zh-CN" sz="2000" b="1" baseline="-25000" dirty="0" err="1" smtClean="0">
                <a:latin typeface="楷体_GB2312" pitchFamily="49" charset="-122"/>
                <a:ea typeface="楷体_GB2312" pitchFamily="49" charset="-122"/>
              </a:rPr>
              <a:t>j</a:t>
            </a:r>
            <a:r>
              <a:rPr lang="zh-CN" altLang="en-US" sz="2000" b="1" dirty="0" smtClean="0">
                <a:latin typeface="楷体_GB2312" pitchFamily="49" charset="-122"/>
                <a:ea typeface="楷体_GB2312" pitchFamily="49" charset="-122"/>
              </a:rPr>
              <a:t>可以用标引项向量来表示</a:t>
            </a:r>
            <a:r>
              <a:rPr lang="en-US" altLang="zh-CN" sz="2000" b="1" dirty="0" smtClean="0">
                <a:latin typeface="楷体_GB2312" pitchFamily="49" charset="-122"/>
                <a:ea typeface="楷体_GB2312" pitchFamily="49" charset="-122"/>
              </a:rPr>
              <a:t>(a</a:t>
            </a:r>
            <a:r>
              <a:rPr lang="en-US" altLang="zh-CN" sz="2000" b="1" baseline="-25000" dirty="0" smtClean="0">
                <a:latin typeface="楷体_GB2312" pitchFamily="49" charset="-122"/>
                <a:ea typeface="楷体_GB2312" pitchFamily="49" charset="-122"/>
              </a:rPr>
              <a:t>1j</a:t>
            </a:r>
            <a:r>
              <a:rPr lang="en-US" altLang="zh-CN" sz="2000" b="1" dirty="0" smtClean="0">
                <a:latin typeface="楷体_GB2312" pitchFamily="49" charset="-122"/>
                <a:ea typeface="楷体_GB2312" pitchFamily="49" charset="-122"/>
              </a:rPr>
              <a:t>,a</a:t>
            </a:r>
            <a:r>
              <a:rPr lang="en-US" altLang="zh-CN" sz="2000" b="1" baseline="-25000" dirty="0" smtClean="0">
                <a:latin typeface="楷体_GB2312" pitchFamily="49" charset="-122"/>
                <a:ea typeface="楷体_GB2312" pitchFamily="49" charset="-122"/>
              </a:rPr>
              <a:t>2j</a:t>
            </a:r>
            <a:r>
              <a:rPr lang="en-US" altLang="zh-CN" sz="2000" b="1" dirty="0" smtClean="0">
                <a:latin typeface="楷体_GB2312" pitchFamily="49" charset="-122"/>
                <a:ea typeface="楷体_GB2312" pitchFamily="49" charset="-122"/>
              </a:rPr>
              <a:t>,</a:t>
            </a:r>
            <a:r>
              <a:rPr lang="en-US" altLang="zh-CN" sz="2000" b="1" dirty="0" smtClean="0">
                <a:ea typeface="楷体_GB2312" pitchFamily="49" charset="-122"/>
              </a:rPr>
              <a:t>…</a:t>
            </a:r>
            <a:r>
              <a:rPr lang="en-US" altLang="zh-CN" sz="2000" b="1" dirty="0" smtClean="0">
                <a:latin typeface="楷体_GB2312" pitchFamily="49" charset="-122"/>
                <a:ea typeface="楷体_GB2312" pitchFamily="49" charset="-122"/>
              </a:rPr>
              <a:t>,</a:t>
            </a:r>
            <a:r>
              <a:rPr lang="en-US" altLang="zh-CN" sz="2000" b="1" dirty="0" err="1" smtClean="0">
                <a:latin typeface="楷体_GB2312" pitchFamily="49" charset="-122"/>
                <a:ea typeface="楷体_GB2312" pitchFamily="49" charset="-122"/>
              </a:rPr>
              <a:t>a</a:t>
            </a:r>
            <a:r>
              <a:rPr lang="en-US" altLang="zh-CN" sz="2000" b="1" baseline="-25000" dirty="0" err="1" smtClean="0">
                <a:latin typeface="楷体_GB2312" pitchFamily="49" charset="-122"/>
                <a:ea typeface="楷体_GB2312" pitchFamily="49" charset="-122"/>
              </a:rPr>
              <a:t>Mj</a:t>
            </a:r>
            <a:r>
              <a:rPr lang="en-US" altLang="zh-CN" sz="2000" b="1" dirty="0" smtClean="0">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a:t>
            </a:r>
            <a:r>
              <a:rPr lang="en-US" altLang="zh-CN" sz="2000" b="1" dirty="0" smtClean="0">
                <a:latin typeface="楷体_GB2312" pitchFamily="49" charset="-122"/>
                <a:ea typeface="楷体_GB2312" pitchFamily="49" charset="-122"/>
              </a:rPr>
              <a:t> </a:t>
            </a:r>
            <a:r>
              <a:rPr lang="en-US" altLang="zh-CN" sz="2000" b="1" dirty="0" err="1" smtClean="0">
                <a:latin typeface="楷体_GB2312" pitchFamily="49" charset="-122"/>
                <a:ea typeface="楷体_GB2312" pitchFamily="49" charset="-122"/>
              </a:rPr>
              <a:t>a</a:t>
            </a:r>
            <a:r>
              <a:rPr lang="en-US" altLang="zh-CN" sz="2000" b="1" baseline="-25000" dirty="0" err="1" smtClean="0">
                <a:latin typeface="楷体_GB2312" pitchFamily="49" charset="-122"/>
                <a:ea typeface="楷体_GB2312" pitchFamily="49" charset="-122"/>
              </a:rPr>
              <a:t>ij</a:t>
            </a:r>
            <a:r>
              <a:rPr lang="zh-CN" altLang="en-US" sz="2000" b="1" dirty="0" smtClean="0">
                <a:latin typeface="楷体_GB2312" pitchFamily="49" charset="-122"/>
                <a:ea typeface="楷体_GB2312" pitchFamily="49" charset="-122"/>
              </a:rPr>
              <a:t>为</a:t>
            </a:r>
            <a:r>
              <a:rPr lang="en-US" altLang="zh-CN" sz="2000" b="1" dirty="0" err="1" smtClean="0">
                <a:latin typeface="楷体_GB2312" pitchFamily="49" charset="-122"/>
                <a:ea typeface="楷体_GB2312" pitchFamily="49" charset="-122"/>
              </a:rPr>
              <a:t>t</a:t>
            </a:r>
            <a:r>
              <a:rPr lang="en-US" altLang="zh-CN" sz="2000" b="1" baseline="-25000" dirty="0" err="1" smtClean="0">
                <a:latin typeface="楷体_GB2312" pitchFamily="49" charset="-122"/>
                <a:ea typeface="楷体_GB2312" pitchFamily="49" charset="-122"/>
              </a:rPr>
              <a:t>i</a:t>
            </a:r>
            <a:r>
              <a:rPr lang="zh-CN" altLang="en-US" sz="2000" b="1" dirty="0" smtClean="0">
                <a:latin typeface="楷体_GB2312" pitchFamily="49" charset="-122"/>
                <a:ea typeface="楷体_GB2312" pitchFamily="49" charset="-122"/>
              </a:rPr>
              <a:t>特征的权重</a:t>
            </a:r>
            <a:endParaRPr lang="en-US" altLang="zh-CN" sz="2000" b="1" dirty="0" smtClean="0">
              <a:latin typeface="楷体_GB2312" pitchFamily="49" charset="-122"/>
              <a:ea typeface="楷体_GB2312" pitchFamily="49" charset="-122"/>
            </a:endParaRPr>
          </a:p>
          <a:p>
            <a:pPr lvl="1" eaLnBrk="1" hangingPunct="1">
              <a:lnSpc>
                <a:spcPct val="150000"/>
              </a:lnSpc>
              <a:spcBef>
                <a:spcPct val="0"/>
              </a:spcBef>
            </a:pPr>
            <a:r>
              <a:rPr lang="zh-CN" altLang="en-US" sz="2000" b="1" dirty="0" smtClean="0">
                <a:latin typeface="楷体_GB2312" pitchFamily="49" charset="-122"/>
                <a:ea typeface="楷体_GB2312" pitchFamily="49" charset="-122"/>
              </a:rPr>
              <a:t>相似度比较</a:t>
            </a:r>
            <a:endParaRPr lang="zh-CN" altLang="en-US" sz="2000" b="1" dirty="0" smtClean="0">
              <a:latin typeface="楷体_GB2312" pitchFamily="49" charset="-122"/>
              <a:ea typeface="楷体_GB2312" pitchFamily="49" charset="-122"/>
            </a:endParaRPr>
          </a:p>
          <a:p>
            <a:pPr lvl="2" eaLnBrk="1" hangingPunct="1">
              <a:lnSpc>
                <a:spcPct val="150000"/>
              </a:lnSpc>
              <a:spcBef>
                <a:spcPct val="0"/>
              </a:spcBef>
            </a:pPr>
            <a:r>
              <a:rPr lang="en-US" altLang="zh-CN" sz="2000" b="1" dirty="0" smtClean="0">
                <a:latin typeface="楷体_GB2312" pitchFamily="49" charset="-122"/>
                <a:ea typeface="楷体_GB2312" pitchFamily="49" charset="-122"/>
              </a:rPr>
              <a:t>Cosine</a:t>
            </a:r>
            <a:r>
              <a:rPr lang="zh-CN" altLang="en-US" sz="2000" b="1" dirty="0" smtClean="0">
                <a:latin typeface="楷体_GB2312" pitchFamily="49" charset="-122"/>
                <a:ea typeface="楷体_GB2312" pitchFamily="49" charset="-122"/>
              </a:rPr>
              <a:t>计算</a:t>
            </a:r>
            <a:endParaRPr lang="zh-CN" altLang="en-US" sz="2000" b="1"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4213" y="637381"/>
            <a:ext cx="7391400" cy="487363"/>
          </a:xfrm>
        </p:spPr>
        <p:txBody>
          <a:bodyPr/>
          <a:lstStyle/>
          <a:p>
            <a:pPr eaLnBrk="1" hangingPunct="1"/>
            <a:r>
              <a:rPr lang="zh-CN" altLang="en-US" sz="3200" b="1" dirty="0">
                <a:ea typeface="+mj-ea"/>
              </a:rPr>
              <a:t>文档</a:t>
            </a:r>
            <a:r>
              <a:rPr lang="en-US" altLang="zh-CN" sz="3200" b="1" dirty="0">
                <a:ea typeface="+mj-ea"/>
              </a:rPr>
              <a:t>-</a:t>
            </a:r>
            <a:r>
              <a:rPr lang="zh-CN" altLang="en-US" sz="3200" b="1" dirty="0">
                <a:ea typeface="+mj-ea"/>
              </a:rPr>
              <a:t>标引项矩阵</a:t>
            </a:r>
            <a:endParaRPr lang="zh-CN" altLang="en-US" sz="3200" b="1" dirty="0">
              <a:ea typeface="+mj-ea"/>
            </a:endParaRPr>
          </a:p>
        </p:txBody>
      </p:sp>
      <p:pic>
        <p:nvPicPr>
          <p:cNvPr id="7987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6613" y="1719263"/>
            <a:ext cx="7053262"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74675" y="260648"/>
            <a:ext cx="8001000" cy="891952"/>
          </a:xfrm>
        </p:spPr>
        <p:txBody>
          <a:bodyPr/>
          <a:lstStyle/>
          <a:p>
            <a:pPr eaLnBrk="1" hangingPunct="1"/>
            <a:r>
              <a:rPr lang="zh-CN" altLang="en-US" sz="3200" b="1" dirty="0">
                <a:ea typeface="+mj-ea"/>
              </a:rPr>
              <a:t>文档间的相似度计算</a:t>
            </a:r>
            <a:endParaRPr lang="en-US" altLang="zh-CN" sz="3200" b="1" dirty="0">
              <a:ea typeface="+mj-ea"/>
            </a:endParaRPr>
          </a:p>
        </p:txBody>
      </p:sp>
      <p:pic>
        <p:nvPicPr>
          <p:cNvPr id="8089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 y="1358900"/>
            <a:ext cx="9034463"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89024275-0372-476F-A3D8-FFAA6074E092}" type="slidenum">
              <a:rPr lang="en-US" altLang="zh-CN"/>
            </a:fld>
            <a:endParaRPr lang="en-US" altLang="zh-CN"/>
          </a:p>
        </p:txBody>
      </p:sp>
      <p:sp>
        <p:nvSpPr>
          <p:cNvPr id="12291" name="Rectangle 2"/>
          <p:cNvSpPr>
            <a:spLocks noGrp="1" noChangeArrowheads="1"/>
          </p:cNvSpPr>
          <p:nvPr>
            <p:ph type="title" idx="4294967295"/>
          </p:nvPr>
        </p:nvSpPr>
        <p:spPr>
          <a:xfrm>
            <a:off x="611560" y="-171400"/>
            <a:ext cx="7316788" cy="1371600"/>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sz="3200" b="1" dirty="0">
                <a:latin typeface="+mj-ea"/>
              </a:rPr>
              <a:t>Web</a:t>
            </a:r>
            <a:r>
              <a:rPr lang="zh-CN" altLang="en-US" sz="3200" b="1" dirty="0">
                <a:latin typeface="+mj-ea"/>
              </a:rPr>
              <a:t>信息采集系统的作用</a:t>
            </a:r>
            <a:endParaRPr lang="en-AU" altLang="zh-CN" sz="3200" b="1" dirty="0">
              <a:latin typeface="+mj-ea"/>
            </a:endParaRPr>
          </a:p>
        </p:txBody>
      </p:sp>
      <p:sp>
        <p:nvSpPr>
          <p:cNvPr id="21507" name="Rectangle 3"/>
          <p:cNvSpPr>
            <a:spLocks noGrp="1" noChangeArrowheads="1"/>
          </p:cNvSpPr>
          <p:nvPr>
            <p:ph type="body" idx="4294967295"/>
          </p:nvPr>
        </p:nvSpPr>
        <p:spPr>
          <a:xfrm>
            <a:off x="468313" y="1556792"/>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AU" sz="2400" dirty="0" smtClean="0">
                <a:latin typeface="楷体_GB2312" pitchFamily="49" charset="-122"/>
                <a:ea typeface="楷体_GB2312" pitchFamily="49" charset="-122"/>
              </a:rPr>
              <a:t>一个 </a:t>
            </a:r>
            <a:r>
              <a:rPr lang="en-AU" altLang="zh-CN" sz="2400" dirty="0" smtClean="0">
                <a:latin typeface="楷体_GB2312" pitchFamily="49" charset="-122"/>
                <a:ea typeface="楷体_GB2312" pitchFamily="49" charset="-122"/>
              </a:rPr>
              <a:t>web crawler( spider, or robot) </a:t>
            </a:r>
            <a:r>
              <a:rPr lang="zh-CN" altLang="en-AU" sz="2400" dirty="0" smtClean="0">
                <a:latin typeface="楷体_GB2312" pitchFamily="49" charset="-122"/>
                <a:ea typeface="楷体_GB2312" pitchFamily="49" charset="-122"/>
              </a:rPr>
              <a:t>获取网络资源到本地机器上</a:t>
            </a:r>
            <a:endParaRPr lang="zh-CN" altLang="en-AU" sz="2400" dirty="0" smtClean="0">
              <a:latin typeface="楷体_GB2312" pitchFamily="49" charset="-122"/>
              <a:ea typeface="楷体_GB2312" pitchFamily="49" charset="-122"/>
            </a:endParaRPr>
          </a:p>
          <a:p>
            <a:pPr eaLnBrk="1" hangingPunct="1">
              <a:lnSpc>
                <a:spcPct val="120000"/>
              </a:lnSpc>
            </a:pPr>
            <a:r>
              <a:rPr lang="zh-CN" altLang="en-AU" sz="2400" dirty="0" smtClean="0">
                <a:latin typeface="楷体_GB2312" pitchFamily="49" charset="-122"/>
                <a:ea typeface="楷体_GB2312" pitchFamily="49" charset="-122"/>
              </a:rPr>
              <a:t>存储的本地资源用于：</a:t>
            </a:r>
            <a:endParaRPr lang="zh-CN" altLang="en-AU" sz="2400" dirty="0" smtClean="0">
              <a:latin typeface="楷体_GB2312" pitchFamily="49" charset="-122"/>
              <a:ea typeface="楷体_GB2312" pitchFamily="49" charset="-122"/>
            </a:endParaRPr>
          </a:p>
          <a:p>
            <a:pPr lvl="1" eaLnBrk="1" hangingPunct="1">
              <a:lnSpc>
                <a:spcPct val="120000"/>
              </a:lnSpc>
            </a:pPr>
            <a:r>
              <a:rPr lang="en-AU" altLang="zh-CN" sz="2400" dirty="0" smtClean="0">
                <a:latin typeface="楷体_GB2312" pitchFamily="49" charset="-122"/>
                <a:ea typeface="楷体_GB2312" pitchFamily="49" charset="-122"/>
              </a:rPr>
              <a:t>Web </a:t>
            </a:r>
            <a:r>
              <a:rPr lang="zh-CN" altLang="en-AU" sz="2400" dirty="0" smtClean="0">
                <a:latin typeface="楷体_GB2312" pitchFamily="49" charset="-122"/>
                <a:ea typeface="楷体_GB2312" pitchFamily="49" charset="-122"/>
              </a:rPr>
              <a:t>检索 </a:t>
            </a:r>
            <a:endParaRPr lang="en-US" altLang="zh-CN" sz="2400" dirty="0" smtClean="0">
              <a:latin typeface="楷体_GB2312" pitchFamily="49" charset="-122"/>
              <a:ea typeface="楷体_GB2312" pitchFamily="49" charset="-122"/>
            </a:endParaRPr>
          </a:p>
          <a:p>
            <a:pPr lvl="1" eaLnBrk="1" hangingPunct="1">
              <a:lnSpc>
                <a:spcPct val="120000"/>
              </a:lnSpc>
            </a:pPr>
            <a:r>
              <a:rPr lang="zh-CN" altLang="en-US" sz="2400" dirty="0" smtClean="0">
                <a:latin typeface="楷体_GB2312" pitchFamily="49" charset="-122"/>
                <a:ea typeface="楷体_GB2312" pitchFamily="49" charset="-122"/>
              </a:rPr>
              <a:t>舆情分析</a:t>
            </a:r>
            <a:endParaRPr lang="zh-CN" altLang="en-AU" sz="2400" dirty="0" smtClean="0">
              <a:latin typeface="楷体_GB2312" pitchFamily="49" charset="-122"/>
              <a:ea typeface="楷体_GB2312" pitchFamily="49" charset="-122"/>
            </a:endParaRPr>
          </a:p>
          <a:p>
            <a:pPr lvl="1" eaLnBrk="1" hangingPunct="1">
              <a:lnSpc>
                <a:spcPct val="120000"/>
              </a:lnSpc>
            </a:pPr>
            <a:r>
              <a:rPr lang="zh-CN" altLang="en-AU" sz="2400" dirty="0" smtClean="0">
                <a:latin typeface="楷体_GB2312" pitchFamily="49" charset="-122"/>
                <a:ea typeface="楷体_GB2312" pitchFamily="49" charset="-122"/>
              </a:rPr>
              <a:t>镜像资源</a:t>
            </a:r>
            <a:endParaRPr lang="en-AU" altLang="zh-CN" sz="2400" dirty="0" smtClean="0">
              <a:latin typeface="楷体_GB2312" pitchFamily="49" charset="-122"/>
              <a:ea typeface="楷体_GB2312" pitchFamily="49" charset="-122"/>
            </a:endParaRPr>
          </a:p>
          <a:p>
            <a:pPr lvl="1" eaLnBrk="1" hangingPunct="1">
              <a:lnSpc>
                <a:spcPct val="120000"/>
              </a:lnSpc>
            </a:pPr>
            <a:r>
              <a:rPr lang="en-AU" altLang="zh-CN" sz="2400" dirty="0" smtClean="0">
                <a:latin typeface="楷体_GB2312" pitchFamily="49" charset="-122"/>
                <a:ea typeface="楷体_GB2312" pitchFamily="49" charset="-122"/>
              </a:rPr>
              <a:t>HTML </a:t>
            </a:r>
            <a:r>
              <a:rPr lang="zh-CN" altLang="en-AU" sz="2400" dirty="0" smtClean="0">
                <a:latin typeface="楷体_GB2312" pitchFamily="49" charset="-122"/>
                <a:ea typeface="楷体_GB2312" pitchFamily="49" charset="-122"/>
              </a:rPr>
              <a:t>确认</a:t>
            </a:r>
            <a:r>
              <a:rPr lang="en-AU" altLang="zh-CN" sz="2400" dirty="0" smtClean="0">
                <a:latin typeface="楷体_GB2312" pitchFamily="49" charset="-122"/>
                <a:ea typeface="楷体_GB2312" pitchFamily="49" charset="-122"/>
              </a:rPr>
              <a:t>, link </a:t>
            </a:r>
            <a:r>
              <a:rPr lang="zh-CN" altLang="en-AU" sz="2400" dirty="0" smtClean="0">
                <a:latin typeface="楷体_GB2312" pitchFamily="49" charset="-122"/>
                <a:ea typeface="楷体_GB2312" pitchFamily="49" charset="-122"/>
              </a:rPr>
              <a:t>确认</a:t>
            </a:r>
            <a:r>
              <a:rPr lang="en-AU" altLang="zh-CN" sz="2400" dirty="0" smtClean="0">
                <a:latin typeface="楷体_GB2312" pitchFamily="49" charset="-122"/>
                <a:ea typeface="楷体_GB2312" pitchFamily="49" charset="-122"/>
              </a:rPr>
              <a:t>, </a:t>
            </a:r>
            <a:r>
              <a:rPr lang="zh-CN" altLang="en-AU" sz="2400" dirty="0" smtClean="0">
                <a:latin typeface="楷体_GB2312" pitchFamily="49" charset="-122"/>
                <a:ea typeface="楷体_GB2312" pitchFamily="49" charset="-122"/>
              </a:rPr>
              <a:t>发现新信息</a:t>
            </a:r>
            <a:r>
              <a:rPr lang="en-AU" altLang="zh-CN" sz="2400" dirty="0" smtClean="0">
                <a:latin typeface="楷体_GB2312" pitchFamily="49" charset="-122"/>
                <a:ea typeface="楷体_GB2312" pitchFamily="49" charset="-122"/>
              </a:rPr>
              <a:t>, </a:t>
            </a:r>
            <a:r>
              <a:rPr lang="en-AU" altLang="zh-CN" sz="2400" dirty="0" smtClean="0">
                <a:latin typeface="Comic Sans MS" panose="030F0702030302020204" pitchFamily="66" charset="0"/>
                <a:ea typeface="楷体_GB2312" pitchFamily="49" charset="-122"/>
              </a:rPr>
              <a:t>…</a:t>
            </a:r>
            <a:endParaRPr lang="en-AU" altLang="zh-CN" sz="2400" dirty="0" smtClean="0">
              <a:latin typeface="楷体_GB2312" pitchFamily="49" charset="-122"/>
              <a:ea typeface="楷体_GB2312" pitchFamily="49" charset="-122"/>
            </a:endParaRPr>
          </a:p>
          <a:p>
            <a:pPr eaLnBrk="1" hangingPunct="1">
              <a:buFont typeface="Wingdings" panose="05000000000000000000" pitchFamily="2" charset="2"/>
              <a:buNone/>
            </a:pPr>
            <a:endParaRPr lang="en-AU" altLang="zh-CN" dirty="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539552" y="-99392"/>
            <a:ext cx="8001000" cy="1216025"/>
          </a:xfrm>
        </p:spPr>
        <p:txBody>
          <a:bodyPr/>
          <a:lstStyle/>
          <a:p>
            <a:pPr eaLnBrk="1" hangingPunct="1"/>
            <a:r>
              <a:rPr lang="zh-CN" altLang="en-US" sz="3200" b="1" dirty="0" smtClean="0"/>
              <a:t>特征选择</a:t>
            </a:r>
            <a:r>
              <a:rPr lang="en-US" altLang="zh-CN" sz="3200" b="1" dirty="0" smtClean="0"/>
              <a:t>(Feature Selection)</a:t>
            </a:r>
            <a:endParaRPr lang="en-US" altLang="zh-CN" sz="3200" b="1" dirty="0" smtClean="0"/>
          </a:p>
        </p:txBody>
      </p:sp>
      <p:sp>
        <p:nvSpPr>
          <p:cNvPr id="37891" name="Rectangle 3"/>
          <p:cNvSpPr>
            <a:spLocks noGrp="1" noChangeArrowheads="1"/>
          </p:cNvSpPr>
          <p:nvPr>
            <p:ph type="body" idx="4294967295"/>
          </p:nvPr>
        </p:nvSpPr>
        <p:spPr>
          <a:xfrm>
            <a:off x="457200" y="1277069"/>
            <a:ext cx="8345488" cy="5248275"/>
          </a:xfrm>
        </p:spPr>
        <p:txBody>
          <a:bodyPr/>
          <a:lstStyle/>
          <a:p>
            <a:pPr algn="just" eaLnBrk="1" hangingPunct="1">
              <a:lnSpc>
                <a:spcPct val="150000"/>
              </a:lnSpc>
            </a:pPr>
            <a:r>
              <a:rPr lang="zh-CN" altLang="en-US" sz="2400" b="1" dirty="0" smtClean="0">
                <a:latin typeface="楷体_GB2312" pitchFamily="49" charset="-122"/>
                <a:ea typeface="楷体_GB2312" pitchFamily="49" charset="-122"/>
              </a:rPr>
              <a:t>在文本分类问题中遇到的一个主要困难就是高维的特征空间</a:t>
            </a:r>
            <a:endParaRPr lang="zh-CN" altLang="en-US" sz="2400" b="1" dirty="0" smtClean="0">
              <a:latin typeface="楷体_GB2312" pitchFamily="49" charset="-122"/>
              <a:ea typeface="楷体_GB2312" pitchFamily="49" charset="-122"/>
            </a:endParaRPr>
          </a:p>
          <a:p>
            <a:pPr lvl="1" algn="just" eaLnBrk="1" hangingPunct="1">
              <a:lnSpc>
                <a:spcPct val="150000"/>
              </a:lnSpc>
            </a:pPr>
            <a:r>
              <a:rPr lang="zh-CN" altLang="en-US" sz="2000" b="1" dirty="0" smtClean="0">
                <a:latin typeface="楷体_GB2312" pitchFamily="49" charset="-122"/>
                <a:ea typeface="楷体_GB2312" pitchFamily="49" charset="-122"/>
              </a:rPr>
              <a:t>通常一份普通的文本在经过文本表示后，如果以词为特征，它的特征空间维数将达到几千，甚至几万</a:t>
            </a:r>
            <a:endParaRPr lang="zh-CN" altLang="en-US" sz="2000" b="1" dirty="0" smtClean="0">
              <a:latin typeface="楷体_GB2312" pitchFamily="49" charset="-122"/>
              <a:ea typeface="楷体_GB2312" pitchFamily="49" charset="-122"/>
            </a:endParaRPr>
          </a:p>
          <a:p>
            <a:pPr lvl="1" algn="just" eaLnBrk="1" hangingPunct="1">
              <a:lnSpc>
                <a:spcPct val="150000"/>
              </a:lnSpc>
            </a:pPr>
            <a:r>
              <a:rPr lang="zh-CN" altLang="en-US" sz="2000" b="1" dirty="0" smtClean="0">
                <a:latin typeface="楷体_GB2312" pitchFamily="49" charset="-122"/>
                <a:ea typeface="楷体_GB2312" pitchFamily="49" charset="-122"/>
              </a:rPr>
              <a:t>大多数学习算法都无法处理如此大的维数</a:t>
            </a:r>
            <a:endParaRPr lang="zh-CN" altLang="en-US" sz="2000" b="1" dirty="0" smtClean="0">
              <a:latin typeface="楷体_GB2312" pitchFamily="49" charset="-122"/>
              <a:ea typeface="楷体_GB2312" pitchFamily="49" charset="-122"/>
            </a:endParaRPr>
          </a:p>
          <a:p>
            <a:pPr algn="just" eaLnBrk="1" hangingPunct="1">
              <a:lnSpc>
                <a:spcPct val="150000"/>
              </a:lnSpc>
            </a:pPr>
            <a:r>
              <a:rPr lang="zh-CN" altLang="en-US" sz="2400" b="1" dirty="0" smtClean="0">
                <a:latin typeface="楷体_GB2312" pitchFamily="49" charset="-122"/>
                <a:ea typeface="楷体_GB2312" pitchFamily="49" charset="-122"/>
              </a:rPr>
              <a:t>在不牺牲分类质量的前提下尽可能降低特征空间的维数</a:t>
            </a:r>
            <a:endParaRPr lang="en-US" altLang="zh-CN" sz="2400" b="1" dirty="0" smtClean="0">
              <a:latin typeface="楷体_GB2312" pitchFamily="49" charset="-122"/>
              <a:ea typeface="楷体_GB2312" pitchFamily="49" charset="-122"/>
            </a:endParaRPr>
          </a:p>
          <a:p>
            <a:pPr algn="just" eaLnBrk="1" hangingPunct="1">
              <a:lnSpc>
                <a:spcPct val="150000"/>
              </a:lnSpc>
            </a:pPr>
            <a:r>
              <a:rPr lang="zh-CN" altLang="en-US" sz="2400" b="1" dirty="0" smtClean="0">
                <a:solidFill>
                  <a:schemeClr val="folHlink"/>
                </a:solidFill>
                <a:latin typeface="楷体_GB2312" pitchFamily="49" charset="-122"/>
                <a:ea typeface="楷体_GB2312" pitchFamily="49" charset="-122"/>
              </a:rPr>
              <a:t>特征选取的任务将信息量小，不重要的词汇从特征空间中删除，减少特征项的个数</a:t>
            </a:r>
            <a:endParaRPr lang="en-US" altLang="zh-CN" sz="2400" b="1" dirty="0" smtClean="0">
              <a:solidFill>
                <a:schemeClr val="folHlink"/>
              </a:solidFill>
              <a:latin typeface="楷体_GB2312" pitchFamily="49" charset="-122"/>
              <a:ea typeface="楷体_GB2312" pitchFamily="49" charset="-122"/>
            </a:endParaRPr>
          </a:p>
          <a:p>
            <a:pPr algn="just" eaLnBrk="1" hangingPunct="1">
              <a:lnSpc>
                <a:spcPct val="150000"/>
              </a:lnSpc>
            </a:pPr>
            <a:r>
              <a:rPr lang="zh-CN" altLang="en-US" sz="2400" b="1" dirty="0" smtClean="0">
                <a:latin typeface="楷体_GB2312" pitchFamily="49" charset="-122"/>
                <a:ea typeface="楷体_GB2312" pitchFamily="49" charset="-122"/>
              </a:rPr>
              <a:t>在许多文本分类系统的实现中都引入了特征选择方法</a:t>
            </a:r>
            <a:endParaRPr lang="zh-CN" altLang="en-US" sz="2400" b="1" dirty="0" smtClean="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ChangeArrowheads="1"/>
          </p:cNvSpPr>
          <p:nvPr/>
        </p:nvSpPr>
        <p:spPr bwMode="auto">
          <a:xfrm>
            <a:off x="601663" y="704057"/>
            <a:ext cx="41148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SzPct val="75000"/>
            </a:pPr>
            <a:r>
              <a:rPr lang="zh-CN" altLang="en-US" sz="3200" dirty="0">
                <a:solidFill>
                  <a:schemeClr val="tx2"/>
                </a:solidFill>
                <a:latin typeface="+mj-lt"/>
                <a:ea typeface="+mj-ea"/>
                <a:cs typeface="+mj-cs"/>
              </a:rPr>
              <a:t>特征选择举例</a:t>
            </a:r>
            <a:endParaRPr lang="zh-CN" altLang="en-US" sz="3200" dirty="0">
              <a:solidFill>
                <a:schemeClr val="tx2"/>
              </a:solidFill>
              <a:latin typeface="+mj-lt"/>
              <a:ea typeface="+mj-ea"/>
              <a:cs typeface="+mj-cs"/>
            </a:endParaRPr>
          </a:p>
        </p:txBody>
      </p:sp>
      <p:sp>
        <p:nvSpPr>
          <p:cNvPr id="82947" name="Rectangle 5"/>
          <p:cNvSpPr>
            <a:spLocks noChangeArrowheads="1"/>
          </p:cNvSpPr>
          <p:nvPr/>
        </p:nvSpPr>
        <p:spPr bwMode="auto">
          <a:xfrm>
            <a:off x="611188" y="1509737"/>
            <a:ext cx="8170862"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folHlink"/>
              </a:buClr>
              <a:buSzPct val="60000"/>
              <a:buFont typeface="Wingdings" panose="05000000000000000000" pitchFamily="2" charset="2"/>
              <a:buChar char="n"/>
            </a:pPr>
            <a:r>
              <a:rPr lang="zh-CN" altLang="en-US" sz="2800" b="1">
                <a:ea typeface="楷体_GB2312" pitchFamily="49" charset="-122"/>
              </a:rPr>
              <a:t>对每类构造</a:t>
            </a:r>
            <a:r>
              <a:rPr lang="en-US" altLang="zh-CN" sz="2800" b="1" i="1">
                <a:ea typeface="楷体_GB2312" pitchFamily="49" charset="-122"/>
              </a:rPr>
              <a:t>k</a:t>
            </a:r>
            <a:r>
              <a:rPr lang="en-US" altLang="zh-CN" sz="2800" b="1">
                <a:ea typeface="楷体_GB2312" pitchFamily="49" charset="-122"/>
              </a:rPr>
              <a:t> </a:t>
            </a:r>
            <a:r>
              <a:rPr lang="zh-CN" altLang="en-US" sz="2800" b="1">
                <a:ea typeface="楷体_GB2312" pitchFamily="49" charset="-122"/>
              </a:rPr>
              <a:t>个最有区别能力的</a:t>
            </a:r>
            <a:r>
              <a:rPr lang="en-US" altLang="zh-CN" sz="2800" b="1">
                <a:ea typeface="楷体_GB2312" pitchFamily="49" charset="-122"/>
              </a:rPr>
              <a:t>term</a:t>
            </a:r>
            <a:endParaRPr lang="en-US" altLang="zh-CN" sz="2800" b="1">
              <a:ea typeface="楷体_GB2312" pitchFamily="49" charset="-122"/>
            </a:endParaRPr>
          </a:p>
          <a:p>
            <a:pPr marL="342900" indent="-342900">
              <a:buClr>
                <a:schemeClr val="folHlink"/>
              </a:buClr>
              <a:buSzPct val="60000"/>
              <a:buFont typeface="Wingdings" panose="05000000000000000000" pitchFamily="2" charset="2"/>
              <a:buChar char="n"/>
            </a:pPr>
            <a:r>
              <a:rPr lang="zh-CN" altLang="en-US" sz="2800" b="1">
                <a:ea typeface="楷体_GB2312" pitchFamily="49" charset="-122"/>
              </a:rPr>
              <a:t>例如：</a:t>
            </a:r>
            <a:endParaRPr lang="zh-CN" altLang="en-US" sz="2800" b="1">
              <a:ea typeface="楷体_GB2312" pitchFamily="49" charset="-122"/>
            </a:endParaRPr>
          </a:p>
          <a:p>
            <a:pPr marL="742950" lvl="1" indent="-285750">
              <a:buClr>
                <a:schemeClr val="hlink"/>
              </a:buClr>
              <a:buSzPct val="55000"/>
              <a:buFont typeface="Wingdings" panose="05000000000000000000" pitchFamily="2" charset="2"/>
              <a:buChar char="n"/>
            </a:pPr>
            <a:r>
              <a:rPr lang="zh-CN" altLang="en-US" sz="2800" b="1">
                <a:ea typeface="楷体_GB2312" pitchFamily="49" charset="-122"/>
              </a:rPr>
              <a:t>计算机领域</a:t>
            </a:r>
            <a:r>
              <a:rPr lang="zh-CN" altLang="en-US" sz="2800" b="1" i="1">
                <a:ea typeface="楷体_GB2312" pitchFamily="49" charset="-122"/>
              </a:rPr>
              <a:t>：</a:t>
            </a:r>
            <a:endParaRPr lang="zh-CN" altLang="en-US" sz="2800" b="1" i="1">
              <a:ea typeface="楷体_GB2312" pitchFamily="49" charset="-122"/>
            </a:endParaRPr>
          </a:p>
          <a:p>
            <a:pPr marL="1143000" lvl="2" indent="-228600">
              <a:buClr>
                <a:schemeClr val="folHlink"/>
              </a:buClr>
              <a:buSzPct val="50000"/>
              <a:buFont typeface="Wingdings" panose="05000000000000000000" pitchFamily="2" charset="2"/>
              <a:buChar char="n"/>
            </a:pPr>
            <a:r>
              <a:rPr lang="zh-CN" altLang="en-US" sz="2800" b="1" i="1">
                <a:ea typeface="楷体_GB2312" pitchFamily="49" charset="-122"/>
              </a:rPr>
              <a:t>主机、芯片、内存、编译</a:t>
            </a:r>
            <a:r>
              <a:rPr lang="zh-CN" altLang="en-US" sz="2800" b="1">
                <a:ea typeface="楷体_GB2312" pitchFamily="49" charset="-122"/>
              </a:rPr>
              <a:t> </a:t>
            </a:r>
            <a:r>
              <a:rPr lang="en-US" altLang="zh-CN" sz="2800" b="1">
                <a:latin typeface="Arial" panose="020B0604020202020204" pitchFamily="34" charset="0"/>
                <a:ea typeface="楷体_GB2312" pitchFamily="49" charset="-122"/>
              </a:rPr>
              <a:t>…</a:t>
            </a:r>
            <a:endParaRPr lang="en-US" altLang="zh-CN" sz="2800" b="1">
              <a:ea typeface="楷体_GB2312" pitchFamily="49" charset="-122"/>
            </a:endParaRPr>
          </a:p>
          <a:p>
            <a:pPr marL="742950" lvl="1" indent="-285750">
              <a:buClr>
                <a:schemeClr val="hlink"/>
              </a:buClr>
              <a:buSzPct val="55000"/>
              <a:buFont typeface="Wingdings" panose="05000000000000000000" pitchFamily="2" charset="2"/>
              <a:buChar char="n"/>
            </a:pPr>
            <a:r>
              <a:rPr lang="zh-CN" altLang="en-US" sz="2800" b="1">
                <a:ea typeface="楷体_GB2312" pitchFamily="49" charset="-122"/>
              </a:rPr>
              <a:t>汽车领域</a:t>
            </a:r>
            <a:r>
              <a:rPr lang="en-US" altLang="zh-CN" sz="2800" b="1" i="1">
                <a:ea typeface="楷体_GB2312" pitchFamily="49" charset="-122"/>
              </a:rPr>
              <a:t>:</a:t>
            </a:r>
            <a:r>
              <a:rPr lang="en-US" altLang="zh-CN" sz="2800" b="1">
                <a:ea typeface="楷体_GB2312" pitchFamily="49" charset="-122"/>
              </a:rPr>
              <a:t>  </a:t>
            </a:r>
            <a:endParaRPr lang="en-US" altLang="zh-CN" sz="2800" b="1">
              <a:ea typeface="楷体_GB2312" pitchFamily="49" charset="-122"/>
            </a:endParaRPr>
          </a:p>
          <a:p>
            <a:pPr marL="1143000" lvl="2" indent="-228600">
              <a:buClr>
                <a:schemeClr val="folHlink"/>
              </a:buClr>
              <a:buSzPct val="50000"/>
              <a:buFont typeface="Wingdings" panose="05000000000000000000" pitchFamily="2" charset="2"/>
              <a:buChar char="n"/>
            </a:pPr>
            <a:r>
              <a:rPr lang="zh-CN" altLang="en-US" sz="2800" b="1" i="1">
                <a:ea typeface="楷体_GB2312" pitchFamily="49" charset="-122"/>
              </a:rPr>
              <a:t>轮胎，方向盘，底盘，气缸，</a:t>
            </a:r>
            <a:r>
              <a:rPr lang="en-US" altLang="zh-CN" sz="2800" b="1" i="1">
                <a:latin typeface="Arial" panose="020B0604020202020204" pitchFamily="34" charset="0"/>
                <a:ea typeface="楷体_GB2312" pitchFamily="49" charset="-122"/>
              </a:rPr>
              <a:t>…</a:t>
            </a:r>
            <a:endParaRPr lang="en-US" altLang="zh-CN" sz="2800" b="1" i="1">
              <a:ea typeface="楷体_GB2312" pitchFamily="49" charset="-122"/>
            </a:endParaRPr>
          </a:p>
          <a:p>
            <a:pPr marL="342900" indent="-342900">
              <a:buClr>
                <a:schemeClr val="folHlink"/>
              </a:buClr>
              <a:buSzPct val="60000"/>
              <a:buFont typeface="Wingdings" panose="05000000000000000000" pitchFamily="2" charset="2"/>
              <a:buChar char="n"/>
            </a:pPr>
            <a:endParaRPr lang="en-US" altLang="zh-CN" sz="2800" b="1">
              <a:ea typeface="楷体_GB2312" pitchFamily="49"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574675" y="-99392"/>
            <a:ext cx="8001000" cy="1216025"/>
          </a:xfrm>
        </p:spPr>
        <p:txBody>
          <a:bodyPr/>
          <a:lstStyle/>
          <a:p>
            <a:pPr eaLnBrk="1" hangingPunct="1"/>
            <a:r>
              <a:rPr lang="zh-CN" altLang="en-US" sz="3200" b="1" dirty="0" smtClean="0"/>
              <a:t>用文档频率选特征</a:t>
            </a:r>
            <a:endParaRPr lang="zh-CN" altLang="en-US" sz="3200" b="1" dirty="0" smtClean="0"/>
          </a:p>
        </p:txBody>
      </p:sp>
      <p:sp>
        <p:nvSpPr>
          <p:cNvPr id="279555" name="Rectangle 3"/>
          <p:cNvSpPr>
            <a:spLocks noGrp="1" noChangeArrowheads="1"/>
          </p:cNvSpPr>
          <p:nvPr>
            <p:ph type="body" idx="4294967295"/>
          </p:nvPr>
        </p:nvSpPr>
        <p:spPr>
          <a:xfrm>
            <a:off x="522288" y="1341784"/>
            <a:ext cx="8280400" cy="4535488"/>
          </a:xfrm>
        </p:spPr>
        <p:txBody>
          <a:bodyPr/>
          <a:lstStyle/>
          <a:p>
            <a:pPr marL="342900" lvl="1" indent="-342900" eaLnBrk="1" hangingPunct="1">
              <a:lnSpc>
                <a:spcPct val="110000"/>
              </a:lnSpc>
              <a:buClr>
                <a:schemeClr val="hlink"/>
              </a:buClr>
              <a:buFont typeface="Wingdings" panose="05000000000000000000" pitchFamily="2" charset="2"/>
              <a:buChar char="v"/>
              <a:defRPr/>
            </a:pPr>
            <a:r>
              <a:rPr lang="zh-CN" altLang="en-US" sz="2400" b="1" dirty="0" smtClean="0">
                <a:latin typeface="楷体_GB2312" pitchFamily="49" charset="-122"/>
                <a:ea typeface="楷体_GB2312" pitchFamily="49" charset="-122"/>
              </a:rPr>
              <a:t>文档频率</a:t>
            </a:r>
            <a:r>
              <a:rPr lang="en-US" altLang="zh-CN" sz="2000" b="1" i="1" dirty="0" smtClean="0">
                <a:latin typeface="楷体_GB2312" pitchFamily="49" charset="-122"/>
                <a:ea typeface="楷体_GB2312" pitchFamily="49" charset="-122"/>
              </a:rPr>
              <a:t>(Document Frequency</a:t>
            </a:r>
            <a:r>
              <a:rPr lang="zh-CN" altLang="en-US" sz="2000" b="1" i="1" dirty="0" smtClean="0">
                <a:latin typeface="楷体_GB2312" pitchFamily="49" charset="-122"/>
                <a:ea typeface="楷体_GB2312" pitchFamily="49" charset="-122"/>
              </a:rPr>
              <a:t>，</a:t>
            </a:r>
            <a:r>
              <a:rPr lang="en-US" altLang="zh-CN" sz="2000" b="1" i="1" dirty="0" smtClean="0">
                <a:latin typeface="楷体_GB2312" pitchFamily="49" charset="-122"/>
                <a:ea typeface="楷体_GB2312" pitchFamily="49" charset="-122"/>
              </a:rPr>
              <a:t>DF)</a:t>
            </a:r>
            <a:endParaRPr lang="zh-CN" altLang="en-US" sz="2400" b="1" dirty="0" smtClean="0">
              <a:latin typeface="楷体_GB2312" pitchFamily="49" charset="-122"/>
              <a:ea typeface="楷体_GB2312" pitchFamily="49" charset="-122"/>
            </a:endParaRPr>
          </a:p>
          <a:p>
            <a:pPr lvl="1" eaLnBrk="1" hangingPunct="1">
              <a:lnSpc>
                <a:spcPct val="110000"/>
              </a:lnSpc>
              <a:defRPr/>
            </a:pPr>
            <a:r>
              <a:rPr lang="en-US" altLang="zh-CN" sz="2000" b="1" i="1" dirty="0" err="1" smtClean="0">
                <a:latin typeface="楷体_GB2312" pitchFamily="49" charset="-122"/>
                <a:ea typeface="楷体_GB2312" pitchFamily="49" charset="-122"/>
              </a:rPr>
              <a:t>DFi</a:t>
            </a:r>
            <a:r>
              <a:rPr lang="zh-CN" altLang="en-US" sz="2000" b="1" dirty="0" smtClean="0">
                <a:latin typeface="楷体_GB2312" pitchFamily="49" charset="-122"/>
                <a:ea typeface="楷体_GB2312" pitchFamily="49" charset="-122"/>
              </a:rPr>
              <a:t>：某类别中训练文档集中出现特征</a:t>
            </a:r>
            <a:r>
              <a:rPr lang="en-US" altLang="zh-CN" sz="2000" b="1" i="1" dirty="0" smtClean="0">
                <a:latin typeface="楷体_GB2312" pitchFamily="49" charset="-122"/>
                <a:ea typeface="楷体_GB2312" pitchFamily="49" charset="-122"/>
              </a:rPr>
              <a:t>i</a:t>
            </a:r>
            <a:r>
              <a:rPr lang="zh-CN" altLang="en-US" sz="2000" b="1" dirty="0" smtClean="0">
                <a:latin typeface="楷体_GB2312" pitchFamily="49" charset="-122"/>
                <a:ea typeface="楷体_GB2312" pitchFamily="49" charset="-122"/>
              </a:rPr>
              <a:t>的文档数目</a:t>
            </a:r>
            <a:endParaRPr lang="en-US" altLang="zh-CN" sz="2000" b="1" dirty="0" smtClean="0">
              <a:latin typeface="楷体_GB2312" pitchFamily="49" charset="-122"/>
              <a:ea typeface="楷体_GB2312" pitchFamily="49" charset="-122"/>
            </a:endParaRPr>
          </a:p>
          <a:p>
            <a:pPr lvl="1" eaLnBrk="1" hangingPunct="1">
              <a:lnSpc>
                <a:spcPct val="110000"/>
              </a:lnSpc>
              <a:defRPr/>
            </a:pPr>
            <a:r>
              <a:rPr lang="zh-CN" altLang="en-US" sz="2000" b="1" dirty="0" smtClean="0">
                <a:latin typeface="楷体_GB2312" pitchFamily="49" charset="-122"/>
                <a:ea typeface="楷体_GB2312" pitchFamily="49" charset="-122"/>
              </a:rPr>
              <a:t>去除训练集中出现频率较低的特征项</a:t>
            </a:r>
            <a:endParaRPr lang="zh-CN" altLang="en-US" sz="2000" b="1" dirty="0" smtClean="0">
              <a:latin typeface="楷体_GB2312" pitchFamily="49" charset="-122"/>
              <a:ea typeface="楷体_GB2312" pitchFamily="49" charset="-122"/>
            </a:endParaRPr>
          </a:p>
          <a:p>
            <a:pPr eaLnBrk="1" hangingPunct="1">
              <a:lnSpc>
                <a:spcPct val="110000"/>
              </a:lnSpc>
              <a:defRPr/>
            </a:pPr>
            <a:r>
              <a:rPr lang="zh-CN" altLang="en-US" sz="2400" b="1" dirty="0" smtClean="0">
                <a:latin typeface="楷体_GB2312" pitchFamily="49" charset="-122"/>
                <a:ea typeface="楷体_GB2312" pitchFamily="49" charset="-122"/>
              </a:rPr>
              <a:t>基本假设：如果一个作者在写作时，经常重复一个词，则说明作者有意强调该词，该词同文章主题有较强的相关性。即一个词在某类文档中出现次数越多，则越重要。</a:t>
            </a:r>
            <a:endParaRPr lang="en-US" altLang="zh-CN" sz="2400" b="1" dirty="0" smtClean="0">
              <a:latin typeface="楷体_GB2312" pitchFamily="49" charset="-122"/>
              <a:ea typeface="楷体_GB2312" pitchFamily="49" charset="-122"/>
            </a:endParaRPr>
          </a:p>
          <a:p>
            <a:pPr eaLnBrk="1" hangingPunct="1">
              <a:lnSpc>
                <a:spcPct val="110000"/>
              </a:lnSpc>
              <a:defRPr/>
            </a:pPr>
            <a:r>
              <a:rPr lang="zh-CN" altLang="en-US" sz="2400" b="1" dirty="0" smtClean="0">
                <a:latin typeface="楷体_GB2312" pitchFamily="49" charset="-122"/>
                <a:ea typeface="楷体_GB2312" pitchFamily="49" charset="-122"/>
              </a:rPr>
              <a:t>实现方法：先计算所有词的</a:t>
            </a:r>
            <a:r>
              <a:rPr lang="en-US" altLang="zh-CN" sz="2400" b="1" dirty="0" smtClean="0">
                <a:latin typeface="楷体_GB2312" pitchFamily="49" charset="-122"/>
                <a:ea typeface="楷体_GB2312" pitchFamily="49" charset="-122"/>
              </a:rPr>
              <a:t>DF</a:t>
            </a:r>
            <a:r>
              <a:rPr lang="zh-CN" altLang="en-US" sz="2400" b="1" dirty="0" smtClean="0">
                <a:latin typeface="楷体_GB2312" pitchFamily="49" charset="-122"/>
                <a:ea typeface="楷体_GB2312" pitchFamily="49" charset="-122"/>
              </a:rPr>
              <a:t>，然后删除所有</a:t>
            </a:r>
            <a:r>
              <a:rPr lang="en-US" altLang="zh-CN" sz="2400" b="1" dirty="0" smtClean="0">
                <a:latin typeface="楷体_GB2312" pitchFamily="49" charset="-122"/>
                <a:ea typeface="楷体_GB2312" pitchFamily="49" charset="-122"/>
              </a:rPr>
              <a:t>DF</a:t>
            </a:r>
            <a:r>
              <a:rPr lang="zh-CN" altLang="en-US" sz="2400" b="1" dirty="0" smtClean="0">
                <a:latin typeface="楷体_GB2312" pitchFamily="49" charset="-122"/>
                <a:ea typeface="楷体_GB2312" pitchFamily="49" charset="-122"/>
              </a:rPr>
              <a:t>小于某个阈值的词，从而降低特征空间的维数。</a:t>
            </a:r>
            <a:endParaRPr lang="zh-CN" altLang="en-US" sz="2400" b="1" dirty="0" smtClean="0">
              <a:latin typeface="楷体_GB2312" pitchFamily="49" charset="-122"/>
              <a:ea typeface="楷体_GB2312" pitchFamily="49" charset="-122"/>
            </a:endParaRPr>
          </a:p>
          <a:p>
            <a:pPr eaLnBrk="1" hangingPunct="1">
              <a:lnSpc>
                <a:spcPct val="110000"/>
              </a:lnSpc>
              <a:defRPr/>
            </a:pPr>
            <a:r>
              <a:rPr lang="zh-CN" altLang="en-US" sz="2400" b="1" dirty="0" smtClean="0">
                <a:latin typeface="楷体_GB2312" pitchFamily="49" charset="-122"/>
                <a:ea typeface="楷体_GB2312" pitchFamily="49" charset="-122"/>
              </a:rPr>
              <a:t>优缺点：</a:t>
            </a:r>
            <a:endParaRPr lang="zh-CN" altLang="en-US" sz="2400" b="1" dirty="0" smtClean="0">
              <a:latin typeface="楷体_GB2312" pitchFamily="49" charset="-122"/>
              <a:ea typeface="楷体_GB2312" pitchFamily="49" charset="-122"/>
            </a:endParaRPr>
          </a:p>
          <a:p>
            <a:pPr lvl="1" eaLnBrk="1" hangingPunct="1">
              <a:lnSpc>
                <a:spcPct val="110000"/>
              </a:lnSpc>
              <a:defRPr/>
            </a:pPr>
            <a:r>
              <a:rPr lang="zh-CN" altLang="en-US" sz="2000" b="1" dirty="0" smtClean="0">
                <a:latin typeface="楷体_GB2312" pitchFamily="49" charset="-122"/>
                <a:ea typeface="楷体_GB2312" pitchFamily="49" charset="-122"/>
              </a:rPr>
              <a:t>最简单的降低特征空间维数的方法</a:t>
            </a:r>
            <a:endParaRPr lang="zh-CN" altLang="en-US" sz="2000" b="1" dirty="0" smtClean="0">
              <a:latin typeface="楷体_GB2312" pitchFamily="49" charset="-122"/>
              <a:ea typeface="楷体_GB2312" pitchFamily="49" charset="-122"/>
            </a:endParaRPr>
          </a:p>
          <a:p>
            <a:pPr lvl="1" eaLnBrk="1" hangingPunct="1">
              <a:lnSpc>
                <a:spcPct val="110000"/>
              </a:lnSpc>
              <a:defRPr/>
            </a:pPr>
            <a:r>
              <a:rPr lang="en-US" altLang="zh-CN" sz="2000" b="1" dirty="0" smtClean="0">
                <a:latin typeface="楷体_GB2312" pitchFamily="49" charset="-122"/>
                <a:ea typeface="楷体_GB2312" pitchFamily="49" charset="-122"/>
              </a:rPr>
              <a:t>DF</a:t>
            </a:r>
            <a:r>
              <a:rPr lang="zh-CN" altLang="en-US" sz="2000" b="1" dirty="0" smtClean="0">
                <a:latin typeface="楷体_GB2312" pitchFamily="49" charset="-122"/>
                <a:ea typeface="楷体_GB2312" pitchFamily="49" charset="-122"/>
              </a:rPr>
              <a:t>很高的词有可能对分类贡献较小，还可能造成噪声，如常用词“的”、“是” ；稀少的词具有更多的信息，也不宜用</a:t>
            </a:r>
            <a:r>
              <a:rPr lang="en-US" altLang="zh-CN" sz="2000" b="1" dirty="0" smtClean="0">
                <a:latin typeface="楷体_GB2312" pitchFamily="49" charset="-122"/>
                <a:ea typeface="楷体_GB2312" pitchFamily="49" charset="-122"/>
              </a:rPr>
              <a:t>DF</a:t>
            </a:r>
            <a:r>
              <a:rPr lang="zh-CN" altLang="en-US" sz="2000" b="1" dirty="0" smtClean="0">
                <a:latin typeface="楷体_GB2312" pitchFamily="49" charset="-122"/>
                <a:ea typeface="楷体_GB2312" pitchFamily="49" charset="-122"/>
              </a:rPr>
              <a:t>大幅度地删除词</a:t>
            </a:r>
            <a:endParaRPr lang="zh-CN" altLang="en-US" sz="2000" b="1" dirty="0" smtClean="0">
              <a:latin typeface="楷体_GB2312" pitchFamily="49" charset="-122"/>
              <a:ea typeface="楷体_GB2312" pitchFamily="49" charset="-122"/>
            </a:endParaRPr>
          </a:p>
          <a:p>
            <a:pPr eaLnBrk="1" hangingPunct="1">
              <a:lnSpc>
                <a:spcPct val="80000"/>
              </a:lnSpc>
              <a:defRPr/>
            </a:pPr>
            <a:endParaRPr lang="en-US" altLang="zh-CN" sz="2400" b="1" dirty="0" smtClean="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9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9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9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9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955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955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9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a:spLocks noGrp="1" noChangeArrowheads="1"/>
          </p:cNvSpPr>
          <p:nvPr>
            <p:ph type="title" idx="4294967295"/>
          </p:nvPr>
        </p:nvSpPr>
        <p:spPr>
          <a:xfrm>
            <a:off x="539750" y="309786"/>
            <a:ext cx="7123113" cy="742950"/>
          </a:xfrm>
        </p:spPr>
        <p:txBody>
          <a:bodyPr/>
          <a:lstStyle/>
          <a:p>
            <a:pPr eaLnBrk="1" hangingPunct="1"/>
            <a:r>
              <a:rPr lang="zh-CN" altLang="en-US" sz="3200" b="1" dirty="0" smtClean="0"/>
              <a:t>信息增益</a:t>
            </a:r>
            <a:r>
              <a:rPr lang="en-US" altLang="zh-CN" sz="3200" b="1" dirty="0" smtClean="0"/>
              <a:t>(Information Gain, IG)</a:t>
            </a:r>
            <a:endParaRPr lang="en-US" altLang="zh-CN" sz="3200" b="1" dirty="0" smtClean="0"/>
          </a:p>
        </p:txBody>
      </p:sp>
      <p:grpSp>
        <p:nvGrpSpPr>
          <p:cNvPr id="84995" name="Group 18"/>
          <p:cNvGrpSpPr/>
          <p:nvPr/>
        </p:nvGrpSpPr>
        <p:grpSpPr bwMode="auto">
          <a:xfrm>
            <a:off x="1255713" y="3656013"/>
            <a:ext cx="7010400" cy="2819400"/>
            <a:chOff x="720" y="2640"/>
            <a:chExt cx="3936" cy="1507"/>
          </a:xfrm>
        </p:grpSpPr>
        <p:graphicFrame>
          <p:nvGraphicFramePr>
            <p:cNvPr id="84999" name="Object 10"/>
            <p:cNvGraphicFramePr>
              <a:graphicFrameLocks noChangeAspect="1"/>
            </p:cNvGraphicFramePr>
            <p:nvPr/>
          </p:nvGraphicFramePr>
          <p:xfrm>
            <a:off x="864" y="2976"/>
            <a:ext cx="3792" cy="406"/>
          </p:xfrm>
          <a:graphic>
            <a:graphicData uri="http://schemas.openxmlformats.org/presentationml/2006/ole">
              <mc:AlternateContent xmlns:mc="http://schemas.openxmlformats.org/markup-compatibility/2006">
                <mc:Choice xmlns:v="urn:schemas-microsoft-com:vml" Requires="v">
                  <p:oleObj spid="_x0000_s77003" name="Microsoft 公式 3.0" r:id="rId1" imgW="4152900" imgH="444500" progId="Equation.3">
                    <p:embed/>
                  </p:oleObj>
                </mc:Choice>
                <mc:Fallback>
                  <p:oleObj name="Microsoft 公式 3.0" r:id="rId1" imgW="4152900" imgH="444500" progId="Equation.3">
                    <p:embed/>
                    <p:pic>
                      <p:nvPicPr>
                        <p:cNvPr id="0" name="图片 77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2976"/>
                          <a:ext cx="379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0" name="AutoShape 13"/>
            <p:cNvSpPr>
              <a:spLocks noChangeArrowheads="1"/>
            </p:cNvSpPr>
            <p:nvPr/>
          </p:nvSpPr>
          <p:spPr bwMode="auto">
            <a:xfrm>
              <a:off x="720" y="2688"/>
              <a:ext cx="1180" cy="272"/>
            </a:xfrm>
            <a:prstGeom prst="wedgeRectCallout">
              <a:avLst>
                <a:gd name="adj1" fmla="val 14153"/>
                <a:gd name="adj2" fmla="val 82722"/>
              </a:avLst>
            </a:prstGeom>
            <a:solidFill>
              <a:schemeClr val="accent1"/>
            </a:solidFill>
            <a:ln w="9525">
              <a:solidFill>
                <a:schemeClr val="tx1"/>
              </a:solidFill>
              <a:miter lim="800000"/>
            </a:ln>
          </p:spPr>
          <p:txBody>
            <a:bodyPr/>
            <a:lstStyle/>
            <a:p>
              <a:pPr algn="ctr">
                <a:buSzPct val="75000"/>
              </a:pPr>
              <a:r>
                <a:rPr lang="en-US" altLang="zh-CN" sz="2400" b="1" i="1">
                  <a:ea typeface="楷体_GB2312" pitchFamily="49" charset="-122"/>
                </a:rPr>
                <a:t>t </a:t>
              </a:r>
              <a:r>
                <a:rPr lang="zh-CN" altLang="en-US" sz="2400" b="1">
                  <a:ea typeface="楷体_GB2312" pitchFamily="49" charset="-122"/>
                </a:rPr>
                <a:t>出现的概率</a:t>
              </a:r>
              <a:endParaRPr lang="zh-CN" altLang="en-US" sz="2400" b="1">
                <a:ea typeface="楷体_GB2312" pitchFamily="49" charset="-122"/>
              </a:endParaRPr>
            </a:p>
          </p:txBody>
        </p:sp>
        <p:sp>
          <p:nvSpPr>
            <p:cNvPr id="85001" name="AutoShape 14"/>
            <p:cNvSpPr>
              <a:spLocks noChangeArrowheads="1"/>
            </p:cNvSpPr>
            <p:nvPr/>
          </p:nvSpPr>
          <p:spPr bwMode="auto">
            <a:xfrm>
              <a:off x="3744" y="2640"/>
              <a:ext cx="912" cy="272"/>
            </a:xfrm>
            <a:prstGeom prst="wedgeRectCallout">
              <a:avLst>
                <a:gd name="adj1" fmla="val -38005"/>
                <a:gd name="adj2" fmla="val 103676"/>
              </a:avLst>
            </a:prstGeom>
            <a:solidFill>
              <a:schemeClr val="accent1"/>
            </a:solidFill>
            <a:ln w="9525">
              <a:solidFill>
                <a:schemeClr val="tx1"/>
              </a:solidFill>
              <a:miter lim="800000"/>
            </a:ln>
          </p:spPr>
          <p:txBody>
            <a:bodyPr/>
            <a:lstStyle/>
            <a:p>
              <a:pPr algn="ctr">
                <a:buSzPct val="75000"/>
              </a:pPr>
              <a:r>
                <a:rPr lang="en-US" altLang="zh-CN" sz="2400" b="1" i="1">
                  <a:ea typeface="楷体_GB2312" pitchFamily="49" charset="-122"/>
                </a:rPr>
                <a:t> t </a:t>
              </a:r>
              <a:r>
                <a:rPr lang="zh-CN" altLang="en-US" sz="2400" b="1">
                  <a:ea typeface="楷体_GB2312" pitchFamily="49" charset="-122"/>
                </a:rPr>
                <a:t>不出现</a:t>
              </a:r>
              <a:endParaRPr lang="zh-CN" altLang="en-US" sz="2400" b="1">
                <a:ea typeface="楷体_GB2312" pitchFamily="49" charset="-122"/>
              </a:endParaRPr>
            </a:p>
          </p:txBody>
        </p:sp>
        <p:sp>
          <p:nvSpPr>
            <p:cNvPr id="85002" name="AutoShape 15"/>
            <p:cNvSpPr>
              <a:spLocks noChangeArrowheads="1"/>
            </p:cNvSpPr>
            <p:nvPr/>
          </p:nvSpPr>
          <p:spPr bwMode="auto">
            <a:xfrm>
              <a:off x="1008" y="3648"/>
              <a:ext cx="1360" cy="499"/>
            </a:xfrm>
            <a:prstGeom prst="wedgeRectCallout">
              <a:avLst>
                <a:gd name="adj1" fmla="val 24190"/>
                <a:gd name="adj2" fmla="val -124750"/>
              </a:avLst>
            </a:prstGeom>
            <a:solidFill>
              <a:schemeClr val="accent1"/>
            </a:solidFill>
            <a:ln w="9525">
              <a:solidFill>
                <a:schemeClr val="tx1"/>
              </a:solidFill>
              <a:miter lim="800000"/>
            </a:ln>
          </p:spPr>
          <p:txBody>
            <a:bodyPr/>
            <a:lstStyle/>
            <a:p>
              <a:pPr algn="ctr">
                <a:buSzPct val="75000"/>
              </a:pPr>
              <a:r>
                <a:rPr lang="zh-CN" altLang="en-US" sz="2000" b="1">
                  <a:ea typeface="楷体_GB2312" pitchFamily="49" charset="-122"/>
                </a:rPr>
                <a:t>假定</a:t>
              </a:r>
              <a:r>
                <a:rPr lang="en-US" altLang="zh-CN" sz="2000" b="1" i="1">
                  <a:ea typeface="楷体_GB2312" pitchFamily="49" charset="-122"/>
                </a:rPr>
                <a:t>t </a:t>
              </a:r>
              <a:r>
                <a:rPr lang="zh-CN" altLang="en-US" sz="2000" b="1">
                  <a:ea typeface="楷体_GB2312" pitchFamily="49" charset="-122"/>
                </a:rPr>
                <a:t>出现时取第</a:t>
              </a:r>
              <a:r>
                <a:rPr lang="en-US" altLang="zh-CN" sz="2000" b="1">
                  <a:ea typeface="楷体_GB2312" pitchFamily="49" charset="-122"/>
                </a:rPr>
                <a:t>i</a:t>
              </a:r>
              <a:r>
                <a:rPr lang="en-US" altLang="zh-CN" sz="2000" b="1" i="1">
                  <a:ea typeface="楷体_GB2312" pitchFamily="49" charset="-122"/>
                </a:rPr>
                <a:t> </a:t>
              </a:r>
              <a:r>
                <a:rPr lang="zh-CN" altLang="en-US" sz="2000" b="1">
                  <a:ea typeface="楷体_GB2312" pitchFamily="49" charset="-122"/>
                </a:rPr>
                <a:t>个类别的概率 </a:t>
              </a:r>
              <a:endParaRPr lang="zh-CN" altLang="en-US" sz="2000" b="1">
                <a:ea typeface="楷体_GB2312" pitchFamily="49" charset="-122"/>
              </a:endParaRPr>
            </a:p>
          </p:txBody>
        </p:sp>
        <p:sp>
          <p:nvSpPr>
            <p:cNvPr id="85003" name="AutoShape 16"/>
            <p:cNvSpPr>
              <a:spLocks noChangeArrowheads="1"/>
            </p:cNvSpPr>
            <p:nvPr/>
          </p:nvSpPr>
          <p:spPr bwMode="auto">
            <a:xfrm>
              <a:off x="3168" y="3552"/>
              <a:ext cx="1088" cy="453"/>
            </a:xfrm>
            <a:prstGeom prst="wedgeRectCallout">
              <a:avLst>
                <a:gd name="adj1" fmla="val -87778"/>
                <a:gd name="adj2" fmla="val -89074"/>
              </a:avLst>
            </a:prstGeom>
            <a:solidFill>
              <a:schemeClr val="accent1"/>
            </a:solidFill>
            <a:ln w="9525">
              <a:solidFill>
                <a:schemeClr val="tx1"/>
              </a:solidFill>
              <a:miter lim="800000"/>
            </a:ln>
          </p:spPr>
          <p:txBody>
            <a:bodyPr/>
            <a:lstStyle/>
            <a:p>
              <a:pPr algn="ctr">
                <a:buSzPct val="75000"/>
              </a:pPr>
              <a:r>
                <a:rPr lang="zh-CN" altLang="en-US" sz="2400" b="1">
                  <a:ea typeface="楷体_GB2312" pitchFamily="49" charset="-122"/>
                </a:rPr>
                <a:t>取第 </a:t>
              </a:r>
              <a:r>
                <a:rPr lang="en-US" altLang="zh-CN" sz="2400" b="1">
                  <a:ea typeface="楷体_GB2312" pitchFamily="49" charset="-122"/>
                </a:rPr>
                <a:t>i</a:t>
              </a:r>
              <a:r>
                <a:rPr lang="en-US" altLang="zh-CN" sz="2400" b="1" i="1">
                  <a:ea typeface="楷体_GB2312" pitchFamily="49" charset="-122"/>
                </a:rPr>
                <a:t> </a:t>
              </a:r>
              <a:r>
                <a:rPr lang="zh-CN" altLang="en-US" sz="2400" b="1">
                  <a:ea typeface="楷体_GB2312" pitchFamily="49" charset="-122"/>
                </a:rPr>
                <a:t>个类别时的概率</a:t>
              </a:r>
              <a:endParaRPr lang="zh-CN" altLang="en-US" sz="2400" b="1">
                <a:ea typeface="楷体_GB2312" pitchFamily="49" charset="-122"/>
              </a:endParaRPr>
            </a:p>
          </p:txBody>
        </p:sp>
      </p:grpSp>
      <p:sp>
        <p:nvSpPr>
          <p:cNvPr id="84996" name="Text Box 19"/>
          <p:cNvSpPr txBox="1">
            <a:spLocks noChangeArrowheads="1"/>
          </p:cNvSpPr>
          <p:nvPr/>
        </p:nvSpPr>
        <p:spPr bwMode="auto">
          <a:xfrm>
            <a:off x="1103313" y="16764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75000"/>
            </a:pPr>
            <a:endParaRPr lang="zh-CN" altLang="zh-CN" sz="2400" b="1">
              <a:latin typeface="楷体_GB2312" pitchFamily="49" charset="-122"/>
              <a:ea typeface="楷体_GB2312" pitchFamily="49" charset="-122"/>
            </a:endParaRPr>
          </a:p>
        </p:txBody>
      </p:sp>
      <p:sp>
        <p:nvSpPr>
          <p:cNvPr id="84997" name="Rectangle 20"/>
          <p:cNvSpPr>
            <a:spLocks noChangeArrowheads="1"/>
          </p:cNvSpPr>
          <p:nvPr/>
        </p:nvSpPr>
        <p:spPr bwMode="auto">
          <a:xfrm>
            <a:off x="646113" y="14478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SzPct val="75000"/>
            </a:pPr>
            <a:endParaRPr lang="zh-CN" altLang="zh-CN" sz="2400" b="1">
              <a:ea typeface="楷体_GB2312" pitchFamily="49" charset="-122"/>
            </a:endParaRPr>
          </a:p>
        </p:txBody>
      </p:sp>
      <p:sp>
        <p:nvSpPr>
          <p:cNvPr id="84998" name="Rectangle 22"/>
          <p:cNvSpPr>
            <a:spLocks noChangeArrowheads="1"/>
          </p:cNvSpPr>
          <p:nvPr/>
        </p:nvSpPr>
        <p:spPr bwMode="auto">
          <a:xfrm>
            <a:off x="646113" y="1485801"/>
            <a:ext cx="78486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buClr>
                <a:schemeClr val="folHlink"/>
              </a:buClr>
              <a:buSzPct val="60000"/>
              <a:buFont typeface="Wingdings" panose="05000000000000000000" pitchFamily="2" charset="2"/>
              <a:buChar char="n"/>
            </a:pPr>
            <a:r>
              <a:rPr lang="zh-CN" altLang="en-US" sz="2400" b="1" dirty="0">
                <a:ea typeface="楷体_GB2312" pitchFamily="49" charset="-122"/>
              </a:rPr>
              <a:t>依据特征项与类别间的统计关系作为评价指标，该</a:t>
            </a:r>
            <a:r>
              <a:rPr lang="en-US" altLang="zh-CN" sz="2400" b="1" dirty="0">
                <a:ea typeface="楷体_GB2312" pitchFamily="49" charset="-122"/>
              </a:rPr>
              <a:t>term</a:t>
            </a:r>
            <a:r>
              <a:rPr lang="zh-CN" altLang="en-US" sz="2400" b="1" dirty="0">
                <a:ea typeface="楷体_GB2312" pitchFamily="49" charset="-122"/>
              </a:rPr>
              <a:t>为整个分类所能提供的信息量</a:t>
            </a:r>
            <a:endParaRPr lang="zh-CN" altLang="en-US" sz="2400" b="1" dirty="0">
              <a:ea typeface="楷体_GB2312" pitchFamily="49" charset="-122"/>
            </a:endParaRPr>
          </a:p>
          <a:p>
            <a:pPr marL="609600" indent="-609600">
              <a:buClr>
                <a:schemeClr val="folHlink"/>
              </a:buClr>
              <a:buSzPct val="60000"/>
              <a:buFont typeface="Wingdings" panose="05000000000000000000" pitchFamily="2" charset="2"/>
              <a:buChar char="n"/>
            </a:pPr>
            <a:r>
              <a:rPr lang="zh-CN" altLang="en-US" sz="2400" b="1" dirty="0">
                <a:ea typeface="楷体_GB2312" pitchFamily="49" charset="-122"/>
              </a:rPr>
              <a:t>信息增益计算的是已知一个词</a:t>
            </a:r>
            <a:r>
              <a:rPr lang="en-US" altLang="zh-CN" sz="2400" b="1" dirty="0">
                <a:ea typeface="楷体_GB2312" pitchFamily="49" charset="-122"/>
              </a:rPr>
              <a:t>t</a:t>
            </a:r>
            <a:r>
              <a:rPr lang="zh-CN" altLang="en-US" sz="2400" b="1" dirty="0">
                <a:ea typeface="楷体_GB2312" pitchFamily="49" charset="-122"/>
              </a:rPr>
              <a:t>是否出现在一篇文本中对于类别预测有多少信息。</a:t>
            </a:r>
            <a:endParaRPr lang="zh-CN" altLang="en-US" sz="2400" b="1" dirty="0">
              <a:ea typeface="楷体_GB2312" pitchFamily="49" charset="-122"/>
            </a:endParaRPr>
          </a:p>
          <a:p>
            <a:pPr marL="609600" indent="-609600">
              <a:buClr>
                <a:schemeClr val="folHlink"/>
              </a:buClr>
              <a:buSzPct val="60000"/>
              <a:buFont typeface="Wingdings" panose="05000000000000000000" pitchFamily="2" charset="2"/>
              <a:buChar char="n"/>
            </a:pPr>
            <a:r>
              <a:rPr lang="zh-CN" altLang="en-US" sz="2400" b="1" dirty="0">
                <a:ea typeface="楷体_GB2312" pitchFamily="49" charset="-122"/>
              </a:rPr>
              <a:t>信息增益值小的特征项</a:t>
            </a:r>
            <a:r>
              <a:rPr lang="en-US" altLang="zh-CN" sz="2400" b="1" dirty="0">
                <a:ea typeface="楷体_GB2312" pitchFamily="49" charset="-122"/>
              </a:rPr>
              <a:t>t</a:t>
            </a:r>
            <a:r>
              <a:rPr lang="zh-CN" altLang="en-US" sz="2400" b="1" dirty="0">
                <a:ea typeface="楷体_GB2312" pitchFamily="49" charset="-122"/>
              </a:rPr>
              <a:t>被认为对分类贡献小而去除。</a:t>
            </a:r>
            <a:endParaRPr lang="zh-CN" altLang="en-US" sz="2400" b="1" dirty="0">
              <a:ea typeface="楷体_GB2312" pitchFamily="49" charset="-122"/>
            </a:endParaRPr>
          </a:p>
          <a:p>
            <a:pPr marL="609600" indent="-609600">
              <a:buClr>
                <a:schemeClr val="folHlink"/>
              </a:buClr>
              <a:buSzPct val="60000"/>
              <a:buFont typeface="Wingdings" panose="05000000000000000000" pitchFamily="2" charset="2"/>
              <a:buChar char="n"/>
            </a:pPr>
            <a:endParaRPr lang="en-US" altLang="zh-CN" sz="2400" b="1" dirty="0">
              <a:ea typeface="楷体_GB2312" pitchFamily="49" charset="-122"/>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smtClean="0"/>
              <a:t>互信息（</a:t>
            </a:r>
            <a:r>
              <a:rPr lang="en-US" altLang="zh-CN" sz="3200" b="1" dirty="0" smtClean="0"/>
              <a:t>Mutual Information</a:t>
            </a:r>
            <a:r>
              <a:rPr lang="zh-CN" altLang="en-US" sz="3200" b="1" dirty="0" smtClean="0"/>
              <a:t>）</a:t>
            </a:r>
            <a:endParaRPr lang="zh-CN" altLang="en-US" sz="3200" b="1" dirty="0" smtClean="0"/>
          </a:p>
        </p:txBody>
      </p:sp>
      <p:sp>
        <p:nvSpPr>
          <p:cNvPr id="86019" name="Rectangle 3"/>
          <p:cNvSpPr>
            <a:spLocks noGrp="1" noChangeArrowheads="1"/>
          </p:cNvSpPr>
          <p:nvPr>
            <p:ph type="body" sz="half" idx="4294967295"/>
          </p:nvPr>
        </p:nvSpPr>
        <p:spPr>
          <a:xfrm>
            <a:off x="457200" y="1493093"/>
            <a:ext cx="8077200" cy="5248275"/>
          </a:xfrm>
        </p:spPr>
        <p:txBody>
          <a:bodyPr/>
          <a:lstStyle/>
          <a:p>
            <a:pPr marL="609600" indent="-609600" eaLnBrk="1" hangingPunct="1">
              <a:lnSpc>
                <a:spcPct val="120000"/>
              </a:lnSpc>
            </a:pPr>
            <a:r>
              <a:rPr lang="zh-CN" altLang="en-US" sz="2400" b="1" dirty="0" smtClean="0">
                <a:latin typeface="楷体_GB2312" pitchFamily="49" charset="-122"/>
                <a:ea typeface="楷体_GB2312" pitchFamily="49" charset="-122"/>
              </a:rPr>
              <a:t>互信息衡量的是某个词和类别之间的统计独立关系。</a:t>
            </a:r>
            <a:endParaRPr lang="zh-CN" altLang="en-US" sz="2400" b="1" dirty="0" smtClean="0">
              <a:latin typeface="楷体_GB2312" pitchFamily="49" charset="-122"/>
              <a:ea typeface="楷体_GB2312" pitchFamily="49" charset="-122"/>
            </a:endParaRPr>
          </a:p>
          <a:p>
            <a:pPr marL="609600" indent="-609600" eaLnBrk="1" hangingPunct="1">
              <a:lnSpc>
                <a:spcPct val="120000"/>
              </a:lnSpc>
            </a:pPr>
            <a:r>
              <a:rPr lang="zh-CN" altLang="en-US" sz="2400" b="1" dirty="0" smtClean="0">
                <a:latin typeface="楷体_GB2312" pitchFamily="49" charset="-122"/>
                <a:ea typeface="楷体_GB2312" pitchFamily="49" charset="-122"/>
              </a:rPr>
              <a:t>互信息表征了特征项与类别的相关程度，在某个特定类别出现频率高</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但在其他类别出现频率比较低的词条与该类的互信息比较大</a:t>
            </a:r>
            <a:endParaRPr lang="zh-CN" altLang="en-US" sz="2400" b="1" dirty="0" smtClean="0">
              <a:latin typeface="楷体_GB2312" pitchFamily="49" charset="-122"/>
              <a:ea typeface="楷体_GB2312" pitchFamily="49" charset="-122"/>
            </a:endParaRPr>
          </a:p>
          <a:p>
            <a:pPr marL="609600" indent="-609600" eaLnBrk="1" hangingPunct="1">
              <a:lnSpc>
                <a:spcPct val="120000"/>
              </a:lnSpc>
            </a:pPr>
            <a:r>
              <a:rPr lang="zh-CN" altLang="en-US" sz="2400" b="1" dirty="0" smtClean="0">
                <a:latin typeface="楷体_GB2312" pitchFamily="49" charset="-122"/>
                <a:ea typeface="楷体_GB2312" pitchFamily="49" charset="-122"/>
              </a:rPr>
              <a:t>互信息</a:t>
            </a:r>
            <a:r>
              <a:rPr lang="en-US" altLang="zh-CN" sz="2400" b="1" dirty="0" smtClean="0">
                <a:latin typeface="楷体_GB2312" pitchFamily="49" charset="-122"/>
                <a:ea typeface="楷体_GB2312" pitchFamily="49" charset="-122"/>
              </a:rPr>
              <a:t>MI</a:t>
            </a:r>
            <a:r>
              <a:rPr lang="zh-CN" altLang="en-US" sz="2400" b="1" dirty="0" smtClean="0">
                <a:latin typeface="楷体_GB2312" pitchFamily="49" charset="-122"/>
                <a:ea typeface="楷体_GB2312" pitchFamily="49" charset="-122"/>
              </a:rPr>
              <a:t>越大，</a:t>
            </a:r>
            <a:r>
              <a:rPr lang="en-US" altLang="zh-CN" sz="2400" b="1" dirty="0" smtClean="0">
                <a:latin typeface="楷体_GB2312" pitchFamily="49" charset="-122"/>
                <a:ea typeface="楷体_GB2312" pitchFamily="49" charset="-122"/>
              </a:rPr>
              <a:t>t</a:t>
            </a:r>
            <a:r>
              <a:rPr lang="zh-CN" altLang="en-US" sz="2400" b="1" dirty="0" smtClean="0">
                <a:latin typeface="楷体_GB2312" pitchFamily="49" charset="-122"/>
                <a:ea typeface="楷体_GB2312" pitchFamily="49" charset="-122"/>
              </a:rPr>
              <a:t>和</a:t>
            </a:r>
            <a:r>
              <a:rPr lang="en-US" altLang="zh-CN" sz="2400" b="1" dirty="0" smtClean="0">
                <a:latin typeface="楷体_GB2312" pitchFamily="49" charset="-122"/>
                <a:ea typeface="楷体_GB2312" pitchFamily="49" charset="-122"/>
              </a:rPr>
              <a:t>c</a:t>
            </a:r>
            <a:r>
              <a:rPr lang="zh-CN" altLang="en-US" sz="2400" b="1" dirty="0" smtClean="0">
                <a:latin typeface="楷体_GB2312" pitchFamily="49" charset="-122"/>
                <a:ea typeface="楷体_GB2312" pitchFamily="49" charset="-122"/>
              </a:rPr>
              <a:t>共现程度越大，</a:t>
            </a:r>
            <a:r>
              <a:rPr lang="en-US" altLang="zh-CN" sz="2400" b="1" dirty="0" smtClean="0">
                <a:latin typeface="楷体_GB2312" pitchFamily="49" charset="-122"/>
                <a:ea typeface="楷体_GB2312" pitchFamily="49" charset="-122"/>
              </a:rPr>
              <a:t>t</a:t>
            </a:r>
            <a:r>
              <a:rPr lang="zh-CN" altLang="en-US" sz="2400" b="1" dirty="0" smtClean="0">
                <a:latin typeface="楷体_GB2312" pitchFamily="49" charset="-122"/>
                <a:ea typeface="楷体_GB2312" pitchFamily="49" charset="-122"/>
              </a:rPr>
              <a:t>对于类别贡献越大。</a:t>
            </a:r>
            <a:endParaRPr lang="en-US" altLang="zh-CN" sz="2400" b="1" dirty="0" smtClean="0">
              <a:latin typeface="楷体_GB2312" pitchFamily="49" charset="-122"/>
              <a:ea typeface="楷体_GB2312" pitchFamily="49" charset="-122"/>
            </a:endParaRPr>
          </a:p>
          <a:p>
            <a:pPr marL="609600" indent="-609600" eaLnBrk="1" hangingPunct="1">
              <a:lnSpc>
                <a:spcPct val="120000"/>
              </a:lnSpc>
            </a:pPr>
            <a:endParaRPr lang="zh-CN" altLang="en-US" sz="2400" b="1" dirty="0" smtClean="0">
              <a:latin typeface="楷体_GB2312" pitchFamily="49" charset="-122"/>
              <a:ea typeface="楷体_GB2312" pitchFamily="49" charset="-122"/>
            </a:endParaRPr>
          </a:p>
          <a:p>
            <a:pPr marL="609600" indent="-609600" eaLnBrk="1" hangingPunct="1">
              <a:lnSpc>
                <a:spcPct val="80000"/>
              </a:lnSpc>
            </a:pPr>
            <a:endParaRPr lang="zh-CN" altLang="en-US" b="1" dirty="0" smtClean="0">
              <a:latin typeface="楷体_GB2312" pitchFamily="49" charset="-122"/>
              <a:ea typeface="楷体_GB2312" pitchFamily="49" charset="-122"/>
            </a:endParaRPr>
          </a:p>
          <a:p>
            <a:pPr marL="609600" indent="-609600" eaLnBrk="1" hangingPunct="1">
              <a:lnSpc>
                <a:spcPct val="80000"/>
              </a:lnSpc>
            </a:pPr>
            <a:endParaRPr lang="zh-CN" altLang="en-US" sz="2000" dirty="0" smtClean="0"/>
          </a:p>
          <a:p>
            <a:pPr marL="609600" indent="-609600" eaLnBrk="1" hangingPunct="1">
              <a:lnSpc>
                <a:spcPct val="80000"/>
              </a:lnSpc>
            </a:pPr>
            <a:endParaRPr lang="zh-CN" altLang="en-US" sz="2000" dirty="0" smtClean="0"/>
          </a:p>
          <a:p>
            <a:pPr marL="609600" indent="-609600" eaLnBrk="1" hangingPunct="1">
              <a:lnSpc>
                <a:spcPct val="80000"/>
              </a:lnSpc>
            </a:pPr>
            <a:endParaRPr lang="zh-CN" altLang="en-US" sz="2000" dirty="0" smtClean="0"/>
          </a:p>
          <a:p>
            <a:pPr marL="609600" indent="-609600" eaLnBrk="1" hangingPunct="1">
              <a:lnSpc>
                <a:spcPct val="80000"/>
              </a:lnSpc>
            </a:pPr>
            <a:endParaRPr lang="zh-CN" altLang="en-US" sz="2000" dirty="0" smtClean="0"/>
          </a:p>
          <a:p>
            <a:pPr marL="609600" indent="-609600" eaLnBrk="1" hangingPunct="1">
              <a:lnSpc>
                <a:spcPct val="80000"/>
              </a:lnSpc>
            </a:pPr>
            <a:endParaRPr lang="zh-CN" altLang="en-US" sz="2000" dirty="0" smtClean="0"/>
          </a:p>
          <a:p>
            <a:pPr marL="609600" indent="-609600" eaLnBrk="1" hangingPunct="1">
              <a:lnSpc>
                <a:spcPct val="80000"/>
              </a:lnSpc>
              <a:buFont typeface="Wingdings" panose="05000000000000000000" pitchFamily="2" charset="2"/>
              <a:buNone/>
            </a:pPr>
            <a:endParaRPr lang="zh-CN" altLang="en-US" sz="2000" dirty="0" smtClean="0"/>
          </a:p>
          <a:p>
            <a:pPr marL="609600" indent="-609600" eaLnBrk="1" hangingPunct="1">
              <a:lnSpc>
                <a:spcPct val="80000"/>
              </a:lnSpc>
              <a:buFont typeface="Wingdings" panose="05000000000000000000" pitchFamily="2" charset="2"/>
              <a:buNone/>
            </a:pPr>
            <a:endParaRPr lang="zh-CN" altLang="en-US" sz="2000" dirty="0" smtClean="0"/>
          </a:p>
          <a:p>
            <a:pPr marL="609600" indent="-609600" eaLnBrk="1" hangingPunct="1">
              <a:lnSpc>
                <a:spcPct val="80000"/>
              </a:lnSpc>
              <a:buFont typeface="Wingdings" panose="05000000000000000000" pitchFamily="2" charset="2"/>
              <a:buNone/>
            </a:pPr>
            <a:endParaRPr lang="zh-CN" altLang="en-US" sz="2000" dirty="0" smtClean="0"/>
          </a:p>
          <a:p>
            <a:pPr marL="609600" indent="-609600" eaLnBrk="1" hangingPunct="1">
              <a:lnSpc>
                <a:spcPct val="80000"/>
              </a:lnSpc>
            </a:pPr>
            <a:endParaRPr lang="en-US" altLang="zh-CN" sz="2000" dirty="0" smtClean="0"/>
          </a:p>
        </p:txBody>
      </p:sp>
      <p:sp>
        <p:nvSpPr>
          <p:cNvPr id="860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SzPct val="75000"/>
            </a:pPr>
            <a:endParaRPr lang="zh-CN" altLang="en-US" sz="1800">
              <a:latin typeface="Tahoma" panose="020B0604030504040204" pitchFamily="34" charset="0"/>
            </a:endParaRPr>
          </a:p>
        </p:txBody>
      </p:sp>
      <p:graphicFrame>
        <p:nvGraphicFramePr>
          <p:cNvPr id="86021" name="Object 10"/>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78228" name="Equation" r:id="rId1" imgW="114300" imgH="177800" progId="Equation.DSMT4">
                  <p:embed/>
                </p:oleObj>
              </mc:Choice>
              <mc:Fallback>
                <p:oleObj name="Equation" r:id="rId1" imgW="114300" imgH="177800" progId="Equation.DSMT4">
                  <p:embed/>
                  <p:pic>
                    <p:nvPicPr>
                      <p:cNvPr id="0" name="图片 782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2" name="Rectangle 14"/>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SzPct val="75000"/>
            </a:pPr>
            <a:endParaRPr lang="zh-CN" altLang="en-US" sz="1800">
              <a:latin typeface="Tahoma" panose="020B0604030504040204" pitchFamily="34" charset="0"/>
            </a:endParaRPr>
          </a:p>
        </p:txBody>
      </p:sp>
      <p:graphicFrame>
        <p:nvGraphicFramePr>
          <p:cNvPr id="86023" name="Object 13"/>
          <p:cNvGraphicFramePr>
            <a:graphicFrameLocks noChangeAspect="1"/>
          </p:cNvGraphicFramePr>
          <p:nvPr/>
        </p:nvGraphicFramePr>
        <p:xfrm>
          <a:off x="2163763" y="4338042"/>
          <a:ext cx="3065462" cy="819150"/>
        </p:xfrm>
        <a:graphic>
          <a:graphicData uri="http://schemas.openxmlformats.org/presentationml/2006/ole">
            <mc:AlternateContent xmlns:mc="http://schemas.openxmlformats.org/markup-compatibility/2006">
              <mc:Choice xmlns:v="urn:schemas-microsoft-com:vml" Requires="v">
                <p:oleObj spid="_x0000_s78229" name="Equation" r:id="rId3" imgW="1727200" imgH="431800" progId="Equation.DSMT4">
                  <p:embed/>
                </p:oleObj>
              </mc:Choice>
              <mc:Fallback>
                <p:oleObj name="Equation" r:id="rId3" imgW="1727200" imgH="431800" progId="Equation.DSMT4">
                  <p:embed/>
                  <p:pic>
                    <p:nvPicPr>
                      <p:cNvPr id="0" name="图片 782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4338042"/>
                        <a:ext cx="3065462" cy="819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idx="4294967295"/>
          </p:nvPr>
        </p:nvSpPr>
        <p:spPr>
          <a:xfrm>
            <a:off x="611188" y="-315913"/>
            <a:ext cx="7772400" cy="1219201"/>
          </a:xfrm>
        </p:spPr>
        <p:txBody>
          <a:bodyPr lIns="92075" tIns="46038" rIns="92075" bIns="46038"/>
          <a:lstStyle/>
          <a:p>
            <a:pPr eaLnBrk="1" hangingPunct="1"/>
            <a:r>
              <a:rPr lang="en-US" altLang="zh-CN" sz="3200" b="1" dirty="0" smtClean="0">
                <a:sym typeface="Symbol" panose="05050102010706020507" pitchFamily="18" charset="2"/>
              </a:rPr>
              <a:t> </a:t>
            </a:r>
            <a:r>
              <a:rPr lang="en-US" altLang="zh-CN" sz="3200" b="1" dirty="0" smtClean="0"/>
              <a:t>2</a:t>
            </a:r>
            <a:r>
              <a:rPr lang="zh-CN" altLang="en-US" sz="3200" b="1" dirty="0" smtClean="0"/>
              <a:t>统计量（</a:t>
            </a:r>
            <a:r>
              <a:rPr lang="en-US" altLang="zh-CN" sz="3200" b="1" dirty="0" smtClean="0"/>
              <a:t>CHI</a:t>
            </a:r>
            <a:r>
              <a:rPr lang="zh-CN" altLang="en-US" sz="3200" b="1" dirty="0" smtClean="0"/>
              <a:t>）：</a:t>
            </a:r>
            <a:endParaRPr lang="zh-CN" altLang="en-US" sz="3200" b="1" dirty="0" smtClean="0"/>
          </a:p>
        </p:txBody>
      </p:sp>
      <p:sp>
        <p:nvSpPr>
          <p:cNvPr id="87043" name="Rectangle 5"/>
          <p:cNvSpPr>
            <a:spLocks noGrp="1" noChangeArrowheads="1"/>
          </p:cNvSpPr>
          <p:nvPr>
            <p:ph type="body" idx="4294967295"/>
          </p:nvPr>
        </p:nvSpPr>
        <p:spPr>
          <a:xfrm>
            <a:off x="522288" y="1495400"/>
            <a:ext cx="7696200" cy="3733800"/>
          </a:xfrm>
        </p:spPr>
        <p:txBody>
          <a:bodyPr/>
          <a:lstStyle/>
          <a:p>
            <a:pPr eaLnBrk="1" hangingPunct="1"/>
            <a:r>
              <a:rPr lang="en-US" altLang="zh-CN" sz="2400" b="1" dirty="0" smtClean="0">
                <a:latin typeface="楷体_GB2312" pitchFamily="49" charset="-122"/>
                <a:ea typeface="楷体_GB2312" pitchFamily="49" charset="-122"/>
                <a:sym typeface="Symbol" panose="05050102010706020507" pitchFamily="18" charset="2"/>
              </a:rPr>
              <a:t></a:t>
            </a:r>
            <a:r>
              <a:rPr lang="en-US" altLang="zh-CN"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统计量的定义可以从一个词</a:t>
            </a:r>
            <a:r>
              <a:rPr lang="en-US" altLang="zh-CN" sz="2400" b="1" i="1" dirty="0" smtClean="0">
                <a:latin typeface="楷体_GB2312" pitchFamily="49" charset="-122"/>
                <a:ea typeface="楷体_GB2312" pitchFamily="49" charset="-122"/>
              </a:rPr>
              <a:t>t</a:t>
            </a:r>
            <a:r>
              <a:rPr lang="zh-CN" altLang="en-US" sz="2400" b="1" dirty="0" smtClean="0">
                <a:latin typeface="楷体_GB2312" pitchFamily="49" charset="-122"/>
                <a:ea typeface="楷体_GB2312" pitchFamily="49" charset="-122"/>
              </a:rPr>
              <a:t>与一个类别</a:t>
            </a:r>
            <a:r>
              <a:rPr lang="en-US" altLang="zh-CN" sz="2400" b="1" i="1" dirty="0" smtClean="0">
                <a:latin typeface="楷体_GB2312" pitchFamily="49" charset="-122"/>
                <a:ea typeface="楷体_GB2312" pitchFamily="49" charset="-122"/>
              </a:rPr>
              <a:t>c</a:t>
            </a:r>
            <a:r>
              <a:rPr lang="zh-CN" altLang="en-US" sz="2400" b="1" dirty="0" smtClean="0">
                <a:latin typeface="楷体_GB2312" pitchFamily="49" charset="-122"/>
                <a:ea typeface="楷体_GB2312" pitchFamily="49" charset="-122"/>
              </a:rPr>
              <a:t>的偶然事件表引出（假设文本的总数为</a:t>
            </a:r>
            <a:r>
              <a:rPr lang="en-US" altLang="zh-CN" sz="2400" b="1" dirty="0" smtClean="0">
                <a:latin typeface="楷体_GB2312" pitchFamily="49" charset="-122"/>
                <a:ea typeface="楷体_GB2312" pitchFamily="49" charset="-122"/>
              </a:rPr>
              <a:t>N </a:t>
            </a:r>
            <a:r>
              <a:rPr lang="zh-CN" altLang="en-US" sz="2400" b="1" dirty="0" smtClean="0">
                <a:latin typeface="楷体_GB2312" pitchFamily="49" charset="-122"/>
                <a:ea typeface="楷体_GB2312" pitchFamily="49" charset="-122"/>
              </a:rPr>
              <a:t>）</a:t>
            </a:r>
            <a:endParaRPr lang="zh-CN" altLang="en-US" sz="2400" b="1" dirty="0" smtClean="0">
              <a:latin typeface="楷体_GB2312" pitchFamily="49" charset="-122"/>
              <a:ea typeface="楷体_GB2312" pitchFamily="49" charset="-122"/>
            </a:endParaRPr>
          </a:p>
          <a:p>
            <a:pPr eaLnBrk="1" hangingPunct="1"/>
            <a:endParaRPr lang="zh-CN" altLang="en-US" sz="2400" b="1" dirty="0" smtClean="0">
              <a:latin typeface="楷体_GB2312" pitchFamily="49" charset="-122"/>
              <a:ea typeface="楷体_GB2312" pitchFamily="49" charset="-122"/>
            </a:endParaRPr>
          </a:p>
          <a:p>
            <a:pPr eaLnBrk="1" hangingPunct="1"/>
            <a:endParaRPr lang="zh-CN" altLang="en-US" sz="2400" b="1" dirty="0" smtClean="0">
              <a:latin typeface="楷体_GB2312" pitchFamily="49" charset="-122"/>
              <a:ea typeface="楷体_GB2312" pitchFamily="49" charset="-122"/>
            </a:endParaRPr>
          </a:p>
          <a:p>
            <a:pPr eaLnBrk="1" hangingPunct="1"/>
            <a:endParaRPr lang="zh-CN" altLang="en-US" sz="2400" b="1" dirty="0" smtClean="0">
              <a:latin typeface="楷体_GB2312" pitchFamily="49" charset="-122"/>
              <a:ea typeface="楷体_GB2312" pitchFamily="49" charset="-122"/>
            </a:endParaRPr>
          </a:p>
          <a:p>
            <a:pPr eaLnBrk="1" hangingPunct="1"/>
            <a:endParaRPr lang="zh-CN" altLang="en-US" sz="2400" b="1" dirty="0" smtClean="0">
              <a:latin typeface="楷体_GB2312" pitchFamily="49" charset="-122"/>
              <a:ea typeface="楷体_GB2312" pitchFamily="49" charset="-122"/>
            </a:endParaRPr>
          </a:p>
          <a:p>
            <a:pPr eaLnBrk="1" hangingPunct="1"/>
            <a:endParaRPr lang="zh-CN" altLang="en-US" sz="2400" b="1" dirty="0" smtClean="0">
              <a:latin typeface="楷体_GB2312" pitchFamily="49" charset="-122"/>
              <a:ea typeface="楷体_GB2312" pitchFamily="49" charset="-122"/>
            </a:endParaRPr>
          </a:p>
          <a:p>
            <a:pPr eaLnBrk="1" hangingPunct="1"/>
            <a:r>
              <a:rPr lang="zh-CN" altLang="en-US" sz="2400" b="1" dirty="0" smtClean="0">
                <a:latin typeface="楷体_GB2312" pitchFamily="49" charset="-122"/>
                <a:ea typeface="楷体_GB2312" pitchFamily="49" charset="-122"/>
              </a:rPr>
              <a:t>度量两者</a:t>
            </a:r>
            <a:r>
              <a:rPr lang="en-US" altLang="zh-CN" sz="2400" b="1" dirty="0" smtClean="0">
                <a:latin typeface="楷体_GB2312" pitchFamily="49" charset="-122"/>
                <a:ea typeface="楷体_GB2312" pitchFamily="49" charset="-122"/>
              </a:rPr>
              <a:t>(term</a:t>
            </a:r>
            <a:r>
              <a:rPr lang="zh-CN" altLang="en-US" sz="2400" b="1" dirty="0" smtClean="0">
                <a:latin typeface="楷体_GB2312" pitchFamily="49" charset="-122"/>
                <a:ea typeface="楷体_GB2312" pitchFamily="49" charset="-122"/>
              </a:rPr>
              <a:t>和类别</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独立性程度</a:t>
            </a:r>
            <a:endParaRPr lang="zh-CN" altLang="en-US" sz="2400" b="1" dirty="0" smtClean="0">
              <a:latin typeface="楷体_GB2312" pitchFamily="49" charset="-122"/>
              <a:ea typeface="楷体_GB2312" pitchFamily="49" charset="-122"/>
            </a:endParaRPr>
          </a:p>
          <a:p>
            <a:pPr lvl="1" eaLnBrk="1" hangingPunct="1"/>
            <a:r>
              <a:rPr lang="en-US" altLang="zh-CN" sz="2400" b="1" dirty="0" smtClean="0">
                <a:latin typeface="楷体_GB2312" pitchFamily="49" charset="-122"/>
                <a:ea typeface="楷体_GB2312" pitchFamily="49" charset="-122"/>
                <a:sym typeface="Symbol" panose="05050102010706020507" pitchFamily="18" charset="2"/>
              </a:rPr>
              <a:t> </a:t>
            </a:r>
            <a:r>
              <a:rPr lang="en-US" altLang="zh-CN" sz="2400" b="1" baseline="30000" dirty="0" smtClean="0">
                <a:latin typeface="楷体_GB2312" pitchFamily="49" charset="-122"/>
                <a:ea typeface="楷体_GB2312" pitchFamily="49" charset="-122"/>
              </a:rPr>
              <a:t>2</a:t>
            </a: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越大，独立性越小，相关性越大</a:t>
            </a:r>
            <a:endParaRPr lang="zh-CN" altLang="en-US" sz="2400" b="1" dirty="0" smtClean="0">
              <a:latin typeface="楷体_GB2312" pitchFamily="49" charset="-122"/>
              <a:ea typeface="楷体_GB2312" pitchFamily="49" charset="-122"/>
            </a:endParaRPr>
          </a:p>
          <a:p>
            <a:pPr lvl="1" eaLnBrk="1" hangingPunct="1"/>
            <a:r>
              <a:rPr lang="zh-CN" altLang="en-US" sz="2400" b="1" dirty="0" smtClean="0">
                <a:latin typeface="楷体_GB2312" pitchFamily="49" charset="-122"/>
                <a:ea typeface="楷体_GB2312" pitchFamily="49" charset="-122"/>
              </a:rPr>
              <a:t>若</a:t>
            </a:r>
            <a:r>
              <a:rPr lang="en-US" altLang="zh-CN" sz="2400" b="1" dirty="0" smtClean="0">
                <a:latin typeface="楷体_GB2312" pitchFamily="49" charset="-122"/>
                <a:ea typeface="楷体_GB2312" pitchFamily="49" charset="-122"/>
              </a:rPr>
              <a:t>AD&lt;BC,</a:t>
            </a:r>
            <a:r>
              <a:rPr lang="zh-CN" altLang="en-US" sz="2400" b="1" dirty="0" smtClean="0">
                <a:latin typeface="楷体_GB2312" pitchFamily="49" charset="-122"/>
                <a:ea typeface="楷体_GB2312" pitchFamily="49" charset="-122"/>
              </a:rPr>
              <a:t>则类和词独立</a:t>
            </a:r>
            <a:r>
              <a:rPr lang="en-US" altLang="zh-CN" sz="2400" b="1" dirty="0" smtClean="0">
                <a:latin typeface="楷体_GB2312" pitchFamily="49" charset="-122"/>
                <a:ea typeface="楷体_GB2312" pitchFamily="49" charset="-122"/>
              </a:rPr>
              <a:t>, N=A+B+C+D</a:t>
            </a:r>
            <a:endParaRPr lang="en-US" altLang="zh-CN" sz="2400" b="1" dirty="0" smtClean="0">
              <a:latin typeface="楷体_GB2312" pitchFamily="49" charset="-122"/>
              <a:ea typeface="楷体_GB2312" pitchFamily="49" charset="-122"/>
            </a:endParaRPr>
          </a:p>
          <a:p>
            <a:pPr eaLnBrk="1" hangingPunct="1"/>
            <a:endParaRPr lang="en-US" altLang="zh-CN" sz="2400" b="1" dirty="0" smtClean="0">
              <a:latin typeface="楷体_GB2312" pitchFamily="49" charset="-122"/>
              <a:ea typeface="楷体_GB2312" pitchFamily="49" charset="-122"/>
            </a:endParaRPr>
          </a:p>
          <a:p>
            <a:pPr eaLnBrk="1" hangingPunct="1"/>
            <a:endParaRPr lang="en-US" altLang="zh-CN" sz="2400" dirty="0" smtClean="0"/>
          </a:p>
        </p:txBody>
      </p:sp>
      <p:grpSp>
        <p:nvGrpSpPr>
          <p:cNvPr id="87044" name="Group 6"/>
          <p:cNvGrpSpPr/>
          <p:nvPr/>
        </p:nvGrpSpPr>
        <p:grpSpPr bwMode="auto">
          <a:xfrm>
            <a:off x="1143000" y="2724150"/>
            <a:ext cx="1905000" cy="990600"/>
            <a:chOff x="4032" y="1536"/>
            <a:chExt cx="1440" cy="768"/>
          </a:xfrm>
        </p:grpSpPr>
        <p:sp>
          <p:nvSpPr>
            <p:cNvPr id="87046" name="Rectangle 7"/>
            <p:cNvSpPr>
              <a:spLocks noChangeArrowheads="1"/>
            </p:cNvSpPr>
            <p:nvPr/>
          </p:nvSpPr>
          <p:spPr bwMode="auto">
            <a:xfrm>
              <a:off x="4320" y="1728"/>
              <a:ext cx="576" cy="288"/>
            </a:xfrm>
            <a:prstGeom prst="rect">
              <a:avLst/>
            </a:prstGeom>
            <a:solidFill>
              <a:schemeClr val="bg1"/>
            </a:solidFill>
            <a:ln w="9525">
              <a:solidFill>
                <a:schemeClr val="tx1"/>
              </a:solidFill>
              <a:miter lim="800000"/>
            </a:ln>
          </p:spPr>
          <p:txBody>
            <a:bodyPr wrap="none" anchor="ctr"/>
            <a:lstStyle/>
            <a:p>
              <a:pPr algn="ctr" latinLnBrk="1">
                <a:buSzPct val="75000"/>
              </a:pPr>
              <a:r>
                <a:rPr lang="en-US" altLang="ko-KR" sz="2400" i="1">
                  <a:ea typeface="Gulim" panose="020B0600000101010101" pitchFamily="34" charset="-127"/>
                </a:rPr>
                <a:t>A</a:t>
              </a:r>
              <a:endParaRPr lang="en-US" altLang="ko-KR" sz="2400" i="1">
                <a:ea typeface="Gulim" panose="020B0600000101010101" pitchFamily="34" charset="-127"/>
              </a:endParaRPr>
            </a:p>
          </p:txBody>
        </p:sp>
        <p:sp>
          <p:nvSpPr>
            <p:cNvPr id="87047" name="Rectangle 8"/>
            <p:cNvSpPr>
              <a:spLocks noChangeArrowheads="1"/>
            </p:cNvSpPr>
            <p:nvPr/>
          </p:nvSpPr>
          <p:spPr bwMode="auto">
            <a:xfrm>
              <a:off x="4896" y="1728"/>
              <a:ext cx="576" cy="288"/>
            </a:xfrm>
            <a:prstGeom prst="rect">
              <a:avLst/>
            </a:prstGeom>
            <a:solidFill>
              <a:schemeClr val="bg1"/>
            </a:solidFill>
            <a:ln w="9525">
              <a:solidFill>
                <a:schemeClr val="tx1"/>
              </a:solidFill>
              <a:miter lim="800000"/>
            </a:ln>
          </p:spPr>
          <p:txBody>
            <a:bodyPr wrap="none" anchor="ctr"/>
            <a:lstStyle/>
            <a:p>
              <a:pPr algn="ctr" latinLnBrk="1">
                <a:buSzPct val="75000"/>
              </a:pPr>
              <a:r>
                <a:rPr lang="en-US" altLang="ko-KR" sz="2400" i="1">
                  <a:ea typeface="Gulim" panose="020B0600000101010101" pitchFamily="34" charset="-127"/>
                </a:rPr>
                <a:t>B</a:t>
              </a:r>
              <a:endParaRPr lang="en-US" altLang="ko-KR" sz="2400" i="1">
                <a:ea typeface="Gulim" panose="020B0600000101010101" pitchFamily="34" charset="-127"/>
              </a:endParaRPr>
            </a:p>
          </p:txBody>
        </p:sp>
        <p:sp>
          <p:nvSpPr>
            <p:cNvPr id="87048" name="Rectangle 9"/>
            <p:cNvSpPr>
              <a:spLocks noChangeArrowheads="1"/>
            </p:cNvSpPr>
            <p:nvPr/>
          </p:nvSpPr>
          <p:spPr bwMode="auto">
            <a:xfrm>
              <a:off x="4320" y="2016"/>
              <a:ext cx="576" cy="288"/>
            </a:xfrm>
            <a:prstGeom prst="rect">
              <a:avLst/>
            </a:prstGeom>
            <a:solidFill>
              <a:schemeClr val="bg1"/>
            </a:solidFill>
            <a:ln w="9525">
              <a:solidFill>
                <a:schemeClr val="tx1"/>
              </a:solidFill>
              <a:miter lim="800000"/>
            </a:ln>
          </p:spPr>
          <p:txBody>
            <a:bodyPr wrap="none" anchor="ctr"/>
            <a:lstStyle/>
            <a:p>
              <a:pPr algn="ctr" latinLnBrk="1">
                <a:buSzPct val="75000"/>
              </a:pPr>
              <a:r>
                <a:rPr lang="en-US" altLang="ko-KR" sz="2400" i="1">
                  <a:ea typeface="Gulim" panose="020B0600000101010101" pitchFamily="34" charset="-127"/>
                </a:rPr>
                <a:t>C</a:t>
              </a:r>
              <a:endParaRPr lang="en-US" altLang="ko-KR" sz="2400" i="1">
                <a:ea typeface="Gulim" panose="020B0600000101010101" pitchFamily="34" charset="-127"/>
              </a:endParaRPr>
            </a:p>
          </p:txBody>
        </p:sp>
        <p:sp>
          <p:nvSpPr>
            <p:cNvPr id="87049" name="Rectangle 10"/>
            <p:cNvSpPr>
              <a:spLocks noChangeArrowheads="1"/>
            </p:cNvSpPr>
            <p:nvPr/>
          </p:nvSpPr>
          <p:spPr bwMode="auto">
            <a:xfrm>
              <a:off x="4896" y="2016"/>
              <a:ext cx="576" cy="288"/>
            </a:xfrm>
            <a:prstGeom prst="rect">
              <a:avLst/>
            </a:prstGeom>
            <a:solidFill>
              <a:schemeClr val="bg1"/>
            </a:solidFill>
            <a:ln w="9525">
              <a:solidFill>
                <a:schemeClr val="tx1"/>
              </a:solidFill>
              <a:miter lim="800000"/>
            </a:ln>
          </p:spPr>
          <p:txBody>
            <a:bodyPr wrap="none" anchor="ctr"/>
            <a:lstStyle/>
            <a:p>
              <a:pPr algn="ctr" latinLnBrk="1">
                <a:buSzPct val="75000"/>
              </a:pPr>
              <a:r>
                <a:rPr lang="en-US" altLang="ko-KR" sz="2400" i="1">
                  <a:ea typeface="Gulim" panose="020B0600000101010101" pitchFamily="34" charset="-127"/>
                </a:rPr>
                <a:t>D</a:t>
              </a:r>
              <a:endParaRPr lang="en-US" altLang="ko-KR" sz="2400" i="1">
                <a:ea typeface="Gulim" panose="020B0600000101010101" pitchFamily="34" charset="-127"/>
              </a:endParaRPr>
            </a:p>
          </p:txBody>
        </p:sp>
        <p:sp>
          <p:nvSpPr>
            <p:cNvPr id="87050" name="Rectangle 11"/>
            <p:cNvSpPr>
              <a:spLocks noChangeArrowheads="1"/>
            </p:cNvSpPr>
            <p:nvPr/>
          </p:nvSpPr>
          <p:spPr bwMode="auto">
            <a:xfrm>
              <a:off x="4032" y="1728"/>
              <a:ext cx="288" cy="288"/>
            </a:xfrm>
            <a:prstGeom prst="rect">
              <a:avLst/>
            </a:prstGeom>
            <a:solidFill>
              <a:srgbClr val="FFD6C9"/>
            </a:solidFill>
            <a:ln w="9525">
              <a:solidFill>
                <a:schemeClr val="tx1"/>
              </a:solidFill>
              <a:miter lim="800000"/>
            </a:ln>
          </p:spPr>
          <p:txBody>
            <a:bodyPr wrap="none" anchor="ctr"/>
            <a:lstStyle/>
            <a:p>
              <a:pPr algn="ctr" latinLnBrk="1">
                <a:buSzPct val="75000"/>
              </a:pPr>
              <a:r>
                <a:rPr lang="en-US" altLang="ko-KR" sz="2400">
                  <a:latin typeface="Arial" panose="020B0604020202020204" pitchFamily="34" charset="0"/>
                  <a:ea typeface="Gulim" panose="020B0600000101010101" pitchFamily="34" charset="-127"/>
                </a:rPr>
                <a:t>t</a:t>
              </a:r>
              <a:endParaRPr lang="en-US" altLang="ko-KR" sz="2400">
                <a:latin typeface="Arial" panose="020B0604020202020204" pitchFamily="34" charset="0"/>
                <a:ea typeface="Gulim" panose="020B0600000101010101" pitchFamily="34" charset="-127"/>
              </a:endParaRPr>
            </a:p>
          </p:txBody>
        </p:sp>
        <p:sp>
          <p:nvSpPr>
            <p:cNvPr id="87051" name="Rectangle 12"/>
            <p:cNvSpPr>
              <a:spLocks noChangeArrowheads="1"/>
            </p:cNvSpPr>
            <p:nvPr/>
          </p:nvSpPr>
          <p:spPr bwMode="auto">
            <a:xfrm>
              <a:off x="4032" y="2016"/>
              <a:ext cx="288" cy="288"/>
            </a:xfrm>
            <a:prstGeom prst="rect">
              <a:avLst/>
            </a:prstGeom>
            <a:solidFill>
              <a:srgbClr val="FFD6C9"/>
            </a:solidFill>
            <a:ln w="9525">
              <a:solidFill>
                <a:schemeClr val="tx1"/>
              </a:solidFill>
              <a:miter lim="800000"/>
            </a:ln>
          </p:spPr>
          <p:txBody>
            <a:bodyPr wrap="none" anchor="ctr"/>
            <a:lstStyle/>
            <a:p>
              <a:pPr algn="ctr" latinLnBrk="1">
                <a:buSzPct val="75000"/>
              </a:pPr>
              <a:r>
                <a:rPr lang="ko-KR" altLang="en-US" sz="2400">
                  <a:latin typeface="Arial" panose="020B0604020202020204" pitchFamily="34" charset="0"/>
                  <a:ea typeface="Gulim" panose="020B0600000101010101" pitchFamily="34" charset="-127"/>
                </a:rPr>
                <a:t>~</a:t>
              </a:r>
              <a:r>
                <a:rPr lang="en-US" altLang="ko-KR" sz="2400">
                  <a:latin typeface="Arial" panose="020B0604020202020204" pitchFamily="34" charset="0"/>
                  <a:ea typeface="Gulim" panose="020B0600000101010101" pitchFamily="34" charset="-127"/>
                </a:rPr>
                <a:t>t</a:t>
              </a:r>
              <a:endParaRPr lang="en-US" altLang="ko-KR" sz="2400">
                <a:latin typeface="Arial" panose="020B0604020202020204" pitchFamily="34" charset="0"/>
                <a:ea typeface="Gulim" panose="020B0600000101010101" pitchFamily="34" charset="-127"/>
              </a:endParaRPr>
            </a:p>
          </p:txBody>
        </p:sp>
        <p:sp>
          <p:nvSpPr>
            <p:cNvPr id="87052" name="Rectangle 13"/>
            <p:cNvSpPr>
              <a:spLocks noChangeArrowheads="1"/>
            </p:cNvSpPr>
            <p:nvPr/>
          </p:nvSpPr>
          <p:spPr bwMode="auto">
            <a:xfrm>
              <a:off x="4320" y="1536"/>
              <a:ext cx="576" cy="192"/>
            </a:xfrm>
            <a:prstGeom prst="rect">
              <a:avLst/>
            </a:prstGeom>
            <a:solidFill>
              <a:srgbClr val="FFD6C9"/>
            </a:solidFill>
            <a:ln w="9525">
              <a:solidFill>
                <a:schemeClr val="tx1"/>
              </a:solidFill>
              <a:miter lim="800000"/>
            </a:ln>
          </p:spPr>
          <p:txBody>
            <a:bodyPr wrap="none" anchor="ctr"/>
            <a:lstStyle/>
            <a:p>
              <a:pPr algn="ctr" latinLnBrk="1">
                <a:buSzPct val="75000"/>
              </a:pPr>
              <a:r>
                <a:rPr lang="en-US" altLang="ko-KR" sz="2400">
                  <a:latin typeface="Arial" panose="020B0604020202020204" pitchFamily="34" charset="0"/>
                  <a:ea typeface="Gulim" panose="020B0600000101010101" pitchFamily="34" charset="-127"/>
                </a:rPr>
                <a:t>c</a:t>
              </a:r>
              <a:endParaRPr lang="en-US" altLang="ko-KR" sz="2400">
                <a:latin typeface="Arial" panose="020B0604020202020204" pitchFamily="34" charset="0"/>
                <a:ea typeface="Gulim" panose="020B0600000101010101" pitchFamily="34" charset="-127"/>
              </a:endParaRPr>
            </a:p>
          </p:txBody>
        </p:sp>
        <p:sp>
          <p:nvSpPr>
            <p:cNvPr id="87053" name="Rectangle 14"/>
            <p:cNvSpPr>
              <a:spLocks noChangeArrowheads="1"/>
            </p:cNvSpPr>
            <p:nvPr/>
          </p:nvSpPr>
          <p:spPr bwMode="auto">
            <a:xfrm>
              <a:off x="4896" y="1536"/>
              <a:ext cx="576" cy="192"/>
            </a:xfrm>
            <a:prstGeom prst="rect">
              <a:avLst/>
            </a:prstGeom>
            <a:solidFill>
              <a:srgbClr val="FFD6C9"/>
            </a:solidFill>
            <a:ln w="9525">
              <a:solidFill>
                <a:schemeClr val="tx1"/>
              </a:solidFill>
              <a:miter lim="800000"/>
            </a:ln>
          </p:spPr>
          <p:txBody>
            <a:bodyPr wrap="none" anchor="ctr"/>
            <a:lstStyle/>
            <a:p>
              <a:pPr algn="ctr" latinLnBrk="1">
                <a:buSzPct val="75000"/>
              </a:pPr>
              <a:r>
                <a:rPr lang="ko-KR" altLang="en-US" sz="2400">
                  <a:latin typeface="Arial" panose="020B0604020202020204" pitchFamily="34" charset="0"/>
                  <a:ea typeface="Gulim" panose="020B0600000101010101" pitchFamily="34" charset="-127"/>
                </a:rPr>
                <a:t>~</a:t>
              </a:r>
              <a:r>
                <a:rPr lang="en-US" altLang="ko-KR" sz="2400">
                  <a:latin typeface="Arial" panose="020B0604020202020204" pitchFamily="34" charset="0"/>
                  <a:ea typeface="Gulim" panose="020B0600000101010101" pitchFamily="34" charset="-127"/>
                </a:rPr>
                <a:t>c</a:t>
              </a:r>
              <a:endParaRPr lang="en-US" altLang="ko-KR" sz="2400">
                <a:latin typeface="Arial" panose="020B0604020202020204" pitchFamily="34" charset="0"/>
                <a:ea typeface="Gulim" panose="020B0600000101010101" pitchFamily="34" charset="-127"/>
              </a:endParaRPr>
            </a:p>
          </p:txBody>
        </p:sp>
      </p:grpSp>
      <p:graphicFrame>
        <p:nvGraphicFramePr>
          <p:cNvPr id="87045" name="Object 15"/>
          <p:cNvGraphicFramePr>
            <a:graphicFrameLocks noChangeAspect="1"/>
          </p:cNvGraphicFramePr>
          <p:nvPr/>
        </p:nvGraphicFramePr>
        <p:xfrm>
          <a:off x="3536950" y="2724150"/>
          <a:ext cx="5029200" cy="893763"/>
        </p:xfrm>
        <a:graphic>
          <a:graphicData uri="http://schemas.openxmlformats.org/presentationml/2006/ole">
            <mc:AlternateContent xmlns:mc="http://schemas.openxmlformats.org/markup-compatibility/2006">
              <mc:Choice xmlns:v="urn:schemas-microsoft-com:vml" Requires="v">
                <p:oleObj spid="_x0000_s79051" name="Equation" r:id="rId1" imgW="2501900" imgH="444500" progId="Equation.3">
                  <p:embed/>
                </p:oleObj>
              </mc:Choice>
              <mc:Fallback>
                <p:oleObj name="Equation" r:id="rId1" imgW="2501900" imgH="444500" progId="Equation.3">
                  <p:embed/>
                  <p:pic>
                    <p:nvPicPr>
                      <p:cNvPr id="0" name="图片 790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50" y="2724150"/>
                        <a:ext cx="5029200" cy="89376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74675" y="188640"/>
            <a:ext cx="8001000" cy="891952"/>
          </a:xfrm>
        </p:spPr>
        <p:txBody>
          <a:bodyPr/>
          <a:lstStyle/>
          <a:p>
            <a:pPr eaLnBrk="1" hangingPunct="1"/>
            <a:r>
              <a:rPr lang="zh-CN" altLang="en-US" sz="3200" b="1" dirty="0">
                <a:ea typeface="+mj-ea"/>
              </a:rPr>
              <a:t>特征选择方法的性能比较</a:t>
            </a:r>
            <a:endParaRPr lang="en-US" altLang="zh-CN" sz="3200" b="1" dirty="0">
              <a:ea typeface="+mj-ea"/>
            </a:endParaRPr>
          </a:p>
        </p:txBody>
      </p:sp>
      <p:pic>
        <p:nvPicPr>
          <p:cNvPr id="88067" name="Picture 3"/>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533400" y="2133600"/>
            <a:ext cx="8229600" cy="2743200"/>
          </a:xfrm>
        </p:spPr>
      </p:pic>
      <p:sp>
        <p:nvSpPr>
          <p:cNvPr id="88068" name="Text Box 4"/>
          <p:cNvSpPr txBox="1">
            <a:spLocks noChangeArrowheads="1"/>
          </p:cNvSpPr>
          <p:nvPr/>
        </p:nvSpPr>
        <p:spPr bwMode="auto">
          <a:xfrm>
            <a:off x="457200" y="16764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latinLnBrk="1" hangingPunct="1">
              <a:spcBef>
                <a:spcPct val="50000"/>
              </a:spcBef>
              <a:buSzPct val="75000"/>
            </a:pPr>
            <a:r>
              <a:rPr lang="en-US" altLang="zh-CN" sz="2400">
                <a:ea typeface="DotumChe" panose="020B0609000101010101" pitchFamily="49" charset="-127"/>
              </a:rPr>
              <a:t>YangYi-ming</a:t>
            </a:r>
            <a:endParaRPr lang="en-US" altLang="zh-CN" sz="2400">
              <a:ea typeface="DotumChe" panose="020B0609000101010101" pitchFamily="49" charset="-127"/>
            </a:endParaRPr>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a:t>结论</a:t>
            </a:r>
            <a:endParaRPr lang="zh-CN" altLang="en-US" sz="3200" b="1" dirty="0"/>
          </a:p>
        </p:txBody>
      </p:sp>
      <p:sp>
        <p:nvSpPr>
          <p:cNvPr id="89091" name="Rectangle 3"/>
          <p:cNvSpPr>
            <a:spLocks noGrp="1" noChangeArrowheads="1"/>
          </p:cNvSpPr>
          <p:nvPr>
            <p:ph type="body" idx="4294967295"/>
          </p:nvPr>
        </p:nvSpPr>
        <p:spPr>
          <a:xfrm>
            <a:off x="566738" y="1412776"/>
            <a:ext cx="8001000" cy="4267200"/>
          </a:xfrm>
        </p:spPr>
        <p:txBody>
          <a:bodyPr/>
          <a:lstStyle/>
          <a:p>
            <a:pPr eaLnBrk="1" hangingPunct="1">
              <a:lnSpc>
                <a:spcPct val="110000"/>
              </a:lnSpc>
            </a:pPr>
            <a:r>
              <a:rPr lang="zh-CN" altLang="en-US" b="1" dirty="0" smtClean="0">
                <a:latin typeface="楷体_GB2312" pitchFamily="49" charset="-122"/>
                <a:ea typeface="楷体_GB2312" pitchFamily="49" charset="-122"/>
              </a:rPr>
              <a:t>可以看出</a:t>
            </a:r>
            <a:r>
              <a:rPr lang="en-US" altLang="zh-CN" b="1" dirty="0" smtClean="0">
                <a:latin typeface="楷体_GB2312" pitchFamily="49" charset="-122"/>
                <a:ea typeface="楷体_GB2312" pitchFamily="49" charset="-122"/>
              </a:rPr>
              <a:t>CHI</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IG</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DF</a:t>
            </a:r>
            <a:r>
              <a:rPr lang="zh-CN" altLang="en-US" b="1" dirty="0" smtClean="0">
                <a:latin typeface="楷体_GB2312" pitchFamily="49" charset="-122"/>
                <a:ea typeface="楷体_GB2312" pitchFamily="49" charset="-122"/>
              </a:rPr>
              <a:t>性能好于</a:t>
            </a:r>
            <a:r>
              <a:rPr lang="en-US" altLang="zh-CN" b="1" dirty="0" smtClean="0">
                <a:latin typeface="楷体_GB2312" pitchFamily="49" charset="-122"/>
                <a:ea typeface="楷体_GB2312" pitchFamily="49" charset="-122"/>
              </a:rPr>
              <a:t>MI</a:t>
            </a:r>
            <a:endParaRPr lang="en-US" altLang="zh-CN"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MI</a:t>
            </a:r>
            <a:r>
              <a:rPr lang="zh-CN" altLang="en-US" b="1" dirty="0" smtClean="0">
                <a:latin typeface="楷体_GB2312" pitchFamily="49" charset="-122"/>
                <a:ea typeface="楷体_GB2312" pitchFamily="49" charset="-122"/>
              </a:rPr>
              <a:t>最差</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CHI</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IG</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DF</a:t>
            </a:r>
            <a:r>
              <a:rPr lang="zh-CN" altLang="en-US" b="1" dirty="0" smtClean="0">
                <a:latin typeface="楷体_GB2312" pitchFamily="49" charset="-122"/>
                <a:ea typeface="楷体_GB2312" pitchFamily="49" charset="-122"/>
              </a:rPr>
              <a:t>性能相当</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DF</a:t>
            </a:r>
            <a:r>
              <a:rPr lang="zh-CN" altLang="en-US" b="1" dirty="0" smtClean="0">
                <a:latin typeface="楷体_GB2312" pitchFamily="49" charset="-122"/>
                <a:ea typeface="楷体_GB2312" pitchFamily="49" charset="-122"/>
              </a:rPr>
              <a:t>具有算法简单，质量高的优点，可以替代</a:t>
            </a:r>
            <a:r>
              <a:rPr lang="en-US" altLang="zh-CN" b="1" dirty="0" smtClean="0">
                <a:latin typeface="楷体_GB2312" pitchFamily="49" charset="-122"/>
                <a:ea typeface="楷体_GB2312" pitchFamily="49" charset="-122"/>
              </a:rPr>
              <a:t>CHI</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IG</a:t>
            </a:r>
            <a:endParaRPr lang="en-US" altLang="zh-CN" b="1" dirty="0" smtClean="0">
              <a:latin typeface="楷体_GB2312" pitchFamily="49" charset="-122"/>
              <a:ea typeface="楷体_GB2312" pitchFamily="49" charset="-122"/>
            </a:endParaRPr>
          </a:p>
          <a:p>
            <a:pPr eaLnBrk="1" hangingPunct="1"/>
            <a:endParaRPr lang="zh-CN" altLang="en-US" b="1" dirty="0" smtClean="0">
              <a:latin typeface="楷体_GB2312" pitchFamily="49" charset="-122"/>
              <a:ea typeface="楷体_GB2312" pitchFamily="49" charset="-122"/>
            </a:endParaRPr>
          </a:p>
          <a:p>
            <a:pPr eaLnBrk="1" hangingPunct="1"/>
            <a:endParaRPr lang="zh-CN" altLang="en-US"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z="3200" b="1" dirty="0">
                <a:ea typeface="+mj-ea"/>
              </a:rPr>
              <a:t>自动文本分类方法</a:t>
            </a:r>
            <a:endParaRPr lang="zh-CN" altLang="en-US" sz="3200" b="1" dirty="0">
              <a:ea typeface="+mj-ea"/>
            </a:endParaRPr>
          </a:p>
        </p:txBody>
      </p:sp>
      <p:sp>
        <p:nvSpPr>
          <p:cNvPr id="90115" name="Rectangle 3"/>
          <p:cNvSpPr>
            <a:spLocks noGrp="1" noChangeArrowheads="1"/>
          </p:cNvSpPr>
          <p:nvPr>
            <p:ph type="body" idx="1"/>
          </p:nvPr>
        </p:nvSpPr>
        <p:spPr>
          <a:xfrm>
            <a:off x="457200" y="1349077"/>
            <a:ext cx="8229600" cy="5248275"/>
          </a:xfrm>
        </p:spPr>
        <p:txBody>
          <a:bodyPr/>
          <a:lstStyle/>
          <a:p>
            <a:pPr eaLnBrk="1" hangingPunct="1"/>
            <a:r>
              <a:rPr lang="en-US" altLang="zh-CN" sz="2400" b="1" dirty="0" smtClean="0">
                <a:latin typeface="楷体_GB2312" pitchFamily="49" charset="-122"/>
                <a:ea typeface="楷体_GB2312" pitchFamily="49" charset="-122"/>
              </a:rPr>
              <a:t>Na</a:t>
            </a:r>
            <a:r>
              <a:rPr lang="en-US" altLang="zh-CN" sz="2400" b="1" dirty="0" smtClean="0">
                <a:latin typeface="Arial" panose="020B0604020202020204" pitchFamily="34" charset="0"/>
                <a:ea typeface="楷体_GB2312" pitchFamily="49" charset="-122"/>
              </a:rPr>
              <a:t>ï</a:t>
            </a:r>
            <a:r>
              <a:rPr lang="en-US" altLang="zh-CN" sz="2400" b="1" dirty="0" smtClean="0">
                <a:latin typeface="楷体_GB2312" pitchFamily="49" charset="-122"/>
                <a:ea typeface="楷体_GB2312" pitchFamily="49" charset="-122"/>
              </a:rPr>
              <a:t>ve Bayes</a:t>
            </a:r>
            <a:endParaRPr lang="en-US" altLang="zh-CN" sz="2400" b="1" dirty="0" smtClean="0">
              <a:latin typeface="楷体_GB2312" pitchFamily="49" charset="-122"/>
              <a:ea typeface="楷体_GB2312" pitchFamily="49" charset="-122"/>
            </a:endParaRPr>
          </a:p>
          <a:p>
            <a:pPr eaLnBrk="1" hangingPunct="1"/>
            <a:r>
              <a:rPr lang="en-US" altLang="zh-CN" sz="2400" b="1" dirty="0" err="1" smtClean="0">
                <a:latin typeface="楷体_GB2312" pitchFamily="49" charset="-122"/>
                <a:ea typeface="楷体_GB2312" pitchFamily="49" charset="-122"/>
              </a:rPr>
              <a:t>kNN</a:t>
            </a:r>
            <a:r>
              <a:rPr lang="zh-CN" altLang="en-US" sz="2400" b="1" dirty="0" smtClean="0">
                <a:latin typeface="楷体_GB2312" pitchFamily="49" charset="-122"/>
                <a:ea typeface="楷体_GB2312" pitchFamily="49" charset="-122"/>
              </a:rPr>
              <a:t>方法</a:t>
            </a:r>
            <a:endParaRPr lang="en-US" altLang="ko-KR" sz="2400" b="1" dirty="0" smtClean="0">
              <a:latin typeface="楷体_GB2312" pitchFamily="49" charset="-122"/>
              <a:ea typeface="楷体_GB2312" pitchFamily="49" charset="-122"/>
            </a:endParaRPr>
          </a:p>
          <a:p>
            <a:pPr eaLnBrk="1" hangingPunct="1"/>
            <a:r>
              <a:rPr lang="zh-CN" altLang="en-US" sz="2400" b="1" dirty="0" smtClean="0">
                <a:latin typeface="楷体_GB2312" pitchFamily="49" charset="-122"/>
                <a:ea typeface="楷体_GB2312" pitchFamily="49" charset="-122"/>
              </a:rPr>
              <a:t>神经网络方法</a:t>
            </a:r>
            <a:r>
              <a:rPr lang="en-US" altLang="ko-KR" sz="2400" b="1" dirty="0" smtClean="0">
                <a:latin typeface="楷体_GB2312" pitchFamily="49" charset="-122"/>
                <a:ea typeface="楷体_GB2312" pitchFamily="49" charset="-122"/>
              </a:rPr>
              <a:t>Neural Networks</a:t>
            </a:r>
            <a:endParaRPr lang="en-US" altLang="zh-CN" sz="2400" b="1" dirty="0" smtClean="0">
              <a:latin typeface="楷体_GB2312" pitchFamily="49" charset="-122"/>
              <a:ea typeface="楷体_GB2312" pitchFamily="49" charset="-122"/>
            </a:endParaRPr>
          </a:p>
          <a:p>
            <a:pPr eaLnBrk="1" hangingPunct="1"/>
            <a:r>
              <a:rPr lang="zh-CN" altLang="en-US" sz="2400" b="1" dirty="0" smtClean="0">
                <a:latin typeface="楷体_GB2312" pitchFamily="49" charset="-122"/>
                <a:ea typeface="楷体_GB2312" pitchFamily="49" charset="-122"/>
              </a:rPr>
              <a:t>支持向量机</a:t>
            </a:r>
            <a:r>
              <a:rPr lang="en-US" altLang="zh-CN" sz="2400" b="1" dirty="0" smtClean="0">
                <a:latin typeface="楷体_GB2312" pitchFamily="49" charset="-122"/>
                <a:ea typeface="楷体_GB2312" pitchFamily="49" charset="-122"/>
              </a:rPr>
              <a:t>SVM</a:t>
            </a:r>
            <a:endParaRPr lang="en-US" altLang="zh-CN" sz="2400" b="1" dirty="0" smtClean="0">
              <a:latin typeface="楷体_GB2312" pitchFamily="49" charset="-122"/>
              <a:ea typeface="楷体_GB2312" pitchFamily="49" charset="-122"/>
            </a:endParaRPr>
          </a:p>
          <a:p>
            <a:pPr eaLnBrk="1" hangingPunct="1"/>
            <a:r>
              <a:rPr lang="zh-CN" altLang="en-US" sz="2400" b="1" dirty="0" smtClean="0">
                <a:latin typeface="楷体_GB2312" pitchFamily="49" charset="-122"/>
                <a:ea typeface="楷体_GB2312" pitchFamily="49" charset="-122"/>
              </a:rPr>
              <a:t>基于投票的方法</a:t>
            </a:r>
            <a:r>
              <a:rPr lang="en-US" altLang="zh-CN" sz="2400" b="1" dirty="0" smtClean="0">
                <a:latin typeface="楷体_GB2312" pitchFamily="49" charset="-122"/>
                <a:ea typeface="楷体_GB2312" pitchFamily="49" charset="-122"/>
              </a:rPr>
              <a:t>(voting method)</a:t>
            </a:r>
            <a:endParaRPr lang="en-US" altLang="zh-CN" sz="2400" b="1" dirty="0" smtClean="0">
              <a:latin typeface="楷体_GB2312" pitchFamily="49" charset="-122"/>
              <a:ea typeface="楷体_GB2312" pitchFamily="49" charset="-122"/>
            </a:endParaRPr>
          </a:p>
          <a:p>
            <a:pPr eaLnBrk="1" hangingPunct="1"/>
            <a:r>
              <a:rPr lang="en-US" altLang="zh-CN" sz="2400" b="1" dirty="0" err="1" smtClean="0">
                <a:latin typeface="楷体_GB2312" pitchFamily="49" charset="-122"/>
                <a:ea typeface="楷体_GB2312" pitchFamily="49" charset="-122"/>
              </a:rPr>
              <a:t>Rocchio</a:t>
            </a:r>
            <a:r>
              <a:rPr lang="zh-CN" altLang="en-US" sz="2400" b="1" dirty="0" smtClean="0">
                <a:latin typeface="楷体_GB2312" pitchFamily="49" charset="-122"/>
                <a:ea typeface="楷体_GB2312" pitchFamily="49" charset="-122"/>
              </a:rPr>
              <a:t>方法</a:t>
            </a:r>
            <a:endParaRPr lang="zh-CN" altLang="en-US" sz="2400" b="1" dirty="0" smtClean="0">
              <a:latin typeface="楷体_GB2312" pitchFamily="49" charset="-122"/>
              <a:ea typeface="楷体_GB2312" pitchFamily="49" charset="-122"/>
            </a:endParaRPr>
          </a:p>
          <a:p>
            <a:pPr eaLnBrk="1" hangingPunct="1"/>
            <a:r>
              <a:rPr lang="zh-CN" altLang="en-US" sz="2400" b="1" dirty="0" smtClean="0">
                <a:latin typeface="楷体_GB2312" pitchFamily="49" charset="-122"/>
                <a:ea typeface="楷体_GB2312" pitchFamily="49" charset="-122"/>
              </a:rPr>
              <a:t>决策树方法</a:t>
            </a:r>
            <a:r>
              <a:rPr lang="en-US" altLang="zh-CN" sz="2400" b="1" dirty="0" smtClean="0">
                <a:latin typeface="楷体_GB2312" pitchFamily="49" charset="-122"/>
                <a:ea typeface="楷体_GB2312" pitchFamily="49" charset="-122"/>
              </a:rPr>
              <a:t>decision tree</a:t>
            </a:r>
            <a:endParaRPr lang="en-US" altLang="zh-CN" sz="2400" b="1" dirty="0" smtClean="0">
              <a:latin typeface="楷体_GB2312" pitchFamily="49" charset="-122"/>
              <a:ea typeface="楷体_GB2312" pitchFamily="49" charset="-122"/>
            </a:endParaRPr>
          </a:p>
          <a:p>
            <a:pPr eaLnBrk="1" hangingPunct="1"/>
            <a:r>
              <a:rPr lang="en-US" altLang="ko-KR" sz="2400" b="1" dirty="0" smtClean="0">
                <a:latin typeface="楷体_GB2312" pitchFamily="49" charset="-122"/>
                <a:ea typeface="楷体_GB2312" pitchFamily="49" charset="-122"/>
              </a:rPr>
              <a:t>Decision Rule Classifier</a:t>
            </a:r>
            <a:endParaRPr lang="en-US" altLang="zh-CN" sz="2400" b="1" dirty="0" smtClean="0">
              <a:latin typeface="楷体_GB2312" pitchFamily="49" charset="-122"/>
              <a:ea typeface="楷体_GB2312" pitchFamily="49" charset="-122"/>
            </a:endParaRPr>
          </a:p>
          <a:p>
            <a:pPr eaLnBrk="1" hangingPunct="1"/>
            <a:r>
              <a:rPr lang="en-US" altLang="ko-KR" sz="2400" b="1" dirty="0" smtClean="0">
                <a:latin typeface="楷体_GB2312" pitchFamily="49" charset="-122"/>
                <a:ea typeface="楷体_GB2312" pitchFamily="49" charset="-122"/>
              </a:rPr>
              <a:t>The </a:t>
            </a:r>
            <a:r>
              <a:rPr lang="en-US" altLang="ko-KR" sz="2400" b="1" dirty="0" err="1" smtClean="0">
                <a:latin typeface="楷体_GB2312" pitchFamily="49" charset="-122"/>
                <a:ea typeface="楷体_GB2312" pitchFamily="49" charset="-122"/>
              </a:rPr>
              <a:t>Wid</a:t>
            </a:r>
            <a:r>
              <a:rPr lang="en-US" altLang="zh-CN" sz="2400" b="1" dirty="0" err="1" smtClean="0">
                <a:latin typeface="楷体_GB2312" pitchFamily="49" charset="-122"/>
                <a:ea typeface="楷体_GB2312" pitchFamily="49" charset="-122"/>
              </a:rPr>
              <a:t>n</a:t>
            </a:r>
            <a:r>
              <a:rPr lang="en-US" altLang="ko-KR" sz="2400" b="1" dirty="0" err="1" smtClean="0">
                <a:latin typeface="楷体_GB2312" pitchFamily="49" charset="-122"/>
                <a:ea typeface="楷体_GB2312" pitchFamily="49" charset="-122"/>
              </a:rPr>
              <a:t>ow</a:t>
            </a:r>
            <a:r>
              <a:rPr lang="en-US" altLang="ko-KR" sz="2400" b="1" dirty="0" smtClean="0">
                <a:latin typeface="楷体_GB2312" pitchFamily="49" charset="-122"/>
                <a:ea typeface="楷体_GB2312" pitchFamily="49" charset="-122"/>
              </a:rPr>
              <a:t>-Hoff Classifier</a:t>
            </a:r>
            <a:endParaRPr lang="zh-CN" altLang="en-US" sz="2400" b="1" dirty="0" smtClean="0">
              <a:latin typeface="楷体_GB2312" pitchFamily="49" charset="-122"/>
              <a:ea typeface="楷体_GB2312" pitchFamily="49" charset="-122"/>
            </a:endParaRPr>
          </a:p>
          <a:p>
            <a:pPr eaLnBrk="1" hangingPunct="1"/>
            <a:endParaRPr lang="en-US" altLang="zh-CN" sz="2400" b="1"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smtClean="0"/>
              <a:t>分类器学习</a:t>
            </a:r>
            <a:endParaRPr lang="zh-CN" altLang="en-US" sz="3200" b="1" dirty="0" smtClean="0"/>
          </a:p>
        </p:txBody>
      </p:sp>
      <p:sp>
        <p:nvSpPr>
          <p:cNvPr id="137219" name="Rectangle 3"/>
          <p:cNvSpPr>
            <a:spLocks noGrp="1" noChangeArrowheads="1"/>
          </p:cNvSpPr>
          <p:nvPr>
            <p:ph type="body" idx="4294967295"/>
          </p:nvPr>
        </p:nvSpPr>
        <p:spPr>
          <a:xfrm>
            <a:off x="538163" y="1484784"/>
            <a:ext cx="8148637" cy="4187825"/>
          </a:xfrm>
        </p:spPr>
        <p:txBody>
          <a:bodyPr/>
          <a:lstStyle/>
          <a:p>
            <a:pPr eaLnBrk="1" hangingPunct="1"/>
            <a:r>
              <a:rPr lang="zh-CN" altLang="en-US" sz="2400" dirty="0" smtClean="0">
                <a:sym typeface="Symbol" panose="05050102010706020507" pitchFamily="18" charset="2"/>
              </a:rPr>
              <a:t>训练样本实例：</a:t>
            </a:r>
            <a:r>
              <a:rPr lang="en-US" altLang="zh-CN" sz="2400" dirty="0" smtClean="0">
                <a:sym typeface="Symbol" panose="05050102010706020507" pitchFamily="18" charset="2"/>
              </a:rPr>
              <a:t>&lt;</a:t>
            </a:r>
            <a:r>
              <a:rPr lang="en-US" altLang="zh-CN" sz="2400" i="1" dirty="0" smtClean="0">
                <a:sym typeface="Symbol" panose="05050102010706020507" pitchFamily="18" charset="2"/>
              </a:rPr>
              <a:t>x</a:t>
            </a:r>
            <a:r>
              <a:rPr lang="en-US" altLang="zh-CN" sz="2400" dirty="0" smtClean="0">
                <a:sym typeface="Symbol" panose="05050102010706020507" pitchFamily="18" charset="2"/>
              </a:rPr>
              <a:t>, </a:t>
            </a:r>
            <a:r>
              <a:rPr lang="en-US" altLang="zh-CN" sz="2400" i="1" dirty="0" smtClean="0">
                <a:sym typeface="Symbol" panose="05050102010706020507" pitchFamily="18" charset="2"/>
              </a:rPr>
              <a:t>c</a:t>
            </a:r>
            <a:r>
              <a:rPr lang="en-US" altLang="zh-CN" sz="2400" dirty="0" smtClean="0">
                <a:sym typeface="Symbol" panose="05050102010706020507" pitchFamily="18" charset="2"/>
              </a:rPr>
              <a:t>(</a:t>
            </a:r>
            <a:r>
              <a:rPr lang="en-US" altLang="zh-CN" sz="2400" i="1" dirty="0" smtClean="0">
                <a:sym typeface="Symbol" panose="05050102010706020507" pitchFamily="18" charset="2"/>
              </a:rPr>
              <a:t>x</a:t>
            </a:r>
            <a:r>
              <a:rPr lang="en-US" altLang="zh-CN" sz="2400" dirty="0" smtClean="0">
                <a:sym typeface="Symbol" panose="05050102010706020507" pitchFamily="18" charset="2"/>
              </a:rPr>
              <a:t>)&gt;</a:t>
            </a:r>
            <a:endParaRPr lang="en-US" altLang="zh-CN" sz="2400" dirty="0" smtClean="0"/>
          </a:p>
          <a:p>
            <a:pPr lvl="1" eaLnBrk="1" hangingPunct="1"/>
            <a:r>
              <a:rPr lang="zh-CN" altLang="en-US" sz="2400" dirty="0" smtClean="0"/>
              <a:t>一个文本实例 </a:t>
            </a:r>
            <a:r>
              <a:rPr lang="en-US" altLang="zh-CN" sz="2400" i="1" dirty="0" err="1" smtClean="0"/>
              <a:t>x</a:t>
            </a:r>
            <a:r>
              <a:rPr lang="en-US" altLang="zh-CN" sz="2400" dirty="0" err="1" smtClean="0">
                <a:sym typeface="Symbol" panose="05050102010706020507" pitchFamily="18" charset="2"/>
              </a:rPr>
              <a:t></a:t>
            </a:r>
            <a:r>
              <a:rPr lang="en-US" altLang="zh-CN" sz="2400" i="1" dirty="0" err="1" smtClean="0">
                <a:sym typeface="Symbol" panose="05050102010706020507" pitchFamily="18" charset="2"/>
              </a:rPr>
              <a:t>X</a:t>
            </a:r>
            <a:endParaRPr lang="en-US" altLang="zh-CN" sz="2400" i="1" dirty="0" smtClean="0">
              <a:sym typeface="Symbol" panose="05050102010706020507" pitchFamily="18" charset="2"/>
            </a:endParaRPr>
          </a:p>
          <a:p>
            <a:pPr lvl="1" eaLnBrk="1" hangingPunct="1"/>
            <a:r>
              <a:rPr lang="zh-CN" altLang="en-US" sz="2400" dirty="0" smtClean="0">
                <a:sym typeface="Symbol" panose="05050102010706020507" pitchFamily="18" charset="2"/>
              </a:rPr>
              <a:t>带有正确的类别标记 </a:t>
            </a:r>
            <a:r>
              <a:rPr lang="en-US" altLang="zh-CN" sz="2400" i="1" dirty="0" smtClean="0">
                <a:sym typeface="Symbol" panose="05050102010706020507" pitchFamily="18" charset="2"/>
              </a:rPr>
              <a:t>c</a:t>
            </a:r>
            <a:r>
              <a:rPr lang="en-US" altLang="zh-CN" sz="2400" dirty="0" smtClean="0">
                <a:sym typeface="Symbol" panose="05050102010706020507" pitchFamily="18" charset="2"/>
              </a:rPr>
              <a:t>(</a:t>
            </a:r>
            <a:r>
              <a:rPr lang="en-US" altLang="zh-CN" sz="2400" i="1" dirty="0" smtClean="0">
                <a:sym typeface="Symbol" panose="05050102010706020507" pitchFamily="18" charset="2"/>
              </a:rPr>
              <a:t>x</a:t>
            </a:r>
            <a:r>
              <a:rPr lang="en-US" altLang="zh-CN" sz="2400" dirty="0" smtClean="0">
                <a:sym typeface="Symbol" panose="05050102010706020507" pitchFamily="18" charset="2"/>
              </a:rPr>
              <a:t>)</a:t>
            </a:r>
            <a:endParaRPr lang="en-US" altLang="zh-CN" sz="2400" dirty="0" smtClean="0">
              <a:sym typeface="Symbol" panose="05050102010706020507" pitchFamily="18" charset="2"/>
            </a:endParaRPr>
          </a:p>
          <a:p>
            <a:pPr lvl="1" eaLnBrk="1" hangingPunct="1"/>
            <a:endParaRPr lang="en-US" altLang="zh-CN" sz="2400" dirty="0" smtClean="0">
              <a:sym typeface="Symbol" panose="05050102010706020507" pitchFamily="18" charset="2"/>
            </a:endParaRPr>
          </a:p>
          <a:p>
            <a:pPr eaLnBrk="1" hangingPunct="1"/>
            <a:r>
              <a:rPr lang="zh-CN" altLang="en-US" sz="2400" dirty="0" smtClean="0">
                <a:sym typeface="Symbol" panose="05050102010706020507" pitchFamily="18" charset="2"/>
              </a:rPr>
              <a:t>学习的过程是在给定训练样本集合</a:t>
            </a:r>
            <a:r>
              <a:rPr lang="en-US" altLang="zh-CN" sz="2400" i="1" dirty="0" smtClean="0">
                <a:sym typeface="Symbol" panose="05050102010706020507" pitchFamily="18" charset="2"/>
              </a:rPr>
              <a:t>D</a:t>
            </a:r>
            <a:r>
              <a:rPr lang="en-US" altLang="zh-CN" sz="2400" dirty="0" smtClean="0">
                <a:sym typeface="Symbol" panose="05050102010706020507" pitchFamily="18" charset="2"/>
              </a:rPr>
              <a:t> </a:t>
            </a:r>
            <a:r>
              <a:rPr lang="zh-CN" altLang="en-US" sz="2400" dirty="0" smtClean="0">
                <a:sym typeface="Symbol" panose="05050102010706020507" pitchFamily="18" charset="2"/>
              </a:rPr>
              <a:t>的前提下，寻找一个分类函数</a:t>
            </a:r>
            <a:r>
              <a:rPr lang="en-US" altLang="zh-CN" sz="2400" i="1" dirty="0" smtClean="0">
                <a:sym typeface="Symbol" panose="05050102010706020507" pitchFamily="18" charset="2"/>
              </a:rPr>
              <a:t>h</a:t>
            </a:r>
            <a:r>
              <a:rPr lang="en-US" altLang="zh-CN" sz="2400" dirty="0" smtClean="0">
                <a:sym typeface="Symbol" panose="05050102010706020507" pitchFamily="18" charset="2"/>
              </a:rPr>
              <a:t>(</a:t>
            </a:r>
            <a:r>
              <a:rPr lang="en-US" altLang="zh-CN" sz="2400" i="1" dirty="0" smtClean="0">
                <a:sym typeface="Symbol" panose="05050102010706020507" pitchFamily="18" charset="2"/>
              </a:rPr>
              <a:t>x</a:t>
            </a:r>
            <a:r>
              <a:rPr lang="en-US" altLang="zh-CN" sz="2400" dirty="0" smtClean="0">
                <a:sym typeface="Symbol" panose="05050102010706020507" pitchFamily="18" charset="2"/>
              </a:rPr>
              <a:t>), </a:t>
            </a:r>
            <a:r>
              <a:rPr lang="zh-CN" altLang="en-US" sz="2400" dirty="0" smtClean="0">
                <a:sym typeface="Symbol" panose="05050102010706020507" pitchFamily="18" charset="2"/>
              </a:rPr>
              <a:t>使得</a:t>
            </a:r>
            <a:r>
              <a:rPr lang="en-US" altLang="zh-CN" sz="2400" dirty="0" smtClean="0">
                <a:sym typeface="Symbol" panose="05050102010706020507" pitchFamily="18" charset="2"/>
              </a:rPr>
              <a:t>:</a:t>
            </a:r>
            <a:endParaRPr lang="en-US" altLang="zh-CN" sz="2400" i="1" dirty="0" smtClean="0">
              <a:sym typeface="Symbol" panose="05050102010706020507" pitchFamily="18" charset="2"/>
            </a:endParaRPr>
          </a:p>
          <a:p>
            <a:pPr eaLnBrk="1" hangingPunct="1"/>
            <a:endParaRPr lang="en-US" altLang="zh-CN" dirty="0" smtClean="0"/>
          </a:p>
        </p:txBody>
      </p:sp>
      <p:graphicFrame>
        <p:nvGraphicFramePr>
          <p:cNvPr id="137220" name="Object 4"/>
          <p:cNvGraphicFramePr>
            <a:graphicFrameLocks noChangeAspect="1"/>
          </p:cNvGraphicFramePr>
          <p:nvPr/>
        </p:nvGraphicFramePr>
        <p:xfrm>
          <a:off x="1827213" y="4329113"/>
          <a:ext cx="5295900" cy="588962"/>
        </p:xfrm>
        <a:graphic>
          <a:graphicData uri="http://schemas.openxmlformats.org/presentationml/2006/ole">
            <mc:AlternateContent xmlns:mc="http://schemas.openxmlformats.org/markup-compatibility/2006">
              <mc:Choice xmlns:v="urn:schemas-microsoft-com:vml" Requires="v">
                <p:oleObj spid="_x0000_s80075" name="Microsoft 公式 3.0" r:id="rId1" imgW="1828800" imgH="203200" progId="Equation.3">
                  <p:embed/>
                </p:oleObj>
              </mc:Choice>
              <mc:Fallback>
                <p:oleObj name="Microsoft 公式 3.0" r:id="rId1" imgW="1828800" imgH="203200" progId="Equation.3">
                  <p:embed/>
                  <p:pic>
                    <p:nvPicPr>
                      <p:cNvPr id="0" name="图片 80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3" y="4329113"/>
                        <a:ext cx="529590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8825AB7A-2403-4F45-8DC4-7D80E04B2156}" type="slidenum">
              <a:rPr lang="en-US" altLang="zh-CN"/>
            </a:fld>
            <a:endParaRPr lang="en-US" altLang="zh-CN"/>
          </a:p>
        </p:txBody>
      </p:sp>
      <p:sp>
        <p:nvSpPr>
          <p:cNvPr id="14339" name="Rectangle 2"/>
          <p:cNvSpPr>
            <a:spLocks noGrp="1" noChangeArrowheads="1"/>
          </p:cNvSpPr>
          <p:nvPr>
            <p:ph type="title" idx="4294967295"/>
          </p:nvPr>
        </p:nvSpPr>
        <p:spPr>
          <a:xfrm>
            <a:off x="611560" y="116632"/>
            <a:ext cx="8229600" cy="1052513"/>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mj-ea"/>
              </a:rPr>
              <a:t>基于整个</a:t>
            </a:r>
            <a:r>
              <a:rPr lang="en-US" altLang="zh-CN" sz="3200" b="1" dirty="0">
                <a:latin typeface="+mj-ea"/>
              </a:rPr>
              <a:t>Web</a:t>
            </a:r>
            <a:r>
              <a:rPr lang="zh-CN" altLang="en-US" sz="3200" b="1" dirty="0">
                <a:latin typeface="+mj-ea"/>
              </a:rPr>
              <a:t>的信息采集</a:t>
            </a:r>
            <a:endParaRPr lang="zh-CN" altLang="en-US" sz="3200" b="1" dirty="0">
              <a:latin typeface="+mj-ea"/>
            </a:endParaRPr>
          </a:p>
        </p:txBody>
      </p:sp>
      <p:sp>
        <p:nvSpPr>
          <p:cNvPr id="24579" name="Rectangle 3"/>
          <p:cNvSpPr>
            <a:spLocks noGrp="1" noChangeArrowheads="1"/>
          </p:cNvSpPr>
          <p:nvPr>
            <p:ph type="body" idx="4294967295"/>
          </p:nvPr>
        </p:nvSpPr>
        <p:spPr>
          <a:xfrm>
            <a:off x="457200" y="160020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smtClean="0">
                <a:latin typeface="楷体_GB2312" pitchFamily="49" charset="-122"/>
                <a:ea typeface="楷体_GB2312" pitchFamily="49" charset="-122"/>
              </a:rPr>
              <a:t>传统的采集方式</a:t>
            </a:r>
            <a:endParaRPr lang="zh-CN" altLang="en-US" sz="24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作为门户搜索引擎和大型的</a:t>
            </a:r>
            <a:r>
              <a:rPr lang="en-US" altLang="zh-CN" sz="2000" smtClean="0">
                <a:latin typeface="楷体_GB2312" pitchFamily="49" charset="-122"/>
                <a:ea typeface="楷体_GB2312" pitchFamily="49" charset="-122"/>
              </a:rPr>
              <a:t>Web</a:t>
            </a:r>
            <a:r>
              <a:rPr lang="zh-CN" altLang="en-US" sz="2000" smtClean="0">
                <a:latin typeface="楷体_GB2312" pitchFamily="49" charset="-122"/>
                <a:ea typeface="楷体_GB2312" pitchFamily="49" charset="-122"/>
              </a:rPr>
              <a:t>服务提供商的数据收集部分</a:t>
            </a:r>
            <a:endParaRPr lang="zh-CN" altLang="en-US" sz="20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是指从一些种子</a:t>
            </a:r>
            <a:r>
              <a:rPr lang="en-US" altLang="zh-CN" sz="2000" smtClean="0">
                <a:latin typeface="楷体_GB2312" pitchFamily="49" charset="-122"/>
                <a:ea typeface="楷体_GB2312" pitchFamily="49" charset="-122"/>
              </a:rPr>
              <a:t>URL</a:t>
            </a:r>
            <a:r>
              <a:rPr lang="zh-CN" altLang="en-US" sz="2000" smtClean="0">
                <a:latin typeface="楷体_GB2312" pitchFamily="49" charset="-122"/>
                <a:ea typeface="楷体_GB2312" pitchFamily="49" charset="-122"/>
              </a:rPr>
              <a:t>扩充到整个</a:t>
            </a:r>
            <a:r>
              <a:rPr lang="en-US" altLang="zh-CN" sz="2000" smtClean="0">
                <a:latin typeface="楷体_GB2312" pitchFamily="49" charset="-122"/>
                <a:ea typeface="楷体_GB2312" pitchFamily="49" charset="-122"/>
              </a:rPr>
              <a:t>Web</a:t>
            </a:r>
            <a:r>
              <a:rPr lang="zh-CN" altLang="en-US" sz="2000" smtClean="0">
                <a:latin typeface="楷体_GB2312" pitchFamily="49" charset="-122"/>
                <a:ea typeface="楷体_GB2312" pitchFamily="49" charset="-122"/>
              </a:rPr>
              <a:t>的信息采集</a:t>
            </a:r>
            <a:endParaRPr lang="zh-CN" altLang="en-US" sz="20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优点</a:t>
            </a:r>
            <a:endParaRPr lang="zh-CN" altLang="en-US" sz="24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采集数据广，采集速度快，适用于广泛主题的搜索</a:t>
            </a:r>
            <a:endParaRPr lang="zh-CN" altLang="en-US" sz="20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缺点</a:t>
            </a:r>
            <a:endParaRPr lang="zh-CN" altLang="en-US" sz="24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采集数据乱，数据利用率低，页面失效率高，采集周期长</a:t>
            </a:r>
            <a:endParaRPr lang="zh-CN" altLang="en-US" sz="20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目前在实际应用中占较为主流的地位</a:t>
            </a:r>
            <a:endParaRPr lang="zh-CN" altLang="en-US" sz="24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典型代表：</a:t>
            </a:r>
            <a:r>
              <a:rPr lang="en-US" altLang="zh-CN" sz="2400" smtClean="0">
                <a:latin typeface="楷体_GB2312" pitchFamily="49" charset="-122"/>
                <a:ea typeface="楷体_GB2312" pitchFamily="49" charset="-122"/>
              </a:rPr>
              <a:t>Google Crawler, </a:t>
            </a:r>
            <a:r>
              <a:rPr lang="zh-CN" altLang="en-US" sz="2400" smtClean="0">
                <a:latin typeface="楷体_GB2312" pitchFamily="49" charset="-122"/>
                <a:ea typeface="楷体_GB2312" pitchFamily="49" charset="-122"/>
              </a:rPr>
              <a:t>百度 </a:t>
            </a:r>
            <a:endParaRPr lang="zh-CN" altLang="en-US" sz="240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smtClean="0"/>
              <a:t>贝叶斯分类</a:t>
            </a:r>
            <a:endParaRPr lang="zh-CN" altLang="en-US" sz="3200" b="1" dirty="0" smtClean="0"/>
          </a:p>
        </p:txBody>
      </p:sp>
      <p:sp>
        <p:nvSpPr>
          <p:cNvPr id="49155" name="Rectangle 3"/>
          <p:cNvSpPr>
            <a:spLocks noGrp="1" noChangeArrowheads="1"/>
          </p:cNvSpPr>
          <p:nvPr>
            <p:ph type="body" idx="4294967295"/>
          </p:nvPr>
        </p:nvSpPr>
        <p:spPr>
          <a:xfrm>
            <a:off x="566738" y="1412776"/>
            <a:ext cx="8001000" cy="4267200"/>
          </a:xfrm>
        </p:spPr>
        <p:txBody>
          <a:bodyPr/>
          <a:lstStyle/>
          <a:p>
            <a:pPr eaLnBrk="1" hangingPunct="1">
              <a:lnSpc>
                <a:spcPct val="150000"/>
              </a:lnSpc>
            </a:pPr>
            <a:r>
              <a:rPr lang="zh-CN" altLang="en-US" sz="2400" dirty="0" smtClean="0">
                <a:ea typeface="楷体_GB2312" pitchFamily="49" charset="-122"/>
              </a:rPr>
              <a:t>基于概率理论的学习和分类方法</a:t>
            </a:r>
            <a:endParaRPr lang="zh-CN" altLang="en-US" sz="2400" dirty="0" smtClean="0">
              <a:ea typeface="楷体_GB2312" pitchFamily="49" charset="-122"/>
            </a:endParaRPr>
          </a:p>
          <a:p>
            <a:pPr eaLnBrk="1" hangingPunct="1">
              <a:lnSpc>
                <a:spcPct val="150000"/>
              </a:lnSpc>
            </a:pPr>
            <a:r>
              <a:rPr lang="zh-CN" altLang="en-US" sz="2400" dirty="0" smtClean="0">
                <a:ea typeface="楷体_GB2312" pitchFamily="49" charset="-122"/>
              </a:rPr>
              <a:t>贝叶斯理论在概率学习及分类中充当重要角色</a:t>
            </a:r>
            <a:endParaRPr lang="zh-CN" altLang="en-US" sz="2400" dirty="0" smtClean="0">
              <a:ea typeface="楷体_GB2312" pitchFamily="49" charset="-122"/>
            </a:endParaRPr>
          </a:p>
          <a:p>
            <a:pPr eaLnBrk="1" hangingPunct="1">
              <a:lnSpc>
                <a:spcPct val="150000"/>
              </a:lnSpc>
            </a:pPr>
            <a:r>
              <a:rPr lang="zh-CN" altLang="en-US" sz="2400" dirty="0" smtClean="0">
                <a:ea typeface="楷体_GB2312" pitchFamily="49" charset="-122"/>
              </a:rPr>
              <a:t>仅使用每类的先验概率不能对</a:t>
            </a:r>
            <a:r>
              <a:rPr lang="zh-CN" altLang="en-US" sz="2400" dirty="0" smtClean="0">
                <a:solidFill>
                  <a:schemeClr val="folHlink"/>
                </a:solidFill>
                <a:ea typeface="楷体_GB2312" pitchFamily="49" charset="-122"/>
              </a:rPr>
              <a:t>待分的文本</a:t>
            </a:r>
            <a:r>
              <a:rPr lang="zh-CN" altLang="en-US" sz="2400" dirty="0" smtClean="0">
                <a:ea typeface="楷体_GB2312" pitchFamily="49" charset="-122"/>
              </a:rPr>
              <a:t>提供信息</a:t>
            </a:r>
            <a:endParaRPr lang="zh-CN" altLang="en-US" sz="2400" dirty="0" smtClean="0">
              <a:ea typeface="楷体_GB2312" pitchFamily="49" charset="-122"/>
            </a:endParaRPr>
          </a:p>
          <a:p>
            <a:pPr eaLnBrk="1" hangingPunct="1">
              <a:lnSpc>
                <a:spcPct val="150000"/>
              </a:lnSpc>
            </a:pPr>
            <a:r>
              <a:rPr lang="zh-CN" altLang="en-US" sz="2400" dirty="0" smtClean="0">
                <a:ea typeface="楷体_GB2312" pitchFamily="49" charset="-122"/>
              </a:rPr>
              <a:t>分类是根据给定样本描述的可能的类别基础上产生的后验概率分布</a:t>
            </a:r>
            <a:endParaRPr lang="zh-CN" altLang="en-US" sz="2400" dirty="0" smtClean="0">
              <a:ea typeface="楷体_GB2312" pitchFamily="49" charset="-122"/>
            </a:endParaRPr>
          </a:p>
          <a:p>
            <a:pPr eaLnBrk="1" hangingPunct="1"/>
            <a:endParaRPr lang="zh-CN" altLang="en-US" dirty="0" smtClean="0"/>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574675" y="-99392"/>
            <a:ext cx="8001000" cy="1216025"/>
          </a:xfrm>
        </p:spPr>
        <p:txBody>
          <a:bodyPr/>
          <a:lstStyle/>
          <a:p>
            <a:pPr eaLnBrk="1" hangingPunct="1"/>
            <a:r>
              <a:rPr lang="zh-CN" altLang="en-US" sz="3200" b="1" dirty="0" smtClean="0"/>
              <a:t>贝叶斯理论</a:t>
            </a:r>
            <a:endParaRPr lang="zh-CN" altLang="en-US" sz="3200" b="1" dirty="0" smtClean="0"/>
          </a:p>
        </p:txBody>
      </p:sp>
      <p:graphicFrame>
        <p:nvGraphicFramePr>
          <p:cNvPr id="9218" name="Object 3"/>
          <p:cNvGraphicFramePr>
            <a:graphicFrameLocks noChangeAspect="1"/>
          </p:cNvGraphicFramePr>
          <p:nvPr/>
        </p:nvGraphicFramePr>
        <p:xfrm>
          <a:off x="2667000" y="4953000"/>
          <a:ext cx="3200400" cy="817563"/>
        </p:xfrm>
        <a:graphic>
          <a:graphicData uri="http://schemas.openxmlformats.org/presentationml/2006/ole">
            <mc:AlternateContent xmlns:mc="http://schemas.openxmlformats.org/markup-compatibility/2006">
              <mc:Choice xmlns:v="urn:schemas-microsoft-com:vml" Requires="v">
                <p:oleObj spid="_x0000_s81702" name="Microsoft 公式 3.0" r:id="rId1" imgW="1638300" imgH="419100" progId="Equation.3">
                  <p:embed/>
                </p:oleObj>
              </mc:Choice>
              <mc:Fallback>
                <p:oleObj name="Microsoft 公式 3.0" r:id="rId1" imgW="1638300" imgH="419100" progId="Equation.3">
                  <p:embed/>
                  <p:pic>
                    <p:nvPicPr>
                      <p:cNvPr id="0" name="图片 81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953000"/>
                        <a:ext cx="32004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
          <p:cNvGraphicFramePr>
            <a:graphicFrameLocks noChangeAspect="1"/>
          </p:cNvGraphicFramePr>
          <p:nvPr/>
        </p:nvGraphicFramePr>
        <p:xfrm>
          <a:off x="1447800" y="2895600"/>
          <a:ext cx="2514600" cy="774700"/>
        </p:xfrm>
        <a:graphic>
          <a:graphicData uri="http://schemas.openxmlformats.org/presentationml/2006/ole">
            <mc:AlternateContent xmlns:mc="http://schemas.openxmlformats.org/markup-compatibility/2006">
              <mc:Choice xmlns:v="urn:schemas-microsoft-com:vml" Requires="v">
                <p:oleObj spid="_x0000_s81703" name="Equation" r:id="rId3" imgW="1358900" imgH="419100" progId="Equation.3">
                  <p:embed/>
                </p:oleObj>
              </mc:Choice>
              <mc:Fallback>
                <p:oleObj name="Equation" r:id="rId3" imgW="1358900" imgH="419100" progId="Equation.3">
                  <p:embed/>
                  <p:pic>
                    <p:nvPicPr>
                      <p:cNvPr id="0" name="图片 817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895600"/>
                        <a:ext cx="25146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5"/>
          <p:cNvGraphicFramePr>
            <a:graphicFrameLocks noChangeAspect="1"/>
          </p:cNvGraphicFramePr>
          <p:nvPr/>
        </p:nvGraphicFramePr>
        <p:xfrm>
          <a:off x="4572000" y="2819400"/>
          <a:ext cx="2590800" cy="798513"/>
        </p:xfrm>
        <a:graphic>
          <a:graphicData uri="http://schemas.openxmlformats.org/presentationml/2006/ole">
            <mc:AlternateContent xmlns:mc="http://schemas.openxmlformats.org/markup-compatibility/2006">
              <mc:Choice xmlns:v="urn:schemas-microsoft-com:vml" Requires="v">
                <p:oleObj spid="_x0000_s81704" name="Equation" r:id="rId5" imgW="1358900" imgH="419100" progId="Equation.3">
                  <p:embed/>
                </p:oleObj>
              </mc:Choice>
              <mc:Fallback>
                <p:oleObj name="Equation" r:id="rId5" imgW="1358900" imgH="419100" progId="Equation.3">
                  <p:embed/>
                  <p:pic>
                    <p:nvPicPr>
                      <p:cNvPr id="0" name="图片 817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819400"/>
                        <a:ext cx="259080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6"/>
          <p:cNvGraphicFramePr>
            <a:graphicFrameLocks noChangeAspect="1"/>
          </p:cNvGraphicFramePr>
          <p:nvPr/>
        </p:nvGraphicFramePr>
        <p:xfrm>
          <a:off x="1447800" y="4038600"/>
          <a:ext cx="3276600" cy="396875"/>
        </p:xfrm>
        <a:graphic>
          <a:graphicData uri="http://schemas.openxmlformats.org/presentationml/2006/ole">
            <mc:AlternateContent xmlns:mc="http://schemas.openxmlformats.org/markup-compatibility/2006">
              <mc:Choice xmlns:v="urn:schemas-microsoft-com:vml" Requires="v">
                <p:oleObj spid="_x0000_s81705" name="Microsoft 公式 3.0" r:id="rId7" imgW="1676400" imgH="203200" progId="Equation.3">
                  <p:embed/>
                </p:oleObj>
              </mc:Choice>
              <mc:Fallback>
                <p:oleObj name="Microsoft 公式 3.0" r:id="rId7" imgW="1676400" imgH="203200" progId="Equation.3">
                  <p:embed/>
                  <p:pic>
                    <p:nvPicPr>
                      <p:cNvPr id="0" name="图片 817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038600"/>
                        <a:ext cx="3276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7"/>
          <p:cNvSpPr txBox="1">
            <a:spLocks noChangeArrowheads="1"/>
          </p:cNvSpPr>
          <p:nvPr/>
        </p:nvSpPr>
        <p:spPr bwMode="auto">
          <a:xfrm>
            <a:off x="1420813" y="4876800"/>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buSzPct val="75000"/>
            </a:pPr>
            <a:r>
              <a:rPr lang="zh-CN" altLang="en-US" sz="2400">
                <a:solidFill>
                  <a:srgbClr val="FF0000"/>
                </a:solidFill>
              </a:rPr>
              <a:t>得到：</a:t>
            </a:r>
            <a:endParaRPr lang="zh-CN" altLang="en-US" sz="2400">
              <a:solidFill>
                <a:srgbClr val="FF0000"/>
              </a:solidFill>
            </a:endParaRPr>
          </a:p>
        </p:txBody>
      </p:sp>
      <p:sp>
        <p:nvSpPr>
          <p:cNvPr id="9228" name="Text Box 12"/>
          <p:cNvSpPr txBox="1">
            <a:spLocks noChangeArrowheads="1"/>
          </p:cNvSpPr>
          <p:nvPr/>
        </p:nvSpPr>
        <p:spPr bwMode="auto">
          <a:xfrm>
            <a:off x="1066800" y="1493838"/>
            <a:ext cx="403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75000"/>
            </a:pPr>
            <a:r>
              <a:rPr lang="zh-CN" altLang="en-US" sz="2400">
                <a:latin typeface="Tahoma" panose="020B0604030504040204" pitchFamily="34" charset="0"/>
              </a:rPr>
              <a:t>由条件概率的定义：</a:t>
            </a:r>
            <a:endParaRPr lang="en-US" altLang="zh-CN" sz="240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8"/>
                                        </p:tgtEl>
                                        <p:attrNameLst>
                                          <p:attrName>style.visibility</p:attrName>
                                        </p:attrNameLst>
                                      </p:cBhvr>
                                      <p:to>
                                        <p:strVal val="visible"/>
                                      </p:to>
                                    </p:set>
                                    <p:anim calcmode="lin" valueType="num">
                                      <p:cBhvr additive="base">
                                        <p:cTn id="25" dur="500" fill="hold"/>
                                        <p:tgtEl>
                                          <p:spTgt spid="9218"/>
                                        </p:tgtEl>
                                        <p:attrNameLst>
                                          <p:attrName>ppt_x</p:attrName>
                                        </p:attrNameLst>
                                      </p:cBhvr>
                                      <p:tavLst>
                                        <p:tav tm="0">
                                          <p:val>
                                            <p:strVal val="#ppt_x"/>
                                          </p:val>
                                        </p:tav>
                                        <p:tav tm="100000">
                                          <p:val>
                                            <p:strVal val="#ppt_x"/>
                                          </p:val>
                                        </p:tav>
                                      </p:tavLst>
                                    </p:anim>
                                    <p:anim calcmode="lin" valueType="num">
                                      <p:cBhvr additive="base">
                                        <p:cTn id="26"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p:bldP spid="9228"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smtClean="0"/>
              <a:t>贝叶斯分类</a:t>
            </a:r>
            <a:endParaRPr lang="en-US" altLang="zh-CN" sz="3200" b="1" dirty="0" smtClean="0"/>
          </a:p>
        </p:txBody>
      </p:sp>
      <p:sp>
        <p:nvSpPr>
          <p:cNvPr id="95235" name="Rectangle 3"/>
          <p:cNvSpPr>
            <a:spLocks noGrp="1" noChangeArrowheads="1"/>
          </p:cNvSpPr>
          <p:nvPr>
            <p:ph type="body" sz="half" idx="4294967295"/>
          </p:nvPr>
        </p:nvSpPr>
        <p:spPr>
          <a:xfrm>
            <a:off x="539750" y="1436688"/>
            <a:ext cx="8064500" cy="3571875"/>
          </a:xfrm>
        </p:spPr>
        <p:txBody>
          <a:bodyPr/>
          <a:lstStyle/>
          <a:p>
            <a:pPr eaLnBrk="1" hangingPunct="1"/>
            <a:r>
              <a:rPr lang="zh-CN" altLang="en-US" sz="2400" smtClean="0">
                <a:ea typeface="楷体_GB2312" pitchFamily="49" charset="-122"/>
              </a:rPr>
              <a:t>设各个类别的集合为 </a:t>
            </a:r>
            <a:r>
              <a:rPr lang="en-US" altLang="zh-CN" sz="2400" smtClean="0">
                <a:ea typeface="楷体_GB2312" pitchFamily="49" charset="-122"/>
                <a:sym typeface="Symbol" panose="05050102010706020507" pitchFamily="18" charset="2"/>
              </a:rPr>
              <a:t>{</a:t>
            </a:r>
            <a:r>
              <a:rPr lang="en-US" altLang="zh-CN" sz="2400" i="1" smtClean="0">
                <a:ea typeface="楷体_GB2312" pitchFamily="49" charset="-122"/>
                <a:sym typeface="Symbol" panose="05050102010706020507" pitchFamily="18" charset="2"/>
              </a:rPr>
              <a:t>c</a:t>
            </a:r>
            <a:r>
              <a:rPr lang="en-US" altLang="zh-CN" sz="2400" baseline="-25000" smtClean="0">
                <a:ea typeface="楷体_GB2312" pitchFamily="49" charset="-122"/>
                <a:sym typeface="Symbol" panose="05050102010706020507" pitchFamily="18" charset="2"/>
              </a:rPr>
              <a:t>1</a:t>
            </a:r>
            <a:r>
              <a:rPr lang="en-US" altLang="zh-CN" sz="2400" smtClean="0">
                <a:ea typeface="楷体_GB2312" pitchFamily="49" charset="-122"/>
                <a:sym typeface="Symbol" panose="05050102010706020507" pitchFamily="18" charset="2"/>
              </a:rPr>
              <a:t>, </a:t>
            </a:r>
            <a:r>
              <a:rPr lang="en-US" altLang="zh-CN" sz="2400" i="1" smtClean="0">
                <a:ea typeface="楷体_GB2312" pitchFamily="49" charset="-122"/>
                <a:sym typeface="Symbol" panose="05050102010706020507" pitchFamily="18" charset="2"/>
              </a:rPr>
              <a:t>c</a:t>
            </a:r>
            <a:r>
              <a:rPr lang="en-US" altLang="zh-CN" sz="2400" baseline="-25000" smtClean="0">
                <a:ea typeface="楷体_GB2312" pitchFamily="49" charset="-122"/>
                <a:sym typeface="Symbol" panose="05050102010706020507" pitchFamily="18" charset="2"/>
              </a:rPr>
              <a:t>2</a:t>
            </a:r>
            <a:r>
              <a:rPr lang="en-US" altLang="zh-CN" sz="2400" smtClean="0">
                <a:ea typeface="楷体_GB2312" pitchFamily="49" charset="-122"/>
                <a:sym typeface="Symbol" panose="05050102010706020507" pitchFamily="18" charset="2"/>
              </a:rPr>
              <a:t>,</a:t>
            </a:r>
            <a:r>
              <a:rPr lang="en-US" altLang="zh-CN" sz="2400" smtClean="0">
                <a:latin typeface="Times New Roman" panose="02020603050405020304" pitchFamily="18" charset="0"/>
                <a:ea typeface="楷体_GB2312" pitchFamily="49" charset="-122"/>
                <a:sym typeface="Symbol" panose="05050102010706020507" pitchFamily="18" charset="2"/>
              </a:rPr>
              <a:t>…</a:t>
            </a:r>
            <a:r>
              <a:rPr lang="en-US" altLang="zh-CN" sz="2400" i="1" smtClean="0">
                <a:ea typeface="楷体_GB2312" pitchFamily="49" charset="-122"/>
                <a:sym typeface="Symbol" panose="05050102010706020507" pitchFamily="18" charset="2"/>
              </a:rPr>
              <a:t>c</a:t>
            </a:r>
            <a:r>
              <a:rPr lang="en-US" altLang="zh-CN" sz="2400" baseline="-25000" smtClean="0">
                <a:ea typeface="楷体_GB2312" pitchFamily="49" charset="-122"/>
                <a:sym typeface="Symbol" panose="05050102010706020507" pitchFamily="18" charset="2"/>
              </a:rPr>
              <a:t>n</a:t>
            </a:r>
            <a:r>
              <a:rPr lang="en-US" altLang="zh-CN" sz="2400" smtClean="0">
                <a:ea typeface="楷体_GB2312" pitchFamily="49" charset="-122"/>
                <a:sym typeface="Symbol" panose="05050102010706020507" pitchFamily="18" charset="2"/>
              </a:rPr>
              <a:t>}</a:t>
            </a:r>
            <a:endParaRPr lang="en-US" altLang="zh-CN" sz="2400" smtClean="0">
              <a:ea typeface="楷体_GB2312" pitchFamily="49" charset="-122"/>
              <a:sym typeface="Symbol" panose="05050102010706020507" pitchFamily="18" charset="2"/>
            </a:endParaRPr>
          </a:p>
          <a:p>
            <a:pPr eaLnBrk="1" hangingPunct="1"/>
            <a:r>
              <a:rPr lang="zh-CN" altLang="en-US" sz="2400" smtClean="0">
                <a:ea typeface="楷体_GB2312" pitchFamily="49" charset="-122"/>
                <a:sym typeface="Symbol" panose="05050102010706020507" pitchFamily="18" charset="2"/>
              </a:rPr>
              <a:t>设</a:t>
            </a:r>
            <a:r>
              <a:rPr lang="en-US" altLang="zh-CN" sz="2400" smtClean="0">
                <a:ea typeface="楷体_GB2312" pitchFamily="49" charset="-122"/>
                <a:sym typeface="Symbol" panose="05050102010706020507" pitchFamily="18" charset="2"/>
              </a:rPr>
              <a:t>E</a:t>
            </a:r>
            <a:r>
              <a:rPr lang="zh-CN" altLang="en-US" sz="2400" smtClean="0">
                <a:ea typeface="楷体_GB2312" pitchFamily="49" charset="-122"/>
                <a:sym typeface="Symbol" panose="05050102010706020507" pitchFamily="18" charset="2"/>
              </a:rPr>
              <a:t>为某个文本实例的描述</a:t>
            </a:r>
            <a:endParaRPr lang="zh-CN" altLang="en-US" sz="2400" smtClean="0">
              <a:ea typeface="楷体_GB2312" pitchFamily="49" charset="-122"/>
              <a:sym typeface="Symbol" panose="05050102010706020507" pitchFamily="18" charset="2"/>
            </a:endParaRPr>
          </a:p>
          <a:p>
            <a:pPr eaLnBrk="1" hangingPunct="1"/>
            <a:r>
              <a:rPr lang="zh-CN" altLang="en-US" sz="2400" smtClean="0">
                <a:ea typeface="楷体_GB2312" pitchFamily="49" charset="-122"/>
                <a:sym typeface="Symbol" panose="05050102010706020507" pitchFamily="18" charset="2"/>
              </a:rPr>
              <a:t>确定</a:t>
            </a:r>
            <a:r>
              <a:rPr lang="en-US" altLang="zh-CN" sz="2400" smtClean="0">
                <a:ea typeface="楷体_GB2312" pitchFamily="49" charset="-122"/>
                <a:sym typeface="Symbol" panose="05050102010706020507" pitchFamily="18" charset="2"/>
              </a:rPr>
              <a:t>E</a:t>
            </a:r>
            <a:r>
              <a:rPr lang="zh-CN" altLang="en-US" sz="2400" smtClean="0">
                <a:ea typeface="楷体_GB2312" pitchFamily="49" charset="-122"/>
                <a:sym typeface="Symbol" panose="05050102010706020507" pitchFamily="18" charset="2"/>
              </a:rPr>
              <a:t>的类别</a:t>
            </a:r>
            <a:endParaRPr lang="zh-CN" altLang="en-US" sz="2400" i="1" smtClean="0">
              <a:ea typeface="楷体_GB2312" pitchFamily="49" charset="-122"/>
              <a:sym typeface="Symbol" panose="05050102010706020507" pitchFamily="18" charset="2"/>
            </a:endParaRPr>
          </a:p>
          <a:p>
            <a:pPr eaLnBrk="1" hangingPunct="1"/>
            <a:endParaRPr lang="zh-CN" altLang="en-US" smtClean="0"/>
          </a:p>
          <a:p>
            <a:pPr eaLnBrk="1" hangingPunct="1"/>
            <a:r>
              <a:rPr lang="zh-CN" altLang="en-US" sz="2400" smtClean="0">
                <a:latin typeface="Times New Roman" panose="02020603050405020304" pitchFamily="18" charset="0"/>
                <a:cs typeface="Times New Roman" panose="02020603050405020304" pitchFamily="18" charset="0"/>
              </a:rPr>
              <a:t>需要知道</a:t>
            </a:r>
            <a:r>
              <a:rPr lang="en-US" altLang="zh-CN" sz="2400" smtClean="0">
                <a:latin typeface="Times New Roman" panose="02020603050405020304" pitchFamily="18" charset="0"/>
                <a:cs typeface="Times New Roman" panose="02020603050405020304" pitchFamily="18" charset="0"/>
              </a:rPr>
              <a:t>:</a:t>
            </a:r>
            <a:endParaRPr lang="en-US" altLang="zh-CN" sz="2400" smtClean="0">
              <a:latin typeface="Times New Roman" panose="02020603050405020304" pitchFamily="18" charset="0"/>
              <a:cs typeface="Times New Roman" panose="02020603050405020304" pitchFamily="18" charset="0"/>
            </a:endParaRPr>
          </a:p>
          <a:p>
            <a:pPr lvl="1" eaLnBrk="1" hangingPunct="1"/>
            <a:r>
              <a:rPr lang="zh-CN" altLang="en-US" sz="2400" smtClean="0">
                <a:latin typeface="Times New Roman" panose="02020603050405020304" pitchFamily="18" charset="0"/>
                <a:cs typeface="Times New Roman" panose="02020603050405020304" pitchFamily="18" charset="0"/>
              </a:rPr>
              <a:t>先验概率</a:t>
            </a:r>
            <a:r>
              <a:rPr lang="en-US" altLang="zh-CN" sz="2400" smtClean="0">
                <a:latin typeface="Times New Roman" panose="02020603050405020304" pitchFamily="18" charset="0"/>
                <a:cs typeface="Times New Roman" panose="02020603050405020304" pitchFamily="18" charset="0"/>
              </a:rPr>
              <a:t>: P(</a:t>
            </a:r>
            <a:r>
              <a:rPr lang="en-US" altLang="zh-CN" sz="2400" i="1" smtClean="0">
                <a:latin typeface="Times New Roman" panose="02020603050405020304" pitchFamily="18" charset="0"/>
                <a:cs typeface="Times New Roman" panose="02020603050405020304" pitchFamily="18" charset="0"/>
              </a:rPr>
              <a:t>c</a:t>
            </a:r>
            <a:r>
              <a:rPr lang="en-US" altLang="zh-CN" sz="2400" i="1" baseline="-25000" smtClean="0">
                <a:latin typeface="Times New Roman" panose="02020603050405020304" pitchFamily="18" charset="0"/>
                <a:cs typeface="Times New Roman" panose="02020603050405020304" pitchFamily="18" charset="0"/>
              </a:rPr>
              <a:t>i</a:t>
            </a:r>
            <a:r>
              <a:rPr lang="en-US" altLang="zh-CN" sz="2400" smtClean="0">
                <a:latin typeface="Times New Roman" panose="02020603050405020304" pitchFamily="18" charset="0"/>
                <a:cs typeface="Times New Roman" panose="02020603050405020304" pitchFamily="18" charset="0"/>
              </a:rPr>
              <a:t>) </a:t>
            </a:r>
            <a:endParaRPr lang="en-US" altLang="zh-CN" sz="2400" smtClean="0">
              <a:latin typeface="Times New Roman" panose="02020603050405020304" pitchFamily="18" charset="0"/>
              <a:cs typeface="Times New Roman" panose="02020603050405020304" pitchFamily="18" charset="0"/>
            </a:endParaRPr>
          </a:p>
          <a:p>
            <a:pPr lvl="1" eaLnBrk="1" hangingPunct="1"/>
            <a:r>
              <a:rPr lang="zh-CN" altLang="en-US" sz="2400" smtClean="0">
                <a:latin typeface="Times New Roman" panose="02020603050405020304" pitchFamily="18" charset="0"/>
                <a:cs typeface="Times New Roman" panose="02020603050405020304" pitchFamily="18" charset="0"/>
              </a:rPr>
              <a:t>条件概率</a:t>
            </a:r>
            <a:r>
              <a:rPr lang="en-US" altLang="zh-CN" sz="2400" smtClean="0">
                <a:latin typeface="Times New Roman" panose="02020603050405020304" pitchFamily="18" charset="0"/>
                <a:cs typeface="Times New Roman" panose="02020603050405020304" pitchFamily="18" charset="0"/>
              </a:rPr>
              <a:t>: P(</a:t>
            </a:r>
            <a:r>
              <a:rPr lang="en-US" altLang="zh-CN" sz="2400" i="1" smtClean="0">
                <a:latin typeface="Times New Roman" panose="02020603050405020304" pitchFamily="18" charset="0"/>
                <a:cs typeface="Times New Roman" panose="02020603050405020304" pitchFamily="18" charset="0"/>
              </a:rPr>
              <a:t>E </a:t>
            </a:r>
            <a:r>
              <a:rPr lang="en-US" altLang="zh-CN" sz="2400" smtClean="0">
                <a:latin typeface="Times New Roman" panose="02020603050405020304" pitchFamily="18" charset="0"/>
                <a:cs typeface="Times New Roman" panose="02020603050405020304" pitchFamily="18" charset="0"/>
              </a:rPr>
              <a:t>| </a:t>
            </a:r>
            <a:r>
              <a:rPr lang="en-US" altLang="zh-CN" sz="2400" i="1" smtClean="0">
                <a:latin typeface="Times New Roman" panose="02020603050405020304" pitchFamily="18" charset="0"/>
                <a:cs typeface="Times New Roman" panose="02020603050405020304" pitchFamily="18" charset="0"/>
              </a:rPr>
              <a:t>c</a:t>
            </a:r>
            <a:r>
              <a:rPr lang="en-US" altLang="zh-CN" sz="2400" i="1" baseline="-25000" smtClean="0">
                <a:latin typeface="Times New Roman" panose="02020603050405020304" pitchFamily="18" charset="0"/>
                <a:cs typeface="Times New Roman" panose="02020603050405020304" pitchFamily="18" charset="0"/>
              </a:rPr>
              <a:t>i</a:t>
            </a:r>
            <a:r>
              <a:rPr lang="en-US" altLang="zh-CN" sz="2400" smtClean="0">
                <a:latin typeface="Times New Roman" panose="02020603050405020304" pitchFamily="18" charset="0"/>
                <a:cs typeface="Times New Roman" panose="02020603050405020304" pitchFamily="18" charset="0"/>
              </a:rPr>
              <a:t>)</a:t>
            </a:r>
            <a:endParaRPr lang="en-US" altLang="zh-CN" sz="2400" smtClean="0">
              <a:latin typeface="Times New Roman" panose="02020603050405020304" pitchFamily="18" charset="0"/>
              <a:cs typeface="Times New Roman" panose="02020603050405020304" pitchFamily="18" charset="0"/>
            </a:endParaRPr>
          </a:p>
          <a:p>
            <a:pPr eaLnBrk="1" hangingPunct="1"/>
            <a:r>
              <a:rPr lang="en-US" altLang="zh-CN" sz="2400" smtClean="0">
                <a:latin typeface="Times New Roman" panose="02020603050405020304" pitchFamily="18" charset="0"/>
                <a:cs typeface="Times New Roman" panose="02020603050405020304" pitchFamily="18" charset="0"/>
              </a:rPr>
              <a:t>P(</a:t>
            </a:r>
            <a:r>
              <a:rPr lang="en-US" altLang="zh-CN" sz="2400" i="1" smtClean="0">
                <a:latin typeface="Times New Roman" panose="02020603050405020304" pitchFamily="18" charset="0"/>
                <a:cs typeface="Times New Roman" panose="02020603050405020304" pitchFamily="18" charset="0"/>
              </a:rPr>
              <a:t>c</a:t>
            </a:r>
            <a:r>
              <a:rPr lang="en-US" altLang="zh-CN" sz="2400" i="1" baseline="-25000" smtClean="0">
                <a:latin typeface="Times New Roman" panose="02020603050405020304" pitchFamily="18" charset="0"/>
                <a:cs typeface="Times New Roman" panose="02020603050405020304" pitchFamily="18" charset="0"/>
              </a:rPr>
              <a:t>i</a:t>
            </a:r>
            <a:r>
              <a:rPr lang="en-US" altLang="zh-CN" sz="2400" smtClean="0">
                <a:latin typeface="Times New Roman" panose="02020603050405020304" pitchFamily="18" charset="0"/>
                <a:cs typeface="Times New Roman" panose="02020603050405020304" pitchFamily="18" charset="0"/>
              </a:rPr>
              <a:t>) </a:t>
            </a:r>
            <a:r>
              <a:rPr lang="zh-CN" altLang="en-US" sz="2400" smtClean="0">
                <a:latin typeface="Times New Roman" panose="02020603050405020304" pitchFamily="18" charset="0"/>
                <a:cs typeface="Times New Roman" panose="02020603050405020304" pitchFamily="18" charset="0"/>
              </a:rPr>
              <a:t>容易从数据中获得</a:t>
            </a:r>
            <a:endParaRPr lang="zh-CN" altLang="en-US" sz="2400" smtClean="0">
              <a:latin typeface="Times New Roman" panose="02020603050405020304" pitchFamily="18" charset="0"/>
              <a:cs typeface="Times New Roman" panose="02020603050405020304" pitchFamily="18" charset="0"/>
            </a:endParaRPr>
          </a:p>
          <a:p>
            <a:pPr lvl="1" eaLnBrk="1" hangingPunct="1"/>
            <a:r>
              <a:rPr lang="zh-CN" altLang="en-US" sz="2400" smtClean="0">
                <a:latin typeface="Times New Roman" panose="02020603050405020304" pitchFamily="18" charset="0"/>
                <a:cs typeface="Times New Roman" panose="02020603050405020304" pitchFamily="18" charset="0"/>
              </a:rPr>
              <a:t>如果文档集合</a:t>
            </a:r>
            <a:r>
              <a:rPr lang="en-US" altLang="zh-CN" sz="2400" smtClean="0">
                <a:latin typeface="Times New Roman" panose="02020603050405020304" pitchFamily="18" charset="0"/>
                <a:cs typeface="Times New Roman" panose="02020603050405020304" pitchFamily="18" charset="0"/>
              </a:rPr>
              <a:t>D</a:t>
            </a:r>
            <a:r>
              <a:rPr lang="zh-CN" altLang="en-US" sz="2400" smtClean="0">
                <a:latin typeface="Times New Roman" panose="02020603050405020304" pitchFamily="18" charset="0"/>
                <a:cs typeface="Times New Roman" panose="02020603050405020304" pitchFamily="18" charset="0"/>
              </a:rPr>
              <a:t>中，属于</a:t>
            </a:r>
            <a:r>
              <a:rPr lang="en-US" altLang="zh-CN" sz="2400" i="1" smtClean="0">
                <a:latin typeface="Times New Roman" panose="02020603050405020304" pitchFamily="18" charset="0"/>
                <a:cs typeface="Times New Roman" panose="02020603050405020304" pitchFamily="18" charset="0"/>
              </a:rPr>
              <a:t>c</a:t>
            </a:r>
            <a:r>
              <a:rPr lang="en-US" altLang="zh-CN" sz="2400" i="1" baseline="-25000" smtClean="0">
                <a:latin typeface="Times New Roman" panose="02020603050405020304" pitchFamily="18" charset="0"/>
                <a:cs typeface="Times New Roman" panose="02020603050405020304" pitchFamily="18" charset="0"/>
              </a:rPr>
              <a:t>i</a:t>
            </a:r>
            <a:r>
              <a:rPr lang="zh-CN" altLang="en-US" sz="2400" smtClean="0">
                <a:latin typeface="Times New Roman" panose="02020603050405020304" pitchFamily="18" charset="0"/>
                <a:cs typeface="Times New Roman" panose="02020603050405020304" pitchFamily="18" charset="0"/>
              </a:rPr>
              <a:t>的样例数为 </a:t>
            </a:r>
            <a:r>
              <a:rPr lang="en-US" altLang="zh-CN" sz="2400" i="1" smtClean="0">
                <a:latin typeface="Times New Roman" panose="02020603050405020304" pitchFamily="18" charset="0"/>
                <a:cs typeface="Times New Roman" panose="02020603050405020304" pitchFamily="18" charset="0"/>
              </a:rPr>
              <a:t>n</a:t>
            </a:r>
            <a:r>
              <a:rPr lang="en-US" altLang="zh-CN" sz="2400" i="1" baseline="-25000" smtClean="0">
                <a:latin typeface="Times New Roman" panose="02020603050405020304" pitchFamily="18" charset="0"/>
                <a:cs typeface="Times New Roman" panose="02020603050405020304" pitchFamily="18" charset="0"/>
              </a:rPr>
              <a:t>i</a:t>
            </a:r>
            <a:endParaRPr lang="en-US" altLang="zh-CN" sz="2400" i="1" smtClean="0">
              <a:latin typeface="Times New Roman" panose="02020603050405020304" pitchFamily="18" charset="0"/>
              <a:cs typeface="Times New Roman" panose="02020603050405020304" pitchFamily="18" charset="0"/>
            </a:endParaRPr>
          </a:p>
          <a:p>
            <a:pPr lvl="1" eaLnBrk="1" hangingPunct="1"/>
            <a:r>
              <a:rPr lang="zh-CN" altLang="en-US" sz="2400" smtClean="0">
                <a:latin typeface="Times New Roman" panose="02020603050405020304" pitchFamily="18" charset="0"/>
                <a:cs typeface="Times New Roman" panose="02020603050405020304" pitchFamily="18" charset="0"/>
              </a:rPr>
              <a:t>则有</a:t>
            </a:r>
            <a:r>
              <a:rPr lang="en-US" altLang="zh-CN" sz="2400" smtClean="0">
                <a:latin typeface="Times New Roman" panose="02020603050405020304" pitchFamily="18" charset="0"/>
                <a:cs typeface="Times New Roman" panose="02020603050405020304" pitchFamily="18" charset="0"/>
              </a:rPr>
              <a:t>P(</a:t>
            </a:r>
            <a:r>
              <a:rPr lang="en-US" altLang="zh-CN" sz="2400" i="1" smtClean="0">
                <a:latin typeface="Times New Roman" panose="02020603050405020304" pitchFamily="18" charset="0"/>
                <a:cs typeface="Times New Roman" panose="02020603050405020304" pitchFamily="18" charset="0"/>
              </a:rPr>
              <a:t>c</a:t>
            </a:r>
            <a:r>
              <a:rPr lang="en-US" altLang="zh-CN" sz="2400" i="1" baseline="-25000" smtClean="0">
                <a:latin typeface="Times New Roman" panose="02020603050405020304" pitchFamily="18" charset="0"/>
                <a:cs typeface="Times New Roman" panose="02020603050405020304" pitchFamily="18" charset="0"/>
              </a:rPr>
              <a:t>i</a:t>
            </a:r>
            <a:r>
              <a:rPr lang="en-US" altLang="zh-CN" sz="2400" smtClean="0">
                <a:latin typeface="Times New Roman" panose="02020603050405020304" pitchFamily="18" charset="0"/>
                <a:cs typeface="Times New Roman" panose="02020603050405020304" pitchFamily="18" charset="0"/>
              </a:rPr>
              <a:t>) =  </a:t>
            </a:r>
            <a:r>
              <a:rPr lang="en-US" altLang="zh-CN" sz="2400" i="1" smtClean="0">
                <a:latin typeface="Times New Roman" panose="02020603050405020304" pitchFamily="18" charset="0"/>
                <a:cs typeface="Times New Roman" panose="02020603050405020304" pitchFamily="18" charset="0"/>
              </a:rPr>
              <a:t>n</a:t>
            </a:r>
            <a:r>
              <a:rPr lang="en-US" altLang="zh-CN" sz="2400" i="1" baseline="-25000" smtClean="0">
                <a:latin typeface="Times New Roman" panose="02020603050405020304" pitchFamily="18" charset="0"/>
                <a:cs typeface="Times New Roman" panose="02020603050405020304" pitchFamily="18" charset="0"/>
              </a:rPr>
              <a:t>i </a:t>
            </a:r>
            <a:r>
              <a:rPr lang="en-US" altLang="zh-CN" sz="2400" smtClean="0">
                <a:latin typeface="Times New Roman" panose="02020603050405020304" pitchFamily="18" charset="0"/>
                <a:cs typeface="Times New Roman" panose="02020603050405020304" pitchFamily="18" charset="0"/>
              </a:rPr>
              <a:t>/ |</a:t>
            </a:r>
            <a:r>
              <a:rPr lang="en-US" altLang="zh-CN" sz="2400" i="1" smtClean="0">
                <a:latin typeface="Times New Roman" panose="02020603050405020304" pitchFamily="18" charset="0"/>
                <a:cs typeface="Times New Roman" panose="02020603050405020304" pitchFamily="18" charset="0"/>
              </a:rPr>
              <a:t>D</a:t>
            </a:r>
            <a:r>
              <a:rPr lang="en-US" altLang="zh-CN" sz="2400" smtClean="0">
                <a:latin typeface="Times New Roman" panose="02020603050405020304" pitchFamily="18" charset="0"/>
                <a:cs typeface="Times New Roman" panose="02020603050405020304" pitchFamily="18" charset="0"/>
              </a:rPr>
              <a:t>|</a:t>
            </a:r>
            <a:endParaRPr lang="en-US" altLang="zh-CN" sz="2400" smtClean="0">
              <a:latin typeface="Times New Roman" panose="02020603050405020304" pitchFamily="18" charset="0"/>
              <a:cs typeface="Times New Roman" panose="02020603050405020304" pitchFamily="18" charset="0"/>
            </a:endParaRPr>
          </a:p>
          <a:p>
            <a:pPr eaLnBrk="1" hangingPunct="1"/>
            <a:endParaRPr lang="en-US" altLang="zh-CN" sz="2400" smtClean="0"/>
          </a:p>
        </p:txBody>
      </p:sp>
      <p:graphicFrame>
        <p:nvGraphicFramePr>
          <p:cNvPr id="95236" name="Object 4"/>
          <p:cNvGraphicFramePr>
            <a:graphicFrameLocks noGrp="1" noChangeAspect="1"/>
          </p:cNvGraphicFramePr>
          <p:nvPr>
            <p:ph sz="half" idx="4294967295"/>
          </p:nvPr>
        </p:nvGraphicFramePr>
        <p:xfrm>
          <a:off x="3071813" y="2278063"/>
          <a:ext cx="2743200" cy="944562"/>
        </p:xfrm>
        <a:graphic>
          <a:graphicData uri="http://schemas.openxmlformats.org/presentationml/2006/ole">
            <mc:AlternateContent xmlns:mc="http://schemas.openxmlformats.org/markup-compatibility/2006">
              <mc:Choice xmlns:v="urn:schemas-microsoft-com:vml" Requires="v">
                <p:oleObj spid="_x0000_s82123" name="Microsoft 公式 3.0" r:id="rId1" imgW="1562100" imgH="419100" progId="Equation.3">
                  <p:embed/>
                </p:oleObj>
              </mc:Choice>
              <mc:Fallback>
                <p:oleObj name="Microsoft 公式 3.0" r:id="rId1" imgW="1562100" imgH="419100" progId="Equation.3">
                  <p:embed/>
                  <p:pic>
                    <p:nvPicPr>
                      <p:cNvPr id="0" name="图片 8212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278063"/>
                        <a:ext cx="2743200"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smtClean="0"/>
              <a:t>朴素贝叶斯分类</a:t>
            </a:r>
            <a:endParaRPr lang="en-US" altLang="zh-CN" sz="3200" b="1" dirty="0" smtClean="0"/>
          </a:p>
        </p:txBody>
      </p:sp>
      <p:sp>
        <p:nvSpPr>
          <p:cNvPr id="12292" name="Rectangle 3"/>
          <p:cNvSpPr>
            <a:spLocks noGrp="1" noChangeArrowheads="1"/>
          </p:cNvSpPr>
          <p:nvPr>
            <p:ph type="body" sz="half" idx="4294967295"/>
          </p:nvPr>
        </p:nvSpPr>
        <p:spPr>
          <a:xfrm>
            <a:off x="457200" y="1412776"/>
            <a:ext cx="7705725" cy="5248275"/>
          </a:xfrm>
        </p:spPr>
        <p:txBody>
          <a:bodyPr/>
          <a:lstStyle/>
          <a:p>
            <a:pPr eaLnBrk="1" hangingPunct="1"/>
            <a:r>
              <a:rPr lang="zh-CN" altLang="en-US" sz="2400" dirty="0" smtClean="0">
                <a:latin typeface="Times New Roman" panose="02020603050405020304" pitchFamily="18" charset="0"/>
                <a:cs typeface="Times New Roman" panose="02020603050405020304" pitchFamily="18" charset="0"/>
              </a:rPr>
              <a:t>假设样例的特征是关联的</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endParaRPr lang="en-US" altLang="zh-CN" sz="2400" dirty="0" smtClean="0">
              <a:latin typeface="Times New Roman" panose="02020603050405020304" pitchFamily="18" charset="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指数级的估计所有的 </a:t>
            </a:r>
            <a:r>
              <a:rPr lang="en-US" altLang="zh-CN" sz="2400" dirty="0" smtClean="0">
                <a:latin typeface="Times New Roman" panose="02020603050405020304" pitchFamily="18" charset="0"/>
                <a:cs typeface="Times New Roman" panose="02020603050405020304" pitchFamily="18" charset="0"/>
              </a:rPr>
              <a:t>P(</a:t>
            </a:r>
            <a:r>
              <a:rPr lang="en-US" altLang="zh-CN" sz="2400" i="1" dirty="0" smtClean="0">
                <a:latin typeface="Times New Roman" panose="02020603050405020304" pitchFamily="18" charset="0"/>
                <a:cs typeface="Times New Roman" panose="02020603050405020304" pitchFamily="18" charset="0"/>
              </a:rPr>
              <a:t>E </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c</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endParaRPr lang="en-US" altLang="zh-CN" sz="2400" dirty="0" smtClean="0">
              <a:latin typeface="Times New Roman" panose="02020603050405020304" pitchFamily="18" charset="0"/>
              <a:cs typeface="Times New Roman" panose="02020603050405020304" pitchFamily="18" charset="0"/>
            </a:endParaRPr>
          </a:p>
          <a:p>
            <a:pPr eaLnBrk="1" hangingPunct="1"/>
            <a:r>
              <a:rPr lang="zh-CN" altLang="en-US" sz="2400" dirty="0" smtClean="0">
                <a:cs typeface="Times New Roman" panose="02020603050405020304" pitchFamily="18" charset="0"/>
              </a:rPr>
              <a:t>如果假定样例的特征是独立的，可以写为：</a:t>
            </a:r>
            <a:endParaRPr lang="en-US" altLang="zh-CN" sz="2400" dirty="0" smtClean="0">
              <a:cs typeface="Times New Roman" panose="02020603050405020304" pitchFamily="18" charset="0"/>
            </a:endParaRPr>
          </a:p>
          <a:p>
            <a:pPr eaLnBrk="1" hangingPunct="1"/>
            <a:endParaRPr lang="zh-CN" altLang="en-US" sz="2400" dirty="0" smtClean="0">
              <a:cs typeface="Times New Roman" panose="02020603050405020304" pitchFamily="18" charset="0"/>
            </a:endParaRPr>
          </a:p>
          <a:p>
            <a:pPr eaLnBrk="1" hangingPunct="1"/>
            <a:endParaRPr lang="zh-CN" altLang="en-US" sz="2400" dirty="0" smtClean="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因此，只需要知道每个特征和类别的</a:t>
            </a:r>
            <a:r>
              <a:rPr lang="en-US" altLang="zh-CN" sz="2400" dirty="0" smtClean="0">
                <a:latin typeface="Times New Roman" panose="02020603050405020304" pitchFamily="18" charset="0"/>
                <a:cs typeface="Times New Roman" panose="02020603050405020304" pitchFamily="18" charset="0"/>
              </a:rPr>
              <a:t>P(</a:t>
            </a:r>
            <a:r>
              <a:rPr lang="en-US" altLang="zh-CN" sz="2400" i="1" dirty="0" err="1" smtClean="0">
                <a:latin typeface="Times New Roman" panose="02020603050405020304" pitchFamily="18" charset="0"/>
                <a:cs typeface="Times New Roman" panose="02020603050405020304" pitchFamily="18" charset="0"/>
              </a:rPr>
              <a:t>e</a:t>
            </a:r>
            <a:r>
              <a:rPr lang="en-US" altLang="zh-CN" sz="2400" i="1" baseline="-25000" dirty="0" err="1" smtClean="0">
                <a:latin typeface="Times New Roman" panose="02020603050405020304" pitchFamily="18" charset="0"/>
                <a:cs typeface="Times New Roman" panose="02020603050405020304" pitchFamily="18" charset="0"/>
              </a:rPr>
              <a:t>j</a:t>
            </a:r>
            <a:r>
              <a:rPr lang="en-US" altLang="zh-CN" sz="2400" i="1" baseline="-250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c</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，大大地减少了计算量</a:t>
            </a:r>
            <a:endParaRPr lang="zh-CN" altLang="en-US" sz="2400" dirty="0" smtClean="0">
              <a:latin typeface="Times New Roman" panose="02020603050405020304" pitchFamily="18" charset="0"/>
              <a:cs typeface="Times New Roman" panose="02020603050405020304" pitchFamily="18" charset="0"/>
            </a:endParaRPr>
          </a:p>
          <a:p>
            <a:pPr eaLnBrk="1" hangingPunct="1"/>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90000"/>
              </a:lnSpc>
            </a:pPr>
            <a:endParaRPr lang="en-US" altLang="zh-CN" sz="2400" dirty="0" smtClean="0">
              <a:cs typeface="Times New Roman" panose="02020603050405020304" pitchFamily="18" charset="0"/>
            </a:endParaRPr>
          </a:p>
          <a:p>
            <a:pPr eaLnBrk="1" hangingPunct="1">
              <a:lnSpc>
                <a:spcPct val="90000"/>
              </a:lnSpc>
            </a:pPr>
            <a:endParaRPr lang="en-US" altLang="zh-CN" sz="2400" dirty="0" smtClean="0">
              <a:cs typeface="Times New Roman" panose="02020603050405020304" pitchFamily="18" charset="0"/>
            </a:endParaRPr>
          </a:p>
        </p:txBody>
      </p:sp>
      <p:graphicFrame>
        <p:nvGraphicFramePr>
          <p:cNvPr id="12290" name="Object 4"/>
          <p:cNvGraphicFramePr>
            <a:graphicFrameLocks noGrp="1" noChangeAspect="1"/>
          </p:cNvGraphicFramePr>
          <p:nvPr>
            <p:ph sz="half" idx="4294967295"/>
          </p:nvPr>
        </p:nvGraphicFramePr>
        <p:xfrm>
          <a:off x="4576093" y="1362794"/>
          <a:ext cx="2516187" cy="554038"/>
        </p:xfrm>
        <a:graphic>
          <a:graphicData uri="http://schemas.openxmlformats.org/presentationml/2006/ole">
            <mc:AlternateContent xmlns:mc="http://schemas.openxmlformats.org/markup-compatibility/2006">
              <mc:Choice xmlns:v="urn:schemas-microsoft-com:vml" Requires="v">
                <p:oleObj spid="_x0000_s83348" name="Microsoft 公式 3.0" r:id="rId1" imgW="1231265" imgH="228600" progId="Equation.3">
                  <p:embed/>
                </p:oleObj>
              </mc:Choice>
              <mc:Fallback>
                <p:oleObj name="Microsoft 公式 3.0" r:id="rId1" imgW="1231265" imgH="228600" progId="Equation.3">
                  <p:embed/>
                  <p:pic>
                    <p:nvPicPr>
                      <p:cNvPr id="0" name="图片 8334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093" y="1362794"/>
                        <a:ext cx="251618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1450975" y="3499470"/>
          <a:ext cx="5032375" cy="1009650"/>
        </p:xfrm>
        <a:graphic>
          <a:graphicData uri="http://schemas.openxmlformats.org/presentationml/2006/ole">
            <mc:AlternateContent xmlns:mc="http://schemas.openxmlformats.org/markup-compatibility/2006">
              <mc:Choice xmlns:v="urn:schemas-microsoft-com:vml" Requires="v">
                <p:oleObj spid="_x0000_s83349" name="Microsoft 公式 3.0" r:id="rId3" imgW="2933700" imgH="457200" progId="Equation.3">
                  <p:embed/>
                </p:oleObj>
              </mc:Choice>
              <mc:Fallback>
                <p:oleObj name="Microsoft 公式 3.0" r:id="rId3" imgW="2933700" imgH="457200" progId="Equation.3">
                  <p:embed/>
                  <p:pic>
                    <p:nvPicPr>
                      <p:cNvPr id="0" name="图片 833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75" y="3499470"/>
                        <a:ext cx="5032375"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smtClean="0"/>
              <a:t>文本分类 </a:t>
            </a:r>
            <a:r>
              <a:rPr lang="en-US" altLang="zh-CN" sz="3200" b="1" dirty="0" smtClean="0"/>
              <a:t>Naïve Bayes</a:t>
            </a:r>
            <a:r>
              <a:rPr lang="zh-CN" altLang="en-US" sz="3200" b="1" dirty="0" smtClean="0"/>
              <a:t>算法</a:t>
            </a:r>
            <a:r>
              <a:rPr lang="en-US" altLang="zh-CN" sz="3200" b="1" dirty="0" smtClean="0"/>
              <a:t>(</a:t>
            </a:r>
            <a:r>
              <a:rPr lang="zh-CN" altLang="en-US" sz="3200" b="1" dirty="0" smtClean="0"/>
              <a:t>训练</a:t>
            </a:r>
            <a:r>
              <a:rPr lang="en-US" altLang="zh-CN" sz="3200" b="1" dirty="0" smtClean="0"/>
              <a:t>)</a:t>
            </a:r>
            <a:endParaRPr lang="en-US" altLang="zh-CN" sz="3200" b="1" dirty="0" smtClean="0"/>
          </a:p>
        </p:txBody>
      </p:sp>
      <p:sp>
        <p:nvSpPr>
          <p:cNvPr id="50179" name="Rectangle 3"/>
          <p:cNvSpPr>
            <a:spLocks noGrp="1" noChangeArrowheads="1"/>
          </p:cNvSpPr>
          <p:nvPr>
            <p:ph type="body" idx="4294967295"/>
          </p:nvPr>
        </p:nvSpPr>
        <p:spPr>
          <a:xfrm>
            <a:off x="565150" y="1412776"/>
            <a:ext cx="7969250" cy="3581400"/>
          </a:xfrm>
        </p:spPr>
        <p:txBody>
          <a:bodyPr/>
          <a:lstStyle/>
          <a:p>
            <a:pPr eaLnBrk="1" hangingPunct="1">
              <a:lnSpc>
                <a:spcPct val="110000"/>
              </a:lnSpc>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设</a:t>
            </a:r>
            <a:r>
              <a:rPr lang="en-US" altLang="zh-CN" sz="2400" dirty="0" smtClean="0">
                <a:latin typeface="Times New Roman" panose="02020603050405020304" pitchFamily="18" charset="0"/>
                <a:cs typeface="Times New Roman" panose="02020603050405020304" pitchFamily="18" charset="0"/>
              </a:rPr>
              <a:t>V</a:t>
            </a:r>
            <a:r>
              <a:rPr lang="zh-CN" altLang="en-US" sz="2400" dirty="0" smtClean="0">
                <a:latin typeface="Times New Roman" panose="02020603050405020304" pitchFamily="18" charset="0"/>
                <a:cs typeface="Times New Roman" panose="02020603050405020304" pitchFamily="18" charset="0"/>
              </a:rPr>
              <a:t>为文档集合</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所有词词表</a:t>
            </a:r>
            <a:endParaRPr lang="zh-CN" altLang="en-US" sz="2400" i="1" dirty="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对每个类别 </a:t>
            </a:r>
            <a:r>
              <a:rPr lang="en-US" altLang="zh-CN" sz="2400" i="1" dirty="0" smtClean="0">
                <a:latin typeface="Times New Roman" panose="02020603050405020304" pitchFamily="18" charset="0"/>
                <a:cs typeface="Times New Roman" panose="02020603050405020304" pitchFamily="18" charset="0"/>
              </a:rPr>
              <a:t>c</a:t>
            </a:r>
            <a:r>
              <a:rPr lang="en-US" altLang="zh-CN" sz="2400" i="1" baseline="-25000" dirty="0" smtClean="0">
                <a:latin typeface="Times New Roman" panose="02020603050405020304" pitchFamily="18" charset="0"/>
                <a:cs typeface="Times New Roman" panose="02020603050405020304" pitchFamily="18" charset="0"/>
              </a:rPr>
              <a:t>i </a:t>
            </a:r>
            <a:r>
              <a:rPr lang="en-US" altLang="zh-CN" sz="2400"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dirty="0" smtClean="0">
                <a:latin typeface="Times New Roman" panose="02020603050405020304" pitchFamily="18" charset="0"/>
                <a:cs typeface="Times New Roman" panose="02020603050405020304" pitchFamily="18" charset="0"/>
                <a:sym typeface="Symbol" panose="05050102010706020507" pitchFamily="18" charset="2"/>
              </a:rPr>
              <a:t>C</a:t>
            </a:r>
            <a:endParaRPr lang="en-US" altLang="zh-CN" sz="2400" i="1" dirty="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400" i="1" dirty="0" smtClean="0">
                <a:latin typeface="Times New Roman" panose="02020603050405020304" pitchFamily="18" charset="0"/>
                <a:cs typeface="Times New Roman" panose="02020603050405020304" pitchFamily="18" charset="0"/>
              </a:rPr>
              <a:t>         D</a:t>
            </a:r>
            <a:r>
              <a:rPr lang="en-US" altLang="zh-CN" sz="2400" i="1" baseline="-25000" dirty="0" smtClean="0">
                <a:latin typeface="Times New Roman" panose="02020603050405020304" pitchFamily="18" charset="0"/>
                <a:cs typeface="Times New Roman" panose="02020603050405020304" pitchFamily="18" charset="0"/>
              </a:rPr>
              <a:t>i </a:t>
            </a:r>
            <a:r>
              <a:rPr lang="zh-CN" altLang="en-US" sz="2400" i="1" dirty="0" smtClean="0">
                <a:latin typeface="Times New Roman" panose="02020603050405020304" pitchFamily="18" charset="0"/>
                <a:cs typeface="Times New Roman" panose="02020603050405020304" pitchFamily="18" charset="0"/>
              </a:rPr>
              <a:t>是文档</a:t>
            </a:r>
            <a:r>
              <a:rPr lang="en-US" altLang="zh-CN" sz="2400" i="1" dirty="0" smtClean="0">
                <a:latin typeface="Times New Roman" panose="02020603050405020304" pitchFamily="18" charset="0"/>
                <a:cs typeface="Times New Roman" panose="02020603050405020304" pitchFamily="18" charset="0"/>
              </a:rPr>
              <a:t>D</a:t>
            </a:r>
            <a:r>
              <a:rPr lang="zh-CN" altLang="en-US" sz="2400" i="1" dirty="0" smtClean="0">
                <a:latin typeface="Times New Roman" panose="02020603050405020304" pitchFamily="18" charset="0"/>
                <a:cs typeface="Times New Roman" panose="02020603050405020304" pitchFamily="18" charset="0"/>
              </a:rPr>
              <a:t>中类别</a:t>
            </a:r>
            <a:r>
              <a:rPr lang="en-US" altLang="zh-CN" sz="2400" i="1" dirty="0" err="1" smtClean="0">
                <a:latin typeface="Times New Roman" panose="02020603050405020304" pitchFamily="18" charset="0"/>
                <a:cs typeface="Times New Roman" panose="02020603050405020304" pitchFamily="18" charset="0"/>
              </a:rPr>
              <a:t>C</a:t>
            </a:r>
            <a:r>
              <a:rPr lang="en-US" altLang="zh-CN" sz="2400" i="1" baseline="-25000" dirty="0" err="1" smtClean="0">
                <a:latin typeface="Times New Roman" panose="02020603050405020304" pitchFamily="18" charset="0"/>
                <a:cs typeface="Times New Roman" panose="02020603050405020304" pitchFamily="18" charset="0"/>
              </a:rPr>
              <a:t>i</a:t>
            </a:r>
            <a:r>
              <a:rPr lang="zh-CN" altLang="en-US" sz="2400" i="1" dirty="0" smtClean="0">
                <a:latin typeface="Times New Roman" panose="02020603050405020304" pitchFamily="18" charset="0"/>
                <a:cs typeface="Times New Roman" panose="02020603050405020304" pitchFamily="18" charset="0"/>
              </a:rPr>
              <a:t>的文档集合</a:t>
            </a:r>
            <a:endParaRPr lang="zh-CN" altLang="en-US" sz="2400" i="1" dirty="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en-US" sz="2400" i="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P(</a:t>
            </a:r>
            <a:r>
              <a:rPr lang="en-US" altLang="zh-CN" sz="2400" i="1" dirty="0" smtClean="0">
                <a:latin typeface="Times New Roman" panose="02020603050405020304" pitchFamily="18" charset="0"/>
                <a:cs typeface="Times New Roman" panose="02020603050405020304" pitchFamily="18" charset="0"/>
              </a:rPr>
              <a:t>c</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a:t>
            </a:r>
            <a:r>
              <a:rPr lang="en-US" altLang="zh-CN" sz="2400" i="1" dirty="0" smtClean="0">
                <a:latin typeface="Times New Roman" panose="02020603050405020304" pitchFamily="18" charset="0"/>
                <a:cs typeface="Times New Roman" panose="02020603050405020304" pitchFamily="18" charset="0"/>
              </a:rPr>
              <a:t>D</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a:t>
            </a:r>
            <a:r>
              <a:rPr lang="en-US" altLang="zh-CN" sz="2400" i="1" dirty="0" smtClean="0">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设 </a:t>
            </a:r>
            <a:r>
              <a:rPr lang="en-US" altLang="zh-CN" sz="2400" i="1" dirty="0" err="1" smtClean="0">
                <a:latin typeface="Times New Roman" panose="02020603050405020304" pitchFamily="18" charset="0"/>
                <a:cs typeface="Times New Roman" panose="02020603050405020304" pitchFamily="18" charset="0"/>
              </a:rPr>
              <a:t>n</a:t>
            </a:r>
            <a:r>
              <a:rPr lang="en-US" altLang="zh-CN" sz="2400" i="1" baseline="-25000" dirty="0" err="1" smtClean="0">
                <a:latin typeface="Times New Roman" panose="02020603050405020304" pitchFamily="18" charset="0"/>
                <a:cs typeface="Times New Roman" panose="02020603050405020304" pitchFamily="18" charset="0"/>
              </a:rPr>
              <a:t>i</a:t>
            </a:r>
            <a:r>
              <a:rPr lang="en-US" altLang="zh-CN" sz="2400" i="1" baseline="-25000" dirty="0" smtClean="0">
                <a:latin typeface="Times New Roman" panose="02020603050405020304" pitchFamily="18" charset="0"/>
                <a:cs typeface="Times New Roman" panose="02020603050405020304" pitchFamily="18" charset="0"/>
              </a:rPr>
              <a:t> </a:t>
            </a:r>
            <a:r>
              <a:rPr lang="zh-CN" altLang="en-US" sz="2400" i="1" dirty="0" smtClean="0">
                <a:latin typeface="Times New Roman" panose="02020603050405020304" pitchFamily="18" charset="0"/>
                <a:cs typeface="Times New Roman" panose="02020603050405020304" pitchFamily="18" charset="0"/>
              </a:rPr>
              <a:t>为</a:t>
            </a:r>
            <a:r>
              <a:rPr lang="en-US" altLang="zh-CN" sz="2400" i="1" dirty="0" smtClean="0">
                <a:latin typeface="Times New Roman" panose="02020603050405020304" pitchFamily="18" charset="0"/>
                <a:cs typeface="Times New Roman" panose="02020603050405020304" pitchFamily="18" charset="0"/>
              </a:rPr>
              <a:t>D</a:t>
            </a:r>
            <a:r>
              <a:rPr lang="en-US" altLang="zh-CN" sz="2400" i="1" baseline="-25000" dirty="0" smtClean="0">
                <a:latin typeface="Times New Roman" panose="02020603050405020304" pitchFamily="18" charset="0"/>
                <a:cs typeface="Times New Roman" panose="02020603050405020304" pitchFamily="18" charset="0"/>
              </a:rPr>
              <a:t>i</a:t>
            </a:r>
            <a:r>
              <a:rPr lang="zh-CN" altLang="en-US" sz="2400" i="1" dirty="0" smtClean="0">
                <a:latin typeface="Times New Roman" panose="02020603050405020304" pitchFamily="18" charset="0"/>
                <a:cs typeface="Times New Roman" panose="02020603050405020304" pitchFamily="18" charset="0"/>
              </a:rPr>
              <a:t>中词的总数</a:t>
            </a:r>
            <a:endParaRPr lang="zh-CN" altLang="en-US" sz="2400" i="1" dirty="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en-US" sz="2400" i="1" dirty="0" smtClean="0">
                <a:latin typeface="Times New Roman" panose="02020603050405020304" pitchFamily="18" charset="0"/>
                <a:cs typeface="Times New Roman" panose="02020603050405020304" pitchFamily="18" charset="0"/>
              </a:rPr>
              <a:t>         对每个词</a:t>
            </a:r>
            <a:r>
              <a:rPr lang="zh-CN" altLang="en-US" sz="2400" dirty="0" smtClean="0">
                <a:latin typeface="Times New Roman" panose="02020603050405020304" pitchFamily="18" charset="0"/>
                <a:cs typeface="Times New Roman" panose="02020603050405020304" pitchFamily="18" charset="0"/>
              </a:rPr>
              <a:t> </a:t>
            </a:r>
            <a:r>
              <a:rPr lang="en-US" altLang="zh-CN" sz="2400" i="1" dirty="0" err="1" smtClean="0">
                <a:latin typeface="Times New Roman" panose="02020603050405020304" pitchFamily="18" charset="0"/>
                <a:cs typeface="Times New Roman" panose="02020603050405020304" pitchFamily="18" charset="0"/>
              </a:rPr>
              <a:t>w</a:t>
            </a:r>
            <a:r>
              <a:rPr lang="en-US" altLang="zh-CN" sz="2400" i="1" baseline="-25000" dirty="0" err="1" smtClean="0">
                <a:latin typeface="Times New Roman" panose="02020603050405020304" pitchFamily="18" charset="0"/>
                <a:cs typeface="Times New Roman" panose="02020603050405020304" pitchFamily="18" charset="0"/>
              </a:rPr>
              <a:t>j</a:t>
            </a:r>
            <a:r>
              <a:rPr lang="en-US" altLang="zh-CN" sz="2400" i="1" baseline="-250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i="1" dirty="0" smtClean="0">
                <a:latin typeface="Times New Roman" panose="02020603050405020304" pitchFamily="18" charset="0"/>
                <a:cs typeface="Times New Roman" panose="02020603050405020304" pitchFamily="18" charset="0"/>
              </a:rPr>
              <a:t>V</a:t>
            </a:r>
            <a:endParaRPr lang="en-US" altLang="zh-CN" sz="2400" i="1" dirty="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en-US" altLang="zh-CN" sz="2400" i="1" dirty="0" smtClean="0">
                <a:latin typeface="Times New Roman" panose="02020603050405020304" pitchFamily="18" charset="0"/>
                <a:cs typeface="Times New Roman" panose="02020603050405020304" pitchFamily="18" charset="0"/>
              </a:rPr>
              <a:t>             </a:t>
            </a:r>
            <a:r>
              <a:rPr lang="zh-CN" altLang="en-US" sz="2400" i="1" dirty="0" smtClean="0">
                <a:latin typeface="Times New Roman" panose="02020603050405020304" pitchFamily="18" charset="0"/>
                <a:cs typeface="Times New Roman" panose="02020603050405020304" pitchFamily="18" charset="0"/>
              </a:rPr>
              <a:t>令 </a:t>
            </a:r>
            <a:r>
              <a:rPr lang="en-US" altLang="zh-CN" sz="2400" i="1" dirty="0" err="1" smtClean="0">
                <a:latin typeface="Times New Roman" panose="02020603050405020304" pitchFamily="18" charset="0"/>
                <a:cs typeface="Times New Roman" panose="02020603050405020304" pitchFamily="18" charset="0"/>
              </a:rPr>
              <a:t>n</a:t>
            </a:r>
            <a:r>
              <a:rPr lang="en-US" altLang="zh-CN" sz="2400" i="1" baseline="-25000" dirty="0" err="1" smtClean="0">
                <a:latin typeface="Times New Roman" panose="02020603050405020304" pitchFamily="18" charset="0"/>
                <a:cs typeface="Times New Roman" panose="02020603050405020304" pitchFamily="18" charset="0"/>
              </a:rPr>
              <a:t>ij</a:t>
            </a:r>
            <a:r>
              <a:rPr lang="en-US" altLang="zh-CN" sz="2400" i="1" dirty="0" smtClean="0">
                <a:latin typeface="Times New Roman" panose="02020603050405020304" pitchFamily="18" charset="0"/>
                <a:cs typeface="Times New Roman" panose="02020603050405020304" pitchFamily="18" charset="0"/>
              </a:rPr>
              <a:t> </a:t>
            </a:r>
            <a:r>
              <a:rPr lang="zh-CN" altLang="en-US" sz="2400" i="1" dirty="0" smtClean="0">
                <a:latin typeface="Times New Roman" panose="02020603050405020304" pitchFamily="18" charset="0"/>
                <a:cs typeface="Times New Roman" panose="02020603050405020304" pitchFamily="18" charset="0"/>
              </a:rPr>
              <a:t>为</a:t>
            </a:r>
            <a:r>
              <a:rPr lang="en-US" altLang="zh-CN" sz="2400" i="1" dirty="0" smtClean="0">
                <a:latin typeface="Times New Roman" panose="02020603050405020304" pitchFamily="18" charset="0"/>
                <a:cs typeface="Times New Roman" panose="02020603050405020304" pitchFamily="18" charset="0"/>
              </a:rPr>
              <a:t>D</a:t>
            </a:r>
            <a:r>
              <a:rPr lang="en-US" altLang="zh-CN" sz="2400" i="1" baseline="-25000" dirty="0" smtClean="0">
                <a:latin typeface="Times New Roman" panose="02020603050405020304" pitchFamily="18" charset="0"/>
                <a:cs typeface="Times New Roman" panose="02020603050405020304" pitchFamily="18" charset="0"/>
              </a:rPr>
              <a:t>i</a:t>
            </a:r>
            <a:r>
              <a:rPr lang="zh-CN" altLang="en-US" sz="2400" i="1" dirty="0" smtClean="0">
                <a:latin typeface="Times New Roman" panose="02020603050405020304" pitchFamily="18" charset="0"/>
                <a:cs typeface="Times New Roman" panose="02020603050405020304" pitchFamily="18" charset="0"/>
              </a:rPr>
              <a:t>中</a:t>
            </a:r>
            <a:r>
              <a:rPr lang="en-US" altLang="zh-CN" sz="2400" i="1" dirty="0" err="1" smtClean="0">
                <a:latin typeface="Times New Roman" panose="02020603050405020304" pitchFamily="18" charset="0"/>
                <a:cs typeface="Times New Roman" panose="02020603050405020304" pitchFamily="18" charset="0"/>
              </a:rPr>
              <a:t>w</a:t>
            </a:r>
            <a:r>
              <a:rPr lang="en-US" altLang="zh-CN" sz="2400" i="1" baseline="-25000" dirty="0" err="1" smtClean="0">
                <a:latin typeface="Times New Roman" panose="02020603050405020304" pitchFamily="18" charset="0"/>
                <a:cs typeface="Times New Roman" panose="02020603050405020304" pitchFamily="18" charset="0"/>
              </a:rPr>
              <a:t>ij</a:t>
            </a:r>
            <a:r>
              <a:rPr lang="zh-CN" altLang="en-US" sz="2400" i="1" dirty="0" smtClean="0">
                <a:latin typeface="Times New Roman" panose="02020603050405020304" pitchFamily="18" charset="0"/>
                <a:cs typeface="Times New Roman" panose="02020603050405020304" pitchFamily="18" charset="0"/>
              </a:rPr>
              <a:t>的数量</a:t>
            </a:r>
            <a:endParaRPr lang="zh-CN" altLang="en-US" sz="2400" i="1" dirty="0" smtClean="0">
              <a:latin typeface="Times New Roman" panose="02020603050405020304" pitchFamily="18" charset="0"/>
              <a:cs typeface="Times New Roman" panose="02020603050405020304" pitchFamily="18" charset="0"/>
            </a:endParaRPr>
          </a:p>
          <a:p>
            <a:pPr eaLnBrk="1" hangingPunct="1">
              <a:lnSpc>
                <a:spcPct val="110000"/>
              </a:lnSpc>
              <a:buFont typeface="Wingdings" panose="05000000000000000000" pitchFamily="2" charset="2"/>
              <a:buNone/>
            </a:pPr>
            <a:r>
              <a:rPr lang="zh-CN" altLang="en-US" sz="2400" i="1"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P(</a:t>
            </a:r>
            <a:r>
              <a:rPr lang="en-US" altLang="zh-CN" sz="2400" i="1" dirty="0" err="1" smtClean="0">
                <a:latin typeface="Times New Roman" panose="02020603050405020304" pitchFamily="18" charset="0"/>
                <a:cs typeface="Times New Roman" panose="02020603050405020304" pitchFamily="18" charset="0"/>
              </a:rPr>
              <a:t>w</a:t>
            </a:r>
            <a:r>
              <a:rPr lang="en-US" altLang="zh-CN" sz="2400" i="1" baseline="-25000" dirty="0" err="1" smtClean="0">
                <a:latin typeface="Times New Roman" panose="02020603050405020304" pitchFamily="18" charset="0"/>
                <a:cs typeface="Times New Roman" panose="02020603050405020304" pitchFamily="18" charset="0"/>
              </a:rPr>
              <a:t>i</a:t>
            </a:r>
            <a:r>
              <a:rPr lang="en-US" altLang="zh-CN" sz="2400" i="1" baseline="-250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c</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 (</a:t>
            </a:r>
            <a:r>
              <a:rPr lang="en-US" altLang="zh-CN" sz="2400" i="1" dirty="0" err="1" smtClean="0">
                <a:latin typeface="Times New Roman" panose="02020603050405020304" pitchFamily="18" charset="0"/>
                <a:cs typeface="Times New Roman" panose="02020603050405020304" pitchFamily="18" charset="0"/>
              </a:rPr>
              <a:t>n</a:t>
            </a:r>
            <a:r>
              <a:rPr lang="en-US" altLang="zh-CN" sz="2400" i="1" baseline="-25000" dirty="0" err="1" smtClean="0">
                <a:latin typeface="Times New Roman" panose="02020603050405020304" pitchFamily="18" charset="0"/>
                <a:cs typeface="Times New Roman" panose="02020603050405020304" pitchFamily="18" charset="0"/>
              </a:rPr>
              <a:t>ij</a:t>
            </a:r>
            <a:r>
              <a:rPr lang="en-US" altLang="zh-CN" sz="2400" dirty="0" smtClean="0">
                <a:latin typeface="Times New Roman" panose="02020603050405020304" pitchFamily="18" charset="0"/>
                <a:cs typeface="Times New Roman" panose="02020603050405020304" pitchFamily="18" charset="0"/>
              </a:rPr>
              <a:t>+ 1) / (</a:t>
            </a:r>
            <a:r>
              <a:rPr lang="en-US" altLang="zh-CN" sz="2400" i="1" dirty="0" err="1" smtClean="0">
                <a:latin typeface="Times New Roman" panose="02020603050405020304" pitchFamily="18" charset="0"/>
                <a:cs typeface="Times New Roman" panose="02020603050405020304" pitchFamily="18" charset="0"/>
              </a:rPr>
              <a:t>n</a:t>
            </a:r>
            <a:r>
              <a:rPr lang="en-US" altLang="zh-CN" sz="2400" i="1" baseline="-25000" dirty="0" err="1" smtClean="0">
                <a:latin typeface="Times New Roman" panose="02020603050405020304" pitchFamily="18" charset="0"/>
                <a:cs typeface="Times New Roman" panose="02020603050405020304" pitchFamily="18" charset="0"/>
              </a:rPr>
              <a:t>i</a:t>
            </a:r>
            <a:r>
              <a:rPr lang="en-US" altLang="zh-CN" sz="2400" i="1" baseline="-250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V </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10000"/>
              </a:lnSpc>
            </a:pPr>
            <a:endParaRPr lang="en-US" altLang="zh-CN" sz="2400" dirty="0" smtClean="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17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539552" y="-99392"/>
            <a:ext cx="8001000" cy="1216025"/>
          </a:xfrm>
        </p:spPr>
        <p:txBody>
          <a:bodyPr/>
          <a:lstStyle/>
          <a:p>
            <a:pPr eaLnBrk="1" hangingPunct="1"/>
            <a:r>
              <a:rPr lang="zh-CN" altLang="en-US" sz="3200" b="1" smtClean="0"/>
              <a:t>文本分类 </a:t>
            </a:r>
            <a:r>
              <a:rPr lang="en-US" altLang="zh-CN" sz="3200" b="1" smtClean="0"/>
              <a:t>Naïve Bayes</a:t>
            </a:r>
            <a:r>
              <a:rPr lang="zh-CN" altLang="en-US" sz="3200" b="1" smtClean="0"/>
              <a:t>算法</a:t>
            </a:r>
            <a:r>
              <a:rPr lang="en-US" altLang="zh-CN" sz="3200" b="1" smtClean="0"/>
              <a:t>(</a:t>
            </a:r>
            <a:r>
              <a:rPr lang="zh-CN" altLang="en-US" sz="3200" b="1" smtClean="0"/>
              <a:t>测试</a:t>
            </a:r>
            <a:r>
              <a:rPr lang="en-US" altLang="zh-CN" sz="3200" b="1" smtClean="0"/>
              <a:t>)</a:t>
            </a:r>
            <a:endParaRPr lang="en-US" altLang="zh-CN" sz="3200" b="1" smtClean="0"/>
          </a:p>
        </p:txBody>
      </p:sp>
      <p:sp>
        <p:nvSpPr>
          <p:cNvPr id="14340" name="Rectangle 3"/>
          <p:cNvSpPr>
            <a:spLocks noGrp="1" noChangeArrowheads="1"/>
          </p:cNvSpPr>
          <p:nvPr>
            <p:ph type="body" sz="half" idx="4294967295"/>
          </p:nvPr>
        </p:nvSpPr>
        <p:spPr>
          <a:xfrm>
            <a:off x="457200" y="1484784"/>
            <a:ext cx="7248525" cy="5248275"/>
          </a:xfrm>
        </p:spPr>
        <p:txBody>
          <a:bodyPr/>
          <a:lstStyle/>
          <a:p>
            <a:pPr eaLnBrk="1" hangingPunct="1">
              <a:lnSpc>
                <a:spcPct val="105000"/>
              </a:lnSpc>
            </a:pPr>
            <a:r>
              <a:rPr lang="zh-CN" altLang="en-US" sz="2400" dirty="0" smtClean="0">
                <a:latin typeface="Times New Roman" panose="02020603050405020304" pitchFamily="18" charset="0"/>
                <a:cs typeface="Times New Roman" panose="02020603050405020304" pitchFamily="18" charset="0"/>
              </a:rPr>
              <a:t>给定测试文档 </a:t>
            </a:r>
            <a:r>
              <a:rPr lang="en-US" altLang="zh-CN" sz="2400" i="1" dirty="0" smtClean="0">
                <a:latin typeface="Times New Roman" panose="02020603050405020304" pitchFamily="18" charset="0"/>
                <a:cs typeface="Times New Roman" panose="02020603050405020304" pitchFamily="18" charset="0"/>
              </a:rPr>
              <a:t>X</a:t>
            </a:r>
            <a:endParaRPr lang="en-US" altLang="zh-CN" sz="2400" i="1" dirty="0" smtClean="0">
              <a:latin typeface="Times New Roman" panose="02020603050405020304" pitchFamily="18" charset="0"/>
              <a:cs typeface="Times New Roman" panose="02020603050405020304" pitchFamily="18" charset="0"/>
            </a:endParaRPr>
          </a:p>
          <a:p>
            <a:pPr eaLnBrk="1" hangingPunct="1">
              <a:lnSpc>
                <a:spcPct val="105000"/>
              </a:lnSpc>
            </a:pPr>
            <a:r>
              <a:rPr lang="zh-CN" altLang="en-US" sz="2400" dirty="0" smtClean="0">
                <a:latin typeface="Times New Roman" panose="02020603050405020304" pitchFamily="18" charset="0"/>
                <a:cs typeface="Times New Roman" panose="02020603050405020304" pitchFamily="18" charset="0"/>
              </a:rPr>
              <a:t>设 </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为</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中词的个数</a:t>
            </a:r>
            <a:endParaRPr lang="zh-CN" altLang="en-US" sz="2400" i="1" dirty="0" smtClean="0">
              <a:latin typeface="Times New Roman" panose="02020603050405020304" pitchFamily="18" charset="0"/>
              <a:cs typeface="Times New Roman" panose="02020603050405020304" pitchFamily="18" charset="0"/>
            </a:endParaRPr>
          </a:p>
          <a:p>
            <a:pPr eaLnBrk="1" hangingPunct="1">
              <a:lnSpc>
                <a:spcPct val="105000"/>
              </a:lnSpc>
            </a:pPr>
            <a:r>
              <a:rPr lang="zh-CN" altLang="en-US" sz="2400" dirty="0" smtClean="0">
                <a:latin typeface="Times New Roman" panose="02020603050405020304" pitchFamily="18" charset="0"/>
                <a:cs typeface="Times New Roman" panose="02020603050405020304" pitchFamily="18" charset="0"/>
              </a:rPr>
              <a:t>返回的类别</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05000"/>
              </a:lnSpc>
            </a:pP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05000"/>
              </a:lnSpc>
            </a:pP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105000"/>
              </a:lnSpc>
            </a:pPr>
            <a:r>
              <a:rPr lang="en-US" altLang="zh-CN" sz="2400" i="1" dirty="0" err="1" smtClean="0">
                <a:latin typeface="Times New Roman" panose="02020603050405020304" pitchFamily="18" charset="0"/>
                <a:cs typeface="Times New Roman" panose="02020603050405020304" pitchFamily="18" charset="0"/>
              </a:rPr>
              <a:t>w</a:t>
            </a:r>
            <a:r>
              <a:rPr lang="en-US" altLang="zh-CN" sz="2400" i="1" baseline="-25000" dirty="0" err="1"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中第</a:t>
            </a:r>
            <a:r>
              <a:rPr lang="en-US" altLang="zh-CN" sz="2400" dirty="0" smtClean="0">
                <a:latin typeface="Times New Roman" panose="02020603050405020304" pitchFamily="18" charset="0"/>
                <a:cs typeface="Times New Roman" panose="02020603050405020304" pitchFamily="18" charset="0"/>
              </a:rPr>
              <a:t>i</a:t>
            </a:r>
            <a:r>
              <a:rPr lang="zh-CN" altLang="en-US" sz="2400" dirty="0" smtClean="0">
                <a:latin typeface="Times New Roman" panose="02020603050405020304" pitchFamily="18" charset="0"/>
                <a:cs typeface="Times New Roman" panose="02020603050405020304" pitchFamily="18" charset="0"/>
              </a:rPr>
              <a:t>个位置的词</a:t>
            </a:r>
            <a:endParaRPr lang="zh-CN" altLang="en-US" sz="2400" dirty="0" smtClean="0">
              <a:latin typeface="Times New Roman" panose="02020603050405020304" pitchFamily="18" charset="0"/>
              <a:cs typeface="Times New Roman" panose="02020603050405020304" pitchFamily="18" charset="0"/>
            </a:endParaRPr>
          </a:p>
          <a:p>
            <a:pPr eaLnBrk="1" hangingPunct="1"/>
            <a:endParaRPr lang="en-US" altLang="zh-CN" sz="2400" dirty="0" smtClean="0">
              <a:cs typeface="Times New Roman" panose="02020603050405020304" pitchFamily="18" charset="0"/>
            </a:endParaRPr>
          </a:p>
        </p:txBody>
      </p:sp>
      <p:graphicFrame>
        <p:nvGraphicFramePr>
          <p:cNvPr id="14338" name="Object 4"/>
          <p:cNvGraphicFramePr>
            <a:graphicFrameLocks noGrp="1" noChangeAspect="1"/>
          </p:cNvGraphicFramePr>
          <p:nvPr>
            <p:ph sz="half" idx="4294967295"/>
          </p:nvPr>
        </p:nvGraphicFramePr>
        <p:xfrm>
          <a:off x="2636838" y="2492896"/>
          <a:ext cx="4259262" cy="1258887"/>
        </p:xfrm>
        <a:graphic>
          <a:graphicData uri="http://schemas.openxmlformats.org/presentationml/2006/ole">
            <mc:AlternateContent xmlns:mc="http://schemas.openxmlformats.org/markup-compatibility/2006">
              <mc:Choice xmlns:v="urn:schemas-microsoft-com:vml" Requires="v">
                <p:oleObj spid="_x0000_s84171" name="Microsoft 公式 3.0" r:id="rId1" imgW="1586865" imgH="444500" progId="Equation.3">
                  <p:embed/>
                </p:oleObj>
              </mc:Choice>
              <mc:Fallback>
                <p:oleObj name="Microsoft 公式 3.0" r:id="rId1" imgW="1586865" imgH="444500" progId="Equation.3">
                  <p:embed/>
                  <p:pic>
                    <p:nvPicPr>
                      <p:cNvPr id="0" name="图片 8417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838" y="2492896"/>
                        <a:ext cx="4259262" cy="125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574675" y="-99392"/>
            <a:ext cx="8001000" cy="1216025"/>
          </a:xfrm>
        </p:spPr>
        <p:txBody>
          <a:bodyPr/>
          <a:lstStyle/>
          <a:p>
            <a:pPr eaLnBrk="1" hangingPunct="1"/>
            <a:r>
              <a:rPr lang="en-US" altLang="zh-CN" sz="3200" b="1" dirty="0" smtClean="0"/>
              <a:t>Naïve Bayes</a:t>
            </a:r>
            <a:r>
              <a:rPr lang="zh-CN" altLang="en-US" sz="3200" b="1" dirty="0" smtClean="0"/>
              <a:t>分类举例</a:t>
            </a:r>
            <a:endParaRPr lang="zh-CN" altLang="en-US" sz="3200" b="1" dirty="0" smtClean="0"/>
          </a:p>
        </p:txBody>
      </p:sp>
      <p:sp>
        <p:nvSpPr>
          <p:cNvPr id="51203" name="Rectangle 3"/>
          <p:cNvSpPr>
            <a:spLocks noGrp="1" noChangeArrowheads="1"/>
          </p:cNvSpPr>
          <p:nvPr>
            <p:ph type="body" sz="half" idx="4294967295"/>
          </p:nvPr>
        </p:nvSpPr>
        <p:spPr>
          <a:xfrm>
            <a:off x="457200" y="1426145"/>
            <a:ext cx="7553325" cy="2074863"/>
          </a:xfrm>
        </p:spPr>
        <p:txBody>
          <a:bodyPr/>
          <a:lstStyle/>
          <a:p>
            <a:pPr eaLnBrk="1" hangingPunct="1"/>
            <a:r>
              <a:rPr lang="en-US" altLang="zh-CN" sz="2400" dirty="0" smtClean="0">
                <a:latin typeface="Times New Roman" panose="02020603050405020304" pitchFamily="18" charset="0"/>
                <a:cs typeface="Times New Roman" panose="02020603050405020304" pitchFamily="18" charset="0"/>
              </a:rPr>
              <a:t>C = {allergy, cold, well}</a:t>
            </a:r>
            <a:endParaRPr lang="en-US" altLang="zh-CN" sz="2400" dirty="0" smtClean="0">
              <a:latin typeface="Times New Roman" panose="02020603050405020304" pitchFamily="18" charset="0"/>
              <a:cs typeface="Times New Roman" panose="02020603050405020304" pitchFamily="18" charset="0"/>
            </a:endParaRPr>
          </a:p>
          <a:p>
            <a:pPr eaLnBrk="1" hangingPunct="1"/>
            <a:r>
              <a:rPr lang="en-US" altLang="zh-CN" sz="2400" i="1" dirty="0" smtClean="0">
                <a:latin typeface="Times New Roman" panose="02020603050405020304" pitchFamily="18" charset="0"/>
                <a:cs typeface="Times New Roman" panose="02020603050405020304" pitchFamily="18" charset="0"/>
              </a:rPr>
              <a:t>e</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 sneeze; </a:t>
            </a:r>
            <a:r>
              <a:rPr lang="en-US" altLang="zh-CN" sz="2400" i="1" dirty="0" smtClean="0">
                <a:latin typeface="Times New Roman" panose="02020603050405020304" pitchFamily="18" charset="0"/>
                <a:cs typeface="Times New Roman" panose="02020603050405020304" pitchFamily="18" charset="0"/>
              </a:rPr>
              <a:t>e</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 cough; </a:t>
            </a:r>
            <a:r>
              <a:rPr lang="en-US" altLang="zh-CN" sz="2400" i="1" dirty="0" smtClean="0">
                <a:latin typeface="Times New Roman" panose="02020603050405020304" pitchFamily="18" charset="0"/>
                <a:cs typeface="Times New Roman" panose="02020603050405020304" pitchFamily="18" charset="0"/>
              </a:rPr>
              <a:t>e</a:t>
            </a:r>
            <a:r>
              <a:rPr lang="en-US" altLang="zh-CN" sz="2400" baseline="-25000" dirty="0" smtClean="0">
                <a:latin typeface="Times New Roman" panose="02020603050405020304" pitchFamily="18" charset="0"/>
                <a:cs typeface="Times New Roman" panose="02020603050405020304" pitchFamily="18" charset="0"/>
              </a:rPr>
              <a:t>3</a:t>
            </a:r>
            <a:r>
              <a:rPr lang="en-US" altLang="zh-CN" sz="2400" dirty="0" smtClean="0">
                <a:latin typeface="Times New Roman" panose="02020603050405020304" pitchFamily="18" charset="0"/>
                <a:cs typeface="Times New Roman" panose="02020603050405020304" pitchFamily="18" charset="0"/>
              </a:rPr>
              <a:t> = fever</a:t>
            </a:r>
            <a:endParaRPr lang="en-US" altLang="zh-CN" sz="2400" dirty="0" smtClean="0">
              <a:latin typeface="Times New Roman" panose="02020603050405020304" pitchFamily="18" charset="0"/>
              <a:cs typeface="Times New Roman" panose="02020603050405020304" pitchFamily="18" charset="0"/>
            </a:endParaRPr>
          </a:p>
          <a:p>
            <a:pPr eaLnBrk="1" hangingPunct="1"/>
            <a:r>
              <a:rPr lang="zh-CN" altLang="en-US" sz="2400" dirty="0" smtClean="0">
                <a:latin typeface="Times New Roman" panose="02020603050405020304" pitchFamily="18" charset="0"/>
                <a:cs typeface="Times New Roman" panose="02020603050405020304" pitchFamily="18" charset="0"/>
              </a:rPr>
              <a:t>当前实例是：</a:t>
            </a:r>
            <a:r>
              <a:rPr lang="en-US" altLang="zh-CN" sz="2400" dirty="0" smtClean="0">
                <a:latin typeface="Times New Roman" panose="02020603050405020304" pitchFamily="18" charset="0"/>
                <a:cs typeface="Times New Roman" panose="02020603050405020304" pitchFamily="18" charset="0"/>
              </a:rPr>
              <a:t>E = {sneeze, cough,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fever}</a:t>
            </a:r>
            <a:endParaRPr lang="en-US" altLang="zh-CN" sz="2400" dirty="0" smtClean="0">
              <a:latin typeface="Times New Roman" panose="02020603050405020304" pitchFamily="18" charset="0"/>
              <a:cs typeface="Times New Roman" panose="02020603050405020304" pitchFamily="18" charset="0"/>
            </a:endParaRPr>
          </a:p>
          <a:p>
            <a:pPr eaLnBrk="1" hangingPunct="1"/>
            <a:endParaRPr lang="en-US" altLang="zh-CN" sz="2400" dirty="0" smtClean="0">
              <a:cs typeface="Times New Roman" panose="02020603050405020304" pitchFamily="18" charset="0"/>
            </a:endParaRPr>
          </a:p>
        </p:txBody>
      </p:sp>
      <p:graphicFrame>
        <p:nvGraphicFramePr>
          <p:cNvPr id="188420" name="Group 4"/>
          <p:cNvGraphicFramePr>
            <a:graphicFrameLocks noGrp="1"/>
          </p:cNvGraphicFramePr>
          <p:nvPr>
            <p:ph sz="half" idx="4294967295"/>
          </p:nvPr>
        </p:nvGraphicFramePr>
        <p:xfrm>
          <a:off x="1143000" y="3303588"/>
          <a:ext cx="6543675" cy="2420938"/>
        </p:xfrm>
        <a:graphic>
          <a:graphicData uri="http://schemas.openxmlformats.org/drawingml/2006/table">
            <a:tbl>
              <a:tblPr/>
              <a:tblGrid>
                <a:gridCol w="2116138"/>
                <a:gridCol w="1395412"/>
                <a:gridCol w="1492250"/>
                <a:gridCol w="1539875"/>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err="1" smtClean="0">
                          <a:ln>
                            <a:noFill/>
                          </a:ln>
                          <a:solidFill>
                            <a:schemeClr val="tx1"/>
                          </a:solidFill>
                          <a:effectLst/>
                          <a:latin typeface="Verdana" panose="020B0604030504040204" pitchFamily="34" charset="0"/>
                          <a:ea typeface="宋体" panose="02010600030101010101" pitchFamily="2" charset="-122"/>
                        </a:rPr>
                        <a:t>Prob</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Well</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Cold</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Allergy</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a:t>
                      </a:r>
                      <a:r>
                        <a:rPr kumimoji="0" lang="en-US" altLang="zh-CN" sz="2000" b="0" i="1"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r>
                        <a:rPr kumimoji="0" lang="en-US" altLang="zh-CN" sz="2000" b="0" i="1"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i</a:t>
                      </a: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     0.9</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0.05</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      0.05</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P(sneeze|</a:t>
                      </a:r>
                      <a:r>
                        <a:rPr kumimoji="0" lang="en-US" altLang="zh-CN" sz="2000" b="0" i="1"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r>
                        <a:rPr kumimoji="0" lang="en-US" altLang="zh-CN" sz="2000" b="0" i="1"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i</a:t>
                      </a: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     0.1</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      0.9</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      0.9</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P(cough|</a:t>
                      </a:r>
                      <a:r>
                        <a:rPr kumimoji="0" lang="en-US" altLang="zh-CN" sz="2000" b="0" i="1"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r>
                        <a:rPr kumimoji="0" lang="en-US" altLang="zh-CN" sz="2000" b="0" i="1"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i</a:t>
                      </a: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0.1</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0.8</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0.7</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P(fever|</a:t>
                      </a:r>
                      <a:r>
                        <a:rPr kumimoji="0" lang="en-US" altLang="zh-CN" sz="2000" b="0" i="1"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a:t>
                      </a:r>
                      <a:r>
                        <a:rPr kumimoji="0" lang="en-US" altLang="zh-CN" sz="2000" b="0" i="1"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i</a:t>
                      </a: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0.01</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0.7</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0.4</a:t>
                      </a:r>
                      <a:endParaRPr kumimoji="0" lang="en-US" altLang="zh-CN"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37" name="AutoShape 37"/>
          <p:cNvSpPr>
            <a:spLocks noChangeArrowheads="1"/>
          </p:cNvSpPr>
          <p:nvPr/>
        </p:nvSpPr>
        <p:spPr bwMode="auto">
          <a:xfrm>
            <a:off x="7591425" y="2528888"/>
            <a:ext cx="838200" cy="381000"/>
          </a:xfrm>
          <a:prstGeom prst="wedgeRectCallout">
            <a:avLst>
              <a:gd name="adj1" fmla="val -119699"/>
              <a:gd name="adj2" fmla="val 172917"/>
            </a:avLst>
          </a:prstGeom>
          <a:solidFill>
            <a:schemeClr val="accent1"/>
          </a:solidFill>
          <a:ln w="9525">
            <a:solidFill>
              <a:schemeClr val="tx1"/>
            </a:solidFill>
            <a:miter lim="800000"/>
          </a:ln>
        </p:spPr>
        <p:txBody>
          <a:bodyPr/>
          <a:lstStyle/>
          <a:p>
            <a:pPr algn="ctr">
              <a:buSzPct val="75000"/>
            </a:pPr>
            <a:r>
              <a:rPr lang="zh-CN" altLang="en-US" sz="1800">
                <a:latin typeface="Tahoma" panose="020B0604030504040204" pitchFamily="34" charset="0"/>
              </a:rPr>
              <a:t>过敏</a:t>
            </a:r>
            <a:endParaRPr lang="zh-CN" altLang="en-US" sz="1800">
              <a:latin typeface="Tahoma" panose="020B0604030504040204" pitchFamily="34" charset="0"/>
            </a:endParaRPr>
          </a:p>
        </p:txBody>
      </p:sp>
      <p:sp>
        <p:nvSpPr>
          <p:cNvPr id="51238" name="AutoShape 38"/>
          <p:cNvSpPr>
            <a:spLocks noChangeArrowheads="1"/>
          </p:cNvSpPr>
          <p:nvPr/>
        </p:nvSpPr>
        <p:spPr bwMode="auto">
          <a:xfrm>
            <a:off x="0" y="1531640"/>
            <a:ext cx="914400" cy="457200"/>
          </a:xfrm>
          <a:prstGeom prst="wedgeRectCallout">
            <a:avLst>
              <a:gd name="adj1" fmla="val 189412"/>
              <a:gd name="adj2" fmla="val 54514"/>
            </a:avLst>
          </a:prstGeom>
          <a:solidFill>
            <a:schemeClr val="accent1"/>
          </a:solidFill>
          <a:ln w="9525">
            <a:solidFill>
              <a:schemeClr val="tx1"/>
            </a:solidFill>
            <a:miter lim="800000"/>
          </a:ln>
        </p:spPr>
        <p:txBody>
          <a:bodyPr/>
          <a:lstStyle/>
          <a:p>
            <a:pPr algn="ctr">
              <a:buSzPct val="75000"/>
            </a:pPr>
            <a:r>
              <a:rPr lang="zh-CN" altLang="en-US" sz="1800">
                <a:latin typeface="Tahoma" panose="020B0604030504040204" pitchFamily="34" charset="0"/>
              </a:rPr>
              <a:t>打喷嚏</a:t>
            </a:r>
            <a:endParaRPr lang="zh-CN" altLang="en-US" sz="180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8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7" grpId="0" animBg="1"/>
      <p:bldP spid="51238"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574675" y="-27384"/>
            <a:ext cx="8001000" cy="1216025"/>
          </a:xfrm>
        </p:spPr>
        <p:txBody>
          <a:bodyPr/>
          <a:lstStyle/>
          <a:p>
            <a:pPr eaLnBrk="1" hangingPunct="1"/>
            <a:r>
              <a:rPr lang="en-US" altLang="zh-CN" sz="3200" b="1" dirty="0" smtClean="0"/>
              <a:t>Naïve Bayes </a:t>
            </a:r>
            <a:r>
              <a:rPr lang="zh-CN" altLang="en-US" sz="3200" b="1" dirty="0" smtClean="0"/>
              <a:t>举例 </a:t>
            </a:r>
            <a:r>
              <a:rPr lang="en-US" altLang="zh-CN" sz="3200" b="1" dirty="0" smtClean="0"/>
              <a:t>(cont.)</a:t>
            </a:r>
            <a:endParaRPr lang="en-US" altLang="zh-CN" sz="3200" b="1" dirty="0" smtClean="0"/>
          </a:p>
        </p:txBody>
      </p:sp>
      <p:sp>
        <p:nvSpPr>
          <p:cNvPr id="52227" name="Rectangle 3"/>
          <p:cNvSpPr>
            <a:spLocks noGrp="1" noChangeArrowheads="1"/>
          </p:cNvSpPr>
          <p:nvPr>
            <p:ph type="body" idx="4294967295"/>
          </p:nvPr>
        </p:nvSpPr>
        <p:spPr>
          <a:xfrm>
            <a:off x="533400" y="1449388"/>
            <a:ext cx="8001000" cy="4191000"/>
          </a:xfrm>
        </p:spPr>
        <p:txBody>
          <a:bodyPr/>
          <a:lstStyle/>
          <a:p>
            <a:pPr eaLnBrk="1" hangingPunct="1"/>
            <a:r>
              <a:rPr lang="zh-CN" altLang="en-US" sz="2000" smtClean="0"/>
              <a:t>参数计算：</a:t>
            </a:r>
            <a:endParaRPr lang="zh-CN" altLang="en-US" sz="2000" smtClean="0"/>
          </a:p>
          <a:p>
            <a:pPr lvl="1" eaLnBrk="1" hangingPunct="1"/>
            <a:r>
              <a:rPr lang="en-US" altLang="zh-CN" sz="2000" smtClean="0">
                <a:latin typeface="Times New Roman" panose="02020603050405020304" pitchFamily="18" charset="0"/>
                <a:cs typeface="Times New Roman" panose="02020603050405020304" pitchFamily="18" charset="0"/>
              </a:rPr>
              <a:t>P(well | E) = (0.9)(0.1)(0.1)(0.99)/P(E)=0.0089/P(E)</a:t>
            </a:r>
            <a:endParaRPr lang="en-US" altLang="zh-CN" sz="2000" smtClean="0">
              <a:latin typeface="Times New Roman" panose="02020603050405020304" pitchFamily="18" charset="0"/>
              <a:cs typeface="Times New Roman" panose="02020603050405020304" pitchFamily="18" charset="0"/>
            </a:endParaRPr>
          </a:p>
          <a:p>
            <a:pPr lvl="1" eaLnBrk="1" hangingPunct="1"/>
            <a:r>
              <a:rPr lang="en-US" altLang="zh-CN" sz="2000" smtClean="0">
                <a:latin typeface="Times New Roman" panose="02020603050405020304" pitchFamily="18" charset="0"/>
                <a:cs typeface="Times New Roman" panose="02020603050405020304" pitchFamily="18" charset="0"/>
              </a:rPr>
              <a:t>P(cold | E) = (0.05)(0.9)(0.8)(0.3)/P(E)=0.01/P(E)</a:t>
            </a:r>
            <a:endParaRPr lang="en-US" altLang="zh-CN" sz="2000" smtClean="0">
              <a:latin typeface="Times New Roman" panose="02020603050405020304" pitchFamily="18" charset="0"/>
              <a:cs typeface="Times New Roman" panose="02020603050405020304" pitchFamily="18" charset="0"/>
            </a:endParaRPr>
          </a:p>
          <a:p>
            <a:pPr lvl="1" eaLnBrk="1" hangingPunct="1"/>
            <a:r>
              <a:rPr lang="en-US" altLang="zh-CN" sz="2000" smtClean="0">
                <a:latin typeface="Times New Roman" panose="02020603050405020304" pitchFamily="18" charset="0"/>
                <a:cs typeface="Times New Roman" panose="02020603050405020304" pitchFamily="18" charset="0"/>
              </a:rPr>
              <a:t>P(allergy | E) = (0.05)(0.9)(0.7)(0.6)/P(E)=0.019/P(E)</a:t>
            </a:r>
            <a:endParaRPr lang="en-US" altLang="zh-CN" sz="2000" smtClean="0">
              <a:latin typeface="Times New Roman" panose="02020603050405020304" pitchFamily="18" charset="0"/>
              <a:cs typeface="Times New Roman" panose="02020603050405020304" pitchFamily="18" charset="0"/>
            </a:endParaRPr>
          </a:p>
          <a:p>
            <a:pPr eaLnBrk="1" hangingPunct="1"/>
            <a:endParaRPr lang="en-US" altLang="zh-CN" sz="2000" smtClean="0">
              <a:latin typeface="Times New Roman" panose="02020603050405020304" pitchFamily="18" charset="0"/>
              <a:cs typeface="Times New Roman" panose="02020603050405020304" pitchFamily="18" charset="0"/>
            </a:endParaRPr>
          </a:p>
          <a:p>
            <a:pPr eaLnBrk="1" hangingPunct="1"/>
            <a:r>
              <a:rPr lang="zh-CN" altLang="en-US" sz="2000" smtClean="0">
                <a:latin typeface="Times New Roman" panose="02020603050405020304" pitchFamily="18" charset="0"/>
                <a:cs typeface="Times New Roman" panose="02020603050405020304" pitchFamily="18" charset="0"/>
              </a:rPr>
              <a:t>最大概率类</a:t>
            </a:r>
            <a:r>
              <a:rPr lang="en-US" altLang="zh-CN" sz="2000" smtClean="0">
                <a:latin typeface="Times New Roman" panose="02020603050405020304" pitchFamily="18" charset="0"/>
                <a:cs typeface="Times New Roman" panose="02020603050405020304" pitchFamily="18" charset="0"/>
              </a:rPr>
              <a:t>: allergy</a:t>
            </a:r>
            <a:endParaRPr lang="en-US" altLang="zh-CN" sz="2000" smtClean="0">
              <a:latin typeface="Times New Roman" panose="02020603050405020304" pitchFamily="18" charset="0"/>
              <a:cs typeface="Times New Roman" panose="02020603050405020304" pitchFamily="18" charset="0"/>
            </a:endParaRPr>
          </a:p>
          <a:p>
            <a:pPr lvl="1" eaLnBrk="1" hangingPunct="1"/>
            <a:r>
              <a:rPr lang="en-US" altLang="zh-CN" sz="2000" smtClean="0">
                <a:latin typeface="Times New Roman" panose="02020603050405020304" pitchFamily="18" charset="0"/>
                <a:cs typeface="Times New Roman" panose="02020603050405020304" pitchFamily="18" charset="0"/>
              </a:rPr>
              <a:t>P(E) = 0.089 + 0.01 + 0.019 = 0.0379</a:t>
            </a:r>
            <a:endParaRPr lang="en-US" altLang="zh-CN" sz="2000" smtClean="0">
              <a:latin typeface="Times New Roman" panose="02020603050405020304" pitchFamily="18" charset="0"/>
              <a:cs typeface="Times New Roman" panose="02020603050405020304" pitchFamily="18" charset="0"/>
            </a:endParaRPr>
          </a:p>
          <a:p>
            <a:pPr lvl="1" eaLnBrk="1" hangingPunct="1"/>
            <a:r>
              <a:rPr lang="en-US" altLang="zh-CN" sz="2000" smtClean="0">
                <a:latin typeface="Times New Roman" panose="02020603050405020304" pitchFamily="18" charset="0"/>
                <a:cs typeface="Times New Roman" panose="02020603050405020304" pitchFamily="18" charset="0"/>
              </a:rPr>
              <a:t>P(well | E) = 0.23</a:t>
            </a:r>
            <a:endParaRPr lang="en-US" altLang="zh-CN" sz="2000" smtClean="0">
              <a:latin typeface="Times New Roman" panose="02020603050405020304" pitchFamily="18" charset="0"/>
              <a:cs typeface="Times New Roman" panose="02020603050405020304" pitchFamily="18" charset="0"/>
            </a:endParaRPr>
          </a:p>
          <a:p>
            <a:pPr lvl="1" eaLnBrk="1" hangingPunct="1"/>
            <a:r>
              <a:rPr lang="en-US" altLang="zh-CN" sz="2000" smtClean="0">
                <a:latin typeface="Times New Roman" panose="02020603050405020304" pitchFamily="18" charset="0"/>
                <a:cs typeface="Times New Roman" panose="02020603050405020304" pitchFamily="18" charset="0"/>
              </a:rPr>
              <a:t>P(cold | E) = 0.26</a:t>
            </a:r>
            <a:endParaRPr lang="en-US" altLang="zh-CN" sz="2000" smtClean="0">
              <a:latin typeface="Times New Roman" panose="02020603050405020304" pitchFamily="18" charset="0"/>
              <a:cs typeface="Times New Roman" panose="02020603050405020304" pitchFamily="18" charset="0"/>
            </a:endParaRPr>
          </a:p>
          <a:p>
            <a:pPr lvl="1" eaLnBrk="1" hangingPunct="1"/>
            <a:r>
              <a:rPr lang="en-US" altLang="zh-CN" sz="2000" smtClean="0">
                <a:latin typeface="Times New Roman" panose="02020603050405020304" pitchFamily="18" charset="0"/>
                <a:cs typeface="Times New Roman" panose="02020603050405020304" pitchFamily="18" charset="0"/>
              </a:rPr>
              <a:t>P(allergy | E) = 0.50</a:t>
            </a:r>
            <a:endParaRPr lang="en-US" altLang="zh-CN" sz="200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574675" y="-27384"/>
            <a:ext cx="8001000" cy="1216025"/>
          </a:xfrm>
        </p:spPr>
        <p:txBody>
          <a:bodyPr/>
          <a:lstStyle/>
          <a:p>
            <a:pPr eaLnBrk="1" hangingPunct="1"/>
            <a:r>
              <a:rPr lang="en-US" altLang="zh-CN" sz="3200" b="1" dirty="0" smtClean="0"/>
              <a:t>Play-tennis </a:t>
            </a:r>
            <a:r>
              <a:rPr lang="zh-CN" altLang="en-US" sz="3200" b="1" dirty="0" smtClean="0"/>
              <a:t>例子</a:t>
            </a:r>
            <a:r>
              <a:rPr lang="en-US" altLang="zh-CN" sz="3200" b="1" dirty="0" smtClean="0"/>
              <a:t>: </a:t>
            </a:r>
            <a:r>
              <a:rPr lang="zh-CN" altLang="en-US" sz="3200" b="1" dirty="0" smtClean="0"/>
              <a:t>估算 </a:t>
            </a:r>
            <a:r>
              <a:rPr lang="en-US" altLang="zh-CN" dirty="0" smtClean="0"/>
              <a:t>P(</a:t>
            </a:r>
            <a:r>
              <a:rPr lang="en-US" altLang="zh-CN" dirty="0" err="1" smtClean="0"/>
              <a:t>x</a:t>
            </a:r>
            <a:r>
              <a:rPr lang="en-US" altLang="zh-CN" baseline="-25000" dirty="0" err="1" smtClean="0"/>
              <a:t>i</a:t>
            </a:r>
            <a:r>
              <a:rPr lang="en-US" altLang="zh-CN" dirty="0" err="1" smtClean="0"/>
              <a:t>|C</a:t>
            </a:r>
            <a:r>
              <a:rPr lang="en-US" altLang="zh-CN" dirty="0" smtClean="0"/>
              <a:t>)</a:t>
            </a:r>
            <a:endParaRPr lang="en-US" altLang="zh-CN" dirty="0" smtClean="0"/>
          </a:p>
        </p:txBody>
      </p:sp>
      <p:graphicFrame>
        <p:nvGraphicFramePr>
          <p:cNvPr id="17410" name="Object 3"/>
          <p:cNvGraphicFramePr>
            <a:graphicFrameLocks noGrp="1"/>
          </p:cNvGraphicFramePr>
          <p:nvPr>
            <p:ph sz="half" idx="4294967295"/>
          </p:nvPr>
        </p:nvGraphicFramePr>
        <p:xfrm>
          <a:off x="701675" y="1763713"/>
          <a:ext cx="4522788" cy="3773487"/>
        </p:xfrm>
        <a:graphic>
          <a:graphicData uri="http://schemas.openxmlformats.org/presentationml/2006/ole">
            <mc:AlternateContent xmlns:mc="http://schemas.openxmlformats.org/markup-compatibility/2006">
              <mc:Choice xmlns:v="urn:schemas-microsoft-com:vml" Requires="v">
                <p:oleObj spid="_x0000_s85195" name="Worksheet" r:id="rId1" imgW="6818630" imgH="6141085" progId="Excel.Sheet.8">
                  <p:embed/>
                </p:oleObj>
              </mc:Choice>
              <mc:Fallback>
                <p:oleObj name="Worksheet" r:id="rId1" imgW="6818630" imgH="6141085" progId="Excel.Sheet.8">
                  <p:embed/>
                  <p:pic>
                    <p:nvPicPr>
                      <p:cNvPr id="0" name="图片 85194"/>
                      <p:cNvPicPr>
                        <a:picLocks noGrp="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 y="1763713"/>
                        <a:ext cx="4522788" cy="377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0" name="Group 12"/>
          <p:cNvGraphicFramePr>
            <a:graphicFrameLocks noGrp="1"/>
          </p:cNvGraphicFramePr>
          <p:nvPr>
            <p:ph sz="half" idx="4294967295"/>
          </p:nvPr>
        </p:nvGraphicFramePr>
        <p:xfrm>
          <a:off x="5970588" y="2573338"/>
          <a:ext cx="2057400" cy="2100262"/>
        </p:xfrm>
        <a:graphic>
          <a:graphicData uri="http://schemas.openxmlformats.org/drawingml/2006/table">
            <a:tbl>
              <a:tblPr/>
              <a:tblGrid>
                <a:gridCol w="2057400"/>
              </a:tblGrid>
              <a:tr h="1049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P(p) = 9/14</a:t>
                      </a:r>
                      <a:endParaRPr kumimoji="0" lang="it-IT"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4">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P(n) = 5/14</a:t>
                      </a:r>
                      <a:endParaRPr kumimoji="0" lang="it-IT"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300" name="Group 52"/>
          <p:cNvGraphicFramePr>
            <a:graphicFrameLocks noGrp="1"/>
          </p:cNvGraphicFramePr>
          <p:nvPr/>
        </p:nvGraphicFramePr>
        <p:xfrm>
          <a:off x="1905000" y="1573213"/>
          <a:ext cx="4191000" cy="4479928"/>
        </p:xfrm>
        <a:graphic>
          <a:graphicData uri="http://schemas.openxmlformats.org/drawingml/2006/table">
            <a:tbl>
              <a:tblPr/>
              <a:tblGrid>
                <a:gridCol w="2095500"/>
                <a:gridCol w="2095500"/>
              </a:tblGrid>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outlook</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P(sunny|p) = 2/9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P(sunny|n) = 3/5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P(overcast|p) = 4/9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P(overcast|n) = 0</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P(rain|p) = 3/9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P(rain|n) = 2/5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temperature</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P(hot|p) = 2/9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P(hot|n) = 2/5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P(mild|p) = 4/9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P(mild|n) = 2/5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P(cool|p) = 3/9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P(cool|n) = 1/5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humidity</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P(high|p) = 3/9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P(high|n) = 4/5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P(normal|p) = 6/9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P(normal|n) = 2/5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windy</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P(true|p) = 3/9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P(true|n) = 3/5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P(false|p) = 6/9</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P(false|n) = 2/5</a:t>
                      </a:r>
                      <a:endParaRPr kumimoji="0" lang="it-IT" altLang="zh-CN" sz="13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椭圆形标注 3"/>
          <p:cNvSpPr/>
          <p:nvPr/>
        </p:nvSpPr>
        <p:spPr>
          <a:xfrm>
            <a:off x="762000" y="1268413"/>
            <a:ext cx="1066800" cy="685800"/>
          </a:xfrm>
          <a:prstGeom prst="wedgeEllipseCallout">
            <a:avLst>
              <a:gd name="adj1" fmla="val 83438"/>
              <a:gd name="adj2" fmla="val 8999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SzPct val="75000"/>
              <a:defRPr/>
            </a:pPr>
            <a:r>
              <a:rPr lang="zh-CN" altLang="en-US" sz="1800" dirty="0"/>
              <a:t>正例</a:t>
            </a:r>
            <a:endParaRPr lang="zh-CN" altLang="en-US" sz="1800" dirty="0"/>
          </a:p>
        </p:txBody>
      </p:sp>
      <p:sp>
        <p:nvSpPr>
          <p:cNvPr id="5" name="椭圆形标注 4"/>
          <p:cNvSpPr/>
          <p:nvPr/>
        </p:nvSpPr>
        <p:spPr>
          <a:xfrm>
            <a:off x="6858000" y="1268413"/>
            <a:ext cx="914400" cy="685800"/>
          </a:xfrm>
          <a:prstGeom prst="wedgeEllipseCallout">
            <a:avLst>
              <a:gd name="adj1" fmla="val -175472"/>
              <a:gd name="adj2" fmla="val 8311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SzPct val="75000"/>
              <a:defRPr/>
            </a:pPr>
            <a:r>
              <a:rPr lang="zh-CN" altLang="en-US" sz="1800" dirty="0"/>
              <a:t>反例</a:t>
            </a:r>
            <a:endParaRPr lang="zh-CN" altLang="en-US" sz="1800" dirty="0"/>
          </a:p>
        </p:txBody>
      </p:sp>
    </p:spTree>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5A1CC5-D28A-4953-8980-D91BA4BDE5E9}" type="slidenum">
              <a:rPr lang="zh-CN" altLang="en-US"/>
            </a:fld>
            <a:endParaRPr lang="en-US" altLang="zh-CN"/>
          </a:p>
        </p:txBody>
      </p:sp>
      <p:sp>
        <p:nvSpPr>
          <p:cNvPr id="8194" name="Rectangle 2"/>
          <p:cNvSpPr>
            <a:spLocks noGrp="1" noChangeArrowheads="1"/>
          </p:cNvSpPr>
          <p:nvPr>
            <p:ph type="title"/>
          </p:nvPr>
        </p:nvSpPr>
        <p:spPr/>
        <p:txBody>
          <a:bodyPr/>
          <a:lstStyle/>
          <a:p>
            <a:r>
              <a:rPr lang="zh-CN" altLang="en-US" sz="3200" b="1" dirty="0">
                <a:latin typeface="+mj-ea"/>
                <a:ea typeface="+mj-ea"/>
                <a:cs typeface="Tahoma" panose="020B0604030504040204" pitchFamily="34" charset="0"/>
              </a:rPr>
              <a:t>本章内容</a:t>
            </a:r>
            <a:endParaRPr lang="zh-CN" altLang="en-US" sz="3200" b="1" dirty="0">
              <a:latin typeface="+mj-ea"/>
              <a:ea typeface="+mj-ea"/>
              <a:cs typeface="Tahoma" panose="020B0604030504040204" pitchFamily="34" charset="0"/>
            </a:endParaRPr>
          </a:p>
        </p:txBody>
      </p:sp>
      <p:sp>
        <p:nvSpPr>
          <p:cNvPr id="8195" name="Rectangle 3"/>
          <p:cNvSpPr>
            <a:spLocks noGrp="1" noChangeArrowheads="1"/>
          </p:cNvSpPr>
          <p:nvPr>
            <p:ph type="body" idx="1"/>
          </p:nvPr>
        </p:nvSpPr>
        <p:spPr>
          <a:xfrm>
            <a:off x="683568" y="1772816"/>
            <a:ext cx="7772400" cy="3392488"/>
          </a:xfrm>
        </p:spPr>
        <p:txBody>
          <a:bodyPr/>
          <a:lstStyle/>
          <a:p>
            <a:pPr>
              <a:lnSpc>
                <a:spcPct val="90000"/>
              </a:lnSpc>
            </a:pPr>
            <a:r>
              <a:rPr lang="zh-CN" altLang="en-US" dirty="0" smtClean="0"/>
              <a:t>文本内容安全</a:t>
            </a:r>
            <a:r>
              <a:rPr lang="zh-CN" altLang="en-US" dirty="0"/>
              <a:t>的</a:t>
            </a:r>
            <a:r>
              <a:rPr lang="zh-CN" altLang="en-US" dirty="0" smtClean="0"/>
              <a:t>基本概念</a:t>
            </a:r>
            <a:endParaRPr lang="en-US" altLang="zh-CN" dirty="0" smtClean="0"/>
          </a:p>
          <a:p>
            <a:pPr>
              <a:lnSpc>
                <a:spcPct val="90000"/>
              </a:lnSpc>
            </a:pPr>
            <a:r>
              <a:rPr lang="zh-CN" altLang="en-US" dirty="0" smtClean="0"/>
              <a:t>文本隐写与水印技术</a:t>
            </a:r>
            <a:endParaRPr lang="zh-CN" altLang="en-US" dirty="0"/>
          </a:p>
          <a:p>
            <a:pPr>
              <a:lnSpc>
                <a:spcPct val="90000"/>
              </a:lnSpc>
            </a:pPr>
            <a:r>
              <a:rPr lang="zh-CN" altLang="en-US" dirty="0" smtClean="0"/>
              <a:t>文本内容获取技术</a:t>
            </a:r>
            <a:endParaRPr lang="zh-CN" altLang="en-US" dirty="0"/>
          </a:p>
          <a:p>
            <a:pPr>
              <a:lnSpc>
                <a:spcPct val="90000"/>
              </a:lnSpc>
            </a:pPr>
            <a:r>
              <a:rPr lang="zh-CN" altLang="en-US" dirty="0" smtClean="0"/>
              <a:t>文本表示技术</a:t>
            </a:r>
            <a:endParaRPr lang="zh-CN" altLang="en-US" dirty="0"/>
          </a:p>
          <a:p>
            <a:pPr>
              <a:lnSpc>
                <a:spcPct val="90000"/>
              </a:lnSpc>
            </a:pPr>
            <a:r>
              <a:rPr lang="zh-CN" altLang="en-US" dirty="0"/>
              <a:t>文本</a:t>
            </a:r>
            <a:r>
              <a:rPr lang="zh-CN" altLang="en-US" dirty="0" smtClean="0"/>
              <a:t>过滤与分类</a:t>
            </a:r>
            <a:r>
              <a:rPr lang="zh-CN" altLang="en-US" dirty="0"/>
              <a:t>技术</a:t>
            </a:r>
            <a:endParaRPr lang="zh-CN" altLang="en-US" dirty="0"/>
          </a:p>
          <a:p>
            <a:pPr>
              <a:lnSpc>
                <a:spcPct val="90000"/>
              </a:lnSpc>
            </a:pPr>
            <a:endParaRPr lang="zh-CN" altLang="en-US" dirty="0"/>
          </a:p>
          <a:p>
            <a:pPr>
              <a:lnSpc>
                <a:spcPct val="90000"/>
              </a:lnSpc>
            </a:pPr>
            <a:r>
              <a:rPr lang="zh-CN" altLang="zh-CN" dirty="0"/>
              <a:t>算法要求：</a:t>
            </a:r>
            <a:endParaRPr lang="zh-CN" altLang="zh-CN" dirty="0"/>
          </a:p>
          <a:p>
            <a:pPr lvl="1">
              <a:lnSpc>
                <a:spcPct val="90000"/>
              </a:lnSpc>
            </a:pPr>
            <a:r>
              <a:rPr lang="zh-CN" altLang="zh-CN" sz="2400" dirty="0"/>
              <a:t>爬虫算法</a:t>
            </a:r>
            <a:endParaRPr lang="zh-CN" altLang="zh-CN" sz="2400" dirty="0"/>
          </a:p>
          <a:p>
            <a:pPr lvl="1">
              <a:lnSpc>
                <a:spcPct val="90000"/>
              </a:lnSpc>
            </a:pPr>
            <a:r>
              <a:rPr lang="zh-CN" altLang="zh-CN" sz="2400" dirty="0"/>
              <a:t>分类算法：贝叶斯分类</a:t>
            </a:r>
            <a:endParaRPr lang="en-US" altLang="zh-CN" sz="2400" dirty="0"/>
          </a:p>
          <a:p>
            <a:pPr lvl="1">
              <a:lnSpc>
                <a:spcPct val="90000"/>
              </a:lnSpc>
            </a:pPr>
            <a:r>
              <a:rPr lang="zh-CN" altLang="en-US" sz="2400" dirty="0"/>
              <a:t>聚类算法：</a:t>
            </a:r>
            <a:r>
              <a:rPr lang="en-US" altLang="zh-CN" sz="2400" dirty="0"/>
              <a:t>Kmeans</a:t>
            </a:r>
            <a:endParaRPr lang="en-US" altLang="zh-CN" sz="2400" dirty="0"/>
          </a:p>
          <a:p>
            <a:pPr>
              <a:lnSpc>
                <a:spcPct val="90000"/>
              </a:lnSpc>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E6CB5150-4641-4E8C-B512-4499035D8A34}" type="slidenum">
              <a:rPr lang="en-US" altLang="zh-CN"/>
            </a:fld>
            <a:endParaRPr lang="en-US" altLang="zh-CN"/>
          </a:p>
        </p:txBody>
      </p:sp>
      <p:sp>
        <p:nvSpPr>
          <p:cNvPr id="15363" name="Rectangle 2"/>
          <p:cNvSpPr>
            <a:spLocks noGrp="1" noChangeArrowheads="1"/>
          </p:cNvSpPr>
          <p:nvPr>
            <p:ph type="title" idx="4294967295"/>
          </p:nvPr>
        </p:nvSpPr>
        <p:spPr>
          <a:xfrm>
            <a:off x="611560" y="116632"/>
            <a:ext cx="8229600" cy="1052513"/>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mj-ea"/>
              </a:rPr>
              <a:t>增量式</a:t>
            </a:r>
            <a:r>
              <a:rPr lang="en-US" altLang="zh-CN" sz="3200" b="1" dirty="0">
                <a:latin typeface="+mj-ea"/>
              </a:rPr>
              <a:t>Web</a:t>
            </a:r>
            <a:r>
              <a:rPr lang="zh-CN" altLang="en-US" sz="3200" b="1" dirty="0">
                <a:latin typeface="+mj-ea"/>
              </a:rPr>
              <a:t>信息采集</a:t>
            </a:r>
            <a:endParaRPr lang="zh-CN" altLang="en-US" sz="3200" b="1" dirty="0">
              <a:latin typeface="+mj-ea"/>
            </a:endParaRPr>
          </a:p>
        </p:txBody>
      </p:sp>
      <p:sp>
        <p:nvSpPr>
          <p:cNvPr id="25603" name="Rectangle 3"/>
          <p:cNvSpPr>
            <a:spLocks noGrp="1" noChangeArrowheads="1"/>
          </p:cNvSpPr>
          <p:nvPr>
            <p:ph type="body" idx="4294967295"/>
          </p:nvPr>
        </p:nvSpPr>
        <p:spPr>
          <a:xfrm>
            <a:off x="457200" y="1484784"/>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在页面刷新时，只需要采集新产生的或者已经发生变化的页面，而对于没有变化的页面不进行采集</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预测变化的策略：</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基于统计的方法：观察网站的平均变化周期</a:t>
            </a:r>
            <a:endParaRPr lang="zh-CN" altLang="en-US" sz="20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基于数据建模的方法：通过网页中变化估计模型和参数</a:t>
            </a:r>
            <a:endParaRPr lang="zh-CN" altLang="en-US" sz="20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优点</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极大地减小数据采集量进而极大地减小采集时空开销</a:t>
            </a:r>
            <a:r>
              <a:rPr lang="zh-CN" altLang="en-US" dirty="0" smtClean="0">
                <a:latin typeface="楷体_GB2312" pitchFamily="49" charset="-122"/>
                <a:ea typeface="楷体_GB2312" pitchFamily="49" charset="-122"/>
              </a:rPr>
              <a:t> 。</a:t>
            </a:r>
            <a:endParaRPr lang="zh-CN" altLang="en-US"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缺点</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增加了一定的判别开销。</a:t>
            </a:r>
            <a:endParaRPr lang="zh-CN" altLang="en-US" sz="20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典型代表： </a:t>
            </a:r>
            <a:r>
              <a:rPr lang="en-US" altLang="zh-CN" sz="2400" dirty="0" smtClean="0">
                <a:latin typeface="楷体_GB2312" pitchFamily="49" charset="-122"/>
                <a:ea typeface="楷体_GB2312" pitchFamily="49" charset="-122"/>
              </a:rPr>
              <a:t>Google Crawler</a:t>
            </a:r>
            <a:endParaRPr lang="zh-CN" altLang="en-US" sz="2400" dirty="0" smtClean="0">
              <a:latin typeface="楷体_GB2312" pitchFamily="49" charset="-122"/>
              <a:ea typeface="楷体_GB2312" pitchFamily="49" charset="-122"/>
            </a:endParaRPr>
          </a:p>
          <a:p>
            <a:pPr eaLnBrk="1" hangingPunct="1">
              <a:lnSpc>
                <a:spcPct val="90000"/>
              </a:lnSpc>
              <a:buFont typeface="Wingdings" panose="05000000000000000000" pitchFamily="2" charset="2"/>
              <a:buNone/>
            </a:pPr>
            <a:endParaRPr lang="en-US" altLang="zh-CN" sz="2400" dirty="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611188" y="734219"/>
            <a:ext cx="6980237" cy="390525"/>
          </a:xfrm>
        </p:spPr>
        <p:txBody>
          <a:bodyPr/>
          <a:lstStyle/>
          <a:p>
            <a:pPr eaLnBrk="1" hangingPunct="1"/>
            <a:r>
              <a:rPr lang="en-US" altLang="zh-CN" dirty="0" smtClean="0"/>
              <a:t>Play-tennis</a:t>
            </a:r>
            <a:r>
              <a:rPr lang="zh-CN" altLang="en-US" dirty="0" smtClean="0"/>
              <a:t>例子</a:t>
            </a:r>
            <a:r>
              <a:rPr lang="en-US" altLang="zh-CN" dirty="0" smtClean="0"/>
              <a:t>: </a:t>
            </a:r>
            <a:r>
              <a:rPr lang="zh-CN" altLang="en-US" dirty="0" smtClean="0"/>
              <a:t>分类 </a:t>
            </a:r>
            <a:r>
              <a:rPr lang="en-US" altLang="zh-CN" dirty="0" smtClean="0"/>
              <a:t>X</a:t>
            </a:r>
            <a:endParaRPr lang="it-IT" altLang="zh-CN" dirty="0" smtClean="0"/>
          </a:p>
        </p:txBody>
      </p:sp>
      <p:sp>
        <p:nvSpPr>
          <p:cNvPr id="54275" name="Rectangle 3"/>
          <p:cNvSpPr>
            <a:spLocks noGrp="1" noChangeArrowheads="1"/>
          </p:cNvSpPr>
          <p:nvPr>
            <p:ph type="body" idx="4294967295"/>
          </p:nvPr>
        </p:nvSpPr>
        <p:spPr>
          <a:xfrm>
            <a:off x="701675" y="1546448"/>
            <a:ext cx="7340600" cy="4114800"/>
          </a:xfrm>
        </p:spPr>
        <p:txBody>
          <a:bodyPr/>
          <a:lstStyle/>
          <a:p>
            <a:pPr eaLnBrk="1" hangingPunct="1">
              <a:lnSpc>
                <a:spcPct val="105000"/>
              </a:lnSpc>
            </a:pPr>
            <a:r>
              <a:rPr lang="zh-CN" altLang="en-US" smtClean="0">
                <a:latin typeface="Times New Roman" panose="02020603050405020304" pitchFamily="18" charset="0"/>
                <a:cs typeface="Times New Roman" panose="02020603050405020304" pitchFamily="18" charset="0"/>
              </a:rPr>
              <a:t>例子 </a:t>
            </a:r>
            <a:r>
              <a:rPr lang="en-US" altLang="zh-CN" smtClean="0">
                <a:latin typeface="Times New Roman" panose="02020603050405020304" pitchFamily="18" charset="0"/>
                <a:cs typeface="Times New Roman" panose="02020603050405020304" pitchFamily="18" charset="0"/>
              </a:rPr>
              <a:t>X = &lt;rain, hot, high, false&gt;</a:t>
            </a:r>
            <a:endParaRPr lang="en-US" altLang="zh-CN" smtClean="0">
              <a:latin typeface="Times New Roman" panose="02020603050405020304" pitchFamily="18" charset="0"/>
              <a:cs typeface="Times New Roman" panose="02020603050405020304" pitchFamily="18" charset="0"/>
            </a:endParaRPr>
          </a:p>
          <a:p>
            <a:pPr lvl="1" eaLnBrk="1" hangingPunct="1">
              <a:lnSpc>
                <a:spcPct val="105000"/>
              </a:lnSpc>
            </a:pPr>
            <a:r>
              <a:rPr lang="en-US" altLang="zh-CN" smtClean="0">
                <a:latin typeface="Times New Roman" panose="02020603050405020304" pitchFamily="18" charset="0"/>
                <a:cs typeface="Times New Roman" panose="02020603050405020304" pitchFamily="18" charset="0"/>
              </a:rPr>
              <a:t>P(X|p)·P(p) = </a:t>
            </a:r>
            <a:br>
              <a:rPr lang="en-US" altLang="zh-CN" smtClean="0">
                <a:latin typeface="Times New Roman" panose="02020603050405020304" pitchFamily="18" charset="0"/>
                <a:cs typeface="Times New Roman" panose="02020603050405020304" pitchFamily="18" charset="0"/>
              </a:rPr>
            </a:br>
            <a:r>
              <a:rPr lang="en-US" altLang="zh-CN" smtClean="0">
                <a:latin typeface="Times New Roman" panose="02020603050405020304" pitchFamily="18" charset="0"/>
                <a:cs typeface="Times New Roman" panose="02020603050405020304" pitchFamily="18" charset="0"/>
              </a:rPr>
              <a:t>P(rain|p)·P(hot|p)·P(high|p)·P(false|p)·P(p) = 3/9·2/9·3/9·6/9·9/14 = </a:t>
            </a:r>
            <a:r>
              <a:rPr lang="it-IT" altLang="zh-CN" smtClean="0">
                <a:latin typeface="Times New Roman" panose="02020603050405020304" pitchFamily="18" charset="0"/>
                <a:cs typeface="Times New Roman" panose="02020603050405020304" pitchFamily="18" charset="0"/>
              </a:rPr>
              <a:t>0.010582</a:t>
            </a:r>
            <a:endParaRPr lang="en-US" altLang="zh-CN" smtClean="0">
              <a:latin typeface="Times New Roman" panose="02020603050405020304" pitchFamily="18" charset="0"/>
              <a:cs typeface="Times New Roman" panose="02020603050405020304" pitchFamily="18" charset="0"/>
            </a:endParaRPr>
          </a:p>
          <a:p>
            <a:pPr lvl="1" eaLnBrk="1" hangingPunct="1">
              <a:lnSpc>
                <a:spcPct val="105000"/>
              </a:lnSpc>
            </a:pPr>
            <a:r>
              <a:rPr lang="en-US" altLang="zh-CN" smtClean="0">
                <a:latin typeface="Times New Roman" panose="02020603050405020304" pitchFamily="18" charset="0"/>
                <a:cs typeface="Times New Roman" panose="02020603050405020304" pitchFamily="18" charset="0"/>
              </a:rPr>
              <a:t>P(X|n)·P(n) = </a:t>
            </a:r>
            <a:br>
              <a:rPr lang="en-US" altLang="zh-CN" smtClean="0">
                <a:latin typeface="Times New Roman" panose="02020603050405020304" pitchFamily="18" charset="0"/>
                <a:cs typeface="Times New Roman" panose="02020603050405020304" pitchFamily="18" charset="0"/>
              </a:rPr>
            </a:br>
            <a:r>
              <a:rPr lang="en-US" altLang="zh-CN" smtClean="0">
                <a:latin typeface="Times New Roman" panose="02020603050405020304" pitchFamily="18" charset="0"/>
                <a:cs typeface="Times New Roman" panose="02020603050405020304" pitchFamily="18" charset="0"/>
              </a:rPr>
              <a:t>P(rain|n)·P(hot|n)·P(high|n)·P(false|n)·P(n) = 2/5·2/5·4/5·2/5·5/14 = </a:t>
            </a:r>
            <a:r>
              <a:rPr lang="it-IT" altLang="zh-CN" smtClean="0">
                <a:solidFill>
                  <a:schemeClr val="hlink"/>
                </a:solidFill>
                <a:latin typeface="Times New Roman" panose="02020603050405020304" pitchFamily="18" charset="0"/>
                <a:cs typeface="Times New Roman" panose="02020603050405020304" pitchFamily="18" charset="0"/>
              </a:rPr>
              <a:t>0.018286</a:t>
            </a:r>
            <a:endParaRPr lang="en-US" altLang="zh-CN" smtClean="0">
              <a:solidFill>
                <a:schemeClr val="hlink"/>
              </a:solidFill>
              <a:latin typeface="Times New Roman" panose="02020603050405020304" pitchFamily="18" charset="0"/>
              <a:cs typeface="Times New Roman" panose="02020603050405020304" pitchFamily="18" charset="0"/>
            </a:endParaRPr>
          </a:p>
          <a:p>
            <a:pPr eaLnBrk="1" hangingPunct="1">
              <a:lnSpc>
                <a:spcPct val="105000"/>
              </a:lnSpc>
            </a:pPr>
            <a:r>
              <a:rPr lang="zh-CN" altLang="en-US" smtClean="0">
                <a:latin typeface="Times New Roman" panose="02020603050405020304" pitchFamily="18" charset="0"/>
                <a:cs typeface="Times New Roman" panose="02020603050405020304" pitchFamily="18" charset="0"/>
              </a:rPr>
              <a:t>样本 </a:t>
            </a:r>
            <a:r>
              <a:rPr lang="en-US" altLang="zh-CN" smtClean="0">
                <a:solidFill>
                  <a:schemeClr val="hlink"/>
                </a:solidFill>
                <a:latin typeface="Times New Roman" panose="02020603050405020304" pitchFamily="18" charset="0"/>
                <a:cs typeface="Times New Roman" panose="02020603050405020304" pitchFamily="18" charset="0"/>
              </a:rPr>
              <a:t>X </a:t>
            </a:r>
            <a:r>
              <a:rPr lang="zh-CN" altLang="en-US" smtClean="0">
                <a:latin typeface="Times New Roman" panose="02020603050405020304" pitchFamily="18" charset="0"/>
                <a:cs typeface="Times New Roman" panose="02020603050405020304" pitchFamily="18" charset="0"/>
              </a:rPr>
              <a:t>被分到 </a:t>
            </a:r>
            <a:r>
              <a:rPr lang="en-US" altLang="zh-CN" smtClean="0">
                <a:latin typeface="Times New Roman" panose="02020603050405020304" pitchFamily="18" charset="0"/>
                <a:cs typeface="Times New Roman" panose="02020603050405020304" pitchFamily="18" charset="0"/>
              </a:rPr>
              <a:t>n</a:t>
            </a:r>
            <a:r>
              <a:rPr lang="zh-CN" altLang="en-US" smtClean="0">
                <a:latin typeface="Times New Roman" panose="02020603050405020304" pitchFamily="18" charset="0"/>
                <a:cs typeface="Times New Roman" panose="02020603050405020304" pitchFamily="18" charset="0"/>
              </a:rPr>
              <a:t>类，即“不适合打网球”</a:t>
            </a:r>
            <a:endParaRPr lang="it-IT" smtClean="0">
              <a:latin typeface="Times New Roman" panose="02020603050405020304" pitchFamily="18" charset="0"/>
              <a:cs typeface="Times New Roman" panose="02020603050405020304" pitchFamily="18" charset="0"/>
            </a:endParaRPr>
          </a:p>
          <a:p>
            <a:pPr eaLnBrk="1" hangingPunct="1">
              <a:lnSpc>
                <a:spcPct val="90000"/>
              </a:lnSpc>
            </a:pPr>
            <a:endParaRPr lang="it-IT" sz="2400" smtClean="0">
              <a:cs typeface="Times New Roman" panose="02020603050405020304" pitchFamily="18"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574675" y="-99392"/>
            <a:ext cx="8001000" cy="1216025"/>
          </a:xfrm>
        </p:spPr>
        <p:txBody>
          <a:bodyPr/>
          <a:lstStyle/>
          <a:p>
            <a:pPr eaLnBrk="1" hangingPunct="1"/>
            <a:r>
              <a:rPr lang="zh-CN" altLang="en-US" sz="3200" b="1" dirty="0" smtClean="0"/>
              <a:t>讨论</a:t>
            </a:r>
            <a:endParaRPr lang="zh-CN" altLang="en-US" sz="3200" b="1" dirty="0" smtClean="0"/>
          </a:p>
        </p:txBody>
      </p:sp>
      <p:sp>
        <p:nvSpPr>
          <p:cNvPr id="56323" name="Rectangle 3"/>
          <p:cNvSpPr>
            <a:spLocks noGrp="1" noChangeArrowheads="1"/>
          </p:cNvSpPr>
          <p:nvPr>
            <p:ph type="body" idx="4294967295"/>
          </p:nvPr>
        </p:nvSpPr>
        <p:spPr>
          <a:xfrm>
            <a:off x="566738" y="1412776"/>
            <a:ext cx="8001000" cy="4267200"/>
          </a:xfrm>
        </p:spPr>
        <p:txBody>
          <a:bodyPr/>
          <a:lstStyle/>
          <a:p>
            <a:pPr eaLnBrk="1" hangingPunct="1">
              <a:lnSpc>
                <a:spcPct val="150000"/>
              </a:lnSpc>
            </a:pPr>
            <a:r>
              <a:rPr lang="zh-CN" altLang="en-US" sz="2400" dirty="0" smtClean="0">
                <a:ea typeface="楷体_GB2312" pitchFamily="49" charset="-122"/>
              </a:rPr>
              <a:t>朴素的贝叶斯假定在一个位置上出现的词的概率独立于另外一个位置的单词，这个假定有时并不反映真实情况</a:t>
            </a:r>
            <a:endParaRPr lang="zh-CN" altLang="en-US" sz="2400" dirty="0" smtClean="0">
              <a:ea typeface="楷体_GB2312" pitchFamily="49" charset="-122"/>
            </a:endParaRPr>
          </a:p>
          <a:p>
            <a:pPr eaLnBrk="1" hangingPunct="1">
              <a:lnSpc>
                <a:spcPct val="150000"/>
              </a:lnSpc>
            </a:pPr>
            <a:r>
              <a:rPr lang="zh-CN" altLang="en-US" sz="2400" dirty="0" smtClean="0">
                <a:ea typeface="楷体_GB2312" pitchFamily="49" charset="-122"/>
              </a:rPr>
              <a:t>虽然独立性假设很不精确，但别无选择，否则计算的概率项将极为庞大</a:t>
            </a:r>
            <a:endParaRPr lang="zh-CN" altLang="en-US" sz="2400" dirty="0" smtClean="0">
              <a:ea typeface="楷体_GB2312" pitchFamily="49" charset="-122"/>
            </a:endParaRPr>
          </a:p>
          <a:p>
            <a:pPr eaLnBrk="1" hangingPunct="1">
              <a:lnSpc>
                <a:spcPct val="150000"/>
              </a:lnSpc>
            </a:pPr>
            <a:r>
              <a:rPr lang="zh-CN" altLang="en-US" sz="2400" dirty="0" smtClean="0">
                <a:ea typeface="楷体_GB2312" pitchFamily="49" charset="-122"/>
              </a:rPr>
              <a:t>幸运的是，在实践中朴素贝叶斯学习器在许多文本分类中性能非常好，即使独立性假设不成立</a:t>
            </a:r>
            <a:endParaRPr lang="zh-CN" altLang="en-US" sz="2400" dirty="0"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539552" y="-27384"/>
            <a:ext cx="8001000" cy="1216025"/>
          </a:xfrm>
        </p:spPr>
        <p:txBody>
          <a:bodyPr/>
          <a:lstStyle/>
          <a:p>
            <a:pPr eaLnBrk="1" hangingPunct="1"/>
            <a:r>
              <a:rPr lang="en-US" altLang="zh-CN" dirty="0" smtClean="0"/>
              <a:t> </a:t>
            </a:r>
            <a:r>
              <a:rPr lang="en-US" altLang="zh-CN" sz="3200" b="1" dirty="0" smtClean="0"/>
              <a:t>K</a:t>
            </a:r>
            <a:r>
              <a:rPr lang="zh-CN" altLang="en-US" sz="3200" b="1" dirty="0" smtClean="0"/>
              <a:t>近邻（</a:t>
            </a:r>
            <a:r>
              <a:rPr lang="en-US" altLang="zh-CN" sz="3200" b="1" dirty="0" smtClean="0"/>
              <a:t>KNN</a:t>
            </a:r>
            <a:r>
              <a:rPr lang="zh-CN" altLang="en-US" sz="3200" b="1" dirty="0" smtClean="0"/>
              <a:t>）</a:t>
            </a:r>
            <a:endParaRPr lang="zh-CN" altLang="en-US" sz="3200" b="1" dirty="0" smtClean="0"/>
          </a:p>
        </p:txBody>
      </p:sp>
      <p:sp>
        <p:nvSpPr>
          <p:cNvPr id="58371" name="Rectangle 3"/>
          <p:cNvSpPr>
            <a:spLocks noGrp="1" noChangeArrowheads="1"/>
          </p:cNvSpPr>
          <p:nvPr>
            <p:ph type="body" idx="4294967295"/>
          </p:nvPr>
        </p:nvSpPr>
        <p:spPr/>
        <p:txBody>
          <a:bodyPr/>
          <a:lstStyle/>
          <a:p>
            <a:pPr eaLnBrk="1" hangingPunct="1"/>
            <a:r>
              <a:rPr lang="zh-CN" altLang="en-US" sz="2400" smtClean="0"/>
              <a:t>最近邻分类规则</a:t>
            </a:r>
            <a:endParaRPr lang="zh-CN" altLang="en-US" sz="2400" smtClean="0"/>
          </a:p>
          <a:p>
            <a:pPr lvl="1" eaLnBrk="1" hangingPunct="1"/>
            <a:r>
              <a:rPr lang="zh-CN" altLang="en-US" smtClean="0"/>
              <a:t> </a:t>
            </a:r>
            <a:r>
              <a:rPr lang="zh-CN" altLang="en-US" sz="2400" smtClean="0"/>
              <a:t>对于测试样本点</a:t>
            </a:r>
            <a:r>
              <a:rPr lang="en-US" altLang="zh-CN" sz="2400" smtClean="0"/>
              <a:t>x</a:t>
            </a:r>
            <a:r>
              <a:rPr lang="zh-CN" altLang="en-US" sz="2400" smtClean="0"/>
              <a:t>，在集合中距离它最近的的</a:t>
            </a:r>
            <a:r>
              <a:rPr lang="en-US" altLang="zh-CN" sz="2400" smtClean="0"/>
              <a:t>x</a:t>
            </a:r>
            <a:r>
              <a:rPr lang="en-US" altLang="zh-CN" sz="2400" baseline="-25000" smtClean="0"/>
              <a:t>1</a:t>
            </a:r>
            <a:r>
              <a:rPr lang="zh-CN" altLang="en-US" sz="2400" smtClean="0"/>
              <a:t>。最近邻分类就是把</a:t>
            </a:r>
            <a:r>
              <a:rPr lang="en-US" altLang="zh-CN" sz="2400" smtClean="0"/>
              <a:t>x</a:t>
            </a:r>
            <a:r>
              <a:rPr lang="zh-CN" altLang="en-US" sz="2400" smtClean="0"/>
              <a:t>分为</a:t>
            </a:r>
            <a:r>
              <a:rPr lang="en-US" altLang="zh-CN" sz="2400" smtClean="0"/>
              <a:t>x</a:t>
            </a:r>
            <a:r>
              <a:rPr lang="en-US" altLang="zh-CN" sz="2400" baseline="-25000" smtClean="0"/>
              <a:t>1</a:t>
            </a:r>
            <a:r>
              <a:rPr lang="en-US" altLang="zh-CN" sz="2400" smtClean="0"/>
              <a:t> </a:t>
            </a:r>
            <a:r>
              <a:rPr lang="zh-CN" altLang="en-US" sz="2400" smtClean="0"/>
              <a:t>所属的类别</a:t>
            </a:r>
            <a:endParaRPr lang="zh-CN" altLang="en-US" sz="2400" smtClean="0"/>
          </a:p>
          <a:p>
            <a:pPr eaLnBrk="1" hangingPunct="1"/>
            <a:r>
              <a:rPr lang="zh-CN" altLang="en-US" sz="2400" smtClean="0"/>
              <a:t>最近邻规则的推广</a:t>
            </a:r>
            <a:r>
              <a:rPr lang="en-US" altLang="zh-CN" sz="2400" smtClean="0"/>
              <a:t>- KNN</a:t>
            </a:r>
            <a:endParaRPr lang="en-US" altLang="zh-CN" sz="2400" smtClean="0"/>
          </a:p>
          <a:p>
            <a:pPr eaLnBrk="1" hangingPunct="1"/>
            <a:r>
              <a:rPr lang="zh-CN" altLang="en-US" sz="2400" smtClean="0"/>
              <a:t>没有好的相似度矩阵不能用 </a:t>
            </a:r>
            <a:r>
              <a:rPr lang="en-US" altLang="zh-CN" sz="2400" smtClean="0"/>
              <a:t>KNN</a:t>
            </a:r>
            <a:endParaRPr lang="en-US" altLang="zh-CN" sz="2400" smtClean="0"/>
          </a:p>
          <a:p>
            <a:pPr eaLnBrk="1" hangingPunct="1"/>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574675" y="-99392"/>
            <a:ext cx="8001000" cy="1216025"/>
          </a:xfrm>
        </p:spPr>
        <p:txBody>
          <a:bodyPr/>
          <a:lstStyle/>
          <a:p>
            <a:pPr eaLnBrk="1" hangingPunct="1"/>
            <a:r>
              <a:rPr lang="en-US" altLang="zh-CN" sz="3200" b="1" dirty="0" smtClean="0"/>
              <a:t>KNN</a:t>
            </a:r>
            <a:r>
              <a:rPr lang="zh-CN" altLang="en-US" sz="3200" b="1" dirty="0" smtClean="0"/>
              <a:t>算法</a:t>
            </a:r>
            <a:endParaRPr lang="zh-CN" altLang="en-US" sz="3200" b="1" dirty="0" smtClean="0"/>
          </a:p>
        </p:txBody>
      </p:sp>
      <p:sp>
        <p:nvSpPr>
          <p:cNvPr id="264195" name="Rectangle 3"/>
          <p:cNvSpPr>
            <a:spLocks noGrp="1" noChangeArrowheads="1"/>
          </p:cNvSpPr>
          <p:nvPr>
            <p:ph type="body" sz="half" idx="4294967295"/>
          </p:nvPr>
        </p:nvSpPr>
        <p:spPr>
          <a:xfrm>
            <a:off x="457200" y="1349077"/>
            <a:ext cx="7570788" cy="5248275"/>
          </a:xfrm>
        </p:spPr>
        <p:txBody>
          <a:bodyPr/>
          <a:lstStyle/>
          <a:p>
            <a:pPr eaLnBrk="1" hangingPunct="1">
              <a:lnSpc>
                <a:spcPct val="110000"/>
              </a:lnSpc>
            </a:pPr>
            <a:r>
              <a:rPr lang="zh-CN" altLang="en-US" sz="2000" smtClean="0"/>
              <a:t>目标：基于训练集</a:t>
            </a:r>
            <a:r>
              <a:rPr lang="en-US" altLang="zh-CN" sz="2000" smtClean="0"/>
              <a:t>X</a:t>
            </a:r>
            <a:r>
              <a:rPr lang="zh-CN" altLang="en-US" sz="2000" smtClean="0"/>
              <a:t>的对</a:t>
            </a:r>
            <a:r>
              <a:rPr lang="en-US" altLang="zh-CN" sz="2000" smtClean="0"/>
              <a:t>y</a:t>
            </a:r>
            <a:r>
              <a:rPr lang="zh-CN" altLang="en-US" sz="2000" smtClean="0"/>
              <a:t>分类</a:t>
            </a:r>
            <a:endParaRPr lang="zh-CN" altLang="en-US" sz="2000" smtClean="0"/>
          </a:p>
          <a:p>
            <a:pPr eaLnBrk="1" hangingPunct="1">
              <a:lnSpc>
                <a:spcPct val="110000"/>
              </a:lnSpc>
            </a:pPr>
            <a:r>
              <a:rPr lang="zh-CN" altLang="en-US" sz="2000" smtClean="0"/>
              <a:t>在训练集中，寻找和</a:t>
            </a:r>
            <a:r>
              <a:rPr lang="en-US" altLang="zh-CN" sz="2000" smtClean="0"/>
              <a:t>y</a:t>
            </a:r>
            <a:r>
              <a:rPr lang="zh-CN" altLang="en-US" sz="2000" smtClean="0"/>
              <a:t>最相似的训练样本</a:t>
            </a:r>
            <a:r>
              <a:rPr lang="en-US" altLang="zh-CN" sz="2000" smtClean="0"/>
              <a:t>x</a:t>
            </a:r>
            <a:endParaRPr lang="en-US" altLang="zh-CN" sz="2000" smtClean="0"/>
          </a:p>
          <a:p>
            <a:pPr eaLnBrk="1" hangingPunct="1">
              <a:lnSpc>
                <a:spcPct val="110000"/>
              </a:lnSpc>
            </a:pPr>
            <a:endParaRPr lang="en-US" altLang="zh-CN" sz="2000" smtClean="0"/>
          </a:p>
          <a:p>
            <a:pPr eaLnBrk="1" hangingPunct="1">
              <a:lnSpc>
                <a:spcPct val="110000"/>
              </a:lnSpc>
            </a:pPr>
            <a:endParaRPr lang="zh-CN" altLang="en-US" sz="2000" smtClean="0"/>
          </a:p>
          <a:p>
            <a:pPr eaLnBrk="1" hangingPunct="1">
              <a:lnSpc>
                <a:spcPct val="110000"/>
              </a:lnSpc>
            </a:pPr>
            <a:r>
              <a:rPr lang="zh-CN" altLang="en-US" sz="2000" smtClean="0"/>
              <a:t>得到</a:t>
            </a:r>
            <a:r>
              <a:rPr lang="en-US" altLang="zh-CN" sz="2000" smtClean="0"/>
              <a:t>k</a:t>
            </a:r>
            <a:r>
              <a:rPr lang="zh-CN" altLang="en-US" sz="2000" smtClean="0"/>
              <a:t>个最相似的集合</a:t>
            </a:r>
            <a:r>
              <a:rPr lang="en-US" altLang="zh-CN" sz="2000" smtClean="0"/>
              <a:t>A</a:t>
            </a:r>
            <a:r>
              <a:rPr lang="zh-CN" altLang="en-US" sz="2000" smtClean="0"/>
              <a:t>，</a:t>
            </a:r>
            <a:r>
              <a:rPr lang="en-US" altLang="zh-CN" sz="2000" smtClean="0"/>
              <a:t>A</a:t>
            </a:r>
            <a:r>
              <a:rPr lang="zh-CN" altLang="en-US" sz="2000" smtClean="0"/>
              <a:t>为</a:t>
            </a:r>
            <a:r>
              <a:rPr lang="en-US" altLang="zh-CN" sz="2000" smtClean="0"/>
              <a:t>X</a:t>
            </a:r>
            <a:r>
              <a:rPr lang="zh-CN" altLang="en-US" sz="2000" smtClean="0"/>
              <a:t>的一个子集</a:t>
            </a:r>
            <a:endParaRPr lang="zh-CN" altLang="en-US" sz="2000" smtClean="0"/>
          </a:p>
          <a:p>
            <a:pPr eaLnBrk="1" hangingPunct="1">
              <a:lnSpc>
                <a:spcPct val="110000"/>
              </a:lnSpc>
            </a:pPr>
            <a:endParaRPr lang="zh-CN" altLang="en-US" sz="2000" smtClean="0"/>
          </a:p>
          <a:p>
            <a:pPr eaLnBrk="1" hangingPunct="1">
              <a:lnSpc>
                <a:spcPct val="110000"/>
              </a:lnSpc>
            </a:pPr>
            <a:r>
              <a:rPr lang="zh-CN" altLang="en-US" sz="2000" smtClean="0"/>
              <a:t>设</a:t>
            </a:r>
            <a:r>
              <a:rPr lang="en-US" altLang="zh-CN" sz="2000" smtClean="0"/>
              <a:t>n1,n2</a:t>
            </a:r>
            <a:r>
              <a:rPr lang="zh-CN" altLang="en-US" sz="2000" smtClean="0"/>
              <a:t>分别为集合中属于</a:t>
            </a:r>
            <a:r>
              <a:rPr lang="en-US" altLang="zh-CN" sz="2000" smtClean="0"/>
              <a:t>c1,c2</a:t>
            </a:r>
            <a:r>
              <a:rPr lang="zh-CN" altLang="en-US" sz="2000" smtClean="0"/>
              <a:t>的个数</a:t>
            </a:r>
            <a:endParaRPr lang="zh-CN" altLang="en-US" sz="2000" smtClean="0"/>
          </a:p>
          <a:p>
            <a:pPr eaLnBrk="1" hangingPunct="1">
              <a:lnSpc>
                <a:spcPct val="110000"/>
              </a:lnSpc>
            </a:pPr>
            <a:endParaRPr lang="zh-CN" altLang="en-US" sz="2000" smtClean="0"/>
          </a:p>
          <a:p>
            <a:pPr eaLnBrk="1" hangingPunct="1">
              <a:lnSpc>
                <a:spcPct val="110000"/>
              </a:lnSpc>
            </a:pPr>
            <a:endParaRPr lang="zh-CN" altLang="en-US" sz="2000" smtClean="0"/>
          </a:p>
          <a:p>
            <a:pPr eaLnBrk="1" hangingPunct="1">
              <a:lnSpc>
                <a:spcPct val="110000"/>
              </a:lnSpc>
            </a:pPr>
            <a:r>
              <a:rPr lang="zh-CN" altLang="en-US" sz="2000" smtClean="0"/>
              <a:t>如果</a:t>
            </a:r>
            <a:r>
              <a:rPr lang="en-US" altLang="zh-CN" sz="2000" smtClean="0"/>
              <a:t>p(c1|y)&gt;p(c2|y),</a:t>
            </a:r>
            <a:r>
              <a:rPr lang="zh-CN" altLang="en-US" sz="2000" smtClean="0"/>
              <a:t>判为</a:t>
            </a:r>
            <a:r>
              <a:rPr lang="en-US" altLang="zh-CN" sz="2000" smtClean="0"/>
              <a:t>c1,</a:t>
            </a:r>
            <a:r>
              <a:rPr lang="zh-CN" altLang="en-US" sz="2000" smtClean="0"/>
              <a:t>否则判为</a:t>
            </a:r>
            <a:r>
              <a:rPr lang="en-US" altLang="zh-CN" sz="2000" smtClean="0"/>
              <a:t>c2</a:t>
            </a:r>
            <a:endParaRPr lang="en-US" altLang="zh-CN" sz="2000" smtClean="0"/>
          </a:p>
          <a:p>
            <a:pPr eaLnBrk="1" hangingPunct="1"/>
            <a:endParaRPr lang="en-US" altLang="zh-CN" sz="2000" smtClean="0"/>
          </a:p>
          <a:p>
            <a:pPr eaLnBrk="1" hangingPunct="1"/>
            <a:endParaRPr lang="en-US" altLang="zh-CN" sz="2000" smtClean="0"/>
          </a:p>
          <a:p>
            <a:pPr eaLnBrk="1" hangingPunct="1">
              <a:buFont typeface="Wingdings" panose="05000000000000000000" pitchFamily="2" charset="2"/>
              <a:buNone/>
            </a:pPr>
            <a:endParaRPr lang="en-US" altLang="zh-CN" sz="2000" smtClean="0"/>
          </a:p>
          <a:p>
            <a:pPr eaLnBrk="1" hangingPunct="1"/>
            <a:endParaRPr lang="en-US" altLang="zh-CN" sz="2000" smtClean="0"/>
          </a:p>
        </p:txBody>
      </p:sp>
      <p:graphicFrame>
        <p:nvGraphicFramePr>
          <p:cNvPr id="107524" name="Object 4"/>
          <p:cNvGraphicFramePr>
            <a:graphicFrameLocks noGrp="1" noChangeAspect="1"/>
          </p:cNvGraphicFramePr>
          <p:nvPr>
            <p:ph sz="quarter" idx="4294967295"/>
          </p:nvPr>
        </p:nvGraphicFramePr>
        <p:xfrm>
          <a:off x="1849438" y="2228552"/>
          <a:ext cx="3868737" cy="555625"/>
        </p:xfrm>
        <a:graphic>
          <a:graphicData uri="http://schemas.openxmlformats.org/presentationml/2006/ole">
            <mc:AlternateContent xmlns:mc="http://schemas.openxmlformats.org/markup-compatibility/2006">
              <mc:Choice xmlns:v="urn:schemas-microsoft-com:vml" Requires="v">
                <p:oleObj spid="_x0000_s86822" name="Equation" r:id="rId1" imgW="1879600" imgH="228600" progId="Equation.DSMT4">
                  <p:embed/>
                </p:oleObj>
              </mc:Choice>
              <mc:Fallback>
                <p:oleObj name="Equation" r:id="rId1" imgW="1879600" imgH="228600" progId="Equation.DSMT4">
                  <p:embed/>
                  <p:pic>
                    <p:nvPicPr>
                      <p:cNvPr id="0" name="图片 8682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438" y="2228552"/>
                        <a:ext cx="38687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5" name="Object 5"/>
          <p:cNvGraphicFramePr>
            <a:graphicFrameLocks noGrp="1" noChangeAspect="1"/>
          </p:cNvGraphicFramePr>
          <p:nvPr>
            <p:ph sz="quarter" idx="4294967295"/>
          </p:nvPr>
        </p:nvGraphicFramePr>
        <p:xfrm>
          <a:off x="2097088" y="4217690"/>
          <a:ext cx="3621087" cy="457200"/>
        </p:xfrm>
        <a:graphic>
          <a:graphicData uri="http://schemas.openxmlformats.org/presentationml/2006/ole">
            <mc:AlternateContent xmlns:mc="http://schemas.openxmlformats.org/markup-compatibility/2006">
              <mc:Choice xmlns:v="urn:schemas-microsoft-com:vml" Requires="v">
                <p:oleObj spid="_x0000_s86823" name="Equation" r:id="rId3" imgW="2133600" imgH="228600" progId="Equation.DSMT4">
                  <p:embed/>
                </p:oleObj>
              </mc:Choice>
              <mc:Fallback>
                <p:oleObj name="Equation" r:id="rId3" imgW="2133600" imgH="228600" progId="Equation.DSMT4">
                  <p:embed/>
                  <p:pic>
                    <p:nvPicPr>
                      <p:cNvPr id="0" name="图片 868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8" y="4217690"/>
                        <a:ext cx="362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6" name="Object 6"/>
          <p:cNvGraphicFramePr>
            <a:graphicFrameLocks noChangeAspect="1"/>
          </p:cNvGraphicFramePr>
          <p:nvPr/>
        </p:nvGraphicFramePr>
        <p:xfrm>
          <a:off x="1511300" y="5522615"/>
          <a:ext cx="1828800" cy="636587"/>
        </p:xfrm>
        <a:graphic>
          <a:graphicData uri="http://schemas.openxmlformats.org/presentationml/2006/ole">
            <mc:AlternateContent xmlns:mc="http://schemas.openxmlformats.org/markup-compatibility/2006">
              <mc:Choice xmlns:v="urn:schemas-microsoft-com:vml" Requires="v">
                <p:oleObj spid="_x0000_s86824" name="Equation" r:id="rId5" imgW="1129665" imgH="393700" progId="Equation.DSMT4">
                  <p:embed/>
                </p:oleObj>
              </mc:Choice>
              <mc:Fallback>
                <p:oleObj name="Equation" r:id="rId5" imgW="1129665" imgH="393700" progId="Equation.DSMT4">
                  <p:embed/>
                  <p:pic>
                    <p:nvPicPr>
                      <p:cNvPr id="0" name="图片 868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5522615"/>
                        <a:ext cx="182880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7" name="Object 7"/>
          <p:cNvGraphicFramePr>
            <a:graphicFrameLocks noChangeAspect="1"/>
          </p:cNvGraphicFramePr>
          <p:nvPr/>
        </p:nvGraphicFramePr>
        <p:xfrm>
          <a:off x="4572000" y="5601990"/>
          <a:ext cx="1752600" cy="603250"/>
        </p:xfrm>
        <a:graphic>
          <a:graphicData uri="http://schemas.openxmlformats.org/presentationml/2006/ole">
            <mc:AlternateContent xmlns:mc="http://schemas.openxmlformats.org/markup-compatibility/2006">
              <mc:Choice xmlns:v="urn:schemas-microsoft-com:vml" Requires="v">
                <p:oleObj spid="_x0000_s86825" name="Equation" r:id="rId7" imgW="1143000" imgH="393700" progId="Equation.DSMT4">
                  <p:embed/>
                </p:oleObj>
              </mc:Choice>
              <mc:Fallback>
                <p:oleObj name="Equation" r:id="rId7" imgW="1143000" imgH="393700" progId="Equation.DSMT4">
                  <p:embed/>
                  <p:pic>
                    <p:nvPicPr>
                      <p:cNvPr id="0" name="图片 868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601990"/>
                        <a:ext cx="17526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4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4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4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684213" y="302419"/>
            <a:ext cx="7772400" cy="822325"/>
          </a:xfrm>
        </p:spPr>
        <p:txBody>
          <a:bodyPr lIns="92075" tIns="46038" rIns="92075" bIns="46038"/>
          <a:lstStyle/>
          <a:p>
            <a:pPr eaLnBrk="1" hangingPunct="1"/>
            <a:r>
              <a:rPr lang="en-US" altLang="zh-CN" sz="3200" b="1" dirty="0" err="1" smtClean="0"/>
              <a:t>kNN</a:t>
            </a:r>
            <a:r>
              <a:rPr lang="zh-CN" altLang="en-US" sz="3200" b="1" dirty="0" smtClean="0"/>
              <a:t>方法</a:t>
            </a:r>
            <a:endParaRPr lang="zh-CN" altLang="en-US" sz="3200" b="1" dirty="0" smtClean="0"/>
          </a:p>
        </p:txBody>
      </p:sp>
      <p:sp>
        <p:nvSpPr>
          <p:cNvPr id="108547" name="Rectangle 3"/>
          <p:cNvSpPr>
            <a:spLocks noGrp="1" noChangeArrowheads="1"/>
          </p:cNvSpPr>
          <p:nvPr>
            <p:ph type="body" idx="4294967295"/>
          </p:nvPr>
        </p:nvSpPr>
        <p:spPr>
          <a:xfrm>
            <a:off x="838200" y="1484784"/>
            <a:ext cx="7772400" cy="4454525"/>
          </a:xfrm>
        </p:spPr>
        <p:txBody>
          <a:bodyPr/>
          <a:lstStyle/>
          <a:p>
            <a:pPr eaLnBrk="1" hangingPunct="1"/>
            <a:r>
              <a:rPr lang="zh-CN" altLang="en-US" smtClean="0"/>
              <a:t>一种基于实例的学习方法</a:t>
            </a:r>
            <a:endParaRPr lang="zh-CN" altLang="en-US" smtClean="0"/>
          </a:p>
        </p:txBody>
      </p:sp>
      <p:sp>
        <p:nvSpPr>
          <p:cNvPr id="108548" name="Line 4"/>
          <p:cNvSpPr>
            <a:spLocks noChangeShapeType="1"/>
          </p:cNvSpPr>
          <p:nvPr/>
        </p:nvSpPr>
        <p:spPr bwMode="auto">
          <a:xfrm>
            <a:off x="1219200" y="5066184"/>
            <a:ext cx="5943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8549" name="Line 5"/>
          <p:cNvSpPr>
            <a:spLocks noChangeShapeType="1"/>
          </p:cNvSpPr>
          <p:nvPr/>
        </p:nvSpPr>
        <p:spPr bwMode="auto">
          <a:xfrm flipV="1">
            <a:off x="1752600" y="2170584"/>
            <a:ext cx="0" cy="3048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8550" name="AutoShape 6"/>
          <p:cNvSpPr>
            <a:spLocks noChangeArrowheads="1"/>
          </p:cNvSpPr>
          <p:nvPr/>
        </p:nvSpPr>
        <p:spPr bwMode="auto">
          <a:xfrm>
            <a:off x="3810000" y="27039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1" name="AutoShape 7"/>
          <p:cNvSpPr>
            <a:spLocks noChangeArrowheads="1"/>
          </p:cNvSpPr>
          <p:nvPr/>
        </p:nvSpPr>
        <p:spPr bwMode="auto">
          <a:xfrm>
            <a:off x="3048000" y="30087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2" name="AutoShape 8"/>
          <p:cNvSpPr>
            <a:spLocks noChangeArrowheads="1"/>
          </p:cNvSpPr>
          <p:nvPr/>
        </p:nvSpPr>
        <p:spPr bwMode="auto">
          <a:xfrm>
            <a:off x="2971800" y="33135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3" name="AutoShape 9"/>
          <p:cNvSpPr>
            <a:spLocks noChangeArrowheads="1"/>
          </p:cNvSpPr>
          <p:nvPr/>
        </p:nvSpPr>
        <p:spPr bwMode="auto">
          <a:xfrm>
            <a:off x="2667000" y="36945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4" name="AutoShape 10"/>
          <p:cNvSpPr>
            <a:spLocks noChangeArrowheads="1"/>
          </p:cNvSpPr>
          <p:nvPr/>
        </p:nvSpPr>
        <p:spPr bwMode="auto">
          <a:xfrm>
            <a:off x="3200400" y="35421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5" name="AutoShape 11"/>
          <p:cNvSpPr>
            <a:spLocks noChangeArrowheads="1"/>
          </p:cNvSpPr>
          <p:nvPr/>
        </p:nvSpPr>
        <p:spPr bwMode="auto">
          <a:xfrm>
            <a:off x="3048000" y="43041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6" name="AutoShape 12"/>
          <p:cNvSpPr>
            <a:spLocks noChangeArrowheads="1"/>
          </p:cNvSpPr>
          <p:nvPr/>
        </p:nvSpPr>
        <p:spPr bwMode="auto">
          <a:xfrm>
            <a:off x="3200400" y="38469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7" name="AutoShape 13"/>
          <p:cNvSpPr>
            <a:spLocks noChangeArrowheads="1"/>
          </p:cNvSpPr>
          <p:nvPr/>
        </p:nvSpPr>
        <p:spPr bwMode="auto">
          <a:xfrm>
            <a:off x="3886200" y="36183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8" name="AutoShape 14"/>
          <p:cNvSpPr>
            <a:spLocks noChangeArrowheads="1"/>
          </p:cNvSpPr>
          <p:nvPr/>
        </p:nvSpPr>
        <p:spPr bwMode="auto">
          <a:xfrm>
            <a:off x="3505200" y="32373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59" name="AutoShape 15"/>
          <p:cNvSpPr>
            <a:spLocks noChangeArrowheads="1"/>
          </p:cNvSpPr>
          <p:nvPr/>
        </p:nvSpPr>
        <p:spPr bwMode="auto">
          <a:xfrm>
            <a:off x="3886200" y="39231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60" name="AutoShape 16"/>
          <p:cNvSpPr>
            <a:spLocks noChangeArrowheads="1"/>
          </p:cNvSpPr>
          <p:nvPr/>
        </p:nvSpPr>
        <p:spPr bwMode="auto">
          <a:xfrm>
            <a:off x="3657600" y="46851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61" name="AutoShape 17"/>
          <p:cNvSpPr>
            <a:spLocks noChangeArrowheads="1"/>
          </p:cNvSpPr>
          <p:nvPr/>
        </p:nvSpPr>
        <p:spPr bwMode="auto">
          <a:xfrm>
            <a:off x="4800600" y="3465984"/>
            <a:ext cx="76200" cy="76200"/>
          </a:xfrm>
          <a:prstGeom prst="flowChartConnector">
            <a:avLst/>
          </a:prstGeom>
          <a:solidFill>
            <a:schemeClr val="accent1"/>
          </a:solidFill>
          <a:ln w="12700" cap="sq">
            <a:solidFill>
              <a:schemeClr val="tx1"/>
            </a:solidFill>
            <a:round/>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250898" name="Oval 18"/>
          <p:cNvSpPr>
            <a:spLocks noChangeArrowheads="1"/>
          </p:cNvSpPr>
          <p:nvPr/>
        </p:nvSpPr>
        <p:spPr bwMode="auto">
          <a:xfrm>
            <a:off x="3352800" y="3570759"/>
            <a:ext cx="503238" cy="504825"/>
          </a:xfrm>
          <a:prstGeom prst="ellipse">
            <a:avLst/>
          </a:prstGeom>
          <a:noFill/>
          <a:ln w="12700">
            <a:solidFill>
              <a:schemeClr val="tx2"/>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buSzPct val="75000"/>
            </a:pPr>
            <a:endParaRPr lang="zh-CN" altLang="en-US" sz="1800">
              <a:latin typeface="Tahoma" panose="020B0604030504040204" pitchFamily="34" charset="0"/>
            </a:endParaRPr>
          </a:p>
        </p:txBody>
      </p:sp>
      <p:sp>
        <p:nvSpPr>
          <p:cNvPr id="250899" name="Oval 19"/>
          <p:cNvSpPr>
            <a:spLocks noChangeArrowheads="1"/>
          </p:cNvSpPr>
          <p:nvPr/>
        </p:nvSpPr>
        <p:spPr bwMode="auto">
          <a:xfrm>
            <a:off x="3200400" y="3389784"/>
            <a:ext cx="838200" cy="8382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buSzPct val="75000"/>
            </a:pPr>
            <a:endParaRPr lang="zh-CN" altLang="en-US" sz="1800">
              <a:latin typeface="Tahoma" panose="020B0604030504040204" pitchFamily="34" charset="0"/>
            </a:endParaRPr>
          </a:p>
        </p:txBody>
      </p:sp>
      <p:sp>
        <p:nvSpPr>
          <p:cNvPr id="250900" name="Line 20"/>
          <p:cNvSpPr>
            <a:spLocks noChangeShapeType="1"/>
          </p:cNvSpPr>
          <p:nvPr/>
        </p:nvSpPr>
        <p:spPr bwMode="auto">
          <a:xfrm flipH="1">
            <a:off x="3810000" y="2992909"/>
            <a:ext cx="1158875" cy="701675"/>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0901" name="Rectangle 21"/>
          <p:cNvSpPr>
            <a:spLocks noChangeArrowheads="1"/>
          </p:cNvSpPr>
          <p:nvPr/>
        </p:nvSpPr>
        <p:spPr bwMode="auto">
          <a:xfrm>
            <a:off x="5029200" y="2856384"/>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a:buSzPct val="75000"/>
            </a:pPr>
            <a:r>
              <a:rPr lang="zh-CN" altLang="en-US" sz="1800"/>
              <a:t>新文本</a:t>
            </a:r>
            <a:endParaRPr lang="zh-CN" altLang="en-US" sz="1800"/>
          </a:p>
        </p:txBody>
      </p:sp>
      <p:sp>
        <p:nvSpPr>
          <p:cNvPr id="250902" name="Line 22"/>
          <p:cNvSpPr>
            <a:spLocks noChangeShapeType="1"/>
          </p:cNvSpPr>
          <p:nvPr/>
        </p:nvSpPr>
        <p:spPr bwMode="auto">
          <a:xfrm flipH="1">
            <a:off x="3810000" y="3923184"/>
            <a:ext cx="1828800"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0903" name="Text Box 23"/>
          <p:cNvSpPr txBox="1">
            <a:spLocks noChangeArrowheads="1"/>
          </p:cNvSpPr>
          <p:nvPr/>
        </p:nvSpPr>
        <p:spPr bwMode="auto">
          <a:xfrm>
            <a:off x="5638800" y="377078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75000"/>
            </a:pPr>
            <a:r>
              <a:rPr lang="en-US" altLang="zh-CN" sz="2400"/>
              <a:t>k=1, A</a:t>
            </a:r>
            <a:r>
              <a:rPr lang="zh-CN" altLang="en-US" sz="2400"/>
              <a:t>类</a:t>
            </a:r>
            <a:endParaRPr lang="zh-CN" altLang="en-US" sz="2400"/>
          </a:p>
        </p:txBody>
      </p:sp>
      <p:sp>
        <p:nvSpPr>
          <p:cNvPr id="250904" name="Oval 24"/>
          <p:cNvSpPr>
            <a:spLocks noChangeArrowheads="1"/>
          </p:cNvSpPr>
          <p:nvPr/>
        </p:nvSpPr>
        <p:spPr bwMode="auto">
          <a:xfrm>
            <a:off x="2819400" y="3008784"/>
            <a:ext cx="1676400" cy="1600200"/>
          </a:xfrm>
          <a:prstGeom prst="ellipse">
            <a:avLst/>
          </a:prstGeom>
          <a:noFill/>
          <a:ln w="12700" cap="sq">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buSzPct val="75000"/>
            </a:pPr>
            <a:endParaRPr lang="zh-CN" altLang="en-US" sz="1800">
              <a:latin typeface="Tahoma" panose="020B0604030504040204" pitchFamily="34" charset="0"/>
            </a:endParaRPr>
          </a:p>
        </p:txBody>
      </p:sp>
      <p:sp>
        <p:nvSpPr>
          <p:cNvPr id="250905" name="Line 25"/>
          <p:cNvSpPr>
            <a:spLocks noChangeShapeType="1"/>
          </p:cNvSpPr>
          <p:nvPr/>
        </p:nvSpPr>
        <p:spPr bwMode="auto">
          <a:xfrm flipH="1">
            <a:off x="3733800" y="4227984"/>
            <a:ext cx="1828800"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0906" name="Text Box 26"/>
          <p:cNvSpPr txBox="1">
            <a:spLocks noChangeArrowheads="1"/>
          </p:cNvSpPr>
          <p:nvPr/>
        </p:nvSpPr>
        <p:spPr bwMode="auto">
          <a:xfrm>
            <a:off x="5562600" y="407558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75000"/>
            </a:pPr>
            <a:r>
              <a:rPr lang="en-US" altLang="zh-CN" sz="2400"/>
              <a:t>k=4</a:t>
            </a:r>
            <a:r>
              <a:rPr lang="zh-CN" altLang="en-US" sz="2400"/>
              <a:t>，</a:t>
            </a:r>
            <a:r>
              <a:rPr lang="en-US" altLang="zh-CN" sz="2400"/>
              <a:t>B</a:t>
            </a:r>
            <a:r>
              <a:rPr lang="zh-CN" altLang="en-US" sz="2400"/>
              <a:t>类</a:t>
            </a:r>
            <a:endParaRPr lang="zh-CN" altLang="en-US" sz="2400"/>
          </a:p>
        </p:txBody>
      </p:sp>
      <p:sp>
        <p:nvSpPr>
          <p:cNvPr id="250907" name="Line 27"/>
          <p:cNvSpPr>
            <a:spLocks noChangeShapeType="1"/>
          </p:cNvSpPr>
          <p:nvPr/>
        </p:nvSpPr>
        <p:spPr bwMode="auto">
          <a:xfrm flipH="1">
            <a:off x="3733800" y="4608984"/>
            <a:ext cx="1828800" cy="0"/>
          </a:xfrm>
          <a:prstGeom prst="line">
            <a:avLst/>
          </a:prstGeom>
          <a:noFill/>
          <a:ln w="127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50908" name="Text Box 28"/>
          <p:cNvSpPr txBox="1">
            <a:spLocks noChangeArrowheads="1"/>
          </p:cNvSpPr>
          <p:nvPr/>
        </p:nvSpPr>
        <p:spPr bwMode="auto">
          <a:xfrm>
            <a:off x="5638800" y="445658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SzPct val="75000"/>
            </a:pPr>
            <a:r>
              <a:rPr lang="en-US" altLang="zh-CN" sz="2400"/>
              <a:t>k=10</a:t>
            </a:r>
            <a:r>
              <a:rPr lang="zh-CN" altLang="en-US" sz="2400"/>
              <a:t>，</a:t>
            </a:r>
            <a:r>
              <a:rPr lang="en-US" altLang="zh-CN" sz="2400"/>
              <a:t>B</a:t>
            </a:r>
            <a:r>
              <a:rPr lang="zh-CN" altLang="en-US" sz="2400"/>
              <a:t>类</a:t>
            </a:r>
            <a:endParaRPr lang="zh-CN" altLang="en-US" sz="2400"/>
          </a:p>
        </p:txBody>
      </p:sp>
      <p:sp>
        <p:nvSpPr>
          <p:cNvPr id="108573" name="AutoShape 29"/>
          <p:cNvSpPr>
            <a:spLocks noChangeArrowheads="1"/>
          </p:cNvSpPr>
          <p:nvPr/>
        </p:nvSpPr>
        <p:spPr bwMode="auto">
          <a:xfrm>
            <a:off x="3733800" y="34659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74" name="AutoShape 30"/>
          <p:cNvSpPr>
            <a:spLocks noChangeArrowheads="1"/>
          </p:cNvSpPr>
          <p:nvPr/>
        </p:nvSpPr>
        <p:spPr bwMode="auto">
          <a:xfrm>
            <a:off x="2133600" y="34659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75" name="AutoShape 31"/>
          <p:cNvSpPr>
            <a:spLocks noChangeArrowheads="1"/>
          </p:cNvSpPr>
          <p:nvPr/>
        </p:nvSpPr>
        <p:spPr bwMode="auto">
          <a:xfrm>
            <a:off x="2438400" y="41517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76" name="AutoShape 32"/>
          <p:cNvSpPr>
            <a:spLocks noChangeArrowheads="1"/>
          </p:cNvSpPr>
          <p:nvPr/>
        </p:nvSpPr>
        <p:spPr bwMode="auto">
          <a:xfrm>
            <a:off x="2971800" y="39231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77" name="AutoShape 33"/>
          <p:cNvSpPr>
            <a:spLocks noChangeArrowheads="1"/>
          </p:cNvSpPr>
          <p:nvPr/>
        </p:nvSpPr>
        <p:spPr bwMode="auto">
          <a:xfrm>
            <a:off x="4267200" y="29325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78" name="AutoShape 34"/>
          <p:cNvSpPr>
            <a:spLocks noChangeArrowheads="1"/>
          </p:cNvSpPr>
          <p:nvPr/>
        </p:nvSpPr>
        <p:spPr bwMode="auto">
          <a:xfrm>
            <a:off x="3581400" y="43041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79" name="AutoShape 35"/>
          <p:cNvSpPr>
            <a:spLocks noChangeArrowheads="1"/>
          </p:cNvSpPr>
          <p:nvPr/>
        </p:nvSpPr>
        <p:spPr bwMode="auto">
          <a:xfrm>
            <a:off x="4343400" y="43803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sp>
        <p:nvSpPr>
          <p:cNvPr id="108580" name="AutoShape 36"/>
          <p:cNvSpPr>
            <a:spLocks noChangeArrowheads="1"/>
          </p:cNvSpPr>
          <p:nvPr/>
        </p:nvSpPr>
        <p:spPr bwMode="auto">
          <a:xfrm>
            <a:off x="3429000" y="3846984"/>
            <a:ext cx="76200" cy="76200"/>
          </a:xfrm>
          <a:prstGeom prst="flowChartExtract">
            <a:avLst/>
          </a:prstGeom>
          <a:solidFill>
            <a:schemeClr val="accent1"/>
          </a:solidFill>
          <a:ln w="12700" cap="sq">
            <a:solidFill>
              <a:schemeClr val="tx1"/>
            </a:solidFill>
            <a:miter lim="800000"/>
            <a:headEnd type="none" w="sm" len="sm"/>
            <a:tailEnd type="none" w="sm" len="sm"/>
          </a:ln>
        </p:spPr>
        <p:txBody>
          <a:bodyPr wrap="none" anchor="ctr"/>
          <a:lstStyle/>
          <a:p>
            <a:pPr>
              <a:buSzPct val="75000"/>
            </a:pPr>
            <a:endParaRPr lang="zh-CN" altLang="en-US" sz="1800">
              <a:latin typeface="Tahoma" panose="020B0604030504040204" pitchFamily="34" charset="0"/>
            </a:endParaRPr>
          </a:p>
        </p:txBody>
      </p:sp>
      <p:grpSp>
        <p:nvGrpSpPr>
          <p:cNvPr id="108581" name="Group 37"/>
          <p:cNvGrpSpPr/>
          <p:nvPr/>
        </p:nvGrpSpPr>
        <p:grpSpPr bwMode="auto">
          <a:xfrm>
            <a:off x="3519488" y="3770784"/>
            <a:ext cx="152400" cy="152400"/>
            <a:chOff x="2208" y="2640"/>
            <a:chExt cx="96" cy="96"/>
          </a:xfrm>
        </p:grpSpPr>
        <p:sp>
          <p:nvSpPr>
            <p:cNvPr id="108584" name="Line 38"/>
            <p:cNvSpPr>
              <a:spLocks noChangeShapeType="1"/>
            </p:cNvSpPr>
            <p:nvPr/>
          </p:nvSpPr>
          <p:spPr bwMode="auto">
            <a:xfrm>
              <a:off x="2208" y="2688"/>
              <a:ext cx="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8585" name="Line 39"/>
            <p:cNvSpPr>
              <a:spLocks noChangeShapeType="1"/>
            </p:cNvSpPr>
            <p:nvPr/>
          </p:nvSpPr>
          <p:spPr bwMode="auto">
            <a:xfrm>
              <a:off x="2256" y="2640"/>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08582" name="Rectangle 40"/>
          <p:cNvSpPr>
            <a:spLocks noChangeArrowheads="1"/>
          </p:cNvSpPr>
          <p:nvPr/>
        </p:nvSpPr>
        <p:spPr bwMode="auto">
          <a:xfrm>
            <a:off x="914400" y="5370984"/>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buSzPct val="75000"/>
            </a:pPr>
            <a:r>
              <a:rPr lang="zh-CN" altLang="en-US" sz="2400"/>
              <a:t>带权重计算，计算权重和最大的类。</a:t>
            </a:r>
            <a:endParaRPr lang="zh-CN" altLang="en-US" sz="2400"/>
          </a:p>
        </p:txBody>
      </p:sp>
      <p:sp>
        <p:nvSpPr>
          <p:cNvPr id="108583" name="Oval 42"/>
          <p:cNvSpPr>
            <a:spLocks noChangeArrowheads="1"/>
          </p:cNvSpPr>
          <p:nvPr/>
        </p:nvSpPr>
        <p:spPr bwMode="auto">
          <a:xfrm>
            <a:off x="2819400" y="2932584"/>
            <a:ext cx="1600200" cy="15240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buSzPct val="75000"/>
            </a:pPr>
            <a:endParaRPr lang="zh-CN" altLang="en-US" sz="18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0900"/>
                                        </p:tgtEl>
                                        <p:attrNameLst>
                                          <p:attrName>style.visibility</p:attrName>
                                        </p:attrNameLst>
                                      </p:cBhvr>
                                      <p:to>
                                        <p:strVal val="visible"/>
                                      </p:to>
                                    </p:set>
                                    <p:anim calcmode="lin" valueType="num">
                                      <p:cBhvr additive="base">
                                        <p:cTn id="7" dur="500" fill="hold"/>
                                        <p:tgtEl>
                                          <p:spTgt spid="250900"/>
                                        </p:tgtEl>
                                        <p:attrNameLst>
                                          <p:attrName>ppt_x</p:attrName>
                                        </p:attrNameLst>
                                      </p:cBhvr>
                                      <p:tavLst>
                                        <p:tav tm="0">
                                          <p:val>
                                            <p:strVal val="1+#ppt_w/2"/>
                                          </p:val>
                                        </p:tav>
                                        <p:tav tm="100000">
                                          <p:val>
                                            <p:strVal val="#ppt_x"/>
                                          </p:val>
                                        </p:tav>
                                      </p:tavLst>
                                    </p:anim>
                                    <p:anim calcmode="lin" valueType="num">
                                      <p:cBhvr additive="base">
                                        <p:cTn id="8" dur="500" fill="hold"/>
                                        <p:tgtEl>
                                          <p:spTgt spid="2509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0901"/>
                                        </p:tgtEl>
                                        <p:attrNameLst>
                                          <p:attrName>style.visibility</p:attrName>
                                        </p:attrNameLst>
                                      </p:cBhvr>
                                      <p:to>
                                        <p:strVal val="visible"/>
                                      </p:to>
                                    </p:set>
                                    <p:anim calcmode="lin" valueType="num">
                                      <p:cBhvr additive="base">
                                        <p:cTn id="13" dur="500" fill="hold"/>
                                        <p:tgtEl>
                                          <p:spTgt spid="250901"/>
                                        </p:tgtEl>
                                        <p:attrNameLst>
                                          <p:attrName>ppt_x</p:attrName>
                                        </p:attrNameLst>
                                      </p:cBhvr>
                                      <p:tavLst>
                                        <p:tav tm="0">
                                          <p:val>
                                            <p:strVal val="1+#ppt_w/2"/>
                                          </p:val>
                                        </p:tav>
                                        <p:tav tm="100000">
                                          <p:val>
                                            <p:strVal val="#ppt_x"/>
                                          </p:val>
                                        </p:tav>
                                      </p:tavLst>
                                    </p:anim>
                                    <p:anim calcmode="lin" valueType="num">
                                      <p:cBhvr additive="base">
                                        <p:cTn id="14" dur="500" fill="hold"/>
                                        <p:tgtEl>
                                          <p:spTgt spid="2509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0898"/>
                                        </p:tgtEl>
                                        <p:attrNameLst>
                                          <p:attrName>style.visibility</p:attrName>
                                        </p:attrNameLst>
                                      </p:cBhvr>
                                      <p:to>
                                        <p:strVal val="visible"/>
                                      </p:to>
                                    </p:set>
                                    <p:anim calcmode="lin" valueType="num">
                                      <p:cBhvr additive="base">
                                        <p:cTn id="19" dur="500" fill="hold"/>
                                        <p:tgtEl>
                                          <p:spTgt spid="250898"/>
                                        </p:tgtEl>
                                        <p:attrNameLst>
                                          <p:attrName>ppt_x</p:attrName>
                                        </p:attrNameLst>
                                      </p:cBhvr>
                                      <p:tavLst>
                                        <p:tav tm="0">
                                          <p:val>
                                            <p:strVal val="1+#ppt_w/2"/>
                                          </p:val>
                                        </p:tav>
                                        <p:tav tm="100000">
                                          <p:val>
                                            <p:strVal val="#ppt_x"/>
                                          </p:val>
                                        </p:tav>
                                      </p:tavLst>
                                    </p:anim>
                                    <p:anim calcmode="lin" valueType="num">
                                      <p:cBhvr additive="base">
                                        <p:cTn id="20" dur="500" fill="hold"/>
                                        <p:tgtEl>
                                          <p:spTgt spid="25089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0902"/>
                                        </p:tgtEl>
                                        <p:attrNameLst>
                                          <p:attrName>style.visibility</p:attrName>
                                        </p:attrNameLst>
                                      </p:cBhvr>
                                      <p:to>
                                        <p:strVal val="visible"/>
                                      </p:to>
                                    </p:set>
                                    <p:anim calcmode="lin" valueType="num">
                                      <p:cBhvr additive="base">
                                        <p:cTn id="25" dur="500" fill="hold"/>
                                        <p:tgtEl>
                                          <p:spTgt spid="250902"/>
                                        </p:tgtEl>
                                        <p:attrNameLst>
                                          <p:attrName>ppt_x</p:attrName>
                                        </p:attrNameLst>
                                      </p:cBhvr>
                                      <p:tavLst>
                                        <p:tav tm="0">
                                          <p:val>
                                            <p:strVal val="1+#ppt_w/2"/>
                                          </p:val>
                                        </p:tav>
                                        <p:tav tm="100000">
                                          <p:val>
                                            <p:strVal val="#ppt_x"/>
                                          </p:val>
                                        </p:tav>
                                      </p:tavLst>
                                    </p:anim>
                                    <p:anim calcmode="lin" valueType="num">
                                      <p:cBhvr additive="base">
                                        <p:cTn id="26" dur="500" fill="hold"/>
                                        <p:tgtEl>
                                          <p:spTgt spid="2509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50903"/>
                                        </p:tgtEl>
                                        <p:attrNameLst>
                                          <p:attrName>style.visibility</p:attrName>
                                        </p:attrNameLst>
                                      </p:cBhvr>
                                      <p:to>
                                        <p:strVal val="visible"/>
                                      </p:to>
                                    </p:set>
                                    <p:anim calcmode="lin" valueType="num">
                                      <p:cBhvr additive="base">
                                        <p:cTn id="31" dur="500" fill="hold"/>
                                        <p:tgtEl>
                                          <p:spTgt spid="250903"/>
                                        </p:tgtEl>
                                        <p:attrNameLst>
                                          <p:attrName>ppt_x</p:attrName>
                                        </p:attrNameLst>
                                      </p:cBhvr>
                                      <p:tavLst>
                                        <p:tav tm="0">
                                          <p:val>
                                            <p:strVal val="1+#ppt_w/2"/>
                                          </p:val>
                                        </p:tav>
                                        <p:tav tm="100000">
                                          <p:val>
                                            <p:strVal val="#ppt_x"/>
                                          </p:val>
                                        </p:tav>
                                      </p:tavLst>
                                    </p:anim>
                                    <p:anim calcmode="lin" valueType="num">
                                      <p:cBhvr additive="base">
                                        <p:cTn id="32" dur="500" fill="hold"/>
                                        <p:tgtEl>
                                          <p:spTgt spid="25090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50899"/>
                                        </p:tgtEl>
                                        <p:attrNameLst>
                                          <p:attrName>style.visibility</p:attrName>
                                        </p:attrNameLst>
                                      </p:cBhvr>
                                      <p:to>
                                        <p:strVal val="visible"/>
                                      </p:to>
                                    </p:set>
                                    <p:anim calcmode="lin" valueType="num">
                                      <p:cBhvr additive="base">
                                        <p:cTn id="37" dur="500" fill="hold"/>
                                        <p:tgtEl>
                                          <p:spTgt spid="250899"/>
                                        </p:tgtEl>
                                        <p:attrNameLst>
                                          <p:attrName>ppt_x</p:attrName>
                                        </p:attrNameLst>
                                      </p:cBhvr>
                                      <p:tavLst>
                                        <p:tav tm="0">
                                          <p:val>
                                            <p:strVal val="1+#ppt_w/2"/>
                                          </p:val>
                                        </p:tav>
                                        <p:tav tm="100000">
                                          <p:val>
                                            <p:strVal val="#ppt_x"/>
                                          </p:val>
                                        </p:tav>
                                      </p:tavLst>
                                    </p:anim>
                                    <p:anim calcmode="lin" valueType="num">
                                      <p:cBhvr additive="base">
                                        <p:cTn id="38" dur="500" fill="hold"/>
                                        <p:tgtEl>
                                          <p:spTgt spid="25089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50905"/>
                                        </p:tgtEl>
                                        <p:attrNameLst>
                                          <p:attrName>style.visibility</p:attrName>
                                        </p:attrNameLst>
                                      </p:cBhvr>
                                      <p:to>
                                        <p:strVal val="visible"/>
                                      </p:to>
                                    </p:set>
                                    <p:anim calcmode="lin" valueType="num">
                                      <p:cBhvr additive="base">
                                        <p:cTn id="43" dur="500" fill="hold"/>
                                        <p:tgtEl>
                                          <p:spTgt spid="250905"/>
                                        </p:tgtEl>
                                        <p:attrNameLst>
                                          <p:attrName>ppt_x</p:attrName>
                                        </p:attrNameLst>
                                      </p:cBhvr>
                                      <p:tavLst>
                                        <p:tav tm="0">
                                          <p:val>
                                            <p:strVal val="1+#ppt_w/2"/>
                                          </p:val>
                                        </p:tav>
                                        <p:tav tm="100000">
                                          <p:val>
                                            <p:strVal val="#ppt_x"/>
                                          </p:val>
                                        </p:tav>
                                      </p:tavLst>
                                    </p:anim>
                                    <p:anim calcmode="lin" valueType="num">
                                      <p:cBhvr additive="base">
                                        <p:cTn id="44" dur="500" fill="hold"/>
                                        <p:tgtEl>
                                          <p:spTgt spid="25090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0906"/>
                                        </p:tgtEl>
                                        <p:attrNameLst>
                                          <p:attrName>style.visibility</p:attrName>
                                        </p:attrNameLst>
                                      </p:cBhvr>
                                      <p:to>
                                        <p:strVal val="visible"/>
                                      </p:to>
                                    </p:set>
                                    <p:anim calcmode="lin" valueType="num">
                                      <p:cBhvr additive="base">
                                        <p:cTn id="49" dur="500" fill="hold"/>
                                        <p:tgtEl>
                                          <p:spTgt spid="250906"/>
                                        </p:tgtEl>
                                        <p:attrNameLst>
                                          <p:attrName>ppt_x</p:attrName>
                                        </p:attrNameLst>
                                      </p:cBhvr>
                                      <p:tavLst>
                                        <p:tav tm="0">
                                          <p:val>
                                            <p:strVal val="1+#ppt_w/2"/>
                                          </p:val>
                                        </p:tav>
                                        <p:tav tm="100000">
                                          <p:val>
                                            <p:strVal val="#ppt_x"/>
                                          </p:val>
                                        </p:tav>
                                      </p:tavLst>
                                    </p:anim>
                                    <p:anim calcmode="lin" valueType="num">
                                      <p:cBhvr additive="base">
                                        <p:cTn id="50" dur="500" fill="hold"/>
                                        <p:tgtEl>
                                          <p:spTgt spid="25090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50904"/>
                                        </p:tgtEl>
                                        <p:attrNameLst>
                                          <p:attrName>style.visibility</p:attrName>
                                        </p:attrNameLst>
                                      </p:cBhvr>
                                      <p:to>
                                        <p:strVal val="visible"/>
                                      </p:to>
                                    </p:set>
                                    <p:anim calcmode="lin" valueType="num">
                                      <p:cBhvr additive="base">
                                        <p:cTn id="55" dur="500" fill="hold"/>
                                        <p:tgtEl>
                                          <p:spTgt spid="250904"/>
                                        </p:tgtEl>
                                        <p:attrNameLst>
                                          <p:attrName>ppt_x</p:attrName>
                                        </p:attrNameLst>
                                      </p:cBhvr>
                                      <p:tavLst>
                                        <p:tav tm="0">
                                          <p:val>
                                            <p:strVal val="1+#ppt_w/2"/>
                                          </p:val>
                                        </p:tav>
                                        <p:tav tm="100000">
                                          <p:val>
                                            <p:strVal val="#ppt_x"/>
                                          </p:val>
                                        </p:tav>
                                      </p:tavLst>
                                    </p:anim>
                                    <p:anim calcmode="lin" valueType="num">
                                      <p:cBhvr additive="base">
                                        <p:cTn id="56" dur="500" fill="hold"/>
                                        <p:tgtEl>
                                          <p:spTgt spid="25090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50907"/>
                                        </p:tgtEl>
                                        <p:attrNameLst>
                                          <p:attrName>style.visibility</p:attrName>
                                        </p:attrNameLst>
                                      </p:cBhvr>
                                      <p:to>
                                        <p:strVal val="visible"/>
                                      </p:to>
                                    </p:set>
                                    <p:anim calcmode="lin" valueType="num">
                                      <p:cBhvr additive="base">
                                        <p:cTn id="61" dur="500" fill="hold"/>
                                        <p:tgtEl>
                                          <p:spTgt spid="250907"/>
                                        </p:tgtEl>
                                        <p:attrNameLst>
                                          <p:attrName>ppt_x</p:attrName>
                                        </p:attrNameLst>
                                      </p:cBhvr>
                                      <p:tavLst>
                                        <p:tav tm="0">
                                          <p:val>
                                            <p:strVal val="1+#ppt_w/2"/>
                                          </p:val>
                                        </p:tav>
                                        <p:tav tm="100000">
                                          <p:val>
                                            <p:strVal val="#ppt_x"/>
                                          </p:val>
                                        </p:tav>
                                      </p:tavLst>
                                    </p:anim>
                                    <p:anim calcmode="lin" valueType="num">
                                      <p:cBhvr additive="base">
                                        <p:cTn id="62" dur="500" fill="hold"/>
                                        <p:tgtEl>
                                          <p:spTgt spid="250907"/>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60000"/>
                                  </p:stCondLst>
                                  <p:childTnLst>
                                    <p:set>
                                      <p:cBhvr>
                                        <p:cTn id="65" dur="1" fill="hold">
                                          <p:stCondLst>
                                            <p:cond delay="0"/>
                                          </p:stCondLst>
                                        </p:cTn>
                                        <p:tgtEl>
                                          <p:spTgt spid="250908"/>
                                        </p:tgtEl>
                                        <p:attrNameLst>
                                          <p:attrName>style.visibility</p:attrName>
                                        </p:attrNameLst>
                                      </p:cBhvr>
                                      <p:to>
                                        <p:strVal val="visible"/>
                                      </p:to>
                                    </p:set>
                                    <p:anim calcmode="lin" valueType="num">
                                      <p:cBhvr additive="base">
                                        <p:cTn id="66" dur="500" fill="hold"/>
                                        <p:tgtEl>
                                          <p:spTgt spid="250908"/>
                                        </p:tgtEl>
                                        <p:attrNameLst>
                                          <p:attrName>ppt_x</p:attrName>
                                        </p:attrNameLst>
                                      </p:cBhvr>
                                      <p:tavLst>
                                        <p:tav tm="0">
                                          <p:val>
                                            <p:strVal val="1+#ppt_w/2"/>
                                          </p:val>
                                        </p:tav>
                                        <p:tav tm="100000">
                                          <p:val>
                                            <p:strVal val="#ppt_x"/>
                                          </p:val>
                                        </p:tav>
                                      </p:tavLst>
                                    </p:anim>
                                    <p:anim calcmode="lin" valueType="num">
                                      <p:cBhvr additive="base">
                                        <p:cTn id="67" dur="500" fill="hold"/>
                                        <p:tgtEl>
                                          <p:spTgt spid="250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8" grpId="0" animBg="1"/>
      <p:bldP spid="250899" grpId="0" animBg="1"/>
      <p:bldP spid="250900" grpId="0" animBg="1"/>
      <p:bldP spid="250901" grpId="0" autoUpdateAnimBg="0"/>
      <p:bldP spid="250902" grpId="0" animBg="1"/>
      <p:bldP spid="250903" grpId="0" autoUpdateAnimBg="0"/>
      <p:bldP spid="250904" grpId="0" animBg="1"/>
      <p:bldP spid="250905" grpId="0" animBg="1"/>
      <p:bldP spid="250906" grpId="0" autoUpdateAnimBg="0"/>
      <p:bldP spid="250907" grpId="0" animBg="1"/>
      <p:bldP spid="250908" grpId="0" autoUpdateAnimBg="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574675" y="-27384"/>
            <a:ext cx="8001000" cy="1216025"/>
          </a:xfrm>
        </p:spPr>
        <p:txBody>
          <a:bodyPr/>
          <a:lstStyle/>
          <a:p>
            <a:pPr eaLnBrk="1" hangingPunct="1"/>
            <a:r>
              <a:rPr lang="en-US" altLang="zh-CN" sz="3200" b="1" dirty="0" smtClean="0"/>
              <a:t>NN</a:t>
            </a:r>
            <a:endParaRPr lang="en-US" altLang="zh-CN" sz="3200" b="1" dirty="0" smtClean="0"/>
          </a:p>
        </p:txBody>
      </p:sp>
      <p:sp>
        <p:nvSpPr>
          <p:cNvPr id="109571" name="Rectangle 3"/>
          <p:cNvSpPr>
            <a:spLocks noGrp="1" noChangeArrowheads="1"/>
          </p:cNvSpPr>
          <p:nvPr>
            <p:ph type="body" idx="4294967295"/>
          </p:nvPr>
        </p:nvSpPr>
        <p:spPr>
          <a:xfrm>
            <a:off x="566738" y="1484784"/>
            <a:ext cx="8001000" cy="4267200"/>
          </a:xfrm>
        </p:spPr>
        <p:txBody>
          <a:bodyPr/>
          <a:lstStyle/>
          <a:p>
            <a:pPr eaLnBrk="1" hangingPunct="1"/>
            <a:r>
              <a:rPr lang="zh-CN" altLang="en-US" dirty="0" smtClean="0"/>
              <a:t>分类错误是由于：</a:t>
            </a:r>
            <a:endParaRPr lang="zh-CN" altLang="en-US" dirty="0" smtClean="0"/>
          </a:p>
          <a:p>
            <a:pPr lvl="1" eaLnBrk="1" hangingPunct="1"/>
            <a:r>
              <a:rPr lang="zh-CN" altLang="en-US" dirty="0" smtClean="0"/>
              <a:t>单个的非典型样例 </a:t>
            </a:r>
            <a:endParaRPr lang="zh-CN" altLang="en-US" dirty="0" smtClean="0"/>
          </a:p>
          <a:p>
            <a:pPr lvl="1" eaLnBrk="1" hangingPunct="1"/>
            <a:r>
              <a:rPr lang="zh-CN" altLang="en-US" dirty="0" smtClean="0"/>
              <a:t>单个训练样本的噪音</a:t>
            </a:r>
            <a:endParaRPr lang="en-US" altLang="zh-CN" dirty="0" smtClean="0"/>
          </a:p>
          <a:p>
            <a:pPr eaLnBrk="1" hangingPunct="1"/>
            <a:r>
              <a:rPr lang="zh-CN" altLang="en-US" dirty="0" smtClean="0"/>
              <a:t>更鲁棒的方法是发现</a:t>
            </a:r>
            <a:r>
              <a:rPr lang="en-US" altLang="zh-CN" dirty="0" smtClean="0"/>
              <a:t>k</a:t>
            </a:r>
            <a:r>
              <a:rPr lang="zh-CN" altLang="en-US" dirty="0" smtClean="0"/>
              <a:t>个最相似的样本，返回</a:t>
            </a:r>
            <a:r>
              <a:rPr lang="en-US" altLang="zh-CN" dirty="0" smtClean="0"/>
              <a:t>k</a:t>
            </a:r>
            <a:r>
              <a:rPr lang="zh-CN" altLang="en-US" dirty="0" smtClean="0"/>
              <a:t>个样本最主要的类别</a:t>
            </a:r>
            <a:endParaRPr lang="zh-CN" altLang="en-US" dirty="0" smtClean="0"/>
          </a:p>
          <a:p>
            <a:pPr eaLnBrk="1" hangingPunct="1">
              <a:buFont typeface="Wingdings" panose="05000000000000000000" pitchFamily="2" charset="2"/>
              <a:buNone/>
            </a:pPr>
            <a:endParaRPr lang="en-US" altLang="zh-CN" dirty="0" smtClean="0"/>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a:t>相似度矩阵</a:t>
            </a:r>
            <a:endParaRPr lang="zh-CN" altLang="en-US" sz="3200" b="1" dirty="0"/>
          </a:p>
        </p:txBody>
      </p:sp>
      <p:sp>
        <p:nvSpPr>
          <p:cNvPr id="110595" name="Rectangle 3"/>
          <p:cNvSpPr>
            <a:spLocks noGrp="1" noChangeArrowheads="1"/>
          </p:cNvSpPr>
          <p:nvPr>
            <p:ph type="body" idx="4294967295"/>
          </p:nvPr>
        </p:nvSpPr>
        <p:spPr>
          <a:xfrm>
            <a:off x="566738" y="1556792"/>
            <a:ext cx="8001000" cy="4267200"/>
          </a:xfrm>
        </p:spPr>
        <p:txBody>
          <a:bodyPr/>
          <a:lstStyle/>
          <a:p>
            <a:pPr eaLnBrk="1" hangingPunct="1"/>
            <a:r>
              <a:rPr lang="zh-CN" altLang="en-US" dirty="0" smtClean="0"/>
              <a:t>最近邻方法依赖于相似度矩阵</a:t>
            </a:r>
            <a:r>
              <a:rPr lang="en-US" altLang="zh-CN" dirty="0" smtClean="0"/>
              <a:t>(</a:t>
            </a:r>
            <a:r>
              <a:rPr lang="zh-CN" altLang="en-US" dirty="0" smtClean="0"/>
              <a:t>或距离</a:t>
            </a:r>
            <a:r>
              <a:rPr lang="en-US" altLang="zh-CN" dirty="0" smtClean="0"/>
              <a:t>).</a:t>
            </a:r>
            <a:endParaRPr lang="en-US" altLang="zh-CN" dirty="0" smtClean="0"/>
          </a:p>
          <a:p>
            <a:pPr eaLnBrk="1" hangingPunct="1"/>
            <a:r>
              <a:rPr lang="zh-CN" altLang="en-US" dirty="0" smtClean="0"/>
              <a:t>对连续</a:t>
            </a:r>
            <a:r>
              <a:rPr lang="en-US" altLang="zh-CN" dirty="0" smtClean="0"/>
              <a:t>m</a:t>
            </a:r>
            <a:r>
              <a:rPr lang="zh-CN" altLang="en-US" dirty="0" smtClean="0"/>
              <a:t>维空间最简单的方法采用欧氏距</a:t>
            </a:r>
            <a:r>
              <a:rPr lang="en-US" altLang="zh-CN" dirty="0" smtClean="0"/>
              <a:t>.</a:t>
            </a:r>
            <a:endParaRPr lang="en-US" altLang="zh-CN" dirty="0" smtClean="0"/>
          </a:p>
          <a:p>
            <a:pPr eaLnBrk="1" hangingPunct="1"/>
            <a:r>
              <a:rPr lang="zh-CN" altLang="en-US" dirty="0" smtClean="0"/>
              <a:t>对</a:t>
            </a:r>
            <a:r>
              <a:rPr lang="en-US" altLang="zh-CN" dirty="0" smtClean="0"/>
              <a:t>m</a:t>
            </a:r>
            <a:r>
              <a:rPr lang="zh-CN" altLang="en-US" dirty="0" smtClean="0"/>
              <a:t>维二值实例空间最简单的方法是海明距</a:t>
            </a:r>
            <a:r>
              <a:rPr lang="en-US" altLang="zh-CN" dirty="0" smtClean="0"/>
              <a:t>.</a:t>
            </a:r>
            <a:endParaRPr lang="en-US" altLang="zh-CN" dirty="0" smtClean="0"/>
          </a:p>
          <a:p>
            <a:pPr eaLnBrk="1" hangingPunct="1"/>
            <a:r>
              <a:rPr lang="zh-CN" altLang="en-US" dirty="0" smtClean="0"/>
              <a:t>对于基于文本</a:t>
            </a:r>
            <a:r>
              <a:rPr lang="en-US" altLang="zh-CN" dirty="0" err="1" smtClean="0"/>
              <a:t>tf</a:t>
            </a:r>
            <a:r>
              <a:rPr lang="en-US" altLang="zh-CN" dirty="0" smtClean="0"/>
              <a:t>/</a:t>
            </a:r>
            <a:r>
              <a:rPr lang="en-US" altLang="zh-CN" dirty="0" err="1" smtClean="0"/>
              <a:t>idf</a:t>
            </a:r>
            <a:r>
              <a:rPr lang="zh-CN" altLang="en-US" dirty="0" smtClean="0"/>
              <a:t>权重向量的余弦相似度是经常被采用的</a:t>
            </a:r>
            <a:r>
              <a:rPr lang="en-US" altLang="zh-CN" dirty="0" smtClean="0"/>
              <a:t>.</a:t>
            </a:r>
            <a:endParaRPr lang="en-US" altLang="zh-CN" dirty="0" smtClean="0"/>
          </a:p>
          <a:p>
            <a:pPr eaLnBrk="1" hangingPunct="1"/>
            <a:endParaRPr lang="en-US" altLang="zh-CN" dirty="0" smtClean="0"/>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a:t>影响</a:t>
            </a:r>
            <a:r>
              <a:rPr lang="en-US" altLang="zh-CN" sz="3200" b="1" dirty="0"/>
              <a:t>KNN</a:t>
            </a:r>
            <a:r>
              <a:rPr lang="zh-CN" altLang="en-US" sz="3200" b="1" dirty="0"/>
              <a:t>的因素</a:t>
            </a:r>
            <a:endParaRPr lang="zh-CN" altLang="en-US" sz="3200" b="1" dirty="0"/>
          </a:p>
        </p:txBody>
      </p:sp>
      <p:sp>
        <p:nvSpPr>
          <p:cNvPr id="111619" name="Rectangle 3"/>
          <p:cNvSpPr>
            <a:spLocks noGrp="1" noChangeArrowheads="1"/>
          </p:cNvSpPr>
          <p:nvPr>
            <p:ph type="body" idx="4294967295"/>
          </p:nvPr>
        </p:nvSpPr>
        <p:spPr>
          <a:xfrm>
            <a:off x="566738" y="1484784"/>
            <a:ext cx="8001000" cy="4267200"/>
          </a:xfrm>
        </p:spPr>
        <p:txBody>
          <a:bodyPr/>
          <a:lstStyle/>
          <a:p>
            <a:pPr eaLnBrk="1" hangingPunct="1"/>
            <a:r>
              <a:rPr lang="en-US" altLang="zh-CN" dirty="0" smtClean="0"/>
              <a:t>K</a:t>
            </a:r>
            <a:r>
              <a:rPr lang="zh-CN" altLang="en-US" dirty="0" smtClean="0"/>
              <a:t>的取值</a:t>
            </a:r>
            <a:endParaRPr lang="en-US" altLang="zh-CN" dirty="0" smtClean="0"/>
          </a:p>
          <a:p>
            <a:pPr lvl="1" eaLnBrk="1" hangingPunct="1"/>
            <a:r>
              <a:rPr lang="en-US" altLang="zh-CN" sz="2400" dirty="0" smtClean="0"/>
              <a:t>K</a:t>
            </a:r>
            <a:r>
              <a:rPr lang="zh-CN" altLang="en-US" sz="2400" dirty="0" smtClean="0"/>
              <a:t>一般取</a:t>
            </a:r>
            <a:r>
              <a:rPr lang="en-US" altLang="zh-CN" sz="2400" dirty="0" smtClean="0"/>
              <a:t>15</a:t>
            </a:r>
            <a:endParaRPr lang="zh-CN" altLang="en-US" sz="2400" dirty="0" smtClean="0"/>
          </a:p>
          <a:p>
            <a:pPr eaLnBrk="1" hangingPunct="1"/>
            <a:r>
              <a:rPr lang="zh-CN" altLang="en-US" dirty="0" smtClean="0"/>
              <a:t>计算距离的方法</a:t>
            </a:r>
            <a:endParaRPr lang="en-US" altLang="zh-CN" dirty="0" smtClean="0"/>
          </a:p>
          <a:p>
            <a:pPr lvl="1" eaLnBrk="1" hangingPunct="1"/>
            <a:r>
              <a:rPr lang="zh-CN" altLang="en-US" sz="2400" dirty="0" smtClean="0"/>
              <a:t>欧式距离</a:t>
            </a:r>
            <a:endParaRPr lang="en-US" altLang="zh-CN" sz="2400" dirty="0" smtClean="0"/>
          </a:p>
          <a:p>
            <a:pPr lvl="1" eaLnBrk="1" hangingPunct="1"/>
            <a:r>
              <a:rPr lang="zh-CN" altLang="en-US" sz="2400" dirty="0" smtClean="0"/>
              <a:t>兰式距离（余弦相似度），分类质量和分类效率较高</a:t>
            </a:r>
            <a:endParaRPr lang="en-US" altLang="zh-CN" sz="2400" dirty="0" smtClean="0"/>
          </a:p>
          <a:p>
            <a:pPr eaLnBrk="1" hangingPunct="1"/>
            <a:r>
              <a:rPr lang="zh-CN" altLang="en-US" dirty="0" smtClean="0"/>
              <a:t>分类目录中类别的层次关系</a:t>
            </a:r>
            <a:endParaRPr lang="en-US" altLang="zh-CN" dirty="0" smtClean="0"/>
          </a:p>
          <a:p>
            <a:pPr lvl="1" eaLnBrk="1" hangingPunct="1"/>
            <a:r>
              <a:rPr lang="zh-CN" altLang="en-US" sz="2400" dirty="0" smtClean="0"/>
              <a:t>基于层次模型的</a:t>
            </a:r>
            <a:r>
              <a:rPr lang="en-US" altLang="zh-CN" sz="2400" dirty="0" smtClean="0"/>
              <a:t>KNN</a:t>
            </a:r>
            <a:r>
              <a:rPr lang="zh-CN" altLang="en-US" sz="2400" dirty="0" smtClean="0"/>
              <a:t>分类比基本的</a:t>
            </a:r>
            <a:r>
              <a:rPr lang="en-US" altLang="zh-CN" sz="2400" dirty="0" smtClean="0"/>
              <a:t>KNN</a:t>
            </a:r>
            <a:r>
              <a:rPr lang="zh-CN" altLang="en-US" sz="2400" dirty="0" smtClean="0"/>
              <a:t>效率高，但是效率也会有所下降</a:t>
            </a:r>
            <a:endParaRPr lang="en-US" altLang="zh-CN" sz="2400" dirty="0" smtClean="0"/>
          </a:p>
          <a:p>
            <a:pPr eaLnBrk="1" hangingPunct="1"/>
            <a:endParaRPr lang="zh-CN" altLang="en-US"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6288" y="1628775"/>
            <a:ext cx="7758112"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3" name="Rectangle 2"/>
          <p:cNvSpPr>
            <a:spLocks noGrp="1" noChangeArrowheads="1"/>
          </p:cNvSpPr>
          <p:nvPr>
            <p:ph type="title" idx="4294967295"/>
          </p:nvPr>
        </p:nvSpPr>
        <p:spPr>
          <a:xfrm>
            <a:off x="574675" y="-27384"/>
            <a:ext cx="8001000" cy="1216025"/>
          </a:xfrm>
        </p:spPr>
        <p:txBody>
          <a:bodyPr/>
          <a:lstStyle/>
          <a:p>
            <a:pPr eaLnBrk="1" hangingPunct="1"/>
            <a:r>
              <a:rPr lang="en-US" altLang="zh-CN" sz="3200" b="1" dirty="0"/>
              <a:t>KNN</a:t>
            </a:r>
            <a:r>
              <a:rPr lang="zh-CN" altLang="en-US" sz="3200" b="1" dirty="0"/>
              <a:t>和</a:t>
            </a:r>
            <a:r>
              <a:rPr lang="en-US" altLang="zh-CN" sz="3200" b="1" dirty="0"/>
              <a:t>NB</a:t>
            </a:r>
            <a:r>
              <a:rPr lang="zh-CN" altLang="en-US" sz="3200" b="1" dirty="0"/>
              <a:t>比较</a:t>
            </a:r>
            <a:endParaRPr lang="zh-CN" altLang="en-US" sz="3200" b="1" dirty="0"/>
          </a:p>
        </p:txBody>
      </p:sp>
      <p:sp>
        <p:nvSpPr>
          <p:cNvPr id="112644" name="Rectangle 3"/>
          <p:cNvSpPr>
            <a:spLocks noGrp="1" noChangeArrowheads="1"/>
          </p:cNvSpPr>
          <p:nvPr>
            <p:ph type="body" idx="4294967295"/>
          </p:nvPr>
        </p:nvSpPr>
        <p:spPr>
          <a:xfrm>
            <a:off x="457200" y="3203575"/>
            <a:ext cx="8229600" cy="3273425"/>
          </a:xfrm>
        </p:spPr>
        <p:txBody>
          <a:bodyPr/>
          <a:lstStyle/>
          <a:p>
            <a:pPr eaLnBrk="1" hangingPunct="1">
              <a:lnSpc>
                <a:spcPct val="90000"/>
              </a:lnSpc>
              <a:buFont typeface="Wingdings" panose="05000000000000000000" pitchFamily="2" charset="2"/>
              <a:buNone/>
            </a:pPr>
            <a:endParaRPr lang="zh-CN" altLang="en-US" smtClean="0"/>
          </a:p>
          <a:p>
            <a:pPr eaLnBrk="1" hangingPunct="1">
              <a:lnSpc>
                <a:spcPct val="90000"/>
              </a:lnSpc>
            </a:pPr>
            <a:endParaRPr lang="zh-CN" altLang="en-US" smtClean="0"/>
          </a:p>
          <a:p>
            <a:pPr eaLnBrk="1" hangingPunct="1">
              <a:lnSpc>
                <a:spcPct val="90000"/>
              </a:lnSpc>
            </a:pPr>
            <a:r>
              <a:rPr lang="zh-CN" altLang="en-US" smtClean="0"/>
              <a:t>从表中看，</a:t>
            </a:r>
            <a:r>
              <a:rPr lang="en-US" altLang="zh-CN" smtClean="0"/>
              <a:t>KNN</a:t>
            </a:r>
            <a:r>
              <a:rPr lang="zh-CN" altLang="en-US" smtClean="0"/>
              <a:t>质量较高，</a:t>
            </a:r>
            <a:r>
              <a:rPr lang="en-US" altLang="zh-CN" smtClean="0"/>
              <a:t>NB</a:t>
            </a:r>
            <a:r>
              <a:rPr lang="zh-CN" altLang="en-US" smtClean="0"/>
              <a:t>的效率较高</a:t>
            </a:r>
            <a:endParaRPr lang="zh-CN" altLang="en-US" smtClean="0"/>
          </a:p>
          <a:p>
            <a:pPr eaLnBrk="1" hangingPunct="1">
              <a:lnSpc>
                <a:spcPct val="90000"/>
              </a:lnSpc>
            </a:pPr>
            <a:r>
              <a:rPr lang="zh-CN" altLang="en-US" smtClean="0"/>
              <a:t>从各个类别看，</a:t>
            </a:r>
            <a:r>
              <a:rPr lang="en-US" altLang="zh-CN" smtClean="0"/>
              <a:t>KNN</a:t>
            </a:r>
            <a:r>
              <a:rPr lang="zh-CN" altLang="en-US" smtClean="0"/>
              <a:t>比</a:t>
            </a:r>
            <a:r>
              <a:rPr lang="en-US" altLang="zh-CN" smtClean="0"/>
              <a:t>NB</a:t>
            </a:r>
            <a:r>
              <a:rPr lang="zh-CN" altLang="en-US" smtClean="0"/>
              <a:t>稳定，</a:t>
            </a:r>
            <a:r>
              <a:rPr lang="en-US" altLang="zh-CN" smtClean="0"/>
              <a:t>NB</a:t>
            </a:r>
            <a:r>
              <a:rPr lang="zh-CN" altLang="en-US" smtClean="0"/>
              <a:t>对类别敏感</a:t>
            </a:r>
            <a:endParaRPr lang="zh-CN" altLang="en-US" smtClean="0"/>
          </a:p>
          <a:p>
            <a:pPr eaLnBrk="1" hangingPunct="1">
              <a:lnSpc>
                <a:spcPct val="90000"/>
              </a:lnSpc>
            </a:pPr>
            <a:endParaRPr lang="zh-CN" altLang="en-US" smtClean="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574675" y="188640"/>
            <a:ext cx="8001000" cy="891952"/>
          </a:xfrm>
        </p:spPr>
        <p:txBody>
          <a:bodyPr/>
          <a:lstStyle/>
          <a:p>
            <a:pPr eaLnBrk="1" hangingPunct="1"/>
            <a:r>
              <a:rPr lang="en-US" altLang="ko-KR" sz="3200" b="1" dirty="0">
                <a:ea typeface="+mj-ea"/>
              </a:rPr>
              <a:t>Neural Network</a:t>
            </a:r>
            <a:endParaRPr lang="en-US" altLang="ko-KR" sz="3200" b="1" dirty="0">
              <a:ea typeface="+mj-ea"/>
            </a:endParaRPr>
          </a:p>
        </p:txBody>
      </p:sp>
      <p:sp>
        <p:nvSpPr>
          <p:cNvPr id="113667" name="Rectangle 3"/>
          <p:cNvSpPr>
            <a:spLocks noChangeArrowheads="1"/>
          </p:cNvSpPr>
          <p:nvPr/>
        </p:nvSpPr>
        <p:spPr bwMode="auto">
          <a:xfrm>
            <a:off x="1447800" y="2286000"/>
            <a:ext cx="304800" cy="228600"/>
          </a:xfrm>
          <a:prstGeom prst="rect">
            <a:avLst/>
          </a:prstGeom>
          <a:solidFill>
            <a:schemeClr val="accent1"/>
          </a:solidFill>
          <a:ln w="9525">
            <a:solidFill>
              <a:schemeClr val="tx1"/>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68" name="Rectangle 4"/>
          <p:cNvSpPr>
            <a:spLocks noChangeArrowheads="1"/>
          </p:cNvSpPr>
          <p:nvPr/>
        </p:nvSpPr>
        <p:spPr bwMode="auto">
          <a:xfrm>
            <a:off x="1447800" y="2514600"/>
            <a:ext cx="304800" cy="228600"/>
          </a:xfrm>
          <a:prstGeom prst="rect">
            <a:avLst/>
          </a:prstGeom>
          <a:solidFill>
            <a:schemeClr val="accent1"/>
          </a:solidFill>
          <a:ln w="9525">
            <a:solidFill>
              <a:schemeClr val="tx1"/>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69" name="Rectangle 5"/>
          <p:cNvSpPr>
            <a:spLocks noChangeArrowheads="1"/>
          </p:cNvSpPr>
          <p:nvPr/>
        </p:nvSpPr>
        <p:spPr bwMode="auto">
          <a:xfrm>
            <a:off x="1447800" y="2743200"/>
            <a:ext cx="304800" cy="228600"/>
          </a:xfrm>
          <a:prstGeom prst="rect">
            <a:avLst/>
          </a:prstGeom>
          <a:solidFill>
            <a:schemeClr val="accent1"/>
          </a:solidFill>
          <a:ln w="9525">
            <a:solidFill>
              <a:schemeClr val="tx1"/>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70" name="Rectangle 6"/>
          <p:cNvSpPr>
            <a:spLocks noChangeArrowheads="1"/>
          </p:cNvSpPr>
          <p:nvPr/>
        </p:nvSpPr>
        <p:spPr bwMode="auto">
          <a:xfrm>
            <a:off x="1447800" y="4724400"/>
            <a:ext cx="304800" cy="228600"/>
          </a:xfrm>
          <a:prstGeom prst="rect">
            <a:avLst/>
          </a:prstGeom>
          <a:solidFill>
            <a:schemeClr val="accent1"/>
          </a:solidFill>
          <a:ln w="9525">
            <a:solidFill>
              <a:schemeClr val="tx1"/>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71" name="Rectangle 7"/>
          <p:cNvSpPr>
            <a:spLocks noChangeArrowheads="1"/>
          </p:cNvSpPr>
          <p:nvPr/>
        </p:nvSpPr>
        <p:spPr bwMode="auto">
          <a:xfrm>
            <a:off x="1447800" y="2971800"/>
            <a:ext cx="304800" cy="1752600"/>
          </a:xfrm>
          <a:prstGeom prst="rect">
            <a:avLst/>
          </a:prstGeom>
          <a:solidFill>
            <a:schemeClr val="accent1"/>
          </a:solidFill>
          <a:ln w="9525">
            <a:solidFill>
              <a:schemeClr val="tx1"/>
            </a:solidFill>
            <a:miter lim="800000"/>
          </a:ln>
        </p:spPr>
        <p:txBody>
          <a:bodyPr wrap="none" anchor="ctr"/>
          <a:lstStyle/>
          <a:p>
            <a:pPr algn="ctr" latinLnBrk="1">
              <a:buSzPct val="75000"/>
            </a:pPr>
            <a:endParaRPr lang="zh-CN" altLang="en-US" sz="2400">
              <a:ea typeface="DotumChe" panose="020B0609000101010101" pitchFamily="49" charset="-127"/>
            </a:endParaRPr>
          </a:p>
        </p:txBody>
      </p:sp>
      <p:sp>
        <p:nvSpPr>
          <p:cNvPr id="113672" name="Text Box 8"/>
          <p:cNvSpPr txBox="1">
            <a:spLocks noChangeArrowheads="1"/>
          </p:cNvSpPr>
          <p:nvPr/>
        </p:nvSpPr>
        <p:spPr bwMode="auto">
          <a:xfrm>
            <a:off x="1473200" y="29718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latinLnBrk="1" hangingPunct="1">
              <a:buSzPct val="75000"/>
            </a:pPr>
            <a:r>
              <a:rPr lang="ko-KR" altLang="en-US" sz="2400">
                <a:ea typeface="DotumChe" panose="020B0609000101010101" pitchFamily="49" charset="-127"/>
              </a:rPr>
              <a:t>.</a:t>
            </a:r>
            <a:endParaRPr lang="ko-KR" altLang="en-US" sz="2400">
              <a:ea typeface="DotumChe" panose="020B0609000101010101" pitchFamily="49" charset="-127"/>
            </a:endParaRPr>
          </a:p>
        </p:txBody>
      </p:sp>
      <p:sp>
        <p:nvSpPr>
          <p:cNvPr id="113673" name="Text Box 9"/>
          <p:cNvSpPr txBox="1">
            <a:spLocks noChangeArrowheads="1"/>
          </p:cNvSpPr>
          <p:nvPr/>
        </p:nvSpPr>
        <p:spPr bwMode="auto">
          <a:xfrm>
            <a:off x="1473200" y="32004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latinLnBrk="1" hangingPunct="1">
              <a:buSzPct val="75000"/>
            </a:pPr>
            <a:r>
              <a:rPr lang="ko-KR" altLang="en-US" sz="2400">
                <a:ea typeface="DotumChe" panose="020B0609000101010101" pitchFamily="49" charset="-127"/>
              </a:rPr>
              <a:t>.</a:t>
            </a:r>
            <a:endParaRPr lang="ko-KR" altLang="en-US" sz="2400">
              <a:ea typeface="DotumChe" panose="020B0609000101010101" pitchFamily="49" charset="-127"/>
            </a:endParaRPr>
          </a:p>
        </p:txBody>
      </p:sp>
      <p:sp>
        <p:nvSpPr>
          <p:cNvPr id="113674" name="Text Box 10"/>
          <p:cNvSpPr txBox="1">
            <a:spLocks noChangeArrowheads="1"/>
          </p:cNvSpPr>
          <p:nvPr/>
        </p:nvSpPr>
        <p:spPr bwMode="auto">
          <a:xfrm>
            <a:off x="1473200" y="34290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latinLnBrk="1" hangingPunct="1">
              <a:buSzPct val="75000"/>
            </a:pPr>
            <a:r>
              <a:rPr lang="ko-KR" altLang="en-US" sz="2400">
                <a:ea typeface="DotumChe" panose="020B0609000101010101" pitchFamily="49" charset="-127"/>
              </a:rPr>
              <a:t>.</a:t>
            </a:r>
            <a:endParaRPr lang="ko-KR" altLang="en-US" sz="2400">
              <a:ea typeface="DotumChe" panose="020B0609000101010101" pitchFamily="49" charset="-127"/>
            </a:endParaRPr>
          </a:p>
        </p:txBody>
      </p:sp>
      <p:sp>
        <p:nvSpPr>
          <p:cNvPr id="113675" name="Text Box 11"/>
          <p:cNvSpPr txBox="1">
            <a:spLocks noChangeArrowheads="1"/>
          </p:cNvSpPr>
          <p:nvPr/>
        </p:nvSpPr>
        <p:spPr bwMode="auto">
          <a:xfrm>
            <a:off x="1473200" y="36576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latinLnBrk="1" hangingPunct="1">
              <a:buSzPct val="75000"/>
            </a:pPr>
            <a:r>
              <a:rPr lang="ko-KR" altLang="en-US" sz="2400">
                <a:ea typeface="DotumChe" panose="020B0609000101010101" pitchFamily="49" charset="-127"/>
              </a:rPr>
              <a:t>.</a:t>
            </a:r>
            <a:endParaRPr lang="ko-KR" altLang="en-US" sz="2400">
              <a:ea typeface="DotumChe" panose="020B0609000101010101" pitchFamily="49" charset="-127"/>
            </a:endParaRPr>
          </a:p>
        </p:txBody>
      </p:sp>
      <p:sp>
        <p:nvSpPr>
          <p:cNvPr id="113676" name="Text Box 12"/>
          <p:cNvSpPr txBox="1">
            <a:spLocks noChangeArrowheads="1"/>
          </p:cNvSpPr>
          <p:nvPr/>
        </p:nvSpPr>
        <p:spPr bwMode="auto">
          <a:xfrm>
            <a:off x="1473200" y="38862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latinLnBrk="1" hangingPunct="1">
              <a:buSzPct val="75000"/>
            </a:pPr>
            <a:r>
              <a:rPr lang="ko-KR" altLang="en-US" sz="2400">
                <a:ea typeface="DotumChe" panose="020B0609000101010101" pitchFamily="49" charset="-127"/>
              </a:rPr>
              <a:t>.</a:t>
            </a:r>
            <a:endParaRPr lang="ko-KR" altLang="en-US" sz="2400">
              <a:ea typeface="DotumChe" panose="020B0609000101010101" pitchFamily="49" charset="-127"/>
            </a:endParaRPr>
          </a:p>
        </p:txBody>
      </p:sp>
      <p:sp>
        <p:nvSpPr>
          <p:cNvPr id="113677" name="Oval 13"/>
          <p:cNvSpPr>
            <a:spLocks noChangeArrowheads="1"/>
          </p:cNvSpPr>
          <p:nvPr/>
        </p:nvSpPr>
        <p:spPr bwMode="auto">
          <a:xfrm>
            <a:off x="2895600" y="1524000"/>
            <a:ext cx="457200" cy="457200"/>
          </a:xfrm>
          <a:prstGeom prst="ellipse">
            <a:avLst/>
          </a:prstGeom>
          <a:solidFill>
            <a:srgbClr val="FFDCD1"/>
          </a:solidFill>
          <a:ln w="9525">
            <a:solidFill>
              <a:srgbClr val="CC3300"/>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78" name="Oval 14"/>
          <p:cNvSpPr>
            <a:spLocks noChangeArrowheads="1"/>
          </p:cNvSpPr>
          <p:nvPr/>
        </p:nvSpPr>
        <p:spPr bwMode="auto">
          <a:xfrm>
            <a:off x="2895600" y="2286000"/>
            <a:ext cx="457200" cy="457200"/>
          </a:xfrm>
          <a:prstGeom prst="ellipse">
            <a:avLst/>
          </a:prstGeom>
          <a:solidFill>
            <a:srgbClr val="FFDCD1"/>
          </a:solidFill>
          <a:ln w="9525">
            <a:solidFill>
              <a:srgbClr val="CC3300"/>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79" name="Oval 15"/>
          <p:cNvSpPr>
            <a:spLocks noChangeArrowheads="1"/>
          </p:cNvSpPr>
          <p:nvPr/>
        </p:nvSpPr>
        <p:spPr bwMode="auto">
          <a:xfrm>
            <a:off x="2895600" y="5334000"/>
            <a:ext cx="457200" cy="457200"/>
          </a:xfrm>
          <a:prstGeom prst="ellipse">
            <a:avLst/>
          </a:prstGeom>
          <a:solidFill>
            <a:srgbClr val="FFDCD1"/>
          </a:solidFill>
          <a:ln w="9525">
            <a:solidFill>
              <a:srgbClr val="CC3300"/>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80" name="Oval 16"/>
          <p:cNvSpPr>
            <a:spLocks noChangeArrowheads="1"/>
          </p:cNvSpPr>
          <p:nvPr/>
        </p:nvSpPr>
        <p:spPr bwMode="auto">
          <a:xfrm>
            <a:off x="6096000" y="1524000"/>
            <a:ext cx="457200" cy="457200"/>
          </a:xfrm>
          <a:prstGeom prst="ellipse">
            <a:avLst/>
          </a:prstGeom>
          <a:solidFill>
            <a:srgbClr val="FFDCD1"/>
          </a:solidFill>
          <a:ln w="9525">
            <a:solidFill>
              <a:srgbClr val="CC3300"/>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81" name="Oval 17"/>
          <p:cNvSpPr>
            <a:spLocks noChangeArrowheads="1"/>
          </p:cNvSpPr>
          <p:nvPr/>
        </p:nvSpPr>
        <p:spPr bwMode="auto">
          <a:xfrm>
            <a:off x="6096000" y="2286000"/>
            <a:ext cx="457200" cy="457200"/>
          </a:xfrm>
          <a:prstGeom prst="ellipse">
            <a:avLst/>
          </a:prstGeom>
          <a:solidFill>
            <a:srgbClr val="FFDCD1"/>
          </a:solidFill>
          <a:ln w="9525">
            <a:solidFill>
              <a:srgbClr val="CC3300"/>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82" name="Oval 18"/>
          <p:cNvSpPr>
            <a:spLocks noChangeArrowheads="1"/>
          </p:cNvSpPr>
          <p:nvPr/>
        </p:nvSpPr>
        <p:spPr bwMode="auto">
          <a:xfrm>
            <a:off x="6096000" y="5334000"/>
            <a:ext cx="457200" cy="457200"/>
          </a:xfrm>
          <a:prstGeom prst="ellipse">
            <a:avLst/>
          </a:prstGeom>
          <a:solidFill>
            <a:srgbClr val="FFDCD1"/>
          </a:solidFill>
          <a:ln w="9525">
            <a:solidFill>
              <a:srgbClr val="CC3300"/>
            </a:solidFill>
            <a:miter lim="800000"/>
          </a:ln>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683" name="Oval 19"/>
          <p:cNvSpPr>
            <a:spLocks noChangeArrowheads="1"/>
          </p:cNvSpPr>
          <p:nvPr/>
        </p:nvSpPr>
        <p:spPr bwMode="auto">
          <a:xfrm>
            <a:off x="7391400" y="2286000"/>
            <a:ext cx="457200" cy="457200"/>
          </a:xfrm>
          <a:prstGeom prst="ellipse">
            <a:avLst/>
          </a:prstGeom>
          <a:solidFill>
            <a:schemeClr val="accent1"/>
          </a:solidFill>
          <a:ln w="9525">
            <a:solidFill>
              <a:schemeClr val="tx1"/>
            </a:solidFill>
            <a:miter lim="800000"/>
          </a:ln>
        </p:spPr>
        <p:txBody>
          <a:bodyPr wrap="none" anchor="ctr"/>
          <a:lstStyle/>
          <a:p>
            <a:pPr algn="ctr" latinLnBrk="1">
              <a:buSzPct val="75000"/>
            </a:pPr>
            <a:r>
              <a:rPr lang="en-US" altLang="ko-KR" sz="2400" b="1">
                <a:ea typeface="DotumChe" panose="020B0609000101010101" pitchFamily="49" charset="-127"/>
              </a:rPr>
              <a:t>c</a:t>
            </a:r>
            <a:r>
              <a:rPr lang="en-US" altLang="ko-KR" sz="1600" b="1">
                <a:ea typeface="DotumChe" panose="020B0609000101010101" pitchFamily="49" charset="-127"/>
              </a:rPr>
              <a:t>1</a:t>
            </a:r>
            <a:endParaRPr lang="en-US" altLang="ko-KR" sz="1600" b="1">
              <a:ea typeface="DotumChe" panose="020B0609000101010101" pitchFamily="49" charset="-127"/>
            </a:endParaRPr>
          </a:p>
        </p:txBody>
      </p:sp>
      <p:sp>
        <p:nvSpPr>
          <p:cNvPr id="113684" name="Oval 20"/>
          <p:cNvSpPr>
            <a:spLocks noChangeArrowheads="1"/>
          </p:cNvSpPr>
          <p:nvPr/>
        </p:nvSpPr>
        <p:spPr bwMode="auto">
          <a:xfrm>
            <a:off x="7391400" y="3048000"/>
            <a:ext cx="457200" cy="457200"/>
          </a:xfrm>
          <a:prstGeom prst="ellipse">
            <a:avLst/>
          </a:prstGeom>
          <a:solidFill>
            <a:schemeClr val="accent1"/>
          </a:solidFill>
          <a:ln w="9525">
            <a:solidFill>
              <a:schemeClr val="tx1"/>
            </a:solidFill>
            <a:miter lim="800000"/>
          </a:ln>
        </p:spPr>
        <p:txBody>
          <a:bodyPr wrap="none" anchor="ctr"/>
          <a:lstStyle/>
          <a:p>
            <a:pPr algn="ctr" latinLnBrk="1">
              <a:buSzPct val="75000"/>
            </a:pPr>
            <a:r>
              <a:rPr lang="en-US" altLang="ko-KR" sz="2400" b="1">
                <a:ea typeface="DotumChe" panose="020B0609000101010101" pitchFamily="49" charset="-127"/>
              </a:rPr>
              <a:t>c</a:t>
            </a:r>
            <a:r>
              <a:rPr lang="en-US" altLang="ko-KR" sz="1600" b="1">
                <a:ea typeface="DotumChe" panose="020B0609000101010101" pitchFamily="49" charset="-127"/>
              </a:rPr>
              <a:t>2</a:t>
            </a:r>
            <a:endParaRPr lang="en-US" altLang="ko-KR" sz="1600" b="1">
              <a:ea typeface="DotumChe" panose="020B0609000101010101" pitchFamily="49" charset="-127"/>
            </a:endParaRPr>
          </a:p>
        </p:txBody>
      </p:sp>
      <p:sp>
        <p:nvSpPr>
          <p:cNvPr id="113685" name="Oval 21"/>
          <p:cNvSpPr>
            <a:spLocks noChangeArrowheads="1"/>
          </p:cNvSpPr>
          <p:nvPr/>
        </p:nvSpPr>
        <p:spPr bwMode="auto">
          <a:xfrm>
            <a:off x="7391400" y="4572000"/>
            <a:ext cx="457200" cy="457200"/>
          </a:xfrm>
          <a:prstGeom prst="ellipse">
            <a:avLst/>
          </a:prstGeom>
          <a:solidFill>
            <a:schemeClr val="accent1"/>
          </a:solidFill>
          <a:ln w="9525">
            <a:solidFill>
              <a:schemeClr val="tx1"/>
            </a:solidFill>
            <a:miter lim="800000"/>
          </a:ln>
        </p:spPr>
        <p:txBody>
          <a:bodyPr wrap="none" anchor="ctr"/>
          <a:lstStyle/>
          <a:p>
            <a:pPr algn="ctr" latinLnBrk="1">
              <a:buSzPct val="75000"/>
            </a:pPr>
            <a:r>
              <a:rPr lang="en-US" altLang="ko-KR" sz="2400" b="1">
                <a:ea typeface="DotumChe" panose="020B0609000101010101" pitchFamily="49" charset="-127"/>
              </a:rPr>
              <a:t>c</a:t>
            </a:r>
            <a:r>
              <a:rPr lang="en-US" altLang="ko-KR" sz="1600" b="1">
                <a:ea typeface="DotumChe" panose="020B0609000101010101" pitchFamily="49" charset="-127"/>
              </a:rPr>
              <a:t>n</a:t>
            </a:r>
            <a:endParaRPr lang="en-US" altLang="ko-KR" sz="1600" b="1">
              <a:ea typeface="DotumChe" panose="020B0609000101010101" pitchFamily="49" charset="-127"/>
            </a:endParaRPr>
          </a:p>
        </p:txBody>
      </p:sp>
      <p:cxnSp>
        <p:nvCxnSpPr>
          <p:cNvPr id="113686" name="AutoShape 22"/>
          <p:cNvCxnSpPr>
            <a:cxnSpLocks noChangeShapeType="1"/>
            <a:stCxn id="113667" idx="3"/>
            <a:endCxn id="113677" idx="2"/>
          </p:cNvCxnSpPr>
          <p:nvPr/>
        </p:nvCxnSpPr>
        <p:spPr bwMode="auto">
          <a:xfrm flipV="1">
            <a:off x="1752600" y="1752600"/>
            <a:ext cx="1143000" cy="6477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87" name="AutoShape 23"/>
          <p:cNvCxnSpPr>
            <a:cxnSpLocks noChangeShapeType="1"/>
            <a:stCxn id="113668" idx="3"/>
            <a:endCxn id="113677" idx="2"/>
          </p:cNvCxnSpPr>
          <p:nvPr/>
        </p:nvCxnSpPr>
        <p:spPr bwMode="auto">
          <a:xfrm flipV="1">
            <a:off x="1752600" y="1752600"/>
            <a:ext cx="1143000" cy="8763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88" name="AutoShape 24"/>
          <p:cNvCxnSpPr>
            <a:cxnSpLocks noChangeShapeType="1"/>
            <a:stCxn id="113669" idx="3"/>
            <a:endCxn id="113677" idx="2"/>
          </p:cNvCxnSpPr>
          <p:nvPr/>
        </p:nvCxnSpPr>
        <p:spPr bwMode="auto">
          <a:xfrm flipV="1">
            <a:off x="1752600" y="1752600"/>
            <a:ext cx="1143000" cy="11049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89" name="AutoShape 25"/>
          <p:cNvCxnSpPr>
            <a:cxnSpLocks noChangeShapeType="1"/>
            <a:stCxn id="113670" idx="3"/>
            <a:endCxn id="113677" idx="2"/>
          </p:cNvCxnSpPr>
          <p:nvPr/>
        </p:nvCxnSpPr>
        <p:spPr bwMode="auto">
          <a:xfrm flipV="1">
            <a:off x="1752600" y="1752600"/>
            <a:ext cx="1143000" cy="30861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0" name="AutoShape 26"/>
          <p:cNvCxnSpPr>
            <a:cxnSpLocks noChangeShapeType="1"/>
            <a:stCxn id="113667" idx="3"/>
            <a:endCxn id="113678" idx="2"/>
          </p:cNvCxnSpPr>
          <p:nvPr/>
        </p:nvCxnSpPr>
        <p:spPr bwMode="auto">
          <a:xfrm>
            <a:off x="1752600" y="2400300"/>
            <a:ext cx="1143000" cy="1143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1" name="AutoShape 27"/>
          <p:cNvCxnSpPr>
            <a:cxnSpLocks noChangeShapeType="1"/>
            <a:stCxn id="113668" idx="3"/>
            <a:endCxn id="113678" idx="2"/>
          </p:cNvCxnSpPr>
          <p:nvPr/>
        </p:nvCxnSpPr>
        <p:spPr bwMode="auto">
          <a:xfrm flipV="1">
            <a:off x="1752600" y="2514600"/>
            <a:ext cx="1143000" cy="1143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2" name="AutoShape 28"/>
          <p:cNvCxnSpPr>
            <a:cxnSpLocks noChangeShapeType="1"/>
            <a:stCxn id="113668" idx="3"/>
            <a:endCxn id="113679" idx="2"/>
          </p:cNvCxnSpPr>
          <p:nvPr/>
        </p:nvCxnSpPr>
        <p:spPr bwMode="auto">
          <a:xfrm>
            <a:off x="1752600" y="2628900"/>
            <a:ext cx="1143000" cy="29337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3" name="AutoShape 29"/>
          <p:cNvCxnSpPr>
            <a:cxnSpLocks noChangeShapeType="1"/>
            <a:stCxn id="113667" idx="3"/>
            <a:endCxn id="113679" idx="2"/>
          </p:cNvCxnSpPr>
          <p:nvPr/>
        </p:nvCxnSpPr>
        <p:spPr bwMode="auto">
          <a:xfrm>
            <a:off x="1752600" y="2400300"/>
            <a:ext cx="1143000" cy="31623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4" name="AutoShape 30"/>
          <p:cNvCxnSpPr>
            <a:cxnSpLocks noChangeShapeType="1"/>
            <a:stCxn id="113669" idx="3"/>
            <a:endCxn id="113678" idx="2"/>
          </p:cNvCxnSpPr>
          <p:nvPr/>
        </p:nvCxnSpPr>
        <p:spPr bwMode="auto">
          <a:xfrm flipV="1">
            <a:off x="1752600" y="2514600"/>
            <a:ext cx="1143000" cy="3429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5" name="AutoShape 31"/>
          <p:cNvCxnSpPr>
            <a:cxnSpLocks noChangeShapeType="1"/>
            <a:stCxn id="113669" idx="3"/>
            <a:endCxn id="113679" idx="2"/>
          </p:cNvCxnSpPr>
          <p:nvPr/>
        </p:nvCxnSpPr>
        <p:spPr bwMode="auto">
          <a:xfrm>
            <a:off x="1752600" y="2857500"/>
            <a:ext cx="1143000" cy="27051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6" name="AutoShape 32"/>
          <p:cNvCxnSpPr>
            <a:cxnSpLocks noChangeShapeType="1"/>
            <a:stCxn id="113670" idx="3"/>
            <a:endCxn id="113678" idx="2"/>
          </p:cNvCxnSpPr>
          <p:nvPr/>
        </p:nvCxnSpPr>
        <p:spPr bwMode="auto">
          <a:xfrm flipV="1">
            <a:off x="1752600" y="2514600"/>
            <a:ext cx="1143000" cy="23241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7" name="AutoShape 33"/>
          <p:cNvCxnSpPr>
            <a:cxnSpLocks noChangeShapeType="1"/>
            <a:stCxn id="113670" idx="3"/>
            <a:endCxn id="113679" idx="2"/>
          </p:cNvCxnSpPr>
          <p:nvPr/>
        </p:nvCxnSpPr>
        <p:spPr bwMode="auto">
          <a:xfrm>
            <a:off x="1752600" y="4838700"/>
            <a:ext cx="1143000" cy="7239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8" name="AutoShape 34"/>
          <p:cNvCxnSpPr>
            <a:cxnSpLocks noChangeShapeType="1"/>
            <a:stCxn id="113677" idx="6"/>
          </p:cNvCxnSpPr>
          <p:nvPr/>
        </p:nvCxnSpPr>
        <p:spPr bwMode="auto">
          <a:xfrm>
            <a:off x="3352800" y="1752600"/>
            <a:ext cx="533400" cy="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99" name="AutoShape 35"/>
          <p:cNvCxnSpPr>
            <a:cxnSpLocks noChangeShapeType="1"/>
            <a:stCxn id="113677" idx="6"/>
          </p:cNvCxnSpPr>
          <p:nvPr/>
        </p:nvCxnSpPr>
        <p:spPr bwMode="auto">
          <a:xfrm>
            <a:off x="3352800" y="1752600"/>
            <a:ext cx="457200" cy="381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0" name="AutoShape 36"/>
          <p:cNvCxnSpPr>
            <a:cxnSpLocks noChangeShapeType="1"/>
          </p:cNvCxnSpPr>
          <p:nvPr/>
        </p:nvCxnSpPr>
        <p:spPr bwMode="auto">
          <a:xfrm>
            <a:off x="3352800" y="2514600"/>
            <a:ext cx="533400" cy="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1" name="AutoShape 37"/>
          <p:cNvCxnSpPr>
            <a:cxnSpLocks noChangeShapeType="1"/>
          </p:cNvCxnSpPr>
          <p:nvPr/>
        </p:nvCxnSpPr>
        <p:spPr bwMode="auto">
          <a:xfrm>
            <a:off x="3352800" y="2514600"/>
            <a:ext cx="457200" cy="381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2" name="AutoShape 38"/>
          <p:cNvCxnSpPr>
            <a:cxnSpLocks noChangeShapeType="1"/>
          </p:cNvCxnSpPr>
          <p:nvPr/>
        </p:nvCxnSpPr>
        <p:spPr bwMode="auto">
          <a:xfrm>
            <a:off x="3352800" y="5562600"/>
            <a:ext cx="533400" cy="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3" name="AutoShape 39"/>
          <p:cNvCxnSpPr>
            <a:cxnSpLocks noChangeShapeType="1"/>
          </p:cNvCxnSpPr>
          <p:nvPr/>
        </p:nvCxnSpPr>
        <p:spPr bwMode="auto">
          <a:xfrm flipV="1">
            <a:off x="3352800" y="5181600"/>
            <a:ext cx="457200" cy="381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4" name="AutoShape 40"/>
          <p:cNvCxnSpPr>
            <a:cxnSpLocks noChangeShapeType="1"/>
            <a:stCxn id="113680" idx="6"/>
            <a:endCxn id="113683" idx="2"/>
          </p:cNvCxnSpPr>
          <p:nvPr/>
        </p:nvCxnSpPr>
        <p:spPr bwMode="auto">
          <a:xfrm>
            <a:off x="6553200" y="1752600"/>
            <a:ext cx="838200" cy="762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5" name="AutoShape 41"/>
          <p:cNvCxnSpPr>
            <a:cxnSpLocks noChangeShapeType="1"/>
            <a:stCxn id="113680" idx="6"/>
            <a:endCxn id="113684" idx="2"/>
          </p:cNvCxnSpPr>
          <p:nvPr/>
        </p:nvCxnSpPr>
        <p:spPr bwMode="auto">
          <a:xfrm>
            <a:off x="6553200" y="1752600"/>
            <a:ext cx="838200" cy="1524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6" name="AutoShape 42"/>
          <p:cNvCxnSpPr>
            <a:cxnSpLocks noChangeShapeType="1"/>
            <a:stCxn id="113680" idx="6"/>
            <a:endCxn id="113685" idx="2"/>
          </p:cNvCxnSpPr>
          <p:nvPr/>
        </p:nvCxnSpPr>
        <p:spPr bwMode="auto">
          <a:xfrm>
            <a:off x="6553200" y="1752600"/>
            <a:ext cx="838200" cy="3048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7" name="AutoShape 43"/>
          <p:cNvCxnSpPr>
            <a:cxnSpLocks noChangeShapeType="1"/>
            <a:stCxn id="113681" idx="6"/>
            <a:endCxn id="113683" idx="2"/>
          </p:cNvCxnSpPr>
          <p:nvPr/>
        </p:nvCxnSpPr>
        <p:spPr bwMode="auto">
          <a:xfrm>
            <a:off x="6553200" y="2514600"/>
            <a:ext cx="838200" cy="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8" name="AutoShape 44"/>
          <p:cNvCxnSpPr>
            <a:cxnSpLocks noChangeShapeType="1"/>
            <a:stCxn id="113681" idx="6"/>
            <a:endCxn id="113684" idx="2"/>
          </p:cNvCxnSpPr>
          <p:nvPr/>
        </p:nvCxnSpPr>
        <p:spPr bwMode="auto">
          <a:xfrm>
            <a:off x="6553200" y="2514600"/>
            <a:ext cx="838200" cy="762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09" name="AutoShape 45"/>
          <p:cNvCxnSpPr>
            <a:cxnSpLocks noChangeShapeType="1"/>
            <a:stCxn id="113681" idx="6"/>
            <a:endCxn id="113685" idx="2"/>
          </p:cNvCxnSpPr>
          <p:nvPr/>
        </p:nvCxnSpPr>
        <p:spPr bwMode="auto">
          <a:xfrm>
            <a:off x="6553200" y="2514600"/>
            <a:ext cx="838200" cy="2286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0" name="AutoShape 46"/>
          <p:cNvCxnSpPr>
            <a:cxnSpLocks noChangeShapeType="1"/>
            <a:stCxn id="113682" idx="6"/>
            <a:endCxn id="113683" idx="2"/>
          </p:cNvCxnSpPr>
          <p:nvPr/>
        </p:nvCxnSpPr>
        <p:spPr bwMode="auto">
          <a:xfrm flipV="1">
            <a:off x="6553200" y="2514600"/>
            <a:ext cx="838200" cy="3048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1" name="AutoShape 47"/>
          <p:cNvCxnSpPr>
            <a:cxnSpLocks noChangeShapeType="1"/>
            <a:stCxn id="113682" idx="6"/>
            <a:endCxn id="113684" idx="2"/>
          </p:cNvCxnSpPr>
          <p:nvPr/>
        </p:nvCxnSpPr>
        <p:spPr bwMode="auto">
          <a:xfrm flipV="1">
            <a:off x="6553200" y="3276600"/>
            <a:ext cx="838200" cy="2286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2" name="AutoShape 48"/>
          <p:cNvCxnSpPr>
            <a:cxnSpLocks noChangeShapeType="1"/>
            <a:stCxn id="113682" idx="6"/>
            <a:endCxn id="113685" idx="2"/>
          </p:cNvCxnSpPr>
          <p:nvPr/>
        </p:nvCxnSpPr>
        <p:spPr bwMode="auto">
          <a:xfrm flipV="1">
            <a:off x="6553200" y="4800600"/>
            <a:ext cx="838200" cy="762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3" name="AutoShape 49"/>
          <p:cNvCxnSpPr>
            <a:cxnSpLocks noChangeShapeType="1"/>
            <a:endCxn id="113680" idx="2"/>
          </p:cNvCxnSpPr>
          <p:nvPr/>
        </p:nvCxnSpPr>
        <p:spPr bwMode="auto">
          <a:xfrm>
            <a:off x="5638800" y="1752600"/>
            <a:ext cx="457200" cy="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4" name="AutoShape 50"/>
          <p:cNvCxnSpPr>
            <a:cxnSpLocks noChangeShapeType="1"/>
          </p:cNvCxnSpPr>
          <p:nvPr/>
        </p:nvCxnSpPr>
        <p:spPr bwMode="auto">
          <a:xfrm>
            <a:off x="5638800" y="2514600"/>
            <a:ext cx="457200" cy="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5" name="AutoShape 51"/>
          <p:cNvCxnSpPr>
            <a:cxnSpLocks noChangeShapeType="1"/>
          </p:cNvCxnSpPr>
          <p:nvPr/>
        </p:nvCxnSpPr>
        <p:spPr bwMode="auto">
          <a:xfrm>
            <a:off x="5638800" y="5562600"/>
            <a:ext cx="457200" cy="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6" name="AutoShape 52"/>
          <p:cNvCxnSpPr>
            <a:cxnSpLocks noChangeShapeType="1"/>
            <a:endCxn id="113680" idx="2"/>
          </p:cNvCxnSpPr>
          <p:nvPr/>
        </p:nvCxnSpPr>
        <p:spPr bwMode="auto">
          <a:xfrm flipV="1">
            <a:off x="5562600" y="1752600"/>
            <a:ext cx="533400" cy="3810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7" name="AutoShape 53"/>
          <p:cNvCxnSpPr>
            <a:cxnSpLocks noChangeShapeType="1"/>
            <a:endCxn id="113681" idx="2"/>
          </p:cNvCxnSpPr>
          <p:nvPr/>
        </p:nvCxnSpPr>
        <p:spPr bwMode="auto">
          <a:xfrm>
            <a:off x="5562600" y="1981200"/>
            <a:ext cx="533400" cy="5334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8" name="AutoShape 54"/>
          <p:cNvCxnSpPr>
            <a:cxnSpLocks noChangeShapeType="1"/>
            <a:endCxn id="113682" idx="2"/>
          </p:cNvCxnSpPr>
          <p:nvPr/>
        </p:nvCxnSpPr>
        <p:spPr bwMode="auto">
          <a:xfrm>
            <a:off x="5562600" y="5105400"/>
            <a:ext cx="533400" cy="4572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719" name="AutoShape 55"/>
          <p:cNvCxnSpPr>
            <a:cxnSpLocks noChangeShapeType="1"/>
            <a:endCxn id="113682" idx="2"/>
          </p:cNvCxnSpPr>
          <p:nvPr/>
        </p:nvCxnSpPr>
        <p:spPr bwMode="auto">
          <a:xfrm>
            <a:off x="5715000" y="4114800"/>
            <a:ext cx="381000" cy="1447800"/>
          </a:xfrm>
          <a:prstGeom prst="straightConnector1">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13720" name="Rectangle 56"/>
          <p:cNvSpPr>
            <a:spLocks noChangeArrowheads="1"/>
          </p:cNvSpPr>
          <p:nvPr/>
        </p:nvSpPr>
        <p:spPr bwMode="auto">
          <a:xfrm>
            <a:off x="2590800" y="1447800"/>
            <a:ext cx="1447800" cy="44196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721" name="Rectangle 57"/>
          <p:cNvSpPr>
            <a:spLocks noChangeArrowheads="1"/>
          </p:cNvSpPr>
          <p:nvPr/>
        </p:nvSpPr>
        <p:spPr bwMode="auto">
          <a:xfrm>
            <a:off x="5486400" y="1447800"/>
            <a:ext cx="1447800" cy="44196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p>
            <a:pPr>
              <a:buClr>
                <a:schemeClr val="folHlink"/>
              </a:buClr>
              <a:buSzPct val="75000"/>
              <a:buFont typeface="Wingdings" panose="05000000000000000000" pitchFamily="2" charset="2"/>
              <a:buChar char="Ø"/>
            </a:pPr>
            <a:endParaRPr lang="zh-CN" altLang="en-US">
              <a:ea typeface="楷体_GB2312" pitchFamily="49" charset="-122"/>
            </a:endParaRPr>
          </a:p>
        </p:txBody>
      </p:sp>
      <p:sp>
        <p:nvSpPr>
          <p:cNvPr id="113722" name="Text Box 58"/>
          <p:cNvSpPr txBox="1">
            <a:spLocks noChangeArrowheads="1"/>
          </p:cNvSpPr>
          <p:nvPr/>
        </p:nvSpPr>
        <p:spPr bwMode="auto">
          <a:xfrm>
            <a:off x="4387850" y="33178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latinLnBrk="1" hangingPunct="1">
              <a:buSzPct val="75000"/>
            </a:pPr>
            <a:r>
              <a:rPr lang="ko-KR" altLang="en-US" sz="2400">
                <a:ea typeface="DotumChe" panose="020B0609000101010101" pitchFamily="49" charset="-127"/>
              </a:rPr>
              <a:t>……</a:t>
            </a:r>
            <a:endParaRPr lang="ko-KR" altLang="en-US" sz="2400">
              <a:ea typeface="DotumChe" panose="020B0609000101010101" pitchFamily="49" charset="-127"/>
            </a:endParaRPr>
          </a:p>
        </p:txBody>
      </p:sp>
      <p:sp>
        <p:nvSpPr>
          <p:cNvPr id="113723" name="Rectangle 59"/>
          <p:cNvSpPr>
            <a:spLocks noChangeArrowheads="1"/>
          </p:cNvSpPr>
          <p:nvPr/>
        </p:nvSpPr>
        <p:spPr bwMode="auto">
          <a:xfrm>
            <a:off x="762000" y="5181600"/>
            <a:ext cx="1295400" cy="381000"/>
          </a:xfrm>
          <a:prstGeom prst="rect">
            <a:avLst/>
          </a:prstGeom>
          <a:solidFill>
            <a:schemeClr val="accent1"/>
          </a:solidFill>
          <a:ln w="9525">
            <a:solidFill>
              <a:srgbClr val="000000"/>
            </a:solidFill>
            <a:miter lim="800000"/>
          </a:ln>
        </p:spPr>
        <p:txBody>
          <a:bodyPr wrap="none" anchor="ctr"/>
          <a:lstStyle/>
          <a:p>
            <a:pPr algn="ctr" latinLnBrk="1">
              <a:buSzPct val="75000"/>
            </a:pPr>
            <a:r>
              <a:rPr lang="en-US" altLang="ko-KR" sz="1800" b="1" i="1">
                <a:ea typeface="DotumChe" panose="020B0609000101010101" pitchFamily="49" charset="-127"/>
              </a:rPr>
              <a:t>Input Layer</a:t>
            </a:r>
            <a:endParaRPr lang="en-US" altLang="ko-KR" sz="1800" b="1" i="1">
              <a:ea typeface="DotumChe" panose="020B0609000101010101" pitchFamily="49" charset="-127"/>
            </a:endParaRPr>
          </a:p>
        </p:txBody>
      </p:sp>
      <p:sp>
        <p:nvSpPr>
          <p:cNvPr id="113724" name="Rectangle 60"/>
          <p:cNvSpPr>
            <a:spLocks noChangeArrowheads="1"/>
          </p:cNvSpPr>
          <p:nvPr/>
        </p:nvSpPr>
        <p:spPr bwMode="auto">
          <a:xfrm>
            <a:off x="3810000" y="5943600"/>
            <a:ext cx="1905000" cy="381000"/>
          </a:xfrm>
          <a:prstGeom prst="rect">
            <a:avLst/>
          </a:prstGeom>
          <a:solidFill>
            <a:schemeClr val="accent1"/>
          </a:solidFill>
          <a:ln w="9525">
            <a:solidFill>
              <a:srgbClr val="000000"/>
            </a:solidFill>
            <a:miter lim="800000"/>
          </a:ln>
        </p:spPr>
        <p:txBody>
          <a:bodyPr wrap="none" anchor="ctr"/>
          <a:lstStyle/>
          <a:p>
            <a:pPr algn="ctr" latinLnBrk="1">
              <a:buSzPct val="75000"/>
            </a:pPr>
            <a:r>
              <a:rPr lang="en-US" altLang="ko-KR" sz="1800" b="1" i="1">
                <a:ea typeface="DotumChe" panose="020B0609000101010101" pitchFamily="49" charset="-127"/>
              </a:rPr>
              <a:t>Hidden Layer</a:t>
            </a:r>
            <a:endParaRPr lang="en-US" altLang="ko-KR" sz="1800" b="1" i="1">
              <a:ea typeface="DotumChe" panose="020B0609000101010101" pitchFamily="49" charset="-127"/>
            </a:endParaRPr>
          </a:p>
        </p:txBody>
      </p:sp>
      <p:sp>
        <p:nvSpPr>
          <p:cNvPr id="113725" name="Rectangle 61"/>
          <p:cNvSpPr>
            <a:spLocks noChangeArrowheads="1"/>
          </p:cNvSpPr>
          <p:nvPr/>
        </p:nvSpPr>
        <p:spPr bwMode="auto">
          <a:xfrm>
            <a:off x="7162800" y="5181600"/>
            <a:ext cx="1295400" cy="381000"/>
          </a:xfrm>
          <a:prstGeom prst="rect">
            <a:avLst/>
          </a:prstGeom>
          <a:solidFill>
            <a:schemeClr val="accent1"/>
          </a:solidFill>
          <a:ln w="9525">
            <a:solidFill>
              <a:srgbClr val="000000"/>
            </a:solidFill>
            <a:miter lim="800000"/>
          </a:ln>
        </p:spPr>
        <p:txBody>
          <a:bodyPr wrap="none" anchor="ctr"/>
          <a:lstStyle/>
          <a:p>
            <a:pPr algn="ctr" latinLnBrk="1">
              <a:buSzPct val="75000"/>
            </a:pPr>
            <a:r>
              <a:rPr lang="en-US" altLang="ko-KR" sz="1800" b="1" i="1">
                <a:ea typeface="DotumChe" panose="020B0609000101010101" pitchFamily="49" charset="-127"/>
              </a:rPr>
              <a:t>Output Layer</a:t>
            </a:r>
            <a:endParaRPr lang="en-US" altLang="ko-KR" sz="1800" b="1" i="1">
              <a:ea typeface="DotumChe" panose="020B0609000101010101" pitchFamily="49" charset="-127"/>
            </a:endParaRPr>
          </a:p>
        </p:txBody>
      </p:sp>
      <p:sp>
        <p:nvSpPr>
          <p:cNvPr id="617534" name="Text Box 62"/>
          <p:cNvSpPr txBox="1">
            <a:spLocks noChangeArrowheads="1"/>
          </p:cNvSpPr>
          <p:nvPr/>
        </p:nvSpPr>
        <p:spPr bwMode="auto">
          <a:xfrm>
            <a:off x="112713" y="1279525"/>
            <a:ext cx="2060575" cy="396875"/>
          </a:xfrm>
          <a:prstGeom prst="rect">
            <a:avLst/>
          </a:prstGeom>
          <a:noFill/>
          <a:ln>
            <a:noFill/>
          </a:ln>
          <a:effectLst/>
        </p:spPr>
        <p:txBody>
          <a:bodyPr wrap="none">
            <a:spAutoFit/>
          </a:bodyPr>
          <a:lstStyle/>
          <a:p>
            <a:pPr latinLnBrk="1">
              <a:buSzPct val="75000"/>
              <a:defRPr/>
            </a:pPr>
            <a:r>
              <a:rPr lang="en-US" altLang="ko-KR" sz="2000" b="1">
                <a:effectLst>
                  <a:outerShdw blurRad="38100" dist="38100" dir="2700000" algn="tl">
                    <a:srgbClr val="C0C0C0"/>
                  </a:outerShdw>
                </a:effectLst>
                <a:ea typeface="DotumChe" panose="020B0609000101010101" pitchFamily="49" charset="-127"/>
              </a:rPr>
              <a:t>Backpropagation</a:t>
            </a:r>
            <a:endParaRPr lang="en-US" altLang="ko-KR" sz="2000" b="1">
              <a:effectLst>
                <a:outerShdw blurRad="38100" dist="38100" dir="2700000" algn="tl">
                  <a:srgbClr val="C0C0C0"/>
                </a:outerShdw>
              </a:effectLst>
              <a:ea typeface="DotumChe" panose="020B0609000101010101" pitchFamily="49" charset="-127"/>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C34401D1-D34E-44F5-AF92-8F1765EDD1F0}" type="slidenum">
              <a:rPr lang="en-US" altLang="zh-CN"/>
            </a:fld>
            <a:endParaRPr lang="en-US" altLang="zh-CN"/>
          </a:p>
        </p:txBody>
      </p:sp>
      <p:sp>
        <p:nvSpPr>
          <p:cNvPr id="16387" name="Rectangle 2"/>
          <p:cNvSpPr>
            <a:spLocks noGrp="1" noChangeArrowheads="1"/>
          </p:cNvSpPr>
          <p:nvPr>
            <p:ph type="title" idx="4294967295"/>
          </p:nvPr>
        </p:nvSpPr>
        <p:spPr>
          <a:xfrm>
            <a:off x="539552" y="116632"/>
            <a:ext cx="8229600" cy="1052513"/>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mj-ea"/>
              </a:rPr>
              <a:t>主题</a:t>
            </a:r>
            <a:r>
              <a:rPr lang="en-US" altLang="zh-CN" sz="3200" b="1" dirty="0">
                <a:latin typeface="+mj-ea"/>
              </a:rPr>
              <a:t>Web</a:t>
            </a:r>
            <a:r>
              <a:rPr lang="zh-CN" altLang="en-US" sz="3200" b="1" dirty="0">
                <a:latin typeface="+mj-ea"/>
              </a:rPr>
              <a:t>信息采集</a:t>
            </a:r>
            <a:endParaRPr lang="zh-CN" altLang="en-US" sz="3200" b="1" dirty="0">
              <a:latin typeface="+mj-ea"/>
            </a:endParaRPr>
          </a:p>
        </p:txBody>
      </p:sp>
      <p:sp>
        <p:nvSpPr>
          <p:cNvPr id="26627" name="Rectangle 3"/>
          <p:cNvSpPr>
            <a:spLocks noGrp="1" noChangeArrowheads="1"/>
          </p:cNvSpPr>
          <p:nvPr>
            <p:ph type="body" idx="4294967295"/>
          </p:nvPr>
        </p:nvSpPr>
        <p:spPr>
          <a:xfrm>
            <a:off x="457200" y="126876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选择性的搜寻那些与预先定义好的主题集相关页面进行采集 </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给定特定的种子</a:t>
            </a:r>
            <a:r>
              <a:rPr lang="en-US" altLang="zh-CN" sz="2000" dirty="0" smtClean="0">
                <a:latin typeface="楷体_GB2312" pitchFamily="49" charset="-122"/>
                <a:ea typeface="楷体_GB2312" pitchFamily="49" charset="-122"/>
              </a:rPr>
              <a:t>URL</a:t>
            </a:r>
            <a:endParaRPr lang="en-US" altLang="zh-CN" sz="20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目前是研究热点，</a:t>
            </a:r>
            <a:r>
              <a:rPr lang="zh-CN" altLang="en-US" sz="2400" b="1" dirty="0" smtClean="0">
                <a:latin typeface="楷体_GB2312" pitchFamily="49" charset="-122"/>
                <a:ea typeface="楷体_GB2312" pitchFamily="49" charset="-122"/>
              </a:rPr>
              <a:t>垂直搜索</a:t>
            </a:r>
            <a:endParaRPr lang="zh-CN" altLang="en-US" sz="2400" b="1"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优点</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采集页面更加有针对性，采集效率更高。</a:t>
            </a:r>
            <a:endParaRPr lang="zh-CN" altLang="en-US" sz="20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缺点</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采集速度较慢，判别相关性带来较大的开销。</a:t>
            </a:r>
            <a:endParaRPr lang="zh-CN" altLang="en-US" sz="20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典型代表：</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80" dirty="0" smtClean="0">
                <a:latin typeface="楷体_GB2312" pitchFamily="49" charset="-122"/>
                <a:ea typeface="楷体_GB2312" pitchFamily="49" charset="-122"/>
              </a:rPr>
              <a:t>一淘网等</a:t>
            </a:r>
            <a:endParaRPr lang="zh-CN" altLang="en-US" sz="2080" dirty="0" smtClean="0">
              <a:latin typeface="楷体_GB2312" pitchFamily="49" charset="-122"/>
              <a:ea typeface="楷体_GB2312" pitchFamily="49" charset="-122"/>
            </a:endParaRPr>
          </a:p>
          <a:p>
            <a:pPr lvl="1" eaLnBrk="1" hangingPunct="1">
              <a:lnSpc>
                <a:spcPct val="120000"/>
              </a:lnSpc>
            </a:pPr>
            <a:r>
              <a:rPr lang="en-US" altLang="zh-CN" sz="1560" dirty="0" smtClean="0"/>
              <a:t>http://www.360doc.com/content/14/1011/05/7863900_415948335.shtml</a:t>
            </a:r>
            <a:endParaRPr lang="en-US" altLang="zh-CN" sz="156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z="3200" b="1" dirty="0">
                <a:ea typeface="+mj-ea"/>
              </a:rPr>
              <a:t>其他分类方法</a:t>
            </a:r>
            <a:endParaRPr lang="zh-CN" altLang="en-US" sz="3200" b="1" dirty="0">
              <a:ea typeface="+mj-ea"/>
            </a:endParaRPr>
          </a:p>
        </p:txBody>
      </p:sp>
      <p:sp>
        <p:nvSpPr>
          <p:cNvPr id="114691" name="Rectangle 3"/>
          <p:cNvSpPr>
            <a:spLocks noGrp="1" noChangeArrowheads="1"/>
          </p:cNvSpPr>
          <p:nvPr>
            <p:ph type="body" idx="1"/>
          </p:nvPr>
        </p:nvSpPr>
        <p:spPr>
          <a:xfrm>
            <a:off x="685800" y="1524000"/>
            <a:ext cx="7772400" cy="5181600"/>
          </a:xfrm>
        </p:spPr>
        <p:txBody>
          <a:bodyPr/>
          <a:lstStyle/>
          <a:p>
            <a:pPr eaLnBrk="1" hangingPunct="1">
              <a:lnSpc>
                <a:spcPct val="90000"/>
              </a:lnSpc>
            </a:pPr>
            <a:r>
              <a:rPr lang="en-US" altLang="zh-CN" sz="1800" smtClean="0">
                <a:latin typeface="ComicSansMS" charset="0"/>
              </a:rPr>
              <a:t>Regression based on Least Squares Fit (1991)</a:t>
            </a:r>
            <a:endParaRPr lang="en-US" altLang="zh-CN" sz="1800" smtClean="0">
              <a:latin typeface="ComicSansMS" charset="0"/>
            </a:endParaRPr>
          </a:p>
          <a:p>
            <a:pPr eaLnBrk="1" hangingPunct="1">
              <a:lnSpc>
                <a:spcPct val="90000"/>
              </a:lnSpc>
            </a:pPr>
            <a:r>
              <a:rPr lang="en-US" altLang="zh-CN" sz="1800" smtClean="0">
                <a:latin typeface="ComicSansMS" charset="0"/>
              </a:rPr>
              <a:t>Nearest Neighbor Classification (1992) *</a:t>
            </a:r>
            <a:endParaRPr lang="en-US" altLang="zh-CN" sz="1800" smtClean="0">
              <a:latin typeface="ComicSansMS" charset="0"/>
            </a:endParaRPr>
          </a:p>
          <a:p>
            <a:pPr eaLnBrk="1" hangingPunct="1">
              <a:lnSpc>
                <a:spcPct val="90000"/>
              </a:lnSpc>
            </a:pPr>
            <a:r>
              <a:rPr lang="en-US" altLang="zh-CN" sz="1800" smtClean="0">
                <a:latin typeface="ComicSansMS" charset="0"/>
              </a:rPr>
              <a:t>Bayesian Probabilistic Models (1992) *</a:t>
            </a:r>
            <a:endParaRPr lang="en-US" altLang="zh-CN" sz="1800" smtClean="0">
              <a:latin typeface="ComicSansMS" charset="0"/>
            </a:endParaRPr>
          </a:p>
          <a:p>
            <a:pPr eaLnBrk="1" hangingPunct="1">
              <a:lnSpc>
                <a:spcPct val="90000"/>
              </a:lnSpc>
            </a:pPr>
            <a:r>
              <a:rPr lang="en-US" altLang="zh-CN" sz="1800" smtClean="0">
                <a:latin typeface="ComicSansMS" charset="0"/>
              </a:rPr>
              <a:t>Symbolic Rule Induction (1994)</a:t>
            </a:r>
            <a:endParaRPr lang="en-US" altLang="zh-CN" sz="1800" smtClean="0">
              <a:latin typeface="ComicSansMS" charset="0"/>
            </a:endParaRPr>
          </a:p>
          <a:p>
            <a:pPr eaLnBrk="1" hangingPunct="1">
              <a:lnSpc>
                <a:spcPct val="90000"/>
              </a:lnSpc>
            </a:pPr>
            <a:r>
              <a:rPr lang="en-US" altLang="zh-CN" sz="1800" smtClean="0">
                <a:latin typeface="ComicSansMS" charset="0"/>
              </a:rPr>
              <a:t>Decision Tree (1994) *</a:t>
            </a:r>
            <a:endParaRPr lang="en-US" altLang="zh-CN" sz="1800" smtClean="0">
              <a:latin typeface="ComicSansMS" charset="0"/>
            </a:endParaRPr>
          </a:p>
          <a:p>
            <a:pPr eaLnBrk="1" hangingPunct="1">
              <a:lnSpc>
                <a:spcPct val="90000"/>
              </a:lnSpc>
            </a:pPr>
            <a:r>
              <a:rPr lang="en-US" altLang="zh-CN" sz="1800" smtClean="0">
                <a:latin typeface="ComicSansMS" charset="0"/>
              </a:rPr>
              <a:t>Neural Networks (1995)</a:t>
            </a:r>
            <a:endParaRPr lang="en-US" altLang="zh-CN" sz="1800" smtClean="0">
              <a:latin typeface="ComicSansMS" charset="0"/>
            </a:endParaRPr>
          </a:p>
          <a:p>
            <a:pPr eaLnBrk="1" hangingPunct="1">
              <a:lnSpc>
                <a:spcPct val="90000"/>
              </a:lnSpc>
            </a:pPr>
            <a:r>
              <a:rPr lang="en-US" altLang="zh-CN" sz="1800" smtClean="0">
                <a:latin typeface="ComicSansMS" charset="0"/>
              </a:rPr>
              <a:t>Rocchio approach (traditional IR, 1996) *</a:t>
            </a:r>
            <a:endParaRPr lang="en-US" altLang="zh-CN" sz="1800" smtClean="0">
              <a:latin typeface="ComicSansMS" charset="0"/>
            </a:endParaRPr>
          </a:p>
          <a:p>
            <a:pPr eaLnBrk="1" hangingPunct="1">
              <a:lnSpc>
                <a:spcPct val="90000"/>
              </a:lnSpc>
            </a:pPr>
            <a:r>
              <a:rPr lang="en-US" altLang="zh-CN" sz="1800" smtClean="0">
                <a:latin typeface="ComicSansMS" charset="0"/>
              </a:rPr>
              <a:t>Support Vector Machines (1997)</a:t>
            </a:r>
            <a:endParaRPr lang="en-US" altLang="zh-CN" sz="1800" smtClean="0">
              <a:latin typeface="ComicSansMS" charset="0"/>
            </a:endParaRPr>
          </a:p>
          <a:p>
            <a:pPr eaLnBrk="1" hangingPunct="1">
              <a:lnSpc>
                <a:spcPct val="90000"/>
              </a:lnSpc>
            </a:pPr>
            <a:r>
              <a:rPr lang="en-US" altLang="zh-CN" sz="1800" smtClean="0">
                <a:latin typeface="ComicSansMS" charset="0"/>
              </a:rPr>
              <a:t>Boosting or Bagging (1997)*</a:t>
            </a:r>
            <a:endParaRPr lang="en-US" altLang="zh-CN" sz="1800" smtClean="0">
              <a:latin typeface="ComicSansMS" charset="0"/>
            </a:endParaRPr>
          </a:p>
          <a:p>
            <a:pPr eaLnBrk="1" hangingPunct="1">
              <a:lnSpc>
                <a:spcPct val="90000"/>
              </a:lnSpc>
            </a:pPr>
            <a:r>
              <a:rPr lang="en-US" altLang="zh-CN" sz="1800" smtClean="0">
                <a:latin typeface="ComicSansMS" charset="0"/>
              </a:rPr>
              <a:t>Hierarchical Language Modeling (1998)</a:t>
            </a:r>
            <a:endParaRPr lang="en-US" altLang="zh-CN" sz="1800" smtClean="0">
              <a:latin typeface="ComicSansMS" charset="0"/>
            </a:endParaRPr>
          </a:p>
          <a:p>
            <a:pPr eaLnBrk="1" hangingPunct="1">
              <a:lnSpc>
                <a:spcPct val="90000"/>
              </a:lnSpc>
            </a:pPr>
            <a:r>
              <a:rPr lang="en-US" altLang="zh-CN" sz="1800" smtClean="0">
                <a:latin typeface="ComicSansMS" charset="0"/>
              </a:rPr>
              <a:t>First-Order-Logic Rule Induction (1999)</a:t>
            </a:r>
            <a:endParaRPr lang="en-US" altLang="zh-CN" sz="1800" smtClean="0">
              <a:latin typeface="ComicSansMS" charset="0"/>
            </a:endParaRPr>
          </a:p>
          <a:p>
            <a:pPr eaLnBrk="1" hangingPunct="1">
              <a:lnSpc>
                <a:spcPct val="90000"/>
              </a:lnSpc>
            </a:pPr>
            <a:r>
              <a:rPr lang="en-US" altLang="zh-CN" sz="1800" smtClean="0">
                <a:latin typeface="ComicSansMS" charset="0"/>
              </a:rPr>
              <a:t>Maximum Entropy (1999)</a:t>
            </a:r>
            <a:endParaRPr lang="en-US" altLang="zh-CN" sz="1800" smtClean="0">
              <a:latin typeface="ComicSansMS" charset="0"/>
            </a:endParaRPr>
          </a:p>
          <a:p>
            <a:pPr eaLnBrk="1" hangingPunct="1">
              <a:lnSpc>
                <a:spcPct val="90000"/>
              </a:lnSpc>
            </a:pPr>
            <a:r>
              <a:rPr lang="en-US" altLang="zh-CN" sz="1800" smtClean="0">
                <a:latin typeface="ComicSansMS" charset="0"/>
              </a:rPr>
              <a:t>Hidden Markov Models (1999)</a:t>
            </a:r>
            <a:endParaRPr lang="en-US" altLang="zh-CN" sz="1800" smtClean="0">
              <a:latin typeface="ComicSansMS" charset="0"/>
            </a:endParaRPr>
          </a:p>
          <a:p>
            <a:pPr eaLnBrk="1" hangingPunct="1">
              <a:lnSpc>
                <a:spcPct val="90000"/>
              </a:lnSpc>
            </a:pPr>
            <a:r>
              <a:rPr lang="en-US" altLang="zh-CN" sz="1800" smtClean="0">
                <a:latin typeface="ComicSansMS" charset="0"/>
              </a:rPr>
              <a:t>Error-Correcting Output Coding (1999)</a:t>
            </a:r>
            <a:endParaRPr lang="en-US" altLang="zh-CN" sz="1800" smtClean="0">
              <a:latin typeface="ComicSansMS" charset="0"/>
            </a:endParaRPr>
          </a:p>
          <a:p>
            <a:pPr eaLnBrk="1" hangingPunct="1">
              <a:lnSpc>
                <a:spcPct val="90000"/>
              </a:lnSpc>
            </a:pPr>
            <a:r>
              <a:rPr lang="en-US" altLang="zh-CN" sz="1800" smtClean="0">
                <a:latin typeface="ComicSansMS" charset="0"/>
              </a:rPr>
              <a:t>...</a:t>
            </a:r>
            <a:endParaRPr lang="en-US" altLang="zh-CN" sz="1800" smtClean="0">
              <a:latin typeface="ComicSansMS" charset="0"/>
            </a:endParaRPr>
          </a:p>
          <a:p>
            <a:pPr eaLnBrk="1" hangingPunct="1">
              <a:lnSpc>
                <a:spcPct val="90000"/>
              </a:lnSpc>
            </a:pPr>
            <a:endParaRPr lang="en-US" altLang="zh-CN" sz="1800" smtClean="0"/>
          </a:p>
        </p:txBody>
      </p:sp>
    </p:spTree>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74675" y="-27384"/>
            <a:ext cx="8001000" cy="1216025"/>
          </a:xfrm>
        </p:spPr>
        <p:txBody>
          <a:bodyPr/>
          <a:lstStyle/>
          <a:p>
            <a:pPr eaLnBrk="1" hangingPunct="1"/>
            <a:r>
              <a:rPr lang="zh-CN" altLang="en-US" sz="3200" b="1" dirty="0" smtClean="0"/>
              <a:t>分类的评价</a:t>
            </a:r>
            <a:endParaRPr lang="zh-CN" altLang="en-US" sz="3200" b="1" dirty="0" smtClean="0"/>
          </a:p>
        </p:txBody>
      </p:sp>
      <p:sp>
        <p:nvSpPr>
          <p:cNvPr id="115715" name="Rectangle 3"/>
          <p:cNvSpPr>
            <a:spLocks noGrp="1" noChangeArrowheads="1"/>
          </p:cNvSpPr>
          <p:nvPr>
            <p:ph type="body" sz="half" idx="4294967295"/>
          </p:nvPr>
        </p:nvSpPr>
        <p:spPr>
          <a:xfrm>
            <a:off x="706438" y="1584325"/>
            <a:ext cx="7421562" cy="4495800"/>
          </a:xfrm>
        </p:spPr>
        <p:txBody>
          <a:bodyPr/>
          <a:lstStyle/>
          <a:p>
            <a:pPr eaLnBrk="1" hangingPunct="1"/>
            <a:r>
              <a:rPr lang="zh-CN" altLang="en-US" sz="2400" smtClean="0"/>
              <a:t>偶然事件表（</a:t>
            </a:r>
            <a:r>
              <a:rPr lang="en-US" altLang="zh-CN" sz="2400" smtClean="0"/>
              <a:t>Contingency Table</a:t>
            </a:r>
            <a:r>
              <a:rPr lang="zh-CN" altLang="en-US" sz="2400" smtClean="0"/>
              <a:t>）</a:t>
            </a:r>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r>
              <a:rPr lang="zh-CN" altLang="en-US" sz="2400" smtClean="0"/>
              <a:t>对一个分类器的度量</a:t>
            </a:r>
            <a:endParaRPr lang="zh-CN" altLang="en-US" sz="2400" smtClean="0"/>
          </a:p>
          <a:p>
            <a:pPr lvl="1" eaLnBrk="1" hangingPunct="1"/>
            <a:r>
              <a:rPr lang="zh-CN" altLang="en-US" sz="2400" smtClean="0"/>
              <a:t>准确率</a:t>
            </a:r>
            <a:r>
              <a:rPr lang="en-US" altLang="zh-CN" sz="2400" smtClean="0"/>
              <a:t>(precision) = a / (a + b)</a:t>
            </a:r>
            <a:endParaRPr lang="en-US" altLang="zh-CN" sz="2400" smtClean="0"/>
          </a:p>
          <a:p>
            <a:pPr lvl="1" eaLnBrk="1" hangingPunct="1"/>
            <a:r>
              <a:rPr lang="zh-CN" altLang="en-US" sz="2400" smtClean="0"/>
              <a:t>召回率</a:t>
            </a:r>
            <a:r>
              <a:rPr lang="en-US" altLang="zh-CN" sz="2400" smtClean="0"/>
              <a:t>(recall) = a / (a + c)</a:t>
            </a:r>
            <a:endParaRPr lang="en-US" altLang="zh-CN" sz="2400" smtClean="0"/>
          </a:p>
          <a:p>
            <a:pPr lvl="1" eaLnBrk="1" hangingPunct="1"/>
            <a:r>
              <a:rPr lang="en-US" altLang="zh-CN" sz="2400" smtClean="0"/>
              <a:t>fallout = b / (b + d)</a:t>
            </a:r>
            <a:endParaRPr lang="en-US" altLang="zh-CN" sz="2400" smtClean="0"/>
          </a:p>
          <a:p>
            <a:pPr lvl="1" eaLnBrk="1" hangingPunct="1"/>
            <a:endParaRPr lang="en-US" altLang="zh-CN" sz="2400" smtClean="0"/>
          </a:p>
        </p:txBody>
      </p:sp>
      <p:graphicFrame>
        <p:nvGraphicFramePr>
          <p:cNvPr id="627736" name="Group 24"/>
          <p:cNvGraphicFramePr>
            <a:graphicFrameLocks noGrp="1"/>
          </p:cNvGraphicFramePr>
          <p:nvPr>
            <p:ph sz="half" idx="4294967295"/>
          </p:nvPr>
        </p:nvGraphicFramePr>
        <p:xfrm>
          <a:off x="1106488" y="2322513"/>
          <a:ext cx="6985000" cy="1066800"/>
        </p:xfrm>
        <a:graphic>
          <a:graphicData uri="http://schemas.openxmlformats.org/drawingml/2006/table">
            <a:tbl>
              <a:tblPr/>
              <a:tblGrid>
                <a:gridCol w="2233612"/>
                <a:gridCol w="2374900"/>
                <a:gridCol w="2376488"/>
              </a:tblGrid>
              <a:tr h="2492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属于此类</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不属于此类</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82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判定属于此类</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判定不属于此类</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5734" name="Rectangle 23"/>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SzPct val="75000"/>
            </a:pPr>
            <a:endParaRPr lang="zh-CN" altLang="en-US" sz="1800">
              <a:latin typeface="Tahoma" panose="020B0604030504040204" pitchFamily="34" charset="0"/>
            </a:endParaRPr>
          </a:p>
        </p:txBody>
      </p:sp>
      <p:sp>
        <p:nvSpPr>
          <p:cNvPr id="115735" name="Rectangle 24"/>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SzPct val="75000"/>
            </a:pPr>
            <a:endParaRPr lang="zh-CN" altLang="en-US" sz="1800">
              <a:latin typeface="Tahoma" panose="020B0604030504040204"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聚类</a:t>
            </a:r>
            <a:endParaRPr lang="zh-CN" altLang="en-US" smtClean="0">
              <a:ea typeface="宋体" panose="02010600030101010101" pitchFamily="2" charset="-122"/>
            </a:endParaRPr>
          </a:p>
        </p:txBody>
      </p:sp>
      <p:sp>
        <p:nvSpPr>
          <p:cNvPr id="90115" name="Rectangle 3"/>
          <p:cNvSpPr>
            <a:spLocks noGrp="1" noChangeArrowheads="1"/>
          </p:cNvSpPr>
          <p:nvPr>
            <p:ph type="body" idx="1"/>
          </p:nvPr>
        </p:nvSpPr>
        <p:spPr>
          <a:xfrm>
            <a:off x="471488" y="1493838"/>
            <a:ext cx="8077200" cy="4687887"/>
          </a:xfrm>
        </p:spPr>
        <p:txBody>
          <a:bodyPr/>
          <a:lstStyle/>
          <a:p>
            <a:pPr eaLnBrk="1" hangingPunct="1"/>
            <a:r>
              <a:rPr lang="zh-CN" altLang="en-US" smtClean="0">
                <a:ea typeface="宋体" panose="02010600030101010101" pitchFamily="2" charset="-122"/>
              </a:rPr>
              <a:t>将无标记的样本划分到聚类的各个子集中</a:t>
            </a:r>
            <a:r>
              <a:rPr lang="en-US" altLang="zh-CN" smtClean="0">
                <a:ea typeface="宋体" panose="02010600030101010101" pitchFamily="2" charset="-122"/>
              </a:rPr>
              <a:t>:</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类内样本非常相似</a:t>
            </a:r>
            <a:endParaRPr lang="zh-CN" altLang="en-US" smtClean="0">
              <a:ea typeface="宋体" panose="02010600030101010101" pitchFamily="2" charset="-122"/>
            </a:endParaRPr>
          </a:p>
          <a:p>
            <a:pPr lvl="1" eaLnBrk="1" hangingPunct="1"/>
            <a:r>
              <a:rPr lang="zh-CN" altLang="en-US" smtClean="0">
                <a:ea typeface="宋体" panose="02010600030101010101" pitchFamily="2" charset="-122"/>
              </a:rPr>
              <a:t>类间样本非常不同</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无监督方法发现新类别</a:t>
            </a:r>
            <a:endParaRPr lang="zh-CN" altLang="en-US"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828800" y="1524000"/>
            <a:ext cx="3905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43" name="Rectangle 3"/>
          <p:cNvSpPr>
            <a:spLocks noGrp="1" noChangeArrowheads="1"/>
          </p:cNvSpPr>
          <p:nvPr>
            <p:ph type="title"/>
          </p:nvPr>
        </p:nvSpPr>
        <p:spPr>
          <a:xfrm>
            <a:off x="574675" y="-27384"/>
            <a:ext cx="8001000" cy="1216025"/>
          </a:xfrm>
        </p:spPr>
        <p:txBody>
          <a:bodyPr/>
          <a:lstStyle/>
          <a:p>
            <a:pPr eaLnBrk="1" hangingPunct="1"/>
            <a:r>
              <a:rPr lang="zh-CN" altLang="en-US" dirty="0" smtClean="0">
                <a:ea typeface="宋体" panose="02010600030101010101" pitchFamily="2" charset="-122"/>
              </a:rPr>
              <a:t>聚类样例</a:t>
            </a:r>
            <a:endParaRPr lang="zh-CN" altLang="en-US" dirty="0" smtClean="0">
              <a:ea typeface="宋体" panose="02010600030101010101" pitchFamily="2" charset="-122"/>
            </a:endParaRPr>
          </a:p>
        </p:txBody>
      </p:sp>
      <p:grpSp>
        <p:nvGrpSpPr>
          <p:cNvPr id="87044" name="Group 4"/>
          <p:cNvGrpSpPr/>
          <p:nvPr/>
        </p:nvGrpSpPr>
        <p:grpSpPr bwMode="auto">
          <a:xfrm>
            <a:off x="989013" y="1752600"/>
            <a:ext cx="7353300" cy="4046538"/>
            <a:chOff x="623" y="1104"/>
            <a:chExt cx="4632" cy="2549"/>
          </a:xfrm>
        </p:grpSpPr>
        <p:sp>
          <p:nvSpPr>
            <p:cNvPr id="87078" name="Line 5"/>
            <p:cNvSpPr>
              <a:spLocks noChangeShapeType="1"/>
            </p:cNvSpPr>
            <p:nvPr/>
          </p:nvSpPr>
          <p:spPr bwMode="auto">
            <a:xfrm flipV="1">
              <a:off x="624" y="1104"/>
              <a:ext cx="0" cy="25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7079" name="Line 6"/>
            <p:cNvSpPr>
              <a:spLocks noChangeShapeType="1"/>
            </p:cNvSpPr>
            <p:nvPr/>
          </p:nvSpPr>
          <p:spPr bwMode="auto">
            <a:xfrm>
              <a:off x="623" y="3653"/>
              <a:ext cx="463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grpSp>
        <p:nvGrpSpPr>
          <p:cNvPr id="87045" name="Group 7"/>
          <p:cNvGrpSpPr/>
          <p:nvPr/>
        </p:nvGrpSpPr>
        <p:grpSpPr bwMode="auto">
          <a:xfrm>
            <a:off x="1524000" y="1905000"/>
            <a:ext cx="4505325" cy="3384550"/>
            <a:chOff x="960" y="1200"/>
            <a:chExt cx="2838" cy="2132"/>
          </a:xfrm>
        </p:grpSpPr>
        <p:sp>
          <p:nvSpPr>
            <p:cNvPr id="87063" name="Text Box 8"/>
            <p:cNvSpPr txBox="1">
              <a:spLocks noChangeArrowheads="1"/>
            </p:cNvSpPr>
            <p:nvPr/>
          </p:nvSpPr>
          <p:spPr bwMode="auto">
            <a:xfrm>
              <a:off x="981" y="1525"/>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64" name="Text Box 9"/>
            <p:cNvSpPr txBox="1">
              <a:spLocks noChangeArrowheads="1"/>
            </p:cNvSpPr>
            <p:nvPr/>
          </p:nvSpPr>
          <p:spPr bwMode="auto">
            <a:xfrm>
              <a:off x="960" y="120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65" name="Text Box 10"/>
            <p:cNvSpPr txBox="1">
              <a:spLocks noChangeArrowheads="1"/>
            </p:cNvSpPr>
            <p:nvPr/>
          </p:nvSpPr>
          <p:spPr bwMode="auto">
            <a:xfrm>
              <a:off x="1344" y="1536"/>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66" name="Text Box 11"/>
            <p:cNvSpPr txBox="1">
              <a:spLocks noChangeArrowheads="1"/>
            </p:cNvSpPr>
            <p:nvPr/>
          </p:nvSpPr>
          <p:spPr bwMode="auto">
            <a:xfrm>
              <a:off x="1296" y="120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67" name="Text Box 12"/>
            <p:cNvSpPr txBox="1">
              <a:spLocks noChangeArrowheads="1"/>
            </p:cNvSpPr>
            <p:nvPr/>
          </p:nvSpPr>
          <p:spPr bwMode="auto">
            <a:xfrm>
              <a:off x="1440" y="2304"/>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68" name="Text Box 13"/>
            <p:cNvSpPr txBox="1">
              <a:spLocks noChangeArrowheads="1"/>
            </p:cNvSpPr>
            <p:nvPr/>
          </p:nvSpPr>
          <p:spPr bwMode="auto">
            <a:xfrm>
              <a:off x="2112" y="2208"/>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69" name="Text Box 14"/>
            <p:cNvSpPr txBox="1">
              <a:spLocks noChangeArrowheads="1"/>
            </p:cNvSpPr>
            <p:nvPr/>
          </p:nvSpPr>
          <p:spPr bwMode="auto">
            <a:xfrm>
              <a:off x="1728" y="264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0" name="Text Box 15"/>
            <p:cNvSpPr txBox="1">
              <a:spLocks noChangeArrowheads="1"/>
            </p:cNvSpPr>
            <p:nvPr/>
          </p:nvSpPr>
          <p:spPr bwMode="auto">
            <a:xfrm>
              <a:off x="2496" y="2448"/>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1" name="Text Box 16"/>
            <p:cNvSpPr txBox="1">
              <a:spLocks noChangeArrowheads="1"/>
            </p:cNvSpPr>
            <p:nvPr/>
          </p:nvSpPr>
          <p:spPr bwMode="auto">
            <a:xfrm>
              <a:off x="1824" y="235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2" name="Text Box 17"/>
            <p:cNvSpPr txBox="1">
              <a:spLocks noChangeArrowheads="1"/>
            </p:cNvSpPr>
            <p:nvPr/>
          </p:nvSpPr>
          <p:spPr bwMode="auto">
            <a:xfrm>
              <a:off x="2832" y="1296"/>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3" name="Text Box 18"/>
            <p:cNvSpPr txBox="1">
              <a:spLocks noChangeArrowheads="1"/>
            </p:cNvSpPr>
            <p:nvPr/>
          </p:nvSpPr>
          <p:spPr bwMode="auto">
            <a:xfrm>
              <a:off x="1728" y="2016"/>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4" name="Text Box 19"/>
            <p:cNvSpPr txBox="1">
              <a:spLocks noChangeArrowheads="1"/>
            </p:cNvSpPr>
            <p:nvPr/>
          </p:nvSpPr>
          <p:spPr bwMode="auto">
            <a:xfrm>
              <a:off x="3552" y="144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5" name="Text Box 20"/>
            <p:cNvSpPr txBox="1">
              <a:spLocks noChangeArrowheads="1"/>
            </p:cNvSpPr>
            <p:nvPr/>
          </p:nvSpPr>
          <p:spPr bwMode="auto">
            <a:xfrm>
              <a:off x="3072" y="144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6" name="Text Box 21"/>
            <p:cNvSpPr txBox="1">
              <a:spLocks noChangeArrowheads="1"/>
            </p:cNvSpPr>
            <p:nvPr/>
          </p:nvSpPr>
          <p:spPr bwMode="auto">
            <a:xfrm>
              <a:off x="3216" y="120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sp>
          <p:nvSpPr>
            <p:cNvPr id="87077" name="Text Box 22"/>
            <p:cNvSpPr txBox="1">
              <a:spLocks noChangeArrowheads="1"/>
            </p:cNvSpPr>
            <p:nvPr/>
          </p:nvSpPr>
          <p:spPr bwMode="auto">
            <a:xfrm>
              <a:off x="3216" y="192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latin typeface="Times New Roman" panose="02020603050405020304" pitchFamily="18" charset="0"/>
                  <a:ea typeface="宋体" panose="02010600030101010101" pitchFamily="2" charset="-122"/>
                </a:rPr>
                <a:t>.</a:t>
              </a:r>
              <a:endParaRPr lang="en-US" altLang="zh-CN" sz="6600">
                <a:latin typeface="Times New Roman" panose="02020603050405020304" pitchFamily="18" charset="0"/>
                <a:ea typeface="宋体" panose="02010600030101010101" pitchFamily="2" charset="-122"/>
              </a:endParaRPr>
            </a:p>
          </p:txBody>
        </p:sp>
      </p:grpSp>
      <p:grpSp>
        <p:nvGrpSpPr>
          <p:cNvPr id="4" name="Group 23"/>
          <p:cNvGrpSpPr/>
          <p:nvPr/>
        </p:nvGrpSpPr>
        <p:grpSpPr bwMode="auto">
          <a:xfrm>
            <a:off x="1524000" y="1524000"/>
            <a:ext cx="4505325" cy="3765550"/>
            <a:chOff x="1296" y="1152"/>
            <a:chExt cx="2838" cy="2372"/>
          </a:xfrm>
        </p:grpSpPr>
        <p:sp>
          <p:nvSpPr>
            <p:cNvPr id="87047" name="Text Box 24"/>
            <p:cNvSpPr txBox="1">
              <a:spLocks noChangeArrowheads="1"/>
            </p:cNvSpPr>
            <p:nvPr/>
          </p:nvSpPr>
          <p:spPr bwMode="auto">
            <a:xfrm>
              <a:off x="1317" y="1717"/>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FF0000"/>
                  </a:solidFill>
                  <a:latin typeface="Times New Roman" panose="02020603050405020304" pitchFamily="18" charset="0"/>
                  <a:ea typeface="宋体" panose="02010600030101010101" pitchFamily="2" charset="-122"/>
                </a:rPr>
                <a:t>.</a:t>
              </a:r>
              <a:endParaRPr lang="en-US" altLang="zh-CN" sz="6600">
                <a:solidFill>
                  <a:srgbClr val="FF0000"/>
                </a:solidFill>
                <a:latin typeface="Times New Roman" panose="02020603050405020304" pitchFamily="18" charset="0"/>
                <a:ea typeface="宋体" panose="02010600030101010101" pitchFamily="2" charset="-122"/>
              </a:endParaRPr>
            </a:p>
          </p:txBody>
        </p:sp>
        <p:sp>
          <p:nvSpPr>
            <p:cNvPr id="87048" name="Text Box 25"/>
            <p:cNvSpPr txBox="1">
              <a:spLocks noChangeArrowheads="1"/>
            </p:cNvSpPr>
            <p:nvPr/>
          </p:nvSpPr>
          <p:spPr bwMode="auto">
            <a:xfrm>
              <a:off x="1296" y="139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FF0000"/>
                  </a:solidFill>
                  <a:latin typeface="Times New Roman" panose="02020603050405020304" pitchFamily="18" charset="0"/>
                  <a:ea typeface="宋体" panose="02010600030101010101" pitchFamily="2" charset="-122"/>
                </a:rPr>
                <a:t>.</a:t>
              </a:r>
              <a:endParaRPr lang="en-US" altLang="zh-CN" sz="6600">
                <a:solidFill>
                  <a:srgbClr val="FF0000"/>
                </a:solidFill>
                <a:latin typeface="Times New Roman" panose="02020603050405020304" pitchFamily="18" charset="0"/>
                <a:ea typeface="宋体" panose="02010600030101010101" pitchFamily="2" charset="-122"/>
              </a:endParaRPr>
            </a:p>
          </p:txBody>
        </p:sp>
        <p:sp>
          <p:nvSpPr>
            <p:cNvPr id="87049" name="Text Box 26"/>
            <p:cNvSpPr txBox="1">
              <a:spLocks noChangeArrowheads="1"/>
            </p:cNvSpPr>
            <p:nvPr/>
          </p:nvSpPr>
          <p:spPr bwMode="auto">
            <a:xfrm>
              <a:off x="1680" y="1728"/>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FF0000"/>
                  </a:solidFill>
                  <a:latin typeface="Times New Roman" panose="02020603050405020304" pitchFamily="18" charset="0"/>
                  <a:ea typeface="宋体" panose="02010600030101010101" pitchFamily="2" charset="-122"/>
                </a:rPr>
                <a:t>.</a:t>
              </a:r>
              <a:endParaRPr lang="en-US" altLang="zh-CN" sz="6600">
                <a:solidFill>
                  <a:srgbClr val="FF0000"/>
                </a:solidFill>
                <a:latin typeface="Times New Roman" panose="02020603050405020304" pitchFamily="18" charset="0"/>
                <a:ea typeface="宋体" panose="02010600030101010101" pitchFamily="2" charset="-122"/>
              </a:endParaRPr>
            </a:p>
          </p:txBody>
        </p:sp>
        <p:sp>
          <p:nvSpPr>
            <p:cNvPr id="87050" name="Text Box 27"/>
            <p:cNvSpPr txBox="1">
              <a:spLocks noChangeArrowheads="1"/>
            </p:cNvSpPr>
            <p:nvPr/>
          </p:nvSpPr>
          <p:spPr bwMode="auto">
            <a:xfrm>
              <a:off x="1632" y="139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FF0000"/>
                  </a:solidFill>
                  <a:latin typeface="Times New Roman" panose="02020603050405020304" pitchFamily="18" charset="0"/>
                  <a:ea typeface="宋体" panose="02010600030101010101" pitchFamily="2" charset="-122"/>
                </a:rPr>
                <a:t>.</a:t>
              </a:r>
              <a:endParaRPr lang="en-US" altLang="zh-CN" sz="6600">
                <a:solidFill>
                  <a:srgbClr val="FF0000"/>
                </a:solidFill>
                <a:latin typeface="Times New Roman" panose="02020603050405020304" pitchFamily="18" charset="0"/>
                <a:ea typeface="宋体" panose="02010600030101010101" pitchFamily="2" charset="-122"/>
              </a:endParaRPr>
            </a:p>
          </p:txBody>
        </p:sp>
        <p:sp>
          <p:nvSpPr>
            <p:cNvPr id="87051" name="Text Box 28"/>
            <p:cNvSpPr txBox="1">
              <a:spLocks noChangeArrowheads="1"/>
            </p:cNvSpPr>
            <p:nvPr/>
          </p:nvSpPr>
          <p:spPr bwMode="auto">
            <a:xfrm>
              <a:off x="1776" y="2496"/>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chemeClr val="tx2"/>
                  </a:solidFill>
                  <a:latin typeface="Times New Roman" panose="02020603050405020304" pitchFamily="18" charset="0"/>
                  <a:ea typeface="宋体" panose="02010600030101010101" pitchFamily="2" charset="-122"/>
                </a:rPr>
                <a:t>.</a:t>
              </a:r>
              <a:endParaRPr lang="en-US" altLang="zh-CN" sz="6600">
                <a:solidFill>
                  <a:schemeClr val="tx2"/>
                </a:solidFill>
                <a:latin typeface="Times New Roman" panose="02020603050405020304" pitchFamily="18" charset="0"/>
                <a:ea typeface="宋体" panose="02010600030101010101" pitchFamily="2" charset="-122"/>
              </a:endParaRPr>
            </a:p>
          </p:txBody>
        </p:sp>
        <p:sp>
          <p:nvSpPr>
            <p:cNvPr id="87052" name="Text Box 29"/>
            <p:cNvSpPr txBox="1">
              <a:spLocks noChangeArrowheads="1"/>
            </p:cNvSpPr>
            <p:nvPr/>
          </p:nvSpPr>
          <p:spPr bwMode="auto">
            <a:xfrm>
              <a:off x="2448" y="240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chemeClr val="tx2"/>
                  </a:solidFill>
                  <a:latin typeface="Times New Roman" panose="02020603050405020304" pitchFamily="18" charset="0"/>
                  <a:ea typeface="宋体" panose="02010600030101010101" pitchFamily="2" charset="-122"/>
                </a:rPr>
                <a:t>.</a:t>
              </a:r>
              <a:endParaRPr lang="en-US" altLang="zh-CN" sz="6600">
                <a:solidFill>
                  <a:schemeClr val="tx2"/>
                </a:solidFill>
                <a:latin typeface="Times New Roman" panose="02020603050405020304" pitchFamily="18" charset="0"/>
                <a:ea typeface="宋体" panose="02010600030101010101" pitchFamily="2" charset="-122"/>
              </a:endParaRPr>
            </a:p>
          </p:txBody>
        </p:sp>
        <p:sp>
          <p:nvSpPr>
            <p:cNvPr id="87053" name="Text Box 30"/>
            <p:cNvSpPr txBox="1">
              <a:spLocks noChangeArrowheads="1"/>
            </p:cNvSpPr>
            <p:nvPr/>
          </p:nvSpPr>
          <p:spPr bwMode="auto">
            <a:xfrm>
              <a:off x="2064" y="283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chemeClr val="tx2"/>
                  </a:solidFill>
                  <a:latin typeface="Times New Roman" panose="02020603050405020304" pitchFamily="18" charset="0"/>
                  <a:ea typeface="宋体" panose="02010600030101010101" pitchFamily="2" charset="-122"/>
                </a:rPr>
                <a:t>.</a:t>
              </a:r>
              <a:endParaRPr lang="en-US" altLang="zh-CN" sz="6600">
                <a:solidFill>
                  <a:schemeClr val="tx2"/>
                </a:solidFill>
                <a:latin typeface="Times New Roman" panose="02020603050405020304" pitchFamily="18" charset="0"/>
                <a:ea typeface="宋体" panose="02010600030101010101" pitchFamily="2" charset="-122"/>
              </a:endParaRPr>
            </a:p>
          </p:txBody>
        </p:sp>
        <p:sp>
          <p:nvSpPr>
            <p:cNvPr id="87054" name="Text Box 31"/>
            <p:cNvSpPr txBox="1">
              <a:spLocks noChangeArrowheads="1"/>
            </p:cNvSpPr>
            <p:nvPr/>
          </p:nvSpPr>
          <p:spPr bwMode="auto">
            <a:xfrm>
              <a:off x="2832" y="2640"/>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chemeClr val="tx2"/>
                  </a:solidFill>
                  <a:latin typeface="Times New Roman" panose="02020603050405020304" pitchFamily="18" charset="0"/>
                  <a:ea typeface="宋体" panose="02010600030101010101" pitchFamily="2" charset="-122"/>
                </a:rPr>
                <a:t>.</a:t>
              </a:r>
              <a:endParaRPr lang="en-US" altLang="zh-CN" sz="6600">
                <a:solidFill>
                  <a:schemeClr val="tx2"/>
                </a:solidFill>
                <a:latin typeface="Times New Roman" panose="02020603050405020304" pitchFamily="18" charset="0"/>
                <a:ea typeface="宋体" panose="02010600030101010101" pitchFamily="2" charset="-122"/>
              </a:endParaRPr>
            </a:p>
          </p:txBody>
        </p:sp>
        <p:sp>
          <p:nvSpPr>
            <p:cNvPr id="87055" name="Text Box 32"/>
            <p:cNvSpPr txBox="1">
              <a:spLocks noChangeArrowheads="1"/>
            </p:cNvSpPr>
            <p:nvPr/>
          </p:nvSpPr>
          <p:spPr bwMode="auto">
            <a:xfrm>
              <a:off x="2160" y="2544"/>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chemeClr val="tx2"/>
                  </a:solidFill>
                  <a:latin typeface="Times New Roman" panose="02020603050405020304" pitchFamily="18" charset="0"/>
                  <a:ea typeface="宋体" panose="02010600030101010101" pitchFamily="2" charset="-122"/>
                </a:rPr>
                <a:t>.</a:t>
              </a:r>
              <a:endParaRPr lang="en-US" altLang="zh-CN" sz="6600">
                <a:solidFill>
                  <a:schemeClr val="tx2"/>
                </a:solidFill>
                <a:latin typeface="Times New Roman" panose="02020603050405020304" pitchFamily="18" charset="0"/>
                <a:ea typeface="宋体" panose="02010600030101010101" pitchFamily="2" charset="-122"/>
              </a:endParaRPr>
            </a:p>
          </p:txBody>
        </p:sp>
        <p:sp>
          <p:nvSpPr>
            <p:cNvPr id="87056" name="Text Box 33"/>
            <p:cNvSpPr txBox="1">
              <a:spLocks noChangeArrowheads="1"/>
            </p:cNvSpPr>
            <p:nvPr/>
          </p:nvSpPr>
          <p:spPr bwMode="auto">
            <a:xfrm>
              <a:off x="3168" y="1488"/>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33CC33"/>
                  </a:solidFill>
                  <a:latin typeface="Times New Roman" panose="02020603050405020304" pitchFamily="18" charset="0"/>
                  <a:ea typeface="宋体" panose="02010600030101010101" pitchFamily="2" charset="-122"/>
                </a:rPr>
                <a:t>.</a:t>
              </a:r>
              <a:endParaRPr lang="en-US" altLang="zh-CN" sz="6600">
                <a:solidFill>
                  <a:srgbClr val="33CC33"/>
                </a:solidFill>
                <a:latin typeface="Times New Roman" panose="02020603050405020304" pitchFamily="18" charset="0"/>
                <a:ea typeface="宋体" panose="02010600030101010101" pitchFamily="2" charset="-122"/>
              </a:endParaRPr>
            </a:p>
          </p:txBody>
        </p:sp>
        <p:sp>
          <p:nvSpPr>
            <p:cNvPr id="87057" name="Text Box 34"/>
            <p:cNvSpPr txBox="1">
              <a:spLocks noChangeArrowheads="1"/>
            </p:cNvSpPr>
            <p:nvPr/>
          </p:nvSpPr>
          <p:spPr bwMode="auto">
            <a:xfrm>
              <a:off x="2064" y="2208"/>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chemeClr val="tx2"/>
                  </a:solidFill>
                  <a:latin typeface="Times New Roman" panose="02020603050405020304" pitchFamily="18" charset="0"/>
                  <a:ea typeface="宋体" panose="02010600030101010101" pitchFamily="2" charset="-122"/>
                </a:rPr>
                <a:t>.</a:t>
              </a:r>
              <a:endParaRPr lang="en-US" altLang="zh-CN" sz="6600">
                <a:solidFill>
                  <a:schemeClr val="tx2"/>
                </a:solidFill>
                <a:latin typeface="Times New Roman" panose="02020603050405020304" pitchFamily="18" charset="0"/>
                <a:ea typeface="宋体" panose="02010600030101010101" pitchFamily="2" charset="-122"/>
              </a:endParaRPr>
            </a:p>
          </p:txBody>
        </p:sp>
        <p:sp>
          <p:nvSpPr>
            <p:cNvPr id="87058" name="Text Box 35"/>
            <p:cNvSpPr txBox="1">
              <a:spLocks noChangeArrowheads="1"/>
            </p:cNvSpPr>
            <p:nvPr/>
          </p:nvSpPr>
          <p:spPr bwMode="auto">
            <a:xfrm>
              <a:off x="3888" y="163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33CC33"/>
                  </a:solidFill>
                  <a:latin typeface="Times New Roman" panose="02020603050405020304" pitchFamily="18" charset="0"/>
                  <a:ea typeface="宋体" panose="02010600030101010101" pitchFamily="2" charset="-122"/>
                </a:rPr>
                <a:t>.</a:t>
              </a:r>
              <a:endParaRPr lang="en-US" altLang="zh-CN" sz="6600">
                <a:solidFill>
                  <a:srgbClr val="33CC33"/>
                </a:solidFill>
                <a:latin typeface="Times New Roman" panose="02020603050405020304" pitchFamily="18" charset="0"/>
                <a:ea typeface="宋体" panose="02010600030101010101" pitchFamily="2" charset="-122"/>
              </a:endParaRPr>
            </a:p>
          </p:txBody>
        </p:sp>
        <p:sp>
          <p:nvSpPr>
            <p:cNvPr id="87059" name="Text Box 36"/>
            <p:cNvSpPr txBox="1">
              <a:spLocks noChangeArrowheads="1"/>
            </p:cNvSpPr>
            <p:nvPr/>
          </p:nvSpPr>
          <p:spPr bwMode="auto">
            <a:xfrm>
              <a:off x="3408" y="163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33CC33"/>
                  </a:solidFill>
                  <a:latin typeface="Times New Roman" panose="02020603050405020304" pitchFamily="18" charset="0"/>
                  <a:ea typeface="宋体" panose="02010600030101010101" pitchFamily="2" charset="-122"/>
                </a:rPr>
                <a:t>.</a:t>
              </a:r>
              <a:endParaRPr lang="en-US" altLang="zh-CN" sz="6600">
                <a:solidFill>
                  <a:srgbClr val="33CC33"/>
                </a:solidFill>
                <a:latin typeface="Times New Roman" panose="02020603050405020304" pitchFamily="18" charset="0"/>
                <a:ea typeface="宋体" panose="02010600030101010101" pitchFamily="2" charset="-122"/>
              </a:endParaRPr>
            </a:p>
          </p:txBody>
        </p:sp>
        <p:sp>
          <p:nvSpPr>
            <p:cNvPr id="87060" name="Text Box 37"/>
            <p:cNvSpPr txBox="1">
              <a:spLocks noChangeArrowheads="1"/>
            </p:cNvSpPr>
            <p:nvPr/>
          </p:nvSpPr>
          <p:spPr bwMode="auto">
            <a:xfrm>
              <a:off x="3552" y="139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33CC33"/>
                  </a:solidFill>
                  <a:latin typeface="Times New Roman" panose="02020603050405020304" pitchFamily="18" charset="0"/>
                  <a:ea typeface="宋体" panose="02010600030101010101" pitchFamily="2" charset="-122"/>
                </a:rPr>
                <a:t>.</a:t>
              </a:r>
              <a:endParaRPr lang="en-US" altLang="zh-CN" sz="6600">
                <a:solidFill>
                  <a:srgbClr val="33CC33"/>
                </a:solidFill>
                <a:latin typeface="Times New Roman" panose="02020603050405020304" pitchFamily="18" charset="0"/>
                <a:ea typeface="宋体" panose="02010600030101010101" pitchFamily="2" charset="-122"/>
              </a:endParaRPr>
            </a:p>
          </p:txBody>
        </p:sp>
        <p:sp>
          <p:nvSpPr>
            <p:cNvPr id="87061" name="Text Box 38"/>
            <p:cNvSpPr txBox="1">
              <a:spLocks noChangeArrowheads="1"/>
            </p:cNvSpPr>
            <p:nvPr/>
          </p:nvSpPr>
          <p:spPr bwMode="auto">
            <a:xfrm>
              <a:off x="3552" y="211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33CC33"/>
                  </a:solidFill>
                  <a:latin typeface="Times New Roman" panose="02020603050405020304" pitchFamily="18" charset="0"/>
                  <a:ea typeface="宋体" panose="02010600030101010101" pitchFamily="2" charset="-122"/>
                </a:rPr>
                <a:t>.</a:t>
              </a:r>
              <a:endParaRPr lang="en-US" altLang="zh-CN" sz="6600">
                <a:solidFill>
                  <a:srgbClr val="33CC33"/>
                </a:solidFill>
                <a:latin typeface="Times New Roman" panose="02020603050405020304" pitchFamily="18" charset="0"/>
                <a:ea typeface="宋体" panose="02010600030101010101" pitchFamily="2" charset="-122"/>
              </a:endParaRPr>
            </a:p>
          </p:txBody>
        </p:sp>
        <p:sp>
          <p:nvSpPr>
            <p:cNvPr id="87062" name="Text Box 39"/>
            <p:cNvSpPr txBox="1">
              <a:spLocks noChangeArrowheads="1"/>
            </p:cNvSpPr>
            <p:nvPr/>
          </p:nvSpPr>
          <p:spPr bwMode="auto">
            <a:xfrm>
              <a:off x="1488" y="1152"/>
              <a:ext cx="246"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6600">
                  <a:solidFill>
                    <a:srgbClr val="FF0000"/>
                  </a:solidFill>
                  <a:latin typeface="Times New Roman" panose="02020603050405020304" pitchFamily="18" charset="0"/>
                  <a:ea typeface="宋体" panose="02010600030101010101" pitchFamily="2" charset="-122"/>
                </a:rPr>
                <a:t>.</a:t>
              </a:r>
              <a:endParaRPr lang="en-US" altLang="zh-CN" sz="660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层次聚类</a:t>
            </a:r>
            <a:endParaRPr lang="zh-CN" altLang="en-US" smtClean="0">
              <a:ea typeface="宋体" panose="02010600030101010101" pitchFamily="2" charset="-122"/>
            </a:endParaRPr>
          </a:p>
        </p:txBody>
      </p:sp>
      <p:sp>
        <p:nvSpPr>
          <p:cNvPr id="88067"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在无标注的样本集合中建立 树状层次分类结构</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buFont typeface="Wingdings" panose="05000000000000000000" pitchFamily="2" charset="2"/>
              <a:buNone/>
            </a:pP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递归的标准层次聚类算法应用生成层次聚类</a:t>
            </a:r>
            <a:r>
              <a:rPr lang="en-US" altLang="zh-CN" smtClean="0">
                <a:ea typeface="宋体" panose="02010600030101010101" pitchFamily="2" charset="-122"/>
              </a:rPr>
              <a:t>.</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grpSp>
        <p:nvGrpSpPr>
          <p:cNvPr id="88068" name="Group 4"/>
          <p:cNvGrpSpPr/>
          <p:nvPr/>
        </p:nvGrpSpPr>
        <p:grpSpPr bwMode="auto">
          <a:xfrm>
            <a:off x="1447800" y="2311896"/>
            <a:ext cx="5867400" cy="1981200"/>
            <a:chOff x="1056" y="1536"/>
            <a:chExt cx="3696" cy="1248"/>
          </a:xfrm>
        </p:grpSpPr>
        <p:sp>
          <p:nvSpPr>
            <p:cNvPr id="88069" name="Text Box 5"/>
            <p:cNvSpPr txBox="1">
              <a:spLocks noChangeArrowheads="1"/>
            </p:cNvSpPr>
            <p:nvPr/>
          </p:nvSpPr>
          <p:spPr bwMode="auto">
            <a:xfrm>
              <a:off x="2688" y="1536"/>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spcBef>
                  <a:spcPct val="50000"/>
                </a:spcBef>
              </a:pPr>
              <a:r>
                <a:rPr lang="en-US" altLang="zh-CN" sz="2000">
                  <a:solidFill>
                    <a:schemeClr val="tx2"/>
                  </a:solidFill>
                  <a:latin typeface="Times New Roman" panose="02020603050405020304" pitchFamily="18" charset="0"/>
                  <a:ea typeface="宋体" panose="02010600030101010101" pitchFamily="2" charset="-122"/>
                </a:rPr>
                <a:t>animal</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88070" name="Text Box 6"/>
            <p:cNvSpPr txBox="1">
              <a:spLocks noChangeArrowheads="1"/>
            </p:cNvSpPr>
            <p:nvPr/>
          </p:nvSpPr>
          <p:spPr bwMode="auto">
            <a:xfrm>
              <a:off x="1728" y="1872"/>
              <a:ext cx="7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chemeClr val="tx2"/>
                  </a:solidFill>
                  <a:latin typeface="Times New Roman" panose="02020603050405020304" pitchFamily="18" charset="0"/>
                  <a:ea typeface="宋体" panose="02010600030101010101" pitchFamily="2" charset="-122"/>
                </a:rPr>
                <a:t>vertebrate</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88071" name="Text Box 7"/>
            <p:cNvSpPr txBox="1">
              <a:spLocks noChangeArrowheads="1"/>
            </p:cNvSpPr>
            <p:nvPr/>
          </p:nvSpPr>
          <p:spPr bwMode="auto">
            <a:xfrm>
              <a:off x="1056" y="2256"/>
              <a:ext cx="36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chemeClr val="tx2"/>
                  </a:solidFill>
                  <a:latin typeface="Times New Roman" panose="02020603050405020304" pitchFamily="18" charset="0"/>
                  <a:ea typeface="宋体" panose="02010600030101010101" pitchFamily="2" charset="-122"/>
                </a:rPr>
                <a:t>fish reptile amphib. mammal      worm insect crustacean</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88072" name="Text Box 8"/>
            <p:cNvSpPr txBox="1">
              <a:spLocks noChangeArrowheads="1"/>
            </p:cNvSpPr>
            <p:nvPr/>
          </p:nvSpPr>
          <p:spPr bwMode="auto">
            <a:xfrm>
              <a:off x="3312" y="1872"/>
              <a:ext cx="8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chemeClr val="tx2"/>
                  </a:solidFill>
                  <a:latin typeface="Times New Roman" panose="02020603050405020304" pitchFamily="18" charset="0"/>
                  <a:ea typeface="宋体" panose="02010600030101010101" pitchFamily="2" charset="-122"/>
                </a:rPr>
                <a:t>invertebrate</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88073" name="Line 9"/>
            <p:cNvSpPr>
              <a:spLocks noChangeShapeType="1"/>
            </p:cNvSpPr>
            <p:nvPr/>
          </p:nvSpPr>
          <p:spPr bwMode="auto">
            <a:xfrm flipH="1">
              <a:off x="2124" y="1736"/>
              <a:ext cx="962" cy="20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74" name="Line 10"/>
            <p:cNvSpPr>
              <a:spLocks noChangeShapeType="1"/>
            </p:cNvSpPr>
            <p:nvPr/>
          </p:nvSpPr>
          <p:spPr bwMode="auto">
            <a:xfrm>
              <a:off x="3094" y="1736"/>
              <a:ext cx="639" cy="2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75" name="Line 11"/>
            <p:cNvSpPr>
              <a:spLocks noChangeShapeType="1"/>
            </p:cNvSpPr>
            <p:nvPr/>
          </p:nvSpPr>
          <p:spPr bwMode="auto">
            <a:xfrm flipH="1">
              <a:off x="1232" y="2059"/>
              <a:ext cx="876" cy="26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76" name="Line 12"/>
            <p:cNvSpPr>
              <a:spLocks noChangeShapeType="1"/>
            </p:cNvSpPr>
            <p:nvPr/>
          </p:nvSpPr>
          <p:spPr bwMode="auto">
            <a:xfrm flipH="1">
              <a:off x="1635" y="2059"/>
              <a:ext cx="473" cy="27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77" name="Line 13"/>
            <p:cNvSpPr>
              <a:spLocks noChangeShapeType="1"/>
            </p:cNvSpPr>
            <p:nvPr/>
          </p:nvSpPr>
          <p:spPr bwMode="auto">
            <a:xfrm>
              <a:off x="2108" y="2059"/>
              <a:ext cx="0" cy="31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78" name="Line 14"/>
            <p:cNvSpPr>
              <a:spLocks noChangeShapeType="1"/>
            </p:cNvSpPr>
            <p:nvPr/>
          </p:nvSpPr>
          <p:spPr bwMode="auto">
            <a:xfrm>
              <a:off x="2108" y="2059"/>
              <a:ext cx="513" cy="26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79" name="Line 15"/>
            <p:cNvSpPr>
              <a:spLocks noChangeShapeType="1"/>
            </p:cNvSpPr>
            <p:nvPr/>
          </p:nvSpPr>
          <p:spPr bwMode="auto">
            <a:xfrm flipH="1">
              <a:off x="3386" y="2044"/>
              <a:ext cx="347" cy="30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80" name="Line 16"/>
            <p:cNvSpPr>
              <a:spLocks noChangeShapeType="1"/>
            </p:cNvSpPr>
            <p:nvPr/>
          </p:nvSpPr>
          <p:spPr bwMode="auto">
            <a:xfrm>
              <a:off x="3733" y="2052"/>
              <a:ext cx="0" cy="30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81" name="Line 17"/>
            <p:cNvSpPr>
              <a:spLocks noChangeShapeType="1"/>
            </p:cNvSpPr>
            <p:nvPr/>
          </p:nvSpPr>
          <p:spPr bwMode="auto">
            <a:xfrm>
              <a:off x="3733" y="2059"/>
              <a:ext cx="537" cy="29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nvGrpSpPr>
            <p:cNvPr id="88082" name="Group 18"/>
            <p:cNvGrpSpPr/>
            <p:nvPr/>
          </p:nvGrpSpPr>
          <p:grpSpPr bwMode="auto">
            <a:xfrm>
              <a:off x="1104" y="2448"/>
              <a:ext cx="192" cy="336"/>
              <a:chOff x="1104" y="2448"/>
              <a:chExt cx="192" cy="336"/>
            </a:xfrm>
          </p:grpSpPr>
          <p:sp>
            <p:nvSpPr>
              <p:cNvPr id="88101" name="Line 19"/>
              <p:cNvSpPr>
                <a:spLocks noChangeShapeType="1"/>
              </p:cNvSpPr>
              <p:nvPr/>
            </p:nvSpPr>
            <p:spPr bwMode="auto">
              <a:xfrm flipH="1">
                <a:off x="1104" y="2448"/>
                <a:ext cx="96"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102" name="Line 20"/>
              <p:cNvSpPr>
                <a:spLocks noChangeShapeType="1"/>
              </p:cNvSpPr>
              <p:nvPr/>
            </p:nvSpPr>
            <p:spPr bwMode="auto">
              <a:xfrm>
                <a:off x="1207" y="2454"/>
                <a:ext cx="89" cy="3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88083" name="Group 21"/>
            <p:cNvGrpSpPr/>
            <p:nvPr/>
          </p:nvGrpSpPr>
          <p:grpSpPr bwMode="auto">
            <a:xfrm>
              <a:off x="1440" y="2448"/>
              <a:ext cx="192" cy="336"/>
              <a:chOff x="1104" y="2448"/>
              <a:chExt cx="192" cy="336"/>
            </a:xfrm>
          </p:grpSpPr>
          <p:sp>
            <p:nvSpPr>
              <p:cNvPr id="88099" name="Line 22"/>
              <p:cNvSpPr>
                <a:spLocks noChangeShapeType="1"/>
              </p:cNvSpPr>
              <p:nvPr/>
            </p:nvSpPr>
            <p:spPr bwMode="auto">
              <a:xfrm flipH="1">
                <a:off x="1104" y="2448"/>
                <a:ext cx="96"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100" name="Line 23"/>
              <p:cNvSpPr>
                <a:spLocks noChangeShapeType="1"/>
              </p:cNvSpPr>
              <p:nvPr/>
            </p:nvSpPr>
            <p:spPr bwMode="auto">
              <a:xfrm>
                <a:off x="1207" y="2454"/>
                <a:ext cx="89" cy="3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88084" name="Group 24"/>
            <p:cNvGrpSpPr/>
            <p:nvPr/>
          </p:nvGrpSpPr>
          <p:grpSpPr bwMode="auto">
            <a:xfrm>
              <a:off x="1968" y="2448"/>
              <a:ext cx="192" cy="336"/>
              <a:chOff x="1104" y="2448"/>
              <a:chExt cx="192" cy="336"/>
            </a:xfrm>
          </p:grpSpPr>
          <p:sp>
            <p:nvSpPr>
              <p:cNvPr id="88097" name="Line 25"/>
              <p:cNvSpPr>
                <a:spLocks noChangeShapeType="1"/>
              </p:cNvSpPr>
              <p:nvPr/>
            </p:nvSpPr>
            <p:spPr bwMode="auto">
              <a:xfrm flipH="1">
                <a:off x="1104" y="2448"/>
                <a:ext cx="96"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98" name="Line 26"/>
              <p:cNvSpPr>
                <a:spLocks noChangeShapeType="1"/>
              </p:cNvSpPr>
              <p:nvPr/>
            </p:nvSpPr>
            <p:spPr bwMode="auto">
              <a:xfrm>
                <a:off x="1207" y="2454"/>
                <a:ext cx="89" cy="3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88085" name="Group 27"/>
            <p:cNvGrpSpPr/>
            <p:nvPr/>
          </p:nvGrpSpPr>
          <p:grpSpPr bwMode="auto">
            <a:xfrm>
              <a:off x="2544" y="2448"/>
              <a:ext cx="192" cy="336"/>
              <a:chOff x="1104" y="2448"/>
              <a:chExt cx="192" cy="336"/>
            </a:xfrm>
          </p:grpSpPr>
          <p:sp>
            <p:nvSpPr>
              <p:cNvPr id="88095" name="Line 28"/>
              <p:cNvSpPr>
                <a:spLocks noChangeShapeType="1"/>
              </p:cNvSpPr>
              <p:nvPr/>
            </p:nvSpPr>
            <p:spPr bwMode="auto">
              <a:xfrm flipH="1">
                <a:off x="1104" y="2448"/>
                <a:ext cx="96"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96" name="Line 29"/>
              <p:cNvSpPr>
                <a:spLocks noChangeShapeType="1"/>
              </p:cNvSpPr>
              <p:nvPr/>
            </p:nvSpPr>
            <p:spPr bwMode="auto">
              <a:xfrm>
                <a:off x="1207" y="2454"/>
                <a:ext cx="89" cy="3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88086" name="Group 30"/>
            <p:cNvGrpSpPr/>
            <p:nvPr/>
          </p:nvGrpSpPr>
          <p:grpSpPr bwMode="auto">
            <a:xfrm>
              <a:off x="3264" y="2448"/>
              <a:ext cx="192" cy="336"/>
              <a:chOff x="1104" y="2448"/>
              <a:chExt cx="192" cy="336"/>
            </a:xfrm>
          </p:grpSpPr>
          <p:sp>
            <p:nvSpPr>
              <p:cNvPr id="88093" name="Line 31"/>
              <p:cNvSpPr>
                <a:spLocks noChangeShapeType="1"/>
              </p:cNvSpPr>
              <p:nvPr/>
            </p:nvSpPr>
            <p:spPr bwMode="auto">
              <a:xfrm flipH="1">
                <a:off x="1104" y="2448"/>
                <a:ext cx="96"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94" name="Line 32"/>
              <p:cNvSpPr>
                <a:spLocks noChangeShapeType="1"/>
              </p:cNvSpPr>
              <p:nvPr/>
            </p:nvSpPr>
            <p:spPr bwMode="auto">
              <a:xfrm>
                <a:off x="1207" y="2454"/>
                <a:ext cx="89" cy="3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88087" name="Group 33"/>
            <p:cNvGrpSpPr/>
            <p:nvPr/>
          </p:nvGrpSpPr>
          <p:grpSpPr bwMode="auto">
            <a:xfrm>
              <a:off x="3648" y="2448"/>
              <a:ext cx="192" cy="336"/>
              <a:chOff x="1104" y="2448"/>
              <a:chExt cx="192" cy="336"/>
            </a:xfrm>
          </p:grpSpPr>
          <p:sp>
            <p:nvSpPr>
              <p:cNvPr id="88091" name="Line 34"/>
              <p:cNvSpPr>
                <a:spLocks noChangeShapeType="1"/>
              </p:cNvSpPr>
              <p:nvPr/>
            </p:nvSpPr>
            <p:spPr bwMode="auto">
              <a:xfrm flipH="1">
                <a:off x="1104" y="2448"/>
                <a:ext cx="96"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92" name="Line 35"/>
              <p:cNvSpPr>
                <a:spLocks noChangeShapeType="1"/>
              </p:cNvSpPr>
              <p:nvPr/>
            </p:nvSpPr>
            <p:spPr bwMode="auto">
              <a:xfrm>
                <a:off x="1207" y="2454"/>
                <a:ext cx="89" cy="3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88088" name="Group 36"/>
            <p:cNvGrpSpPr/>
            <p:nvPr/>
          </p:nvGrpSpPr>
          <p:grpSpPr bwMode="auto">
            <a:xfrm>
              <a:off x="4224" y="2448"/>
              <a:ext cx="192" cy="336"/>
              <a:chOff x="1104" y="2448"/>
              <a:chExt cx="192" cy="336"/>
            </a:xfrm>
          </p:grpSpPr>
          <p:sp>
            <p:nvSpPr>
              <p:cNvPr id="88089" name="Line 37"/>
              <p:cNvSpPr>
                <a:spLocks noChangeShapeType="1"/>
              </p:cNvSpPr>
              <p:nvPr/>
            </p:nvSpPr>
            <p:spPr bwMode="auto">
              <a:xfrm flipH="1">
                <a:off x="1104" y="2448"/>
                <a:ext cx="96"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88090" name="Line 38"/>
              <p:cNvSpPr>
                <a:spLocks noChangeShapeType="1"/>
              </p:cNvSpPr>
              <p:nvPr/>
            </p:nvSpPr>
            <p:spPr bwMode="auto">
              <a:xfrm>
                <a:off x="1207" y="2454"/>
                <a:ext cx="89" cy="3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95387" y="-315416"/>
            <a:ext cx="7793037" cy="1462087"/>
          </a:xfrm>
        </p:spPr>
        <p:txBody>
          <a:bodyPr/>
          <a:lstStyle/>
          <a:p>
            <a:pPr eaLnBrk="1" hangingPunct="1"/>
            <a:r>
              <a:rPr lang="zh-CN" altLang="en-US" dirty="0" smtClean="0">
                <a:ea typeface="宋体" panose="02010600030101010101" pitchFamily="2" charset="-122"/>
              </a:rPr>
              <a:t>会聚</a:t>
            </a:r>
            <a:r>
              <a:rPr lang="en-US" altLang="zh-CN" dirty="0" smtClean="0">
                <a:ea typeface="宋体" panose="02010600030101010101" pitchFamily="2" charset="-122"/>
              </a:rPr>
              <a:t>vs. </a:t>
            </a:r>
            <a:r>
              <a:rPr lang="zh-CN" altLang="en-US" dirty="0" smtClean="0">
                <a:ea typeface="宋体" panose="02010600030101010101" pitchFamily="2" charset="-122"/>
              </a:rPr>
              <a:t>分裂聚类</a:t>
            </a:r>
            <a:endParaRPr lang="zh-CN" altLang="en-US" dirty="0" smtClean="0">
              <a:ea typeface="宋体" panose="02010600030101010101" pitchFamily="2" charset="-122"/>
            </a:endParaRPr>
          </a:p>
        </p:txBody>
      </p:sp>
      <p:sp>
        <p:nvSpPr>
          <p:cNvPr id="93187" name="Rectangle 3"/>
          <p:cNvSpPr>
            <a:spLocks noGrp="1" noChangeArrowheads="1"/>
          </p:cNvSpPr>
          <p:nvPr>
            <p:ph type="body" idx="1"/>
          </p:nvPr>
        </p:nvSpPr>
        <p:spPr>
          <a:xfrm>
            <a:off x="457200" y="1493093"/>
            <a:ext cx="8229600" cy="5248275"/>
          </a:xfrm>
        </p:spPr>
        <p:txBody>
          <a:bodyPr/>
          <a:lstStyle/>
          <a:p>
            <a:pPr eaLnBrk="1" hangingPunct="1"/>
            <a:r>
              <a:rPr lang="zh-CN" altLang="en-US" i="1" dirty="0" smtClean="0">
                <a:solidFill>
                  <a:srgbClr val="FF0000"/>
                </a:solidFill>
                <a:ea typeface="宋体" panose="02010600030101010101" pitchFamily="2" charset="-122"/>
              </a:rPr>
              <a:t>会聚</a:t>
            </a:r>
            <a:r>
              <a:rPr lang="en-US" altLang="zh-CN" dirty="0" smtClean="0">
                <a:ea typeface="宋体" panose="02010600030101010101" pitchFamily="2" charset="-122"/>
              </a:rPr>
              <a:t>(</a:t>
            </a:r>
            <a:r>
              <a:rPr lang="en-US" altLang="zh-CN" i="1" dirty="0" smtClean="0">
                <a:ea typeface="宋体" panose="02010600030101010101" pitchFamily="2" charset="-122"/>
              </a:rPr>
              <a:t>bottom-up</a:t>
            </a:r>
            <a:r>
              <a:rPr lang="en-US" altLang="zh-CN" dirty="0" smtClean="0">
                <a:ea typeface="宋体" panose="02010600030101010101" pitchFamily="2" charset="-122"/>
              </a:rPr>
              <a:t>) </a:t>
            </a:r>
            <a:r>
              <a:rPr lang="zh-CN" altLang="en-US" dirty="0" smtClean="0">
                <a:ea typeface="宋体" panose="02010600030101010101" pitchFamily="2" charset="-122"/>
              </a:rPr>
              <a:t>以每个样本独自一类开始，迭代合并到越来越大的类中</a:t>
            </a:r>
            <a:endParaRPr lang="en-US" altLang="zh-CN" dirty="0" smtClean="0">
              <a:ea typeface="宋体" panose="02010600030101010101" pitchFamily="2" charset="-122"/>
            </a:endParaRPr>
          </a:p>
          <a:p>
            <a:pPr eaLnBrk="1" hangingPunct="1"/>
            <a:r>
              <a:rPr lang="zh-CN" altLang="en-US" i="1" dirty="0" smtClean="0">
                <a:solidFill>
                  <a:srgbClr val="FF0000"/>
                </a:solidFill>
                <a:ea typeface="宋体" panose="02010600030101010101" pitchFamily="2" charset="-122"/>
              </a:rPr>
              <a:t>分裂</a:t>
            </a:r>
            <a:r>
              <a:rPr lang="zh-CN" altLang="en-US" dirty="0" smtClean="0">
                <a:ea typeface="宋体" panose="02010600030101010101" pitchFamily="2" charset="-122"/>
              </a:rPr>
              <a:t> </a:t>
            </a:r>
            <a:r>
              <a:rPr lang="en-US" altLang="zh-CN" dirty="0" smtClean="0">
                <a:ea typeface="宋体" panose="02010600030101010101" pitchFamily="2" charset="-122"/>
              </a:rPr>
              <a:t>(</a:t>
            </a:r>
            <a:r>
              <a:rPr lang="en-US" altLang="zh-CN" i="1" dirty="0" err="1" smtClean="0">
                <a:ea typeface="宋体" panose="02010600030101010101" pitchFamily="2" charset="-122"/>
              </a:rPr>
              <a:t>partitional</a:t>
            </a:r>
            <a:r>
              <a:rPr lang="en-US" altLang="zh-CN" i="1" dirty="0" smtClean="0">
                <a:ea typeface="宋体" panose="02010600030101010101" pitchFamily="2" charset="-122"/>
              </a:rPr>
              <a:t>, top-down</a:t>
            </a:r>
            <a:r>
              <a:rPr lang="en-US" altLang="zh-CN" dirty="0" smtClean="0">
                <a:ea typeface="宋体" panose="02010600030101010101" pitchFamily="2" charset="-122"/>
              </a:rPr>
              <a:t>) </a:t>
            </a:r>
            <a:r>
              <a:rPr lang="zh-CN" altLang="en-US" dirty="0" smtClean="0">
                <a:ea typeface="宋体" panose="02010600030101010101" pitchFamily="2" charset="-122"/>
              </a:rPr>
              <a:t>将所有样本不断划分到类别中</a:t>
            </a:r>
            <a:endParaRPr lang="en-US" altLang="zh-CN"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9552" y="-315416"/>
            <a:ext cx="7793038" cy="1462088"/>
          </a:xfrm>
        </p:spPr>
        <p:txBody>
          <a:bodyPr/>
          <a:lstStyle/>
          <a:p>
            <a:pPr eaLnBrk="1" hangingPunct="1"/>
            <a:r>
              <a:rPr lang="zh-CN" altLang="en-US" dirty="0" smtClean="0">
                <a:ea typeface="宋体" panose="02010600030101010101" pitchFamily="2" charset="-122"/>
              </a:rPr>
              <a:t>会聚层次聚类 </a:t>
            </a:r>
            <a:r>
              <a:rPr lang="en-US" altLang="zh-CN" dirty="0" smtClean="0">
                <a:ea typeface="宋体" panose="02010600030101010101" pitchFamily="2" charset="-122"/>
              </a:rPr>
              <a:t>(HAC)</a:t>
            </a:r>
            <a:endParaRPr lang="en-US" altLang="zh-CN" dirty="0" smtClean="0">
              <a:ea typeface="宋体" panose="02010600030101010101" pitchFamily="2" charset="-122"/>
            </a:endParaRPr>
          </a:p>
        </p:txBody>
      </p:sp>
      <p:sp>
        <p:nvSpPr>
          <p:cNvPr id="95235" name="Rectangle 3"/>
          <p:cNvSpPr>
            <a:spLocks noGrp="1" noChangeArrowheads="1"/>
          </p:cNvSpPr>
          <p:nvPr>
            <p:ph type="body" idx="1"/>
          </p:nvPr>
        </p:nvSpPr>
        <p:spPr>
          <a:xfrm>
            <a:off x="457200" y="1628775"/>
            <a:ext cx="8305800" cy="4687888"/>
          </a:xfrm>
        </p:spPr>
        <p:txBody>
          <a:bodyPr/>
          <a:lstStyle/>
          <a:p>
            <a:pPr eaLnBrk="1" hangingPunct="1"/>
            <a:r>
              <a:rPr lang="zh-CN" altLang="en-US" smtClean="0">
                <a:ea typeface="宋体" panose="02010600030101010101" pitchFamily="2" charset="-122"/>
              </a:rPr>
              <a:t>设定相似度函数确定任意两个实例的相似度</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开始每个实例独自一类</a:t>
            </a:r>
            <a:endParaRPr lang="zh-CN" altLang="en-US" smtClean="0">
              <a:ea typeface="宋体" panose="02010600030101010101" pitchFamily="2" charset="-122"/>
            </a:endParaRPr>
          </a:p>
          <a:p>
            <a:pPr eaLnBrk="1" hangingPunct="1"/>
            <a:r>
              <a:rPr lang="zh-CN" altLang="en-US" smtClean="0">
                <a:ea typeface="宋体" panose="02010600030101010101" pitchFamily="2" charset="-122"/>
              </a:rPr>
              <a:t>然后重复合并最相似的类别，直到成为一类：</a:t>
            </a:r>
            <a:endParaRPr lang="zh-CN" altLang="en-US" smtClean="0">
              <a:ea typeface="宋体" panose="02010600030101010101" pitchFamily="2" charset="-122"/>
            </a:endParaRPr>
          </a:p>
          <a:p>
            <a:pPr lvl="1" eaLnBrk="1" hangingPunct="1"/>
            <a:r>
              <a:rPr lang="zh-CN" altLang="en-US" smtClean="0">
                <a:ea typeface="宋体" panose="02010600030101010101" pitchFamily="2" charset="-122"/>
              </a:rPr>
              <a:t>在当前的类别中，确定最近的两类</a:t>
            </a:r>
            <a:r>
              <a:rPr lang="en-US" altLang="zh-CN" i="1" smtClean="0">
                <a:ea typeface="宋体" panose="02010600030101010101" pitchFamily="2" charset="-122"/>
              </a:rPr>
              <a:t>ci </a:t>
            </a:r>
            <a:r>
              <a:rPr lang="zh-CN" altLang="en-US" i="1" smtClean="0">
                <a:ea typeface="宋体" panose="02010600030101010101" pitchFamily="2" charset="-122"/>
              </a:rPr>
              <a:t>和</a:t>
            </a:r>
            <a:r>
              <a:rPr lang="en-US" altLang="zh-CN" i="1" smtClean="0">
                <a:ea typeface="宋体" panose="02010600030101010101" pitchFamily="2" charset="-122"/>
              </a:rPr>
              <a:t>cj</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用单一的类别 </a:t>
            </a:r>
            <a:r>
              <a:rPr lang="en-US" altLang="zh-CN" i="1" smtClean="0">
                <a:ea typeface="宋体" panose="02010600030101010101" pitchFamily="2" charset="-122"/>
              </a:rPr>
              <a:t>ci </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 </a:t>
            </a:r>
            <a:r>
              <a:rPr lang="en-US" altLang="zh-CN" i="1" smtClean="0">
                <a:ea typeface="宋体" panose="02010600030101010101" pitchFamily="2" charset="-122"/>
              </a:rPr>
              <a:t>cj</a:t>
            </a:r>
            <a:r>
              <a:rPr lang="zh-CN" altLang="en-US" i="1" smtClean="0">
                <a:ea typeface="宋体" panose="02010600030101010101" pitchFamily="2" charset="-122"/>
              </a:rPr>
              <a:t>取代</a:t>
            </a:r>
            <a:r>
              <a:rPr lang="zh-CN" altLang="en-US" smtClean="0">
                <a:ea typeface="宋体" panose="02010600030101010101" pitchFamily="2" charset="-122"/>
              </a:rPr>
              <a:t> </a:t>
            </a:r>
            <a:r>
              <a:rPr lang="en-US" altLang="zh-CN" i="1" smtClean="0">
                <a:ea typeface="宋体" panose="02010600030101010101" pitchFamily="2" charset="-122"/>
              </a:rPr>
              <a:t>ci </a:t>
            </a:r>
            <a:r>
              <a:rPr lang="zh-CN" altLang="en-US" smtClean="0">
                <a:ea typeface="宋体" panose="02010600030101010101" pitchFamily="2" charset="-122"/>
              </a:rPr>
              <a:t>和 </a:t>
            </a:r>
            <a:r>
              <a:rPr lang="en-US" altLang="zh-CN" i="1" smtClean="0">
                <a:ea typeface="宋体" panose="02010600030101010101" pitchFamily="2" charset="-122"/>
              </a:rPr>
              <a:t>cj</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合并的过程成为层次结构</a:t>
            </a:r>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聚类相似度</a:t>
            </a:r>
            <a:endParaRPr lang="zh-CN" altLang="en-US" smtClean="0">
              <a:ea typeface="宋体" panose="02010600030101010101" pitchFamily="2" charset="-122"/>
            </a:endParaRPr>
          </a:p>
        </p:txBody>
      </p:sp>
      <p:sp>
        <p:nvSpPr>
          <p:cNvPr id="96259" name="Rectangle 3"/>
          <p:cNvSpPr>
            <a:spLocks noGrp="1" noChangeArrowheads="1"/>
          </p:cNvSpPr>
          <p:nvPr>
            <p:ph type="body" idx="1"/>
          </p:nvPr>
        </p:nvSpPr>
        <p:spPr>
          <a:xfrm>
            <a:off x="566738" y="1584325"/>
            <a:ext cx="7924800" cy="4687888"/>
          </a:xfrm>
        </p:spPr>
        <p:txBody>
          <a:bodyPr/>
          <a:lstStyle/>
          <a:p>
            <a:pPr eaLnBrk="1" hangingPunct="1"/>
            <a:r>
              <a:rPr lang="zh-CN" altLang="en-US" smtClean="0">
                <a:ea typeface="宋体" panose="02010600030101010101" pitchFamily="2" charset="-122"/>
              </a:rPr>
              <a:t>设定一个相似度函数确定两个实例的相似程度</a:t>
            </a:r>
            <a:endParaRPr lang="en-US" altLang="zh-CN" smtClean="0">
              <a:ea typeface="宋体" panose="02010600030101010101" pitchFamily="2" charset="-122"/>
            </a:endParaRPr>
          </a:p>
          <a:p>
            <a:pPr lvl="1" eaLnBrk="1" hangingPunct="1"/>
            <a:r>
              <a:rPr lang="zh-CN" altLang="en-US" sz="2400" smtClean="0">
                <a:ea typeface="宋体" panose="02010600030101010101" pitchFamily="2" charset="-122"/>
              </a:rPr>
              <a:t>文本向量的余弦相似度</a:t>
            </a:r>
            <a:endParaRPr lang="en-US" altLang="zh-CN" sz="2400" smtClean="0">
              <a:ea typeface="宋体" panose="02010600030101010101" pitchFamily="2" charset="-122"/>
            </a:endParaRPr>
          </a:p>
          <a:p>
            <a:pPr eaLnBrk="1" hangingPunct="1"/>
            <a:r>
              <a:rPr lang="zh-CN" altLang="en-US" smtClean="0">
                <a:ea typeface="宋体" panose="02010600030101010101" pitchFamily="2" charset="-122"/>
              </a:rPr>
              <a:t>如何计算包含多个样例的两个类别的相似度？</a:t>
            </a:r>
            <a:endParaRPr lang="zh-CN" altLang="en-US" smtClean="0">
              <a:ea typeface="宋体" panose="02010600030101010101" pitchFamily="2" charset="-122"/>
            </a:endParaRPr>
          </a:p>
          <a:p>
            <a:pPr lvl="1" eaLnBrk="1" hangingPunct="1"/>
            <a:r>
              <a:rPr lang="en-US" altLang="zh-CN" sz="2400" smtClean="0">
                <a:solidFill>
                  <a:srgbClr val="FF0000"/>
                </a:solidFill>
                <a:ea typeface="宋体" panose="02010600030101010101" pitchFamily="2" charset="-122"/>
              </a:rPr>
              <a:t>Single Link</a:t>
            </a:r>
            <a:r>
              <a:rPr lang="en-US" altLang="zh-CN" sz="2400" smtClean="0">
                <a:ea typeface="宋体" panose="02010600030101010101" pitchFamily="2" charset="-122"/>
              </a:rPr>
              <a:t>: </a:t>
            </a:r>
            <a:r>
              <a:rPr lang="zh-CN" altLang="en-US" sz="2400" smtClean="0">
                <a:ea typeface="宋体" panose="02010600030101010101" pitchFamily="2" charset="-122"/>
              </a:rPr>
              <a:t>两个类别中最近成员的相似度</a:t>
            </a:r>
            <a:endParaRPr lang="en-US" altLang="zh-CN" sz="2400" smtClean="0">
              <a:ea typeface="宋体" panose="02010600030101010101" pitchFamily="2" charset="-122"/>
            </a:endParaRPr>
          </a:p>
          <a:p>
            <a:pPr lvl="1" eaLnBrk="1" hangingPunct="1"/>
            <a:r>
              <a:rPr lang="en-US" altLang="zh-CN" sz="2400" smtClean="0">
                <a:solidFill>
                  <a:srgbClr val="FF0000"/>
                </a:solidFill>
                <a:ea typeface="宋体" panose="02010600030101010101" pitchFamily="2" charset="-122"/>
              </a:rPr>
              <a:t>Complete Link</a:t>
            </a:r>
            <a:r>
              <a:rPr lang="en-US" altLang="zh-CN" sz="2400" smtClean="0">
                <a:ea typeface="宋体" panose="02010600030101010101" pitchFamily="2" charset="-122"/>
              </a:rPr>
              <a:t>: </a:t>
            </a:r>
            <a:r>
              <a:rPr lang="zh-CN" altLang="en-US" sz="2400" smtClean="0">
                <a:ea typeface="宋体" panose="02010600030101010101" pitchFamily="2" charset="-122"/>
              </a:rPr>
              <a:t>两个类别中最远成员的相似度</a:t>
            </a:r>
            <a:endParaRPr lang="en-US" altLang="zh-CN" sz="2400" smtClean="0">
              <a:ea typeface="宋体" panose="02010600030101010101" pitchFamily="2" charset="-122"/>
            </a:endParaRPr>
          </a:p>
          <a:p>
            <a:pPr lvl="1" eaLnBrk="1" hangingPunct="1"/>
            <a:r>
              <a:rPr lang="en-US" altLang="zh-CN" sz="2400" smtClean="0">
                <a:solidFill>
                  <a:srgbClr val="FF0000"/>
                </a:solidFill>
                <a:ea typeface="宋体" panose="02010600030101010101" pitchFamily="2" charset="-122"/>
              </a:rPr>
              <a:t>Group Average</a:t>
            </a:r>
            <a:r>
              <a:rPr lang="en-US" altLang="zh-CN" sz="2400" smtClean="0">
                <a:ea typeface="宋体" panose="02010600030101010101" pitchFamily="2" charset="-122"/>
              </a:rPr>
              <a:t>: </a:t>
            </a:r>
            <a:r>
              <a:rPr lang="zh-CN" altLang="en-US" sz="2400" smtClean="0">
                <a:ea typeface="宋体" panose="02010600030101010101" pitchFamily="2" charset="-122"/>
              </a:rPr>
              <a:t>成员间的平均相似度</a:t>
            </a:r>
            <a:endParaRPr lang="en-US" altLang="zh-CN" sz="240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0163" y="1239838"/>
            <a:ext cx="654367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1613" y="1200150"/>
            <a:ext cx="62007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A6A4C2AE-4382-4888-BCB2-0BDED2A427C2}" type="slidenum">
              <a:rPr lang="en-US" altLang="zh-CN"/>
            </a:fld>
            <a:endParaRPr lang="en-US" altLang="zh-CN"/>
          </a:p>
        </p:txBody>
      </p:sp>
      <p:sp>
        <p:nvSpPr>
          <p:cNvPr id="17411" name="Rectangle 2"/>
          <p:cNvSpPr>
            <a:spLocks noGrp="1" noChangeArrowheads="1"/>
          </p:cNvSpPr>
          <p:nvPr>
            <p:ph type="title" idx="4294967295"/>
          </p:nvPr>
        </p:nvSpPr>
        <p:spPr>
          <a:xfrm>
            <a:off x="611560" y="116632"/>
            <a:ext cx="8229600" cy="1052513"/>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mj-ea"/>
              </a:rPr>
              <a:t>用户个性化</a:t>
            </a:r>
            <a:r>
              <a:rPr lang="en-US" altLang="zh-CN" sz="3200" b="1" dirty="0">
                <a:latin typeface="+mj-ea"/>
              </a:rPr>
              <a:t>Web</a:t>
            </a:r>
            <a:r>
              <a:rPr lang="zh-CN" altLang="en-US" sz="3200" b="1" dirty="0">
                <a:latin typeface="+mj-ea"/>
              </a:rPr>
              <a:t>信息采集</a:t>
            </a:r>
            <a:endParaRPr lang="zh-CN" altLang="en-US" sz="3200" b="1" dirty="0">
              <a:latin typeface="+mj-ea"/>
            </a:endParaRPr>
          </a:p>
        </p:txBody>
      </p:sp>
      <p:sp>
        <p:nvSpPr>
          <p:cNvPr id="27651" name="Rectangle 3"/>
          <p:cNvSpPr>
            <a:spLocks noGrp="1" noChangeArrowheads="1"/>
          </p:cNvSpPr>
          <p:nvPr>
            <p:ph type="body" idx="4294967295"/>
          </p:nvPr>
        </p:nvSpPr>
        <p:spPr>
          <a:xfrm>
            <a:off x="457200" y="1484784"/>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轻量级的信息采集 </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不同的用户对一个搜索引擎提交同一个检索词，他们期望的返回结果是不同的 </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通过用户兴趣制导或与用户交互等灵活手段来采集信息 </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优点</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灵活、小巧、针对性强。</a:t>
            </a:r>
            <a:endParaRPr lang="zh-CN" altLang="en-US" sz="20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缺点</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实用性和有效性还有待提高。</a:t>
            </a:r>
            <a:endParaRPr lang="zh-CN" altLang="en-US" sz="20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典型代表：</a:t>
            </a:r>
            <a:r>
              <a:rPr lang="en-US" altLang="zh-CN" sz="2400" dirty="0" smtClean="0">
                <a:latin typeface="楷体_GB2312" pitchFamily="49" charset="-122"/>
                <a:ea typeface="楷体_GB2312" pitchFamily="49" charset="-122"/>
              </a:rPr>
              <a:t>GOOGLE</a:t>
            </a:r>
            <a:r>
              <a:rPr lang="zh-CN" altLang="en-US" sz="2400" dirty="0" smtClean="0">
                <a:latin typeface="楷体_GB2312" pitchFamily="49" charset="-122"/>
                <a:ea typeface="楷体_GB2312" pitchFamily="49" charset="-122"/>
              </a:rPr>
              <a:t>搜索</a:t>
            </a:r>
            <a:endParaRPr lang="en-US" altLang="zh-CN" sz="2400" dirty="0" smtClean="0"/>
          </a:p>
          <a:p>
            <a:pPr eaLnBrk="1" hangingPunct="1">
              <a:lnSpc>
                <a:spcPct val="80000"/>
              </a:lnSpc>
            </a:pPr>
            <a:endParaRPr lang="en-US" altLang="zh-CN" sz="240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5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5863" y="1168400"/>
            <a:ext cx="677227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8" y="1387475"/>
            <a:ext cx="660082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计算复杂度</a:t>
            </a:r>
            <a:endParaRPr lang="zh-CN" altLang="en-US" smtClean="0">
              <a:ea typeface="宋体" panose="02010600030101010101" pitchFamily="2" charset="-122"/>
            </a:endParaRPr>
          </a:p>
        </p:txBody>
      </p:sp>
      <p:sp>
        <p:nvSpPr>
          <p:cNvPr id="101379"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在第一次迭代中，</a:t>
            </a:r>
            <a:r>
              <a:rPr lang="en-US" altLang="zh-CN" smtClean="0">
                <a:ea typeface="宋体" panose="02010600030101010101" pitchFamily="2" charset="-122"/>
              </a:rPr>
              <a:t>HAC</a:t>
            </a:r>
            <a:r>
              <a:rPr lang="zh-CN" altLang="en-US" smtClean="0">
                <a:ea typeface="宋体" panose="02010600030101010101" pitchFamily="2" charset="-122"/>
              </a:rPr>
              <a:t>方法需要计算所有样例的每一对的距离</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在合并迭代中，需要计算新形成的类与其他类的距离</a:t>
            </a:r>
            <a:endParaRPr lang="en-US" altLang="zh-CN" smtClean="0">
              <a:ea typeface="宋体" panose="02010600030101010101" pitchFamily="2" charset="-122"/>
              <a:sym typeface="Symbol" panose="05050102010706020507" pitchFamily="18" charset="2"/>
            </a:endParaRPr>
          </a:p>
          <a:p>
            <a:pPr eaLnBrk="1" hangingPunct="1"/>
            <a:r>
              <a:rPr lang="zh-CN" altLang="en-US" smtClean="0">
                <a:ea typeface="宋体" panose="02010600030101010101" pitchFamily="2" charset="-122"/>
                <a:sym typeface="Symbol" panose="05050102010706020507" pitchFamily="18" charset="2"/>
              </a:rPr>
              <a:t>为了维持</a:t>
            </a:r>
            <a:r>
              <a:rPr lang="en-US" altLang="zh-CN" smtClean="0">
                <a:ea typeface="宋体" panose="02010600030101010101" pitchFamily="2" charset="-122"/>
                <a:sym typeface="Symbol" panose="05050102010706020507" pitchFamily="18" charset="2"/>
              </a:rPr>
              <a:t>O(n</a:t>
            </a:r>
            <a:r>
              <a:rPr lang="en-US" altLang="zh-CN" baseline="30000" smtClean="0">
                <a:ea typeface="宋体" panose="02010600030101010101" pitchFamily="2" charset="-122"/>
                <a:sym typeface="Symbol" panose="05050102010706020507" pitchFamily="18" charset="2"/>
              </a:rPr>
              <a:t>2</a:t>
            </a:r>
            <a:r>
              <a:rPr lang="en-US" altLang="zh-CN" smtClean="0">
                <a:ea typeface="宋体" panose="02010600030101010101" pitchFamily="2" charset="-122"/>
                <a:sym typeface="Symbol" panose="05050102010706020507" pitchFamily="18" charset="2"/>
              </a:rPr>
              <a:t>)</a:t>
            </a:r>
            <a:r>
              <a:rPr lang="zh-CN" altLang="en-US" smtClean="0">
                <a:ea typeface="宋体" panose="02010600030101010101" pitchFamily="2" charset="-122"/>
                <a:sym typeface="Symbol" panose="05050102010706020507" pitchFamily="18" charset="2"/>
              </a:rPr>
              <a:t>的性能，计算类与类之间的相似度需要</a:t>
            </a:r>
            <a:r>
              <a:rPr lang="zh-CN" altLang="en-US" smtClean="0">
                <a:ea typeface="宋体" panose="02010600030101010101" pitchFamily="2" charset="-122"/>
              </a:rPr>
              <a:t>常数时间</a:t>
            </a:r>
            <a:endParaRPr lang="en-US" altLang="zh-CN" smtClean="0">
              <a:ea typeface="宋体" panose="02010600030101010101" pitchFamily="2" charset="-122"/>
              <a:sym typeface="Symbol" panose="05050102010706020507" pitchFamily="18" charset="2"/>
            </a:endParaRPr>
          </a:p>
          <a:p>
            <a:pPr eaLnBrk="1" hangingPunct="1"/>
            <a:endParaRPr lang="en-US" altLang="zh-CN" smtClean="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计算类别间相似度</a:t>
            </a:r>
            <a:endParaRPr lang="zh-CN" altLang="en-US" smtClean="0">
              <a:ea typeface="宋体" panose="02010600030101010101" pitchFamily="2" charset="-122"/>
            </a:endParaRPr>
          </a:p>
        </p:txBody>
      </p:sp>
      <p:sp>
        <p:nvSpPr>
          <p:cNvPr id="97283" name="Rectangle 3"/>
          <p:cNvSpPr>
            <a:spLocks noGrp="1" noChangeArrowheads="1"/>
          </p:cNvSpPr>
          <p:nvPr>
            <p:ph type="body" idx="1"/>
          </p:nvPr>
        </p:nvSpPr>
        <p:spPr/>
        <p:txBody>
          <a:bodyPr/>
          <a:lstStyle/>
          <a:p>
            <a:pPr eaLnBrk="1" hangingPunct="1"/>
            <a:r>
              <a:rPr lang="zh-CN" altLang="en-US" dirty="0" smtClean="0">
                <a:ea typeface="宋体" panose="02010600030101010101" pitchFamily="2" charset="-122"/>
              </a:rPr>
              <a:t>合并</a:t>
            </a:r>
            <a:r>
              <a:rPr lang="en-US" altLang="zh-CN" dirty="0" err="1" smtClean="0">
                <a:ea typeface="宋体" panose="02010600030101010101" pitchFamily="2" charset="-122"/>
              </a:rPr>
              <a:t>c</a:t>
            </a:r>
            <a:r>
              <a:rPr lang="en-US" altLang="zh-CN" baseline="-25000" dirty="0" err="1" smtClean="0">
                <a:ea typeface="宋体" panose="02010600030101010101" pitchFamily="2" charset="-122"/>
              </a:rPr>
              <a:t>i</a:t>
            </a:r>
            <a:r>
              <a:rPr lang="en-US" altLang="zh-CN" dirty="0" err="1" smtClean="0">
                <a:ea typeface="宋体" panose="02010600030101010101" pitchFamily="2" charset="-122"/>
              </a:rPr>
              <a:t>,c</a:t>
            </a:r>
            <a:r>
              <a:rPr lang="en-US" altLang="zh-CN" baseline="-25000" dirty="0" err="1" smtClean="0">
                <a:ea typeface="宋体" panose="02010600030101010101" pitchFamily="2" charset="-122"/>
              </a:rPr>
              <a:t>j</a:t>
            </a:r>
            <a:r>
              <a:rPr lang="zh-CN" altLang="en-US" dirty="0" smtClean="0">
                <a:ea typeface="宋体" panose="02010600030101010101" pitchFamily="2" charset="-122"/>
              </a:rPr>
              <a:t>后，计算该类和其他类的相似度可以如下计算：</a:t>
            </a:r>
            <a:endParaRPr lang="zh-CN" altLang="en-US" dirty="0" smtClean="0">
              <a:ea typeface="宋体" panose="02010600030101010101" pitchFamily="2" charset="-122"/>
            </a:endParaRPr>
          </a:p>
          <a:p>
            <a:pPr lvl="1" eaLnBrk="1" hangingPunct="1"/>
            <a:r>
              <a:rPr lang="en-US" altLang="zh-CN" dirty="0" smtClean="0">
                <a:ea typeface="宋体" panose="02010600030101010101" pitchFamily="2" charset="-122"/>
              </a:rPr>
              <a:t>Single Link:</a:t>
            </a:r>
            <a:endParaRPr lang="en-US" altLang="zh-CN" dirty="0" smtClean="0">
              <a:ea typeface="宋体" panose="02010600030101010101" pitchFamily="2" charset="-122"/>
            </a:endParaRPr>
          </a:p>
          <a:p>
            <a:pPr lvl="1" eaLnBrk="1" hangingPunct="1"/>
            <a:endParaRPr lang="en-US" altLang="zh-CN" dirty="0" smtClean="0">
              <a:ea typeface="宋体" panose="02010600030101010101" pitchFamily="2" charset="-122"/>
            </a:endParaRPr>
          </a:p>
          <a:p>
            <a:pPr lvl="1" eaLnBrk="1" hangingPunct="1"/>
            <a:endParaRPr lang="en-US" altLang="zh-CN" dirty="0" smtClean="0">
              <a:ea typeface="宋体" panose="02010600030101010101" pitchFamily="2" charset="-122"/>
            </a:endParaRPr>
          </a:p>
          <a:p>
            <a:pPr lvl="1" eaLnBrk="1" hangingPunct="1"/>
            <a:r>
              <a:rPr lang="en-US" altLang="zh-CN" dirty="0" smtClean="0">
                <a:ea typeface="宋体" panose="02010600030101010101" pitchFamily="2" charset="-122"/>
              </a:rPr>
              <a:t>Complete Link:</a:t>
            </a:r>
            <a:endParaRPr lang="en-US" altLang="zh-CN" dirty="0" smtClean="0">
              <a:ea typeface="宋体" panose="02010600030101010101" pitchFamily="2" charset="-122"/>
            </a:endParaRPr>
          </a:p>
        </p:txBody>
      </p:sp>
      <p:graphicFrame>
        <p:nvGraphicFramePr>
          <p:cNvPr id="97284" name="Object 4"/>
          <p:cNvGraphicFramePr>
            <a:graphicFrameLocks noChangeAspect="1"/>
          </p:cNvGraphicFramePr>
          <p:nvPr/>
        </p:nvGraphicFramePr>
        <p:xfrm>
          <a:off x="1979712" y="3280023"/>
          <a:ext cx="6934200" cy="581025"/>
        </p:xfrm>
        <a:graphic>
          <a:graphicData uri="http://schemas.openxmlformats.org/presentationml/2006/ole">
            <mc:AlternateContent xmlns:mc="http://schemas.openxmlformats.org/markup-compatibility/2006">
              <mc:Choice xmlns:v="urn:schemas-microsoft-com:vml" Requires="v">
                <p:oleObj spid="_x0000_s123910" name="Equation" r:id="rId1" imgW="2882900" imgH="241300" progId="Equation.3">
                  <p:embed/>
                </p:oleObj>
              </mc:Choice>
              <mc:Fallback>
                <p:oleObj name="Equation" r:id="rId1" imgW="2882900" imgH="241300" progId="Equation.3">
                  <p:embed/>
                  <p:pic>
                    <p:nvPicPr>
                      <p:cNvPr id="0" name="图片 1239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280023"/>
                        <a:ext cx="69342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1828800" y="4724400"/>
          <a:ext cx="6872288" cy="581025"/>
        </p:xfrm>
        <a:graphic>
          <a:graphicData uri="http://schemas.openxmlformats.org/presentationml/2006/ole">
            <mc:AlternateContent xmlns:mc="http://schemas.openxmlformats.org/markup-compatibility/2006">
              <mc:Choice xmlns:v="urn:schemas-microsoft-com:vml" Requires="v">
                <p:oleObj spid="_x0000_s123911" name="Equation" r:id="rId3" imgW="2857500" imgH="241300" progId="Equation.3">
                  <p:embed/>
                </p:oleObj>
              </mc:Choice>
              <mc:Fallback>
                <p:oleObj name="Equation" r:id="rId3" imgW="2857500" imgH="241300" progId="Equation.3">
                  <p:embed/>
                  <p:pic>
                    <p:nvPicPr>
                      <p:cNvPr id="0" name="图片 1239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724400"/>
                        <a:ext cx="68722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11560" y="188640"/>
            <a:ext cx="8153400" cy="990600"/>
          </a:xfrm>
        </p:spPr>
        <p:txBody>
          <a:bodyPr/>
          <a:lstStyle/>
          <a:p>
            <a:pPr eaLnBrk="1" hangingPunct="1"/>
            <a:r>
              <a:rPr lang="zh-CN" altLang="en-US" dirty="0" smtClean="0">
                <a:ea typeface="宋体" panose="02010600030101010101" pitchFamily="2" charset="-122"/>
              </a:rPr>
              <a:t>平均连通凝聚聚类</a:t>
            </a:r>
            <a:endParaRPr lang="zh-CN" altLang="en-US" dirty="0" smtClean="0">
              <a:ea typeface="宋体" panose="02010600030101010101" pitchFamily="2" charset="-122"/>
            </a:endParaRPr>
          </a:p>
        </p:txBody>
      </p:sp>
      <p:sp>
        <p:nvSpPr>
          <p:cNvPr id="98307"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单连通容易导致狭长聚类，全连通的算法复杂度为</a:t>
            </a:r>
            <a:r>
              <a:rPr lang="en-US" altLang="zh-CN" smtClean="0">
                <a:ea typeface="宋体" panose="02010600030101010101" pitchFamily="2" charset="-122"/>
              </a:rPr>
              <a:t>O(n</a:t>
            </a:r>
            <a:r>
              <a:rPr lang="en-US" altLang="zh-CN" baseline="30000" smtClean="0">
                <a:ea typeface="宋体" panose="02010600030101010101" pitchFamily="2" charset="-122"/>
              </a:rPr>
              <a:t>3</a:t>
            </a:r>
            <a:r>
              <a:rPr lang="en-US" altLang="zh-CN" smtClean="0">
                <a:ea typeface="宋体" panose="02010600030101010101" pitchFamily="2" charset="-122"/>
              </a:rPr>
              <a:t>)</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用合并后的类中所有对平均相似度度量两个类的相似度</a:t>
            </a:r>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endParaRPr lang="zh-CN" altLang="en-US" smtClean="0">
              <a:ea typeface="宋体" panose="02010600030101010101" pitchFamily="2" charset="-122"/>
            </a:endParaRPr>
          </a:p>
          <a:p>
            <a:pPr eaLnBrk="1" hangingPunct="1"/>
            <a:r>
              <a:rPr lang="zh-CN" altLang="en-US" smtClean="0">
                <a:ea typeface="宋体" panose="02010600030101010101" pitchFamily="2" charset="-122"/>
              </a:rPr>
              <a:t>是全连通和单连通的折中</a:t>
            </a:r>
            <a:r>
              <a:rPr lang="en-US" altLang="zh-CN" smtClean="0">
                <a:ea typeface="宋体" panose="02010600030101010101" pitchFamily="2" charset="-122"/>
              </a:rPr>
              <a:t>.</a:t>
            </a:r>
            <a:endParaRPr lang="en-US" altLang="zh-CN" smtClean="0">
              <a:ea typeface="宋体" panose="02010600030101010101" pitchFamily="2" charset="-122"/>
            </a:endParaRPr>
          </a:p>
          <a:p>
            <a:pPr eaLnBrk="1" hangingPunct="1">
              <a:buFont typeface="Wingdings" panose="05000000000000000000" pitchFamily="2" charset="2"/>
              <a:buNone/>
            </a:pPr>
            <a:endParaRPr lang="en-US" altLang="zh-CN" i="1" smtClean="0">
              <a:ea typeface="宋体" panose="02010600030101010101" pitchFamily="2" charset="-122"/>
            </a:endParaRPr>
          </a:p>
        </p:txBody>
      </p:sp>
      <p:graphicFrame>
        <p:nvGraphicFramePr>
          <p:cNvPr id="98308" name="Object 4"/>
          <p:cNvGraphicFramePr>
            <a:graphicFrameLocks noChangeAspect="1"/>
          </p:cNvGraphicFramePr>
          <p:nvPr/>
        </p:nvGraphicFramePr>
        <p:xfrm>
          <a:off x="1371600" y="3573016"/>
          <a:ext cx="7388225" cy="1019175"/>
        </p:xfrm>
        <a:graphic>
          <a:graphicData uri="http://schemas.openxmlformats.org/presentationml/2006/ole">
            <mc:AlternateContent xmlns:mc="http://schemas.openxmlformats.org/markup-compatibility/2006">
              <mc:Choice xmlns:v="urn:schemas-microsoft-com:vml" Requires="v">
                <p:oleObj spid="_x0000_s124932" name="Equation" r:id="rId1" imgW="3403600" imgH="469900" progId="Equation.3">
                  <p:embed/>
                </p:oleObj>
              </mc:Choice>
              <mc:Fallback>
                <p:oleObj name="Equation" r:id="rId1" imgW="3403600" imgH="469900" progId="Equation.3">
                  <p:embed/>
                  <p:pic>
                    <p:nvPicPr>
                      <p:cNvPr id="0" name="图片 1249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73016"/>
                        <a:ext cx="7388225"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44624"/>
            <a:ext cx="7772400" cy="1143000"/>
          </a:xfrm>
        </p:spPr>
        <p:txBody>
          <a:bodyPr/>
          <a:lstStyle/>
          <a:p>
            <a:pPr eaLnBrk="1" hangingPunct="1"/>
            <a:r>
              <a:rPr lang="zh-CN" altLang="en-US" dirty="0" smtClean="0">
                <a:ea typeface="宋体" panose="02010600030101010101" pitchFamily="2" charset="-122"/>
              </a:rPr>
              <a:t>计算平均连通相似度</a:t>
            </a:r>
            <a:endParaRPr lang="zh-CN" altLang="en-US" dirty="0" smtClean="0">
              <a:ea typeface="宋体" panose="02010600030101010101" pitchFamily="2" charset="-122"/>
            </a:endParaRPr>
          </a:p>
        </p:txBody>
      </p:sp>
      <p:sp>
        <p:nvSpPr>
          <p:cNvPr id="99331" name="Rectangle 3"/>
          <p:cNvSpPr>
            <a:spLocks noGrp="1" noChangeArrowheads="1"/>
          </p:cNvSpPr>
          <p:nvPr>
            <p:ph type="body" sz="half" idx="1"/>
          </p:nvPr>
        </p:nvSpPr>
        <p:spPr>
          <a:xfrm>
            <a:off x="836613" y="1719263"/>
            <a:ext cx="7199312" cy="4114800"/>
          </a:xfrm>
        </p:spPr>
        <p:txBody>
          <a:bodyPr/>
          <a:lstStyle/>
          <a:p>
            <a:pPr eaLnBrk="1" hangingPunct="1"/>
            <a:r>
              <a:rPr lang="zh-CN" altLang="en-US" smtClean="0">
                <a:ea typeface="宋体" panose="02010600030101010101" pitchFamily="2" charset="-122"/>
              </a:rPr>
              <a:t>设定余弦相似度及单位长度归一化向量</a:t>
            </a:r>
            <a:r>
              <a:rPr lang="en-US" altLang="zh-CN" smtClean="0">
                <a:ea typeface="宋体" panose="02010600030101010101" pitchFamily="2" charset="-122"/>
              </a:rPr>
              <a:t>.</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总是维持每个类别的向量和</a:t>
            </a:r>
            <a:r>
              <a:rPr lang="en-US" altLang="zh-CN" smtClean="0">
                <a:ea typeface="宋体" panose="02010600030101010101" pitchFamily="2" charset="-122"/>
              </a:rPr>
              <a:t>.</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计算类别相似度在常数时间内</a:t>
            </a:r>
            <a:r>
              <a:rPr lang="en-US" altLang="zh-CN" smtClean="0">
                <a:ea typeface="宋体" panose="02010600030101010101" pitchFamily="2" charset="-122"/>
              </a:rPr>
              <a:t>:</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graphicFrame>
        <p:nvGraphicFramePr>
          <p:cNvPr id="99332" name="Object 4"/>
          <p:cNvGraphicFramePr>
            <a:graphicFrameLocks noChangeAspect="1"/>
          </p:cNvGraphicFramePr>
          <p:nvPr/>
        </p:nvGraphicFramePr>
        <p:xfrm>
          <a:off x="3633788" y="2803525"/>
          <a:ext cx="2287587" cy="895350"/>
        </p:xfrm>
        <a:graphic>
          <a:graphicData uri="http://schemas.openxmlformats.org/presentationml/2006/ole">
            <mc:AlternateContent xmlns:mc="http://schemas.openxmlformats.org/markup-compatibility/2006">
              <mc:Choice xmlns:v="urn:schemas-microsoft-com:vml" Requires="v">
                <p:oleObj spid="_x0000_s125958" name="公式" r:id="rId1" imgW="939800" imgH="368300" progId="Equation.3">
                  <p:embed/>
                </p:oleObj>
              </mc:Choice>
              <mc:Fallback>
                <p:oleObj name="公式" r:id="rId1" imgW="939800" imgH="368300" progId="Equation.3">
                  <p:embed/>
                  <p:pic>
                    <p:nvPicPr>
                      <p:cNvPr id="0" name="图片 1259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2803525"/>
                        <a:ext cx="2287587"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8"/>
          <p:cNvGraphicFramePr>
            <a:graphicFrameLocks noChangeAspect="1"/>
          </p:cNvGraphicFramePr>
          <p:nvPr>
            <p:ph sz="quarter" idx="3"/>
          </p:nvPr>
        </p:nvGraphicFramePr>
        <p:xfrm>
          <a:off x="1524000" y="4554066"/>
          <a:ext cx="6019800" cy="819150"/>
        </p:xfrm>
        <a:graphic>
          <a:graphicData uri="http://schemas.openxmlformats.org/presentationml/2006/ole">
            <mc:AlternateContent xmlns:mc="http://schemas.openxmlformats.org/markup-compatibility/2006">
              <mc:Choice xmlns:v="urn:schemas-microsoft-com:vml" Requires="v">
                <p:oleObj spid="_x0000_s125959" name="Equation" r:id="rId3" imgW="3454400" imgH="469900" progId="Equation.DSMT4">
                  <p:embed/>
                </p:oleObj>
              </mc:Choice>
              <mc:Fallback>
                <p:oleObj name="Equation" r:id="rId3" imgW="3454400" imgH="469900" progId="Equation.DSMT4">
                  <p:embed/>
                  <p:pic>
                    <p:nvPicPr>
                      <p:cNvPr id="0" name="图片 1259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54066"/>
                        <a:ext cx="60198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非层次聚类</a:t>
            </a:r>
            <a:endParaRPr lang="zh-CN" altLang="en-US" smtClean="0">
              <a:ea typeface="宋体" panose="02010600030101010101" pitchFamily="2" charset="-122"/>
            </a:endParaRPr>
          </a:p>
        </p:txBody>
      </p:sp>
      <p:sp>
        <p:nvSpPr>
          <p:cNvPr id="102403"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需要确定期望的类别数</a:t>
            </a:r>
            <a:r>
              <a:rPr lang="en-US" altLang="zh-CN" i="1" smtClean="0">
                <a:ea typeface="宋体" panose="02010600030101010101" pitchFamily="2" charset="-122"/>
              </a:rPr>
              <a:t>k</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随机选择</a:t>
            </a:r>
            <a:r>
              <a:rPr lang="en-US" altLang="zh-CN" smtClean="0">
                <a:ea typeface="宋体" panose="02010600030101010101" pitchFamily="2" charset="-122"/>
              </a:rPr>
              <a:t>k</a:t>
            </a:r>
            <a:r>
              <a:rPr lang="zh-CN" altLang="en-US" smtClean="0">
                <a:ea typeface="宋体" panose="02010600030101010101" pitchFamily="2" charset="-122"/>
              </a:rPr>
              <a:t>个种子</a:t>
            </a:r>
            <a:r>
              <a:rPr lang="en-US" altLang="zh-CN" smtClean="0">
                <a:ea typeface="宋体" panose="02010600030101010101" pitchFamily="2" charset="-122"/>
              </a:rPr>
              <a:t> </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进行初始聚类</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迭代，将样例重新划分</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直到样例所属的类别不再改变</a:t>
            </a:r>
            <a:endParaRPr lang="en-US" altLang="zh-CN"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K-Means</a:t>
            </a:r>
            <a:endParaRPr lang="en-US" altLang="zh-CN" smtClean="0">
              <a:ea typeface="宋体" panose="02010600030101010101" pitchFamily="2" charset="-122"/>
            </a:endParaRPr>
          </a:p>
        </p:txBody>
      </p:sp>
      <p:sp>
        <p:nvSpPr>
          <p:cNvPr id="21508"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设定样例是一个实值向量</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基于质心或类</a:t>
            </a:r>
            <a:r>
              <a:rPr lang="en-US" altLang="zh-CN" smtClean="0">
                <a:ea typeface="宋体" panose="02010600030101010101" pitchFamily="2" charset="-122"/>
              </a:rPr>
              <a:t>c</a:t>
            </a:r>
            <a:r>
              <a:rPr lang="zh-CN" altLang="en-US" smtClean="0">
                <a:ea typeface="宋体" panose="02010600030101010101" pitchFamily="2" charset="-122"/>
              </a:rPr>
              <a:t>中样本的均值聚类</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根据样例与当前类别质心的相似度重新划分类别</a:t>
            </a:r>
            <a:endParaRPr lang="en-US" altLang="zh-CN" smtClean="0">
              <a:ea typeface="宋体" panose="02010600030101010101" pitchFamily="2" charset="-122"/>
            </a:endParaRPr>
          </a:p>
        </p:txBody>
      </p:sp>
      <p:graphicFrame>
        <p:nvGraphicFramePr>
          <p:cNvPr id="21506" name="Object 4"/>
          <p:cNvGraphicFramePr>
            <a:graphicFrameLocks noChangeAspect="1"/>
          </p:cNvGraphicFramePr>
          <p:nvPr/>
        </p:nvGraphicFramePr>
        <p:xfrm>
          <a:off x="3491880" y="2852936"/>
          <a:ext cx="2168525" cy="981075"/>
        </p:xfrm>
        <a:graphic>
          <a:graphicData uri="http://schemas.openxmlformats.org/presentationml/2006/ole">
            <mc:AlternateContent xmlns:mc="http://schemas.openxmlformats.org/markup-compatibility/2006">
              <mc:Choice xmlns:v="urn:schemas-microsoft-com:vml" Requires="v">
                <p:oleObj spid="_x0000_s126980" name="Equation" r:id="rId1" imgW="927100" imgH="419100" progId="Equation.3">
                  <p:embed/>
                </p:oleObj>
              </mc:Choice>
              <mc:Fallback>
                <p:oleObj name="Equation" r:id="rId1" imgW="927100" imgH="419100" progId="Equation.3">
                  <p:embed/>
                  <p:pic>
                    <p:nvPicPr>
                      <p:cNvPr id="0" name="图片 1269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852936"/>
                        <a:ext cx="2168525"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距离矩阵</a:t>
            </a:r>
            <a:endParaRPr lang="zh-CN" altLang="en-US" smtClean="0">
              <a:ea typeface="宋体" panose="02010600030101010101" pitchFamily="2" charset="-122"/>
            </a:endParaRPr>
          </a:p>
        </p:txBody>
      </p:sp>
      <p:sp>
        <p:nvSpPr>
          <p:cNvPr id="102403"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欧式距 </a:t>
            </a:r>
            <a:r>
              <a:rPr lang="en-US" altLang="zh-CN" smtClean="0">
                <a:ea typeface="宋体" panose="02010600030101010101" pitchFamily="2" charset="-122"/>
              </a:rPr>
              <a:t>(L</a:t>
            </a:r>
            <a:r>
              <a:rPr lang="en-US" altLang="zh-CN" baseline="-25000" smtClean="0">
                <a:ea typeface="宋体" panose="02010600030101010101" pitchFamily="2" charset="-122"/>
              </a:rPr>
              <a:t>2</a:t>
            </a:r>
            <a:r>
              <a:rPr lang="en-US" altLang="zh-CN" smtClean="0">
                <a:ea typeface="宋体" panose="02010600030101010101" pitchFamily="2" charset="-122"/>
              </a:rPr>
              <a:t> norm):</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en-US" altLang="zh-CN" smtClean="0">
                <a:ea typeface="宋体" panose="02010600030101010101" pitchFamily="2" charset="-122"/>
              </a:rPr>
              <a:t>L</a:t>
            </a:r>
            <a:r>
              <a:rPr lang="en-US" altLang="zh-CN" baseline="-25000" smtClean="0">
                <a:ea typeface="宋体" panose="02010600030101010101" pitchFamily="2" charset="-122"/>
              </a:rPr>
              <a:t>1</a:t>
            </a:r>
            <a:r>
              <a:rPr lang="en-US" altLang="zh-CN" smtClean="0">
                <a:ea typeface="宋体" panose="02010600030101010101" pitchFamily="2" charset="-122"/>
              </a:rPr>
              <a:t> norm:</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余弦相似度 </a:t>
            </a:r>
            <a:r>
              <a:rPr lang="en-US" altLang="zh-CN" smtClean="0">
                <a:ea typeface="宋体" panose="02010600030101010101" pitchFamily="2" charset="-122"/>
              </a:rPr>
              <a:t>(</a:t>
            </a:r>
            <a:r>
              <a:rPr lang="zh-CN" altLang="en-US" smtClean="0">
                <a:ea typeface="宋体" panose="02010600030101010101" pitchFamily="2" charset="-122"/>
              </a:rPr>
              <a:t>转换成距离</a:t>
            </a:r>
            <a:r>
              <a:rPr lang="en-US" altLang="zh-CN" smtClean="0">
                <a:ea typeface="宋体" panose="02010600030101010101" pitchFamily="2" charset="-122"/>
              </a:rPr>
              <a:t>):</a:t>
            </a:r>
            <a:endParaRPr lang="en-US" altLang="zh-CN" smtClean="0">
              <a:ea typeface="宋体" panose="02010600030101010101" pitchFamily="2" charset="-122"/>
            </a:endParaRPr>
          </a:p>
        </p:txBody>
      </p:sp>
      <p:graphicFrame>
        <p:nvGraphicFramePr>
          <p:cNvPr id="102404" name="Object 4"/>
          <p:cNvGraphicFramePr>
            <a:graphicFrameLocks noChangeAspect="1"/>
          </p:cNvGraphicFramePr>
          <p:nvPr/>
        </p:nvGraphicFramePr>
        <p:xfrm>
          <a:off x="4211960" y="1484784"/>
          <a:ext cx="3136900" cy="968375"/>
        </p:xfrm>
        <a:graphic>
          <a:graphicData uri="http://schemas.openxmlformats.org/presentationml/2006/ole">
            <mc:AlternateContent xmlns:mc="http://schemas.openxmlformats.org/markup-compatibility/2006">
              <mc:Choice xmlns:v="urn:schemas-microsoft-com:vml" Requires="v">
                <p:oleObj spid="_x0000_s128008" name="Equation" r:id="rId1" imgW="1397000" imgH="431800" progId="Equation.3">
                  <p:embed/>
                </p:oleObj>
              </mc:Choice>
              <mc:Fallback>
                <p:oleObj name="Equation" r:id="rId1" imgW="1397000" imgH="431800" progId="Equation.3">
                  <p:embed/>
                  <p:pic>
                    <p:nvPicPr>
                      <p:cNvPr id="0" name="图片 128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484784"/>
                        <a:ext cx="31369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5" name="Object 5"/>
          <p:cNvGraphicFramePr>
            <a:graphicFrameLocks noChangeAspect="1"/>
          </p:cNvGraphicFramePr>
          <p:nvPr/>
        </p:nvGraphicFramePr>
        <p:xfrm>
          <a:off x="2987824" y="2564904"/>
          <a:ext cx="2851150" cy="968375"/>
        </p:xfrm>
        <a:graphic>
          <a:graphicData uri="http://schemas.openxmlformats.org/presentationml/2006/ole">
            <mc:AlternateContent xmlns:mc="http://schemas.openxmlformats.org/markup-compatibility/2006">
              <mc:Choice xmlns:v="urn:schemas-microsoft-com:vml" Requires="v">
                <p:oleObj spid="_x0000_s128009" name="Equation" r:id="rId3" imgW="1269365" imgH="431800" progId="Equation.3">
                  <p:embed/>
                </p:oleObj>
              </mc:Choice>
              <mc:Fallback>
                <p:oleObj name="Equation" r:id="rId3" imgW="1269365" imgH="431800" progId="Equation.3">
                  <p:embed/>
                  <p:pic>
                    <p:nvPicPr>
                      <p:cNvPr id="0" name="图片 128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564904"/>
                        <a:ext cx="285115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6" name="Object 6"/>
          <p:cNvGraphicFramePr>
            <a:graphicFrameLocks noChangeAspect="1"/>
          </p:cNvGraphicFramePr>
          <p:nvPr/>
        </p:nvGraphicFramePr>
        <p:xfrm>
          <a:off x="5508104" y="3573016"/>
          <a:ext cx="2354263" cy="1163638"/>
        </p:xfrm>
        <a:graphic>
          <a:graphicData uri="http://schemas.openxmlformats.org/presentationml/2006/ole">
            <mc:AlternateContent xmlns:mc="http://schemas.openxmlformats.org/markup-compatibility/2006">
              <mc:Choice xmlns:v="urn:schemas-microsoft-com:vml" Requires="v">
                <p:oleObj spid="_x0000_s128010" name="Equation" r:id="rId5" imgW="584200" imgH="444500" progId="Equation.3">
                  <p:embed/>
                </p:oleObj>
              </mc:Choice>
              <mc:Fallback>
                <p:oleObj name="Equation" r:id="rId5" imgW="584200" imgH="444500" progId="Equation.3">
                  <p:embed/>
                  <p:pic>
                    <p:nvPicPr>
                      <p:cNvPr id="0" name="图片 1280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3573016"/>
                        <a:ext cx="2354263"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34683" y="0"/>
            <a:ext cx="8001000" cy="1216025"/>
          </a:xfrm>
        </p:spPr>
        <p:txBody>
          <a:bodyPr/>
          <a:lstStyle/>
          <a:p>
            <a:pPr eaLnBrk="1" hangingPunct="1"/>
            <a:r>
              <a:rPr lang="en-US" altLang="zh-CN" dirty="0" smtClean="0">
                <a:ea typeface="宋体" panose="02010600030101010101" pitchFamily="2" charset="-122"/>
              </a:rPr>
              <a:t>K-Means </a:t>
            </a:r>
            <a:r>
              <a:rPr lang="zh-CN" altLang="en-US" dirty="0" smtClean="0">
                <a:ea typeface="宋体" panose="02010600030101010101" pitchFamily="2" charset="-122"/>
              </a:rPr>
              <a:t>算法</a:t>
            </a:r>
            <a:endParaRPr lang="zh-CN" altLang="en-US" dirty="0" smtClean="0">
              <a:ea typeface="宋体" panose="02010600030101010101" pitchFamily="2" charset="-122"/>
            </a:endParaRPr>
          </a:p>
        </p:txBody>
      </p:sp>
      <p:sp>
        <p:nvSpPr>
          <p:cNvPr id="103427" name="Text Box 3"/>
          <p:cNvSpPr txBox="1">
            <a:spLocks noChangeArrowheads="1"/>
          </p:cNvSpPr>
          <p:nvPr/>
        </p:nvSpPr>
        <p:spPr bwMode="auto">
          <a:xfrm>
            <a:off x="683568" y="1628775"/>
            <a:ext cx="77152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eaLnBrk="1" hangingPunct="1"/>
            <a:r>
              <a:rPr lang="zh-CN" altLang="en-US" dirty="0">
                <a:latin typeface="Times New Roman" panose="02020603050405020304" pitchFamily="18" charset="0"/>
                <a:ea typeface="宋体" panose="02010600030101010101" pitchFamily="2" charset="-122"/>
              </a:rPr>
              <a:t>令 </a:t>
            </a:r>
            <a:r>
              <a:rPr lang="en-US" altLang="zh-CN" i="1" dirty="0">
                <a:latin typeface="Times New Roman" panose="02020603050405020304" pitchFamily="18" charset="0"/>
                <a:ea typeface="宋体" panose="02010600030101010101" pitchFamily="2" charset="-122"/>
              </a:rPr>
              <a:t>d</a:t>
            </a:r>
            <a:r>
              <a:rPr lang="zh-CN" altLang="en-US" i="1" dirty="0">
                <a:latin typeface="Times New Roman" panose="02020603050405020304" pitchFamily="18" charset="0"/>
                <a:ea typeface="宋体" panose="02010600030101010101" pitchFamily="2" charset="-122"/>
              </a:rPr>
              <a:t>为两个实例的距离度量</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r>
              <a:rPr lang="zh-CN" altLang="en-US" dirty="0">
                <a:latin typeface="Times New Roman" panose="02020603050405020304" pitchFamily="18" charset="0"/>
                <a:ea typeface="宋体" panose="02010600030101010101" pitchFamily="2" charset="-122"/>
              </a:rPr>
              <a:t>选择 </a:t>
            </a:r>
            <a:r>
              <a:rPr lang="en-US" altLang="zh-CN" i="1" dirty="0">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个随机样例</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1</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s</a:t>
            </a:r>
            <a:r>
              <a:rPr lang="en-US" altLang="zh-CN" i="1" baseline="-25000" dirty="0" err="1">
                <a:latin typeface="Times New Roman" panose="02020603050405020304" pitchFamily="18" charset="0"/>
                <a:ea typeface="宋体" panose="02010600030101010101" pitchFamily="2" charset="-122"/>
              </a:rPr>
              <a:t>k</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作为种子</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r>
              <a:rPr lang="zh-CN" altLang="en-US" dirty="0">
                <a:latin typeface="Times New Roman" panose="02020603050405020304" pitchFamily="18" charset="0"/>
                <a:ea typeface="宋体" panose="02010600030101010101" pitchFamily="2" charset="-122"/>
              </a:rPr>
              <a:t>直到聚类收敛或满足停止策略</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对每个样例 </a:t>
            </a:r>
            <a:r>
              <a:rPr lang="en-US" altLang="zh-CN" i="1" dirty="0">
                <a:latin typeface="Times New Roman" panose="02020603050405020304" pitchFamily="18" charset="0"/>
                <a:ea typeface="宋体" panose="02010600030101010101" pitchFamily="2" charset="-122"/>
              </a:rPr>
              <a:t>x</a:t>
            </a:r>
            <a:r>
              <a:rPr lang="en-US" altLang="zh-CN" i="1"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r>
              <a:rPr lang="en-US" altLang="zh-CN" i="1" dirty="0">
                <a:latin typeface="Times New Roman" panose="02020603050405020304" pitchFamily="18" charset="0"/>
                <a:ea typeface="宋体" panose="02010600030101010101" pitchFamily="2" charset="-122"/>
              </a:rPr>
              <a:t>         </a:t>
            </a:r>
            <a:r>
              <a:rPr lang="zh-CN" altLang="en-US" i="1" dirty="0">
                <a:latin typeface="Times New Roman" panose="02020603050405020304" pitchFamily="18" charset="0"/>
                <a:ea typeface="宋体" panose="02010600030101010101" pitchFamily="2" charset="-122"/>
              </a:rPr>
              <a:t>将</a:t>
            </a:r>
            <a:r>
              <a:rPr lang="zh-CN" altLang="en-US"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x</a:t>
            </a:r>
            <a:r>
              <a:rPr lang="en-US" altLang="zh-CN" i="1"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分配到 </a:t>
            </a:r>
            <a:r>
              <a:rPr lang="en-US" altLang="zh-CN" i="1" dirty="0" err="1">
                <a:latin typeface="Times New Roman" panose="02020603050405020304" pitchFamily="18" charset="0"/>
                <a:ea typeface="宋体" panose="02010600030101010101" pitchFamily="2" charset="-122"/>
              </a:rPr>
              <a:t>c</a:t>
            </a:r>
            <a:r>
              <a:rPr lang="en-US" altLang="zh-CN" i="1" baseline="-25000" dirty="0" err="1">
                <a:latin typeface="Times New Roman" panose="02020603050405020304" pitchFamily="18" charset="0"/>
                <a:ea typeface="宋体" panose="02010600030101010101" pitchFamily="2" charset="-122"/>
              </a:rPr>
              <a:t>j</a:t>
            </a:r>
            <a:r>
              <a:rPr lang="en-US" altLang="zh-CN" baseline="-25000" dirty="0">
                <a:latin typeface="Times New Roman" panose="02020603050405020304" pitchFamily="18" charset="0"/>
                <a:ea typeface="宋体" panose="02010600030101010101" pitchFamily="2" charset="-122"/>
              </a:rPr>
              <a:t> </a:t>
            </a:r>
            <a:r>
              <a:rPr lang="zh-CN" altLang="en-US" baseline="-25000"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x</a:t>
            </a:r>
            <a:r>
              <a:rPr lang="en-US" altLang="zh-CN" i="1"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s</a:t>
            </a:r>
            <a:r>
              <a:rPr lang="en-US" altLang="zh-CN" baseline="-25000" dirty="0" err="1">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是最小的</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r>
              <a:rPr lang="en-US" altLang="zh-CN" dirty="0">
                <a:latin typeface="Times New Roman" panose="02020603050405020304" pitchFamily="18" charset="0"/>
                <a:ea typeface="宋体" panose="02010600030101010101" pitchFamily="2" charset="-122"/>
              </a:rPr>
              <a:t>      </a:t>
            </a:r>
            <a:r>
              <a:rPr lang="en-US" altLang="zh-CN" dirty="0">
                <a:solidFill>
                  <a:schemeClr val="accent1"/>
                </a:solidFill>
                <a:latin typeface="Times New Roman" panose="02020603050405020304" pitchFamily="18" charset="0"/>
                <a:ea typeface="宋体" panose="02010600030101010101" pitchFamily="2" charset="-122"/>
              </a:rPr>
              <a:t>(</a:t>
            </a:r>
            <a:r>
              <a:rPr lang="en-US" altLang="zh-CN" i="1" dirty="0">
                <a:solidFill>
                  <a:schemeClr val="accent1"/>
                </a:solidFill>
                <a:latin typeface="Times New Roman" panose="02020603050405020304" pitchFamily="18" charset="0"/>
                <a:ea typeface="宋体" panose="02010600030101010101" pitchFamily="2" charset="-122"/>
              </a:rPr>
              <a:t>Update the seeds to the centroid of each cluster</a:t>
            </a:r>
            <a:r>
              <a:rPr lang="en-US" altLang="zh-CN" dirty="0">
                <a:solidFill>
                  <a:schemeClr val="accent1"/>
                </a:solidFill>
                <a:latin typeface="Times New Roman" panose="02020603050405020304" pitchFamily="18" charset="0"/>
                <a:ea typeface="宋体" panose="02010600030101010101" pitchFamily="2" charset="-122"/>
              </a:rPr>
              <a:t>)</a:t>
            </a:r>
            <a:endParaRPr lang="en-US" altLang="zh-CN" dirty="0">
              <a:solidFill>
                <a:schemeClr val="accent1"/>
              </a:solidFill>
              <a:latin typeface="Times New Roman" panose="02020603050405020304" pitchFamily="18" charset="0"/>
              <a:ea typeface="宋体" panose="02010600030101010101" pitchFamily="2" charset="-122"/>
            </a:endParaRPr>
          </a:p>
          <a:p>
            <a:pPr eaLnBrk="1" hangingPunct="1"/>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对每个类 </a:t>
            </a:r>
            <a:r>
              <a:rPr lang="en-US" altLang="zh-CN" i="1" dirty="0" err="1">
                <a:latin typeface="Times New Roman" panose="02020603050405020304" pitchFamily="18" charset="0"/>
                <a:ea typeface="宋体" panose="02010600030101010101" pitchFamily="2" charset="-122"/>
              </a:rPr>
              <a:t>c</a:t>
            </a:r>
            <a:r>
              <a:rPr lang="en-US" altLang="zh-CN" i="1" baseline="-25000" dirty="0" err="1">
                <a:latin typeface="Times New Roman" panose="02020603050405020304" pitchFamily="18" charset="0"/>
                <a:ea typeface="宋体" panose="02010600030101010101" pitchFamily="2" charset="-122"/>
              </a:rPr>
              <a:t>j</a:t>
            </a:r>
            <a:endParaRPr lang="en-US" altLang="zh-CN" dirty="0">
              <a:latin typeface="Times New Roman" panose="02020603050405020304" pitchFamily="18" charset="0"/>
              <a:ea typeface="宋体" panose="02010600030101010101" pitchFamily="2" charset="-122"/>
            </a:endParaRPr>
          </a:p>
          <a:p>
            <a:pPr eaLnBrk="1" hangingPunct="1"/>
            <a:r>
              <a:rPr lang="en-US" altLang="zh-CN" i="1" dirty="0">
                <a:latin typeface="Times New Roman" panose="02020603050405020304" pitchFamily="18" charset="0"/>
                <a:ea typeface="宋体" panose="02010600030101010101" pitchFamily="2" charset="-122"/>
              </a:rPr>
              <a:t>             </a:t>
            </a:r>
            <a:r>
              <a:rPr lang="en-US" altLang="zh-CN" i="1" dirty="0" err="1">
                <a:latin typeface="Times New Roman" panose="02020603050405020304" pitchFamily="18" charset="0"/>
                <a:ea typeface="宋体" panose="02010600030101010101" pitchFamily="2" charset="-122"/>
              </a:rPr>
              <a:t>s</a:t>
            </a:r>
            <a:r>
              <a:rPr lang="en-US" altLang="zh-CN" baseline="-25000" dirty="0" err="1">
                <a:latin typeface="Times New Roman" panose="02020603050405020304" pitchFamily="18" charset="0"/>
                <a:ea typeface="宋体" panose="02010600030101010101" pitchFamily="2" charset="-122"/>
              </a:rPr>
              <a:t>j</a:t>
            </a:r>
            <a:r>
              <a:rPr lang="en-US" altLang="zh-CN" baseline="-250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en-US" altLang="zh-CN" i="1" dirty="0" err="1">
                <a:latin typeface="Times New Roman" panose="02020603050405020304" pitchFamily="18" charset="0"/>
                <a:ea typeface="宋体" panose="02010600030101010101" pitchFamily="2" charset="-122"/>
              </a:rPr>
              <a:t>c</a:t>
            </a:r>
            <a:r>
              <a:rPr lang="en-US" altLang="zh-CN" i="1" baseline="-25000" dirty="0" err="1">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C0F69D0B-5C9F-4883-85C3-10B75EF21D4C}" type="slidenum">
              <a:rPr lang="en-US" altLang="zh-CN"/>
            </a:fld>
            <a:endParaRPr lang="en-US" altLang="zh-CN"/>
          </a:p>
        </p:txBody>
      </p:sp>
      <p:sp>
        <p:nvSpPr>
          <p:cNvPr id="20483" name="Rectangle 2"/>
          <p:cNvSpPr>
            <a:spLocks noGrp="1" noChangeArrowheads="1"/>
          </p:cNvSpPr>
          <p:nvPr>
            <p:ph type="title" idx="4294967295"/>
          </p:nvPr>
        </p:nvSpPr>
        <p:spPr>
          <a:xfrm>
            <a:off x="611560" y="116632"/>
            <a:ext cx="8229600" cy="1052513"/>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mj-ea"/>
              </a:rPr>
              <a:t>元搜索</a:t>
            </a:r>
            <a:r>
              <a:rPr lang="en-US" altLang="zh-CN" sz="3200" b="1" dirty="0">
                <a:latin typeface="+mj-ea"/>
              </a:rPr>
              <a:t>Web</a:t>
            </a:r>
            <a:r>
              <a:rPr lang="zh-CN" altLang="en-US" sz="3200" b="1" dirty="0">
                <a:latin typeface="+mj-ea"/>
              </a:rPr>
              <a:t>信息采集</a:t>
            </a:r>
            <a:endParaRPr lang="zh-CN" altLang="en-US" sz="3200" b="1" dirty="0">
              <a:latin typeface="+mj-ea"/>
            </a:endParaRPr>
          </a:p>
        </p:txBody>
      </p:sp>
      <p:sp>
        <p:nvSpPr>
          <p:cNvPr id="30723" name="Rectangle 3"/>
          <p:cNvSpPr>
            <a:spLocks noGrp="1" noChangeArrowheads="1"/>
          </p:cNvSpPr>
          <p:nvPr>
            <p:ph type="body" idx="4294967295"/>
          </p:nvPr>
        </p:nvSpPr>
        <p:spPr>
          <a:xfrm>
            <a:off x="539750" y="1412776"/>
            <a:ext cx="8343900" cy="411480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元搜索引擎是这样一种搜索引擎系统，对用户提交的查询请求通过多个领域或门户搜索引擎搜索，并将结果整合后以统一的界面提交给用户 </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信息采集部分在元搜索引擎中有相当的退化 </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典型代表：</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360综合搜索</a:t>
            </a:r>
            <a:endParaRPr lang="zh-CN" altLang="en-US" sz="2000" dirty="0" smtClean="0">
              <a:latin typeface="楷体_GB2312" pitchFamily="49" charset="-122"/>
              <a:ea typeface="楷体_GB2312" pitchFamily="49" charset="-122"/>
            </a:endParaRPr>
          </a:p>
          <a:p>
            <a:pPr eaLnBrk="1" hangingPunct="1"/>
            <a:endParaRPr lang="zh-CN" altLang="en-US" sz="2400" dirty="0" smtClean="0">
              <a:latin typeface="楷体_GB2312" pitchFamily="49" charset="-122"/>
              <a:ea typeface="楷体_GB2312" pitchFamily="49" charset="-122"/>
            </a:endParaRPr>
          </a:p>
          <a:p>
            <a:pPr eaLnBrk="1" hangingPunct="1"/>
            <a:endParaRPr lang="en-US" altLang="zh-CN" sz="240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96611" y="0"/>
            <a:ext cx="8001000" cy="1216025"/>
          </a:xfrm>
        </p:spPr>
        <p:txBody>
          <a:bodyPr/>
          <a:lstStyle/>
          <a:p>
            <a:pPr eaLnBrk="1" hangingPunct="1"/>
            <a:r>
              <a:rPr lang="en-US" altLang="zh-CN" dirty="0" smtClean="0">
                <a:ea typeface="宋体" panose="02010600030101010101" pitchFamily="2" charset="-122"/>
              </a:rPr>
              <a:t>K Means </a:t>
            </a:r>
            <a:r>
              <a:rPr lang="zh-CN" altLang="en-US" dirty="0" smtClean="0">
                <a:ea typeface="宋体" panose="02010600030101010101" pitchFamily="2" charset="-122"/>
              </a:rPr>
              <a:t>举例</a:t>
            </a:r>
            <a:r>
              <a:rPr lang="en-US" altLang="zh-CN" dirty="0" smtClean="0">
                <a:ea typeface="宋体" panose="02010600030101010101" pitchFamily="2" charset="-122"/>
              </a:rPr>
              <a:t>(K=2)</a:t>
            </a:r>
            <a:endParaRPr lang="en-US" altLang="zh-CN" dirty="0" smtClean="0">
              <a:ea typeface="宋体" panose="02010600030101010101" pitchFamily="2" charset="-122"/>
            </a:endParaRPr>
          </a:p>
        </p:txBody>
      </p:sp>
      <p:grpSp>
        <p:nvGrpSpPr>
          <p:cNvPr id="104451" name="Group 3"/>
          <p:cNvGrpSpPr/>
          <p:nvPr/>
        </p:nvGrpSpPr>
        <p:grpSpPr bwMode="auto">
          <a:xfrm>
            <a:off x="989013" y="1752600"/>
            <a:ext cx="7353300" cy="4046538"/>
            <a:chOff x="623" y="1104"/>
            <a:chExt cx="4632" cy="2549"/>
          </a:xfrm>
        </p:grpSpPr>
        <p:sp>
          <p:nvSpPr>
            <p:cNvPr id="104497" name="Line 4"/>
            <p:cNvSpPr>
              <a:spLocks noChangeShapeType="1"/>
            </p:cNvSpPr>
            <p:nvPr/>
          </p:nvSpPr>
          <p:spPr bwMode="auto">
            <a:xfrm flipV="1">
              <a:off x="624" y="1104"/>
              <a:ext cx="0" cy="25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04498" name="Line 5"/>
            <p:cNvSpPr>
              <a:spLocks noChangeShapeType="1"/>
            </p:cNvSpPr>
            <p:nvPr/>
          </p:nvSpPr>
          <p:spPr bwMode="auto">
            <a:xfrm>
              <a:off x="623" y="3653"/>
              <a:ext cx="463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sp>
        <p:nvSpPr>
          <p:cNvPr id="104452" name="Oval 6"/>
          <p:cNvSpPr>
            <a:spLocks noChangeArrowheads="1"/>
          </p:cNvSpPr>
          <p:nvPr/>
        </p:nvSpPr>
        <p:spPr bwMode="auto">
          <a:xfrm>
            <a:off x="1905000" y="33528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53" name="Oval 7"/>
          <p:cNvSpPr>
            <a:spLocks noChangeArrowheads="1"/>
          </p:cNvSpPr>
          <p:nvPr/>
        </p:nvSpPr>
        <p:spPr bwMode="auto">
          <a:xfrm>
            <a:off x="2133600" y="38100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54" name="Oval 8"/>
          <p:cNvSpPr>
            <a:spLocks noChangeArrowheads="1"/>
          </p:cNvSpPr>
          <p:nvPr/>
        </p:nvSpPr>
        <p:spPr bwMode="auto">
          <a:xfrm>
            <a:off x="2362200" y="35052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55" name="Oval 9"/>
          <p:cNvSpPr>
            <a:spLocks noChangeArrowheads="1"/>
          </p:cNvSpPr>
          <p:nvPr/>
        </p:nvSpPr>
        <p:spPr bwMode="auto">
          <a:xfrm>
            <a:off x="1676400" y="41910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56" name="Oval 10"/>
          <p:cNvSpPr>
            <a:spLocks noChangeArrowheads="1"/>
          </p:cNvSpPr>
          <p:nvPr/>
        </p:nvSpPr>
        <p:spPr bwMode="auto">
          <a:xfrm>
            <a:off x="2362200" y="44958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57" name="Oval 11"/>
          <p:cNvSpPr>
            <a:spLocks noChangeArrowheads="1"/>
          </p:cNvSpPr>
          <p:nvPr/>
        </p:nvSpPr>
        <p:spPr bwMode="auto">
          <a:xfrm>
            <a:off x="5486400" y="29718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58" name="Oval 12"/>
          <p:cNvSpPr>
            <a:spLocks noChangeArrowheads="1"/>
          </p:cNvSpPr>
          <p:nvPr/>
        </p:nvSpPr>
        <p:spPr bwMode="auto">
          <a:xfrm>
            <a:off x="5410200" y="33528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59" name="Oval 13"/>
          <p:cNvSpPr>
            <a:spLocks noChangeArrowheads="1"/>
          </p:cNvSpPr>
          <p:nvPr/>
        </p:nvSpPr>
        <p:spPr bwMode="auto">
          <a:xfrm>
            <a:off x="3886200" y="34290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60" name="Oval 14"/>
          <p:cNvSpPr>
            <a:spLocks noChangeArrowheads="1"/>
          </p:cNvSpPr>
          <p:nvPr/>
        </p:nvSpPr>
        <p:spPr bwMode="auto">
          <a:xfrm>
            <a:off x="4800600" y="38100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61" name="Oval 15"/>
          <p:cNvSpPr>
            <a:spLocks noChangeArrowheads="1"/>
          </p:cNvSpPr>
          <p:nvPr/>
        </p:nvSpPr>
        <p:spPr bwMode="auto">
          <a:xfrm>
            <a:off x="4267200" y="41148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62" name="Oval 16"/>
          <p:cNvSpPr>
            <a:spLocks noChangeArrowheads="1"/>
          </p:cNvSpPr>
          <p:nvPr/>
        </p:nvSpPr>
        <p:spPr bwMode="auto">
          <a:xfrm>
            <a:off x="1600200" y="29718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sp>
        <p:nvSpPr>
          <p:cNvPr id="104463" name="Oval 17"/>
          <p:cNvSpPr>
            <a:spLocks noChangeArrowheads="1"/>
          </p:cNvSpPr>
          <p:nvPr/>
        </p:nvSpPr>
        <p:spPr bwMode="auto">
          <a:xfrm>
            <a:off x="4419600" y="3429000"/>
            <a:ext cx="74613" cy="74613"/>
          </a:xfrm>
          <a:prstGeom prst="ellipse">
            <a:avLst/>
          </a:prstGeom>
          <a:solidFill>
            <a:schemeClr val="tx1"/>
          </a:solidFill>
          <a:ln w="12700">
            <a:solidFill>
              <a:schemeClr val="tx1"/>
            </a:solidFill>
            <a:round/>
          </a:ln>
        </p:spPr>
        <p:txBody>
          <a:bodyPr wrap="none" lIns="90000" tIns="46800" rIns="90000" bIns="46800" anchor="ctr">
            <a:spAutoFit/>
          </a:bodyPr>
          <a:lstStyle/>
          <a:p>
            <a:endParaRPr lang="zh-CN" altLang="en-US"/>
          </a:p>
        </p:txBody>
      </p:sp>
      <p:grpSp>
        <p:nvGrpSpPr>
          <p:cNvPr id="3" name="Group 18"/>
          <p:cNvGrpSpPr/>
          <p:nvPr/>
        </p:nvGrpSpPr>
        <p:grpSpPr bwMode="auto">
          <a:xfrm>
            <a:off x="4419600" y="1524000"/>
            <a:ext cx="3454400" cy="2360613"/>
            <a:chOff x="2784" y="960"/>
            <a:chExt cx="2176" cy="1487"/>
          </a:xfrm>
        </p:grpSpPr>
        <p:sp>
          <p:nvSpPr>
            <p:cNvPr id="104494" name="Text Box 19"/>
            <p:cNvSpPr txBox="1">
              <a:spLocks noChangeArrowheads="1"/>
            </p:cNvSpPr>
            <p:nvPr/>
          </p:nvSpPr>
          <p:spPr bwMode="auto">
            <a:xfrm>
              <a:off x="4176" y="960"/>
              <a:ext cx="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Pick seeds</a:t>
              </a:r>
              <a:endParaRPr lang="en-US" altLang="zh-CN" sz="2000">
                <a:latin typeface="Times New Roman" panose="02020603050405020304" pitchFamily="18" charset="0"/>
                <a:ea typeface="宋体" panose="02010600030101010101" pitchFamily="2" charset="-122"/>
              </a:endParaRPr>
            </a:p>
          </p:txBody>
        </p:sp>
        <p:sp>
          <p:nvSpPr>
            <p:cNvPr id="104495" name="Oval 20"/>
            <p:cNvSpPr>
              <a:spLocks noChangeArrowheads="1"/>
            </p:cNvSpPr>
            <p:nvPr/>
          </p:nvSpPr>
          <p:spPr bwMode="auto">
            <a:xfrm>
              <a:off x="3024" y="2400"/>
              <a:ext cx="47" cy="47"/>
            </a:xfrm>
            <a:prstGeom prst="ellipse">
              <a:avLst/>
            </a:prstGeom>
            <a:solidFill>
              <a:srgbClr val="0000FF"/>
            </a:solidFill>
            <a:ln w="12700">
              <a:solidFill>
                <a:srgbClr val="0000FF"/>
              </a:solidFill>
              <a:round/>
            </a:ln>
          </p:spPr>
          <p:txBody>
            <a:bodyPr wrap="none" lIns="90000" tIns="46800" rIns="90000" bIns="46800" anchor="ctr">
              <a:spAutoFit/>
            </a:bodyPr>
            <a:lstStyle/>
            <a:p>
              <a:endParaRPr lang="zh-CN" altLang="en-US"/>
            </a:p>
          </p:txBody>
        </p:sp>
        <p:sp>
          <p:nvSpPr>
            <p:cNvPr id="104496" name="Oval 21"/>
            <p:cNvSpPr>
              <a:spLocks noChangeArrowheads="1"/>
            </p:cNvSpPr>
            <p:nvPr/>
          </p:nvSpPr>
          <p:spPr bwMode="auto">
            <a:xfrm>
              <a:off x="2784" y="2160"/>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grpSp>
      <p:grpSp>
        <p:nvGrpSpPr>
          <p:cNvPr id="4" name="Group 22"/>
          <p:cNvGrpSpPr/>
          <p:nvPr/>
        </p:nvGrpSpPr>
        <p:grpSpPr bwMode="auto">
          <a:xfrm>
            <a:off x="1600200" y="1981200"/>
            <a:ext cx="6962775" cy="2589213"/>
            <a:chOff x="1008" y="1248"/>
            <a:chExt cx="4386" cy="1631"/>
          </a:xfrm>
        </p:grpSpPr>
        <p:sp>
          <p:nvSpPr>
            <p:cNvPr id="104483" name="Oval 23"/>
            <p:cNvSpPr>
              <a:spLocks noChangeArrowheads="1"/>
            </p:cNvSpPr>
            <p:nvPr/>
          </p:nvSpPr>
          <p:spPr bwMode="auto">
            <a:xfrm>
              <a:off x="2688" y="2592"/>
              <a:ext cx="47" cy="47"/>
            </a:xfrm>
            <a:prstGeom prst="ellipse">
              <a:avLst/>
            </a:prstGeom>
            <a:solidFill>
              <a:srgbClr val="0000FF"/>
            </a:solidFill>
            <a:ln w="12700">
              <a:solidFill>
                <a:srgbClr val="0000FF"/>
              </a:solidFill>
              <a:round/>
            </a:ln>
          </p:spPr>
          <p:txBody>
            <a:bodyPr wrap="none" lIns="90000" tIns="46800" rIns="90000" bIns="46800" anchor="ctr">
              <a:spAutoFit/>
            </a:bodyPr>
            <a:lstStyle/>
            <a:p>
              <a:endParaRPr lang="zh-CN" altLang="en-US"/>
            </a:p>
          </p:txBody>
        </p:sp>
        <p:sp>
          <p:nvSpPr>
            <p:cNvPr id="104484" name="Oval 24"/>
            <p:cNvSpPr>
              <a:spLocks noChangeArrowheads="1"/>
            </p:cNvSpPr>
            <p:nvPr/>
          </p:nvSpPr>
          <p:spPr bwMode="auto">
            <a:xfrm>
              <a:off x="2448" y="2160"/>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85" name="Oval 25"/>
            <p:cNvSpPr>
              <a:spLocks noChangeArrowheads="1"/>
            </p:cNvSpPr>
            <p:nvPr/>
          </p:nvSpPr>
          <p:spPr bwMode="auto">
            <a:xfrm>
              <a:off x="3456" y="1872"/>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86" name="Oval 26"/>
            <p:cNvSpPr>
              <a:spLocks noChangeArrowheads="1"/>
            </p:cNvSpPr>
            <p:nvPr/>
          </p:nvSpPr>
          <p:spPr bwMode="auto">
            <a:xfrm>
              <a:off x="1008" y="1872"/>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87" name="Oval 27"/>
            <p:cNvSpPr>
              <a:spLocks noChangeArrowheads="1"/>
            </p:cNvSpPr>
            <p:nvPr/>
          </p:nvSpPr>
          <p:spPr bwMode="auto">
            <a:xfrm>
              <a:off x="1200" y="2112"/>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88" name="Oval 28"/>
            <p:cNvSpPr>
              <a:spLocks noChangeArrowheads="1"/>
            </p:cNvSpPr>
            <p:nvPr/>
          </p:nvSpPr>
          <p:spPr bwMode="auto">
            <a:xfrm>
              <a:off x="1488" y="2208"/>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89" name="Oval 29"/>
            <p:cNvSpPr>
              <a:spLocks noChangeArrowheads="1"/>
            </p:cNvSpPr>
            <p:nvPr/>
          </p:nvSpPr>
          <p:spPr bwMode="auto">
            <a:xfrm>
              <a:off x="1344" y="2400"/>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90" name="Oval 30"/>
            <p:cNvSpPr>
              <a:spLocks noChangeArrowheads="1"/>
            </p:cNvSpPr>
            <p:nvPr/>
          </p:nvSpPr>
          <p:spPr bwMode="auto">
            <a:xfrm>
              <a:off x="3408" y="2112"/>
              <a:ext cx="47" cy="47"/>
            </a:xfrm>
            <a:prstGeom prst="ellipse">
              <a:avLst/>
            </a:prstGeom>
            <a:solidFill>
              <a:srgbClr val="0000FF"/>
            </a:solidFill>
            <a:ln w="12700">
              <a:solidFill>
                <a:srgbClr val="0000FF"/>
              </a:solidFill>
              <a:round/>
            </a:ln>
          </p:spPr>
          <p:txBody>
            <a:bodyPr wrap="none" lIns="90000" tIns="46800" rIns="90000" bIns="46800" anchor="ctr">
              <a:spAutoFit/>
            </a:bodyPr>
            <a:lstStyle/>
            <a:p>
              <a:endParaRPr lang="zh-CN" altLang="en-US"/>
            </a:p>
          </p:txBody>
        </p:sp>
        <p:sp>
          <p:nvSpPr>
            <p:cNvPr id="104491" name="Oval 31"/>
            <p:cNvSpPr>
              <a:spLocks noChangeArrowheads="1"/>
            </p:cNvSpPr>
            <p:nvPr/>
          </p:nvSpPr>
          <p:spPr bwMode="auto">
            <a:xfrm>
              <a:off x="1488" y="2832"/>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92" name="Oval 32"/>
            <p:cNvSpPr>
              <a:spLocks noChangeArrowheads="1"/>
            </p:cNvSpPr>
            <p:nvPr/>
          </p:nvSpPr>
          <p:spPr bwMode="auto">
            <a:xfrm>
              <a:off x="1056" y="2640"/>
              <a:ext cx="47" cy="47"/>
            </a:xfrm>
            <a:prstGeom prst="ellipse">
              <a:avLst/>
            </a:prstGeom>
            <a:solidFill>
              <a:srgbClr val="FF0000"/>
            </a:solidFill>
            <a:ln w="12700">
              <a:solidFill>
                <a:srgbClr val="FF0000"/>
              </a:solidFill>
              <a:round/>
            </a:ln>
          </p:spPr>
          <p:txBody>
            <a:bodyPr wrap="none" lIns="90000" tIns="46800" rIns="90000" bIns="46800" anchor="ctr">
              <a:spAutoFit/>
            </a:bodyPr>
            <a:lstStyle/>
            <a:p>
              <a:endParaRPr lang="zh-CN" altLang="en-US"/>
            </a:p>
          </p:txBody>
        </p:sp>
        <p:sp>
          <p:nvSpPr>
            <p:cNvPr id="104493" name="Text Box 33"/>
            <p:cNvSpPr txBox="1">
              <a:spLocks noChangeArrowheads="1"/>
            </p:cNvSpPr>
            <p:nvPr/>
          </p:nvSpPr>
          <p:spPr bwMode="auto">
            <a:xfrm>
              <a:off x="4176" y="1248"/>
              <a:ext cx="1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Reassign clusters</a:t>
              </a:r>
              <a:endParaRPr lang="en-US" altLang="zh-CN" sz="2000">
                <a:latin typeface="Times New Roman" panose="02020603050405020304" pitchFamily="18" charset="0"/>
                <a:ea typeface="宋体" panose="02010600030101010101" pitchFamily="2" charset="-122"/>
              </a:endParaRPr>
            </a:p>
          </p:txBody>
        </p:sp>
      </p:grpSp>
      <p:grpSp>
        <p:nvGrpSpPr>
          <p:cNvPr id="5" name="Group 34"/>
          <p:cNvGrpSpPr/>
          <p:nvPr/>
        </p:nvGrpSpPr>
        <p:grpSpPr bwMode="auto">
          <a:xfrm>
            <a:off x="2590800" y="2438400"/>
            <a:ext cx="6170613" cy="1539875"/>
            <a:chOff x="1632" y="1536"/>
            <a:chExt cx="3887" cy="970"/>
          </a:xfrm>
        </p:grpSpPr>
        <p:sp>
          <p:nvSpPr>
            <p:cNvPr id="104480" name="Text Box 35"/>
            <p:cNvSpPr txBox="1">
              <a:spLocks noChangeArrowheads="1"/>
            </p:cNvSpPr>
            <p:nvPr/>
          </p:nvSpPr>
          <p:spPr bwMode="auto">
            <a:xfrm>
              <a:off x="4194" y="1536"/>
              <a:ext cx="1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Compute centroids</a:t>
              </a:r>
              <a:endParaRPr lang="en-US" altLang="zh-CN" sz="2000">
                <a:latin typeface="Times New Roman" panose="02020603050405020304" pitchFamily="18" charset="0"/>
                <a:ea typeface="宋体" panose="02010600030101010101" pitchFamily="2" charset="-122"/>
              </a:endParaRPr>
            </a:p>
          </p:txBody>
        </p:sp>
        <p:sp>
          <p:nvSpPr>
            <p:cNvPr id="104481" name="Text Box 36"/>
            <p:cNvSpPr txBox="1">
              <a:spLocks noChangeArrowheads="1"/>
            </p:cNvSpPr>
            <p:nvPr/>
          </p:nvSpPr>
          <p:spPr bwMode="auto">
            <a:xfrm>
              <a:off x="1632" y="206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rgbClr val="FF0000"/>
                  </a:solidFill>
                  <a:latin typeface="Times New Roman" panose="02020603050405020304" pitchFamily="18" charset="0"/>
                  <a:ea typeface="宋体" panose="02010600030101010101" pitchFamily="2" charset="-122"/>
                </a:rPr>
                <a:t>x</a:t>
              </a:r>
              <a:endParaRPr lang="en-US" altLang="zh-CN" sz="2000">
                <a:solidFill>
                  <a:srgbClr val="FF0000"/>
                </a:solidFill>
                <a:latin typeface="Times New Roman" panose="02020603050405020304" pitchFamily="18" charset="0"/>
                <a:ea typeface="宋体" panose="02010600030101010101" pitchFamily="2" charset="-122"/>
              </a:endParaRPr>
            </a:p>
          </p:txBody>
        </p:sp>
        <p:sp>
          <p:nvSpPr>
            <p:cNvPr id="104482" name="Text Box 37"/>
            <p:cNvSpPr txBox="1">
              <a:spLocks noChangeArrowheads="1"/>
            </p:cNvSpPr>
            <p:nvPr/>
          </p:nvSpPr>
          <p:spPr bwMode="auto">
            <a:xfrm>
              <a:off x="3024" y="225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chemeClr val="tx2"/>
                  </a:solidFill>
                  <a:latin typeface="Times New Roman" panose="02020603050405020304" pitchFamily="18" charset="0"/>
                  <a:ea typeface="宋体" panose="02010600030101010101" pitchFamily="2" charset="-122"/>
                </a:rPr>
                <a:t>x</a:t>
              </a:r>
              <a:endParaRPr lang="en-US" altLang="zh-CN" sz="2000">
                <a:solidFill>
                  <a:schemeClr val="tx2"/>
                </a:solidFill>
                <a:latin typeface="Times New Roman" panose="02020603050405020304" pitchFamily="18" charset="0"/>
                <a:ea typeface="宋体" panose="02010600030101010101" pitchFamily="2" charset="-122"/>
              </a:endParaRPr>
            </a:p>
          </p:txBody>
        </p:sp>
      </p:grpSp>
      <p:grpSp>
        <p:nvGrpSpPr>
          <p:cNvPr id="6" name="Group 38"/>
          <p:cNvGrpSpPr/>
          <p:nvPr/>
        </p:nvGrpSpPr>
        <p:grpSpPr bwMode="auto">
          <a:xfrm>
            <a:off x="3886200" y="2895600"/>
            <a:ext cx="4775200" cy="608013"/>
            <a:chOff x="2448" y="1824"/>
            <a:chExt cx="3008" cy="383"/>
          </a:xfrm>
        </p:grpSpPr>
        <p:sp>
          <p:nvSpPr>
            <p:cNvPr id="104476" name="Oval 39"/>
            <p:cNvSpPr>
              <a:spLocks noChangeArrowheads="1"/>
            </p:cNvSpPr>
            <p:nvPr/>
          </p:nvSpPr>
          <p:spPr bwMode="auto">
            <a:xfrm>
              <a:off x="2784" y="2160"/>
              <a:ext cx="47" cy="47"/>
            </a:xfrm>
            <a:prstGeom prst="ellipse">
              <a:avLst/>
            </a:prstGeom>
            <a:solidFill>
              <a:srgbClr val="0000FF"/>
            </a:solidFill>
            <a:ln w="12700">
              <a:solidFill>
                <a:srgbClr val="0000FF"/>
              </a:solidFill>
              <a:round/>
            </a:ln>
          </p:spPr>
          <p:txBody>
            <a:bodyPr wrap="none" lIns="90000" tIns="46800" rIns="90000" bIns="46800" anchor="ctr">
              <a:spAutoFit/>
            </a:bodyPr>
            <a:lstStyle/>
            <a:p>
              <a:endParaRPr lang="zh-CN" altLang="en-US"/>
            </a:p>
          </p:txBody>
        </p:sp>
        <p:sp>
          <p:nvSpPr>
            <p:cNvPr id="104477" name="Oval 40"/>
            <p:cNvSpPr>
              <a:spLocks noChangeArrowheads="1"/>
            </p:cNvSpPr>
            <p:nvPr/>
          </p:nvSpPr>
          <p:spPr bwMode="auto">
            <a:xfrm>
              <a:off x="3456" y="1872"/>
              <a:ext cx="47" cy="47"/>
            </a:xfrm>
            <a:prstGeom prst="ellipse">
              <a:avLst/>
            </a:prstGeom>
            <a:solidFill>
              <a:srgbClr val="0000FF"/>
            </a:solidFill>
            <a:ln w="12700">
              <a:solidFill>
                <a:srgbClr val="0000FF"/>
              </a:solidFill>
              <a:round/>
            </a:ln>
          </p:spPr>
          <p:txBody>
            <a:bodyPr wrap="none" lIns="90000" tIns="46800" rIns="90000" bIns="46800" anchor="ctr">
              <a:spAutoFit/>
            </a:bodyPr>
            <a:lstStyle/>
            <a:p>
              <a:endParaRPr lang="zh-CN" altLang="en-US"/>
            </a:p>
          </p:txBody>
        </p:sp>
        <p:sp>
          <p:nvSpPr>
            <p:cNvPr id="104478" name="Oval 41"/>
            <p:cNvSpPr>
              <a:spLocks noChangeArrowheads="1"/>
            </p:cNvSpPr>
            <p:nvPr/>
          </p:nvSpPr>
          <p:spPr bwMode="auto">
            <a:xfrm>
              <a:off x="2448" y="2160"/>
              <a:ext cx="47" cy="47"/>
            </a:xfrm>
            <a:prstGeom prst="ellipse">
              <a:avLst/>
            </a:prstGeom>
            <a:solidFill>
              <a:srgbClr val="0000FF"/>
            </a:solidFill>
            <a:ln w="12700">
              <a:solidFill>
                <a:srgbClr val="0000FF"/>
              </a:solidFill>
              <a:round/>
            </a:ln>
          </p:spPr>
          <p:txBody>
            <a:bodyPr wrap="none" lIns="90000" tIns="46800" rIns="90000" bIns="46800" anchor="ctr">
              <a:spAutoFit/>
            </a:bodyPr>
            <a:lstStyle/>
            <a:p>
              <a:endParaRPr lang="zh-CN" altLang="en-US"/>
            </a:p>
          </p:txBody>
        </p:sp>
        <p:sp>
          <p:nvSpPr>
            <p:cNvPr id="104479" name="Text Box 42"/>
            <p:cNvSpPr txBox="1">
              <a:spLocks noChangeArrowheads="1"/>
            </p:cNvSpPr>
            <p:nvPr/>
          </p:nvSpPr>
          <p:spPr bwMode="auto">
            <a:xfrm>
              <a:off x="4176" y="1824"/>
              <a:ext cx="12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Reasssign clusters</a:t>
              </a:r>
              <a:endParaRPr lang="en-US" altLang="zh-CN" sz="2000">
                <a:latin typeface="Times New Roman" panose="02020603050405020304" pitchFamily="18" charset="0"/>
                <a:ea typeface="宋体" panose="02010600030101010101" pitchFamily="2" charset="-122"/>
              </a:endParaRPr>
            </a:p>
          </p:txBody>
        </p:sp>
      </p:grpSp>
      <p:grpSp>
        <p:nvGrpSpPr>
          <p:cNvPr id="7" name="Group 43"/>
          <p:cNvGrpSpPr/>
          <p:nvPr/>
        </p:nvGrpSpPr>
        <p:grpSpPr bwMode="auto">
          <a:xfrm>
            <a:off x="1905000" y="3276600"/>
            <a:ext cx="6856413" cy="701675"/>
            <a:chOff x="1200" y="2064"/>
            <a:chExt cx="4319" cy="442"/>
          </a:xfrm>
        </p:grpSpPr>
        <p:sp>
          <p:nvSpPr>
            <p:cNvPr id="104471" name="Text Box 44"/>
            <p:cNvSpPr txBox="1">
              <a:spLocks noChangeArrowheads="1"/>
            </p:cNvSpPr>
            <p:nvPr/>
          </p:nvSpPr>
          <p:spPr bwMode="auto">
            <a:xfrm>
              <a:off x="3024" y="225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chemeClr val="bg1"/>
                  </a:solidFill>
                  <a:latin typeface="Times New Roman" panose="02020603050405020304" pitchFamily="18" charset="0"/>
                  <a:ea typeface="宋体" panose="02010600030101010101" pitchFamily="2" charset="-122"/>
                </a:rPr>
                <a:t>x</a:t>
              </a:r>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104472" name="Text Box 45"/>
            <p:cNvSpPr txBox="1">
              <a:spLocks noChangeArrowheads="1"/>
            </p:cNvSpPr>
            <p:nvPr/>
          </p:nvSpPr>
          <p:spPr bwMode="auto">
            <a:xfrm>
              <a:off x="1632" y="206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chemeClr val="bg1"/>
                  </a:solidFill>
                  <a:latin typeface="Times New Roman" panose="02020603050405020304" pitchFamily="18" charset="0"/>
                  <a:ea typeface="宋体" panose="02010600030101010101" pitchFamily="2" charset="-122"/>
                </a:rPr>
                <a:t>x</a:t>
              </a:r>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104473" name="Text Box 46"/>
            <p:cNvSpPr txBox="1">
              <a:spLocks noChangeArrowheads="1"/>
            </p:cNvSpPr>
            <p:nvPr/>
          </p:nvSpPr>
          <p:spPr bwMode="auto">
            <a:xfrm>
              <a:off x="2880" y="2112"/>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chemeClr val="tx2"/>
                  </a:solidFill>
                  <a:latin typeface="Times New Roman" panose="02020603050405020304" pitchFamily="18" charset="0"/>
                  <a:ea typeface="宋体" panose="02010600030101010101" pitchFamily="2" charset="-122"/>
                </a:rPr>
                <a:t>x</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104474" name="Text Box 47"/>
            <p:cNvSpPr txBox="1">
              <a:spLocks noChangeArrowheads="1"/>
            </p:cNvSpPr>
            <p:nvPr/>
          </p:nvSpPr>
          <p:spPr bwMode="auto">
            <a:xfrm>
              <a:off x="1200" y="2160"/>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rgbClr val="FF0000"/>
                  </a:solidFill>
                  <a:latin typeface="Times New Roman" panose="02020603050405020304" pitchFamily="18" charset="0"/>
                  <a:ea typeface="宋体" panose="02010600030101010101" pitchFamily="2" charset="-122"/>
                </a:rPr>
                <a:t>x</a:t>
              </a:r>
              <a:endParaRPr lang="en-US" altLang="zh-CN" sz="2000">
                <a:solidFill>
                  <a:srgbClr val="FF0000"/>
                </a:solidFill>
                <a:latin typeface="Times New Roman" panose="02020603050405020304" pitchFamily="18" charset="0"/>
                <a:ea typeface="宋体" panose="02010600030101010101" pitchFamily="2" charset="-122"/>
              </a:endParaRPr>
            </a:p>
          </p:txBody>
        </p:sp>
        <p:sp>
          <p:nvSpPr>
            <p:cNvPr id="104475" name="Text Box 48"/>
            <p:cNvSpPr txBox="1">
              <a:spLocks noChangeArrowheads="1"/>
            </p:cNvSpPr>
            <p:nvPr/>
          </p:nvSpPr>
          <p:spPr bwMode="auto">
            <a:xfrm>
              <a:off x="4194" y="2112"/>
              <a:ext cx="1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latin typeface="Times New Roman" panose="02020603050405020304" pitchFamily="18" charset="0"/>
                  <a:ea typeface="宋体" panose="02010600030101010101" pitchFamily="2" charset="-122"/>
                </a:rPr>
                <a:t>Compute centroids</a:t>
              </a:r>
              <a:endParaRPr lang="en-US" altLang="zh-CN" sz="2000">
                <a:latin typeface="Times New Roman" panose="02020603050405020304" pitchFamily="18" charset="0"/>
                <a:ea typeface="宋体" panose="02010600030101010101" pitchFamily="2" charset="-122"/>
              </a:endParaRPr>
            </a:p>
          </p:txBody>
        </p:sp>
      </p:grpSp>
      <p:sp>
        <p:nvSpPr>
          <p:cNvPr id="328753" name="Text Box 49"/>
          <p:cNvSpPr txBox="1">
            <a:spLocks noChangeArrowheads="1"/>
          </p:cNvSpPr>
          <p:nvPr/>
        </p:nvSpPr>
        <p:spPr bwMode="auto">
          <a:xfrm>
            <a:off x="6629400" y="3810000"/>
            <a:ext cx="193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eaLnBrk="1" hangingPunct="1"/>
            <a:r>
              <a:rPr lang="en-US" altLang="zh-CN" sz="2000">
                <a:latin typeface="Times New Roman" panose="02020603050405020304" pitchFamily="18" charset="0"/>
                <a:ea typeface="宋体" panose="02010600030101010101" pitchFamily="2" charset="-122"/>
              </a:rPr>
              <a:t>Reassign clusters</a:t>
            </a:r>
            <a:endParaRPr lang="en-US" altLang="zh-CN" sz="2000">
              <a:latin typeface="Times New Roman" panose="02020603050405020304" pitchFamily="18" charset="0"/>
              <a:ea typeface="宋体" panose="02010600030101010101" pitchFamily="2" charset="-122"/>
            </a:endParaRPr>
          </a:p>
        </p:txBody>
      </p:sp>
      <p:sp>
        <p:nvSpPr>
          <p:cNvPr id="328754" name="Text Box 50"/>
          <p:cNvSpPr txBox="1">
            <a:spLocks noChangeArrowheads="1"/>
          </p:cNvSpPr>
          <p:nvPr/>
        </p:nvSpPr>
        <p:spPr bwMode="auto">
          <a:xfrm>
            <a:off x="6629400" y="4343400"/>
            <a:ext cx="1379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a:solidFill>
                  <a:schemeClr val="tx1"/>
                </a:solidFill>
                <a:latin typeface="楷体_GB2312" pitchFamily="49" charset="-122"/>
                <a:ea typeface="楷体_GB2312" pitchFamily="49" charset="-122"/>
              </a:defRPr>
            </a:lvl1pPr>
            <a:lvl2pPr marL="742950" indent="-285750" eaLnBrk="0" hangingPunct="0">
              <a:defRPr sz="2800">
                <a:solidFill>
                  <a:schemeClr val="tx1"/>
                </a:solidFill>
                <a:latin typeface="楷体_GB2312" pitchFamily="49" charset="-122"/>
                <a:ea typeface="楷体_GB2312" pitchFamily="49" charset="-122"/>
              </a:defRPr>
            </a:lvl2pPr>
            <a:lvl3pPr marL="1143000" indent="-228600" eaLnBrk="0" hangingPunct="0">
              <a:defRPr sz="2800">
                <a:solidFill>
                  <a:schemeClr val="tx1"/>
                </a:solidFill>
                <a:latin typeface="楷体_GB2312" pitchFamily="49" charset="-122"/>
                <a:ea typeface="楷体_GB2312" pitchFamily="49" charset="-122"/>
              </a:defRPr>
            </a:lvl3pPr>
            <a:lvl4pPr marL="1600200" indent="-228600" eaLnBrk="0" hangingPunct="0">
              <a:defRPr sz="2800">
                <a:solidFill>
                  <a:schemeClr val="tx1"/>
                </a:solidFill>
                <a:latin typeface="楷体_GB2312" pitchFamily="49" charset="-122"/>
                <a:ea typeface="楷体_GB2312" pitchFamily="49" charset="-122"/>
              </a:defRPr>
            </a:lvl4pPr>
            <a:lvl5pPr marL="2057400" indent="-228600" eaLnBrk="0" hangingPunct="0">
              <a:defRPr sz="2800">
                <a:solidFill>
                  <a:schemeClr val="tx1"/>
                </a:solidFill>
                <a:latin typeface="楷体_GB2312" pitchFamily="49" charset="-122"/>
                <a:ea typeface="楷体_GB2312" pitchFamily="49"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800">
                <a:solidFill>
                  <a:schemeClr val="tx1"/>
                </a:solidFill>
                <a:latin typeface="楷体_GB2312" pitchFamily="49" charset="-122"/>
                <a:ea typeface="楷体_GB2312" pitchFamily="49" charset="-122"/>
              </a:defRPr>
            </a:lvl9pPr>
          </a:lstStyle>
          <a:p>
            <a:pPr algn="ctr" eaLnBrk="1" hangingPunct="1"/>
            <a:r>
              <a:rPr lang="en-US" altLang="zh-CN" sz="2000">
                <a:solidFill>
                  <a:srgbClr val="FF0000"/>
                </a:solidFill>
                <a:latin typeface="Times New Roman" panose="02020603050405020304" pitchFamily="18" charset="0"/>
                <a:ea typeface="宋体" panose="02010600030101010101" pitchFamily="2" charset="-122"/>
              </a:rPr>
              <a:t>Converged!</a:t>
            </a:r>
            <a:endParaRPr lang="en-US" altLang="zh-CN" sz="20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87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8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53" grpId="0" autoUpdateAnimBg="0"/>
      <p:bldP spid="328754" grpId="0" autoUpdateAnimBg="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种子的选择</a:t>
            </a:r>
            <a:endParaRPr lang="zh-CN" altLang="en-US" smtClean="0">
              <a:ea typeface="宋体" panose="02010600030101010101" pitchFamily="2" charset="-122"/>
            </a:endParaRPr>
          </a:p>
        </p:txBody>
      </p:sp>
      <p:sp>
        <p:nvSpPr>
          <p:cNvPr id="105475"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聚类结果与随机种子的选择是相关的</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随机选择的种子可能会导致收敛很慢或者收敛到局部最优</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采用启发式方法或其他方法选择好的种子</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a:xfrm>
            <a:off x="946150" y="6248400"/>
            <a:ext cx="1905000" cy="457200"/>
          </a:xfrm>
        </p:spPr>
        <p:txBody>
          <a:bodyPr/>
          <a:lstStyle/>
          <a:p>
            <a:pPr algn="l">
              <a:defRPr/>
            </a:pPr>
            <a:fld id="{2627A5FA-63F2-4224-BF1F-FD83E0FF4D04}" type="slidenum">
              <a:rPr lang="en-US" altLang="zh-CN"/>
            </a:fld>
            <a:endParaRPr lang="en-US" altLang="zh-CN"/>
          </a:p>
        </p:txBody>
      </p:sp>
      <p:sp>
        <p:nvSpPr>
          <p:cNvPr id="22531" name="Rectangle 2"/>
          <p:cNvSpPr>
            <a:spLocks noGrp="1" noChangeArrowheads="1"/>
          </p:cNvSpPr>
          <p:nvPr>
            <p:ph type="ctrTitle" idx="4294967295"/>
          </p:nvPr>
        </p:nvSpPr>
        <p:spPr>
          <a:xfrm>
            <a:off x="611560" y="-243408"/>
            <a:ext cx="7772400" cy="1462088"/>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sz="3200" b="1" dirty="0">
                <a:latin typeface="CMR10"/>
              </a:rPr>
              <a:t>Crawler</a:t>
            </a:r>
            <a:r>
              <a:rPr lang="zh-CN" altLang="en-US" sz="3200" b="1" dirty="0">
                <a:latin typeface="CMR10"/>
              </a:rPr>
              <a:t>的系统架构及实现</a:t>
            </a:r>
            <a:endParaRPr lang="zh-CN" altLang="en-US" sz="3200" b="1" dirty="0">
              <a:latin typeface="CMR10"/>
            </a:endParaRPr>
          </a:p>
        </p:txBody>
      </p:sp>
      <p:sp>
        <p:nvSpPr>
          <p:cNvPr id="22532" name="Rectangle 3"/>
          <p:cNvSpPr>
            <a:spLocks noChangeArrowheads="1"/>
          </p:cNvSpPr>
          <p:nvPr/>
        </p:nvSpPr>
        <p:spPr bwMode="auto">
          <a:xfrm>
            <a:off x="944563" y="1916832"/>
            <a:ext cx="1219200" cy="1676400"/>
          </a:xfrm>
          <a:prstGeom prst="rect">
            <a:avLst/>
          </a:prstGeom>
          <a:solidFill>
            <a:schemeClr val="accent1"/>
          </a:solidFill>
          <a:ln w="9525">
            <a:solidFill>
              <a:schemeClr val="tx1"/>
            </a:solidFill>
            <a:miter lim="800000"/>
          </a:ln>
        </p:spPr>
        <p:txBody>
          <a:bodyPr wrap="none" anchor="ctr"/>
          <a:lstStyle/>
          <a:p>
            <a:r>
              <a:rPr lang="en-US" altLang="zh-CN" sz="2000">
                <a:latin typeface="Times New Roman" panose="02020603050405020304" pitchFamily="18" charset="0"/>
              </a:rPr>
              <a:t>&lt;href …&gt;</a:t>
            </a:r>
            <a:endParaRPr lang="en-US" altLang="zh-CN" sz="2000">
              <a:latin typeface="Times New Roman" panose="02020603050405020304" pitchFamily="18" charset="0"/>
            </a:endParaRPr>
          </a:p>
          <a:p>
            <a:endParaRPr lang="en-US" altLang="zh-CN" sz="2000">
              <a:latin typeface="Times New Roman" panose="02020603050405020304" pitchFamily="18" charset="0"/>
            </a:endParaRPr>
          </a:p>
          <a:p>
            <a:r>
              <a:rPr lang="en-US" altLang="zh-CN" sz="2000">
                <a:latin typeface="Times New Roman" panose="02020603050405020304" pitchFamily="18" charset="0"/>
              </a:rPr>
              <a:t>&lt;href …&gt;</a:t>
            </a:r>
            <a:endParaRPr lang="en-US" altLang="zh-CN" sz="2000">
              <a:latin typeface="Times New Roman" panose="02020603050405020304" pitchFamily="18" charset="0"/>
            </a:endParaRPr>
          </a:p>
        </p:txBody>
      </p:sp>
      <p:sp>
        <p:nvSpPr>
          <p:cNvPr id="22533" name="Rectangle 4"/>
          <p:cNvSpPr>
            <a:spLocks noChangeArrowheads="1"/>
          </p:cNvSpPr>
          <p:nvPr/>
        </p:nvSpPr>
        <p:spPr bwMode="auto">
          <a:xfrm>
            <a:off x="4144963" y="1916832"/>
            <a:ext cx="1219200" cy="1676400"/>
          </a:xfrm>
          <a:prstGeom prst="rect">
            <a:avLst/>
          </a:prstGeom>
          <a:solidFill>
            <a:schemeClr val="accent1"/>
          </a:solidFill>
          <a:ln w="9525">
            <a:solidFill>
              <a:schemeClr val="tx1"/>
            </a:solidFill>
            <a:miter lim="800000"/>
          </a:ln>
        </p:spPr>
        <p:txBody>
          <a:bodyPr wrap="none" anchor="ctr"/>
          <a:lstStyle/>
          <a:p>
            <a:r>
              <a:rPr lang="en-US" altLang="zh-CN" sz="2000">
                <a:latin typeface="Times New Roman" panose="02020603050405020304" pitchFamily="18" charset="0"/>
              </a:rPr>
              <a:t>&lt;href …&gt;</a:t>
            </a:r>
            <a:endParaRPr lang="en-US" altLang="zh-CN" sz="2000">
              <a:latin typeface="Times New Roman" panose="02020603050405020304" pitchFamily="18" charset="0"/>
            </a:endParaRPr>
          </a:p>
          <a:p>
            <a:endParaRPr lang="en-US" altLang="zh-CN" sz="2000">
              <a:latin typeface="Times New Roman" panose="02020603050405020304" pitchFamily="18" charset="0"/>
            </a:endParaRPr>
          </a:p>
          <a:p>
            <a:endParaRPr lang="en-US" altLang="zh-CN" sz="2000">
              <a:latin typeface="Times New Roman" panose="02020603050405020304" pitchFamily="18" charset="0"/>
            </a:endParaRPr>
          </a:p>
        </p:txBody>
      </p:sp>
      <p:sp>
        <p:nvSpPr>
          <p:cNvPr id="22534" name="Rectangle 5"/>
          <p:cNvSpPr>
            <a:spLocks noChangeArrowheads="1"/>
          </p:cNvSpPr>
          <p:nvPr/>
        </p:nvSpPr>
        <p:spPr bwMode="auto">
          <a:xfrm>
            <a:off x="6278563" y="2374032"/>
            <a:ext cx="1219200" cy="1676400"/>
          </a:xfrm>
          <a:prstGeom prst="rect">
            <a:avLst/>
          </a:prstGeom>
          <a:solidFill>
            <a:schemeClr val="accent1"/>
          </a:solidFill>
          <a:ln w="9525">
            <a:solidFill>
              <a:schemeClr val="tx1"/>
            </a:solidFill>
            <a:miter lim="800000"/>
          </a:ln>
        </p:spPr>
        <p:txBody>
          <a:bodyPr wrap="none" anchor="ctr"/>
          <a:lstStyle/>
          <a:p>
            <a:r>
              <a:rPr lang="en-US" altLang="zh-CN" sz="2000">
                <a:latin typeface="Times New Roman" panose="02020603050405020304" pitchFamily="18" charset="0"/>
              </a:rPr>
              <a:t>&lt;href …&gt;</a:t>
            </a:r>
            <a:endParaRPr lang="en-US" altLang="zh-CN" sz="2000">
              <a:latin typeface="Times New Roman" panose="02020603050405020304" pitchFamily="18" charset="0"/>
            </a:endParaRPr>
          </a:p>
          <a:p>
            <a:endParaRPr lang="en-US" altLang="zh-CN" sz="2000">
              <a:latin typeface="Times New Roman" panose="02020603050405020304" pitchFamily="18" charset="0"/>
            </a:endParaRPr>
          </a:p>
          <a:p>
            <a:r>
              <a:rPr lang="en-US" altLang="zh-CN" sz="2000">
                <a:latin typeface="Times New Roman" panose="02020603050405020304" pitchFamily="18" charset="0"/>
              </a:rPr>
              <a:t>&lt;href …&gt;</a:t>
            </a:r>
            <a:endParaRPr lang="en-US" altLang="zh-CN" sz="2000">
              <a:latin typeface="Times New Roman" panose="02020603050405020304" pitchFamily="18" charset="0"/>
            </a:endParaRPr>
          </a:p>
        </p:txBody>
      </p:sp>
      <p:sp>
        <p:nvSpPr>
          <p:cNvPr id="22535" name="Rectangle 6"/>
          <p:cNvSpPr>
            <a:spLocks noChangeArrowheads="1"/>
          </p:cNvSpPr>
          <p:nvPr/>
        </p:nvSpPr>
        <p:spPr bwMode="auto">
          <a:xfrm>
            <a:off x="2468563" y="3745632"/>
            <a:ext cx="1219200" cy="1676400"/>
          </a:xfrm>
          <a:prstGeom prst="rect">
            <a:avLst/>
          </a:prstGeom>
          <a:solidFill>
            <a:schemeClr val="accent1"/>
          </a:solidFill>
          <a:ln w="9525">
            <a:solidFill>
              <a:schemeClr val="tx1"/>
            </a:solidFill>
            <a:miter lim="800000"/>
          </a:ln>
        </p:spPr>
        <p:txBody>
          <a:bodyPr wrap="none" anchor="ctr"/>
          <a:lstStyle/>
          <a:p>
            <a:r>
              <a:rPr lang="en-US" altLang="zh-CN" sz="2000" dirty="0">
                <a:latin typeface="Times New Roman" panose="02020603050405020304" pitchFamily="18" charset="0"/>
              </a:rPr>
              <a:t>&lt;</a:t>
            </a:r>
            <a:r>
              <a:rPr lang="en-US" altLang="zh-CN" sz="2000" dirty="0" err="1">
                <a:latin typeface="Times New Roman" panose="02020603050405020304" pitchFamily="18" charset="0"/>
              </a:rPr>
              <a:t>href</a:t>
            </a:r>
            <a:r>
              <a:rPr lang="en-US" altLang="zh-CN" sz="2000" dirty="0">
                <a:latin typeface="Times New Roman" panose="02020603050405020304" pitchFamily="18" charset="0"/>
              </a:rPr>
              <a:t> …&gt;</a:t>
            </a:r>
            <a:endParaRPr lang="en-US" altLang="zh-CN" sz="2000" dirty="0">
              <a:latin typeface="Times New Roman" panose="02020603050405020304" pitchFamily="18" charset="0"/>
            </a:endParaRPr>
          </a:p>
          <a:p>
            <a:endParaRPr lang="en-US" altLang="zh-CN" sz="2000" dirty="0">
              <a:latin typeface="Times New Roman" panose="02020603050405020304" pitchFamily="18" charset="0"/>
            </a:endParaRPr>
          </a:p>
          <a:p>
            <a:r>
              <a:rPr lang="en-US" altLang="zh-CN" sz="2000" dirty="0">
                <a:latin typeface="Times New Roman" panose="02020603050405020304" pitchFamily="18" charset="0"/>
              </a:rPr>
              <a:t>&lt;</a:t>
            </a:r>
            <a:r>
              <a:rPr lang="en-US" altLang="zh-CN" sz="2000" dirty="0" err="1">
                <a:latin typeface="Times New Roman" panose="02020603050405020304" pitchFamily="18" charset="0"/>
              </a:rPr>
              <a:t>href</a:t>
            </a:r>
            <a:r>
              <a:rPr lang="en-US" altLang="zh-CN" sz="2000" dirty="0">
                <a:latin typeface="Times New Roman" panose="02020603050405020304" pitchFamily="18" charset="0"/>
              </a:rPr>
              <a:t> …&gt;</a:t>
            </a:r>
            <a:endParaRPr lang="en-US" altLang="zh-CN" sz="2000" dirty="0">
              <a:latin typeface="Times New Roman" panose="02020603050405020304" pitchFamily="18" charset="0"/>
            </a:endParaRPr>
          </a:p>
        </p:txBody>
      </p:sp>
      <p:cxnSp>
        <p:nvCxnSpPr>
          <p:cNvPr id="22536" name="AutoShape 7"/>
          <p:cNvCxnSpPr>
            <a:cxnSpLocks noChangeShapeType="1"/>
            <a:stCxn id="22532" idx="3"/>
            <a:endCxn id="22535" idx="0"/>
          </p:cNvCxnSpPr>
          <p:nvPr/>
        </p:nvCxnSpPr>
        <p:spPr bwMode="auto">
          <a:xfrm>
            <a:off x="2163763" y="2755032"/>
            <a:ext cx="914400" cy="990600"/>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2537" name="AutoShape 8"/>
          <p:cNvCxnSpPr>
            <a:cxnSpLocks noChangeShapeType="1"/>
            <a:stCxn id="22535" idx="1"/>
            <a:endCxn id="22532" idx="0"/>
          </p:cNvCxnSpPr>
          <p:nvPr/>
        </p:nvCxnSpPr>
        <p:spPr bwMode="auto">
          <a:xfrm rot="10800000">
            <a:off x="1554163" y="1916832"/>
            <a:ext cx="914400" cy="2667000"/>
          </a:xfrm>
          <a:prstGeom prst="curvedConnector4">
            <a:avLst>
              <a:gd name="adj1" fmla="val 16667"/>
              <a:gd name="adj2" fmla="val 108569"/>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2538" name="AutoShape 9"/>
          <p:cNvCxnSpPr>
            <a:cxnSpLocks noChangeShapeType="1"/>
            <a:stCxn id="22532" idx="3"/>
            <a:endCxn id="22533" idx="0"/>
          </p:cNvCxnSpPr>
          <p:nvPr/>
        </p:nvCxnSpPr>
        <p:spPr bwMode="auto">
          <a:xfrm flipV="1">
            <a:off x="2163763" y="1916832"/>
            <a:ext cx="2590800" cy="838200"/>
          </a:xfrm>
          <a:prstGeom prst="curvedConnector4">
            <a:avLst>
              <a:gd name="adj1" fmla="val 38236"/>
              <a:gd name="adj2" fmla="val 127273"/>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2539" name="AutoShape 10"/>
          <p:cNvCxnSpPr>
            <a:cxnSpLocks noChangeShapeType="1"/>
            <a:stCxn id="22533" idx="3"/>
            <a:endCxn id="22534" idx="0"/>
          </p:cNvCxnSpPr>
          <p:nvPr/>
        </p:nvCxnSpPr>
        <p:spPr bwMode="auto">
          <a:xfrm flipV="1">
            <a:off x="5364163" y="2374032"/>
            <a:ext cx="1524000" cy="381000"/>
          </a:xfrm>
          <a:prstGeom prst="curvedConnector4">
            <a:avLst>
              <a:gd name="adj1" fmla="val 30000"/>
              <a:gd name="adj2" fmla="val 160000"/>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2540" name="AutoShape 11"/>
          <p:cNvCxnSpPr>
            <a:cxnSpLocks noChangeShapeType="1"/>
            <a:stCxn id="22535" idx="3"/>
            <a:endCxn id="22534" idx="0"/>
          </p:cNvCxnSpPr>
          <p:nvPr/>
        </p:nvCxnSpPr>
        <p:spPr bwMode="auto">
          <a:xfrm flipV="1">
            <a:off x="3687763" y="2374032"/>
            <a:ext cx="3200400" cy="2209800"/>
          </a:xfrm>
          <a:prstGeom prst="curvedConnector4">
            <a:avLst>
              <a:gd name="adj1" fmla="val 40477"/>
              <a:gd name="adj2" fmla="val 110343"/>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2541" name="AutoShape 12"/>
          <p:cNvCxnSpPr>
            <a:cxnSpLocks noChangeShapeType="1"/>
            <a:stCxn id="22535" idx="3"/>
          </p:cNvCxnSpPr>
          <p:nvPr/>
        </p:nvCxnSpPr>
        <p:spPr bwMode="auto">
          <a:xfrm>
            <a:off x="3687763" y="4583832"/>
            <a:ext cx="1676400" cy="457200"/>
          </a:xfrm>
          <a:prstGeom prst="curvedConnector3">
            <a:avLst>
              <a:gd name="adj1" fmla="val 50000"/>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2542" name="AutoShape 13"/>
          <p:cNvCxnSpPr>
            <a:cxnSpLocks noChangeShapeType="1"/>
            <a:stCxn id="22534" idx="3"/>
          </p:cNvCxnSpPr>
          <p:nvPr/>
        </p:nvCxnSpPr>
        <p:spPr bwMode="auto">
          <a:xfrm flipV="1">
            <a:off x="7497763" y="2831232"/>
            <a:ext cx="609600" cy="381000"/>
          </a:xfrm>
          <a:prstGeom prst="curvedConnector3">
            <a:avLst>
              <a:gd name="adj1" fmla="val 50000"/>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2543" name="AutoShape 14"/>
          <p:cNvCxnSpPr>
            <a:cxnSpLocks noChangeShapeType="1"/>
            <a:stCxn id="22534" idx="3"/>
          </p:cNvCxnSpPr>
          <p:nvPr/>
        </p:nvCxnSpPr>
        <p:spPr bwMode="auto">
          <a:xfrm>
            <a:off x="7497763" y="3212232"/>
            <a:ext cx="533400" cy="685800"/>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2544" name="Text Box 15"/>
          <p:cNvSpPr txBox="1">
            <a:spLocks noChangeArrowheads="1"/>
          </p:cNvSpPr>
          <p:nvPr/>
        </p:nvSpPr>
        <p:spPr bwMode="auto">
          <a:xfrm>
            <a:off x="4787900" y="5422032"/>
            <a:ext cx="348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eaLnBrk="1" hangingPunct="1"/>
            <a:r>
              <a:rPr lang="zh-CN" altLang="en-US" sz="2400">
                <a:latin typeface="Times New Roman" panose="02020603050405020304" pitchFamily="18" charset="0"/>
                <a:ea typeface="宋体" panose="02010600030101010101" pitchFamily="2" charset="-122"/>
              </a:rPr>
              <a:t>网页为节点</a:t>
            </a:r>
            <a:endParaRPr lang="zh-CN" altLang="en-US" sz="2400">
              <a:latin typeface="Times New Roman" panose="02020603050405020304" pitchFamily="18" charset="0"/>
              <a:ea typeface="宋体" panose="02010600030101010101" pitchFamily="2" charset="-122"/>
            </a:endParaRPr>
          </a:p>
          <a:p>
            <a:pPr eaLnBrk="1" hangingPunct="1"/>
            <a:r>
              <a:rPr lang="en-US" altLang="zh-CN" sz="2400">
                <a:latin typeface="Times New Roman" panose="02020603050405020304" pitchFamily="18" charset="0"/>
                <a:ea typeface="宋体" panose="02010600030101010101" pitchFamily="2" charset="-122"/>
              </a:rPr>
              <a:t>HTML</a:t>
            </a:r>
            <a:r>
              <a:rPr lang="zh-CN" altLang="en-US" sz="2400">
                <a:latin typeface="Times New Roman" panose="02020603050405020304" pitchFamily="18" charset="0"/>
                <a:ea typeface="宋体" panose="02010600030101010101" pitchFamily="2" charset="-122"/>
              </a:rPr>
              <a:t>链接引用为有向边</a:t>
            </a:r>
            <a:endParaRPr lang="zh-CN" altLang="en-US" sz="2400">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0F8F35EA-93F3-4322-BDD2-E5D5EE74598D}" type="slidenum">
              <a:rPr lang="en-US" altLang="zh-CN"/>
            </a:fld>
            <a:endParaRPr lang="en-US" altLang="zh-CN"/>
          </a:p>
        </p:txBody>
      </p:sp>
      <p:sp>
        <p:nvSpPr>
          <p:cNvPr id="23555" name="Rectangle 2"/>
          <p:cNvSpPr>
            <a:spLocks noGrp="1" noChangeArrowheads="1"/>
          </p:cNvSpPr>
          <p:nvPr>
            <p:ph type="title" idx="4294967295"/>
          </p:nvPr>
        </p:nvSpPr>
        <p:spPr>
          <a:xfrm>
            <a:off x="611560" y="4462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系统框图</a:t>
            </a:r>
            <a:endParaRPr lang="zh-CN" altLang="en-US" sz="3200" b="1" dirty="0">
              <a:latin typeface="CMR10"/>
            </a:endParaRPr>
          </a:p>
        </p:txBody>
      </p:sp>
      <p:pic>
        <p:nvPicPr>
          <p:cNvPr id="2355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1628775"/>
            <a:ext cx="75041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7C45AA3F-84FF-46A3-AB90-3C1BE330892E}" type="slidenum">
              <a:rPr lang="en-US" altLang="zh-CN"/>
            </a:fld>
            <a:endParaRPr lang="en-US" altLang="zh-CN"/>
          </a:p>
        </p:txBody>
      </p:sp>
      <p:sp>
        <p:nvSpPr>
          <p:cNvPr id="24579" name="标题 1"/>
          <p:cNvSpPr>
            <a:spLocks noGrp="1"/>
          </p:cNvSpPr>
          <p:nvPr>
            <p:ph type="title" idx="4294967295"/>
          </p:nvPr>
        </p:nvSpPr>
        <p:spPr>
          <a:xfrm>
            <a:off x="611560" y="53752"/>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单个采集线程工作过程</a:t>
            </a:r>
            <a:endParaRPr lang="zh-CN" altLang="en-US" sz="3200" b="1" dirty="0">
              <a:latin typeface="CMR10"/>
            </a:endParaRPr>
          </a:p>
        </p:txBody>
      </p:sp>
      <p:sp>
        <p:nvSpPr>
          <p:cNvPr id="24580" name="内容占位符 2"/>
          <p:cNvSpPr>
            <a:spLocks noGrp="1"/>
          </p:cNvSpPr>
          <p:nvPr>
            <p:ph idx="4294967295"/>
          </p:nvPr>
        </p:nvSpPr>
        <p:spPr>
          <a:xfrm>
            <a:off x="457200" y="160020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smtClean="0">
                <a:latin typeface="楷体_GB2312" pitchFamily="49" charset="-122"/>
                <a:ea typeface="楷体_GB2312" pitchFamily="49" charset="-122"/>
              </a:rPr>
              <a:t>将</a:t>
            </a:r>
            <a:r>
              <a:rPr lang="en-US" altLang="zh-CN" sz="2400" smtClean="0">
                <a:latin typeface="楷体_GB2312" pitchFamily="49" charset="-122"/>
                <a:ea typeface="楷体_GB2312" pitchFamily="49" charset="-122"/>
              </a:rPr>
              <a:t>url</a:t>
            </a:r>
            <a:r>
              <a:rPr lang="zh-CN" altLang="en-US" sz="2400" smtClean="0">
                <a:latin typeface="楷体_GB2312" pitchFamily="49" charset="-122"/>
                <a:ea typeface="楷体_GB2312" pitchFamily="49" charset="-122"/>
              </a:rPr>
              <a:t>解析成</a:t>
            </a:r>
            <a:r>
              <a:rPr lang="en-US" altLang="zh-CN" sz="2400" smtClean="0">
                <a:latin typeface="楷体_GB2312" pitchFamily="49" charset="-122"/>
                <a:ea typeface="楷体_GB2312" pitchFamily="49" charset="-122"/>
              </a:rPr>
              <a:t>host</a:t>
            </a:r>
            <a:r>
              <a:rPr lang="zh-CN" altLang="en-US" sz="2400" smtClean="0">
                <a:latin typeface="楷体_GB2312" pitchFamily="49" charset="-122"/>
                <a:ea typeface="楷体_GB2312" pitchFamily="49" charset="-122"/>
              </a:rPr>
              <a:t>和</a:t>
            </a:r>
            <a:r>
              <a:rPr lang="en-US" altLang="zh-CN" sz="2400" smtClean="0">
                <a:latin typeface="楷体_GB2312" pitchFamily="49" charset="-122"/>
                <a:ea typeface="楷体_GB2312" pitchFamily="49" charset="-122"/>
              </a:rPr>
              <a:t>file</a:t>
            </a:r>
            <a:r>
              <a:rPr lang="zh-CN" altLang="en-US" sz="2400" smtClean="0">
                <a:latin typeface="楷体_GB2312" pitchFamily="49" charset="-122"/>
                <a:ea typeface="楷体_GB2312" pitchFamily="49" charset="-122"/>
              </a:rPr>
              <a:t>。</a:t>
            </a:r>
            <a:endParaRPr lang="zh-CN" altLang="en-US" sz="24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例如：</a:t>
            </a:r>
            <a:r>
              <a:rPr lang="en-US" altLang="zh-CN" sz="2000" smtClean="0">
                <a:latin typeface="楷体_GB2312" pitchFamily="49" charset="-122"/>
                <a:ea typeface="楷体_GB2312" pitchFamily="49" charset="-122"/>
              </a:rPr>
              <a:t>url</a:t>
            </a:r>
            <a:r>
              <a:rPr lang="zh-CN" altLang="en-US" sz="2000" smtClean="0">
                <a:latin typeface="楷体_GB2312" pitchFamily="49" charset="-122"/>
                <a:ea typeface="楷体_GB2312" pitchFamily="49" charset="-122"/>
              </a:rPr>
              <a:t>： </a:t>
            </a:r>
            <a:r>
              <a:rPr lang="en-US" altLang="zh-CN" sz="2000" u="sng" smtClean="0">
                <a:latin typeface="楷体_GB2312" pitchFamily="49" charset="-122"/>
                <a:ea typeface="楷体_GB2312" pitchFamily="49" charset="-122"/>
                <a:hlinkClick r:id="rId1"/>
              </a:rPr>
              <a:t>http://www.zjs.com.cn/asp/customercenter/center_home.asp</a:t>
            </a:r>
            <a:endParaRPr lang="zh-CN" altLang="zh-CN" sz="2000" smtClean="0">
              <a:latin typeface="楷体_GB2312" pitchFamily="49" charset="-122"/>
              <a:ea typeface="楷体_GB2312" pitchFamily="49" charset="-122"/>
            </a:endParaRPr>
          </a:p>
          <a:p>
            <a:pPr lvl="1" eaLnBrk="1" hangingPunct="1">
              <a:lnSpc>
                <a:spcPct val="120000"/>
              </a:lnSpc>
            </a:pPr>
            <a:r>
              <a:rPr lang="en-US" altLang="zh-CN" sz="2000" smtClean="0">
                <a:latin typeface="楷体_GB2312" pitchFamily="49" charset="-122"/>
                <a:ea typeface="楷体_GB2312" pitchFamily="49" charset="-122"/>
              </a:rPr>
              <a:t>host: </a:t>
            </a:r>
            <a:r>
              <a:rPr lang="en-US" altLang="zh-CN" sz="2000" u="sng" smtClean="0">
                <a:latin typeface="楷体_GB2312" pitchFamily="49" charset="-122"/>
                <a:ea typeface="楷体_GB2312" pitchFamily="49" charset="-122"/>
                <a:hlinkClick r:id="rId2"/>
              </a:rPr>
              <a:t>www.zjs.com.cn</a:t>
            </a:r>
            <a:endParaRPr lang="zh-CN" altLang="zh-CN" sz="2000" smtClean="0">
              <a:latin typeface="楷体_GB2312" pitchFamily="49" charset="-122"/>
              <a:ea typeface="楷体_GB2312" pitchFamily="49" charset="-122"/>
            </a:endParaRPr>
          </a:p>
          <a:p>
            <a:pPr lvl="1" eaLnBrk="1" hangingPunct="1">
              <a:lnSpc>
                <a:spcPct val="120000"/>
              </a:lnSpc>
            </a:pPr>
            <a:r>
              <a:rPr lang="en-US" altLang="zh-CN" sz="2000" smtClean="0">
                <a:latin typeface="楷体_GB2312" pitchFamily="49" charset="-122"/>
                <a:ea typeface="楷体_GB2312" pitchFamily="49" charset="-122"/>
              </a:rPr>
              <a:t>file: /asp/customercenter/center_home.asp</a:t>
            </a:r>
            <a:endParaRPr lang="zh-CN" altLang="zh-CN" sz="20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根据</a:t>
            </a:r>
            <a:r>
              <a:rPr lang="en-US" altLang="zh-CN" sz="2400" smtClean="0">
                <a:latin typeface="楷体_GB2312" pitchFamily="49" charset="-122"/>
                <a:ea typeface="楷体_GB2312" pitchFamily="49" charset="-122"/>
              </a:rPr>
              <a:t>host</a:t>
            </a:r>
            <a:r>
              <a:rPr lang="zh-CN" altLang="en-US" sz="2400" smtClean="0">
                <a:latin typeface="楷体_GB2312" pitchFamily="49" charset="-122"/>
                <a:ea typeface="楷体_GB2312" pitchFamily="49" charset="-122"/>
              </a:rPr>
              <a:t>（</a:t>
            </a:r>
            <a:r>
              <a:rPr lang="en-US" altLang="zh-CN" sz="2400" u="sng" smtClean="0">
                <a:latin typeface="楷体_GB2312" pitchFamily="49" charset="-122"/>
                <a:ea typeface="楷体_GB2312" pitchFamily="49" charset="-122"/>
                <a:hlinkClick r:id="rId2"/>
              </a:rPr>
              <a:t>www.zjs.com.cn</a:t>
            </a:r>
            <a:r>
              <a:rPr lang="zh-CN" altLang="en-US" sz="2400" smtClean="0">
                <a:latin typeface="楷体_GB2312" pitchFamily="49" charset="-122"/>
                <a:ea typeface="楷体_GB2312" pitchFamily="49" charset="-122"/>
              </a:rPr>
              <a:t>）做</a:t>
            </a:r>
            <a:r>
              <a:rPr lang="en-US" altLang="zh-CN" sz="2400" smtClean="0">
                <a:latin typeface="楷体_GB2312" pitchFamily="49" charset="-122"/>
                <a:ea typeface="楷体_GB2312" pitchFamily="49" charset="-122"/>
              </a:rPr>
              <a:t>DNS</a:t>
            </a:r>
            <a:r>
              <a:rPr lang="zh-CN" altLang="en-US" sz="2400" smtClean="0">
                <a:latin typeface="楷体_GB2312" pitchFamily="49" charset="-122"/>
                <a:ea typeface="楷体_GB2312" pitchFamily="49" charset="-122"/>
              </a:rPr>
              <a:t>解析</a:t>
            </a:r>
            <a:endParaRPr lang="zh-CN" altLang="en-US" sz="24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创建一个</a:t>
            </a:r>
            <a:r>
              <a:rPr lang="en-US" altLang="zh-CN" sz="2400" smtClean="0">
                <a:latin typeface="楷体_GB2312" pitchFamily="49" charset="-122"/>
                <a:ea typeface="楷体_GB2312" pitchFamily="49" charset="-122"/>
              </a:rPr>
              <a:t>socket</a:t>
            </a:r>
            <a:r>
              <a:rPr lang="zh-CN" altLang="en-US" sz="2400" smtClean="0">
                <a:latin typeface="楷体_GB2312" pitchFamily="49" charset="-122"/>
                <a:ea typeface="楷体_GB2312" pitchFamily="49" charset="-122"/>
              </a:rPr>
              <a:t>，用于网络通信</a:t>
            </a:r>
            <a:endParaRPr lang="zh-CN" altLang="en-US" sz="24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把创建的</a:t>
            </a:r>
            <a:r>
              <a:rPr lang="en-US" altLang="zh-CN" sz="2400" smtClean="0">
                <a:latin typeface="楷体_GB2312" pitchFamily="49" charset="-122"/>
                <a:ea typeface="楷体_GB2312" pitchFamily="49" charset="-122"/>
              </a:rPr>
              <a:t>socket</a:t>
            </a:r>
            <a:r>
              <a:rPr lang="zh-CN" altLang="en-US" sz="2400" smtClean="0">
                <a:latin typeface="楷体_GB2312" pitchFamily="49" charset="-122"/>
                <a:ea typeface="楷体_GB2312" pitchFamily="49" charset="-122"/>
              </a:rPr>
              <a:t>编号和</a:t>
            </a:r>
            <a:r>
              <a:rPr lang="en-US" altLang="zh-CN" sz="2400" smtClean="0">
                <a:latin typeface="楷体_GB2312" pitchFamily="49" charset="-122"/>
                <a:ea typeface="楷体_GB2312" pitchFamily="49" charset="-122"/>
              </a:rPr>
              <a:t>DNS</a:t>
            </a:r>
            <a:r>
              <a:rPr lang="zh-CN" altLang="en-US" sz="2400" smtClean="0">
                <a:latin typeface="楷体_GB2312" pitchFamily="49" charset="-122"/>
                <a:ea typeface="楷体_GB2312" pitchFamily="49" charset="-122"/>
              </a:rPr>
              <a:t>解析得到的网络地址作为参数传递给</a:t>
            </a:r>
            <a:r>
              <a:rPr lang="en-US" altLang="zh-CN" sz="2400" smtClean="0">
                <a:latin typeface="楷体_GB2312" pitchFamily="49" charset="-122"/>
                <a:ea typeface="楷体_GB2312" pitchFamily="49" charset="-122"/>
              </a:rPr>
              <a:t>connect()</a:t>
            </a:r>
            <a:r>
              <a:rPr lang="zh-CN" altLang="en-US" sz="2400" smtClean="0">
                <a:latin typeface="楷体_GB2312" pitchFamily="49" charset="-122"/>
                <a:ea typeface="楷体_GB2312" pitchFamily="49" charset="-122"/>
              </a:rPr>
              <a:t>函数，进行本地服务器和远程网页服务器的连接操作</a:t>
            </a:r>
            <a:endParaRPr lang="zh-CN" altLang="en-US" sz="2400" smtClean="0">
              <a:latin typeface="楷体_GB2312" pitchFamily="49" charset="-122"/>
              <a:ea typeface="楷体_GB2312" pitchFamily="49" charset="-122"/>
            </a:endParaRPr>
          </a:p>
          <a:p>
            <a:pPr eaLnBrk="1" hangingPunct="1"/>
            <a:endParaRPr lang="en-US" altLang="zh-CN" sz="240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C97F138F-5322-4C5F-88B1-28129EF573CF}" type="slidenum">
              <a:rPr lang="en-US" altLang="zh-CN"/>
            </a:fld>
            <a:endParaRPr lang="en-US" altLang="zh-CN"/>
          </a:p>
        </p:txBody>
      </p:sp>
      <p:sp>
        <p:nvSpPr>
          <p:cNvPr id="25603" name="Rectangle 2"/>
          <p:cNvSpPr>
            <a:spLocks noGrp="1" noChangeArrowheads="1"/>
          </p:cNvSpPr>
          <p:nvPr>
            <p:ph type="title" idx="4294967295"/>
          </p:nvPr>
        </p:nvSpPr>
        <p:spPr>
          <a:xfrm>
            <a:off x="539552" y="-243408"/>
            <a:ext cx="8332787" cy="1462088"/>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单个采集</a:t>
            </a:r>
            <a:r>
              <a:rPr lang="zh-CN" altLang="en-US" sz="3200" b="1" dirty="0" smtClean="0">
                <a:latin typeface="CMR10"/>
              </a:rPr>
              <a:t>线程工作过程</a:t>
            </a:r>
            <a:r>
              <a:rPr lang="zh-CN" altLang="en-US" sz="3200" b="1" dirty="0">
                <a:latin typeface="CMR10"/>
              </a:rPr>
              <a:t>（续）</a:t>
            </a:r>
            <a:endParaRPr lang="zh-CN" altLang="en-US" sz="3200" b="1" dirty="0">
              <a:latin typeface="CMR10"/>
            </a:endParaRPr>
          </a:p>
        </p:txBody>
      </p:sp>
      <p:sp>
        <p:nvSpPr>
          <p:cNvPr id="25604" name="Rectangle 3"/>
          <p:cNvSpPr>
            <a:spLocks noGrp="1" noChangeArrowheads="1"/>
          </p:cNvSpPr>
          <p:nvPr>
            <p:ph type="body" idx="4294967295"/>
          </p:nvPr>
        </p:nvSpPr>
        <p:spPr>
          <a:xfrm>
            <a:off x="590872" y="1628800"/>
            <a:ext cx="8229600" cy="4281488"/>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在本地服务器缓冲区中组装</a:t>
            </a:r>
            <a:r>
              <a:rPr lang="en-US" altLang="zh-CN" sz="2400" dirty="0" smtClean="0">
                <a:latin typeface="楷体_GB2312" pitchFamily="49" charset="-122"/>
                <a:ea typeface="楷体_GB2312" pitchFamily="49" charset="-122"/>
              </a:rPr>
              <a:t>http</a:t>
            </a:r>
            <a:r>
              <a:rPr lang="zh-CN" altLang="en-US" sz="2400" dirty="0" smtClean="0">
                <a:latin typeface="楷体_GB2312" pitchFamily="49" charset="-122"/>
                <a:ea typeface="楷体_GB2312" pitchFamily="49" charset="-122"/>
              </a:rPr>
              <a:t>请求。</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用</a:t>
            </a:r>
            <a:r>
              <a:rPr lang="en-US" altLang="zh-CN" sz="2400" dirty="0" smtClean="0">
                <a:latin typeface="楷体_GB2312" pitchFamily="49" charset="-122"/>
                <a:ea typeface="楷体_GB2312" pitchFamily="49" charset="-122"/>
              </a:rPr>
              <a:t>write()</a:t>
            </a:r>
            <a:r>
              <a:rPr lang="zh-CN" altLang="en-US" sz="2400" dirty="0" smtClean="0">
                <a:latin typeface="楷体_GB2312" pitchFamily="49" charset="-122"/>
                <a:ea typeface="楷体_GB2312" pitchFamily="49" charset="-122"/>
              </a:rPr>
              <a:t>函数将组装好的</a:t>
            </a:r>
            <a:r>
              <a:rPr lang="en-US" altLang="zh-CN" sz="2400" dirty="0" smtClean="0">
                <a:latin typeface="楷体_GB2312" pitchFamily="49" charset="-122"/>
                <a:ea typeface="楷体_GB2312" pitchFamily="49" charset="-122"/>
              </a:rPr>
              <a:t>http</a:t>
            </a:r>
            <a:r>
              <a:rPr lang="zh-CN" altLang="en-US" sz="2400" dirty="0" smtClean="0">
                <a:latin typeface="楷体_GB2312" pitchFamily="49" charset="-122"/>
                <a:ea typeface="楷体_GB2312" pitchFamily="49" charset="-122"/>
              </a:rPr>
              <a:t>头发给网页服务器。</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调用</a:t>
            </a:r>
            <a:r>
              <a:rPr lang="en-US" altLang="zh-CN" sz="2400" dirty="0" smtClean="0">
                <a:latin typeface="楷体_GB2312" pitchFamily="49" charset="-122"/>
                <a:ea typeface="楷体_GB2312" pitchFamily="49" charset="-122"/>
              </a:rPr>
              <a:t>read()</a:t>
            </a:r>
            <a:r>
              <a:rPr lang="zh-CN" altLang="en-US" sz="2400" dirty="0" smtClean="0">
                <a:latin typeface="楷体_GB2312" pitchFamily="49" charset="-122"/>
                <a:ea typeface="楷体_GB2312" pitchFamily="49" charset="-122"/>
              </a:rPr>
              <a:t>函数读从网页服务器返回的网页数据</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当</a:t>
            </a:r>
            <a:r>
              <a:rPr lang="en-US" altLang="zh-CN" sz="2400" dirty="0" smtClean="0">
                <a:latin typeface="楷体_GB2312" pitchFamily="49" charset="-122"/>
                <a:ea typeface="楷体_GB2312" pitchFamily="49" charset="-122"/>
              </a:rPr>
              <a:t>read()</a:t>
            </a:r>
            <a:r>
              <a:rPr lang="zh-CN" altLang="en-US" sz="2400" dirty="0" smtClean="0">
                <a:latin typeface="楷体_GB2312" pitchFamily="49" charset="-122"/>
                <a:ea typeface="楷体_GB2312" pitchFamily="49" charset="-122"/>
              </a:rPr>
              <a:t>函数返回的字节数是</a:t>
            </a:r>
            <a:r>
              <a:rPr lang="en-US" altLang="zh-CN" sz="2400" dirty="0" smtClean="0">
                <a:latin typeface="楷体_GB2312" pitchFamily="49" charset="-122"/>
                <a:ea typeface="楷体_GB2312" pitchFamily="49" charset="-122"/>
              </a:rPr>
              <a:t>0</a:t>
            </a:r>
            <a:r>
              <a:rPr lang="zh-CN" altLang="en-US" sz="2400" dirty="0" smtClean="0">
                <a:latin typeface="楷体_GB2312" pitchFamily="49" charset="-122"/>
                <a:ea typeface="楷体_GB2312" pitchFamily="49" charset="-122"/>
              </a:rPr>
              <a:t>的时候，说明网页已经下载完毕。</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调用</a:t>
            </a:r>
            <a:r>
              <a:rPr lang="en-US" altLang="zh-CN" sz="2400" dirty="0" smtClean="0">
                <a:latin typeface="楷体_GB2312" pitchFamily="49" charset="-122"/>
                <a:ea typeface="楷体_GB2312" pitchFamily="49" charset="-122"/>
              </a:rPr>
              <a:t>close()</a:t>
            </a:r>
            <a:r>
              <a:rPr lang="zh-CN" altLang="en-US" sz="2400" dirty="0" smtClean="0">
                <a:latin typeface="楷体_GB2312" pitchFamily="49" charset="-122"/>
                <a:ea typeface="楷体_GB2312" pitchFamily="49" charset="-122"/>
              </a:rPr>
              <a:t>函数终止与网页服务器的连接。</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将网页保存到本地服务器</a:t>
            </a:r>
            <a:endParaRPr lang="zh-CN" altLang="en-US" sz="2400" dirty="0" smtClean="0">
              <a:latin typeface="楷体_GB2312" pitchFamily="49" charset="-122"/>
              <a:ea typeface="楷体_GB2312" pitchFamily="49" charset="-122"/>
            </a:endParaRPr>
          </a:p>
          <a:p>
            <a:pPr eaLnBrk="1" hangingPunct="1"/>
            <a:endParaRPr lang="en-US" altLang="zh-CN" sz="2400" dirty="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灯片编号占位符 1"/>
          <p:cNvSpPr>
            <a:spLocks noGrp="1"/>
          </p:cNvSpPr>
          <p:nvPr>
            <p:ph type="sldNum" sz="quarter" idx="12"/>
          </p:nvPr>
        </p:nvSpPr>
        <p:spPr>
          <a:xfrm>
            <a:off x="946150" y="6248400"/>
            <a:ext cx="1905000" cy="457200"/>
          </a:xfrm>
        </p:spPr>
        <p:txBody>
          <a:bodyPr/>
          <a:lstStyle/>
          <a:p>
            <a:pPr algn="l">
              <a:defRPr/>
            </a:pPr>
            <a:fld id="{F8643729-75E7-4E5F-A359-B7131CD23D97}" type="slidenum">
              <a:rPr lang="en-US" altLang="zh-CN"/>
            </a:fld>
            <a:endParaRPr lang="en-US" altLang="zh-CN"/>
          </a:p>
        </p:txBody>
      </p:sp>
      <p:sp>
        <p:nvSpPr>
          <p:cNvPr id="26627" name="Rectangle 2"/>
          <p:cNvSpPr>
            <a:spLocks noGrp="1" noChangeArrowheads="1"/>
          </p:cNvSpPr>
          <p:nvPr>
            <p:ph type="title" idx="4294967295"/>
          </p:nvPr>
        </p:nvSpPr>
        <p:spPr>
          <a:xfrm>
            <a:off x="539552" y="4462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搜索策略</a:t>
            </a:r>
            <a:endParaRPr lang="zh-CN" altLang="en-US" sz="3200" b="1" dirty="0">
              <a:latin typeface="CMR10"/>
            </a:endParaRPr>
          </a:p>
        </p:txBody>
      </p:sp>
      <p:sp>
        <p:nvSpPr>
          <p:cNvPr id="23555" name="Oval 3"/>
          <p:cNvSpPr>
            <a:spLocks noChangeArrowheads="1"/>
          </p:cNvSpPr>
          <p:nvPr/>
        </p:nvSpPr>
        <p:spPr bwMode="auto">
          <a:xfrm>
            <a:off x="64008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6629" name="Oval 4"/>
          <p:cNvSpPr>
            <a:spLocks noChangeArrowheads="1"/>
          </p:cNvSpPr>
          <p:nvPr/>
        </p:nvSpPr>
        <p:spPr bwMode="auto">
          <a:xfrm>
            <a:off x="4419600" y="2895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557" name="AutoShape 5"/>
          <p:cNvCxnSpPr>
            <a:cxnSpLocks noChangeShapeType="1"/>
            <a:stCxn id="26629" idx="3"/>
          </p:cNvCxnSpPr>
          <p:nvPr/>
        </p:nvCxnSpPr>
        <p:spPr bwMode="auto">
          <a:xfrm flipH="1">
            <a:off x="4005263" y="3090863"/>
            <a:ext cx="4476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58" name="AutoShape 6"/>
          <p:cNvCxnSpPr>
            <a:cxnSpLocks noChangeShapeType="1"/>
            <a:stCxn id="26629" idx="5"/>
          </p:cNvCxnSpPr>
          <p:nvPr/>
        </p:nvCxnSpPr>
        <p:spPr bwMode="auto">
          <a:xfrm>
            <a:off x="4614863" y="3090863"/>
            <a:ext cx="5238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59" name="AutoShape 7"/>
          <p:cNvCxnSpPr>
            <a:cxnSpLocks noChangeShapeType="1"/>
            <a:stCxn id="26629" idx="6"/>
            <a:endCxn id="23555" idx="1"/>
          </p:cNvCxnSpPr>
          <p:nvPr/>
        </p:nvCxnSpPr>
        <p:spPr bwMode="auto">
          <a:xfrm>
            <a:off x="4648200" y="3009900"/>
            <a:ext cx="17859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60" name="AutoShape 8"/>
          <p:cNvCxnSpPr>
            <a:cxnSpLocks noChangeShapeType="1"/>
          </p:cNvCxnSpPr>
          <p:nvPr/>
        </p:nvCxnSpPr>
        <p:spPr bwMode="auto">
          <a:xfrm flipH="1">
            <a:off x="2590800" y="3009900"/>
            <a:ext cx="18288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61" name="AutoShape 9"/>
          <p:cNvCxnSpPr>
            <a:cxnSpLocks noChangeShapeType="1"/>
          </p:cNvCxnSpPr>
          <p:nvPr/>
        </p:nvCxnSpPr>
        <p:spPr bwMode="auto">
          <a:xfrm flipH="1">
            <a:off x="1524000" y="3771900"/>
            <a:ext cx="8382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62" name="AutoShape 10"/>
          <p:cNvCxnSpPr>
            <a:cxnSpLocks noChangeShapeType="1"/>
          </p:cNvCxnSpPr>
          <p:nvPr/>
        </p:nvCxnSpPr>
        <p:spPr bwMode="auto">
          <a:xfrm flipH="1">
            <a:off x="2024063" y="3852863"/>
            <a:ext cx="3714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63" name="AutoShape 11"/>
          <p:cNvCxnSpPr>
            <a:cxnSpLocks noChangeShapeType="1"/>
          </p:cNvCxnSpPr>
          <p:nvPr/>
        </p:nvCxnSpPr>
        <p:spPr bwMode="auto">
          <a:xfrm flipH="1">
            <a:off x="2395538" y="3852863"/>
            <a:ext cx="1619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64" name="AutoShape 12"/>
          <p:cNvCxnSpPr>
            <a:cxnSpLocks noChangeShapeType="1"/>
          </p:cNvCxnSpPr>
          <p:nvPr/>
        </p:nvCxnSpPr>
        <p:spPr bwMode="auto">
          <a:xfrm>
            <a:off x="2590800" y="3771900"/>
            <a:ext cx="2619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565" name="Oval 13"/>
          <p:cNvSpPr>
            <a:spLocks noChangeArrowheads="1"/>
          </p:cNvSpPr>
          <p:nvPr/>
        </p:nvSpPr>
        <p:spPr bwMode="auto">
          <a:xfrm>
            <a:off x="3962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66" name="Oval 14"/>
          <p:cNvSpPr>
            <a:spLocks noChangeArrowheads="1"/>
          </p:cNvSpPr>
          <p:nvPr/>
        </p:nvSpPr>
        <p:spPr bwMode="auto">
          <a:xfrm>
            <a:off x="44196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567" name="AutoShape 15"/>
          <p:cNvCxnSpPr>
            <a:cxnSpLocks noChangeShapeType="1"/>
          </p:cNvCxnSpPr>
          <p:nvPr/>
        </p:nvCxnSpPr>
        <p:spPr bwMode="auto">
          <a:xfrm flipH="1">
            <a:off x="3429000" y="3771900"/>
            <a:ext cx="3810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68" name="AutoShape 16"/>
          <p:cNvCxnSpPr>
            <a:cxnSpLocks noChangeShapeType="1"/>
          </p:cNvCxnSpPr>
          <p:nvPr/>
        </p:nvCxnSpPr>
        <p:spPr bwMode="auto">
          <a:xfrm flipH="1">
            <a:off x="3776663" y="3852863"/>
            <a:ext cx="666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69" name="AutoShape 17"/>
          <p:cNvCxnSpPr>
            <a:cxnSpLocks noChangeShapeType="1"/>
            <a:endCxn id="23565" idx="1"/>
          </p:cNvCxnSpPr>
          <p:nvPr/>
        </p:nvCxnSpPr>
        <p:spPr bwMode="auto">
          <a:xfrm flipH="1">
            <a:off x="3995738" y="3852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70" name="AutoShape 18"/>
          <p:cNvCxnSpPr>
            <a:cxnSpLocks noChangeShapeType="1"/>
            <a:endCxn id="23566" idx="1"/>
          </p:cNvCxnSpPr>
          <p:nvPr/>
        </p:nvCxnSpPr>
        <p:spPr bwMode="auto">
          <a:xfrm>
            <a:off x="4038600" y="3771900"/>
            <a:ext cx="4143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571" name="Oval 19"/>
          <p:cNvSpPr>
            <a:spLocks noChangeArrowheads="1"/>
          </p:cNvSpPr>
          <p:nvPr/>
        </p:nvSpPr>
        <p:spPr bwMode="auto">
          <a:xfrm>
            <a:off x="5105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72" name="Oval 20"/>
          <p:cNvSpPr>
            <a:spLocks noChangeArrowheads="1"/>
          </p:cNvSpPr>
          <p:nvPr/>
        </p:nvSpPr>
        <p:spPr bwMode="auto">
          <a:xfrm>
            <a:off x="5486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73" name="Oval 21"/>
          <p:cNvSpPr>
            <a:spLocks noChangeArrowheads="1"/>
          </p:cNvSpPr>
          <p:nvPr/>
        </p:nvSpPr>
        <p:spPr bwMode="auto">
          <a:xfrm>
            <a:off x="5867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74" name="Oval 22"/>
          <p:cNvSpPr>
            <a:spLocks noChangeArrowheads="1"/>
          </p:cNvSpPr>
          <p:nvPr/>
        </p:nvSpPr>
        <p:spPr bwMode="auto">
          <a:xfrm>
            <a:off x="4724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575" name="AutoShape 23"/>
          <p:cNvCxnSpPr>
            <a:cxnSpLocks noChangeShapeType="1"/>
            <a:endCxn id="23574" idx="6"/>
          </p:cNvCxnSpPr>
          <p:nvPr/>
        </p:nvCxnSpPr>
        <p:spPr bwMode="auto">
          <a:xfrm flipH="1">
            <a:off x="4953000" y="3771900"/>
            <a:ext cx="1524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76" name="AutoShape 24"/>
          <p:cNvCxnSpPr>
            <a:cxnSpLocks noChangeShapeType="1"/>
            <a:endCxn id="23571" idx="7"/>
          </p:cNvCxnSpPr>
          <p:nvPr/>
        </p:nvCxnSpPr>
        <p:spPr bwMode="auto">
          <a:xfrm>
            <a:off x="5138738" y="3852863"/>
            <a:ext cx="1619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77" name="AutoShape 25"/>
          <p:cNvCxnSpPr>
            <a:cxnSpLocks noChangeShapeType="1"/>
            <a:endCxn id="23572" idx="1"/>
          </p:cNvCxnSpPr>
          <p:nvPr/>
        </p:nvCxnSpPr>
        <p:spPr bwMode="auto">
          <a:xfrm>
            <a:off x="5300663" y="3852863"/>
            <a:ext cx="2190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78" name="AutoShape 26"/>
          <p:cNvCxnSpPr>
            <a:cxnSpLocks noChangeShapeType="1"/>
            <a:endCxn id="23573" idx="1"/>
          </p:cNvCxnSpPr>
          <p:nvPr/>
        </p:nvCxnSpPr>
        <p:spPr bwMode="auto">
          <a:xfrm>
            <a:off x="5334000" y="3771900"/>
            <a:ext cx="5667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79" name="AutoShape 27"/>
          <p:cNvCxnSpPr>
            <a:cxnSpLocks noChangeShapeType="1"/>
          </p:cNvCxnSpPr>
          <p:nvPr/>
        </p:nvCxnSpPr>
        <p:spPr bwMode="auto">
          <a:xfrm>
            <a:off x="6400800" y="3771900"/>
            <a:ext cx="762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80" name="AutoShape 28"/>
          <p:cNvCxnSpPr>
            <a:cxnSpLocks noChangeShapeType="1"/>
          </p:cNvCxnSpPr>
          <p:nvPr/>
        </p:nvCxnSpPr>
        <p:spPr bwMode="auto">
          <a:xfrm>
            <a:off x="6434138" y="3852863"/>
            <a:ext cx="5429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81" name="AutoShape 29"/>
          <p:cNvCxnSpPr>
            <a:cxnSpLocks noChangeShapeType="1"/>
          </p:cNvCxnSpPr>
          <p:nvPr/>
        </p:nvCxnSpPr>
        <p:spPr bwMode="auto">
          <a:xfrm>
            <a:off x="6596063" y="3852863"/>
            <a:ext cx="8286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82" name="AutoShape 30"/>
          <p:cNvCxnSpPr>
            <a:cxnSpLocks noChangeShapeType="1"/>
          </p:cNvCxnSpPr>
          <p:nvPr/>
        </p:nvCxnSpPr>
        <p:spPr bwMode="auto">
          <a:xfrm>
            <a:off x="6629400" y="3771900"/>
            <a:ext cx="13287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583" name="Oval 31"/>
          <p:cNvSpPr>
            <a:spLocks noChangeArrowheads="1"/>
          </p:cNvSpPr>
          <p:nvPr/>
        </p:nvSpPr>
        <p:spPr bwMode="auto">
          <a:xfrm>
            <a:off x="1676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84" name="Oval 32"/>
          <p:cNvSpPr>
            <a:spLocks noChangeArrowheads="1"/>
          </p:cNvSpPr>
          <p:nvPr/>
        </p:nvSpPr>
        <p:spPr bwMode="auto">
          <a:xfrm>
            <a:off x="19812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585" name="AutoShape 33"/>
          <p:cNvCxnSpPr>
            <a:cxnSpLocks noChangeShapeType="1"/>
            <a:endCxn id="23583" idx="7"/>
          </p:cNvCxnSpPr>
          <p:nvPr/>
        </p:nvCxnSpPr>
        <p:spPr bwMode="auto">
          <a:xfrm>
            <a:off x="1862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86" name="AutoShape 34"/>
          <p:cNvCxnSpPr>
            <a:cxnSpLocks noChangeShapeType="1"/>
            <a:endCxn id="23584" idx="1"/>
          </p:cNvCxnSpPr>
          <p:nvPr/>
        </p:nvCxnSpPr>
        <p:spPr bwMode="auto">
          <a:xfrm flipH="1">
            <a:off x="2014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587" name="Oval 35"/>
          <p:cNvSpPr>
            <a:spLocks noChangeArrowheads="1"/>
          </p:cNvSpPr>
          <p:nvPr/>
        </p:nvSpPr>
        <p:spPr bwMode="auto">
          <a:xfrm>
            <a:off x="2209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88" name="Oval 36"/>
          <p:cNvSpPr>
            <a:spLocks noChangeArrowheads="1"/>
          </p:cNvSpPr>
          <p:nvPr/>
        </p:nvSpPr>
        <p:spPr bwMode="auto">
          <a:xfrm>
            <a:off x="25146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589" name="AutoShape 37"/>
          <p:cNvCxnSpPr>
            <a:cxnSpLocks noChangeShapeType="1"/>
            <a:endCxn id="23587" idx="7"/>
          </p:cNvCxnSpPr>
          <p:nvPr/>
        </p:nvCxnSpPr>
        <p:spPr bwMode="auto">
          <a:xfrm>
            <a:off x="2395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90" name="AutoShape 38"/>
          <p:cNvCxnSpPr>
            <a:cxnSpLocks noChangeShapeType="1"/>
            <a:endCxn id="23588" idx="1"/>
          </p:cNvCxnSpPr>
          <p:nvPr/>
        </p:nvCxnSpPr>
        <p:spPr bwMode="auto">
          <a:xfrm flipH="1">
            <a:off x="25479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591" name="Oval 39"/>
          <p:cNvSpPr>
            <a:spLocks noChangeArrowheads="1"/>
          </p:cNvSpPr>
          <p:nvPr/>
        </p:nvSpPr>
        <p:spPr bwMode="auto">
          <a:xfrm>
            <a:off x="11430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92" name="Oval 40"/>
          <p:cNvSpPr>
            <a:spLocks noChangeArrowheads="1"/>
          </p:cNvSpPr>
          <p:nvPr/>
        </p:nvSpPr>
        <p:spPr bwMode="auto">
          <a:xfrm>
            <a:off x="1447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593" name="AutoShape 41"/>
          <p:cNvCxnSpPr>
            <a:cxnSpLocks noChangeShapeType="1"/>
            <a:endCxn id="23591" idx="7"/>
          </p:cNvCxnSpPr>
          <p:nvPr/>
        </p:nvCxnSpPr>
        <p:spPr bwMode="auto">
          <a:xfrm>
            <a:off x="13287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94" name="AutoShape 42"/>
          <p:cNvCxnSpPr>
            <a:cxnSpLocks noChangeShapeType="1"/>
            <a:endCxn id="23592" idx="1"/>
          </p:cNvCxnSpPr>
          <p:nvPr/>
        </p:nvCxnSpPr>
        <p:spPr bwMode="auto">
          <a:xfrm flipH="1">
            <a:off x="1481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595" name="Oval 43"/>
          <p:cNvSpPr>
            <a:spLocks noChangeArrowheads="1"/>
          </p:cNvSpPr>
          <p:nvPr/>
        </p:nvSpPr>
        <p:spPr bwMode="auto">
          <a:xfrm>
            <a:off x="72390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596" name="Oval 44"/>
          <p:cNvSpPr>
            <a:spLocks noChangeArrowheads="1"/>
          </p:cNvSpPr>
          <p:nvPr/>
        </p:nvSpPr>
        <p:spPr bwMode="auto">
          <a:xfrm>
            <a:off x="7543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597" name="AutoShape 45"/>
          <p:cNvCxnSpPr>
            <a:cxnSpLocks noChangeShapeType="1"/>
            <a:endCxn id="23595" idx="7"/>
          </p:cNvCxnSpPr>
          <p:nvPr/>
        </p:nvCxnSpPr>
        <p:spPr bwMode="auto">
          <a:xfrm>
            <a:off x="74247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598" name="AutoShape 46"/>
          <p:cNvCxnSpPr>
            <a:cxnSpLocks noChangeShapeType="1"/>
            <a:endCxn id="23596" idx="1"/>
          </p:cNvCxnSpPr>
          <p:nvPr/>
        </p:nvCxnSpPr>
        <p:spPr bwMode="auto">
          <a:xfrm flipH="1">
            <a:off x="7577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599" name="Oval 47"/>
          <p:cNvSpPr>
            <a:spLocks noChangeArrowheads="1"/>
          </p:cNvSpPr>
          <p:nvPr/>
        </p:nvSpPr>
        <p:spPr bwMode="auto">
          <a:xfrm>
            <a:off x="7772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00" name="Oval 48"/>
          <p:cNvSpPr>
            <a:spLocks noChangeArrowheads="1"/>
          </p:cNvSpPr>
          <p:nvPr/>
        </p:nvSpPr>
        <p:spPr bwMode="auto">
          <a:xfrm>
            <a:off x="80772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01" name="AutoShape 49"/>
          <p:cNvCxnSpPr>
            <a:cxnSpLocks noChangeShapeType="1"/>
            <a:endCxn id="23599" idx="7"/>
          </p:cNvCxnSpPr>
          <p:nvPr/>
        </p:nvCxnSpPr>
        <p:spPr bwMode="auto">
          <a:xfrm>
            <a:off x="7958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602" name="AutoShape 50"/>
          <p:cNvCxnSpPr>
            <a:cxnSpLocks noChangeShapeType="1"/>
            <a:endCxn id="23600" idx="1"/>
          </p:cNvCxnSpPr>
          <p:nvPr/>
        </p:nvCxnSpPr>
        <p:spPr bwMode="auto">
          <a:xfrm flipH="1">
            <a:off x="8110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03" name="Oval 51"/>
          <p:cNvSpPr>
            <a:spLocks noChangeArrowheads="1"/>
          </p:cNvSpPr>
          <p:nvPr/>
        </p:nvSpPr>
        <p:spPr bwMode="auto">
          <a:xfrm>
            <a:off x="6629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04" name="Oval 52"/>
          <p:cNvSpPr>
            <a:spLocks noChangeArrowheads="1"/>
          </p:cNvSpPr>
          <p:nvPr/>
        </p:nvSpPr>
        <p:spPr bwMode="auto">
          <a:xfrm>
            <a:off x="69342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05" name="AutoShape 53"/>
          <p:cNvCxnSpPr>
            <a:cxnSpLocks noChangeShapeType="1"/>
            <a:endCxn id="23603" idx="7"/>
          </p:cNvCxnSpPr>
          <p:nvPr/>
        </p:nvCxnSpPr>
        <p:spPr bwMode="auto">
          <a:xfrm>
            <a:off x="6815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606" name="AutoShape 54"/>
          <p:cNvCxnSpPr>
            <a:cxnSpLocks noChangeShapeType="1"/>
            <a:endCxn id="23604" idx="1"/>
          </p:cNvCxnSpPr>
          <p:nvPr/>
        </p:nvCxnSpPr>
        <p:spPr bwMode="auto">
          <a:xfrm flipH="1">
            <a:off x="6967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07" name="Oval 55"/>
          <p:cNvSpPr>
            <a:spLocks noChangeArrowheads="1"/>
          </p:cNvSpPr>
          <p:nvPr/>
        </p:nvSpPr>
        <p:spPr bwMode="auto">
          <a:xfrm>
            <a:off x="60960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08" name="Oval 56"/>
          <p:cNvSpPr>
            <a:spLocks noChangeArrowheads="1"/>
          </p:cNvSpPr>
          <p:nvPr/>
        </p:nvSpPr>
        <p:spPr bwMode="auto">
          <a:xfrm>
            <a:off x="6400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09" name="AutoShape 57"/>
          <p:cNvCxnSpPr>
            <a:cxnSpLocks noChangeShapeType="1"/>
            <a:endCxn id="23607" idx="7"/>
          </p:cNvCxnSpPr>
          <p:nvPr/>
        </p:nvCxnSpPr>
        <p:spPr bwMode="auto">
          <a:xfrm>
            <a:off x="62817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3610" name="AutoShape 58"/>
          <p:cNvCxnSpPr>
            <a:cxnSpLocks noChangeShapeType="1"/>
            <a:endCxn id="23608" idx="1"/>
          </p:cNvCxnSpPr>
          <p:nvPr/>
        </p:nvCxnSpPr>
        <p:spPr bwMode="auto">
          <a:xfrm flipH="1">
            <a:off x="6434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11" name="Oval 59"/>
          <p:cNvSpPr>
            <a:spLocks noChangeArrowheads="1"/>
          </p:cNvSpPr>
          <p:nvPr/>
        </p:nvSpPr>
        <p:spPr bwMode="auto">
          <a:xfrm>
            <a:off x="3581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12" name="Oval 60"/>
          <p:cNvSpPr>
            <a:spLocks noChangeArrowheads="1"/>
          </p:cNvSpPr>
          <p:nvPr/>
        </p:nvSpPr>
        <p:spPr bwMode="auto">
          <a:xfrm>
            <a:off x="2819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13" name="AutoShape 61"/>
          <p:cNvCxnSpPr>
            <a:cxnSpLocks noChangeShapeType="1"/>
            <a:endCxn id="23612" idx="0"/>
          </p:cNvCxnSpPr>
          <p:nvPr/>
        </p:nvCxnSpPr>
        <p:spPr bwMode="auto">
          <a:xfrm>
            <a:off x="2933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14" name="Oval 62"/>
          <p:cNvSpPr>
            <a:spLocks noChangeArrowheads="1"/>
          </p:cNvSpPr>
          <p:nvPr/>
        </p:nvSpPr>
        <p:spPr bwMode="auto">
          <a:xfrm>
            <a:off x="3200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15" name="AutoShape 63"/>
          <p:cNvCxnSpPr>
            <a:cxnSpLocks noChangeShapeType="1"/>
            <a:endCxn id="23614" idx="0"/>
          </p:cNvCxnSpPr>
          <p:nvPr/>
        </p:nvCxnSpPr>
        <p:spPr bwMode="auto">
          <a:xfrm>
            <a:off x="3314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16" name="Oval 64"/>
          <p:cNvSpPr>
            <a:spLocks noChangeArrowheads="1"/>
          </p:cNvSpPr>
          <p:nvPr/>
        </p:nvSpPr>
        <p:spPr bwMode="auto">
          <a:xfrm>
            <a:off x="5105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17" name="AutoShape 65"/>
          <p:cNvCxnSpPr>
            <a:cxnSpLocks noChangeShapeType="1"/>
            <a:endCxn id="23616" idx="0"/>
          </p:cNvCxnSpPr>
          <p:nvPr/>
        </p:nvCxnSpPr>
        <p:spPr bwMode="auto">
          <a:xfrm>
            <a:off x="5219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18" name="Oval 66"/>
          <p:cNvSpPr>
            <a:spLocks noChangeArrowheads="1"/>
          </p:cNvSpPr>
          <p:nvPr/>
        </p:nvSpPr>
        <p:spPr bwMode="auto">
          <a:xfrm>
            <a:off x="4724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19" name="AutoShape 67"/>
          <p:cNvCxnSpPr>
            <a:cxnSpLocks noChangeShapeType="1"/>
            <a:endCxn id="23618" idx="0"/>
          </p:cNvCxnSpPr>
          <p:nvPr/>
        </p:nvCxnSpPr>
        <p:spPr bwMode="auto">
          <a:xfrm>
            <a:off x="4838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20" name="Oval 68"/>
          <p:cNvSpPr>
            <a:spLocks noChangeArrowheads="1"/>
          </p:cNvSpPr>
          <p:nvPr/>
        </p:nvSpPr>
        <p:spPr bwMode="auto">
          <a:xfrm>
            <a:off x="44196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21" name="AutoShape 69"/>
          <p:cNvCxnSpPr>
            <a:cxnSpLocks noChangeShapeType="1"/>
            <a:endCxn id="23620" idx="0"/>
          </p:cNvCxnSpPr>
          <p:nvPr/>
        </p:nvCxnSpPr>
        <p:spPr bwMode="auto">
          <a:xfrm>
            <a:off x="45339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22" name="Oval 70"/>
          <p:cNvSpPr>
            <a:spLocks noChangeArrowheads="1"/>
          </p:cNvSpPr>
          <p:nvPr/>
        </p:nvSpPr>
        <p:spPr bwMode="auto">
          <a:xfrm>
            <a:off x="3962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23" name="AutoShape 71"/>
          <p:cNvCxnSpPr>
            <a:cxnSpLocks noChangeShapeType="1"/>
            <a:endCxn id="23622" idx="0"/>
          </p:cNvCxnSpPr>
          <p:nvPr/>
        </p:nvCxnSpPr>
        <p:spPr bwMode="auto">
          <a:xfrm>
            <a:off x="4076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24" name="Oval 72"/>
          <p:cNvSpPr>
            <a:spLocks noChangeArrowheads="1"/>
          </p:cNvSpPr>
          <p:nvPr/>
        </p:nvSpPr>
        <p:spPr bwMode="auto">
          <a:xfrm>
            <a:off x="3581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25" name="AutoShape 73"/>
          <p:cNvCxnSpPr>
            <a:cxnSpLocks noChangeShapeType="1"/>
            <a:endCxn id="23624" idx="0"/>
          </p:cNvCxnSpPr>
          <p:nvPr/>
        </p:nvCxnSpPr>
        <p:spPr bwMode="auto">
          <a:xfrm>
            <a:off x="3695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26" name="Oval 74"/>
          <p:cNvSpPr>
            <a:spLocks noChangeArrowheads="1"/>
          </p:cNvSpPr>
          <p:nvPr/>
        </p:nvSpPr>
        <p:spPr bwMode="auto">
          <a:xfrm>
            <a:off x="5486400" y="5181600"/>
            <a:ext cx="228600" cy="228600"/>
          </a:xfrm>
          <a:prstGeom prst="ellipse">
            <a:avLst/>
          </a:prstGeom>
          <a:solidFill>
            <a:srgbClr val="FF0000"/>
          </a:solidFill>
          <a:ln w="9525">
            <a:solidFill>
              <a:schemeClr val="tx1"/>
            </a:solidFill>
            <a:round/>
          </a:ln>
        </p:spPr>
        <p:txBody>
          <a:bodyPr wrap="none" anchor="ctr"/>
          <a:lstStyle/>
          <a:p>
            <a:endParaRPr lang="zh-CN" altLang="zh-CN" sz="3600">
              <a:solidFill>
                <a:schemeClr val="tx2"/>
              </a:solidFill>
              <a:latin typeface="Times New Roman" panose="02020603050405020304" pitchFamily="18" charset="0"/>
            </a:endParaRPr>
          </a:p>
        </p:txBody>
      </p:sp>
      <p:cxnSp>
        <p:nvCxnSpPr>
          <p:cNvPr id="23627" name="AutoShape 75"/>
          <p:cNvCxnSpPr>
            <a:cxnSpLocks noChangeShapeType="1"/>
            <a:endCxn id="23626" idx="0"/>
          </p:cNvCxnSpPr>
          <p:nvPr/>
        </p:nvCxnSpPr>
        <p:spPr bwMode="auto">
          <a:xfrm>
            <a:off x="5600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28" name="Oval 76"/>
          <p:cNvSpPr>
            <a:spLocks noChangeArrowheads="1"/>
          </p:cNvSpPr>
          <p:nvPr/>
        </p:nvSpPr>
        <p:spPr bwMode="auto">
          <a:xfrm>
            <a:off x="5867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3629" name="AutoShape 77"/>
          <p:cNvCxnSpPr>
            <a:cxnSpLocks noChangeShapeType="1"/>
            <a:endCxn id="23628" idx="0"/>
          </p:cNvCxnSpPr>
          <p:nvPr/>
        </p:nvCxnSpPr>
        <p:spPr bwMode="auto">
          <a:xfrm>
            <a:off x="5981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3630" name="Oval 78"/>
          <p:cNvSpPr>
            <a:spLocks noChangeArrowheads="1"/>
          </p:cNvSpPr>
          <p:nvPr/>
        </p:nvSpPr>
        <p:spPr bwMode="auto">
          <a:xfrm>
            <a:off x="23622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1" name="Oval 79"/>
          <p:cNvSpPr>
            <a:spLocks noChangeArrowheads="1"/>
          </p:cNvSpPr>
          <p:nvPr/>
        </p:nvSpPr>
        <p:spPr bwMode="auto">
          <a:xfrm>
            <a:off x="38100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2" name="Oval 80"/>
          <p:cNvSpPr>
            <a:spLocks noChangeArrowheads="1"/>
          </p:cNvSpPr>
          <p:nvPr/>
        </p:nvSpPr>
        <p:spPr bwMode="auto">
          <a:xfrm>
            <a:off x="51054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3" name="Oval 81"/>
          <p:cNvSpPr>
            <a:spLocks noChangeArrowheads="1"/>
          </p:cNvSpPr>
          <p:nvPr/>
        </p:nvSpPr>
        <p:spPr bwMode="auto">
          <a:xfrm>
            <a:off x="79248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4" name="Oval 82"/>
          <p:cNvSpPr>
            <a:spLocks noChangeArrowheads="1"/>
          </p:cNvSpPr>
          <p:nvPr/>
        </p:nvSpPr>
        <p:spPr bwMode="auto">
          <a:xfrm>
            <a:off x="7391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5" name="Oval 83"/>
          <p:cNvSpPr>
            <a:spLocks noChangeArrowheads="1"/>
          </p:cNvSpPr>
          <p:nvPr/>
        </p:nvSpPr>
        <p:spPr bwMode="auto">
          <a:xfrm>
            <a:off x="67818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6" name="Oval 84"/>
          <p:cNvSpPr>
            <a:spLocks noChangeArrowheads="1"/>
          </p:cNvSpPr>
          <p:nvPr/>
        </p:nvSpPr>
        <p:spPr bwMode="auto">
          <a:xfrm>
            <a:off x="6248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7" name="Oval 85"/>
          <p:cNvSpPr>
            <a:spLocks noChangeArrowheads="1"/>
          </p:cNvSpPr>
          <p:nvPr/>
        </p:nvSpPr>
        <p:spPr bwMode="auto">
          <a:xfrm>
            <a:off x="2819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8" name="Oval 86"/>
          <p:cNvSpPr>
            <a:spLocks noChangeArrowheads="1"/>
          </p:cNvSpPr>
          <p:nvPr/>
        </p:nvSpPr>
        <p:spPr bwMode="auto">
          <a:xfrm>
            <a:off x="23622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39" name="Oval 87"/>
          <p:cNvSpPr>
            <a:spLocks noChangeArrowheads="1"/>
          </p:cNvSpPr>
          <p:nvPr/>
        </p:nvSpPr>
        <p:spPr bwMode="auto">
          <a:xfrm>
            <a:off x="18288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40" name="Oval 88"/>
          <p:cNvSpPr>
            <a:spLocks noChangeArrowheads="1"/>
          </p:cNvSpPr>
          <p:nvPr/>
        </p:nvSpPr>
        <p:spPr bwMode="auto">
          <a:xfrm>
            <a:off x="1295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3641" name="Oval 89"/>
          <p:cNvSpPr>
            <a:spLocks noChangeArrowheads="1"/>
          </p:cNvSpPr>
          <p:nvPr/>
        </p:nvSpPr>
        <p:spPr bwMode="auto">
          <a:xfrm>
            <a:off x="3200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6715" name="Text Box 90"/>
          <p:cNvSpPr txBox="1">
            <a:spLocks noChangeArrowheads="1"/>
          </p:cNvSpPr>
          <p:nvPr/>
        </p:nvSpPr>
        <p:spPr bwMode="auto">
          <a:xfrm>
            <a:off x="2871788" y="1879600"/>
            <a:ext cx="34686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ctr" eaLnBrk="1" hangingPunct="1"/>
            <a:r>
              <a:rPr lang="en-US" altLang="zh-CN">
                <a:solidFill>
                  <a:srgbClr val="00CC00"/>
                </a:solidFill>
                <a:latin typeface="Times New Roman" panose="02020603050405020304" pitchFamily="18" charset="0"/>
                <a:ea typeface="宋体" panose="02010600030101010101" pitchFamily="2" charset="-122"/>
              </a:rPr>
              <a:t>Breadth-first Search</a:t>
            </a:r>
            <a:endParaRPr lang="en-US" altLang="zh-CN">
              <a:solidFill>
                <a:srgbClr val="00CC00"/>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5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363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355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363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3558"/>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3632"/>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355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3555"/>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23561"/>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3640"/>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23562"/>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3639"/>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23563"/>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3638"/>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23564"/>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23637"/>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23567"/>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23641"/>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nodeType="afterEffect">
                                  <p:stCondLst>
                                    <p:cond delay="0"/>
                                  </p:stCondLst>
                                  <p:childTnLst>
                                    <p:set>
                                      <p:cBhvr>
                                        <p:cTn id="60" dur="1" fill="hold">
                                          <p:stCondLst>
                                            <p:cond delay="499"/>
                                          </p:stCondLst>
                                        </p:cTn>
                                        <p:tgtEl>
                                          <p:spTgt spid="23568"/>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23611"/>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nodeType="afterEffect">
                                  <p:stCondLst>
                                    <p:cond delay="0"/>
                                  </p:stCondLst>
                                  <p:childTnLst>
                                    <p:set>
                                      <p:cBhvr>
                                        <p:cTn id="66" dur="1" fill="hold">
                                          <p:stCondLst>
                                            <p:cond delay="499"/>
                                          </p:stCondLst>
                                        </p:cTn>
                                        <p:tgtEl>
                                          <p:spTgt spid="23569"/>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23565"/>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nodeType="afterEffect">
                                  <p:stCondLst>
                                    <p:cond delay="0"/>
                                  </p:stCondLst>
                                  <p:childTnLst>
                                    <p:set>
                                      <p:cBhvr>
                                        <p:cTn id="72" dur="1" fill="hold">
                                          <p:stCondLst>
                                            <p:cond delay="499"/>
                                          </p:stCondLst>
                                        </p:cTn>
                                        <p:tgtEl>
                                          <p:spTgt spid="23570"/>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23566"/>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nodeType="afterEffect">
                                  <p:stCondLst>
                                    <p:cond delay="0"/>
                                  </p:stCondLst>
                                  <p:childTnLst>
                                    <p:set>
                                      <p:cBhvr>
                                        <p:cTn id="78" dur="1" fill="hold">
                                          <p:stCondLst>
                                            <p:cond delay="499"/>
                                          </p:stCondLst>
                                        </p:cTn>
                                        <p:tgtEl>
                                          <p:spTgt spid="23575"/>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23574"/>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nodeType="afterEffect">
                                  <p:stCondLst>
                                    <p:cond delay="0"/>
                                  </p:stCondLst>
                                  <p:childTnLst>
                                    <p:set>
                                      <p:cBhvr>
                                        <p:cTn id="84" dur="1" fill="hold">
                                          <p:stCondLst>
                                            <p:cond delay="499"/>
                                          </p:stCondLst>
                                        </p:cTn>
                                        <p:tgtEl>
                                          <p:spTgt spid="23576"/>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23571"/>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nodeType="afterEffect">
                                  <p:stCondLst>
                                    <p:cond delay="0"/>
                                  </p:stCondLst>
                                  <p:childTnLst>
                                    <p:set>
                                      <p:cBhvr>
                                        <p:cTn id="90" dur="1" fill="hold">
                                          <p:stCondLst>
                                            <p:cond delay="499"/>
                                          </p:stCondLst>
                                        </p:cTn>
                                        <p:tgtEl>
                                          <p:spTgt spid="23577"/>
                                        </p:tgtEl>
                                        <p:attrNameLst>
                                          <p:attrName>style.visibility</p:attrName>
                                        </p:attrNameLst>
                                      </p:cBhvr>
                                      <p:to>
                                        <p:strVal val="visible"/>
                                      </p:to>
                                    </p:se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499"/>
                                          </p:stCondLst>
                                        </p:cTn>
                                        <p:tgtEl>
                                          <p:spTgt spid="23572"/>
                                        </p:tgtEl>
                                        <p:attrNameLst>
                                          <p:attrName>style.visibility</p:attrName>
                                        </p:attrNameLst>
                                      </p:cBhvr>
                                      <p:to>
                                        <p:strVal val="visible"/>
                                      </p:to>
                                    </p:set>
                                  </p:childTnLst>
                                </p:cTn>
                              </p:par>
                            </p:childTnLst>
                          </p:cTn>
                        </p:par>
                        <p:par>
                          <p:cTn id="94" fill="hold">
                            <p:stCondLst>
                              <p:cond delay="15000"/>
                            </p:stCondLst>
                            <p:childTnLst>
                              <p:par>
                                <p:cTn id="95" presetID="1" presetClass="entr" presetSubtype="0" fill="hold" nodeType="afterEffect">
                                  <p:stCondLst>
                                    <p:cond delay="0"/>
                                  </p:stCondLst>
                                  <p:childTnLst>
                                    <p:set>
                                      <p:cBhvr>
                                        <p:cTn id="96" dur="1" fill="hold">
                                          <p:stCondLst>
                                            <p:cond delay="499"/>
                                          </p:stCondLst>
                                        </p:cTn>
                                        <p:tgtEl>
                                          <p:spTgt spid="23578"/>
                                        </p:tgtEl>
                                        <p:attrNameLst>
                                          <p:attrName>style.visibility</p:attrName>
                                        </p:attrNameLst>
                                      </p:cBhvr>
                                      <p:to>
                                        <p:strVal val="visible"/>
                                      </p:to>
                                    </p:set>
                                  </p:childTnLst>
                                </p:cTn>
                              </p:par>
                            </p:childTnLst>
                          </p:cTn>
                        </p:par>
                        <p:par>
                          <p:cTn id="97" fill="hold">
                            <p:stCondLst>
                              <p:cond delay="15500"/>
                            </p:stCondLst>
                            <p:childTnLst>
                              <p:par>
                                <p:cTn id="98" presetID="1" presetClass="entr" presetSubtype="0" fill="hold" grpId="0" nodeType="afterEffect">
                                  <p:stCondLst>
                                    <p:cond delay="0"/>
                                  </p:stCondLst>
                                  <p:childTnLst>
                                    <p:set>
                                      <p:cBhvr>
                                        <p:cTn id="99" dur="1" fill="hold">
                                          <p:stCondLst>
                                            <p:cond delay="499"/>
                                          </p:stCondLst>
                                        </p:cTn>
                                        <p:tgtEl>
                                          <p:spTgt spid="23573"/>
                                        </p:tgtEl>
                                        <p:attrNameLst>
                                          <p:attrName>style.visibility</p:attrName>
                                        </p:attrNameLst>
                                      </p:cBhvr>
                                      <p:to>
                                        <p:strVal val="visible"/>
                                      </p:to>
                                    </p:set>
                                  </p:childTnLst>
                                </p:cTn>
                              </p:par>
                            </p:childTnLst>
                          </p:cTn>
                        </p:par>
                        <p:par>
                          <p:cTn id="100" fill="hold">
                            <p:stCondLst>
                              <p:cond delay="16000"/>
                            </p:stCondLst>
                            <p:childTnLst>
                              <p:par>
                                <p:cTn id="101" presetID="1" presetClass="entr" presetSubtype="0" fill="hold" nodeType="afterEffect">
                                  <p:stCondLst>
                                    <p:cond delay="0"/>
                                  </p:stCondLst>
                                  <p:childTnLst>
                                    <p:set>
                                      <p:cBhvr>
                                        <p:cTn id="102" dur="1" fill="hold">
                                          <p:stCondLst>
                                            <p:cond delay="499"/>
                                          </p:stCondLst>
                                        </p:cTn>
                                        <p:tgtEl>
                                          <p:spTgt spid="23579"/>
                                        </p:tgtEl>
                                        <p:attrNameLst>
                                          <p:attrName>style.visibility</p:attrName>
                                        </p:attrNameLst>
                                      </p:cBhvr>
                                      <p:to>
                                        <p:strVal val="visible"/>
                                      </p:to>
                                    </p:set>
                                  </p:childTnLst>
                                </p:cTn>
                              </p:par>
                            </p:childTnLst>
                          </p:cTn>
                        </p:par>
                        <p:par>
                          <p:cTn id="103" fill="hold">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23636"/>
                                        </p:tgtEl>
                                        <p:attrNameLst>
                                          <p:attrName>style.visibility</p:attrName>
                                        </p:attrNameLst>
                                      </p:cBhvr>
                                      <p:to>
                                        <p:strVal val="visible"/>
                                      </p:to>
                                    </p:set>
                                  </p:childTnLst>
                                </p:cTn>
                              </p:par>
                            </p:childTnLst>
                          </p:cTn>
                        </p:par>
                        <p:par>
                          <p:cTn id="106" fill="hold">
                            <p:stCondLst>
                              <p:cond delay="17000"/>
                            </p:stCondLst>
                            <p:childTnLst>
                              <p:par>
                                <p:cTn id="107" presetID="1" presetClass="entr" presetSubtype="0" fill="hold" nodeType="afterEffect">
                                  <p:stCondLst>
                                    <p:cond delay="0"/>
                                  </p:stCondLst>
                                  <p:childTnLst>
                                    <p:set>
                                      <p:cBhvr>
                                        <p:cTn id="108" dur="1" fill="hold">
                                          <p:stCondLst>
                                            <p:cond delay="499"/>
                                          </p:stCondLst>
                                        </p:cTn>
                                        <p:tgtEl>
                                          <p:spTgt spid="23580"/>
                                        </p:tgtEl>
                                        <p:attrNameLst>
                                          <p:attrName>style.visibility</p:attrName>
                                        </p:attrNameLst>
                                      </p:cBhvr>
                                      <p:to>
                                        <p:strVal val="visible"/>
                                      </p:to>
                                    </p:set>
                                  </p:childTnLst>
                                </p:cTn>
                              </p:par>
                            </p:childTnLst>
                          </p:cTn>
                        </p:par>
                        <p:par>
                          <p:cTn id="109" fill="hold">
                            <p:stCondLst>
                              <p:cond delay="17500"/>
                            </p:stCondLst>
                            <p:childTnLst>
                              <p:par>
                                <p:cTn id="110" presetID="1" presetClass="entr" presetSubtype="0" fill="hold" grpId="0" nodeType="afterEffect">
                                  <p:stCondLst>
                                    <p:cond delay="0"/>
                                  </p:stCondLst>
                                  <p:childTnLst>
                                    <p:set>
                                      <p:cBhvr>
                                        <p:cTn id="111" dur="1" fill="hold">
                                          <p:stCondLst>
                                            <p:cond delay="499"/>
                                          </p:stCondLst>
                                        </p:cTn>
                                        <p:tgtEl>
                                          <p:spTgt spid="23635"/>
                                        </p:tgtEl>
                                        <p:attrNameLst>
                                          <p:attrName>style.visibility</p:attrName>
                                        </p:attrNameLst>
                                      </p:cBhvr>
                                      <p:to>
                                        <p:strVal val="visible"/>
                                      </p:to>
                                    </p:set>
                                  </p:childTnLst>
                                </p:cTn>
                              </p:par>
                            </p:childTnLst>
                          </p:cTn>
                        </p:par>
                        <p:par>
                          <p:cTn id="112" fill="hold">
                            <p:stCondLst>
                              <p:cond delay="18000"/>
                            </p:stCondLst>
                            <p:childTnLst>
                              <p:par>
                                <p:cTn id="113" presetID="1" presetClass="entr" presetSubtype="0" fill="hold" nodeType="afterEffect">
                                  <p:stCondLst>
                                    <p:cond delay="0"/>
                                  </p:stCondLst>
                                  <p:childTnLst>
                                    <p:set>
                                      <p:cBhvr>
                                        <p:cTn id="114" dur="1" fill="hold">
                                          <p:stCondLst>
                                            <p:cond delay="499"/>
                                          </p:stCondLst>
                                        </p:cTn>
                                        <p:tgtEl>
                                          <p:spTgt spid="23581"/>
                                        </p:tgtEl>
                                        <p:attrNameLst>
                                          <p:attrName>style.visibility</p:attrName>
                                        </p:attrNameLst>
                                      </p:cBhvr>
                                      <p:to>
                                        <p:strVal val="visible"/>
                                      </p:to>
                                    </p:set>
                                  </p:childTnLst>
                                </p:cTn>
                              </p:par>
                            </p:childTnLst>
                          </p:cTn>
                        </p:par>
                        <p:par>
                          <p:cTn id="115" fill="hold">
                            <p:stCondLst>
                              <p:cond delay="18500"/>
                            </p:stCondLst>
                            <p:childTnLst>
                              <p:par>
                                <p:cTn id="116" presetID="1" presetClass="entr" presetSubtype="0" fill="hold" grpId="0" nodeType="afterEffect">
                                  <p:stCondLst>
                                    <p:cond delay="0"/>
                                  </p:stCondLst>
                                  <p:childTnLst>
                                    <p:set>
                                      <p:cBhvr>
                                        <p:cTn id="117" dur="1" fill="hold">
                                          <p:stCondLst>
                                            <p:cond delay="499"/>
                                          </p:stCondLst>
                                        </p:cTn>
                                        <p:tgtEl>
                                          <p:spTgt spid="23634"/>
                                        </p:tgtEl>
                                        <p:attrNameLst>
                                          <p:attrName>style.visibility</p:attrName>
                                        </p:attrNameLst>
                                      </p:cBhvr>
                                      <p:to>
                                        <p:strVal val="visible"/>
                                      </p:to>
                                    </p:set>
                                  </p:childTnLst>
                                </p:cTn>
                              </p:par>
                            </p:childTnLst>
                          </p:cTn>
                        </p:par>
                        <p:par>
                          <p:cTn id="118" fill="hold">
                            <p:stCondLst>
                              <p:cond delay="19000"/>
                            </p:stCondLst>
                            <p:childTnLst>
                              <p:par>
                                <p:cTn id="119" presetID="1" presetClass="entr" presetSubtype="0" fill="hold" nodeType="afterEffect">
                                  <p:stCondLst>
                                    <p:cond delay="0"/>
                                  </p:stCondLst>
                                  <p:childTnLst>
                                    <p:set>
                                      <p:cBhvr>
                                        <p:cTn id="120" dur="1" fill="hold">
                                          <p:stCondLst>
                                            <p:cond delay="499"/>
                                          </p:stCondLst>
                                        </p:cTn>
                                        <p:tgtEl>
                                          <p:spTgt spid="23582"/>
                                        </p:tgtEl>
                                        <p:attrNameLst>
                                          <p:attrName>style.visibility</p:attrName>
                                        </p:attrNameLst>
                                      </p:cBhvr>
                                      <p:to>
                                        <p:strVal val="visible"/>
                                      </p:to>
                                    </p:set>
                                  </p:childTnLst>
                                </p:cTn>
                              </p:par>
                            </p:childTnLst>
                          </p:cTn>
                        </p:par>
                        <p:par>
                          <p:cTn id="121" fill="hold">
                            <p:stCondLst>
                              <p:cond delay="19500"/>
                            </p:stCondLst>
                            <p:childTnLst>
                              <p:par>
                                <p:cTn id="122" presetID="1" presetClass="entr" presetSubtype="0" fill="hold" grpId="0" nodeType="afterEffect">
                                  <p:stCondLst>
                                    <p:cond delay="0"/>
                                  </p:stCondLst>
                                  <p:childTnLst>
                                    <p:set>
                                      <p:cBhvr>
                                        <p:cTn id="123" dur="1" fill="hold">
                                          <p:stCondLst>
                                            <p:cond delay="499"/>
                                          </p:stCondLst>
                                        </p:cTn>
                                        <p:tgtEl>
                                          <p:spTgt spid="23633"/>
                                        </p:tgtEl>
                                        <p:attrNameLst>
                                          <p:attrName>style.visibility</p:attrName>
                                        </p:attrNameLst>
                                      </p:cBhvr>
                                      <p:to>
                                        <p:strVal val="visible"/>
                                      </p:to>
                                    </p:set>
                                  </p:childTnLst>
                                </p:cTn>
                              </p:par>
                            </p:childTnLst>
                          </p:cTn>
                        </p:par>
                        <p:par>
                          <p:cTn id="124" fill="hold">
                            <p:stCondLst>
                              <p:cond delay="20000"/>
                            </p:stCondLst>
                            <p:childTnLst>
                              <p:par>
                                <p:cTn id="125" presetID="1" presetClass="entr" presetSubtype="0" fill="hold" nodeType="afterEffect">
                                  <p:stCondLst>
                                    <p:cond delay="0"/>
                                  </p:stCondLst>
                                  <p:childTnLst>
                                    <p:set>
                                      <p:cBhvr>
                                        <p:cTn id="126" dur="1" fill="hold">
                                          <p:stCondLst>
                                            <p:cond delay="499"/>
                                          </p:stCondLst>
                                        </p:cTn>
                                        <p:tgtEl>
                                          <p:spTgt spid="23593"/>
                                        </p:tgtEl>
                                        <p:attrNameLst>
                                          <p:attrName>style.visibility</p:attrName>
                                        </p:attrNameLst>
                                      </p:cBhvr>
                                      <p:to>
                                        <p:strVal val="visible"/>
                                      </p:to>
                                    </p:set>
                                  </p:childTnLst>
                                </p:cTn>
                              </p:par>
                            </p:childTnLst>
                          </p:cTn>
                        </p:par>
                        <p:par>
                          <p:cTn id="127" fill="hold">
                            <p:stCondLst>
                              <p:cond delay="20500"/>
                            </p:stCondLst>
                            <p:childTnLst>
                              <p:par>
                                <p:cTn id="128" presetID="1" presetClass="entr" presetSubtype="0" fill="hold" grpId="0" nodeType="afterEffect">
                                  <p:stCondLst>
                                    <p:cond delay="0"/>
                                  </p:stCondLst>
                                  <p:childTnLst>
                                    <p:set>
                                      <p:cBhvr>
                                        <p:cTn id="129" dur="1" fill="hold">
                                          <p:stCondLst>
                                            <p:cond delay="499"/>
                                          </p:stCondLst>
                                        </p:cTn>
                                        <p:tgtEl>
                                          <p:spTgt spid="23591"/>
                                        </p:tgtEl>
                                        <p:attrNameLst>
                                          <p:attrName>style.visibility</p:attrName>
                                        </p:attrNameLst>
                                      </p:cBhvr>
                                      <p:to>
                                        <p:strVal val="visible"/>
                                      </p:to>
                                    </p:set>
                                  </p:childTnLst>
                                </p:cTn>
                              </p:par>
                            </p:childTnLst>
                          </p:cTn>
                        </p:par>
                        <p:par>
                          <p:cTn id="130" fill="hold">
                            <p:stCondLst>
                              <p:cond delay="21000"/>
                            </p:stCondLst>
                            <p:childTnLst>
                              <p:par>
                                <p:cTn id="131" presetID="1" presetClass="entr" presetSubtype="0" fill="hold" nodeType="afterEffect">
                                  <p:stCondLst>
                                    <p:cond delay="0"/>
                                  </p:stCondLst>
                                  <p:childTnLst>
                                    <p:set>
                                      <p:cBhvr>
                                        <p:cTn id="132" dur="1" fill="hold">
                                          <p:stCondLst>
                                            <p:cond delay="499"/>
                                          </p:stCondLst>
                                        </p:cTn>
                                        <p:tgtEl>
                                          <p:spTgt spid="23594"/>
                                        </p:tgtEl>
                                        <p:attrNameLst>
                                          <p:attrName>style.visibility</p:attrName>
                                        </p:attrNameLst>
                                      </p:cBhvr>
                                      <p:to>
                                        <p:strVal val="visible"/>
                                      </p:to>
                                    </p:set>
                                  </p:childTnLst>
                                </p:cTn>
                              </p:par>
                            </p:childTnLst>
                          </p:cTn>
                        </p:par>
                        <p:par>
                          <p:cTn id="133" fill="hold">
                            <p:stCondLst>
                              <p:cond delay="21500"/>
                            </p:stCondLst>
                            <p:childTnLst>
                              <p:par>
                                <p:cTn id="134" presetID="1" presetClass="entr" presetSubtype="0" fill="hold" grpId="0" nodeType="afterEffect">
                                  <p:stCondLst>
                                    <p:cond delay="0"/>
                                  </p:stCondLst>
                                  <p:childTnLst>
                                    <p:set>
                                      <p:cBhvr>
                                        <p:cTn id="135" dur="1" fill="hold">
                                          <p:stCondLst>
                                            <p:cond delay="499"/>
                                          </p:stCondLst>
                                        </p:cTn>
                                        <p:tgtEl>
                                          <p:spTgt spid="23592"/>
                                        </p:tgtEl>
                                        <p:attrNameLst>
                                          <p:attrName>style.visibility</p:attrName>
                                        </p:attrNameLst>
                                      </p:cBhvr>
                                      <p:to>
                                        <p:strVal val="visible"/>
                                      </p:to>
                                    </p:set>
                                  </p:childTnLst>
                                </p:cTn>
                              </p:par>
                            </p:childTnLst>
                          </p:cTn>
                        </p:par>
                        <p:par>
                          <p:cTn id="136" fill="hold">
                            <p:stCondLst>
                              <p:cond delay="22000"/>
                            </p:stCondLst>
                            <p:childTnLst>
                              <p:par>
                                <p:cTn id="137" presetID="1" presetClass="entr" presetSubtype="0" fill="hold" nodeType="afterEffect">
                                  <p:stCondLst>
                                    <p:cond delay="0"/>
                                  </p:stCondLst>
                                  <p:childTnLst>
                                    <p:set>
                                      <p:cBhvr>
                                        <p:cTn id="138" dur="1" fill="hold">
                                          <p:stCondLst>
                                            <p:cond delay="499"/>
                                          </p:stCondLst>
                                        </p:cTn>
                                        <p:tgtEl>
                                          <p:spTgt spid="23585"/>
                                        </p:tgtEl>
                                        <p:attrNameLst>
                                          <p:attrName>style.visibility</p:attrName>
                                        </p:attrNameLst>
                                      </p:cBhvr>
                                      <p:to>
                                        <p:strVal val="visible"/>
                                      </p:to>
                                    </p:set>
                                  </p:childTnLst>
                                </p:cTn>
                              </p:par>
                            </p:childTnLst>
                          </p:cTn>
                        </p:par>
                        <p:par>
                          <p:cTn id="139" fill="hold">
                            <p:stCondLst>
                              <p:cond delay="22500"/>
                            </p:stCondLst>
                            <p:childTnLst>
                              <p:par>
                                <p:cTn id="140" presetID="1" presetClass="entr" presetSubtype="0" fill="hold" grpId="0" nodeType="afterEffect">
                                  <p:stCondLst>
                                    <p:cond delay="0"/>
                                  </p:stCondLst>
                                  <p:childTnLst>
                                    <p:set>
                                      <p:cBhvr>
                                        <p:cTn id="141" dur="1" fill="hold">
                                          <p:stCondLst>
                                            <p:cond delay="499"/>
                                          </p:stCondLst>
                                        </p:cTn>
                                        <p:tgtEl>
                                          <p:spTgt spid="23583"/>
                                        </p:tgtEl>
                                        <p:attrNameLst>
                                          <p:attrName>style.visibility</p:attrName>
                                        </p:attrNameLst>
                                      </p:cBhvr>
                                      <p:to>
                                        <p:strVal val="visible"/>
                                      </p:to>
                                    </p:set>
                                  </p:childTnLst>
                                </p:cTn>
                              </p:par>
                            </p:childTnLst>
                          </p:cTn>
                        </p:par>
                        <p:par>
                          <p:cTn id="142" fill="hold">
                            <p:stCondLst>
                              <p:cond delay="23000"/>
                            </p:stCondLst>
                            <p:childTnLst>
                              <p:par>
                                <p:cTn id="143" presetID="1" presetClass="entr" presetSubtype="0" fill="hold" nodeType="afterEffect">
                                  <p:stCondLst>
                                    <p:cond delay="0"/>
                                  </p:stCondLst>
                                  <p:childTnLst>
                                    <p:set>
                                      <p:cBhvr>
                                        <p:cTn id="144" dur="1" fill="hold">
                                          <p:stCondLst>
                                            <p:cond delay="499"/>
                                          </p:stCondLst>
                                        </p:cTn>
                                        <p:tgtEl>
                                          <p:spTgt spid="23586"/>
                                        </p:tgtEl>
                                        <p:attrNameLst>
                                          <p:attrName>style.visibility</p:attrName>
                                        </p:attrNameLst>
                                      </p:cBhvr>
                                      <p:to>
                                        <p:strVal val="visible"/>
                                      </p:to>
                                    </p:set>
                                  </p:childTnLst>
                                </p:cTn>
                              </p:par>
                            </p:childTnLst>
                          </p:cTn>
                        </p:par>
                        <p:par>
                          <p:cTn id="145" fill="hold">
                            <p:stCondLst>
                              <p:cond delay="23500"/>
                            </p:stCondLst>
                            <p:childTnLst>
                              <p:par>
                                <p:cTn id="146" presetID="1" presetClass="entr" presetSubtype="0" fill="hold" grpId="0" nodeType="afterEffect">
                                  <p:stCondLst>
                                    <p:cond delay="0"/>
                                  </p:stCondLst>
                                  <p:childTnLst>
                                    <p:set>
                                      <p:cBhvr>
                                        <p:cTn id="147" dur="1" fill="hold">
                                          <p:stCondLst>
                                            <p:cond delay="499"/>
                                          </p:stCondLst>
                                        </p:cTn>
                                        <p:tgtEl>
                                          <p:spTgt spid="23584"/>
                                        </p:tgtEl>
                                        <p:attrNameLst>
                                          <p:attrName>style.visibility</p:attrName>
                                        </p:attrNameLst>
                                      </p:cBhvr>
                                      <p:to>
                                        <p:strVal val="visible"/>
                                      </p:to>
                                    </p:set>
                                  </p:childTnLst>
                                </p:cTn>
                              </p:par>
                            </p:childTnLst>
                          </p:cTn>
                        </p:par>
                        <p:par>
                          <p:cTn id="148" fill="hold">
                            <p:stCondLst>
                              <p:cond delay="24000"/>
                            </p:stCondLst>
                            <p:childTnLst>
                              <p:par>
                                <p:cTn id="149" presetID="1" presetClass="entr" presetSubtype="0" fill="hold" nodeType="afterEffect">
                                  <p:stCondLst>
                                    <p:cond delay="0"/>
                                  </p:stCondLst>
                                  <p:childTnLst>
                                    <p:set>
                                      <p:cBhvr>
                                        <p:cTn id="150" dur="1" fill="hold">
                                          <p:stCondLst>
                                            <p:cond delay="499"/>
                                          </p:stCondLst>
                                        </p:cTn>
                                        <p:tgtEl>
                                          <p:spTgt spid="23589"/>
                                        </p:tgtEl>
                                        <p:attrNameLst>
                                          <p:attrName>style.visibility</p:attrName>
                                        </p:attrNameLst>
                                      </p:cBhvr>
                                      <p:to>
                                        <p:strVal val="visible"/>
                                      </p:to>
                                    </p:set>
                                  </p:childTnLst>
                                </p:cTn>
                              </p:par>
                            </p:childTnLst>
                          </p:cTn>
                        </p:par>
                        <p:par>
                          <p:cTn id="151" fill="hold">
                            <p:stCondLst>
                              <p:cond delay="24500"/>
                            </p:stCondLst>
                            <p:childTnLst>
                              <p:par>
                                <p:cTn id="152" presetID="1" presetClass="entr" presetSubtype="0" fill="hold" grpId="0" nodeType="afterEffect">
                                  <p:stCondLst>
                                    <p:cond delay="0"/>
                                  </p:stCondLst>
                                  <p:childTnLst>
                                    <p:set>
                                      <p:cBhvr>
                                        <p:cTn id="153" dur="1" fill="hold">
                                          <p:stCondLst>
                                            <p:cond delay="499"/>
                                          </p:stCondLst>
                                        </p:cTn>
                                        <p:tgtEl>
                                          <p:spTgt spid="23587"/>
                                        </p:tgtEl>
                                        <p:attrNameLst>
                                          <p:attrName>style.visibility</p:attrName>
                                        </p:attrNameLst>
                                      </p:cBhvr>
                                      <p:to>
                                        <p:strVal val="visible"/>
                                      </p:to>
                                    </p:set>
                                  </p:childTnLst>
                                </p:cTn>
                              </p:par>
                            </p:childTnLst>
                          </p:cTn>
                        </p:par>
                        <p:par>
                          <p:cTn id="154" fill="hold">
                            <p:stCondLst>
                              <p:cond delay="25000"/>
                            </p:stCondLst>
                            <p:childTnLst>
                              <p:par>
                                <p:cTn id="155" presetID="1" presetClass="entr" presetSubtype="0" fill="hold" nodeType="afterEffect">
                                  <p:stCondLst>
                                    <p:cond delay="0"/>
                                  </p:stCondLst>
                                  <p:childTnLst>
                                    <p:set>
                                      <p:cBhvr>
                                        <p:cTn id="156" dur="1" fill="hold">
                                          <p:stCondLst>
                                            <p:cond delay="499"/>
                                          </p:stCondLst>
                                        </p:cTn>
                                        <p:tgtEl>
                                          <p:spTgt spid="23590"/>
                                        </p:tgtEl>
                                        <p:attrNameLst>
                                          <p:attrName>style.visibility</p:attrName>
                                        </p:attrNameLst>
                                      </p:cBhvr>
                                      <p:to>
                                        <p:strVal val="visible"/>
                                      </p:to>
                                    </p:set>
                                  </p:childTnLst>
                                </p:cTn>
                              </p:par>
                            </p:childTnLst>
                          </p:cTn>
                        </p:par>
                        <p:par>
                          <p:cTn id="157" fill="hold">
                            <p:stCondLst>
                              <p:cond delay="25500"/>
                            </p:stCondLst>
                            <p:childTnLst>
                              <p:par>
                                <p:cTn id="158" presetID="1" presetClass="entr" presetSubtype="0" fill="hold" grpId="0" nodeType="afterEffect">
                                  <p:stCondLst>
                                    <p:cond delay="0"/>
                                  </p:stCondLst>
                                  <p:childTnLst>
                                    <p:set>
                                      <p:cBhvr>
                                        <p:cTn id="159" dur="1" fill="hold">
                                          <p:stCondLst>
                                            <p:cond delay="499"/>
                                          </p:stCondLst>
                                        </p:cTn>
                                        <p:tgtEl>
                                          <p:spTgt spid="23588"/>
                                        </p:tgtEl>
                                        <p:attrNameLst>
                                          <p:attrName>style.visibility</p:attrName>
                                        </p:attrNameLst>
                                      </p:cBhvr>
                                      <p:to>
                                        <p:strVal val="visible"/>
                                      </p:to>
                                    </p:set>
                                  </p:childTnLst>
                                </p:cTn>
                              </p:par>
                            </p:childTnLst>
                          </p:cTn>
                        </p:par>
                        <p:par>
                          <p:cTn id="160" fill="hold">
                            <p:stCondLst>
                              <p:cond delay="26000"/>
                            </p:stCondLst>
                            <p:childTnLst>
                              <p:par>
                                <p:cTn id="161" presetID="1" presetClass="entr" presetSubtype="0" fill="hold" nodeType="afterEffect">
                                  <p:stCondLst>
                                    <p:cond delay="0"/>
                                  </p:stCondLst>
                                  <p:childTnLst>
                                    <p:set>
                                      <p:cBhvr>
                                        <p:cTn id="162" dur="1" fill="hold">
                                          <p:stCondLst>
                                            <p:cond delay="499"/>
                                          </p:stCondLst>
                                        </p:cTn>
                                        <p:tgtEl>
                                          <p:spTgt spid="23613"/>
                                        </p:tgtEl>
                                        <p:attrNameLst>
                                          <p:attrName>style.visibility</p:attrName>
                                        </p:attrNameLst>
                                      </p:cBhvr>
                                      <p:to>
                                        <p:strVal val="visible"/>
                                      </p:to>
                                    </p:set>
                                  </p:childTnLst>
                                </p:cTn>
                              </p:par>
                            </p:childTnLst>
                          </p:cTn>
                        </p:par>
                        <p:par>
                          <p:cTn id="163" fill="hold">
                            <p:stCondLst>
                              <p:cond delay="26500"/>
                            </p:stCondLst>
                            <p:childTnLst>
                              <p:par>
                                <p:cTn id="164" presetID="1" presetClass="entr" presetSubtype="0" fill="hold" grpId="0" nodeType="afterEffect">
                                  <p:stCondLst>
                                    <p:cond delay="0"/>
                                  </p:stCondLst>
                                  <p:childTnLst>
                                    <p:set>
                                      <p:cBhvr>
                                        <p:cTn id="165" dur="1" fill="hold">
                                          <p:stCondLst>
                                            <p:cond delay="499"/>
                                          </p:stCondLst>
                                        </p:cTn>
                                        <p:tgtEl>
                                          <p:spTgt spid="23612"/>
                                        </p:tgtEl>
                                        <p:attrNameLst>
                                          <p:attrName>style.visibility</p:attrName>
                                        </p:attrNameLst>
                                      </p:cBhvr>
                                      <p:to>
                                        <p:strVal val="visible"/>
                                      </p:to>
                                    </p:set>
                                  </p:childTnLst>
                                </p:cTn>
                              </p:par>
                            </p:childTnLst>
                          </p:cTn>
                        </p:par>
                        <p:par>
                          <p:cTn id="166" fill="hold">
                            <p:stCondLst>
                              <p:cond delay="27000"/>
                            </p:stCondLst>
                            <p:childTnLst>
                              <p:par>
                                <p:cTn id="167" presetID="1" presetClass="entr" presetSubtype="0" fill="hold" nodeType="afterEffect">
                                  <p:stCondLst>
                                    <p:cond delay="0"/>
                                  </p:stCondLst>
                                  <p:childTnLst>
                                    <p:set>
                                      <p:cBhvr>
                                        <p:cTn id="168" dur="1" fill="hold">
                                          <p:stCondLst>
                                            <p:cond delay="499"/>
                                          </p:stCondLst>
                                        </p:cTn>
                                        <p:tgtEl>
                                          <p:spTgt spid="23615"/>
                                        </p:tgtEl>
                                        <p:attrNameLst>
                                          <p:attrName>style.visibility</p:attrName>
                                        </p:attrNameLst>
                                      </p:cBhvr>
                                      <p:to>
                                        <p:strVal val="visible"/>
                                      </p:to>
                                    </p:set>
                                  </p:childTnLst>
                                </p:cTn>
                              </p:par>
                            </p:childTnLst>
                          </p:cTn>
                        </p:par>
                        <p:par>
                          <p:cTn id="169" fill="hold">
                            <p:stCondLst>
                              <p:cond delay="27500"/>
                            </p:stCondLst>
                            <p:childTnLst>
                              <p:par>
                                <p:cTn id="170" presetID="1" presetClass="entr" presetSubtype="0" fill="hold" grpId="0" nodeType="afterEffect">
                                  <p:stCondLst>
                                    <p:cond delay="0"/>
                                  </p:stCondLst>
                                  <p:childTnLst>
                                    <p:set>
                                      <p:cBhvr>
                                        <p:cTn id="171" dur="1" fill="hold">
                                          <p:stCondLst>
                                            <p:cond delay="499"/>
                                          </p:stCondLst>
                                        </p:cTn>
                                        <p:tgtEl>
                                          <p:spTgt spid="23614"/>
                                        </p:tgtEl>
                                        <p:attrNameLst>
                                          <p:attrName>style.visibility</p:attrName>
                                        </p:attrNameLst>
                                      </p:cBhvr>
                                      <p:to>
                                        <p:strVal val="visible"/>
                                      </p:to>
                                    </p:set>
                                  </p:childTnLst>
                                </p:cTn>
                              </p:par>
                            </p:childTnLst>
                          </p:cTn>
                        </p:par>
                        <p:par>
                          <p:cTn id="172" fill="hold">
                            <p:stCondLst>
                              <p:cond delay="28000"/>
                            </p:stCondLst>
                            <p:childTnLst>
                              <p:par>
                                <p:cTn id="173" presetID="1" presetClass="entr" presetSubtype="0" fill="hold" nodeType="afterEffect">
                                  <p:stCondLst>
                                    <p:cond delay="0"/>
                                  </p:stCondLst>
                                  <p:childTnLst>
                                    <p:set>
                                      <p:cBhvr>
                                        <p:cTn id="174" dur="1" fill="hold">
                                          <p:stCondLst>
                                            <p:cond delay="499"/>
                                          </p:stCondLst>
                                        </p:cTn>
                                        <p:tgtEl>
                                          <p:spTgt spid="23625"/>
                                        </p:tgtEl>
                                        <p:attrNameLst>
                                          <p:attrName>style.visibility</p:attrName>
                                        </p:attrNameLst>
                                      </p:cBhvr>
                                      <p:to>
                                        <p:strVal val="visible"/>
                                      </p:to>
                                    </p:set>
                                  </p:childTnLst>
                                </p:cTn>
                              </p:par>
                            </p:childTnLst>
                          </p:cTn>
                        </p:par>
                        <p:par>
                          <p:cTn id="175" fill="hold">
                            <p:stCondLst>
                              <p:cond delay="28500"/>
                            </p:stCondLst>
                            <p:childTnLst>
                              <p:par>
                                <p:cTn id="176" presetID="1" presetClass="entr" presetSubtype="0" fill="hold" grpId="0" nodeType="afterEffect">
                                  <p:stCondLst>
                                    <p:cond delay="0"/>
                                  </p:stCondLst>
                                  <p:childTnLst>
                                    <p:set>
                                      <p:cBhvr>
                                        <p:cTn id="177" dur="1" fill="hold">
                                          <p:stCondLst>
                                            <p:cond delay="499"/>
                                          </p:stCondLst>
                                        </p:cTn>
                                        <p:tgtEl>
                                          <p:spTgt spid="23624"/>
                                        </p:tgtEl>
                                        <p:attrNameLst>
                                          <p:attrName>style.visibility</p:attrName>
                                        </p:attrNameLst>
                                      </p:cBhvr>
                                      <p:to>
                                        <p:strVal val="visible"/>
                                      </p:to>
                                    </p:set>
                                  </p:childTnLst>
                                </p:cTn>
                              </p:par>
                            </p:childTnLst>
                          </p:cTn>
                        </p:par>
                        <p:par>
                          <p:cTn id="178" fill="hold">
                            <p:stCondLst>
                              <p:cond delay="29000"/>
                            </p:stCondLst>
                            <p:childTnLst>
                              <p:par>
                                <p:cTn id="179" presetID="1" presetClass="entr" presetSubtype="0" fill="hold" nodeType="afterEffect">
                                  <p:stCondLst>
                                    <p:cond delay="0"/>
                                  </p:stCondLst>
                                  <p:childTnLst>
                                    <p:set>
                                      <p:cBhvr>
                                        <p:cTn id="180" dur="1" fill="hold">
                                          <p:stCondLst>
                                            <p:cond delay="499"/>
                                          </p:stCondLst>
                                        </p:cTn>
                                        <p:tgtEl>
                                          <p:spTgt spid="23623"/>
                                        </p:tgtEl>
                                        <p:attrNameLst>
                                          <p:attrName>style.visibility</p:attrName>
                                        </p:attrNameLst>
                                      </p:cBhvr>
                                      <p:to>
                                        <p:strVal val="visible"/>
                                      </p:to>
                                    </p:set>
                                  </p:childTnLst>
                                </p:cTn>
                              </p:par>
                            </p:childTnLst>
                          </p:cTn>
                        </p:par>
                        <p:par>
                          <p:cTn id="181" fill="hold">
                            <p:stCondLst>
                              <p:cond delay="29500"/>
                            </p:stCondLst>
                            <p:childTnLst>
                              <p:par>
                                <p:cTn id="182" presetID="1" presetClass="entr" presetSubtype="0" fill="hold" grpId="0" nodeType="afterEffect">
                                  <p:stCondLst>
                                    <p:cond delay="0"/>
                                  </p:stCondLst>
                                  <p:childTnLst>
                                    <p:set>
                                      <p:cBhvr>
                                        <p:cTn id="183" dur="1" fill="hold">
                                          <p:stCondLst>
                                            <p:cond delay="499"/>
                                          </p:stCondLst>
                                        </p:cTn>
                                        <p:tgtEl>
                                          <p:spTgt spid="23622"/>
                                        </p:tgtEl>
                                        <p:attrNameLst>
                                          <p:attrName>style.visibility</p:attrName>
                                        </p:attrNameLst>
                                      </p:cBhvr>
                                      <p:to>
                                        <p:strVal val="visible"/>
                                      </p:to>
                                    </p:set>
                                  </p:childTnLst>
                                </p:cTn>
                              </p:par>
                            </p:childTnLst>
                          </p:cTn>
                        </p:par>
                        <p:par>
                          <p:cTn id="184" fill="hold">
                            <p:stCondLst>
                              <p:cond delay="30000"/>
                            </p:stCondLst>
                            <p:childTnLst>
                              <p:par>
                                <p:cTn id="185" presetID="1" presetClass="entr" presetSubtype="0" fill="hold" nodeType="afterEffect">
                                  <p:stCondLst>
                                    <p:cond delay="0"/>
                                  </p:stCondLst>
                                  <p:childTnLst>
                                    <p:set>
                                      <p:cBhvr>
                                        <p:cTn id="186" dur="1" fill="hold">
                                          <p:stCondLst>
                                            <p:cond delay="499"/>
                                          </p:stCondLst>
                                        </p:cTn>
                                        <p:tgtEl>
                                          <p:spTgt spid="23621"/>
                                        </p:tgtEl>
                                        <p:attrNameLst>
                                          <p:attrName>style.visibility</p:attrName>
                                        </p:attrNameLst>
                                      </p:cBhvr>
                                      <p:to>
                                        <p:strVal val="visible"/>
                                      </p:to>
                                    </p:set>
                                  </p:childTnLst>
                                </p:cTn>
                              </p:par>
                            </p:childTnLst>
                          </p:cTn>
                        </p:par>
                        <p:par>
                          <p:cTn id="187" fill="hold">
                            <p:stCondLst>
                              <p:cond delay="30500"/>
                            </p:stCondLst>
                            <p:childTnLst>
                              <p:par>
                                <p:cTn id="188" presetID="1" presetClass="entr" presetSubtype="0" fill="hold" grpId="0" nodeType="afterEffect">
                                  <p:stCondLst>
                                    <p:cond delay="0"/>
                                  </p:stCondLst>
                                  <p:childTnLst>
                                    <p:set>
                                      <p:cBhvr>
                                        <p:cTn id="189" dur="1" fill="hold">
                                          <p:stCondLst>
                                            <p:cond delay="499"/>
                                          </p:stCondLst>
                                        </p:cTn>
                                        <p:tgtEl>
                                          <p:spTgt spid="23620"/>
                                        </p:tgtEl>
                                        <p:attrNameLst>
                                          <p:attrName>style.visibility</p:attrName>
                                        </p:attrNameLst>
                                      </p:cBhvr>
                                      <p:to>
                                        <p:strVal val="visible"/>
                                      </p:to>
                                    </p:set>
                                  </p:childTnLst>
                                </p:cTn>
                              </p:par>
                            </p:childTnLst>
                          </p:cTn>
                        </p:par>
                        <p:par>
                          <p:cTn id="190" fill="hold">
                            <p:stCondLst>
                              <p:cond delay="31000"/>
                            </p:stCondLst>
                            <p:childTnLst>
                              <p:par>
                                <p:cTn id="191" presetID="1" presetClass="entr" presetSubtype="0" fill="hold" nodeType="afterEffect">
                                  <p:stCondLst>
                                    <p:cond delay="0"/>
                                  </p:stCondLst>
                                  <p:childTnLst>
                                    <p:set>
                                      <p:cBhvr>
                                        <p:cTn id="192" dur="1" fill="hold">
                                          <p:stCondLst>
                                            <p:cond delay="499"/>
                                          </p:stCondLst>
                                        </p:cTn>
                                        <p:tgtEl>
                                          <p:spTgt spid="23619"/>
                                        </p:tgtEl>
                                        <p:attrNameLst>
                                          <p:attrName>style.visibility</p:attrName>
                                        </p:attrNameLst>
                                      </p:cBhvr>
                                      <p:to>
                                        <p:strVal val="visible"/>
                                      </p:to>
                                    </p:set>
                                  </p:childTnLst>
                                </p:cTn>
                              </p:par>
                            </p:childTnLst>
                          </p:cTn>
                        </p:par>
                        <p:par>
                          <p:cTn id="193" fill="hold">
                            <p:stCondLst>
                              <p:cond delay="31500"/>
                            </p:stCondLst>
                            <p:childTnLst>
                              <p:par>
                                <p:cTn id="194" presetID="1" presetClass="entr" presetSubtype="0" fill="hold" grpId="0" nodeType="afterEffect">
                                  <p:stCondLst>
                                    <p:cond delay="0"/>
                                  </p:stCondLst>
                                  <p:childTnLst>
                                    <p:set>
                                      <p:cBhvr>
                                        <p:cTn id="195" dur="1" fill="hold">
                                          <p:stCondLst>
                                            <p:cond delay="499"/>
                                          </p:stCondLst>
                                        </p:cTn>
                                        <p:tgtEl>
                                          <p:spTgt spid="23618"/>
                                        </p:tgtEl>
                                        <p:attrNameLst>
                                          <p:attrName>style.visibility</p:attrName>
                                        </p:attrNameLst>
                                      </p:cBhvr>
                                      <p:to>
                                        <p:strVal val="visible"/>
                                      </p:to>
                                    </p:set>
                                  </p:childTnLst>
                                </p:cTn>
                              </p:par>
                            </p:childTnLst>
                          </p:cTn>
                        </p:par>
                        <p:par>
                          <p:cTn id="196" fill="hold">
                            <p:stCondLst>
                              <p:cond delay="32000"/>
                            </p:stCondLst>
                            <p:childTnLst>
                              <p:par>
                                <p:cTn id="197" presetID="1" presetClass="entr" presetSubtype="0" fill="hold" nodeType="afterEffect">
                                  <p:stCondLst>
                                    <p:cond delay="0"/>
                                  </p:stCondLst>
                                  <p:childTnLst>
                                    <p:set>
                                      <p:cBhvr>
                                        <p:cTn id="198" dur="1" fill="hold">
                                          <p:stCondLst>
                                            <p:cond delay="499"/>
                                          </p:stCondLst>
                                        </p:cTn>
                                        <p:tgtEl>
                                          <p:spTgt spid="23617"/>
                                        </p:tgtEl>
                                        <p:attrNameLst>
                                          <p:attrName>style.visibility</p:attrName>
                                        </p:attrNameLst>
                                      </p:cBhvr>
                                      <p:to>
                                        <p:strVal val="visible"/>
                                      </p:to>
                                    </p:set>
                                  </p:childTnLst>
                                </p:cTn>
                              </p:par>
                            </p:childTnLst>
                          </p:cTn>
                        </p:par>
                        <p:par>
                          <p:cTn id="199" fill="hold">
                            <p:stCondLst>
                              <p:cond delay="32500"/>
                            </p:stCondLst>
                            <p:childTnLst>
                              <p:par>
                                <p:cTn id="200" presetID="1" presetClass="entr" presetSubtype="0" fill="hold" grpId="0" nodeType="afterEffect">
                                  <p:stCondLst>
                                    <p:cond delay="0"/>
                                  </p:stCondLst>
                                  <p:childTnLst>
                                    <p:set>
                                      <p:cBhvr>
                                        <p:cTn id="201" dur="1" fill="hold">
                                          <p:stCondLst>
                                            <p:cond delay="499"/>
                                          </p:stCondLst>
                                        </p:cTn>
                                        <p:tgtEl>
                                          <p:spTgt spid="23616"/>
                                        </p:tgtEl>
                                        <p:attrNameLst>
                                          <p:attrName>style.visibility</p:attrName>
                                        </p:attrNameLst>
                                      </p:cBhvr>
                                      <p:to>
                                        <p:strVal val="visible"/>
                                      </p:to>
                                    </p:set>
                                  </p:childTnLst>
                                </p:cTn>
                              </p:par>
                            </p:childTnLst>
                          </p:cTn>
                        </p:par>
                        <p:par>
                          <p:cTn id="202" fill="hold">
                            <p:stCondLst>
                              <p:cond delay="33000"/>
                            </p:stCondLst>
                            <p:childTnLst>
                              <p:par>
                                <p:cTn id="203" presetID="1" presetClass="entr" presetSubtype="0" fill="hold" nodeType="afterEffect">
                                  <p:stCondLst>
                                    <p:cond delay="0"/>
                                  </p:stCondLst>
                                  <p:childTnLst>
                                    <p:set>
                                      <p:cBhvr>
                                        <p:cTn id="204" dur="1" fill="hold">
                                          <p:stCondLst>
                                            <p:cond delay="499"/>
                                          </p:stCondLst>
                                        </p:cTn>
                                        <p:tgtEl>
                                          <p:spTgt spid="23627"/>
                                        </p:tgtEl>
                                        <p:attrNameLst>
                                          <p:attrName>style.visibility</p:attrName>
                                        </p:attrNameLst>
                                      </p:cBhvr>
                                      <p:to>
                                        <p:strVal val="visible"/>
                                      </p:to>
                                    </p:set>
                                  </p:childTnLst>
                                </p:cTn>
                              </p:par>
                            </p:childTnLst>
                          </p:cTn>
                        </p:par>
                        <p:par>
                          <p:cTn id="205" fill="hold">
                            <p:stCondLst>
                              <p:cond delay="33500"/>
                            </p:stCondLst>
                            <p:childTnLst>
                              <p:par>
                                <p:cTn id="206" presetID="1" presetClass="entr" presetSubtype="0" fill="hold" grpId="0" nodeType="afterEffect">
                                  <p:stCondLst>
                                    <p:cond delay="0"/>
                                  </p:stCondLst>
                                  <p:childTnLst>
                                    <p:set>
                                      <p:cBhvr>
                                        <p:cTn id="207" dur="1" fill="hold">
                                          <p:stCondLst>
                                            <p:cond delay="499"/>
                                          </p:stCondLst>
                                        </p:cTn>
                                        <p:tgtEl>
                                          <p:spTgt spid="23626"/>
                                        </p:tgtEl>
                                        <p:attrNameLst>
                                          <p:attrName>style.visibility</p:attrName>
                                        </p:attrNameLst>
                                      </p:cBhvr>
                                      <p:to>
                                        <p:strVal val="visible"/>
                                      </p:to>
                                    </p:set>
                                  </p:childTnLst>
                                </p:cTn>
                              </p:par>
                            </p:childTnLst>
                          </p:cTn>
                        </p:par>
                        <p:par>
                          <p:cTn id="208" fill="hold">
                            <p:stCondLst>
                              <p:cond delay="34000"/>
                            </p:stCondLst>
                            <p:childTnLst>
                              <p:par>
                                <p:cTn id="209" presetID="1" presetClass="entr" presetSubtype="0" fill="hold" nodeType="afterEffect">
                                  <p:stCondLst>
                                    <p:cond delay="0"/>
                                  </p:stCondLst>
                                  <p:childTnLst>
                                    <p:set>
                                      <p:cBhvr>
                                        <p:cTn id="210" dur="1" fill="hold">
                                          <p:stCondLst>
                                            <p:cond delay="499"/>
                                          </p:stCondLst>
                                        </p:cTn>
                                        <p:tgtEl>
                                          <p:spTgt spid="23629"/>
                                        </p:tgtEl>
                                        <p:attrNameLst>
                                          <p:attrName>style.visibility</p:attrName>
                                        </p:attrNameLst>
                                      </p:cBhvr>
                                      <p:to>
                                        <p:strVal val="visible"/>
                                      </p:to>
                                    </p:set>
                                  </p:childTnLst>
                                </p:cTn>
                              </p:par>
                            </p:childTnLst>
                          </p:cTn>
                        </p:par>
                        <p:par>
                          <p:cTn id="211" fill="hold">
                            <p:stCondLst>
                              <p:cond delay="34500"/>
                            </p:stCondLst>
                            <p:childTnLst>
                              <p:par>
                                <p:cTn id="212" presetID="1" presetClass="entr" presetSubtype="0" fill="hold" grpId="0" nodeType="afterEffect">
                                  <p:stCondLst>
                                    <p:cond delay="0"/>
                                  </p:stCondLst>
                                  <p:childTnLst>
                                    <p:set>
                                      <p:cBhvr>
                                        <p:cTn id="213" dur="1" fill="hold">
                                          <p:stCondLst>
                                            <p:cond delay="499"/>
                                          </p:stCondLst>
                                        </p:cTn>
                                        <p:tgtEl>
                                          <p:spTgt spid="23628"/>
                                        </p:tgtEl>
                                        <p:attrNameLst>
                                          <p:attrName>style.visibility</p:attrName>
                                        </p:attrNameLst>
                                      </p:cBhvr>
                                      <p:to>
                                        <p:strVal val="visible"/>
                                      </p:to>
                                    </p:set>
                                  </p:childTnLst>
                                </p:cTn>
                              </p:par>
                            </p:childTnLst>
                          </p:cTn>
                        </p:par>
                        <p:par>
                          <p:cTn id="214" fill="hold">
                            <p:stCondLst>
                              <p:cond delay="35000"/>
                            </p:stCondLst>
                            <p:childTnLst>
                              <p:par>
                                <p:cTn id="215" presetID="1" presetClass="entr" presetSubtype="0" fill="hold" nodeType="afterEffect">
                                  <p:stCondLst>
                                    <p:cond delay="0"/>
                                  </p:stCondLst>
                                  <p:childTnLst>
                                    <p:set>
                                      <p:cBhvr>
                                        <p:cTn id="216" dur="1" fill="hold">
                                          <p:stCondLst>
                                            <p:cond delay="499"/>
                                          </p:stCondLst>
                                        </p:cTn>
                                        <p:tgtEl>
                                          <p:spTgt spid="23609"/>
                                        </p:tgtEl>
                                        <p:attrNameLst>
                                          <p:attrName>style.visibility</p:attrName>
                                        </p:attrNameLst>
                                      </p:cBhvr>
                                      <p:to>
                                        <p:strVal val="visible"/>
                                      </p:to>
                                    </p:set>
                                  </p:childTnLst>
                                </p:cTn>
                              </p:par>
                            </p:childTnLst>
                          </p:cTn>
                        </p:par>
                        <p:par>
                          <p:cTn id="217" fill="hold">
                            <p:stCondLst>
                              <p:cond delay="35500"/>
                            </p:stCondLst>
                            <p:childTnLst>
                              <p:par>
                                <p:cTn id="218" presetID="1" presetClass="entr" presetSubtype="0" fill="hold" grpId="0" nodeType="afterEffect">
                                  <p:stCondLst>
                                    <p:cond delay="0"/>
                                  </p:stCondLst>
                                  <p:childTnLst>
                                    <p:set>
                                      <p:cBhvr>
                                        <p:cTn id="219" dur="1" fill="hold">
                                          <p:stCondLst>
                                            <p:cond delay="499"/>
                                          </p:stCondLst>
                                        </p:cTn>
                                        <p:tgtEl>
                                          <p:spTgt spid="23607"/>
                                        </p:tgtEl>
                                        <p:attrNameLst>
                                          <p:attrName>style.visibility</p:attrName>
                                        </p:attrNameLst>
                                      </p:cBhvr>
                                      <p:to>
                                        <p:strVal val="visible"/>
                                      </p:to>
                                    </p:set>
                                  </p:childTnLst>
                                </p:cTn>
                              </p:par>
                            </p:childTnLst>
                          </p:cTn>
                        </p:par>
                        <p:par>
                          <p:cTn id="220" fill="hold">
                            <p:stCondLst>
                              <p:cond delay="36000"/>
                            </p:stCondLst>
                            <p:childTnLst>
                              <p:par>
                                <p:cTn id="221" presetID="1" presetClass="entr" presetSubtype="0" fill="hold" nodeType="afterEffect">
                                  <p:stCondLst>
                                    <p:cond delay="0"/>
                                  </p:stCondLst>
                                  <p:childTnLst>
                                    <p:set>
                                      <p:cBhvr>
                                        <p:cTn id="222" dur="1" fill="hold">
                                          <p:stCondLst>
                                            <p:cond delay="499"/>
                                          </p:stCondLst>
                                        </p:cTn>
                                        <p:tgtEl>
                                          <p:spTgt spid="23610"/>
                                        </p:tgtEl>
                                        <p:attrNameLst>
                                          <p:attrName>style.visibility</p:attrName>
                                        </p:attrNameLst>
                                      </p:cBhvr>
                                      <p:to>
                                        <p:strVal val="visible"/>
                                      </p:to>
                                    </p:set>
                                  </p:childTnLst>
                                </p:cTn>
                              </p:par>
                            </p:childTnLst>
                          </p:cTn>
                        </p:par>
                        <p:par>
                          <p:cTn id="223" fill="hold">
                            <p:stCondLst>
                              <p:cond delay="36500"/>
                            </p:stCondLst>
                            <p:childTnLst>
                              <p:par>
                                <p:cTn id="224" presetID="1" presetClass="entr" presetSubtype="0" fill="hold" grpId="0" nodeType="afterEffect">
                                  <p:stCondLst>
                                    <p:cond delay="0"/>
                                  </p:stCondLst>
                                  <p:childTnLst>
                                    <p:set>
                                      <p:cBhvr>
                                        <p:cTn id="225" dur="1" fill="hold">
                                          <p:stCondLst>
                                            <p:cond delay="499"/>
                                          </p:stCondLst>
                                        </p:cTn>
                                        <p:tgtEl>
                                          <p:spTgt spid="23608"/>
                                        </p:tgtEl>
                                        <p:attrNameLst>
                                          <p:attrName>style.visibility</p:attrName>
                                        </p:attrNameLst>
                                      </p:cBhvr>
                                      <p:to>
                                        <p:strVal val="visible"/>
                                      </p:to>
                                    </p:set>
                                  </p:childTnLst>
                                </p:cTn>
                              </p:par>
                            </p:childTnLst>
                          </p:cTn>
                        </p:par>
                        <p:par>
                          <p:cTn id="226" fill="hold">
                            <p:stCondLst>
                              <p:cond delay="37000"/>
                            </p:stCondLst>
                            <p:childTnLst>
                              <p:par>
                                <p:cTn id="227" presetID="1" presetClass="entr" presetSubtype="0" fill="hold" nodeType="afterEffect">
                                  <p:stCondLst>
                                    <p:cond delay="0"/>
                                  </p:stCondLst>
                                  <p:childTnLst>
                                    <p:set>
                                      <p:cBhvr>
                                        <p:cTn id="228" dur="1" fill="hold">
                                          <p:stCondLst>
                                            <p:cond delay="499"/>
                                          </p:stCondLst>
                                        </p:cTn>
                                        <p:tgtEl>
                                          <p:spTgt spid="23605"/>
                                        </p:tgtEl>
                                        <p:attrNameLst>
                                          <p:attrName>style.visibility</p:attrName>
                                        </p:attrNameLst>
                                      </p:cBhvr>
                                      <p:to>
                                        <p:strVal val="visible"/>
                                      </p:to>
                                    </p:set>
                                  </p:childTnLst>
                                </p:cTn>
                              </p:par>
                            </p:childTnLst>
                          </p:cTn>
                        </p:par>
                        <p:par>
                          <p:cTn id="229" fill="hold">
                            <p:stCondLst>
                              <p:cond delay="37500"/>
                            </p:stCondLst>
                            <p:childTnLst>
                              <p:par>
                                <p:cTn id="230" presetID="1" presetClass="entr" presetSubtype="0" fill="hold" grpId="0" nodeType="afterEffect">
                                  <p:stCondLst>
                                    <p:cond delay="0"/>
                                  </p:stCondLst>
                                  <p:childTnLst>
                                    <p:set>
                                      <p:cBhvr>
                                        <p:cTn id="231" dur="1" fill="hold">
                                          <p:stCondLst>
                                            <p:cond delay="499"/>
                                          </p:stCondLst>
                                        </p:cTn>
                                        <p:tgtEl>
                                          <p:spTgt spid="23603"/>
                                        </p:tgtEl>
                                        <p:attrNameLst>
                                          <p:attrName>style.visibility</p:attrName>
                                        </p:attrNameLst>
                                      </p:cBhvr>
                                      <p:to>
                                        <p:strVal val="visible"/>
                                      </p:to>
                                    </p:set>
                                  </p:childTnLst>
                                </p:cTn>
                              </p:par>
                            </p:childTnLst>
                          </p:cTn>
                        </p:par>
                        <p:par>
                          <p:cTn id="232" fill="hold">
                            <p:stCondLst>
                              <p:cond delay="38000"/>
                            </p:stCondLst>
                            <p:childTnLst>
                              <p:par>
                                <p:cTn id="233" presetID="1" presetClass="entr" presetSubtype="0" fill="hold" nodeType="afterEffect">
                                  <p:stCondLst>
                                    <p:cond delay="0"/>
                                  </p:stCondLst>
                                  <p:childTnLst>
                                    <p:set>
                                      <p:cBhvr>
                                        <p:cTn id="234" dur="1" fill="hold">
                                          <p:stCondLst>
                                            <p:cond delay="499"/>
                                          </p:stCondLst>
                                        </p:cTn>
                                        <p:tgtEl>
                                          <p:spTgt spid="23606"/>
                                        </p:tgtEl>
                                        <p:attrNameLst>
                                          <p:attrName>style.visibility</p:attrName>
                                        </p:attrNameLst>
                                      </p:cBhvr>
                                      <p:to>
                                        <p:strVal val="visible"/>
                                      </p:to>
                                    </p:set>
                                  </p:childTnLst>
                                </p:cTn>
                              </p:par>
                            </p:childTnLst>
                          </p:cTn>
                        </p:par>
                        <p:par>
                          <p:cTn id="235" fill="hold">
                            <p:stCondLst>
                              <p:cond delay="38500"/>
                            </p:stCondLst>
                            <p:childTnLst>
                              <p:par>
                                <p:cTn id="236" presetID="1" presetClass="entr" presetSubtype="0" fill="hold" grpId="0" nodeType="afterEffect">
                                  <p:stCondLst>
                                    <p:cond delay="0"/>
                                  </p:stCondLst>
                                  <p:childTnLst>
                                    <p:set>
                                      <p:cBhvr>
                                        <p:cTn id="237" dur="1" fill="hold">
                                          <p:stCondLst>
                                            <p:cond delay="499"/>
                                          </p:stCondLst>
                                        </p:cTn>
                                        <p:tgtEl>
                                          <p:spTgt spid="23604"/>
                                        </p:tgtEl>
                                        <p:attrNameLst>
                                          <p:attrName>style.visibility</p:attrName>
                                        </p:attrNameLst>
                                      </p:cBhvr>
                                      <p:to>
                                        <p:strVal val="visible"/>
                                      </p:to>
                                    </p:set>
                                  </p:childTnLst>
                                </p:cTn>
                              </p:par>
                            </p:childTnLst>
                          </p:cTn>
                        </p:par>
                        <p:par>
                          <p:cTn id="238" fill="hold">
                            <p:stCondLst>
                              <p:cond delay="39000"/>
                            </p:stCondLst>
                            <p:childTnLst>
                              <p:par>
                                <p:cTn id="239" presetID="1" presetClass="entr" presetSubtype="0" fill="hold" nodeType="afterEffect">
                                  <p:stCondLst>
                                    <p:cond delay="0"/>
                                  </p:stCondLst>
                                  <p:childTnLst>
                                    <p:set>
                                      <p:cBhvr>
                                        <p:cTn id="240" dur="1" fill="hold">
                                          <p:stCondLst>
                                            <p:cond delay="499"/>
                                          </p:stCondLst>
                                        </p:cTn>
                                        <p:tgtEl>
                                          <p:spTgt spid="23597"/>
                                        </p:tgtEl>
                                        <p:attrNameLst>
                                          <p:attrName>style.visibility</p:attrName>
                                        </p:attrNameLst>
                                      </p:cBhvr>
                                      <p:to>
                                        <p:strVal val="visible"/>
                                      </p:to>
                                    </p:set>
                                  </p:childTnLst>
                                </p:cTn>
                              </p:par>
                            </p:childTnLst>
                          </p:cTn>
                        </p:par>
                        <p:par>
                          <p:cTn id="241" fill="hold">
                            <p:stCondLst>
                              <p:cond delay="39500"/>
                            </p:stCondLst>
                            <p:childTnLst>
                              <p:par>
                                <p:cTn id="242" presetID="1" presetClass="entr" presetSubtype="0" fill="hold" grpId="0" nodeType="afterEffect">
                                  <p:stCondLst>
                                    <p:cond delay="0"/>
                                  </p:stCondLst>
                                  <p:childTnLst>
                                    <p:set>
                                      <p:cBhvr>
                                        <p:cTn id="243" dur="1" fill="hold">
                                          <p:stCondLst>
                                            <p:cond delay="499"/>
                                          </p:stCondLst>
                                        </p:cTn>
                                        <p:tgtEl>
                                          <p:spTgt spid="23595"/>
                                        </p:tgtEl>
                                        <p:attrNameLst>
                                          <p:attrName>style.visibility</p:attrName>
                                        </p:attrNameLst>
                                      </p:cBhvr>
                                      <p:to>
                                        <p:strVal val="visible"/>
                                      </p:to>
                                    </p:set>
                                  </p:childTnLst>
                                </p:cTn>
                              </p:par>
                            </p:childTnLst>
                          </p:cTn>
                        </p:par>
                        <p:par>
                          <p:cTn id="244" fill="hold">
                            <p:stCondLst>
                              <p:cond delay="40000"/>
                            </p:stCondLst>
                            <p:childTnLst>
                              <p:par>
                                <p:cTn id="245" presetID="1" presetClass="entr" presetSubtype="0" fill="hold" nodeType="afterEffect">
                                  <p:stCondLst>
                                    <p:cond delay="0"/>
                                  </p:stCondLst>
                                  <p:childTnLst>
                                    <p:set>
                                      <p:cBhvr>
                                        <p:cTn id="246" dur="1" fill="hold">
                                          <p:stCondLst>
                                            <p:cond delay="499"/>
                                          </p:stCondLst>
                                        </p:cTn>
                                        <p:tgtEl>
                                          <p:spTgt spid="23598"/>
                                        </p:tgtEl>
                                        <p:attrNameLst>
                                          <p:attrName>style.visibility</p:attrName>
                                        </p:attrNameLst>
                                      </p:cBhvr>
                                      <p:to>
                                        <p:strVal val="visible"/>
                                      </p:to>
                                    </p:set>
                                  </p:childTnLst>
                                </p:cTn>
                              </p:par>
                            </p:childTnLst>
                          </p:cTn>
                        </p:par>
                        <p:par>
                          <p:cTn id="247" fill="hold">
                            <p:stCondLst>
                              <p:cond delay="40500"/>
                            </p:stCondLst>
                            <p:childTnLst>
                              <p:par>
                                <p:cTn id="248" presetID="1" presetClass="entr" presetSubtype="0" fill="hold" grpId="0" nodeType="afterEffect">
                                  <p:stCondLst>
                                    <p:cond delay="0"/>
                                  </p:stCondLst>
                                  <p:childTnLst>
                                    <p:set>
                                      <p:cBhvr>
                                        <p:cTn id="249" dur="1" fill="hold">
                                          <p:stCondLst>
                                            <p:cond delay="499"/>
                                          </p:stCondLst>
                                        </p:cTn>
                                        <p:tgtEl>
                                          <p:spTgt spid="23596"/>
                                        </p:tgtEl>
                                        <p:attrNameLst>
                                          <p:attrName>style.visibility</p:attrName>
                                        </p:attrNameLst>
                                      </p:cBhvr>
                                      <p:to>
                                        <p:strVal val="visible"/>
                                      </p:to>
                                    </p:set>
                                  </p:childTnLst>
                                </p:cTn>
                              </p:par>
                            </p:childTnLst>
                          </p:cTn>
                        </p:par>
                        <p:par>
                          <p:cTn id="250" fill="hold">
                            <p:stCondLst>
                              <p:cond delay="41000"/>
                            </p:stCondLst>
                            <p:childTnLst>
                              <p:par>
                                <p:cTn id="251" presetID="1" presetClass="entr" presetSubtype="0" fill="hold" nodeType="afterEffect">
                                  <p:stCondLst>
                                    <p:cond delay="0"/>
                                  </p:stCondLst>
                                  <p:childTnLst>
                                    <p:set>
                                      <p:cBhvr>
                                        <p:cTn id="252" dur="1" fill="hold">
                                          <p:stCondLst>
                                            <p:cond delay="499"/>
                                          </p:stCondLst>
                                        </p:cTn>
                                        <p:tgtEl>
                                          <p:spTgt spid="23601"/>
                                        </p:tgtEl>
                                        <p:attrNameLst>
                                          <p:attrName>style.visibility</p:attrName>
                                        </p:attrNameLst>
                                      </p:cBhvr>
                                      <p:to>
                                        <p:strVal val="visible"/>
                                      </p:to>
                                    </p:set>
                                  </p:childTnLst>
                                </p:cTn>
                              </p:par>
                            </p:childTnLst>
                          </p:cTn>
                        </p:par>
                        <p:par>
                          <p:cTn id="253" fill="hold">
                            <p:stCondLst>
                              <p:cond delay="41500"/>
                            </p:stCondLst>
                            <p:childTnLst>
                              <p:par>
                                <p:cTn id="254" presetID="1" presetClass="entr" presetSubtype="0" fill="hold" grpId="0" nodeType="afterEffect">
                                  <p:stCondLst>
                                    <p:cond delay="0"/>
                                  </p:stCondLst>
                                  <p:childTnLst>
                                    <p:set>
                                      <p:cBhvr>
                                        <p:cTn id="255" dur="1" fill="hold">
                                          <p:stCondLst>
                                            <p:cond delay="499"/>
                                          </p:stCondLst>
                                        </p:cTn>
                                        <p:tgtEl>
                                          <p:spTgt spid="23599"/>
                                        </p:tgtEl>
                                        <p:attrNameLst>
                                          <p:attrName>style.visibility</p:attrName>
                                        </p:attrNameLst>
                                      </p:cBhvr>
                                      <p:to>
                                        <p:strVal val="visible"/>
                                      </p:to>
                                    </p:set>
                                  </p:childTnLst>
                                </p:cTn>
                              </p:par>
                            </p:childTnLst>
                          </p:cTn>
                        </p:par>
                        <p:par>
                          <p:cTn id="256" fill="hold">
                            <p:stCondLst>
                              <p:cond delay="42000"/>
                            </p:stCondLst>
                            <p:childTnLst>
                              <p:par>
                                <p:cTn id="257" presetID="1" presetClass="entr" presetSubtype="0" fill="hold" nodeType="afterEffect">
                                  <p:stCondLst>
                                    <p:cond delay="0"/>
                                  </p:stCondLst>
                                  <p:childTnLst>
                                    <p:set>
                                      <p:cBhvr>
                                        <p:cTn id="258" dur="1" fill="hold">
                                          <p:stCondLst>
                                            <p:cond delay="499"/>
                                          </p:stCondLst>
                                        </p:cTn>
                                        <p:tgtEl>
                                          <p:spTgt spid="23602"/>
                                        </p:tgtEl>
                                        <p:attrNameLst>
                                          <p:attrName>style.visibility</p:attrName>
                                        </p:attrNameLst>
                                      </p:cBhvr>
                                      <p:to>
                                        <p:strVal val="visible"/>
                                      </p:to>
                                    </p:set>
                                  </p:childTnLst>
                                </p:cTn>
                              </p:par>
                            </p:childTnLst>
                          </p:cTn>
                        </p:par>
                        <p:par>
                          <p:cTn id="259" fill="hold">
                            <p:stCondLst>
                              <p:cond delay="42500"/>
                            </p:stCondLst>
                            <p:childTnLst>
                              <p:par>
                                <p:cTn id="260" presetID="1" presetClass="entr" presetSubtype="0" fill="hold" grpId="0" nodeType="afterEffect">
                                  <p:stCondLst>
                                    <p:cond delay="0"/>
                                  </p:stCondLst>
                                  <p:childTnLst>
                                    <p:set>
                                      <p:cBhvr>
                                        <p:cTn id="261" dur="1" fill="hold">
                                          <p:stCondLst>
                                            <p:cond delay="499"/>
                                          </p:stCondLst>
                                        </p:cTn>
                                        <p:tgtEl>
                                          <p:spTgt spid="23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65" grpId="0" animBg="1"/>
      <p:bldP spid="23566" grpId="0" animBg="1"/>
      <p:bldP spid="23571" grpId="0" animBg="1"/>
      <p:bldP spid="23572" grpId="0" animBg="1"/>
      <p:bldP spid="23573" grpId="0" animBg="1"/>
      <p:bldP spid="23574" grpId="0" animBg="1"/>
      <p:bldP spid="23583" grpId="0" animBg="1"/>
      <p:bldP spid="23584" grpId="0" animBg="1"/>
      <p:bldP spid="23587" grpId="0" animBg="1"/>
      <p:bldP spid="23588" grpId="0" animBg="1"/>
      <p:bldP spid="23591" grpId="0" animBg="1"/>
      <p:bldP spid="23592" grpId="0" animBg="1"/>
      <p:bldP spid="23595" grpId="0" animBg="1"/>
      <p:bldP spid="23596" grpId="0" animBg="1"/>
      <p:bldP spid="23599" grpId="0" animBg="1"/>
      <p:bldP spid="23600" grpId="0" animBg="1"/>
      <p:bldP spid="23603" grpId="0" animBg="1"/>
      <p:bldP spid="23604" grpId="0" animBg="1"/>
      <p:bldP spid="23607" grpId="0" animBg="1"/>
      <p:bldP spid="23608" grpId="0" animBg="1"/>
      <p:bldP spid="23611" grpId="0" animBg="1"/>
      <p:bldP spid="23612" grpId="0" animBg="1"/>
      <p:bldP spid="23614" grpId="0" animBg="1"/>
      <p:bldP spid="23616" grpId="0" animBg="1"/>
      <p:bldP spid="23618" grpId="0" animBg="1"/>
      <p:bldP spid="23620" grpId="0" animBg="1"/>
      <p:bldP spid="23622" grpId="0" animBg="1"/>
      <p:bldP spid="23624" grpId="0" animBg="1"/>
      <p:bldP spid="23626" grpId="0" animBg="1" autoUpdateAnimBg="0"/>
      <p:bldP spid="23628" grpId="0" animBg="1"/>
      <p:bldP spid="23630" grpId="0" animBg="1"/>
      <p:bldP spid="23631" grpId="0" animBg="1"/>
      <p:bldP spid="23632" grpId="0" animBg="1"/>
      <p:bldP spid="23633" grpId="0" animBg="1"/>
      <p:bldP spid="23634" grpId="0" animBg="1"/>
      <p:bldP spid="23635" grpId="0" animBg="1"/>
      <p:bldP spid="23636" grpId="0" animBg="1"/>
      <p:bldP spid="23637" grpId="0" animBg="1"/>
      <p:bldP spid="23638" grpId="0" animBg="1"/>
      <p:bldP spid="23639" grpId="0" animBg="1"/>
      <p:bldP spid="23640" grpId="0" animBg="1"/>
      <p:bldP spid="236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灯片编号占位符 1"/>
          <p:cNvSpPr>
            <a:spLocks noGrp="1"/>
          </p:cNvSpPr>
          <p:nvPr>
            <p:ph type="sldNum" sz="quarter" idx="12"/>
          </p:nvPr>
        </p:nvSpPr>
        <p:spPr>
          <a:xfrm>
            <a:off x="946150" y="6248400"/>
            <a:ext cx="1905000" cy="457200"/>
          </a:xfrm>
        </p:spPr>
        <p:txBody>
          <a:bodyPr/>
          <a:lstStyle/>
          <a:p>
            <a:pPr algn="l">
              <a:defRPr/>
            </a:pPr>
            <a:fld id="{A9E3F7D3-0388-48B0-8A3D-86F1881DC006}" type="slidenum">
              <a:rPr lang="en-US" altLang="zh-CN"/>
            </a:fld>
            <a:endParaRPr lang="en-US" altLang="zh-CN"/>
          </a:p>
        </p:txBody>
      </p:sp>
      <p:sp>
        <p:nvSpPr>
          <p:cNvPr id="27651" name="Rectangle 2"/>
          <p:cNvSpPr>
            <a:spLocks noGrp="1" noChangeArrowheads="1"/>
          </p:cNvSpPr>
          <p:nvPr>
            <p:ph type="title" idx="4294967295"/>
          </p:nvPr>
        </p:nvSpPr>
        <p:spPr>
          <a:xfrm>
            <a:off x="611560"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搜索策略 </a:t>
            </a:r>
            <a:r>
              <a:rPr lang="en-US" altLang="zh-CN" sz="3200" b="1" dirty="0">
                <a:latin typeface="CMR10"/>
              </a:rPr>
              <a:t>(</a:t>
            </a:r>
            <a:r>
              <a:rPr lang="en-US" altLang="zh-CN" sz="3200" b="1" dirty="0" err="1">
                <a:latin typeface="CMR10"/>
              </a:rPr>
              <a:t>cont</a:t>
            </a:r>
            <a:r>
              <a:rPr lang="en-US" altLang="zh-CN" sz="3200" b="1" dirty="0">
                <a:latin typeface="CMR10"/>
              </a:rPr>
              <a:t>)</a:t>
            </a:r>
            <a:endParaRPr lang="en-US" altLang="zh-CN" sz="3200" b="1" dirty="0">
              <a:latin typeface="CMR10"/>
            </a:endParaRPr>
          </a:p>
        </p:txBody>
      </p:sp>
      <p:sp>
        <p:nvSpPr>
          <p:cNvPr id="24579" name="Oval 3"/>
          <p:cNvSpPr>
            <a:spLocks noChangeArrowheads="1"/>
          </p:cNvSpPr>
          <p:nvPr/>
        </p:nvSpPr>
        <p:spPr bwMode="auto">
          <a:xfrm>
            <a:off x="64008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7653" name="Oval 4"/>
          <p:cNvSpPr>
            <a:spLocks noChangeArrowheads="1"/>
          </p:cNvSpPr>
          <p:nvPr/>
        </p:nvSpPr>
        <p:spPr bwMode="auto">
          <a:xfrm>
            <a:off x="4419600" y="2895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581" name="AutoShape 5"/>
          <p:cNvCxnSpPr>
            <a:cxnSpLocks noChangeShapeType="1"/>
            <a:stCxn id="27653" idx="3"/>
          </p:cNvCxnSpPr>
          <p:nvPr/>
        </p:nvCxnSpPr>
        <p:spPr bwMode="auto">
          <a:xfrm flipH="1">
            <a:off x="4005263" y="3090863"/>
            <a:ext cx="4476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82" name="AutoShape 6"/>
          <p:cNvCxnSpPr>
            <a:cxnSpLocks noChangeShapeType="1"/>
            <a:stCxn id="27653" idx="5"/>
          </p:cNvCxnSpPr>
          <p:nvPr/>
        </p:nvCxnSpPr>
        <p:spPr bwMode="auto">
          <a:xfrm>
            <a:off x="4614863" y="3090863"/>
            <a:ext cx="5238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83" name="AutoShape 7"/>
          <p:cNvCxnSpPr>
            <a:cxnSpLocks noChangeShapeType="1"/>
            <a:stCxn id="27653" idx="6"/>
            <a:endCxn id="24579" idx="1"/>
          </p:cNvCxnSpPr>
          <p:nvPr/>
        </p:nvCxnSpPr>
        <p:spPr bwMode="auto">
          <a:xfrm>
            <a:off x="4648200" y="3009900"/>
            <a:ext cx="17859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84" name="AutoShape 8"/>
          <p:cNvCxnSpPr>
            <a:cxnSpLocks noChangeShapeType="1"/>
          </p:cNvCxnSpPr>
          <p:nvPr/>
        </p:nvCxnSpPr>
        <p:spPr bwMode="auto">
          <a:xfrm flipH="1">
            <a:off x="2590800" y="3009900"/>
            <a:ext cx="18288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85" name="AutoShape 9"/>
          <p:cNvCxnSpPr>
            <a:cxnSpLocks noChangeShapeType="1"/>
          </p:cNvCxnSpPr>
          <p:nvPr/>
        </p:nvCxnSpPr>
        <p:spPr bwMode="auto">
          <a:xfrm flipH="1">
            <a:off x="1524000" y="3771900"/>
            <a:ext cx="8382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86" name="AutoShape 10"/>
          <p:cNvCxnSpPr>
            <a:cxnSpLocks noChangeShapeType="1"/>
          </p:cNvCxnSpPr>
          <p:nvPr/>
        </p:nvCxnSpPr>
        <p:spPr bwMode="auto">
          <a:xfrm flipH="1">
            <a:off x="2024063" y="3852863"/>
            <a:ext cx="3714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87" name="AutoShape 11"/>
          <p:cNvCxnSpPr>
            <a:cxnSpLocks noChangeShapeType="1"/>
          </p:cNvCxnSpPr>
          <p:nvPr/>
        </p:nvCxnSpPr>
        <p:spPr bwMode="auto">
          <a:xfrm flipH="1">
            <a:off x="2395538" y="3852863"/>
            <a:ext cx="1619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88" name="AutoShape 12"/>
          <p:cNvCxnSpPr>
            <a:cxnSpLocks noChangeShapeType="1"/>
          </p:cNvCxnSpPr>
          <p:nvPr/>
        </p:nvCxnSpPr>
        <p:spPr bwMode="auto">
          <a:xfrm>
            <a:off x="2590800" y="3771900"/>
            <a:ext cx="2619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589" name="Oval 13"/>
          <p:cNvSpPr>
            <a:spLocks noChangeArrowheads="1"/>
          </p:cNvSpPr>
          <p:nvPr/>
        </p:nvSpPr>
        <p:spPr bwMode="auto">
          <a:xfrm>
            <a:off x="3962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590" name="Oval 14"/>
          <p:cNvSpPr>
            <a:spLocks noChangeArrowheads="1"/>
          </p:cNvSpPr>
          <p:nvPr/>
        </p:nvSpPr>
        <p:spPr bwMode="auto">
          <a:xfrm>
            <a:off x="44196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591" name="AutoShape 15"/>
          <p:cNvCxnSpPr>
            <a:cxnSpLocks noChangeShapeType="1"/>
          </p:cNvCxnSpPr>
          <p:nvPr/>
        </p:nvCxnSpPr>
        <p:spPr bwMode="auto">
          <a:xfrm flipH="1">
            <a:off x="3429000" y="3771900"/>
            <a:ext cx="3810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92" name="AutoShape 16"/>
          <p:cNvCxnSpPr>
            <a:cxnSpLocks noChangeShapeType="1"/>
          </p:cNvCxnSpPr>
          <p:nvPr/>
        </p:nvCxnSpPr>
        <p:spPr bwMode="auto">
          <a:xfrm flipH="1">
            <a:off x="3776663" y="3852863"/>
            <a:ext cx="666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93" name="AutoShape 17"/>
          <p:cNvCxnSpPr>
            <a:cxnSpLocks noChangeShapeType="1"/>
            <a:endCxn id="24589" idx="1"/>
          </p:cNvCxnSpPr>
          <p:nvPr/>
        </p:nvCxnSpPr>
        <p:spPr bwMode="auto">
          <a:xfrm flipH="1">
            <a:off x="3995738" y="3852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594" name="AutoShape 18"/>
          <p:cNvCxnSpPr>
            <a:cxnSpLocks noChangeShapeType="1"/>
            <a:endCxn id="24590" idx="1"/>
          </p:cNvCxnSpPr>
          <p:nvPr/>
        </p:nvCxnSpPr>
        <p:spPr bwMode="auto">
          <a:xfrm>
            <a:off x="4038600" y="3771900"/>
            <a:ext cx="4143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595" name="Oval 19"/>
          <p:cNvSpPr>
            <a:spLocks noChangeArrowheads="1"/>
          </p:cNvSpPr>
          <p:nvPr/>
        </p:nvSpPr>
        <p:spPr bwMode="auto">
          <a:xfrm>
            <a:off x="5105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596" name="Oval 20"/>
          <p:cNvSpPr>
            <a:spLocks noChangeArrowheads="1"/>
          </p:cNvSpPr>
          <p:nvPr/>
        </p:nvSpPr>
        <p:spPr bwMode="auto">
          <a:xfrm>
            <a:off x="5486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597" name="Oval 21"/>
          <p:cNvSpPr>
            <a:spLocks noChangeArrowheads="1"/>
          </p:cNvSpPr>
          <p:nvPr/>
        </p:nvSpPr>
        <p:spPr bwMode="auto">
          <a:xfrm>
            <a:off x="5867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598" name="Oval 22"/>
          <p:cNvSpPr>
            <a:spLocks noChangeArrowheads="1"/>
          </p:cNvSpPr>
          <p:nvPr/>
        </p:nvSpPr>
        <p:spPr bwMode="auto">
          <a:xfrm>
            <a:off x="4724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599" name="AutoShape 23"/>
          <p:cNvCxnSpPr>
            <a:cxnSpLocks noChangeShapeType="1"/>
            <a:endCxn id="24598" idx="6"/>
          </p:cNvCxnSpPr>
          <p:nvPr/>
        </p:nvCxnSpPr>
        <p:spPr bwMode="auto">
          <a:xfrm flipH="1">
            <a:off x="4953000" y="3771900"/>
            <a:ext cx="1524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00" name="AutoShape 24"/>
          <p:cNvCxnSpPr>
            <a:cxnSpLocks noChangeShapeType="1"/>
            <a:endCxn id="24595" idx="7"/>
          </p:cNvCxnSpPr>
          <p:nvPr/>
        </p:nvCxnSpPr>
        <p:spPr bwMode="auto">
          <a:xfrm>
            <a:off x="5138738" y="3852863"/>
            <a:ext cx="1619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01" name="AutoShape 25"/>
          <p:cNvCxnSpPr>
            <a:cxnSpLocks noChangeShapeType="1"/>
            <a:endCxn id="24596" idx="1"/>
          </p:cNvCxnSpPr>
          <p:nvPr/>
        </p:nvCxnSpPr>
        <p:spPr bwMode="auto">
          <a:xfrm>
            <a:off x="5300663" y="3852863"/>
            <a:ext cx="2190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02" name="AutoShape 26"/>
          <p:cNvCxnSpPr>
            <a:cxnSpLocks noChangeShapeType="1"/>
            <a:endCxn id="24597" idx="1"/>
          </p:cNvCxnSpPr>
          <p:nvPr/>
        </p:nvCxnSpPr>
        <p:spPr bwMode="auto">
          <a:xfrm>
            <a:off x="5334000" y="3771900"/>
            <a:ext cx="5667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03" name="AutoShape 27"/>
          <p:cNvCxnSpPr>
            <a:cxnSpLocks noChangeShapeType="1"/>
          </p:cNvCxnSpPr>
          <p:nvPr/>
        </p:nvCxnSpPr>
        <p:spPr bwMode="auto">
          <a:xfrm>
            <a:off x="6400800" y="3771900"/>
            <a:ext cx="76200" cy="7620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04" name="AutoShape 28"/>
          <p:cNvCxnSpPr>
            <a:cxnSpLocks noChangeShapeType="1"/>
          </p:cNvCxnSpPr>
          <p:nvPr/>
        </p:nvCxnSpPr>
        <p:spPr bwMode="auto">
          <a:xfrm>
            <a:off x="6434138" y="3852863"/>
            <a:ext cx="5429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05" name="AutoShape 29"/>
          <p:cNvCxnSpPr>
            <a:cxnSpLocks noChangeShapeType="1"/>
          </p:cNvCxnSpPr>
          <p:nvPr/>
        </p:nvCxnSpPr>
        <p:spPr bwMode="auto">
          <a:xfrm>
            <a:off x="6596063" y="3852863"/>
            <a:ext cx="82867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06" name="AutoShape 30"/>
          <p:cNvCxnSpPr>
            <a:cxnSpLocks noChangeShapeType="1"/>
          </p:cNvCxnSpPr>
          <p:nvPr/>
        </p:nvCxnSpPr>
        <p:spPr bwMode="auto">
          <a:xfrm>
            <a:off x="6629400" y="3771900"/>
            <a:ext cx="1328738" cy="681038"/>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07" name="Oval 31"/>
          <p:cNvSpPr>
            <a:spLocks noChangeArrowheads="1"/>
          </p:cNvSpPr>
          <p:nvPr/>
        </p:nvSpPr>
        <p:spPr bwMode="auto">
          <a:xfrm>
            <a:off x="1676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08" name="Oval 32"/>
          <p:cNvSpPr>
            <a:spLocks noChangeArrowheads="1"/>
          </p:cNvSpPr>
          <p:nvPr/>
        </p:nvSpPr>
        <p:spPr bwMode="auto">
          <a:xfrm>
            <a:off x="19812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09" name="AutoShape 33"/>
          <p:cNvCxnSpPr>
            <a:cxnSpLocks noChangeShapeType="1"/>
            <a:endCxn id="24607" idx="7"/>
          </p:cNvCxnSpPr>
          <p:nvPr/>
        </p:nvCxnSpPr>
        <p:spPr bwMode="auto">
          <a:xfrm>
            <a:off x="1862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10" name="AutoShape 34"/>
          <p:cNvCxnSpPr>
            <a:cxnSpLocks noChangeShapeType="1"/>
            <a:endCxn id="24608" idx="1"/>
          </p:cNvCxnSpPr>
          <p:nvPr/>
        </p:nvCxnSpPr>
        <p:spPr bwMode="auto">
          <a:xfrm flipH="1">
            <a:off x="2014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11" name="Oval 35"/>
          <p:cNvSpPr>
            <a:spLocks noChangeArrowheads="1"/>
          </p:cNvSpPr>
          <p:nvPr/>
        </p:nvSpPr>
        <p:spPr bwMode="auto">
          <a:xfrm>
            <a:off x="2209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12" name="Oval 36"/>
          <p:cNvSpPr>
            <a:spLocks noChangeArrowheads="1"/>
          </p:cNvSpPr>
          <p:nvPr/>
        </p:nvSpPr>
        <p:spPr bwMode="auto">
          <a:xfrm>
            <a:off x="25146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13" name="AutoShape 37"/>
          <p:cNvCxnSpPr>
            <a:cxnSpLocks noChangeShapeType="1"/>
            <a:endCxn id="24611" idx="7"/>
          </p:cNvCxnSpPr>
          <p:nvPr/>
        </p:nvCxnSpPr>
        <p:spPr bwMode="auto">
          <a:xfrm>
            <a:off x="2395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14" name="AutoShape 38"/>
          <p:cNvCxnSpPr>
            <a:cxnSpLocks noChangeShapeType="1"/>
            <a:endCxn id="24612" idx="1"/>
          </p:cNvCxnSpPr>
          <p:nvPr/>
        </p:nvCxnSpPr>
        <p:spPr bwMode="auto">
          <a:xfrm flipH="1">
            <a:off x="25479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15" name="Oval 39"/>
          <p:cNvSpPr>
            <a:spLocks noChangeArrowheads="1"/>
          </p:cNvSpPr>
          <p:nvPr/>
        </p:nvSpPr>
        <p:spPr bwMode="auto">
          <a:xfrm>
            <a:off x="11430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16" name="Oval 40"/>
          <p:cNvSpPr>
            <a:spLocks noChangeArrowheads="1"/>
          </p:cNvSpPr>
          <p:nvPr/>
        </p:nvSpPr>
        <p:spPr bwMode="auto">
          <a:xfrm>
            <a:off x="1447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17" name="AutoShape 41"/>
          <p:cNvCxnSpPr>
            <a:cxnSpLocks noChangeShapeType="1"/>
            <a:endCxn id="24615" idx="7"/>
          </p:cNvCxnSpPr>
          <p:nvPr/>
        </p:nvCxnSpPr>
        <p:spPr bwMode="auto">
          <a:xfrm>
            <a:off x="13287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18" name="AutoShape 42"/>
          <p:cNvCxnSpPr>
            <a:cxnSpLocks noChangeShapeType="1"/>
            <a:endCxn id="24616" idx="1"/>
          </p:cNvCxnSpPr>
          <p:nvPr/>
        </p:nvCxnSpPr>
        <p:spPr bwMode="auto">
          <a:xfrm flipH="1">
            <a:off x="1481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19" name="Oval 43"/>
          <p:cNvSpPr>
            <a:spLocks noChangeArrowheads="1"/>
          </p:cNvSpPr>
          <p:nvPr/>
        </p:nvSpPr>
        <p:spPr bwMode="auto">
          <a:xfrm>
            <a:off x="72390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20" name="Oval 44"/>
          <p:cNvSpPr>
            <a:spLocks noChangeArrowheads="1"/>
          </p:cNvSpPr>
          <p:nvPr/>
        </p:nvSpPr>
        <p:spPr bwMode="auto">
          <a:xfrm>
            <a:off x="7543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21" name="AutoShape 45"/>
          <p:cNvCxnSpPr>
            <a:cxnSpLocks noChangeShapeType="1"/>
            <a:endCxn id="24619" idx="7"/>
          </p:cNvCxnSpPr>
          <p:nvPr/>
        </p:nvCxnSpPr>
        <p:spPr bwMode="auto">
          <a:xfrm>
            <a:off x="74247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22" name="AutoShape 46"/>
          <p:cNvCxnSpPr>
            <a:cxnSpLocks noChangeShapeType="1"/>
            <a:endCxn id="24620" idx="1"/>
          </p:cNvCxnSpPr>
          <p:nvPr/>
        </p:nvCxnSpPr>
        <p:spPr bwMode="auto">
          <a:xfrm flipH="1">
            <a:off x="7577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23" name="Oval 47"/>
          <p:cNvSpPr>
            <a:spLocks noChangeArrowheads="1"/>
          </p:cNvSpPr>
          <p:nvPr/>
        </p:nvSpPr>
        <p:spPr bwMode="auto">
          <a:xfrm>
            <a:off x="7772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24" name="Oval 48"/>
          <p:cNvSpPr>
            <a:spLocks noChangeArrowheads="1"/>
          </p:cNvSpPr>
          <p:nvPr/>
        </p:nvSpPr>
        <p:spPr bwMode="auto">
          <a:xfrm>
            <a:off x="80772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25" name="AutoShape 49"/>
          <p:cNvCxnSpPr>
            <a:cxnSpLocks noChangeShapeType="1"/>
            <a:endCxn id="24623" idx="7"/>
          </p:cNvCxnSpPr>
          <p:nvPr/>
        </p:nvCxnSpPr>
        <p:spPr bwMode="auto">
          <a:xfrm>
            <a:off x="7958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26" name="AutoShape 50"/>
          <p:cNvCxnSpPr>
            <a:cxnSpLocks noChangeShapeType="1"/>
            <a:endCxn id="24624" idx="1"/>
          </p:cNvCxnSpPr>
          <p:nvPr/>
        </p:nvCxnSpPr>
        <p:spPr bwMode="auto">
          <a:xfrm flipH="1">
            <a:off x="8110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27" name="Oval 51"/>
          <p:cNvSpPr>
            <a:spLocks noChangeArrowheads="1"/>
          </p:cNvSpPr>
          <p:nvPr/>
        </p:nvSpPr>
        <p:spPr bwMode="auto">
          <a:xfrm>
            <a:off x="6629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28" name="Oval 52"/>
          <p:cNvSpPr>
            <a:spLocks noChangeArrowheads="1"/>
          </p:cNvSpPr>
          <p:nvPr/>
        </p:nvSpPr>
        <p:spPr bwMode="auto">
          <a:xfrm>
            <a:off x="69342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29" name="AutoShape 53"/>
          <p:cNvCxnSpPr>
            <a:cxnSpLocks noChangeShapeType="1"/>
            <a:endCxn id="24627" idx="7"/>
          </p:cNvCxnSpPr>
          <p:nvPr/>
        </p:nvCxnSpPr>
        <p:spPr bwMode="auto">
          <a:xfrm>
            <a:off x="6815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30" name="AutoShape 54"/>
          <p:cNvCxnSpPr>
            <a:cxnSpLocks noChangeShapeType="1"/>
            <a:endCxn id="24628" idx="1"/>
          </p:cNvCxnSpPr>
          <p:nvPr/>
        </p:nvCxnSpPr>
        <p:spPr bwMode="auto">
          <a:xfrm flipH="1">
            <a:off x="69675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31" name="Oval 55"/>
          <p:cNvSpPr>
            <a:spLocks noChangeArrowheads="1"/>
          </p:cNvSpPr>
          <p:nvPr/>
        </p:nvSpPr>
        <p:spPr bwMode="auto">
          <a:xfrm>
            <a:off x="60960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32" name="Oval 56"/>
          <p:cNvSpPr>
            <a:spLocks noChangeArrowheads="1"/>
          </p:cNvSpPr>
          <p:nvPr/>
        </p:nvSpPr>
        <p:spPr bwMode="auto">
          <a:xfrm>
            <a:off x="64008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33" name="AutoShape 57"/>
          <p:cNvCxnSpPr>
            <a:cxnSpLocks noChangeShapeType="1"/>
            <a:endCxn id="24631" idx="7"/>
          </p:cNvCxnSpPr>
          <p:nvPr/>
        </p:nvCxnSpPr>
        <p:spPr bwMode="auto">
          <a:xfrm>
            <a:off x="62817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24634" name="AutoShape 58"/>
          <p:cNvCxnSpPr>
            <a:cxnSpLocks noChangeShapeType="1"/>
            <a:endCxn id="24632" idx="1"/>
          </p:cNvCxnSpPr>
          <p:nvPr/>
        </p:nvCxnSpPr>
        <p:spPr bwMode="auto">
          <a:xfrm flipH="1">
            <a:off x="6434138" y="4614863"/>
            <a:ext cx="9525" cy="60007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35" name="Oval 59"/>
          <p:cNvSpPr>
            <a:spLocks noChangeArrowheads="1"/>
          </p:cNvSpPr>
          <p:nvPr/>
        </p:nvSpPr>
        <p:spPr bwMode="auto">
          <a:xfrm>
            <a:off x="3581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36" name="Oval 60"/>
          <p:cNvSpPr>
            <a:spLocks noChangeArrowheads="1"/>
          </p:cNvSpPr>
          <p:nvPr/>
        </p:nvSpPr>
        <p:spPr bwMode="auto">
          <a:xfrm>
            <a:off x="2819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37" name="AutoShape 61"/>
          <p:cNvCxnSpPr>
            <a:cxnSpLocks noChangeShapeType="1"/>
            <a:endCxn id="24636" idx="0"/>
          </p:cNvCxnSpPr>
          <p:nvPr/>
        </p:nvCxnSpPr>
        <p:spPr bwMode="auto">
          <a:xfrm>
            <a:off x="2933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38" name="Oval 62"/>
          <p:cNvSpPr>
            <a:spLocks noChangeArrowheads="1"/>
          </p:cNvSpPr>
          <p:nvPr/>
        </p:nvSpPr>
        <p:spPr bwMode="auto">
          <a:xfrm>
            <a:off x="3200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39" name="AutoShape 63"/>
          <p:cNvCxnSpPr>
            <a:cxnSpLocks noChangeShapeType="1"/>
            <a:endCxn id="24638" idx="0"/>
          </p:cNvCxnSpPr>
          <p:nvPr/>
        </p:nvCxnSpPr>
        <p:spPr bwMode="auto">
          <a:xfrm>
            <a:off x="3314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40" name="Oval 64"/>
          <p:cNvSpPr>
            <a:spLocks noChangeArrowheads="1"/>
          </p:cNvSpPr>
          <p:nvPr/>
        </p:nvSpPr>
        <p:spPr bwMode="auto">
          <a:xfrm>
            <a:off x="5105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41" name="AutoShape 65"/>
          <p:cNvCxnSpPr>
            <a:cxnSpLocks noChangeShapeType="1"/>
            <a:endCxn id="24640" idx="0"/>
          </p:cNvCxnSpPr>
          <p:nvPr/>
        </p:nvCxnSpPr>
        <p:spPr bwMode="auto">
          <a:xfrm>
            <a:off x="5219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42" name="Oval 66"/>
          <p:cNvSpPr>
            <a:spLocks noChangeArrowheads="1"/>
          </p:cNvSpPr>
          <p:nvPr/>
        </p:nvSpPr>
        <p:spPr bwMode="auto">
          <a:xfrm>
            <a:off x="4724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43" name="AutoShape 67"/>
          <p:cNvCxnSpPr>
            <a:cxnSpLocks noChangeShapeType="1"/>
            <a:endCxn id="24642" idx="0"/>
          </p:cNvCxnSpPr>
          <p:nvPr/>
        </p:nvCxnSpPr>
        <p:spPr bwMode="auto">
          <a:xfrm>
            <a:off x="4838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44" name="Oval 68"/>
          <p:cNvSpPr>
            <a:spLocks noChangeArrowheads="1"/>
          </p:cNvSpPr>
          <p:nvPr/>
        </p:nvSpPr>
        <p:spPr bwMode="auto">
          <a:xfrm>
            <a:off x="44196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45" name="AutoShape 69"/>
          <p:cNvCxnSpPr>
            <a:cxnSpLocks noChangeShapeType="1"/>
            <a:endCxn id="24644" idx="0"/>
          </p:cNvCxnSpPr>
          <p:nvPr/>
        </p:nvCxnSpPr>
        <p:spPr bwMode="auto">
          <a:xfrm>
            <a:off x="45339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46" name="Oval 70"/>
          <p:cNvSpPr>
            <a:spLocks noChangeArrowheads="1"/>
          </p:cNvSpPr>
          <p:nvPr/>
        </p:nvSpPr>
        <p:spPr bwMode="auto">
          <a:xfrm>
            <a:off x="3962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47" name="AutoShape 71"/>
          <p:cNvCxnSpPr>
            <a:cxnSpLocks noChangeShapeType="1"/>
            <a:endCxn id="24646" idx="0"/>
          </p:cNvCxnSpPr>
          <p:nvPr/>
        </p:nvCxnSpPr>
        <p:spPr bwMode="auto">
          <a:xfrm>
            <a:off x="4076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48" name="Oval 72"/>
          <p:cNvSpPr>
            <a:spLocks noChangeArrowheads="1"/>
          </p:cNvSpPr>
          <p:nvPr/>
        </p:nvSpPr>
        <p:spPr bwMode="auto">
          <a:xfrm>
            <a:off x="3581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49" name="AutoShape 73"/>
          <p:cNvCxnSpPr>
            <a:cxnSpLocks noChangeShapeType="1"/>
            <a:endCxn id="24648" idx="0"/>
          </p:cNvCxnSpPr>
          <p:nvPr/>
        </p:nvCxnSpPr>
        <p:spPr bwMode="auto">
          <a:xfrm>
            <a:off x="3695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50" name="Oval 74"/>
          <p:cNvSpPr>
            <a:spLocks noChangeArrowheads="1"/>
          </p:cNvSpPr>
          <p:nvPr/>
        </p:nvSpPr>
        <p:spPr bwMode="auto">
          <a:xfrm>
            <a:off x="5486400" y="5181600"/>
            <a:ext cx="228600" cy="228600"/>
          </a:xfrm>
          <a:prstGeom prst="ellipse">
            <a:avLst/>
          </a:prstGeom>
          <a:solidFill>
            <a:srgbClr val="FF0000"/>
          </a:solidFill>
          <a:ln w="9525">
            <a:solidFill>
              <a:schemeClr val="tx1"/>
            </a:solidFill>
            <a:round/>
          </a:ln>
        </p:spPr>
        <p:txBody>
          <a:bodyPr wrap="none" anchor="ctr"/>
          <a:lstStyle/>
          <a:p>
            <a:endParaRPr lang="zh-CN" altLang="zh-CN" sz="3600">
              <a:solidFill>
                <a:schemeClr val="tx2"/>
              </a:solidFill>
              <a:latin typeface="Times New Roman" panose="02020603050405020304" pitchFamily="18" charset="0"/>
            </a:endParaRPr>
          </a:p>
        </p:txBody>
      </p:sp>
      <p:cxnSp>
        <p:nvCxnSpPr>
          <p:cNvPr id="24651" name="AutoShape 75"/>
          <p:cNvCxnSpPr>
            <a:cxnSpLocks noChangeShapeType="1"/>
            <a:endCxn id="24650" idx="0"/>
          </p:cNvCxnSpPr>
          <p:nvPr/>
        </p:nvCxnSpPr>
        <p:spPr bwMode="auto">
          <a:xfrm>
            <a:off x="5600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52" name="Oval 76"/>
          <p:cNvSpPr>
            <a:spLocks noChangeArrowheads="1"/>
          </p:cNvSpPr>
          <p:nvPr/>
        </p:nvSpPr>
        <p:spPr bwMode="auto">
          <a:xfrm>
            <a:off x="5867400" y="5181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cxnSp>
        <p:nvCxnSpPr>
          <p:cNvPr id="24653" name="AutoShape 77"/>
          <p:cNvCxnSpPr>
            <a:cxnSpLocks noChangeShapeType="1"/>
            <a:endCxn id="24652" idx="0"/>
          </p:cNvCxnSpPr>
          <p:nvPr/>
        </p:nvCxnSpPr>
        <p:spPr bwMode="auto">
          <a:xfrm>
            <a:off x="5981700" y="4648200"/>
            <a:ext cx="0" cy="53340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24654" name="Oval 78"/>
          <p:cNvSpPr>
            <a:spLocks noChangeArrowheads="1"/>
          </p:cNvSpPr>
          <p:nvPr/>
        </p:nvSpPr>
        <p:spPr bwMode="auto">
          <a:xfrm>
            <a:off x="23622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55" name="Oval 79"/>
          <p:cNvSpPr>
            <a:spLocks noChangeArrowheads="1"/>
          </p:cNvSpPr>
          <p:nvPr/>
        </p:nvSpPr>
        <p:spPr bwMode="auto">
          <a:xfrm>
            <a:off x="38100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56" name="Oval 80"/>
          <p:cNvSpPr>
            <a:spLocks noChangeArrowheads="1"/>
          </p:cNvSpPr>
          <p:nvPr/>
        </p:nvSpPr>
        <p:spPr bwMode="auto">
          <a:xfrm>
            <a:off x="5105400" y="3657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57" name="Oval 81"/>
          <p:cNvSpPr>
            <a:spLocks noChangeArrowheads="1"/>
          </p:cNvSpPr>
          <p:nvPr/>
        </p:nvSpPr>
        <p:spPr bwMode="auto">
          <a:xfrm>
            <a:off x="79248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58" name="Oval 82"/>
          <p:cNvSpPr>
            <a:spLocks noChangeArrowheads="1"/>
          </p:cNvSpPr>
          <p:nvPr/>
        </p:nvSpPr>
        <p:spPr bwMode="auto">
          <a:xfrm>
            <a:off x="7391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59" name="Oval 83"/>
          <p:cNvSpPr>
            <a:spLocks noChangeArrowheads="1"/>
          </p:cNvSpPr>
          <p:nvPr/>
        </p:nvSpPr>
        <p:spPr bwMode="auto">
          <a:xfrm>
            <a:off x="67818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60" name="Oval 84"/>
          <p:cNvSpPr>
            <a:spLocks noChangeArrowheads="1"/>
          </p:cNvSpPr>
          <p:nvPr/>
        </p:nvSpPr>
        <p:spPr bwMode="auto">
          <a:xfrm>
            <a:off x="6248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61" name="Oval 85"/>
          <p:cNvSpPr>
            <a:spLocks noChangeArrowheads="1"/>
          </p:cNvSpPr>
          <p:nvPr/>
        </p:nvSpPr>
        <p:spPr bwMode="auto">
          <a:xfrm>
            <a:off x="2819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62" name="Oval 86"/>
          <p:cNvSpPr>
            <a:spLocks noChangeArrowheads="1"/>
          </p:cNvSpPr>
          <p:nvPr/>
        </p:nvSpPr>
        <p:spPr bwMode="auto">
          <a:xfrm>
            <a:off x="23622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63" name="Oval 87"/>
          <p:cNvSpPr>
            <a:spLocks noChangeArrowheads="1"/>
          </p:cNvSpPr>
          <p:nvPr/>
        </p:nvSpPr>
        <p:spPr bwMode="auto">
          <a:xfrm>
            <a:off x="18288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64" name="Oval 88"/>
          <p:cNvSpPr>
            <a:spLocks noChangeArrowheads="1"/>
          </p:cNvSpPr>
          <p:nvPr/>
        </p:nvSpPr>
        <p:spPr bwMode="auto">
          <a:xfrm>
            <a:off x="1295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4665" name="Oval 89"/>
          <p:cNvSpPr>
            <a:spLocks noChangeArrowheads="1"/>
          </p:cNvSpPr>
          <p:nvPr/>
        </p:nvSpPr>
        <p:spPr bwMode="auto">
          <a:xfrm>
            <a:off x="3200400" y="4419600"/>
            <a:ext cx="228600" cy="228600"/>
          </a:xfrm>
          <a:prstGeom prst="ellipse">
            <a:avLst/>
          </a:prstGeom>
          <a:solidFill>
            <a:srgbClr val="FF0000"/>
          </a:solidFill>
          <a:ln w="9525">
            <a:solidFill>
              <a:schemeClr val="tx1"/>
            </a:solidFill>
            <a:round/>
          </a:ln>
        </p:spPr>
        <p:txBody>
          <a:bodyPr wrap="none" anchor="ctr"/>
          <a:lstStyle/>
          <a:p>
            <a:endParaRPr lang="zh-CN" altLang="zh-CN">
              <a:latin typeface="Tahoma" panose="020B0604030504040204" pitchFamily="34" charset="0"/>
            </a:endParaRPr>
          </a:p>
        </p:txBody>
      </p:sp>
      <p:sp>
        <p:nvSpPr>
          <p:cNvPr id="27739" name="Text Box 90"/>
          <p:cNvSpPr txBox="1">
            <a:spLocks noChangeArrowheads="1"/>
          </p:cNvSpPr>
          <p:nvPr/>
        </p:nvSpPr>
        <p:spPr bwMode="auto">
          <a:xfrm>
            <a:off x="3017838" y="1879600"/>
            <a:ext cx="317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微软雅黑" panose="020B0503020204020204" charset="-122"/>
                <a:ea typeface="PMingLiU" panose="02020500000000000000" pitchFamily="18" charset="-120"/>
              </a:defRPr>
            </a:lvl1pPr>
            <a:lvl2pPr marL="742950" indent="-285750" eaLnBrk="0" hangingPunct="0">
              <a:defRPr>
                <a:solidFill>
                  <a:schemeClr val="tx1"/>
                </a:solidFill>
                <a:latin typeface="微软雅黑" panose="020B0503020204020204" charset="-122"/>
                <a:ea typeface="PMingLiU" panose="02020500000000000000" pitchFamily="18" charset="-120"/>
              </a:defRPr>
            </a:lvl2pPr>
            <a:lvl3pPr marL="1143000" indent="-228600" eaLnBrk="0" hangingPunct="0">
              <a:defRPr>
                <a:solidFill>
                  <a:schemeClr val="tx1"/>
                </a:solidFill>
                <a:latin typeface="微软雅黑" panose="020B0503020204020204" charset="-122"/>
                <a:ea typeface="PMingLiU" panose="02020500000000000000" pitchFamily="18" charset="-120"/>
              </a:defRPr>
            </a:lvl3pPr>
            <a:lvl4pPr marL="1600200" indent="-228600" eaLnBrk="0" hangingPunct="0">
              <a:defRPr>
                <a:solidFill>
                  <a:schemeClr val="tx1"/>
                </a:solidFill>
                <a:latin typeface="微软雅黑" panose="020B0503020204020204" charset="-122"/>
                <a:ea typeface="PMingLiU" panose="02020500000000000000" pitchFamily="18" charset="-120"/>
              </a:defRPr>
            </a:lvl4pPr>
            <a:lvl5pPr marL="2057400" indent="-228600" eaLnBrk="0" hangingPunct="0">
              <a:defRPr>
                <a:solidFill>
                  <a:schemeClr val="tx1"/>
                </a:solidFill>
                <a:latin typeface="微软雅黑" panose="020B0503020204020204" charset="-122"/>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微软雅黑" panose="020B0503020204020204" charset="-122"/>
                <a:ea typeface="PMingLiU" panose="02020500000000000000" pitchFamily="18" charset="-120"/>
              </a:defRPr>
            </a:lvl9pPr>
          </a:lstStyle>
          <a:p>
            <a:pPr algn="ctr" eaLnBrk="1" hangingPunct="1"/>
            <a:r>
              <a:rPr lang="en-US" altLang="zh-CN">
                <a:solidFill>
                  <a:srgbClr val="00CC00"/>
                </a:solidFill>
                <a:latin typeface="Times New Roman" panose="02020603050405020304" pitchFamily="18" charset="0"/>
                <a:ea typeface="宋体" panose="02010600030101010101" pitchFamily="2" charset="-122"/>
              </a:rPr>
              <a:t>Depth-first Search</a:t>
            </a:r>
            <a:endParaRPr lang="en-US" altLang="zh-CN">
              <a:solidFill>
                <a:srgbClr val="00CC00"/>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65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2458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4664"/>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461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4615"/>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4618"/>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4616"/>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24586"/>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24663"/>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24609"/>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4607"/>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24610"/>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24608"/>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24587"/>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24662"/>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24613"/>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24611"/>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nodeType="afterEffect">
                                  <p:stCondLst>
                                    <p:cond delay="0"/>
                                  </p:stCondLst>
                                  <p:childTnLst>
                                    <p:set>
                                      <p:cBhvr>
                                        <p:cTn id="60" dur="1" fill="hold">
                                          <p:stCondLst>
                                            <p:cond delay="499"/>
                                          </p:stCondLst>
                                        </p:cTn>
                                        <p:tgtEl>
                                          <p:spTgt spid="24614"/>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24612"/>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nodeType="afterEffect">
                                  <p:stCondLst>
                                    <p:cond delay="0"/>
                                  </p:stCondLst>
                                  <p:childTnLst>
                                    <p:set>
                                      <p:cBhvr>
                                        <p:cTn id="66" dur="1" fill="hold">
                                          <p:stCondLst>
                                            <p:cond delay="499"/>
                                          </p:stCondLst>
                                        </p:cTn>
                                        <p:tgtEl>
                                          <p:spTgt spid="24588"/>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24661"/>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nodeType="afterEffect">
                                  <p:stCondLst>
                                    <p:cond delay="0"/>
                                  </p:stCondLst>
                                  <p:childTnLst>
                                    <p:set>
                                      <p:cBhvr>
                                        <p:cTn id="72" dur="1" fill="hold">
                                          <p:stCondLst>
                                            <p:cond delay="499"/>
                                          </p:stCondLst>
                                        </p:cTn>
                                        <p:tgtEl>
                                          <p:spTgt spid="24637"/>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24636"/>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nodeType="afterEffect">
                                  <p:stCondLst>
                                    <p:cond delay="0"/>
                                  </p:stCondLst>
                                  <p:childTnLst>
                                    <p:set>
                                      <p:cBhvr>
                                        <p:cTn id="78" dur="1" fill="hold">
                                          <p:stCondLst>
                                            <p:cond delay="499"/>
                                          </p:stCondLst>
                                        </p:cTn>
                                        <p:tgtEl>
                                          <p:spTgt spid="24581"/>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24655"/>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nodeType="afterEffect">
                                  <p:stCondLst>
                                    <p:cond delay="0"/>
                                  </p:stCondLst>
                                  <p:childTnLst>
                                    <p:set>
                                      <p:cBhvr>
                                        <p:cTn id="84" dur="1" fill="hold">
                                          <p:stCondLst>
                                            <p:cond delay="499"/>
                                          </p:stCondLst>
                                        </p:cTn>
                                        <p:tgtEl>
                                          <p:spTgt spid="24591"/>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24665"/>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nodeType="afterEffect">
                                  <p:stCondLst>
                                    <p:cond delay="0"/>
                                  </p:stCondLst>
                                  <p:childTnLst>
                                    <p:set>
                                      <p:cBhvr>
                                        <p:cTn id="90" dur="1" fill="hold">
                                          <p:stCondLst>
                                            <p:cond delay="499"/>
                                          </p:stCondLst>
                                        </p:cTn>
                                        <p:tgtEl>
                                          <p:spTgt spid="24639"/>
                                        </p:tgtEl>
                                        <p:attrNameLst>
                                          <p:attrName>style.visibility</p:attrName>
                                        </p:attrNameLst>
                                      </p:cBhvr>
                                      <p:to>
                                        <p:strVal val="visible"/>
                                      </p:to>
                                    </p:se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499"/>
                                          </p:stCondLst>
                                        </p:cTn>
                                        <p:tgtEl>
                                          <p:spTgt spid="24638"/>
                                        </p:tgtEl>
                                        <p:attrNameLst>
                                          <p:attrName>style.visibility</p:attrName>
                                        </p:attrNameLst>
                                      </p:cBhvr>
                                      <p:to>
                                        <p:strVal val="visible"/>
                                      </p:to>
                                    </p:set>
                                  </p:childTnLst>
                                </p:cTn>
                              </p:par>
                            </p:childTnLst>
                          </p:cTn>
                        </p:par>
                        <p:par>
                          <p:cTn id="94" fill="hold">
                            <p:stCondLst>
                              <p:cond delay="15000"/>
                            </p:stCondLst>
                            <p:childTnLst>
                              <p:par>
                                <p:cTn id="95" presetID="1" presetClass="entr" presetSubtype="0" fill="hold" nodeType="afterEffect">
                                  <p:stCondLst>
                                    <p:cond delay="0"/>
                                  </p:stCondLst>
                                  <p:childTnLst>
                                    <p:set>
                                      <p:cBhvr>
                                        <p:cTn id="96" dur="1" fill="hold">
                                          <p:stCondLst>
                                            <p:cond delay="499"/>
                                          </p:stCondLst>
                                        </p:cTn>
                                        <p:tgtEl>
                                          <p:spTgt spid="24592"/>
                                        </p:tgtEl>
                                        <p:attrNameLst>
                                          <p:attrName>style.visibility</p:attrName>
                                        </p:attrNameLst>
                                      </p:cBhvr>
                                      <p:to>
                                        <p:strVal val="visible"/>
                                      </p:to>
                                    </p:set>
                                  </p:childTnLst>
                                </p:cTn>
                              </p:par>
                            </p:childTnLst>
                          </p:cTn>
                        </p:par>
                        <p:par>
                          <p:cTn id="97" fill="hold">
                            <p:stCondLst>
                              <p:cond delay="15500"/>
                            </p:stCondLst>
                            <p:childTnLst>
                              <p:par>
                                <p:cTn id="98" presetID="1" presetClass="entr" presetSubtype="0" fill="hold" grpId="0" nodeType="afterEffect">
                                  <p:stCondLst>
                                    <p:cond delay="0"/>
                                  </p:stCondLst>
                                  <p:childTnLst>
                                    <p:set>
                                      <p:cBhvr>
                                        <p:cTn id="99" dur="1" fill="hold">
                                          <p:stCondLst>
                                            <p:cond delay="499"/>
                                          </p:stCondLst>
                                        </p:cTn>
                                        <p:tgtEl>
                                          <p:spTgt spid="24635"/>
                                        </p:tgtEl>
                                        <p:attrNameLst>
                                          <p:attrName>style.visibility</p:attrName>
                                        </p:attrNameLst>
                                      </p:cBhvr>
                                      <p:to>
                                        <p:strVal val="visible"/>
                                      </p:to>
                                    </p:set>
                                  </p:childTnLst>
                                </p:cTn>
                              </p:par>
                            </p:childTnLst>
                          </p:cTn>
                        </p:par>
                        <p:par>
                          <p:cTn id="100" fill="hold">
                            <p:stCondLst>
                              <p:cond delay="16000"/>
                            </p:stCondLst>
                            <p:childTnLst>
                              <p:par>
                                <p:cTn id="101" presetID="1" presetClass="entr" presetSubtype="0" fill="hold" nodeType="afterEffect">
                                  <p:stCondLst>
                                    <p:cond delay="0"/>
                                  </p:stCondLst>
                                  <p:childTnLst>
                                    <p:set>
                                      <p:cBhvr>
                                        <p:cTn id="102" dur="1" fill="hold">
                                          <p:stCondLst>
                                            <p:cond delay="499"/>
                                          </p:stCondLst>
                                        </p:cTn>
                                        <p:tgtEl>
                                          <p:spTgt spid="24649"/>
                                        </p:tgtEl>
                                        <p:attrNameLst>
                                          <p:attrName>style.visibility</p:attrName>
                                        </p:attrNameLst>
                                      </p:cBhvr>
                                      <p:to>
                                        <p:strVal val="visible"/>
                                      </p:to>
                                    </p:set>
                                  </p:childTnLst>
                                </p:cTn>
                              </p:par>
                            </p:childTnLst>
                          </p:cTn>
                        </p:par>
                        <p:par>
                          <p:cTn id="103" fill="hold">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24648"/>
                                        </p:tgtEl>
                                        <p:attrNameLst>
                                          <p:attrName>style.visibility</p:attrName>
                                        </p:attrNameLst>
                                      </p:cBhvr>
                                      <p:to>
                                        <p:strVal val="visible"/>
                                      </p:to>
                                    </p:set>
                                  </p:childTnLst>
                                </p:cTn>
                              </p:par>
                            </p:childTnLst>
                          </p:cTn>
                        </p:par>
                        <p:par>
                          <p:cTn id="106" fill="hold">
                            <p:stCondLst>
                              <p:cond delay="17000"/>
                            </p:stCondLst>
                            <p:childTnLst>
                              <p:par>
                                <p:cTn id="107" presetID="1" presetClass="entr" presetSubtype="0" fill="hold" nodeType="afterEffect">
                                  <p:stCondLst>
                                    <p:cond delay="0"/>
                                  </p:stCondLst>
                                  <p:childTnLst>
                                    <p:set>
                                      <p:cBhvr>
                                        <p:cTn id="108" dur="1" fill="hold">
                                          <p:stCondLst>
                                            <p:cond delay="499"/>
                                          </p:stCondLst>
                                        </p:cTn>
                                        <p:tgtEl>
                                          <p:spTgt spid="24593"/>
                                        </p:tgtEl>
                                        <p:attrNameLst>
                                          <p:attrName>style.visibility</p:attrName>
                                        </p:attrNameLst>
                                      </p:cBhvr>
                                      <p:to>
                                        <p:strVal val="visible"/>
                                      </p:to>
                                    </p:set>
                                  </p:childTnLst>
                                </p:cTn>
                              </p:par>
                            </p:childTnLst>
                          </p:cTn>
                        </p:par>
                        <p:par>
                          <p:cTn id="109" fill="hold">
                            <p:stCondLst>
                              <p:cond delay="17500"/>
                            </p:stCondLst>
                            <p:childTnLst>
                              <p:par>
                                <p:cTn id="110" presetID="1" presetClass="entr" presetSubtype="0" fill="hold" grpId="0" nodeType="afterEffect">
                                  <p:stCondLst>
                                    <p:cond delay="0"/>
                                  </p:stCondLst>
                                  <p:childTnLst>
                                    <p:set>
                                      <p:cBhvr>
                                        <p:cTn id="111" dur="1" fill="hold">
                                          <p:stCondLst>
                                            <p:cond delay="499"/>
                                          </p:stCondLst>
                                        </p:cTn>
                                        <p:tgtEl>
                                          <p:spTgt spid="24589"/>
                                        </p:tgtEl>
                                        <p:attrNameLst>
                                          <p:attrName>style.visibility</p:attrName>
                                        </p:attrNameLst>
                                      </p:cBhvr>
                                      <p:to>
                                        <p:strVal val="visible"/>
                                      </p:to>
                                    </p:set>
                                  </p:childTnLst>
                                </p:cTn>
                              </p:par>
                            </p:childTnLst>
                          </p:cTn>
                        </p:par>
                        <p:par>
                          <p:cTn id="112" fill="hold">
                            <p:stCondLst>
                              <p:cond delay="18000"/>
                            </p:stCondLst>
                            <p:childTnLst>
                              <p:par>
                                <p:cTn id="113" presetID="1" presetClass="entr" presetSubtype="0" fill="hold" nodeType="afterEffect">
                                  <p:stCondLst>
                                    <p:cond delay="0"/>
                                  </p:stCondLst>
                                  <p:childTnLst>
                                    <p:set>
                                      <p:cBhvr>
                                        <p:cTn id="114" dur="1" fill="hold">
                                          <p:stCondLst>
                                            <p:cond delay="499"/>
                                          </p:stCondLst>
                                        </p:cTn>
                                        <p:tgtEl>
                                          <p:spTgt spid="24647"/>
                                        </p:tgtEl>
                                        <p:attrNameLst>
                                          <p:attrName>style.visibility</p:attrName>
                                        </p:attrNameLst>
                                      </p:cBhvr>
                                      <p:to>
                                        <p:strVal val="visible"/>
                                      </p:to>
                                    </p:set>
                                  </p:childTnLst>
                                </p:cTn>
                              </p:par>
                            </p:childTnLst>
                          </p:cTn>
                        </p:par>
                        <p:par>
                          <p:cTn id="115" fill="hold">
                            <p:stCondLst>
                              <p:cond delay="18500"/>
                            </p:stCondLst>
                            <p:childTnLst>
                              <p:par>
                                <p:cTn id="116" presetID="1" presetClass="entr" presetSubtype="0" fill="hold" grpId="0" nodeType="afterEffect">
                                  <p:stCondLst>
                                    <p:cond delay="0"/>
                                  </p:stCondLst>
                                  <p:childTnLst>
                                    <p:set>
                                      <p:cBhvr>
                                        <p:cTn id="117" dur="1" fill="hold">
                                          <p:stCondLst>
                                            <p:cond delay="499"/>
                                          </p:stCondLst>
                                        </p:cTn>
                                        <p:tgtEl>
                                          <p:spTgt spid="24646"/>
                                        </p:tgtEl>
                                        <p:attrNameLst>
                                          <p:attrName>style.visibility</p:attrName>
                                        </p:attrNameLst>
                                      </p:cBhvr>
                                      <p:to>
                                        <p:strVal val="visible"/>
                                      </p:to>
                                    </p:set>
                                  </p:childTnLst>
                                </p:cTn>
                              </p:par>
                            </p:childTnLst>
                          </p:cTn>
                        </p:par>
                        <p:par>
                          <p:cTn id="118" fill="hold">
                            <p:stCondLst>
                              <p:cond delay="19000"/>
                            </p:stCondLst>
                            <p:childTnLst>
                              <p:par>
                                <p:cTn id="119" presetID="1" presetClass="entr" presetSubtype="0" fill="hold" nodeType="afterEffect">
                                  <p:stCondLst>
                                    <p:cond delay="0"/>
                                  </p:stCondLst>
                                  <p:childTnLst>
                                    <p:set>
                                      <p:cBhvr>
                                        <p:cTn id="120" dur="1" fill="hold">
                                          <p:stCondLst>
                                            <p:cond delay="499"/>
                                          </p:stCondLst>
                                        </p:cTn>
                                        <p:tgtEl>
                                          <p:spTgt spid="24594"/>
                                        </p:tgtEl>
                                        <p:attrNameLst>
                                          <p:attrName>style.visibility</p:attrName>
                                        </p:attrNameLst>
                                      </p:cBhvr>
                                      <p:to>
                                        <p:strVal val="visible"/>
                                      </p:to>
                                    </p:set>
                                  </p:childTnLst>
                                </p:cTn>
                              </p:par>
                            </p:childTnLst>
                          </p:cTn>
                        </p:par>
                        <p:par>
                          <p:cTn id="121" fill="hold">
                            <p:stCondLst>
                              <p:cond delay="19500"/>
                            </p:stCondLst>
                            <p:childTnLst>
                              <p:par>
                                <p:cTn id="122" presetID="1" presetClass="entr" presetSubtype="0" fill="hold" grpId="0" nodeType="afterEffect">
                                  <p:stCondLst>
                                    <p:cond delay="0"/>
                                  </p:stCondLst>
                                  <p:childTnLst>
                                    <p:set>
                                      <p:cBhvr>
                                        <p:cTn id="123" dur="1" fill="hold">
                                          <p:stCondLst>
                                            <p:cond delay="499"/>
                                          </p:stCondLst>
                                        </p:cTn>
                                        <p:tgtEl>
                                          <p:spTgt spid="24590"/>
                                        </p:tgtEl>
                                        <p:attrNameLst>
                                          <p:attrName>style.visibility</p:attrName>
                                        </p:attrNameLst>
                                      </p:cBhvr>
                                      <p:to>
                                        <p:strVal val="visible"/>
                                      </p:to>
                                    </p:set>
                                  </p:childTnLst>
                                </p:cTn>
                              </p:par>
                            </p:childTnLst>
                          </p:cTn>
                        </p:par>
                        <p:par>
                          <p:cTn id="124" fill="hold">
                            <p:stCondLst>
                              <p:cond delay="20000"/>
                            </p:stCondLst>
                            <p:childTnLst>
                              <p:par>
                                <p:cTn id="125" presetID="1" presetClass="entr" presetSubtype="0" fill="hold" nodeType="afterEffect">
                                  <p:stCondLst>
                                    <p:cond delay="0"/>
                                  </p:stCondLst>
                                  <p:childTnLst>
                                    <p:set>
                                      <p:cBhvr>
                                        <p:cTn id="126" dur="1" fill="hold">
                                          <p:stCondLst>
                                            <p:cond delay="499"/>
                                          </p:stCondLst>
                                        </p:cTn>
                                        <p:tgtEl>
                                          <p:spTgt spid="24645"/>
                                        </p:tgtEl>
                                        <p:attrNameLst>
                                          <p:attrName>style.visibility</p:attrName>
                                        </p:attrNameLst>
                                      </p:cBhvr>
                                      <p:to>
                                        <p:strVal val="visible"/>
                                      </p:to>
                                    </p:set>
                                  </p:childTnLst>
                                </p:cTn>
                              </p:par>
                            </p:childTnLst>
                          </p:cTn>
                        </p:par>
                        <p:par>
                          <p:cTn id="127" fill="hold">
                            <p:stCondLst>
                              <p:cond delay="20500"/>
                            </p:stCondLst>
                            <p:childTnLst>
                              <p:par>
                                <p:cTn id="128" presetID="1" presetClass="entr" presetSubtype="0" fill="hold" grpId="0" nodeType="afterEffect">
                                  <p:stCondLst>
                                    <p:cond delay="0"/>
                                  </p:stCondLst>
                                  <p:childTnLst>
                                    <p:set>
                                      <p:cBhvr>
                                        <p:cTn id="129" dur="1" fill="hold">
                                          <p:stCondLst>
                                            <p:cond delay="499"/>
                                          </p:stCondLst>
                                        </p:cTn>
                                        <p:tgtEl>
                                          <p:spTgt spid="24644"/>
                                        </p:tgtEl>
                                        <p:attrNameLst>
                                          <p:attrName>style.visibility</p:attrName>
                                        </p:attrNameLst>
                                      </p:cBhvr>
                                      <p:to>
                                        <p:strVal val="visible"/>
                                      </p:to>
                                    </p:set>
                                  </p:childTnLst>
                                </p:cTn>
                              </p:par>
                            </p:childTnLst>
                          </p:cTn>
                        </p:par>
                        <p:par>
                          <p:cTn id="130" fill="hold">
                            <p:stCondLst>
                              <p:cond delay="21000"/>
                            </p:stCondLst>
                            <p:childTnLst>
                              <p:par>
                                <p:cTn id="131" presetID="1" presetClass="entr" presetSubtype="0" fill="hold" nodeType="afterEffect">
                                  <p:stCondLst>
                                    <p:cond delay="0"/>
                                  </p:stCondLst>
                                  <p:childTnLst>
                                    <p:set>
                                      <p:cBhvr>
                                        <p:cTn id="132" dur="1" fill="hold">
                                          <p:stCondLst>
                                            <p:cond delay="499"/>
                                          </p:stCondLst>
                                        </p:cTn>
                                        <p:tgtEl>
                                          <p:spTgt spid="24582"/>
                                        </p:tgtEl>
                                        <p:attrNameLst>
                                          <p:attrName>style.visibility</p:attrName>
                                        </p:attrNameLst>
                                      </p:cBhvr>
                                      <p:to>
                                        <p:strVal val="visible"/>
                                      </p:to>
                                    </p:set>
                                  </p:childTnLst>
                                </p:cTn>
                              </p:par>
                            </p:childTnLst>
                          </p:cTn>
                        </p:par>
                        <p:par>
                          <p:cTn id="133" fill="hold">
                            <p:stCondLst>
                              <p:cond delay="21500"/>
                            </p:stCondLst>
                            <p:childTnLst>
                              <p:par>
                                <p:cTn id="134" presetID="1" presetClass="entr" presetSubtype="0" fill="hold" grpId="0" nodeType="afterEffect">
                                  <p:stCondLst>
                                    <p:cond delay="0"/>
                                  </p:stCondLst>
                                  <p:childTnLst>
                                    <p:set>
                                      <p:cBhvr>
                                        <p:cTn id="135" dur="1" fill="hold">
                                          <p:stCondLst>
                                            <p:cond delay="499"/>
                                          </p:stCondLst>
                                        </p:cTn>
                                        <p:tgtEl>
                                          <p:spTgt spid="24656"/>
                                        </p:tgtEl>
                                        <p:attrNameLst>
                                          <p:attrName>style.visibility</p:attrName>
                                        </p:attrNameLst>
                                      </p:cBhvr>
                                      <p:to>
                                        <p:strVal val="visible"/>
                                      </p:to>
                                    </p:set>
                                  </p:childTnLst>
                                </p:cTn>
                              </p:par>
                            </p:childTnLst>
                          </p:cTn>
                        </p:par>
                        <p:par>
                          <p:cTn id="136" fill="hold">
                            <p:stCondLst>
                              <p:cond delay="22000"/>
                            </p:stCondLst>
                            <p:childTnLst>
                              <p:par>
                                <p:cTn id="137" presetID="1" presetClass="entr" presetSubtype="0" fill="hold" nodeType="afterEffect">
                                  <p:stCondLst>
                                    <p:cond delay="0"/>
                                  </p:stCondLst>
                                  <p:childTnLst>
                                    <p:set>
                                      <p:cBhvr>
                                        <p:cTn id="138" dur="1" fill="hold">
                                          <p:stCondLst>
                                            <p:cond delay="499"/>
                                          </p:stCondLst>
                                        </p:cTn>
                                        <p:tgtEl>
                                          <p:spTgt spid="24599"/>
                                        </p:tgtEl>
                                        <p:attrNameLst>
                                          <p:attrName>style.visibility</p:attrName>
                                        </p:attrNameLst>
                                      </p:cBhvr>
                                      <p:to>
                                        <p:strVal val="visible"/>
                                      </p:to>
                                    </p:set>
                                  </p:childTnLst>
                                </p:cTn>
                              </p:par>
                            </p:childTnLst>
                          </p:cTn>
                        </p:par>
                        <p:par>
                          <p:cTn id="139" fill="hold">
                            <p:stCondLst>
                              <p:cond delay="22500"/>
                            </p:stCondLst>
                            <p:childTnLst>
                              <p:par>
                                <p:cTn id="140" presetID="1" presetClass="entr" presetSubtype="0" fill="hold" grpId="0" nodeType="afterEffect">
                                  <p:stCondLst>
                                    <p:cond delay="0"/>
                                  </p:stCondLst>
                                  <p:childTnLst>
                                    <p:set>
                                      <p:cBhvr>
                                        <p:cTn id="141" dur="1" fill="hold">
                                          <p:stCondLst>
                                            <p:cond delay="499"/>
                                          </p:stCondLst>
                                        </p:cTn>
                                        <p:tgtEl>
                                          <p:spTgt spid="24598"/>
                                        </p:tgtEl>
                                        <p:attrNameLst>
                                          <p:attrName>style.visibility</p:attrName>
                                        </p:attrNameLst>
                                      </p:cBhvr>
                                      <p:to>
                                        <p:strVal val="visible"/>
                                      </p:to>
                                    </p:set>
                                  </p:childTnLst>
                                </p:cTn>
                              </p:par>
                            </p:childTnLst>
                          </p:cTn>
                        </p:par>
                        <p:par>
                          <p:cTn id="142" fill="hold">
                            <p:stCondLst>
                              <p:cond delay="23000"/>
                            </p:stCondLst>
                            <p:childTnLst>
                              <p:par>
                                <p:cTn id="143" presetID="1" presetClass="entr" presetSubtype="0" fill="hold" nodeType="afterEffect">
                                  <p:stCondLst>
                                    <p:cond delay="0"/>
                                  </p:stCondLst>
                                  <p:childTnLst>
                                    <p:set>
                                      <p:cBhvr>
                                        <p:cTn id="144" dur="1" fill="hold">
                                          <p:stCondLst>
                                            <p:cond delay="499"/>
                                          </p:stCondLst>
                                        </p:cTn>
                                        <p:tgtEl>
                                          <p:spTgt spid="24643"/>
                                        </p:tgtEl>
                                        <p:attrNameLst>
                                          <p:attrName>style.visibility</p:attrName>
                                        </p:attrNameLst>
                                      </p:cBhvr>
                                      <p:to>
                                        <p:strVal val="visible"/>
                                      </p:to>
                                    </p:set>
                                  </p:childTnLst>
                                </p:cTn>
                              </p:par>
                            </p:childTnLst>
                          </p:cTn>
                        </p:par>
                        <p:par>
                          <p:cTn id="145" fill="hold">
                            <p:stCondLst>
                              <p:cond delay="23500"/>
                            </p:stCondLst>
                            <p:childTnLst>
                              <p:par>
                                <p:cTn id="146" presetID="1" presetClass="entr" presetSubtype="0" fill="hold" grpId="0" nodeType="afterEffect">
                                  <p:stCondLst>
                                    <p:cond delay="0"/>
                                  </p:stCondLst>
                                  <p:childTnLst>
                                    <p:set>
                                      <p:cBhvr>
                                        <p:cTn id="147" dur="1" fill="hold">
                                          <p:stCondLst>
                                            <p:cond delay="499"/>
                                          </p:stCondLst>
                                        </p:cTn>
                                        <p:tgtEl>
                                          <p:spTgt spid="24642"/>
                                        </p:tgtEl>
                                        <p:attrNameLst>
                                          <p:attrName>style.visibility</p:attrName>
                                        </p:attrNameLst>
                                      </p:cBhvr>
                                      <p:to>
                                        <p:strVal val="visible"/>
                                      </p:to>
                                    </p:set>
                                  </p:childTnLst>
                                </p:cTn>
                              </p:par>
                            </p:childTnLst>
                          </p:cTn>
                        </p:par>
                        <p:par>
                          <p:cTn id="148" fill="hold">
                            <p:stCondLst>
                              <p:cond delay="24000"/>
                            </p:stCondLst>
                            <p:childTnLst>
                              <p:par>
                                <p:cTn id="149" presetID="1" presetClass="entr" presetSubtype="0" fill="hold" nodeType="afterEffect">
                                  <p:stCondLst>
                                    <p:cond delay="0"/>
                                  </p:stCondLst>
                                  <p:childTnLst>
                                    <p:set>
                                      <p:cBhvr>
                                        <p:cTn id="150" dur="1" fill="hold">
                                          <p:stCondLst>
                                            <p:cond delay="499"/>
                                          </p:stCondLst>
                                        </p:cTn>
                                        <p:tgtEl>
                                          <p:spTgt spid="24600"/>
                                        </p:tgtEl>
                                        <p:attrNameLst>
                                          <p:attrName>style.visibility</p:attrName>
                                        </p:attrNameLst>
                                      </p:cBhvr>
                                      <p:to>
                                        <p:strVal val="visible"/>
                                      </p:to>
                                    </p:set>
                                  </p:childTnLst>
                                </p:cTn>
                              </p:par>
                            </p:childTnLst>
                          </p:cTn>
                        </p:par>
                        <p:par>
                          <p:cTn id="151" fill="hold">
                            <p:stCondLst>
                              <p:cond delay="24500"/>
                            </p:stCondLst>
                            <p:childTnLst>
                              <p:par>
                                <p:cTn id="152" presetID="1" presetClass="entr" presetSubtype="0" fill="hold" grpId="0" nodeType="afterEffect">
                                  <p:stCondLst>
                                    <p:cond delay="0"/>
                                  </p:stCondLst>
                                  <p:childTnLst>
                                    <p:set>
                                      <p:cBhvr>
                                        <p:cTn id="153" dur="1" fill="hold">
                                          <p:stCondLst>
                                            <p:cond delay="499"/>
                                          </p:stCondLst>
                                        </p:cTn>
                                        <p:tgtEl>
                                          <p:spTgt spid="24595"/>
                                        </p:tgtEl>
                                        <p:attrNameLst>
                                          <p:attrName>style.visibility</p:attrName>
                                        </p:attrNameLst>
                                      </p:cBhvr>
                                      <p:to>
                                        <p:strVal val="visible"/>
                                      </p:to>
                                    </p:set>
                                  </p:childTnLst>
                                </p:cTn>
                              </p:par>
                            </p:childTnLst>
                          </p:cTn>
                        </p:par>
                        <p:par>
                          <p:cTn id="154" fill="hold">
                            <p:stCondLst>
                              <p:cond delay="25000"/>
                            </p:stCondLst>
                            <p:childTnLst>
                              <p:par>
                                <p:cTn id="155" presetID="1" presetClass="entr" presetSubtype="0" fill="hold" nodeType="afterEffect">
                                  <p:stCondLst>
                                    <p:cond delay="0"/>
                                  </p:stCondLst>
                                  <p:childTnLst>
                                    <p:set>
                                      <p:cBhvr>
                                        <p:cTn id="156" dur="1" fill="hold">
                                          <p:stCondLst>
                                            <p:cond delay="499"/>
                                          </p:stCondLst>
                                        </p:cTn>
                                        <p:tgtEl>
                                          <p:spTgt spid="24641"/>
                                        </p:tgtEl>
                                        <p:attrNameLst>
                                          <p:attrName>style.visibility</p:attrName>
                                        </p:attrNameLst>
                                      </p:cBhvr>
                                      <p:to>
                                        <p:strVal val="visible"/>
                                      </p:to>
                                    </p:set>
                                  </p:childTnLst>
                                </p:cTn>
                              </p:par>
                            </p:childTnLst>
                          </p:cTn>
                        </p:par>
                        <p:par>
                          <p:cTn id="157" fill="hold">
                            <p:stCondLst>
                              <p:cond delay="25500"/>
                            </p:stCondLst>
                            <p:childTnLst>
                              <p:par>
                                <p:cTn id="158" presetID="1" presetClass="entr" presetSubtype="0" fill="hold" grpId="0" nodeType="afterEffect">
                                  <p:stCondLst>
                                    <p:cond delay="0"/>
                                  </p:stCondLst>
                                  <p:childTnLst>
                                    <p:set>
                                      <p:cBhvr>
                                        <p:cTn id="159" dur="1" fill="hold">
                                          <p:stCondLst>
                                            <p:cond delay="499"/>
                                          </p:stCondLst>
                                        </p:cTn>
                                        <p:tgtEl>
                                          <p:spTgt spid="24640"/>
                                        </p:tgtEl>
                                        <p:attrNameLst>
                                          <p:attrName>style.visibility</p:attrName>
                                        </p:attrNameLst>
                                      </p:cBhvr>
                                      <p:to>
                                        <p:strVal val="visible"/>
                                      </p:to>
                                    </p:set>
                                  </p:childTnLst>
                                </p:cTn>
                              </p:par>
                            </p:childTnLst>
                          </p:cTn>
                        </p:par>
                        <p:par>
                          <p:cTn id="160" fill="hold">
                            <p:stCondLst>
                              <p:cond delay="26000"/>
                            </p:stCondLst>
                            <p:childTnLst>
                              <p:par>
                                <p:cTn id="161" presetID="1" presetClass="entr" presetSubtype="0" fill="hold" nodeType="afterEffect">
                                  <p:stCondLst>
                                    <p:cond delay="0"/>
                                  </p:stCondLst>
                                  <p:childTnLst>
                                    <p:set>
                                      <p:cBhvr>
                                        <p:cTn id="162" dur="1" fill="hold">
                                          <p:stCondLst>
                                            <p:cond delay="499"/>
                                          </p:stCondLst>
                                        </p:cTn>
                                        <p:tgtEl>
                                          <p:spTgt spid="24601"/>
                                        </p:tgtEl>
                                        <p:attrNameLst>
                                          <p:attrName>style.visibility</p:attrName>
                                        </p:attrNameLst>
                                      </p:cBhvr>
                                      <p:to>
                                        <p:strVal val="visible"/>
                                      </p:to>
                                    </p:set>
                                  </p:childTnLst>
                                </p:cTn>
                              </p:par>
                            </p:childTnLst>
                          </p:cTn>
                        </p:par>
                        <p:par>
                          <p:cTn id="163" fill="hold">
                            <p:stCondLst>
                              <p:cond delay="26500"/>
                            </p:stCondLst>
                            <p:childTnLst>
                              <p:par>
                                <p:cTn id="164" presetID="1" presetClass="entr" presetSubtype="0" fill="hold" grpId="0" nodeType="afterEffect">
                                  <p:stCondLst>
                                    <p:cond delay="0"/>
                                  </p:stCondLst>
                                  <p:childTnLst>
                                    <p:set>
                                      <p:cBhvr>
                                        <p:cTn id="165" dur="1" fill="hold">
                                          <p:stCondLst>
                                            <p:cond delay="499"/>
                                          </p:stCondLst>
                                        </p:cTn>
                                        <p:tgtEl>
                                          <p:spTgt spid="24596"/>
                                        </p:tgtEl>
                                        <p:attrNameLst>
                                          <p:attrName>style.visibility</p:attrName>
                                        </p:attrNameLst>
                                      </p:cBhvr>
                                      <p:to>
                                        <p:strVal val="visible"/>
                                      </p:to>
                                    </p:set>
                                  </p:childTnLst>
                                </p:cTn>
                              </p:par>
                            </p:childTnLst>
                          </p:cTn>
                        </p:par>
                        <p:par>
                          <p:cTn id="166" fill="hold">
                            <p:stCondLst>
                              <p:cond delay="27000"/>
                            </p:stCondLst>
                            <p:childTnLst>
                              <p:par>
                                <p:cTn id="167" presetID="1" presetClass="entr" presetSubtype="0" fill="hold" nodeType="afterEffect">
                                  <p:stCondLst>
                                    <p:cond delay="0"/>
                                  </p:stCondLst>
                                  <p:childTnLst>
                                    <p:set>
                                      <p:cBhvr>
                                        <p:cTn id="168" dur="1" fill="hold">
                                          <p:stCondLst>
                                            <p:cond delay="499"/>
                                          </p:stCondLst>
                                        </p:cTn>
                                        <p:tgtEl>
                                          <p:spTgt spid="24651"/>
                                        </p:tgtEl>
                                        <p:attrNameLst>
                                          <p:attrName>style.visibility</p:attrName>
                                        </p:attrNameLst>
                                      </p:cBhvr>
                                      <p:to>
                                        <p:strVal val="visible"/>
                                      </p:to>
                                    </p:set>
                                  </p:childTnLst>
                                </p:cTn>
                              </p:par>
                            </p:childTnLst>
                          </p:cTn>
                        </p:par>
                        <p:par>
                          <p:cTn id="169" fill="hold">
                            <p:stCondLst>
                              <p:cond delay="27500"/>
                            </p:stCondLst>
                            <p:childTnLst>
                              <p:par>
                                <p:cTn id="170" presetID="1" presetClass="entr" presetSubtype="0" fill="hold" grpId="0" nodeType="afterEffect">
                                  <p:stCondLst>
                                    <p:cond delay="0"/>
                                  </p:stCondLst>
                                  <p:childTnLst>
                                    <p:set>
                                      <p:cBhvr>
                                        <p:cTn id="171" dur="1" fill="hold">
                                          <p:stCondLst>
                                            <p:cond delay="499"/>
                                          </p:stCondLst>
                                        </p:cTn>
                                        <p:tgtEl>
                                          <p:spTgt spid="24650"/>
                                        </p:tgtEl>
                                        <p:attrNameLst>
                                          <p:attrName>style.visibility</p:attrName>
                                        </p:attrNameLst>
                                      </p:cBhvr>
                                      <p:to>
                                        <p:strVal val="visible"/>
                                      </p:to>
                                    </p:set>
                                  </p:childTnLst>
                                </p:cTn>
                              </p:par>
                            </p:childTnLst>
                          </p:cTn>
                        </p:par>
                        <p:par>
                          <p:cTn id="172" fill="hold">
                            <p:stCondLst>
                              <p:cond delay="28000"/>
                            </p:stCondLst>
                            <p:childTnLst>
                              <p:par>
                                <p:cTn id="173" presetID="1" presetClass="entr" presetSubtype="0" fill="hold" nodeType="afterEffect">
                                  <p:stCondLst>
                                    <p:cond delay="0"/>
                                  </p:stCondLst>
                                  <p:childTnLst>
                                    <p:set>
                                      <p:cBhvr>
                                        <p:cTn id="174" dur="1" fill="hold">
                                          <p:stCondLst>
                                            <p:cond delay="499"/>
                                          </p:stCondLst>
                                        </p:cTn>
                                        <p:tgtEl>
                                          <p:spTgt spid="24602"/>
                                        </p:tgtEl>
                                        <p:attrNameLst>
                                          <p:attrName>style.visibility</p:attrName>
                                        </p:attrNameLst>
                                      </p:cBhvr>
                                      <p:to>
                                        <p:strVal val="visible"/>
                                      </p:to>
                                    </p:set>
                                  </p:childTnLst>
                                </p:cTn>
                              </p:par>
                            </p:childTnLst>
                          </p:cTn>
                        </p:par>
                        <p:par>
                          <p:cTn id="175" fill="hold">
                            <p:stCondLst>
                              <p:cond delay="28500"/>
                            </p:stCondLst>
                            <p:childTnLst>
                              <p:par>
                                <p:cTn id="176" presetID="1" presetClass="entr" presetSubtype="0" fill="hold" grpId="0" nodeType="afterEffect">
                                  <p:stCondLst>
                                    <p:cond delay="0"/>
                                  </p:stCondLst>
                                  <p:childTnLst>
                                    <p:set>
                                      <p:cBhvr>
                                        <p:cTn id="177" dur="1" fill="hold">
                                          <p:stCondLst>
                                            <p:cond delay="499"/>
                                          </p:stCondLst>
                                        </p:cTn>
                                        <p:tgtEl>
                                          <p:spTgt spid="24597"/>
                                        </p:tgtEl>
                                        <p:attrNameLst>
                                          <p:attrName>style.visibility</p:attrName>
                                        </p:attrNameLst>
                                      </p:cBhvr>
                                      <p:to>
                                        <p:strVal val="visible"/>
                                      </p:to>
                                    </p:set>
                                  </p:childTnLst>
                                </p:cTn>
                              </p:par>
                            </p:childTnLst>
                          </p:cTn>
                        </p:par>
                        <p:par>
                          <p:cTn id="178" fill="hold">
                            <p:stCondLst>
                              <p:cond delay="29000"/>
                            </p:stCondLst>
                            <p:childTnLst>
                              <p:par>
                                <p:cTn id="179" presetID="1" presetClass="entr" presetSubtype="0" fill="hold" nodeType="afterEffect">
                                  <p:stCondLst>
                                    <p:cond delay="0"/>
                                  </p:stCondLst>
                                  <p:childTnLst>
                                    <p:set>
                                      <p:cBhvr>
                                        <p:cTn id="180" dur="1" fill="hold">
                                          <p:stCondLst>
                                            <p:cond delay="499"/>
                                          </p:stCondLst>
                                        </p:cTn>
                                        <p:tgtEl>
                                          <p:spTgt spid="24653"/>
                                        </p:tgtEl>
                                        <p:attrNameLst>
                                          <p:attrName>style.visibility</p:attrName>
                                        </p:attrNameLst>
                                      </p:cBhvr>
                                      <p:to>
                                        <p:strVal val="visible"/>
                                      </p:to>
                                    </p:set>
                                  </p:childTnLst>
                                </p:cTn>
                              </p:par>
                            </p:childTnLst>
                          </p:cTn>
                        </p:par>
                        <p:par>
                          <p:cTn id="181" fill="hold">
                            <p:stCondLst>
                              <p:cond delay="29500"/>
                            </p:stCondLst>
                            <p:childTnLst>
                              <p:par>
                                <p:cTn id="182" presetID="1" presetClass="entr" presetSubtype="0" fill="hold" grpId="0" nodeType="afterEffect">
                                  <p:stCondLst>
                                    <p:cond delay="0"/>
                                  </p:stCondLst>
                                  <p:childTnLst>
                                    <p:set>
                                      <p:cBhvr>
                                        <p:cTn id="183" dur="1" fill="hold">
                                          <p:stCondLst>
                                            <p:cond delay="499"/>
                                          </p:stCondLst>
                                        </p:cTn>
                                        <p:tgtEl>
                                          <p:spTgt spid="24652"/>
                                        </p:tgtEl>
                                        <p:attrNameLst>
                                          <p:attrName>style.visibility</p:attrName>
                                        </p:attrNameLst>
                                      </p:cBhvr>
                                      <p:to>
                                        <p:strVal val="visible"/>
                                      </p:to>
                                    </p:set>
                                  </p:childTnLst>
                                </p:cTn>
                              </p:par>
                            </p:childTnLst>
                          </p:cTn>
                        </p:par>
                        <p:par>
                          <p:cTn id="184" fill="hold">
                            <p:stCondLst>
                              <p:cond delay="30000"/>
                            </p:stCondLst>
                            <p:childTnLst>
                              <p:par>
                                <p:cTn id="185" presetID="1" presetClass="entr" presetSubtype="0" fill="hold" nodeType="afterEffect">
                                  <p:stCondLst>
                                    <p:cond delay="0"/>
                                  </p:stCondLst>
                                  <p:childTnLst>
                                    <p:set>
                                      <p:cBhvr>
                                        <p:cTn id="186" dur="1" fill="hold">
                                          <p:stCondLst>
                                            <p:cond delay="499"/>
                                          </p:stCondLst>
                                        </p:cTn>
                                        <p:tgtEl>
                                          <p:spTgt spid="24583"/>
                                        </p:tgtEl>
                                        <p:attrNameLst>
                                          <p:attrName>style.visibility</p:attrName>
                                        </p:attrNameLst>
                                      </p:cBhvr>
                                      <p:to>
                                        <p:strVal val="visible"/>
                                      </p:to>
                                    </p:set>
                                  </p:childTnLst>
                                </p:cTn>
                              </p:par>
                            </p:childTnLst>
                          </p:cTn>
                        </p:par>
                        <p:par>
                          <p:cTn id="187" fill="hold">
                            <p:stCondLst>
                              <p:cond delay="30500"/>
                            </p:stCondLst>
                            <p:childTnLst>
                              <p:par>
                                <p:cTn id="188" presetID="1" presetClass="entr" presetSubtype="0" fill="hold" grpId="0" nodeType="afterEffect">
                                  <p:stCondLst>
                                    <p:cond delay="0"/>
                                  </p:stCondLst>
                                  <p:childTnLst>
                                    <p:set>
                                      <p:cBhvr>
                                        <p:cTn id="189" dur="1" fill="hold">
                                          <p:stCondLst>
                                            <p:cond delay="499"/>
                                          </p:stCondLst>
                                        </p:cTn>
                                        <p:tgtEl>
                                          <p:spTgt spid="24579"/>
                                        </p:tgtEl>
                                        <p:attrNameLst>
                                          <p:attrName>style.visibility</p:attrName>
                                        </p:attrNameLst>
                                      </p:cBhvr>
                                      <p:to>
                                        <p:strVal val="visible"/>
                                      </p:to>
                                    </p:set>
                                  </p:childTnLst>
                                </p:cTn>
                              </p:par>
                            </p:childTnLst>
                          </p:cTn>
                        </p:par>
                        <p:par>
                          <p:cTn id="190" fill="hold">
                            <p:stCondLst>
                              <p:cond delay="31000"/>
                            </p:stCondLst>
                            <p:childTnLst>
                              <p:par>
                                <p:cTn id="191" presetID="1" presetClass="entr" presetSubtype="0" fill="hold" nodeType="afterEffect">
                                  <p:stCondLst>
                                    <p:cond delay="0"/>
                                  </p:stCondLst>
                                  <p:childTnLst>
                                    <p:set>
                                      <p:cBhvr>
                                        <p:cTn id="192" dur="1" fill="hold">
                                          <p:stCondLst>
                                            <p:cond delay="499"/>
                                          </p:stCondLst>
                                        </p:cTn>
                                        <p:tgtEl>
                                          <p:spTgt spid="24603"/>
                                        </p:tgtEl>
                                        <p:attrNameLst>
                                          <p:attrName>style.visibility</p:attrName>
                                        </p:attrNameLst>
                                      </p:cBhvr>
                                      <p:to>
                                        <p:strVal val="visible"/>
                                      </p:to>
                                    </p:set>
                                  </p:childTnLst>
                                </p:cTn>
                              </p:par>
                            </p:childTnLst>
                          </p:cTn>
                        </p:par>
                        <p:par>
                          <p:cTn id="193" fill="hold">
                            <p:stCondLst>
                              <p:cond delay="31500"/>
                            </p:stCondLst>
                            <p:childTnLst>
                              <p:par>
                                <p:cTn id="194" presetID="1" presetClass="entr" presetSubtype="0" fill="hold" grpId="0" nodeType="afterEffect">
                                  <p:stCondLst>
                                    <p:cond delay="0"/>
                                  </p:stCondLst>
                                  <p:childTnLst>
                                    <p:set>
                                      <p:cBhvr>
                                        <p:cTn id="195" dur="1" fill="hold">
                                          <p:stCondLst>
                                            <p:cond delay="499"/>
                                          </p:stCondLst>
                                        </p:cTn>
                                        <p:tgtEl>
                                          <p:spTgt spid="24660"/>
                                        </p:tgtEl>
                                        <p:attrNameLst>
                                          <p:attrName>style.visibility</p:attrName>
                                        </p:attrNameLst>
                                      </p:cBhvr>
                                      <p:to>
                                        <p:strVal val="visible"/>
                                      </p:to>
                                    </p:set>
                                  </p:childTnLst>
                                </p:cTn>
                              </p:par>
                            </p:childTnLst>
                          </p:cTn>
                        </p:par>
                        <p:par>
                          <p:cTn id="196" fill="hold">
                            <p:stCondLst>
                              <p:cond delay="32000"/>
                            </p:stCondLst>
                            <p:childTnLst>
                              <p:par>
                                <p:cTn id="197" presetID="1" presetClass="entr" presetSubtype="0" fill="hold" nodeType="afterEffect">
                                  <p:stCondLst>
                                    <p:cond delay="0"/>
                                  </p:stCondLst>
                                  <p:childTnLst>
                                    <p:set>
                                      <p:cBhvr>
                                        <p:cTn id="198" dur="1" fill="hold">
                                          <p:stCondLst>
                                            <p:cond delay="499"/>
                                          </p:stCondLst>
                                        </p:cTn>
                                        <p:tgtEl>
                                          <p:spTgt spid="24633"/>
                                        </p:tgtEl>
                                        <p:attrNameLst>
                                          <p:attrName>style.visibility</p:attrName>
                                        </p:attrNameLst>
                                      </p:cBhvr>
                                      <p:to>
                                        <p:strVal val="visible"/>
                                      </p:to>
                                    </p:set>
                                  </p:childTnLst>
                                </p:cTn>
                              </p:par>
                            </p:childTnLst>
                          </p:cTn>
                        </p:par>
                        <p:par>
                          <p:cTn id="199" fill="hold">
                            <p:stCondLst>
                              <p:cond delay="32500"/>
                            </p:stCondLst>
                            <p:childTnLst>
                              <p:par>
                                <p:cTn id="200" presetID="1" presetClass="entr" presetSubtype="0" fill="hold" grpId="0" nodeType="afterEffect">
                                  <p:stCondLst>
                                    <p:cond delay="0"/>
                                  </p:stCondLst>
                                  <p:childTnLst>
                                    <p:set>
                                      <p:cBhvr>
                                        <p:cTn id="201" dur="1" fill="hold">
                                          <p:stCondLst>
                                            <p:cond delay="499"/>
                                          </p:stCondLst>
                                        </p:cTn>
                                        <p:tgtEl>
                                          <p:spTgt spid="24631"/>
                                        </p:tgtEl>
                                        <p:attrNameLst>
                                          <p:attrName>style.visibility</p:attrName>
                                        </p:attrNameLst>
                                      </p:cBhvr>
                                      <p:to>
                                        <p:strVal val="visible"/>
                                      </p:to>
                                    </p:set>
                                  </p:childTnLst>
                                </p:cTn>
                              </p:par>
                            </p:childTnLst>
                          </p:cTn>
                        </p:par>
                        <p:par>
                          <p:cTn id="202" fill="hold">
                            <p:stCondLst>
                              <p:cond delay="33000"/>
                            </p:stCondLst>
                            <p:childTnLst>
                              <p:par>
                                <p:cTn id="203" presetID="1" presetClass="entr" presetSubtype="0" fill="hold" nodeType="afterEffect">
                                  <p:stCondLst>
                                    <p:cond delay="0"/>
                                  </p:stCondLst>
                                  <p:childTnLst>
                                    <p:set>
                                      <p:cBhvr>
                                        <p:cTn id="204" dur="1" fill="hold">
                                          <p:stCondLst>
                                            <p:cond delay="499"/>
                                          </p:stCondLst>
                                        </p:cTn>
                                        <p:tgtEl>
                                          <p:spTgt spid="24634"/>
                                        </p:tgtEl>
                                        <p:attrNameLst>
                                          <p:attrName>style.visibility</p:attrName>
                                        </p:attrNameLst>
                                      </p:cBhvr>
                                      <p:to>
                                        <p:strVal val="visible"/>
                                      </p:to>
                                    </p:set>
                                  </p:childTnLst>
                                </p:cTn>
                              </p:par>
                            </p:childTnLst>
                          </p:cTn>
                        </p:par>
                        <p:par>
                          <p:cTn id="205" fill="hold">
                            <p:stCondLst>
                              <p:cond delay="33500"/>
                            </p:stCondLst>
                            <p:childTnLst>
                              <p:par>
                                <p:cTn id="206" presetID="1" presetClass="entr" presetSubtype="0" fill="hold" grpId="0" nodeType="afterEffect">
                                  <p:stCondLst>
                                    <p:cond delay="0"/>
                                  </p:stCondLst>
                                  <p:childTnLst>
                                    <p:set>
                                      <p:cBhvr>
                                        <p:cTn id="207" dur="1" fill="hold">
                                          <p:stCondLst>
                                            <p:cond delay="499"/>
                                          </p:stCondLst>
                                        </p:cTn>
                                        <p:tgtEl>
                                          <p:spTgt spid="24632"/>
                                        </p:tgtEl>
                                        <p:attrNameLst>
                                          <p:attrName>style.visibility</p:attrName>
                                        </p:attrNameLst>
                                      </p:cBhvr>
                                      <p:to>
                                        <p:strVal val="visible"/>
                                      </p:to>
                                    </p:set>
                                  </p:childTnLst>
                                </p:cTn>
                              </p:par>
                            </p:childTnLst>
                          </p:cTn>
                        </p:par>
                        <p:par>
                          <p:cTn id="208" fill="hold">
                            <p:stCondLst>
                              <p:cond delay="34000"/>
                            </p:stCondLst>
                            <p:childTnLst>
                              <p:par>
                                <p:cTn id="209" presetID="1" presetClass="entr" presetSubtype="0" fill="hold" nodeType="afterEffect">
                                  <p:stCondLst>
                                    <p:cond delay="0"/>
                                  </p:stCondLst>
                                  <p:childTnLst>
                                    <p:set>
                                      <p:cBhvr>
                                        <p:cTn id="210" dur="1" fill="hold">
                                          <p:stCondLst>
                                            <p:cond delay="499"/>
                                          </p:stCondLst>
                                        </p:cTn>
                                        <p:tgtEl>
                                          <p:spTgt spid="24604"/>
                                        </p:tgtEl>
                                        <p:attrNameLst>
                                          <p:attrName>style.visibility</p:attrName>
                                        </p:attrNameLst>
                                      </p:cBhvr>
                                      <p:to>
                                        <p:strVal val="visible"/>
                                      </p:to>
                                    </p:set>
                                  </p:childTnLst>
                                </p:cTn>
                              </p:par>
                            </p:childTnLst>
                          </p:cTn>
                        </p:par>
                        <p:par>
                          <p:cTn id="211" fill="hold">
                            <p:stCondLst>
                              <p:cond delay="34500"/>
                            </p:stCondLst>
                            <p:childTnLst>
                              <p:par>
                                <p:cTn id="212" presetID="1" presetClass="entr" presetSubtype="0" fill="hold" grpId="0" nodeType="afterEffect">
                                  <p:stCondLst>
                                    <p:cond delay="0"/>
                                  </p:stCondLst>
                                  <p:childTnLst>
                                    <p:set>
                                      <p:cBhvr>
                                        <p:cTn id="213" dur="1" fill="hold">
                                          <p:stCondLst>
                                            <p:cond delay="499"/>
                                          </p:stCondLst>
                                        </p:cTn>
                                        <p:tgtEl>
                                          <p:spTgt spid="24659"/>
                                        </p:tgtEl>
                                        <p:attrNameLst>
                                          <p:attrName>style.visibility</p:attrName>
                                        </p:attrNameLst>
                                      </p:cBhvr>
                                      <p:to>
                                        <p:strVal val="visible"/>
                                      </p:to>
                                    </p:set>
                                  </p:childTnLst>
                                </p:cTn>
                              </p:par>
                            </p:childTnLst>
                          </p:cTn>
                        </p:par>
                        <p:par>
                          <p:cTn id="214" fill="hold">
                            <p:stCondLst>
                              <p:cond delay="35000"/>
                            </p:stCondLst>
                            <p:childTnLst>
                              <p:par>
                                <p:cTn id="215" presetID="1" presetClass="entr" presetSubtype="0" fill="hold" nodeType="afterEffect">
                                  <p:stCondLst>
                                    <p:cond delay="0"/>
                                  </p:stCondLst>
                                  <p:childTnLst>
                                    <p:set>
                                      <p:cBhvr>
                                        <p:cTn id="216" dur="1" fill="hold">
                                          <p:stCondLst>
                                            <p:cond delay="499"/>
                                          </p:stCondLst>
                                        </p:cTn>
                                        <p:tgtEl>
                                          <p:spTgt spid="24629"/>
                                        </p:tgtEl>
                                        <p:attrNameLst>
                                          <p:attrName>style.visibility</p:attrName>
                                        </p:attrNameLst>
                                      </p:cBhvr>
                                      <p:to>
                                        <p:strVal val="visible"/>
                                      </p:to>
                                    </p:set>
                                  </p:childTnLst>
                                </p:cTn>
                              </p:par>
                            </p:childTnLst>
                          </p:cTn>
                        </p:par>
                        <p:par>
                          <p:cTn id="217" fill="hold">
                            <p:stCondLst>
                              <p:cond delay="35500"/>
                            </p:stCondLst>
                            <p:childTnLst>
                              <p:par>
                                <p:cTn id="218" presetID="1" presetClass="entr" presetSubtype="0" fill="hold" grpId="0" nodeType="afterEffect">
                                  <p:stCondLst>
                                    <p:cond delay="0"/>
                                  </p:stCondLst>
                                  <p:childTnLst>
                                    <p:set>
                                      <p:cBhvr>
                                        <p:cTn id="219" dur="1" fill="hold">
                                          <p:stCondLst>
                                            <p:cond delay="499"/>
                                          </p:stCondLst>
                                        </p:cTn>
                                        <p:tgtEl>
                                          <p:spTgt spid="24627"/>
                                        </p:tgtEl>
                                        <p:attrNameLst>
                                          <p:attrName>style.visibility</p:attrName>
                                        </p:attrNameLst>
                                      </p:cBhvr>
                                      <p:to>
                                        <p:strVal val="visible"/>
                                      </p:to>
                                    </p:set>
                                  </p:childTnLst>
                                </p:cTn>
                              </p:par>
                            </p:childTnLst>
                          </p:cTn>
                        </p:par>
                        <p:par>
                          <p:cTn id="220" fill="hold">
                            <p:stCondLst>
                              <p:cond delay="36000"/>
                            </p:stCondLst>
                            <p:childTnLst>
                              <p:par>
                                <p:cTn id="221" presetID="1" presetClass="entr" presetSubtype="0" fill="hold" nodeType="afterEffect">
                                  <p:stCondLst>
                                    <p:cond delay="0"/>
                                  </p:stCondLst>
                                  <p:childTnLst>
                                    <p:set>
                                      <p:cBhvr>
                                        <p:cTn id="222" dur="1" fill="hold">
                                          <p:stCondLst>
                                            <p:cond delay="499"/>
                                          </p:stCondLst>
                                        </p:cTn>
                                        <p:tgtEl>
                                          <p:spTgt spid="24630"/>
                                        </p:tgtEl>
                                        <p:attrNameLst>
                                          <p:attrName>style.visibility</p:attrName>
                                        </p:attrNameLst>
                                      </p:cBhvr>
                                      <p:to>
                                        <p:strVal val="visible"/>
                                      </p:to>
                                    </p:set>
                                  </p:childTnLst>
                                </p:cTn>
                              </p:par>
                            </p:childTnLst>
                          </p:cTn>
                        </p:par>
                        <p:par>
                          <p:cTn id="223" fill="hold">
                            <p:stCondLst>
                              <p:cond delay="36500"/>
                            </p:stCondLst>
                            <p:childTnLst>
                              <p:par>
                                <p:cTn id="224" presetID="1" presetClass="entr" presetSubtype="0" fill="hold" grpId="0" nodeType="afterEffect">
                                  <p:stCondLst>
                                    <p:cond delay="0"/>
                                  </p:stCondLst>
                                  <p:childTnLst>
                                    <p:set>
                                      <p:cBhvr>
                                        <p:cTn id="225" dur="1" fill="hold">
                                          <p:stCondLst>
                                            <p:cond delay="499"/>
                                          </p:stCondLst>
                                        </p:cTn>
                                        <p:tgtEl>
                                          <p:spTgt spid="24628"/>
                                        </p:tgtEl>
                                        <p:attrNameLst>
                                          <p:attrName>style.visibility</p:attrName>
                                        </p:attrNameLst>
                                      </p:cBhvr>
                                      <p:to>
                                        <p:strVal val="visible"/>
                                      </p:to>
                                    </p:set>
                                  </p:childTnLst>
                                </p:cTn>
                              </p:par>
                            </p:childTnLst>
                          </p:cTn>
                        </p:par>
                        <p:par>
                          <p:cTn id="226" fill="hold">
                            <p:stCondLst>
                              <p:cond delay="37000"/>
                            </p:stCondLst>
                            <p:childTnLst>
                              <p:par>
                                <p:cTn id="227" presetID="1" presetClass="entr" presetSubtype="0" fill="hold" nodeType="afterEffect">
                                  <p:stCondLst>
                                    <p:cond delay="0"/>
                                  </p:stCondLst>
                                  <p:childTnLst>
                                    <p:set>
                                      <p:cBhvr>
                                        <p:cTn id="228" dur="1" fill="hold">
                                          <p:stCondLst>
                                            <p:cond delay="499"/>
                                          </p:stCondLst>
                                        </p:cTn>
                                        <p:tgtEl>
                                          <p:spTgt spid="24605"/>
                                        </p:tgtEl>
                                        <p:attrNameLst>
                                          <p:attrName>style.visibility</p:attrName>
                                        </p:attrNameLst>
                                      </p:cBhvr>
                                      <p:to>
                                        <p:strVal val="visible"/>
                                      </p:to>
                                    </p:set>
                                  </p:childTnLst>
                                </p:cTn>
                              </p:par>
                            </p:childTnLst>
                          </p:cTn>
                        </p:par>
                        <p:par>
                          <p:cTn id="229" fill="hold">
                            <p:stCondLst>
                              <p:cond delay="37500"/>
                            </p:stCondLst>
                            <p:childTnLst>
                              <p:par>
                                <p:cTn id="230" presetID="1" presetClass="entr" presetSubtype="0" fill="hold" grpId="0" nodeType="afterEffect">
                                  <p:stCondLst>
                                    <p:cond delay="0"/>
                                  </p:stCondLst>
                                  <p:childTnLst>
                                    <p:set>
                                      <p:cBhvr>
                                        <p:cTn id="231" dur="1" fill="hold">
                                          <p:stCondLst>
                                            <p:cond delay="499"/>
                                          </p:stCondLst>
                                        </p:cTn>
                                        <p:tgtEl>
                                          <p:spTgt spid="24658"/>
                                        </p:tgtEl>
                                        <p:attrNameLst>
                                          <p:attrName>style.visibility</p:attrName>
                                        </p:attrNameLst>
                                      </p:cBhvr>
                                      <p:to>
                                        <p:strVal val="visible"/>
                                      </p:to>
                                    </p:set>
                                  </p:childTnLst>
                                </p:cTn>
                              </p:par>
                            </p:childTnLst>
                          </p:cTn>
                        </p:par>
                        <p:par>
                          <p:cTn id="232" fill="hold">
                            <p:stCondLst>
                              <p:cond delay="38000"/>
                            </p:stCondLst>
                            <p:childTnLst>
                              <p:par>
                                <p:cTn id="233" presetID="1" presetClass="entr" presetSubtype="0" fill="hold" nodeType="afterEffect">
                                  <p:stCondLst>
                                    <p:cond delay="0"/>
                                  </p:stCondLst>
                                  <p:childTnLst>
                                    <p:set>
                                      <p:cBhvr>
                                        <p:cTn id="234" dur="1" fill="hold">
                                          <p:stCondLst>
                                            <p:cond delay="499"/>
                                          </p:stCondLst>
                                        </p:cTn>
                                        <p:tgtEl>
                                          <p:spTgt spid="24621"/>
                                        </p:tgtEl>
                                        <p:attrNameLst>
                                          <p:attrName>style.visibility</p:attrName>
                                        </p:attrNameLst>
                                      </p:cBhvr>
                                      <p:to>
                                        <p:strVal val="visible"/>
                                      </p:to>
                                    </p:set>
                                  </p:childTnLst>
                                </p:cTn>
                              </p:par>
                            </p:childTnLst>
                          </p:cTn>
                        </p:par>
                        <p:par>
                          <p:cTn id="235" fill="hold">
                            <p:stCondLst>
                              <p:cond delay="38500"/>
                            </p:stCondLst>
                            <p:childTnLst>
                              <p:par>
                                <p:cTn id="236" presetID="1" presetClass="entr" presetSubtype="0" fill="hold" grpId="0" nodeType="afterEffect">
                                  <p:stCondLst>
                                    <p:cond delay="0"/>
                                  </p:stCondLst>
                                  <p:childTnLst>
                                    <p:set>
                                      <p:cBhvr>
                                        <p:cTn id="237" dur="1" fill="hold">
                                          <p:stCondLst>
                                            <p:cond delay="499"/>
                                          </p:stCondLst>
                                        </p:cTn>
                                        <p:tgtEl>
                                          <p:spTgt spid="24619"/>
                                        </p:tgtEl>
                                        <p:attrNameLst>
                                          <p:attrName>style.visibility</p:attrName>
                                        </p:attrNameLst>
                                      </p:cBhvr>
                                      <p:to>
                                        <p:strVal val="visible"/>
                                      </p:to>
                                    </p:set>
                                  </p:childTnLst>
                                </p:cTn>
                              </p:par>
                            </p:childTnLst>
                          </p:cTn>
                        </p:par>
                        <p:par>
                          <p:cTn id="238" fill="hold">
                            <p:stCondLst>
                              <p:cond delay="39000"/>
                            </p:stCondLst>
                            <p:childTnLst>
                              <p:par>
                                <p:cTn id="239" presetID="1" presetClass="entr" presetSubtype="0" fill="hold" nodeType="afterEffect">
                                  <p:stCondLst>
                                    <p:cond delay="0"/>
                                  </p:stCondLst>
                                  <p:childTnLst>
                                    <p:set>
                                      <p:cBhvr>
                                        <p:cTn id="240" dur="1" fill="hold">
                                          <p:stCondLst>
                                            <p:cond delay="499"/>
                                          </p:stCondLst>
                                        </p:cTn>
                                        <p:tgtEl>
                                          <p:spTgt spid="24622"/>
                                        </p:tgtEl>
                                        <p:attrNameLst>
                                          <p:attrName>style.visibility</p:attrName>
                                        </p:attrNameLst>
                                      </p:cBhvr>
                                      <p:to>
                                        <p:strVal val="visible"/>
                                      </p:to>
                                    </p:set>
                                  </p:childTnLst>
                                </p:cTn>
                              </p:par>
                            </p:childTnLst>
                          </p:cTn>
                        </p:par>
                        <p:par>
                          <p:cTn id="241" fill="hold">
                            <p:stCondLst>
                              <p:cond delay="39500"/>
                            </p:stCondLst>
                            <p:childTnLst>
                              <p:par>
                                <p:cTn id="242" presetID="1" presetClass="entr" presetSubtype="0" fill="hold" grpId="0" nodeType="afterEffect">
                                  <p:stCondLst>
                                    <p:cond delay="0"/>
                                  </p:stCondLst>
                                  <p:childTnLst>
                                    <p:set>
                                      <p:cBhvr>
                                        <p:cTn id="243" dur="1" fill="hold">
                                          <p:stCondLst>
                                            <p:cond delay="499"/>
                                          </p:stCondLst>
                                        </p:cTn>
                                        <p:tgtEl>
                                          <p:spTgt spid="24620"/>
                                        </p:tgtEl>
                                        <p:attrNameLst>
                                          <p:attrName>style.visibility</p:attrName>
                                        </p:attrNameLst>
                                      </p:cBhvr>
                                      <p:to>
                                        <p:strVal val="visible"/>
                                      </p:to>
                                    </p:set>
                                  </p:childTnLst>
                                </p:cTn>
                              </p:par>
                            </p:childTnLst>
                          </p:cTn>
                        </p:par>
                        <p:par>
                          <p:cTn id="244" fill="hold">
                            <p:stCondLst>
                              <p:cond delay="40000"/>
                            </p:stCondLst>
                            <p:childTnLst>
                              <p:par>
                                <p:cTn id="245" presetID="1" presetClass="entr" presetSubtype="0" fill="hold" nodeType="afterEffect">
                                  <p:stCondLst>
                                    <p:cond delay="0"/>
                                  </p:stCondLst>
                                  <p:childTnLst>
                                    <p:set>
                                      <p:cBhvr>
                                        <p:cTn id="246" dur="1" fill="hold">
                                          <p:stCondLst>
                                            <p:cond delay="499"/>
                                          </p:stCondLst>
                                        </p:cTn>
                                        <p:tgtEl>
                                          <p:spTgt spid="24606"/>
                                        </p:tgtEl>
                                        <p:attrNameLst>
                                          <p:attrName>style.visibility</p:attrName>
                                        </p:attrNameLst>
                                      </p:cBhvr>
                                      <p:to>
                                        <p:strVal val="visible"/>
                                      </p:to>
                                    </p:set>
                                  </p:childTnLst>
                                </p:cTn>
                              </p:par>
                            </p:childTnLst>
                          </p:cTn>
                        </p:par>
                        <p:par>
                          <p:cTn id="247" fill="hold">
                            <p:stCondLst>
                              <p:cond delay="40500"/>
                            </p:stCondLst>
                            <p:childTnLst>
                              <p:par>
                                <p:cTn id="248" presetID="1" presetClass="entr" presetSubtype="0" fill="hold" grpId="0" nodeType="afterEffect">
                                  <p:stCondLst>
                                    <p:cond delay="0"/>
                                  </p:stCondLst>
                                  <p:childTnLst>
                                    <p:set>
                                      <p:cBhvr>
                                        <p:cTn id="249" dur="1" fill="hold">
                                          <p:stCondLst>
                                            <p:cond delay="499"/>
                                          </p:stCondLst>
                                        </p:cTn>
                                        <p:tgtEl>
                                          <p:spTgt spid="24657"/>
                                        </p:tgtEl>
                                        <p:attrNameLst>
                                          <p:attrName>style.visibility</p:attrName>
                                        </p:attrNameLst>
                                      </p:cBhvr>
                                      <p:to>
                                        <p:strVal val="visible"/>
                                      </p:to>
                                    </p:set>
                                  </p:childTnLst>
                                </p:cTn>
                              </p:par>
                            </p:childTnLst>
                          </p:cTn>
                        </p:par>
                        <p:par>
                          <p:cTn id="250" fill="hold">
                            <p:stCondLst>
                              <p:cond delay="41000"/>
                            </p:stCondLst>
                            <p:childTnLst>
                              <p:par>
                                <p:cTn id="251" presetID="1" presetClass="entr" presetSubtype="0" fill="hold" nodeType="afterEffect">
                                  <p:stCondLst>
                                    <p:cond delay="0"/>
                                  </p:stCondLst>
                                  <p:childTnLst>
                                    <p:set>
                                      <p:cBhvr>
                                        <p:cTn id="252" dur="1" fill="hold">
                                          <p:stCondLst>
                                            <p:cond delay="499"/>
                                          </p:stCondLst>
                                        </p:cTn>
                                        <p:tgtEl>
                                          <p:spTgt spid="24625"/>
                                        </p:tgtEl>
                                        <p:attrNameLst>
                                          <p:attrName>style.visibility</p:attrName>
                                        </p:attrNameLst>
                                      </p:cBhvr>
                                      <p:to>
                                        <p:strVal val="visible"/>
                                      </p:to>
                                    </p:set>
                                  </p:childTnLst>
                                </p:cTn>
                              </p:par>
                            </p:childTnLst>
                          </p:cTn>
                        </p:par>
                        <p:par>
                          <p:cTn id="253" fill="hold">
                            <p:stCondLst>
                              <p:cond delay="41500"/>
                            </p:stCondLst>
                            <p:childTnLst>
                              <p:par>
                                <p:cTn id="254" presetID="1" presetClass="entr" presetSubtype="0" fill="hold" grpId="0" nodeType="afterEffect">
                                  <p:stCondLst>
                                    <p:cond delay="0"/>
                                  </p:stCondLst>
                                  <p:childTnLst>
                                    <p:set>
                                      <p:cBhvr>
                                        <p:cTn id="255" dur="1" fill="hold">
                                          <p:stCondLst>
                                            <p:cond delay="499"/>
                                          </p:stCondLst>
                                        </p:cTn>
                                        <p:tgtEl>
                                          <p:spTgt spid="24623"/>
                                        </p:tgtEl>
                                        <p:attrNameLst>
                                          <p:attrName>style.visibility</p:attrName>
                                        </p:attrNameLst>
                                      </p:cBhvr>
                                      <p:to>
                                        <p:strVal val="visible"/>
                                      </p:to>
                                    </p:set>
                                  </p:childTnLst>
                                </p:cTn>
                              </p:par>
                            </p:childTnLst>
                          </p:cTn>
                        </p:par>
                        <p:par>
                          <p:cTn id="256" fill="hold">
                            <p:stCondLst>
                              <p:cond delay="42000"/>
                            </p:stCondLst>
                            <p:childTnLst>
                              <p:par>
                                <p:cTn id="257" presetID="1" presetClass="entr" presetSubtype="0" fill="hold" nodeType="afterEffect">
                                  <p:stCondLst>
                                    <p:cond delay="0"/>
                                  </p:stCondLst>
                                  <p:childTnLst>
                                    <p:set>
                                      <p:cBhvr>
                                        <p:cTn id="258" dur="1" fill="hold">
                                          <p:stCondLst>
                                            <p:cond delay="499"/>
                                          </p:stCondLst>
                                        </p:cTn>
                                        <p:tgtEl>
                                          <p:spTgt spid="24626"/>
                                        </p:tgtEl>
                                        <p:attrNameLst>
                                          <p:attrName>style.visibility</p:attrName>
                                        </p:attrNameLst>
                                      </p:cBhvr>
                                      <p:to>
                                        <p:strVal val="visible"/>
                                      </p:to>
                                    </p:set>
                                  </p:childTnLst>
                                </p:cTn>
                              </p:par>
                            </p:childTnLst>
                          </p:cTn>
                        </p:par>
                        <p:par>
                          <p:cTn id="259" fill="hold">
                            <p:stCondLst>
                              <p:cond delay="42500"/>
                            </p:stCondLst>
                            <p:childTnLst>
                              <p:par>
                                <p:cTn id="260" presetID="1" presetClass="entr" presetSubtype="0" fill="hold" grpId="0" nodeType="afterEffect">
                                  <p:stCondLst>
                                    <p:cond delay="0"/>
                                  </p:stCondLst>
                                  <p:childTnLst>
                                    <p:set>
                                      <p:cBhvr>
                                        <p:cTn id="261" dur="1" fill="hold">
                                          <p:stCondLst>
                                            <p:cond delay="499"/>
                                          </p:stCondLst>
                                        </p:cTn>
                                        <p:tgtEl>
                                          <p:spTgt spid="24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24589" grpId="0" animBg="1"/>
      <p:bldP spid="24590" grpId="0" animBg="1"/>
      <p:bldP spid="24595" grpId="0" animBg="1"/>
      <p:bldP spid="24596" grpId="0" animBg="1"/>
      <p:bldP spid="24597" grpId="0" animBg="1"/>
      <p:bldP spid="24598" grpId="0" animBg="1"/>
      <p:bldP spid="24607" grpId="0" animBg="1"/>
      <p:bldP spid="24608" grpId="0" animBg="1"/>
      <p:bldP spid="24611" grpId="0" animBg="1"/>
      <p:bldP spid="24612" grpId="0" animBg="1"/>
      <p:bldP spid="24615" grpId="0" animBg="1"/>
      <p:bldP spid="24616" grpId="0" animBg="1"/>
      <p:bldP spid="24619" grpId="0" animBg="1"/>
      <p:bldP spid="24620" grpId="0" animBg="1"/>
      <p:bldP spid="24623" grpId="0" animBg="1"/>
      <p:bldP spid="24624" grpId="0" animBg="1"/>
      <p:bldP spid="24627" grpId="0" animBg="1"/>
      <p:bldP spid="24628" grpId="0" animBg="1"/>
      <p:bldP spid="24631" grpId="0" animBg="1"/>
      <p:bldP spid="24632" grpId="0" animBg="1"/>
      <p:bldP spid="24635" grpId="0" animBg="1"/>
      <p:bldP spid="24636" grpId="0" animBg="1"/>
      <p:bldP spid="24638" grpId="0" animBg="1"/>
      <p:bldP spid="24640" grpId="0" animBg="1"/>
      <p:bldP spid="24642" grpId="0" animBg="1"/>
      <p:bldP spid="24644" grpId="0" animBg="1"/>
      <p:bldP spid="24646" grpId="0" animBg="1"/>
      <p:bldP spid="24648" grpId="0" animBg="1"/>
      <p:bldP spid="24650" grpId="0" animBg="1" autoUpdateAnimBg="0"/>
      <p:bldP spid="24652" grpId="0" animBg="1"/>
      <p:bldP spid="24654" grpId="0" animBg="1"/>
      <p:bldP spid="24655" grpId="0" animBg="1"/>
      <p:bldP spid="24656" grpId="0" animBg="1"/>
      <p:bldP spid="24657" grpId="0" animBg="1"/>
      <p:bldP spid="24658" grpId="0" animBg="1"/>
      <p:bldP spid="24659" grpId="0" animBg="1"/>
      <p:bldP spid="24660" grpId="0" animBg="1"/>
      <p:bldP spid="24661" grpId="0" animBg="1"/>
      <p:bldP spid="24662" grpId="0" animBg="1"/>
      <p:bldP spid="24663" grpId="0" animBg="1"/>
      <p:bldP spid="24664" grpId="0" animBg="1"/>
      <p:bldP spid="246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a:latin typeface="+mj-ea"/>
                <a:ea typeface="+mj-ea"/>
                <a:cs typeface="Tahoma" panose="020B0604030504040204" pitchFamily="34" charset="0"/>
              </a:rPr>
              <a:t>文本数据</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r>
              <a:rPr lang="zh-CN" altLang="en-US" b="1" dirty="0" smtClean="0">
                <a:latin typeface="+mn-ea"/>
              </a:rPr>
              <a:t>文本</a:t>
            </a:r>
            <a:r>
              <a:rPr lang="zh-CN" altLang="en-US" b="1" dirty="0">
                <a:latin typeface="+mn-ea"/>
              </a:rPr>
              <a:t>数据是不同于图像的像素编码、视频的帧</a:t>
            </a:r>
            <a:r>
              <a:rPr lang="zh-CN" altLang="en-US" b="1" dirty="0" smtClean="0">
                <a:latin typeface="+mn-ea"/>
              </a:rPr>
              <a:t>编码及</a:t>
            </a:r>
            <a:r>
              <a:rPr lang="zh-CN" altLang="en-US" b="1" dirty="0">
                <a:latin typeface="+mn-ea"/>
              </a:rPr>
              <a:t>语音的音频编码等，以字符编码为主来表现信息的数据</a:t>
            </a:r>
            <a:r>
              <a:rPr lang="zh-CN" altLang="en-US" b="1" dirty="0" smtClean="0">
                <a:latin typeface="+mn-ea"/>
              </a:rPr>
              <a:t>，它</a:t>
            </a:r>
            <a:r>
              <a:rPr lang="zh-CN" altLang="en-US" b="1" dirty="0">
                <a:latin typeface="+mn-ea"/>
              </a:rPr>
              <a:t>以电子文档的形式存储和传播。</a:t>
            </a:r>
            <a:endParaRPr lang="zh-CN" altLang="en-US" b="1" dirty="0">
              <a:latin typeface="+mn-ea"/>
            </a:endParaRPr>
          </a:p>
          <a:p>
            <a:pPr marL="609600" indent="-609600"/>
            <a:r>
              <a:rPr lang="zh-CN" altLang="en-US" b="1" dirty="0" smtClean="0">
                <a:latin typeface="+mn-ea"/>
              </a:rPr>
              <a:t>在</a:t>
            </a:r>
            <a:r>
              <a:rPr lang="zh-CN" altLang="en-US" b="1" dirty="0">
                <a:latin typeface="+mn-ea"/>
              </a:rPr>
              <a:t>现有的数字多媒体数据中，许多都是文本数据，</a:t>
            </a:r>
            <a:r>
              <a:rPr lang="zh-CN" altLang="en-US" b="1" dirty="0" smtClean="0">
                <a:latin typeface="+mn-ea"/>
              </a:rPr>
              <a:t>如TXT</a:t>
            </a:r>
            <a:r>
              <a:rPr lang="zh-CN" altLang="en-US" b="1" dirty="0">
                <a:latin typeface="+mn-ea"/>
              </a:rPr>
              <a:t>、DOC文档、PDF、HTML、XML、EML、XLS、PPT</a:t>
            </a:r>
            <a:r>
              <a:rPr lang="zh-CN" altLang="en-US" b="1" dirty="0" smtClean="0">
                <a:latin typeface="+mn-ea"/>
              </a:rPr>
              <a:t>、CHM</a:t>
            </a:r>
            <a:r>
              <a:rPr lang="zh-CN" altLang="en-US" b="1" dirty="0">
                <a:latin typeface="+mn-ea"/>
              </a:rPr>
              <a:t>、WPS、ASP、BAT、BAS、PRG、CMD以及</a:t>
            </a:r>
            <a:r>
              <a:rPr lang="zh-CN" altLang="en-US" b="1" dirty="0" smtClean="0">
                <a:latin typeface="+mn-ea"/>
              </a:rPr>
              <a:t>数据库文件</a:t>
            </a:r>
            <a:r>
              <a:rPr lang="zh-CN" altLang="en-US" b="1" dirty="0">
                <a:latin typeface="+mn-ea"/>
              </a:rPr>
              <a:t>等等。     </a:t>
            </a:r>
            <a:endParaRPr lang="zh-CN" altLang="en-US" b="1" dirty="0">
              <a:latin typeface="+mn-ea"/>
            </a:endParaRPr>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41C323C8-3F2D-4CE4-A96C-3343CD79EBCC}" type="slidenum">
              <a:rPr lang="en-US" altLang="zh-CN"/>
            </a:fld>
            <a:endParaRPr lang="en-US" altLang="zh-CN"/>
          </a:p>
        </p:txBody>
      </p:sp>
      <p:sp>
        <p:nvSpPr>
          <p:cNvPr id="28675" name="Rectangle 2"/>
          <p:cNvSpPr>
            <a:spLocks noGrp="1" noChangeArrowheads="1"/>
          </p:cNvSpPr>
          <p:nvPr>
            <p:ph type="title" idx="4294967295"/>
          </p:nvPr>
        </p:nvSpPr>
        <p:spPr>
          <a:xfrm>
            <a:off x="611560" y="-27384"/>
            <a:ext cx="77724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算法</a:t>
            </a:r>
            <a:r>
              <a:rPr lang="en-US" altLang="zh-CN" sz="3200" b="1" dirty="0">
                <a:latin typeface="CMR10"/>
              </a:rPr>
              <a:t>1</a:t>
            </a:r>
            <a:r>
              <a:rPr lang="zh-CN" altLang="en-US" sz="3200" b="1" dirty="0">
                <a:latin typeface="CMR10"/>
              </a:rPr>
              <a:t>：</a:t>
            </a:r>
            <a:r>
              <a:rPr lang="en-US" altLang="zh-CN" sz="3200" b="1" dirty="0">
                <a:latin typeface="CMR10"/>
              </a:rPr>
              <a:t>Web Graph-Search </a:t>
            </a:r>
            <a:endParaRPr lang="en-US" altLang="zh-CN" sz="3200" b="1" dirty="0">
              <a:latin typeface="CMR10"/>
            </a:endParaRPr>
          </a:p>
        </p:txBody>
      </p:sp>
      <p:sp>
        <p:nvSpPr>
          <p:cNvPr id="37891" name="Rectangle 3"/>
          <p:cNvSpPr>
            <a:spLocks noGrp="1" noChangeArrowheads="1"/>
          </p:cNvSpPr>
          <p:nvPr>
            <p:ph type="body" idx="4294967295"/>
          </p:nvPr>
        </p:nvSpPr>
        <p:spPr>
          <a:xfrm>
            <a:off x="683568" y="1484784"/>
            <a:ext cx="8012112" cy="4484687"/>
          </a:xfrm>
          <a:solidFill>
            <a:srgbClr val="FFFFFF"/>
          </a:solidFill>
          <a:ln>
            <a:solidFill>
              <a:srgbClr val="000000"/>
            </a:solidFill>
            <a:miter lim="800000"/>
          </a:ln>
        </p:spPr>
        <p:txBody>
          <a:bodyPr/>
          <a:lstStyle/>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PROCEDURE </a:t>
            </a:r>
            <a:r>
              <a:rPr lang="en-US" altLang="zh-CN" sz="1800" smtClean="0">
                <a:solidFill>
                  <a:srgbClr val="F30DA6"/>
                </a:solidFill>
                <a:latin typeface="Courier New" panose="02070309020205020404" pitchFamily="49" charset="0"/>
              </a:rPr>
              <a:t>SPIDER</a:t>
            </a:r>
            <a:r>
              <a:rPr lang="en-US" altLang="zh-CN" sz="1800" baseline="-25000" smtClean="0">
                <a:solidFill>
                  <a:srgbClr val="F30DA6"/>
                </a:solidFill>
                <a:latin typeface="Courier New" panose="02070309020205020404" pitchFamily="49" charset="0"/>
              </a:rPr>
              <a:t>1</a:t>
            </a:r>
            <a:r>
              <a:rPr lang="en-US" altLang="zh-CN" sz="1800" smtClean="0">
                <a:solidFill>
                  <a:srgbClr val="F30DA6"/>
                </a:solidFill>
                <a:latin typeface="Courier New" panose="02070309020205020404" pitchFamily="49" charset="0"/>
              </a:rPr>
              <a:t>(G)</a:t>
            </a:r>
            <a:endParaRPr lang="en-US" altLang="zh-CN" sz="1800" smtClean="0">
              <a:solidFill>
                <a:srgbClr val="F30DA6"/>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Let ROOT := any URL from G</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Initialize STACK &lt;stack data structure&gt;</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Let STACK := push(ROOT, STACK)</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Initialize COLLECTION &lt;big file of URL-page pairs&gt;</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a:t>
            </a:r>
            <a:r>
              <a:rPr lang="en-US" altLang="zh-CN" sz="1800" i="1" smtClean="0">
                <a:solidFill>
                  <a:schemeClr val="tx2"/>
                </a:solidFill>
              </a:rPr>
              <a:t>While</a:t>
            </a:r>
            <a:r>
              <a:rPr lang="en-US" altLang="zh-CN" sz="1800" smtClean="0">
                <a:solidFill>
                  <a:schemeClr val="tx2"/>
                </a:solidFill>
                <a:latin typeface="Courier New" panose="02070309020205020404" pitchFamily="49" charset="0"/>
              </a:rPr>
              <a:t> STACK is not empty,</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URL</a:t>
            </a:r>
            <a:r>
              <a:rPr lang="en-US" altLang="zh-CN" sz="1800" baseline="-25000" smtClean="0">
                <a:solidFill>
                  <a:schemeClr val="tx2"/>
                </a:solidFill>
                <a:latin typeface="Courier New" panose="02070309020205020404" pitchFamily="49" charset="0"/>
              </a:rPr>
              <a:t>curr</a:t>
            </a:r>
            <a:r>
              <a:rPr lang="en-US" altLang="zh-CN" sz="1800" smtClean="0">
                <a:solidFill>
                  <a:schemeClr val="tx2"/>
                </a:solidFill>
                <a:latin typeface="Courier New" panose="02070309020205020404" pitchFamily="49" charset="0"/>
              </a:rPr>
              <a:t> := pop(STACK)</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PAGE := look-up(URL</a:t>
            </a:r>
            <a:r>
              <a:rPr lang="en-US" altLang="zh-CN" sz="1800" baseline="-25000" smtClean="0">
                <a:solidFill>
                  <a:schemeClr val="tx2"/>
                </a:solidFill>
                <a:latin typeface="Courier New" panose="02070309020205020404" pitchFamily="49" charset="0"/>
              </a:rPr>
              <a:t>curr</a:t>
            </a:r>
            <a:r>
              <a:rPr lang="en-US" altLang="zh-CN" sz="1800" smtClean="0">
                <a:solidFill>
                  <a:schemeClr val="tx2"/>
                </a:solidFill>
                <a:latin typeface="Courier New" panose="02070309020205020404" pitchFamily="49" charset="0"/>
              </a:rPr>
              <a:t>)</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STORE(&lt;URL</a:t>
            </a:r>
            <a:r>
              <a:rPr lang="en-US" altLang="zh-CN" sz="1800" baseline="-25000" smtClean="0">
                <a:solidFill>
                  <a:schemeClr val="tx2"/>
                </a:solidFill>
                <a:latin typeface="Courier New" panose="02070309020205020404" pitchFamily="49" charset="0"/>
              </a:rPr>
              <a:t>curr</a:t>
            </a:r>
            <a:r>
              <a:rPr lang="en-US" altLang="zh-CN" sz="1800" smtClean="0">
                <a:solidFill>
                  <a:schemeClr val="tx2"/>
                </a:solidFill>
                <a:latin typeface="Courier New" panose="02070309020205020404" pitchFamily="49" charset="0"/>
              </a:rPr>
              <a:t>, PAGE&gt;, COLLECTION)</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a:t>
            </a:r>
            <a:r>
              <a:rPr lang="en-US" altLang="zh-CN" sz="1800" i="1" smtClean="0">
                <a:solidFill>
                  <a:schemeClr val="tx2"/>
                </a:solidFill>
              </a:rPr>
              <a:t>For every</a:t>
            </a:r>
            <a:r>
              <a:rPr lang="en-US" altLang="zh-CN" sz="1800" smtClean="0">
                <a:solidFill>
                  <a:schemeClr val="tx2"/>
                </a:solidFill>
                <a:latin typeface="Courier New" panose="02070309020205020404" pitchFamily="49" charset="0"/>
              </a:rPr>
              <a:t> URL</a:t>
            </a:r>
            <a:r>
              <a:rPr lang="en-US" altLang="zh-CN" sz="1800" baseline="-25000" smtClean="0">
                <a:solidFill>
                  <a:schemeClr val="tx2"/>
                </a:solidFill>
                <a:latin typeface="Courier New" panose="02070309020205020404" pitchFamily="49" charset="0"/>
              </a:rPr>
              <a:t>i</a:t>
            </a:r>
            <a:r>
              <a:rPr lang="en-US" altLang="zh-CN" sz="1800" smtClean="0">
                <a:solidFill>
                  <a:schemeClr val="tx2"/>
                </a:solidFill>
                <a:latin typeface="Courier New" panose="02070309020205020404" pitchFamily="49" charset="0"/>
              </a:rPr>
              <a:t> </a:t>
            </a:r>
            <a:r>
              <a:rPr lang="en-US" altLang="zh-CN" sz="1800" i="1" smtClean="0">
                <a:solidFill>
                  <a:schemeClr val="tx2"/>
                </a:solidFill>
              </a:rPr>
              <a:t>in</a:t>
            </a:r>
            <a:r>
              <a:rPr lang="en-US" altLang="zh-CN" sz="1800" smtClean="0">
                <a:solidFill>
                  <a:schemeClr val="tx2"/>
                </a:solidFill>
                <a:latin typeface="Courier New" panose="02070309020205020404" pitchFamily="49" charset="0"/>
              </a:rPr>
              <a:t> PAGE,</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push(URL</a:t>
            </a:r>
            <a:r>
              <a:rPr lang="en-US" altLang="zh-CN" sz="1800" baseline="-25000" smtClean="0">
                <a:solidFill>
                  <a:schemeClr val="tx2"/>
                </a:solidFill>
                <a:latin typeface="Courier New" panose="02070309020205020404" pitchFamily="49" charset="0"/>
              </a:rPr>
              <a:t>i</a:t>
            </a:r>
            <a:r>
              <a:rPr lang="en-US" altLang="zh-CN" sz="1800" smtClean="0">
                <a:solidFill>
                  <a:schemeClr val="tx2"/>
                </a:solidFill>
                <a:latin typeface="Courier New" panose="02070309020205020404" pitchFamily="49" charset="0"/>
              </a:rPr>
              <a:t>, STACK)</a:t>
            </a: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endParaRPr lang="en-US" altLang="zh-CN" sz="1800" smtClean="0">
              <a:solidFill>
                <a:schemeClr val="tx2"/>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800" smtClean="0">
                <a:solidFill>
                  <a:schemeClr val="tx2"/>
                </a:solidFill>
                <a:latin typeface="Courier New" panose="02070309020205020404" pitchFamily="49" charset="0"/>
              </a:rPr>
              <a:t>	</a:t>
            </a:r>
            <a:r>
              <a:rPr lang="en-US" altLang="zh-CN" sz="1800" i="1" smtClean="0">
                <a:solidFill>
                  <a:schemeClr val="tx2"/>
                </a:solidFill>
              </a:rPr>
              <a:t>Return</a:t>
            </a:r>
            <a:r>
              <a:rPr lang="en-US" altLang="zh-CN" sz="1800" smtClean="0">
                <a:solidFill>
                  <a:schemeClr val="tx2"/>
                </a:solidFill>
                <a:latin typeface="Courier New" panose="02070309020205020404" pitchFamily="49" charset="0"/>
              </a:rPr>
              <a:t> COLLECTION</a:t>
            </a:r>
            <a:endParaRPr lang="en-US" altLang="zh-CN" sz="1800" smtClean="0">
              <a:solidFill>
                <a:schemeClr val="tx2"/>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891">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8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C68B169F-ACC3-4BA5-B24F-AE29A85DEC60}" type="slidenum">
              <a:rPr lang="en-US" altLang="zh-CN"/>
            </a:fld>
            <a:endParaRPr lang="en-US" altLang="zh-CN"/>
          </a:p>
        </p:txBody>
      </p:sp>
      <p:sp>
        <p:nvSpPr>
          <p:cNvPr id="29699" name="Rectangle 2"/>
          <p:cNvSpPr>
            <a:spLocks noGrp="1" noChangeArrowheads="1"/>
          </p:cNvSpPr>
          <p:nvPr>
            <p:ph type="title" idx="4294967295"/>
          </p:nvPr>
        </p:nvSpPr>
        <p:spPr>
          <a:xfrm>
            <a:off x="611560"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算法</a:t>
            </a:r>
            <a:r>
              <a:rPr lang="en-US" altLang="zh-CN" sz="3200" b="1" dirty="0">
                <a:latin typeface="CMR10"/>
              </a:rPr>
              <a:t>1</a:t>
            </a:r>
            <a:r>
              <a:rPr lang="zh-CN" altLang="en-US" sz="3200" b="1" dirty="0">
                <a:latin typeface="CMR10"/>
              </a:rPr>
              <a:t>存在的问题</a:t>
            </a:r>
            <a:endParaRPr lang="zh-CN" altLang="en-US" sz="3200" b="1" dirty="0">
              <a:latin typeface="CMR10"/>
            </a:endParaRPr>
          </a:p>
        </p:txBody>
      </p:sp>
      <p:sp>
        <p:nvSpPr>
          <p:cNvPr id="404483" name="Rectangle 3"/>
          <p:cNvSpPr>
            <a:spLocks noGrp="1" noChangeArrowheads="1"/>
          </p:cNvSpPr>
          <p:nvPr>
            <p:ph type="body" idx="4294967295"/>
          </p:nvPr>
        </p:nvSpPr>
        <p:spPr>
          <a:xfrm>
            <a:off x="611560" y="1484784"/>
            <a:ext cx="807524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如果</a:t>
            </a:r>
            <a:r>
              <a:rPr lang="en-US" altLang="zh-CN" sz="2400" dirty="0" smtClean="0">
                <a:latin typeface="楷体_GB2312" pitchFamily="49" charset="-122"/>
                <a:ea typeface="楷体_GB2312" pitchFamily="49" charset="-122"/>
              </a:rPr>
              <a:t>web graph</a:t>
            </a:r>
            <a:r>
              <a:rPr lang="zh-CN" altLang="en-US" sz="2400" dirty="0" smtClean="0">
                <a:latin typeface="楷体_GB2312" pitchFamily="49" charset="-122"/>
                <a:ea typeface="楷体_GB2312" pitchFamily="49" charset="-122"/>
              </a:rPr>
              <a:t>有回路</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算法将无法停止</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遇到汇聚的结构</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000" dirty="0" smtClean="0">
                <a:latin typeface="楷体_GB2312" pitchFamily="49" charset="-122"/>
                <a:ea typeface="楷体_GB2312" pitchFamily="49" charset="-122"/>
              </a:rPr>
              <a:t>网页在集合中是重复的</a:t>
            </a:r>
            <a:endParaRPr lang="zh-CN" altLang="en-US" sz="2000" dirty="0" smtClean="0">
              <a:latin typeface="楷体_GB2312" pitchFamily="49" charset="-122"/>
              <a:ea typeface="楷体_GB2312" pitchFamily="49" charset="-122"/>
            </a:endParaRPr>
          </a:p>
          <a:p>
            <a:pPr lvl="2" eaLnBrk="1" hangingPunct="1">
              <a:lnSpc>
                <a:spcPct val="120000"/>
              </a:lnSpc>
            </a:pPr>
            <a:r>
              <a:rPr lang="zh-CN" altLang="en-US" sz="1800" dirty="0" smtClean="0">
                <a:latin typeface="楷体_GB2312" pitchFamily="49" charset="-122"/>
                <a:ea typeface="楷体_GB2312" pitchFamily="49" charset="-122"/>
              </a:rPr>
              <a:t>无效的增大索引</a:t>
            </a:r>
            <a:endParaRPr lang="zh-CN" altLang="en-US" sz="1800" dirty="0" smtClean="0">
              <a:latin typeface="楷体_GB2312" pitchFamily="49" charset="-122"/>
              <a:ea typeface="楷体_GB2312" pitchFamily="49" charset="-122"/>
            </a:endParaRPr>
          </a:p>
          <a:p>
            <a:pPr lvl="2" eaLnBrk="1" hangingPunct="1">
              <a:lnSpc>
                <a:spcPct val="120000"/>
              </a:lnSpc>
            </a:pPr>
            <a:r>
              <a:rPr lang="zh-CN" altLang="en-US" sz="1800" dirty="0" smtClean="0">
                <a:latin typeface="楷体_GB2312" pitchFamily="49" charset="-122"/>
                <a:ea typeface="楷体_GB2312" pitchFamily="49" charset="-122"/>
              </a:rPr>
              <a:t>重复的信息成为用户是负担 </a:t>
            </a:r>
            <a:endParaRPr lang="zh-CN" altLang="en-US" sz="1800" dirty="0" smtClean="0">
              <a:latin typeface="楷体_GB2312" pitchFamily="49" charset="-122"/>
              <a:ea typeface="楷体_GB2312" pitchFamily="49" charset="-122"/>
            </a:endParaRPr>
          </a:p>
          <a:p>
            <a:pPr lvl="1" eaLnBrk="1" hangingPunct="1"/>
            <a:endParaRPr lang="en-US" altLang="zh-CN" sz="2000" dirty="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blinds(horizontal)">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ox(in)">
                                      <p:cBhvr>
                                        <p:cTn id="12" dur="500"/>
                                        <p:tgtEl>
                                          <p:spTgt spid="404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ox(in)">
                                      <p:cBhvr>
                                        <p:cTn id="17" dur="500"/>
                                        <p:tgtEl>
                                          <p:spTgt spid="404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blinds(horizontal)">
                                      <p:cBhvr>
                                        <p:cTn id="22" dur="500"/>
                                        <p:tgtEl>
                                          <p:spTgt spid="40448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25" dur="500"/>
                                        <p:tgtEl>
                                          <p:spTgt spid="40448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28" dur="500"/>
                                        <p:tgtEl>
                                          <p:spTgt spid="404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E7EA2332-0012-4BCC-95B1-F37E86D029B4}" type="slidenum">
              <a:rPr lang="en-US" altLang="zh-CN"/>
            </a:fld>
            <a:endParaRPr lang="en-US" altLang="zh-CN"/>
          </a:p>
        </p:txBody>
      </p:sp>
      <p:sp>
        <p:nvSpPr>
          <p:cNvPr id="30723" name="Rectangle 2"/>
          <p:cNvSpPr>
            <a:spLocks noGrp="1" noChangeArrowheads="1"/>
          </p:cNvSpPr>
          <p:nvPr>
            <p:ph type="title" idx="4294967295"/>
          </p:nvPr>
        </p:nvSpPr>
        <p:spPr>
          <a:xfrm>
            <a:off x="611560" y="-315416"/>
            <a:ext cx="7992888" cy="1462088"/>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sz="3200" b="1" dirty="0">
                <a:latin typeface="CMR10"/>
              </a:rPr>
              <a:t>A Correct </a:t>
            </a:r>
            <a:r>
              <a:rPr lang="en-US" altLang="zh-CN" sz="3200" b="1" dirty="0" err="1">
                <a:latin typeface="CMR10"/>
              </a:rPr>
              <a:t>Spidering</a:t>
            </a:r>
            <a:r>
              <a:rPr lang="en-US" altLang="zh-CN" sz="3200" b="1" dirty="0">
                <a:latin typeface="CMR10"/>
              </a:rPr>
              <a:t> Algorithm</a:t>
            </a:r>
            <a:endParaRPr lang="en-US" altLang="zh-CN" sz="3200" b="1" dirty="0">
              <a:latin typeface="CMR10"/>
            </a:endParaRPr>
          </a:p>
        </p:txBody>
      </p:sp>
      <p:sp>
        <p:nvSpPr>
          <p:cNvPr id="30724" name="Rectangle 3"/>
          <p:cNvSpPr>
            <a:spLocks noGrp="1" noChangeArrowheads="1"/>
          </p:cNvSpPr>
          <p:nvPr>
            <p:ph type="body" idx="4294967295"/>
          </p:nvPr>
        </p:nvSpPr>
        <p:spPr>
          <a:xfrm>
            <a:off x="539552" y="1556792"/>
            <a:ext cx="8280400" cy="4537075"/>
          </a:xfrm>
          <a:solidFill>
            <a:srgbClr val="FFFFFF"/>
          </a:solidFill>
          <a:ln>
            <a:solidFill>
              <a:srgbClr val="000000"/>
            </a:solidFill>
            <a:miter lim="800000"/>
          </a:ln>
        </p:spPr>
        <p:txBody>
          <a:bodyPr/>
          <a:lstStyle/>
          <a:p>
            <a:pPr eaLnBrk="1" hangingPunct="1">
              <a:lnSpc>
                <a:spcPct val="90000"/>
              </a:lnSpc>
              <a:buFont typeface="Wingdings" panose="05000000000000000000" pitchFamily="2" charset="2"/>
              <a:buNone/>
            </a:pPr>
            <a:r>
              <a:rPr lang="en-US" altLang="zh-CN" sz="2000" dirty="0" smtClean="0">
                <a:latin typeface="Courier New" panose="02070309020205020404" pitchFamily="49" charset="0"/>
              </a:rPr>
              <a:t>PROCEDURE </a:t>
            </a:r>
            <a:r>
              <a:rPr lang="en-US" altLang="zh-CN" sz="2000" dirty="0" smtClean="0">
                <a:solidFill>
                  <a:schemeClr val="hlink"/>
                </a:solidFill>
                <a:latin typeface="Courier New" panose="02070309020205020404" pitchFamily="49" charset="0"/>
              </a:rPr>
              <a:t>SPIDER</a:t>
            </a:r>
            <a:r>
              <a:rPr lang="en-US" altLang="zh-CN" sz="2000" baseline="-25000" dirty="0" smtClean="0">
                <a:solidFill>
                  <a:schemeClr val="hlink"/>
                </a:solidFill>
                <a:latin typeface="Courier New" panose="02070309020205020404" pitchFamily="49" charset="0"/>
              </a:rPr>
              <a:t>2</a:t>
            </a:r>
            <a:r>
              <a:rPr lang="en-US" altLang="zh-CN" sz="2000" dirty="0" smtClean="0">
                <a:solidFill>
                  <a:schemeClr val="hlink"/>
                </a:solidFill>
                <a:latin typeface="Courier New" panose="02070309020205020404" pitchFamily="49" charset="0"/>
              </a:rPr>
              <a:t>(G)</a:t>
            </a:r>
            <a:endParaRPr lang="en-US" altLang="zh-CN" sz="2000" dirty="0" smtClean="0">
              <a:solidFill>
                <a:schemeClr val="hlink"/>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latin typeface="Courier New" panose="02070309020205020404" pitchFamily="49" charset="0"/>
              </a:rPr>
              <a:t>	</a:t>
            </a:r>
            <a:r>
              <a:rPr lang="en-US" altLang="zh-CN" sz="2000" dirty="0" smtClean="0">
                <a:solidFill>
                  <a:schemeClr val="tx2"/>
                </a:solidFill>
                <a:latin typeface="Courier New" panose="02070309020205020404" pitchFamily="49" charset="0"/>
              </a:rPr>
              <a:t>Let ROOT := any URL from G</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Initialize STACK &lt;stack data structure&gt;</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Let STACK := push(ROOT, STACK)</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Initialize COLLECTION &lt;big file of URL-page pairs&gt;</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a:t>
            </a:r>
            <a:r>
              <a:rPr lang="en-US" altLang="zh-CN" sz="2000" i="1" dirty="0" smtClean="0">
                <a:solidFill>
                  <a:schemeClr val="tx2"/>
                </a:solidFill>
              </a:rPr>
              <a:t>While</a:t>
            </a:r>
            <a:r>
              <a:rPr lang="en-US" altLang="zh-CN" sz="2000" dirty="0" smtClean="0">
                <a:solidFill>
                  <a:schemeClr val="tx2"/>
                </a:solidFill>
                <a:latin typeface="Courier New" panose="02070309020205020404" pitchFamily="49" charset="0"/>
              </a:rPr>
              <a:t> STACK is not empty,</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latin typeface="Courier New" panose="02070309020205020404" pitchFamily="49" charset="0"/>
              </a:rPr>
              <a:t>| 		</a:t>
            </a:r>
            <a:r>
              <a:rPr lang="en-US" altLang="zh-CN" sz="2000" i="1" dirty="0" smtClean="0">
                <a:solidFill>
                  <a:srgbClr val="FF0000"/>
                </a:solidFill>
              </a:rPr>
              <a:t>Do</a:t>
            </a:r>
            <a:r>
              <a:rPr lang="en-US" altLang="zh-CN" sz="2000" dirty="0" smtClean="0">
                <a:solidFill>
                  <a:srgbClr val="FF0000"/>
                </a:solidFill>
                <a:latin typeface="Courier New" panose="02070309020205020404" pitchFamily="49" charset="0"/>
              </a:rPr>
              <a:t> </a:t>
            </a:r>
            <a:r>
              <a:rPr lang="en-US" altLang="zh-CN" sz="2000" dirty="0" err="1" smtClean="0">
                <a:solidFill>
                  <a:srgbClr val="FF0000"/>
                </a:solidFill>
                <a:latin typeface="Courier New" panose="02070309020205020404" pitchFamily="49" charset="0"/>
              </a:rPr>
              <a:t>URL</a:t>
            </a:r>
            <a:r>
              <a:rPr lang="en-US" altLang="zh-CN" sz="2000" baseline="-25000" dirty="0" err="1" smtClean="0">
                <a:solidFill>
                  <a:srgbClr val="FF0000"/>
                </a:solidFill>
                <a:latin typeface="Courier New" panose="02070309020205020404" pitchFamily="49" charset="0"/>
              </a:rPr>
              <a:t>curr</a:t>
            </a:r>
            <a:r>
              <a:rPr lang="en-US" altLang="zh-CN" sz="2000" dirty="0" smtClean="0">
                <a:solidFill>
                  <a:srgbClr val="FF0000"/>
                </a:solidFill>
                <a:latin typeface="Courier New" panose="02070309020205020404" pitchFamily="49" charset="0"/>
              </a:rPr>
              <a:t> := pop(STACK)</a:t>
            </a:r>
            <a:endParaRPr lang="en-US" altLang="zh-CN" sz="2000" dirty="0" smtClean="0">
              <a:solidFill>
                <a:srgbClr val="FF0000"/>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rgbClr val="FF0000"/>
                </a:solidFill>
                <a:latin typeface="Courier New" panose="02070309020205020404" pitchFamily="49" charset="0"/>
              </a:rPr>
              <a:t>| 	</a:t>
            </a:r>
            <a:r>
              <a:rPr lang="en-US" altLang="zh-CN" sz="2000" i="1" dirty="0" smtClean="0">
                <a:solidFill>
                  <a:srgbClr val="FF0000"/>
                </a:solidFill>
              </a:rPr>
              <a:t>Until</a:t>
            </a:r>
            <a:r>
              <a:rPr lang="en-US" altLang="zh-CN" sz="2000" dirty="0" smtClean="0">
                <a:solidFill>
                  <a:srgbClr val="FF0000"/>
                </a:solidFill>
                <a:latin typeface="Courier New" panose="02070309020205020404" pitchFamily="49" charset="0"/>
              </a:rPr>
              <a:t> </a:t>
            </a:r>
            <a:r>
              <a:rPr lang="en-US" altLang="zh-CN" sz="2000" dirty="0" err="1" smtClean="0">
                <a:solidFill>
                  <a:srgbClr val="FF0000"/>
                </a:solidFill>
                <a:latin typeface="Courier New" panose="02070309020205020404" pitchFamily="49" charset="0"/>
              </a:rPr>
              <a:t>URL</a:t>
            </a:r>
            <a:r>
              <a:rPr lang="en-US" altLang="zh-CN" sz="2000" baseline="-25000" dirty="0" err="1" smtClean="0">
                <a:solidFill>
                  <a:srgbClr val="FF0000"/>
                </a:solidFill>
                <a:latin typeface="Courier New" panose="02070309020205020404" pitchFamily="49" charset="0"/>
              </a:rPr>
              <a:t>curr</a:t>
            </a:r>
            <a:r>
              <a:rPr lang="en-US" altLang="zh-CN" sz="2000" dirty="0" smtClean="0">
                <a:solidFill>
                  <a:srgbClr val="FF0000"/>
                </a:solidFill>
                <a:latin typeface="Courier New" panose="02070309020205020404" pitchFamily="49" charset="0"/>
              </a:rPr>
              <a:t> is not in COLLECTION</a:t>
            </a:r>
            <a:endParaRPr lang="en-US" altLang="zh-CN" sz="2000" dirty="0" smtClean="0">
              <a:solidFill>
                <a:srgbClr val="FF0000"/>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latin typeface="Courier New" panose="02070309020205020404" pitchFamily="49" charset="0"/>
              </a:rPr>
              <a:t>		</a:t>
            </a:r>
            <a:r>
              <a:rPr lang="en-US" altLang="zh-CN" sz="2000" dirty="0" smtClean="0">
                <a:solidFill>
                  <a:schemeClr val="tx2"/>
                </a:solidFill>
                <a:latin typeface="Courier New" panose="02070309020205020404" pitchFamily="49" charset="0"/>
              </a:rPr>
              <a:t>PAGE := look-up(</a:t>
            </a:r>
            <a:r>
              <a:rPr lang="en-US" altLang="zh-CN" sz="2000" dirty="0" err="1" smtClean="0">
                <a:solidFill>
                  <a:schemeClr val="tx2"/>
                </a:solidFill>
                <a:latin typeface="Courier New" panose="02070309020205020404" pitchFamily="49" charset="0"/>
              </a:rPr>
              <a:t>URL</a:t>
            </a:r>
            <a:r>
              <a:rPr lang="en-US" altLang="zh-CN" sz="2000" baseline="-25000" dirty="0" err="1" smtClean="0">
                <a:solidFill>
                  <a:schemeClr val="tx2"/>
                </a:solidFill>
                <a:latin typeface="Courier New" panose="02070309020205020404" pitchFamily="49" charset="0"/>
              </a:rPr>
              <a:t>curr</a:t>
            </a:r>
            <a:r>
              <a:rPr lang="en-US" altLang="zh-CN" sz="2000" dirty="0" smtClean="0">
                <a:solidFill>
                  <a:schemeClr val="tx2"/>
                </a:solidFill>
                <a:latin typeface="Courier New" panose="02070309020205020404" pitchFamily="49" charset="0"/>
              </a:rPr>
              <a:t>)</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STORE(&lt;</a:t>
            </a:r>
            <a:r>
              <a:rPr lang="en-US" altLang="zh-CN" sz="2000" dirty="0" err="1" smtClean="0">
                <a:solidFill>
                  <a:schemeClr val="tx2"/>
                </a:solidFill>
                <a:latin typeface="Courier New" panose="02070309020205020404" pitchFamily="49" charset="0"/>
              </a:rPr>
              <a:t>URL</a:t>
            </a:r>
            <a:r>
              <a:rPr lang="en-US" altLang="zh-CN" sz="2000" baseline="-25000" dirty="0" err="1" smtClean="0">
                <a:solidFill>
                  <a:schemeClr val="tx2"/>
                </a:solidFill>
                <a:latin typeface="Courier New" panose="02070309020205020404" pitchFamily="49" charset="0"/>
              </a:rPr>
              <a:t>curr</a:t>
            </a:r>
            <a:r>
              <a:rPr lang="en-US" altLang="zh-CN" sz="2000" dirty="0" smtClean="0">
                <a:solidFill>
                  <a:schemeClr val="tx2"/>
                </a:solidFill>
                <a:latin typeface="Courier New" panose="02070309020205020404" pitchFamily="49" charset="0"/>
              </a:rPr>
              <a:t>, PAGE&gt;, COLLECTION)</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a:t>
            </a:r>
            <a:r>
              <a:rPr lang="en-US" altLang="zh-CN" sz="2000" i="1" dirty="0" smtClean="0">
                <a:solidFill>
                  <a:schemeClr val="tx2"/>
                </a:solidFill>
              </a:rPr>
              <a:t>For every</a:t>
            </a:r>
            <a:r>
              <a:rPr lang="en-US" altLang="zh-CN" sz="2000" dirty="0" smtClean="0">
                <a:solidFill>
                  <a:schemeClr val="tx2"/>
                </a:solidFill>
                <a:latin typeface="Courier New" panose="02070309020205020404" pitchFamily="49" charset="0"/>
              </a:rPr>
              <a:t> </a:t>
            </a:r>
            <a:r>
              <a:rPr lang="en-US" altLang="zh-CN" sz="2000" dirty="0" err="1" smtClean="0">
                <a:solidFill>
                  <a:schemeClr val="tx2"/>
                </a:solidFill>
                <a:latin typeface="Courier New" panose="02070309020205020404" pitchFamily="49" charset="0"/>
              </a:rPr>
              <a:t>URL</a:t>
            </a:r>
            <a:r>
              <a:rPr lang="en-US" altLang="zh-CN" sz="2000" baseline="-25000" dirty="0" err="1" smtClean="0">
                <a:solidFill>
                  <a:schemeClr val="tx2"/>
                </a:solidFill>
                <a:latin typeface="Courier New" panose="02070309020205020404" pitchFamily="49" charset="0"/>
              </a:rPr>
              <a:t>i</a:t>
            </a:r>
            <a:r>
              <a:rPr lang="en-US" altLang="zh-CN" sz="2000" dirty="0" smtClean="0">
                <a:solidFill>
                  <a:schemeClr val="tx2"/>
                </a:solidFill>
                <a:latin typeface="Courier New" panose="02070309020205020404" pitchFamily="49" charset="0"/>
              </a:rPr>
              <a:t> </a:t>
            </a:r>
            <a:r>
              <a:rPr lang="en-US" altLang="zh-CN" sz="2000" i="1" dirty="0" smtClean="0">
                <a:solidFill>
                  <a:schemeClr val="tx2"/>
                </a:solidFill>
              </a:rPr>
              <a:t>in</a:t>
            </a:r>
            <a:r>
              <a:rPr lang="en-US" altLang="zh-CN" sz="2000" dirty="0" smtClean="0">
                <a:solidFill>
                  <a:schemeClr val="tx2"/>
                </a:solidFill>
                <a:latin typeface="Courier New" panose="02070309020205020404" pitchFamily="49" charset="0"/>
              </a:rPr>
              <a:t> PAGE,</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push(</a:t>
            </a:r>
            <a:r>
              <a:rPr lang="en-US" altLang="zh-CN" sz="2000" dirty="0" err="1" smtClean="0">
                <a:solidFill>
                  <a:schemeClr val="tx2"/>
                </a:solidFill>
                <a:latin typeface="Courier New" panose="02070309020205020404" pitchFamily="49" charset="0"/>
              </a:rPr>
              <a:t>URL</a:t>
            </a:r>
            <a:r>
              <a:rPr lang="en-US" altLang="zh-CN" sz="2000" baseline="-25000" dirty="0" err="1" smtClean="0">
                <a:solidFill>
                  <a:schemeClr val="tx2"/>
                </a:solidFill>
                <a:latin typeface="Courier New" panose="02070309020205020404" pitchFamily="49" charset="0"/>
              </a:rPr>
              <a:t>i</a:t>
            </a:r>
            <a:r>
              <a:rPr lang="en-US" altLang="zh-CN" sz="2000" dirty="0" smtClean="0">
                <a:solidFill>
                  <a:schemeClr val="tx2"/>
                </a:solidFill>
                <a:latin typeface="Courier New" panose="02070309020205020404" pitchFamily="49" charset="0"/>
              </a:rPr>
              <a:t>, STACK)</a:t>
            </a:r>
            <a:endParaRPr lang="en-US" altLang="zh-CN" sz="2000" dirty="0" smtClean="0">
              <a:solidFill>
                <a:schemeClr val="tx2"/>
              </a:solidFill>
              <a:latin typeface="Courier New" panose="02070309020205020404" pitchFamily="49" charset="0"/>
            </a:endParaRPr>
          </a:p>
          <a:p>
            <a:pPr eaLnBrk="1" hangingPunct="1">
              <a:lnSpc>
                <a:spcPct val="90000"/>
              </a:lnSpc>
              <a:buFont typeface="Wingdings" panose="05000000000000000000" pitchFamily="2" charset="2"/>
              <a:buNone/>
            </a:pPr>
            <a:r>
              <a:rPr lang="en-US" altLang="zh-CN" sz="2000" dirty="0" smtClean="0">
                <a:solidFill>
                  <a:schemeClr val="tx2"/>
                </a:solidFill>
                <a:latin typeface="Courier New" panose="02070309020205020404" pitchFamily="49" charset="0"/>
              </a:rPr>
              <a:t>	</a:t>
            </a:r>
            <a:r>
              <a:rPr lang="en-US" altLang="zh-CN" sz="2000" i="1" dirty="0" smtClean="0">
                <a:solidFill>
                  <a:schemeClr val="tx2"/>
                </a:solidFill>
              </a:rPr>
              <a:t>Return</a:t>
            </a:r>
            <a:r>
              <a:rPr lang="en-US" altLang="zh-CN" sz="2000" dirty="0" smtClean="0">
                <a:solidFill>
                  <a:schemeClr val="tx2"/>
                </a:solidFill>
                <a:latin typeface="Courier New" panose="02070309020205020404" pitchFamily="49" charset="0"/>
              </a:rPr>
              <a:t> COLLECTION</a:t>
            </a:r>
            <a:endParaRPr lang="en-US" altLang="zh-CN" sz="2000" dirty="0" smtClean="0">
              <a:solidFill>
                <a:schemeClr val="tx2"/>
              </a:solidFill>
              <a:latin typeface="Courier New" panose="02070309020205020404" pitchFamily="49"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8A7D9BC3-1A81-4D88-9CBF-00E4A6A3D6DE}" type="slidenum">
              <a:rPr lang="en-US" altLang="zh-CN"/>
            </a:fld>
            <a:endParaRPr lang="en-US" altLang="zh-CN"/>
          </a:p>
        </p:txBody>
      </p:sp>
      <p:sp>
        <p:nvSpPr>
          <p:cNvPr id="31747" name="Rectangle 2"/>
          <p:cNvSpPr>
            <a:spLocks noGrp="1" noChangeArrowheads="1"/>
          </p:cNvSpPr>
          <p:nvPr>
            <p:ph type="title" idx="4294967295"/>
          </p:nvPr>
        </p:nvSpPr>
        <p:spPr>
          <a:xfrm>
            <a:off x="395536" y="188640"/>
            <a:ext cx="8943528" cy="990600"/>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sz="3200" b="1" dirty="0">
                <a:latin typeface="CMR10"/>
              </a:rPr>
              <a:t>A More Efficient Correct Algorithm</a:t>
            </a:r>
            <a:endParaRPr lang="en-US" altLang="zh-CN" sz="3200" b="1" dirty="0">
              <a:latin typeface="CMR10"/>
            </a:endParaRPr>
          </a:p>
        </p:txBody>
      </p:sp>
      <p:sp>
        <p:nvSpPr>
          <p:cNvPr id="31748" name="Rectangle 3"/>
          <p:cNvSpPr>
            <a:spLocks noGrp="1" noChangeArrowheads="1"/>
          </p:cNvSpPr>
          <p:nvPr>
            <p:ph type="body" idx="4294967295"/>
          </p:nvPr>
        </p:nvSpPr>
        <p:spPr>
          <a:xfrm>
            <a:off x="740544" y="1628800"/>
            <a:ext cx="7935912" cy="4492625"/>
          </a:xfrm>
          <a:solidFill>
            <a:srgbClr val="FFFFFF"/>
          </a:solidFill>
          <a:ln>
            <a:solidFill>
              <a:srgbClr val="000000"/>
            </a:solidFill>
            <a:miter lim="800000"/>
          </a:ln>
        </p:spPr>
        <p:txBody>
          <a:bodyPr/>
          <a:lstStyle/>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PROCEDURE </a:t>
            </a:r>
            <a:r>
              <a:rPr lang="en-US" altLang="zh-CN" sz="1600" dirty="0" smtClean="0">
                <a:solidFill>
                  <a:schemeClr val="hlink"/>
                </a:solidFill>
                <a:latin typeface="Courier New" panose="02070309020205020404" pitchFamily="49" charset="0"/>
              </a:rPr>
              <a:t>SPIDER</a:t>
            </a:r>
            <a:r>
              <a:rPr lang="en-US" altLang="zh-CN" sz="1600" baseline="-25000" dirty="0" smtClean="0">
                <a:solidFill>
                  <a:schemeClr val="hlink"/>
                </a:solidFill>
                <a:latin typeface="Courier New" panose="02070309020205020404" pitchFamily="49" charset="0"/>
              </a:rPr>
              <a:t>3</a:t>
            </a:r>
            <a:r>
              <a:rPr lang="en-US" altLang="zh-CN" sz="1600" dirty="0" smtClean="0">
                <a:solidFill>
                  <a:schemeClr val="hlink"/>
                </a:solidFill>
                <a:latin typeface="Courier New" panose="02070309020205020404" pitchFamily="49" charset="0"/>
              </a:rPr>
              <a:t>(G)</a:t>
            </a:r>
            <a:endParaRPr lang="en-US" altLang="zh-CN" sz="1600" dirty="0" smtClean="0">
              <a:solidFill>
                <a:schemeClr val="hlink"/>
              </a:solidFill>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Let ROOT := any URL from G</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Initialize STACK &lt;stack data structure&gt;</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Let STACK := push(ROOT, STACK)</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Initialize COLLECTION &lt;big file of URL-page pairs&gt;</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Initialize VISITED &lt;big hash-table&gt;</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a:t>
            </a:r>
            <a:r>
              <a:rPr lang="en-US" altLang="zh-CN" sz="1600" i="1" dirty="0" smtClean="0"/>
              <a:t>While</a:t>
            </a:r>
            <a:r>
              <a:rPr lang="en-US" altLang="zh-CN" sz="1600" dirty="0" smtClean="0">
                <a:latin typeface="Courier New" panose="02070309020205020404" pitchFamily="49" charset="0"/>
              </a:rPr>
              <a:t> STACK is not empty,</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a:t>
            </a:r>
            <a:r>
              <a:rPr lang="en-US" altLang="zh-CN" sz="1600" i="1" dirty="0" smtClean="0"/>
              <a:t>Do</a:t>
            </a:r>
            <a:r>
              <a:rPr lang="en-US" altLang="zh-CN" sz="1600" dirty="0" smtClean="0">
                <a:latin typeface="Courier New" panose="02070309020205020404" pitchFamily="49" charset="0"/>
              </a:rPr>
              <a:t> </a:t>
            </a:r>
            <a:r>
              <a:rPr lang="en-US" altLang="zh-CN" sz="1600" dirty="0" err="1" smtClean="0">
                <a:latin typeface="Courier New" panose="02070309020205020404" pitchFamily="49" charset="0"/>
              </a:rPr>
              <a:t>URL</a:t>
            </a:r>
            <a:r>
              <a:rPr lang="en-US" altLang="zh-CN" sz="1600" baseline="-25000" dirty="0" err="1" smtClean="0">
                <a:latin typeface="Courier New" panose="02070309020205020404" pitchFamily="49" charset="0"/>
              </a:rPr>
              <a:t>curr</a:t>
            </a:r>
            <a:r>
              <a:rPr lang="en-US" altLang="zh-CN" sz="1600" dirty="0" smtClean="0">
                <a:latin typeface="Courier New" panose="02070309020205020404" pitchFamily="49" charset="0"/>
              </a:rPr>
              <a:t> := pop(STACK)</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a:t>
            </a:r>
            <a:r>
              <a:rPr lang="en-US" altLang="zh-CN" sz="1600" i="1" dirty="0" smtClean="0"/>
              <a:t>Until</a:t>
            </a:r>
            <a:r>
              <a:rPr lang="en-US" altLang="zh-CN" sz="1600" dirty="0" smtClean="0">
                <a:latin typeface="Courier New" panose="02070309020205020404" pitchFamily="49" charset="0"/>
              </a:rPr>
              <a:t> </a:t>
            </a:r>
            <a:r>
              <a:rPr lang="en-US" altLang="zh-CN" sz="1600" dirty="0" err="1" smtClean="0">
                <a:latin typeface="Courier New" panose="02070309020205020404" pitchFamily="49" charset="0"/>
              </a:rPr>
              <a:t>URL</a:t>
            </a:r>
            <a:r>
              <a:rPr lang="en-US" altLang="zh-CN" sz="1600" baseline="-25000" dirty="0" err="1" smtClean="0">
                <a:latin typeface="Courier New" panose="02070309020205020404" pitchFamily="49" charset="0"/>
              </a:rPr>
              <a:t>curr</a:t>
            </a:r>
            <a:r>
              <a:rPr lang="en-US" altLang="zh-CN" sz="1600" dirty="0" smtClean="0">
                <a:latin typeface="Courier New" panose="02070309020205020404" pitchFamily="49" charset="0"/>
              </a:rPr>
              <a:t> is not in VISITED</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a:t>
            </a:r>
            <a:r>
              <a:rPr lang="en-US" altLang="zh-CN" sz="1600" dirty="0" smtClean="0">
                <a:solidFill>
                  <a:srgbClr val="FF0066"/>
                </a:solidFill>
                <a:latin typeface="Courier New" panose="02070309020205020404" pitchFamily="49" charset="0"/>
              </a:rPr>
              <a:t>insert-hash(</a:t>
            </a:r>
            <a:r>
              <a:rPr lang="en-US" altLang="zh-CN" sz="1600" dirty="0" err="1" smtClean="0">
                <a:latin typeface="Courier New" panose="02070309020205020404" pitchFamily="49" charset="0"/>
              </a:rPr>
              <a:t>URL</a:t>
            </a:r>
            <a:r>
              <a:rPr lang="en-US" altLang="zh-CN" sz="1600" baseline="-25000" dirty="0" err="1" smtClean="0">
                <a:latin typeface="Courier New" panose="02070309020205020404" pitchFamily="49" charset="0"/>
              </a:rPr>
              <a:t>curr</a:t>
            </a:r>
            <a:r>
              <a:rPr lang="en-US" altLang="zh-CN" sz="1600" dirty="0" smtClean="0">
                <a:latin typeface="Courier New" panose="02070309020205020404" pitchFamily="49" charset="0"/>
              </a:rPr>
              <a:t>, VISITED)</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PAGE := look-up(</a:t>
            </a:r>
            <a:r>
              <a:rPr lang="en-US" altLang="zh-CN" sz="1600" dirty="0" err="1" smtClean="0">
                <a:latin typeface="Courier New" panose="02070309020205020404" pitchFamily="49" charset="0"/>
              </a:rPr>
              <a:t>URL</a:t>
            </a:r>
            <a:r>
              <a:rPr lang="en-US" altLang="zh-CN" sz="1600" baseline="-25000" dirty="0" err="1" smtClean="0">
                <a:latin typeface="Courier New" panose="02070309020205020404" pitchFamily="49" charset="0"/>
              </a:rPr>
              <a:t>curr</a:t>
            </a:r>
            <a:r>
              <a:rPr lang="en-US" altLang="zh-CN" sz="1600" dirty="0" smtClean="0">
                <a:latin typeface="Courier New" panose="02070309020205020404" pitchFamily="49" charset="0"/>
              </a:rPr>
              <a:t>)</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STORE(&lt;</a:t>
            </a:r>
            <a:r>
              <a:rPr lang="en-US" altLang="zh-CN" sz="1600" dirty="0" err="1" smtClean="0">
                <a:latin typeface="Courier New" panose="02070309020205020404" pitchFamily="49" charset="0"/>
              </a:rPr>
              <a:t>URL</a:t>
            </a:r>
            <a:r>
              <a:rPr lang="en-US" altLang="zh-CN" sz="1600" baseline="-25000" dirty="0" err="1" smtClean="0">
                <a:latin typeface="Courier New" panose="02070309020205020404" pitchFamily="49" charset="0"/>
              </a:rPr>
              <a:t>curr</a:t>
            </a:r>
            <a:r>
              <a:rPr lang="en-US" altLang="zh-CN" sz="1600" dirty="0" smtClean="0">
                <a:latin typeface="Courier New" panose="02070309020205020404" pitchFamily="49" charset="0"/>
              </a:rPr>
              <a:t>, PAGE&gt;, COLLECTION)</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a:t>
            </a:r>
            <a:r>
              <a:rPr lang="en-US" altLang="zh-CN" sz="1600" i="1" dirty="0" smtClean="0"/>
              <a:t>For every</a:t>
            </a:r>
            <a:r>
              <a:rPr lang="en-US" altLang="zh-CN" sz="1600" dirty="0" smtClean="0">
                <a:latin typeface="Courier New" panose="02070309020205020404" pitchFamily="49" charset="0"/>
              </a:rPr>
              <a:t> </a:t>
            </a:r>
            <a:r>
              <a:rPr lang="en-US" altLang="zh-CN" sz="1600" dirty="0" err="1" smtClean="0">
                <a:latin typeface="Courier New" panose="02070309020205020404" pitchFamily="49" charset="0"/>
              </a:rPr>
              <a:t>URL</a:t>
            </a:r>
            <a:r>
              <a:rPr lang="en-US" altLang="zh-CN" sz="1600" baseline="-25000" dirty="0" err="1" smtClean="0">
                <a:latin typeface="Courier New" panose="02070309020205020404" pitchFamily="49" charset="0"/>
              </a:rPr>
              <a:t>i</a:t>
            </a:r>
            <a:r>
              <a:rPr lang="en-US" altLang="zh-CN" sz="1600" dirty="0" smtClean="0">
                <a:latin typeface="Courier New" panose="02070309020205020404" pitchFamily="49" charset="0"/>
              </a:rPr>
              <a:t> </a:t>
            </a:r>
            <a:r>
              <a:rPr lang="en-US" altLang="zh-CN" sz="1600" i="1" dirty="0" smtClean="0"/>
              <a:t>in</a:t>
            </a:r>
            <a:r>
              <a:rPr lang="en-US" altLang="zh-CN" sz="1600" dirty="0" smtClean="0">
                <a:latin typeface="Courier New" panose="02070309020205020404" pitchFamily="49" charset="0"/>
              </a:rPr>
              <a:t> PAGE,</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push(</a:t>
            </a:r>
            <a:r>
              <a:rPr lang="en-US" altLang="zh-CN" sz="1600" dirty="0" err="1" smtClean="0">
                <a:latin typeface="Courier New" panose="02070309020205020404" pitchFamily="49" charset="0"/>
              </a:rPr>
              <a:t>URL</a:t>
            </a:r>
            <a:r>
              <a:rPr lang="en-US" altLang="zh-CN" sz="1600" baseline="-25000" dirty="0" err="1" smtClean="0">
                <a:latin typeface="Courier New" panose="02070309020205020404" pitchFamily="49" charset="0"/>
              </a:rPr>
              <a:t>i</a:t>
            </a:r>
            <a:r>
              <a:rPr lang="en-US" altLang="zh-CN" sz="1600" dirty="0" smtClean="0">
                <a:latin typeface="Courier New" panose="02070309020205020404" pitchFamily="49" charset="0"/>
              </a:rPr>
              <a:t>, STACK)</a:t>
            </a:r>
            <a:endParaRPr lang="en-US" altLang="zh-CN"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zh-CN" sz="1600" dirty="0" smtClean="0">
                <a:latin typeface="Courier New" panose="02070309020205020404" pitchFamily="49" charset="0"/>
              </a:rPr>
              <a:t>	</a:t>
            </a:r>
            <a:r>
              <a:rPr lang="en-US" altLang="zh-CN" sz="1600" i="1" dirty="0" smtClean="0"/>
              <a:t>Return</a:t>
            </a:r>
            <a:r>
              <a:rPr lang="en-US" altLang="zh-CN" sz="1600" dirty="0" smtClean="0">
                <a:latin typeface="Courier New" panose="02070309020205020404" pitchFamily="49" charset="0"/>
              </a:rPr>
              <a:t> COLLECTION</a:t>
            </a:r>
            <a:endParaRPr lang="en-US" altLang="zh-CN" sz="1600" dirty="0" smtClean="0">
              <a:latin typeface="Courier New" panose="02070309020205020404" pitchFamily="49"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FE5C09E0-AB50-4E4F-898E-09F06AFBADEE}" type="slidenum">
              <a:rPr lang="en-US" altLang="zh-CN"/>
            </a:fld>
            <a:endParaRPr lang="en-US" altLang="zh-CN"/>
          </a:p>
        </p:txBody>
      </p:sp>
      <p:sp>
        <p:nvSpPr>
          <p:cNvPr id="32771" name="Rectangle 2"/>
          <p:cNvSpPr>
            <a:spLocks noGrp="1" noChangeArrowheads="1"/>
          </p:cNvSpPr>
          <p:nvPr>
            <p:ph type="title" idx="4294967295"/>
          </p:nvPr>
        </p:nvSpPr>
        <p:spPr>
          <a:xfrm>
            <a:off x="539552"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一种</a:t>
            </a:r>
            <a:r>
              <a:rPr lang="en-US" altLang="zh-CN" sz="3200" b="1" dirty="0">
                <a:latin typeface="CMR10"/>
              </a:rPr>
              <a:t>Crawler</a:t>
            </a:r>
            <a:r>
              <a:rPr lang="zh-CN" altLang="en-US" sz="3200" b="1" dirty="0">
                <a:latin typeface="CMR10"/>
              </a:rPr>
              <a:t>的体系结构</a:t>
            </a:r>
            <a:endParaRPr lang="zh-CN" altLang="en-US" sz="3200" b="1" dirty="0">
              <a:latin typeface="CMR10"/>
            </a:endParaRPr>
          </a:p>
        </p:txBody>
      </p:sp>
      <p:pic>
        <p:nvPicPr>
          <p:cNvPr id="32772" name="Picture 3"/>
          <p:cNvPicPr>
            <a:picLocks noGrp="1" noChangeAspect="1" noChangeArrowheads="1"/>
          </p:cNvPicPr>
          <p:nvPr>
            <p:ph type="body" idx="4294967295"/>
          </p:nvPr>
        </p:nvPicPr>
        <p:blipFill>
          <a:blip r:embed="rId1">
            <a:extLst>
              <a:ext uri="{28A0092B-C50C-407E-A947-70E740481C1C}">
                <a14:useLocalDpi xmlns:a14="http://schemas.microsoft.com/office/drawing/2010/main" val="0"/>
              </a:ext>
            </a:extLst>
          </a:blip>
          <a:srcRect/>
          <a:stretch>
            <a:fillRect/>
          </a:stretch>
        </p:blipFill>
        <p:spPr>
          <a:xfrm>
            <a:off x="744538" y="1412776"/>
            <a:ext cx="7788275" cy="4799013"/>
          </a:xfr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2"/>
          </p:nvPr>
        </p:nvSpPr>
        <p:spPr>
          <a:xfrm>
            <a:off x="946150" y="6248400"/>
            <a:ext cx="1905000" cy="457200"/>
          </a:xfrm>
        </p:spPr>
        <p:txBody>
          <a:bodyPr/>
          <a:lstStyle/>
          <a:p>
            <a:pPr algn="l">
              <a:defRPr/>
            </a:pPr>
            <a:fld id="{7B679935-DB07-48E5-BED8-418C0AB23F9F}" type="slidenum">
              <a:rPr lang="en-US" altLang="zh-CN"/>
            </a:fld>
            <a:endParaRPr lang="en-US" altLang="zh-CN"/>
          </a:p>
        </p:txBody>
      </p:sp>
      <p:pic>
        <p:nvPicPr>
          <p:cNvPr id="33795" name="Picture 2"/>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a:xfrm>
            <a:off x="0" y="0"/>
            <a:ext cx="9144000" cy="6858000"/>
          </a:xfrm>
          <a:noFill/>
          <a:extLst>
            <a:ext uri="{909E8E84-426E-40DD-AFC4-6F175D3DCCD1}">
              <a14:hiddenFill xmlns:a14="http://schemas.microsoft.com/office/drawing/2010/main">
                <a:solidFill>
                  <a:srgbClr val="FFFFFF"/>
                </a:solidFill>
              </a14:hiddenFill>
            </a:ext>
          </a:extLst>
        </p:spPr>
      </p:pic>
      <p:sp>
        <p:nvSpPr>
          <p:cNvPr id="342019" name="Rectangle 3"/>
          <p:cNvSpPr>
            <a:spLocks noGrp="1" noChangeArrowheads="1"/>
          </p:cNvSpPr>
          <p:nvPr>
            <p:ph type="title" idx="4294967295"/>
          </p:nvPr>
        </p:nvSpPr>
        <p:spPr>
          <a:xfrm>
            <a:off x="4427538" y="188913"/>
            <a:ext cx="4716462" cy="215900"/>
          </a:xfrm>
          <a:solidFill>
            <a:srgbClr val="FFFFFF"/>
          </a:solidFill>
          <a:ln>
            <a:solidFill>
              <a:srgbClr val="000000"/>
            </a:solidFill>
            <a:miter lim="800000"/>
          </a:ln>
        </p:spPr>
        <p:txBody>
          <a:bodyPr/>
          <a:lstStyle/>
          <a:p>
            <a:pPr eaLnBrk="1" hangingPunct="1">
              <a:defRPr/>
            </a:pPr>
            <a:r>
              <a:rPr lang="zh-CN" altLang="en-US" sz="1800" smtClean="0">
                <a:effectLst>
                  <a:outerShdw blurRad="38100" dist="38100" dir="2700000" algn="tl">
                    <a:srgbClr val="C0C0C0"/>
                  </a:outerShdw>
                </a:effectLst>
                <a:latin typeface="CMR10"/>
              </a:rPr>
              <a:t>大规模爬取器的一种结构图</a:t>
            </a:r>
            <a:endParaRPr lang="zh-CN" altLang="en-US" sz="1800" smtClean="0">
              <a:effectLst>
                <a:outerShdw blurRad="38100" dist="38100" dir="2700000" algn="tl">
                  <a:srgbClr val="C0C0C0"/>
                </a:outerShdw>
              </a:effectLst>
            </a:endParaRPr>
          </a:p>
        </p:txBody>
      </p:sp>
      <p:sp>
        <p:nvSpPr>
          <p:cNvPr id="441348" name="Freeform 4"/>
          <p:cNvSpPr/>
          <p:nvPr/>
        </p:nvSpPr>
        <p:spPr bwMode="auto">
          <a:xfrm>
            <a:off x="1720850" y="1839913"/>
            <a:ext cx="4605338" cy="2774950"/>
          </a:xfrm>
          <a:custGeom>
            <a:avLst/>
            <a:gdLst>
              <a:gd name="T0" fmla="*/ 2147483647 w 2901"/>
              <a:gd name="T1" fmla="*/ 2147483647 h 1748"/>
              <a:gd name="T2" fmla="*/ 2147483647 w 2901"/>
              <a:gd name="T3" fmla="*/ 2147483647 h 1748"/>
              <a:gd name="T4" fmla="*/ 2147483647 w 2901"/>
              <a:gd name="T5" fmla="*/ 2147483647 h 1748"/>
              <a:gd name="T6" fmla="*/ 2147483647 w 2901"/>
              <a:gd name="T7" fmla="*/ 0 h 1748"/>
              <a:gd name="T8" fmla="*/ 2147483647 w 2901"/>
              <a:gd name="T9" fmla="*/ 2147483647 h 1748"/>
              <a:gd name="T10" fmla="*/ 2147483647 w 2901"/>
              <a:gd name="T11" fmla="*/ 2147483647 h 1748"/>
              <a:gd name="T12" fmla="*/ 2147483647 w 2901"/>
              <a:gd name="T13" fmla="*/ 2147483647 h 1748"/>
              <a:gd name="T14" fmla="*/ 2147483647 w 2901"/>
              <a:gd name="T15" fmla="*/ 2147483647 h 1748"/>
              <a:gd name="T16" fmla="*/ 2147483647 w 2901"/>
              <a:gd name="T17" fmla="*/ 2147483647 h 1748"/>
              <a:gd name="T18" fmla="*/ 2147483647 w 2901"/>
              <a:gd name="T19" fmla="*/ 2147483647 h 1748"/>
              <a:gd name="T20" fmla="*/ 2147483647 w 2901"/>
              <a:gd name="T21" fmla="*/ 2147483647 h 1748"/>
              <a:gd name="T22" fmla="*/ 2147483647 w 2901"/>
              <a:gd name="T23" fmla="*/ 2147483647 h 1748"/>
              <a:gd name="T24" fmla="*/ 0 w 2901"/>
              <a:gd name="T25" fmla="*/ 2147483647 h 1748"/>
              <a:gd name="T26" fmla="*/ 2147483647 w 2901"/>
              <a:gd name="T27" fmla="*/ 2147483647 h 1748"/>
              <a:gd name="T28" fmla="*/ 2147483647 w 2901"/>
              <a:gd name="T29" fmla="*/ 2147483647 h 1748"/>
              <a:gd name="T30" fmla="*/ 2147483647 w 2901"/>
              <a:gd name="T31" fmla="*/ 2147483647 h 1748"/>
              <a:gd name="T32" fmla="*/ 2147483647 w 2901"/>
              <a:gd name="T33" fmla="*/ 2147483647 h 1748"/>
              <a:gd name="T34" fmla="*/ 2147483647 w 2901"/>
              <a:gd name="T35" fmla="*/ 2147483647 h 1748"/>
              <a:gd name="T36" fmla="*/ 2147483647 w 2901"/>
              <a:gd name="T37" fmla="*/ 2147483647 h 1748"/>
              <a:gd name="T38" fmla="*/ 2147483647 w 2901"/>
              <a:gd name="T39" fmla="*/ 2147483647 h 1748"/>
              <a:gd name="T40" fmla="*/ 2147483647 w 2901"/>
              <a:gd name="T41" fmla="*/ 2147483647 h 1748"/>
              <a:gd name="T42" fmla="*/ 2147483647 w 2901"/>
              <a:gd name="T43" fmla="*/ 2147483647 h 1748"/>
              <a:gd name="T44" fmla="*/ 2147483647 w 2901"/>
              <a:gd name="T45" fmla="*/ 2147483647 h 1748"/>
              <a:gd name="T46" fmla="*/ 2147483647 w 2901"/>
              <a:gd name="T47" fmla="*/ 2147483647 h 1748"/>
              <a:gd name="T48" fmla="*/ 2147483647 w 2901"/>
              <a:gd name="T49" fmla="*/ 2147483647 h 1748"/>
              <a:gd name="T50" fmla="*/ 2147483647 w 2901"/>
              <a:gd name="T51" fmla="*/ 2147483647 h 1748"/>
              <a:gd name="T52" fmla="*/ 2147483647 w 2901"/>
              <a:gd name="T53" fmla="*/ 2147483647 h 1748"/>
              <a:gd name="T54" fmla="*/ 2147483647 w 2901"/>
              <a:gd name="T55" fmla="*/ 2147483647 h 1748"/>
              <a:gd name="T56" fmla="*/ 2147483647 w 2901"/>
              <a:gd name="T57" fmla="*/ 2147483647 h 1748"/>
              <a:gd name="T58" fmla="*/ 2147483647 w 2901"/>
              <a:gd name="T59" fmla="*/ 2147483647 h 1748"/>
              <a:gd name="T60" fmla="*/ 2147483647 w 2901"/>
              <a:gd name="T61" fmla="*/ 2147483647 h 1748"/>
              <a:gd name="T62" fmla="*/ 2147483647 w 2901"/>
              <a:gd name="T63" fmla="*/ 2147483647 h 1748"/>
              <a:gd name="T64" fmla="*/ 2147483647 w 2901"/>
              <a:gd name="T65" fmla="*/ 2147483647 h 1748"/>
              <a:gd name="T66" fmla="*/ 2147483647 w 2901"/>
              <a:gd name="T67" fmla="*/ 2147483647 h 17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01"/>
              <a:gd name="T103" fmla="*/ 0 h 1748"/>
              <a:gd name="T104" fmla="*/ 2901 w 2901"/>
              <a:gd name="T105" fmla="*/ 1748 h 174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01" h="1748">
                <a:moveTo>
                  <a:pt x="2128" y="54"/>
                </a:moveTo>
                <a:cubicBezTo>
                  <a:pt x="1868" y="81"/>
                  <a:pt x="1577" y="46"/>
                  <a:pt x="1315" y="40"/>
                </a:cubicBezTo>
                <a:cubicBezTo>
                  <a:pt x="1226" y="24"/>
                  <a:pt x="1318" y="39"/>
                  <a:pt x="1132" y="27"/>
                </a:cubicBezTo>
                <a:cubicBezTo>
                  <a:pt x="1048" y="22"/>
                  <a:pt x="965" y="8"/>
                  <a:pt x="881" y="0"/>
                </a:cubicBezTo>
                <a:cubicBezTo>
                  <a:pt x="731" y="6"/>
                  <a:pt x="594" y="26"/>
                  <a:pt x="447" y="40"/>
                </a:cubicBezTo>
                <a:cubicBezTo>
                  <a:pt x="433" y="45"/>
                  <a:pt x="421" y="56"/>
                  <a:pt x="407" y="61"/>
                </a:cubicBezTo>
                <a:cubicBezTo>
                  <a:pt x="387" y="68"/>
                  <a:pt x="366" y="69"/>
                  <a:pt x="346" y="74"/>
                </a:cubicBezTo>
                <a:cubicBezTo>
                  <a:pt x="323" y="79"/>
                  <a:pt x="278" y="88"/>
                  <a:pt x="278" y="88"/>
                </a:cubicBezTo>
                <a:cubicBezTo>
                  <a:pt x="226" y="113"/>
                  <a:pt x="176" y="134"/>
                  <a:pt x="129" y="169"/>
                </a:cubicBezTo>
                <a:cubicBezTo>
                  <a:pt x="112" y="194"/>
                  <a:pt x="100" y="220"/>
                  <a:pt x="82" y="244"/>
                </a:cubicBezTo>
                <a:cubicBezTo>
                  <a:pt x="62" y="301"/>
                  <a:pt x="96" y="209"/>
                  <a:pt x="48" y="305"/>
                </a:cubicBezTo>
                <a:cubicBezTo>
                  <a:pt x="34" y="333"/>
                  <a:pt x="27" y="370"/>
                  <a:pt x="21" y="400"/>
                </a:cubicBezTo>
                <a:cubicBezTo>
                  <a:pt x="7" y="595"/>
                  <a:pt x="4" y="762"/>
                  <a:pt x="0" y="969"/>
                </a:cubicBezTo>
                <a:cubicBezTo>
                  <a:pt x="5" y="1081"/>
                  <a:pt x="13" y="1166"/>
                  <a:pt x="27" y="1274"/>
                </a:cubicBezTo>
                <a:cubicBezTo>
                  <a:pt x="36" y="1348"/>
                  <a:pt x="32" y="1386"/>
                  <a:pt x="95" y="1430"/>
                </a:cubicBezTo>
                <a:cubicBezTo>
                  <a:pt x="146" y="1503"/>
                  <a:pt x="210" y="1517"/>
                  <a:pt x="285" y="1552"/>
                </a:cubicBezTo>
                <a:cubicBezTo>
                  <a:pt x="346" y="1580"/>
                  <a:pt x="402" y="1607"/>
                  <a:pt x="468" y="1619"/>
                </a:cubicBezTo>
                <a:cubicBezTo>
                  <a:pt x="516" y="1641"/>
                  <a:pt x="558" y="1652"/>
                  <a:pt x="610" y="1660"/>
                </a:cubicBezTo>
                <a:cubicBezTo>
                  <a:pt x="807" y="1727"/>
                  <a:pt x="1029" y="1736"/>
                  <a:pt x="1234" y="1748"/>
                </a:cubicBezTo>
                <a:cubicBezTo>
                  <a:pt x="1406" y="1746"/>
                  <a:pt x="1577" y="1745"/>
                  <a:pt x="1749" y="1741"/>
                </a:cubicBezTo>
                <a:cubicBezTo>
                  <a:pt x="1837" y="1739"/>
                  <a:pt x="2013" y="1728"/>
                  <a:pt x="2013" y="1728"/>
                </a:cubicBezTo>
                <a:cubicBezTo>
                  <a:pt x="2103" y="1718"/>
                  <a:pt x="2190" y="1703"/>
                  <a:pt x="2277" y="1680"/>
                </a:cubicBezTo>
                <a:cubicBezTo>
                  <a:pt x="2308" y="1672"/>
                  <a:pt x="2372" y="1660"/>
                  <a:pt x="2372" y="1660"/>
                </a:cubicBezTo>
                <a:cubicBezTo>
                  <a:pt x="2414" y="1629"/>
                  <a:pt x="2464" y="1621"/>
                  <a:pt x="2508" y="1592"/>
                </a:cubicBezTo>
                <a:cubicBezTo>
                  <a:pt x="2601" y="1532"/>
                  <a:pt x="2683" y="1462"/>
                  <a:pt x="2745" y="1369"/>
                </a:cubicBezTo>
                <a:cubicBezTo>
                  <a:pt x="2783" y="1312"/>
                  <a:pt x="2819" y="1244"/>
                  <a:pt x="2840" y="1179"/>
                </a:cubicBezTo>
                <a:cubicBezTo>
                  <a:pt x="2850" y="1148"/>
                  <a:pt x="2880" y="1091"/>
                  <a:pt x="2880" y="1091"/>
                </a:cubicBezTo>
                <a:cubicBezTo>
                  <a:pt x="2887" y="1050"/>
                  <a:pt x="2895" y="1010"/>
                  <a:pt x="2901" y="969"/>
                </a:cubicBezTo>
                <a:cubicBezTo>
                  <a:pt x="2899" y="775"/>
                  <a:pt x="2898" y="580"/>
                  <a:pt x="2894" y="386"/>
                </a:cubicBezTo>
                <a:cubicBezTo>
                  <a:pt x="2892" y="314"/>
                  <a:pt x="2859" y="183"/>
                  <a:pt x="2779" y="162"/>
                </a:cubicBezTo>
                <a:cubicBezTo>
                  <a:pt x="2715" y="116"/>
                  <a:pt x="2625" y="106"/>
                  <a:pt x="2548" y="95"/>
                </a:cubicBezTo>
                <a:cubicBezTo>
                  <a:pt x="2491" y="87"/>
                  <a:pt x="2436" y="71"/>
                  <a:pt x="2379" y="61"/>
                </a:cubicBezTo>
                <a:cubicBezTo>
                  <a:pt x="2316" y="50"/>
                  <a:pt x="2252" y="46"/>
                  <a:pt x="2189" y="40"/>
                </a:cubicBezTo>
                <a:cubicBezTo>
                  <a:pt x="2137" y="48"/>
                  <a:pt x="2156" y="40"/>
                  <a:pt x="2128" y="54"/>
                </a:cubicBez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box(in)">
                                      <p:cBhvr>
                                        <p:cTn id="7" dur="500"/>
                                        <p:tgtEl>
                                          <p:spTgt spid="44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76B072B2-AD8A-4080-871A-61BE9DFB8F93}" type="slidenum">
              <a:rPr lang="en-US" altLang="zh-CN"/>
            </a:fld>
            <a:endParaRPr lang="en-US" altLang="zh-CN"/>
          </a:p>
        </p:txBody>
      </p:sp>
      <p:sp>
        <p:nvSpPr>
          <p:cNvPr id="37891" name="Rectangle 2"/>
          <p:cNvSpPr>
            <a:spLocks noGrp="1" noChangeArrowheads="1"/>
          </p:cNvSpPr>
          <p:nvPr>
            <p:ph type="title" idx="4294967295"/>
          </p:nvPr>
        </p:nvSpPr>
        <p:spPr>
          <a:xfrm>
            <a:off x="611560" y="2290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链接提取和规格化</a:t>
            </a:r>
            <a:endParaRPr lang="zh-CN" altLang="en-US" sz="3200" b="1" dirty="0">
              <a:latin typeface="CMR10"/>
            </a:endParaRPr>
          </a:p>
        </p:txBody>
      </p:sp>
      <p:sp>
        <p:nvSpPr>
          <p:cNvPr id="57347" name="Rectangle 3"/>
          <p:cNvSpPr>
            <a:spLocks noGrp="1" noChangeArrowheads="1"/>
          </p:cNvSpPr>
          <p:nvPr>
            <p:ph type="body" idx="4294967295"/>
          </p:nvPr>
        </p:nvSpPr>
        <p:spPr>
          <a:xfrm>
            <a:off x="395288" y="1412776"/>
            <a:ext cx="8532812" cy="439261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目标：得到网页中所含</a:t>
            </a:r>
            <a:r>
              <a:rPr lang="en-US" altLang="zh-CN" sz="2400" dirty="0" smtClean="0">
                <a:latin typeface="楷体_GB2312" pitchFamily="49" charset="-122"/>
                <a:ea typeface="楷体_GB2312" pitchFamily="49" charset="-122"/>
              </a:rPr>
              <a:t>URL</a:t>
            </a:r>
            <a:r>
              <a:rPr lang="zh-CN" altLang="en-US" sz="2400" dirty="0" smtClean="0">
                <a:latin typeface="楷体_GB2312" pitchFamily="49" charset="-122"/>
                <a:ea typeface="楷体_GB2312" pitchFamily="49" charset="-122"/>
              </a:rPr>
              <a:t>的标准型</a:t>
            </a:r>
            <a:endParaRPr lang="zh-CN" altLang="en-US" sz="2400" dirty="0" smtClean="0">
              <a:latin typeface="楷体_GB2312" pitchFamily="49" charset="-122"/>
              <a:ea typeface="楷体_GB2312" pitchFamily="49" charset="-122"/>
            </a:endParaRPr>
          </a:p>
          <a:p>
            <a:pPr eaLnBrk="1" hangingPunct="1">
              <a:lnSpc>
                <a:spcPct val="120000"/>
              </a:lnSpc>
            </a:pPr>
            <a:r>
              <a:rPr lang="en-US" altLang="zh-CN" sz="2400" dirty="0" smtClean="0">
                <a:latin typeface="楷体_GB2312" pitchFamily="49" charset="-122"/>
                <a:ea typeface="楷体_GB2312" pitchFamily="49" charset="-122"/>
              </a:rPr>
              <a:t>URL</a:t>
            </a:r>
            <a:r>
              <a:rPr lang="zh-CN" altLang="en-US" sz="2400" dirty="0" smtClean="0">
                <a:latin typeface="楷体_GB2312" pitchFamily="49" charset="-122"/>
                <a:ea typeface="楷体_GB2312" pitchFamily="49" charset="-122"/>
              </a:rPr>
              <a:t>的处理和过滤</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400" dirty="0" smtClean="0">
                <a:latin typeface="楷体_GB2312" pitchFamily="49" charset="-122"/>
                <a:ea typeface="楷体_GB2312" pitchFamily="49" charset="-122"/>
              </a:rPr>
              <a:t>避免多次抓取被不同</a:t>
            </a:r>
            <a:r>
              <a:rPr lang="en-US" altLang="zh-CN" sz="2400" dirty="0" smtClean="0">
                <a:latin typeface="楷体_GB2312" pitchFamily="49" charset="-122"/>
                <a:ea typeface="楷体_GB2312" pitchFamily="49" charset="-122"/>
              </a:rPr>
              <a:t>URL</a:t>
            </a:r>
            <a:r>
              <a:rPr lang="zh-CN" altLang="en-US" sz="2400" dirty="0" smtClean="0">
                <a:latin typeface="楷体_GB2312" pitchFamily="49" charset="-122"/>
                <a:ea typeface="楷体_GB2312" pitchFamily="49" charset="-122"/>
              </a:rPr>
              <a:t>指向的相同网页</a:t>
            </a:r>
            <a:endParaRPr lang="zh-CN" altLang="en-US" sz="2400" dirty="0" smtClean="0">
              <a:latin typeface="楷体_GB2312" pitchFamily="49" charset="-122"/>
              <a:ea typeface="楷体_GB2312" pitchFamily="49" charset="-122"/>
            </a:endParaRPr>
          </a:p>
          <a:p>
            <a:pPr lvl="1" eaLnBrk="1" hangingPunct="1">
              <a:lnSpc>
                <a:spcPct val="120000"/>
              </a:lnSpc>
            </a:pPr>
            <a:r>
              <a:rPr lang="en-US" altLang="zh-CN" sz="2400" dirty="0" smtClean="0">
                <a:latin typeface="楷体_GB2312" pitchFamily="49" charset="-122"/>
                <a:ea typeface="楷体_GB2312" pitchFamily="49" charset="-122"/>
              </a:rPr>
              <a:t>IP</a:t>
            </a:r>
            <a:r>
              <a:rPr lang="zh-CN" altLang="en-US" sz="2400" dirty="0" smtClean="0">
                <a:latin typeface="楷体_GB2312" pitchFamily="49" charset="-122"/>
                <a:ea typeface="楷体_GB2312" pitchFamily="49" charset="-122"/>
              </a:rPr>
              <a:t>地址和域名之间的多对多关系</a:t>
            </a:r>
            <a:endParaRPr lang="zh-CN" altLang="en-US" sz="2400" dirty="0" smtClean="0">
              <a:latin typeface="楷体_GB2312" pitchFamily="49" charset="-122"/>
              <a:ea typeface="楷体_GB2312" pitchFamily="49" charset="-122"/>
            </a:endParaRPr>
          </a:p>
          <a:p>
            <a:pPr lvl="2" eaLnBrk="1" hangingPunct="1">
              <a:lnSpc>
                <a:spcPct val="120000"/>
              </a:lnSpc>
            </a:pPr>
            <a:r>
              <a:rPr lang="zh-CN" altLang="en-US" dirty="0" smtClean="0">
                <a:latin typeface="楷体_GB2312" pitchFamily="49" charset="-122"/>
                <a:ea typeface="楷体_GB2312" pitchFamily="49" charset="-122"/>
              </a:rPr>
              <a:t>大规模网站用于负载平衡的技术：内容镜像</a:t>
            </a:r>
            <a:endParaRPr lang="zh-CN" altLang="en-US" dirty="0" smtClean="0">
              <a:latin typeface="楷体_GB2312" pitchFamily="49" charset="-122"/>
              <a:ea typeface="楷体_GB2312" pitchFamily="49" charset="-122"/>
            </a:endParaRPr>
          </a:p>
          <a:p>
            <a:pPr lvl="2" eaLnBrk="1" hangingPunct="1">
              <a:lnSpc>
                <a:spcPct val="120000"/>
              </a:lnSpc>
            </a:pPr>
            <a:r>
              <a:rPr lang="zh-CN" altLang="en-US" dirty="0" smtClean="0">
                <a:latin typeface="楷体_GB2312" pitchFamily="49" charset="-122"/>
                <a:ea typeface="楷体_GB2312" pitchFamily="49" charset="-122"/>
              </a:rPr>
              <a:t>不同的主机名映射到同一个</a:t>
            </a:r>
            <a:r>
              <a:rPr lang="en-US" altLang="zh-CN" dirty="0" smtClean="0">
                <a:latin typeface="楷体_GB2312" pitchFamily="49" charset="-122"/>
                <a:ea typeface="楷体_GB2312" pitchFamily="49" charset="-122"/>
              </a:rPr>
              <a:t>IP</a:t>
            </a:r>
            <a:r>
              <a:rPr lang="zh-CN" altLang="en-US" dirty="0" smtClean="0">
                <a:latin typeface="楷体_GB2312" pitchFamily="49" charset="-122"/>
                <a:ea typeface="楷体_GB2312" pitchFamily="49" charset="-122"/>
              </a:rPr>
              <a:t>地址，发布多个逻辑网站的需要（</a:t>
            </a:r>
            <a:r>
              <a:rPr lang="en-US" altLang="zh-CN" dirty="0" smtClean="0">
                <a:latin typeface="楷体_GB2312" pitchFamily="49" charset="-122"/>
                <a:ea typeface="楷体_GB2312" pitchFamily="49" charset="-122"/>
              </a:rPr>
              <a:t>Apache</a:t>
            </a:r>
            <a:r>
              <a:rPr lang="zh-CN" altLang="en-US" dirty="0" smtClean="0">
                <a:latin typeface="楷体_GB2312" pitchFamily="49" charset="-122"/>
                <a:ea typeface="楷体_GB2312" pitchFamily="49" charset="-122"/>
              </a:rPr>
              <a:t>支持）</a:t>
            </a:r>
            <a:endParaRPr lang="zh-CN" altLang="en-US" dirty="0" smtClean="0">
              <a:latin typeface="楷体_GB2312" pitchFamily="49" charset="-122"/>
              <a:ea typeface="楷体_GB2312" pitchFamily="49" charset="-122"/>
            </a:endParaRPr>
          </a:p>
          <a:p>
            <a:pPr lvl="1" eaLnBrk="1" hangingPunct="1">
              <a:lnSpc>
                <a:spcPct val="120000"/>
              </a:lnSpc>
            </a:pPr>
            <a:r>
              <a:rPr lang="zh-CN" altLang="en-US" sz="2400" dirty="0" smtClean="0">
                <a:latin typeface="楷体_GB2312" pitchFamily="49" charset="-122"/>
                <a:ea typeface="楷体_GB2312" pitchFamily="49" charset="-122"/>
              </a:rPr>
              <a:t>相对</a:t>
            </a:r>
            <a:r>
              <a:rPr lang="en-US" altLang="zh-CN" sz="2400" dirty="0" smtClean="0">
                <a:latin typeface="楷体_GB2312" pitchFamily="49" charset="-122"/>
                <a:ea typeface="楷体_GB2312" pitchFamily="49" charset="-122"/>
              </a:rPr>
              <a:t>URL</a:t>
            </a:r>
            <a:endParaRPr lang="en-US" altLang="zh-CN" sz="2400" dirty="0" smtClean="0">
              <a:latin typeface="楷体_GB2312" pitchFamily="49" charset="-122"/>
              <a:ea typeface="楷体_GB2312" pitchFamily="49" charset="-122"/>
            </a:endParaRPr>
          </a:p>
          <a:p>
            <a:pPr lvl="2" eaLnBrk="1" hangingPunct="1">
              <a:lnSpc>
                <a:spcPct val="120000"/>
              </a:lnSpc>
              <a:buFontTx/>
              <a:buChar char="•"/>
            </a:pPr>
            <a:r>
              <a:rPr lang="zh-CN" altLang="en-US" dirty="0" smtClean="0">
                <a:latin typeface="楷体_GB2312" pitchFamily="49" charset="-122"/>
                <a:ea typeface="楷体_GB2312" pitchFamily="49" charset="-122"/>
              </a:rPr>
              <a:t>需要补齐基础</a:t>
            </a:r>
            <a:r>
              <a:rPr lang="en-US" altLang="zh-CN" dirty="0" smtClean="0">
                <a:latin typeface="楷体_GB2312" pitchFamily="49" charset="-122"/>
                <a:ea typeface="楷体_GB2312" pitchFamily="49" charset="-122"/>
              </a:rPr>
              <a:t>URL</a:t>
            </a:r>
            <a:endParaRPr lang="en-US" altLang="zh-CN" dirty="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34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4590E88A-1C58-4208-841C-AFAF7E4567A7}" type="slidenum">
              <a:rPr lang="en-US" altLang="zh-CN"/>
            </a:fld>
            <a:endParaRPr lang="en-US" altLang="zh-CN"/>
          </a:p>
        </p:txBody>
      </p:sp>
      <p:sp>
        <p:nvSpPr>
          <p:cNvPr id="38915" name="Rectangle 2"/>
          <p:cNvSpPr>
            <a:spLocks noGrp="1" noChangeArrowheads="1"/>
          </p:cNvSpPr>
          <p:nvPr>
            <p:ph type="title" idx="4294967295"/>
          </p:nvPr>
        </p:nvSpPr>
        <p:spPr>
          <a:xfrm>
            <a:off x="611560" y="2290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节省资源：避免“同义”地址</a:t>
            </a:r>
            <a:endParaRPr lang="zh-CN" altLang="en-US" sz="3200" b="1" dirty="0">
              <a:latin typeface="CMR10"/>
            </a:endParaRPr>
          </a:p>
        </p:txBody>
      </p:sp>
      <p:sp>
        <p:nvSpPr>
          <p:cNvPr id="58371" name="Rectangle 3"/>
          <p:cNvSpPr>
            <a:spLocks noGrp="1" noChangeArrowheads="1"/>
          </p:cNvSpPr>
          <p:nvPr>
            <p:ph type="body" idx="4294967295"/>
          </p:nvPr>
        </p:nvSpPr>
        <p:spPr>
          <a:xfrm>
            <a:off x="457200" y="1600200"/>
            <a:ext cx="8229600" cy="4852988"/>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smtClean="0">
                <a:latin typeface="楷体_GB2312" pitchFamily="49" charset="-122"/>
                <a:ea typeface="楷体_GB2312" pitchFamily="49" charset="-122"/>
              </a:rPr>
              <a:t>域名与</a:t>
            </a:r>
            <a:r>
              <a:rPr lang="en-US" altLang="zh-CN" sz="2400" smtClean="0">
                <a:latin typeface="楷体_GB2312" pitchFamily="49" charset="-122"/>
                <a:ea typeface="楷体_GB2312" pitchFamily="49" charset="-122"/>
              </a:rPr>
              <a:t>IP</a:t>
            </a:r>
            <a:r>
              <a:rPr lang="zh-CN" altLang="en-US" sz="2400" smtClean="0">
                <a:latin typeface="楷体_GB2312" pitchFamily="49" charset="-122"/>
                <a:ea typeface="楷体_GB2312" pitchFamily="49" charset="-122"/>
              </a:rPr>
              <a:t>对应存在</a:t>
            </a:r>
            <a:r>
              <a:rPr lang="en-US" altLang="zh-CN" sz="2400" smtClean="0">
                <a:latin typeface="楷体_GB2312" pitchFamily="49" charset="-122"/>
                <a:ea typeface="楷体_GB2312" pitchFamily="49" charset="-122"/>
              </a:rPr>
              <a:t>4</a:t>
            </a:r>
            <a:r>
              <a:rPr lang="zh-CN" altLang="en-US" sz="2400" smtClean="0">
                <a:latin typeface="楷体_GB2312" pitchFamily="49" charset="-122"/>
                <a:ea typeface="楷体_GB2312" pitchFamily="49" charset="-122"/>
              </a:rPr>
              <a:t>种情况：</a:t>
            </a:r>
            <a:endParaRPr lang="zh-CN" altLang="en-US" sz="24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一对一，一对多，多对一，多对多。一对一不会造成重复搜集</a:t>
            </a:r>
            <a:endParaRPr lang="zh-CN" altLang="en-US" sz="2000" smtClean="0">
              <a:latin typeface="楷体_GB2312" pitchFamily="49" charset="-122"/>
              <a:ea typeface="楷体_GB2312" pitchFamily="49" charset="-122"/>
            </a:endParaRPr>
          </a:p>
          <a:p>
            <a:pPr eaLnBrk="1" hangingPunct="1">
              <a:lnSpc>
                <a:spcPct val="120000"/>
              </a:lnSpc>
            </a:pPr>
            <a:r>
              <a:rPr lang="zh-CN" altLang="en-US" sz="2400" smtClean="0">
                <a:latin typeface="楷体_GB2312" pitchFamily="49" charset="-122"/>
                <a:ea typeface="楷体_GB2312" pitchFamily="49" charset="-122"/>
              </a:rPr>
              <a:t>后三种情况都有可能造成重复搜集</a:t>
            </a:r>
            <a:endParaRPr lang="zh-CN" altLang="en-US" sz="24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可能是虚拟主机，多个域名共一个</a:t>
            </a:r>
            <a:r>
              <a:rPr lang="en-US" altLang="zh-CN" sz="2000" smtClean="0">
                <a:latin typeface="楷体_GB2312" pitchFamily="49" charset="-122"/>
                <a:ea typeface="楷体_GB2312" pitchFamily="49" charset="-122"/>
              </a:rPr>
              <a:t>IP,</a:t>
            </a:r>
            <a:r>
              <a:rPr lang="zh-CN" altLang="en-US" sz="2000" smtClean="0">
                <a:latin typeface="楷体_GB2312" pitchFamily="49" charset="-122"/>
                <a:ea typeface="楷体_GB2312" pitchFamily="49" charset="-122"/>
              </a:rPr>
              <a:t>内容不同</a:t>
            </a:r>
            <a:endParaRPr lang="zh-CN" altLang="en-US" sz="2000" smtClean="0">
              <a:latin typeface="楷体_GB2312" pitchFamily="49" charset="-122"/>
              <a:ea typeface="楷体_GB2312" pitchFamily="49" charset="-122"/>
            </a:endParaRPr>
          </a:p>
          <a:p>
            <a:pPr lvl="2" eaLnBrk="1" hangingPunct="1">
              <a:lnSpc>
                <a:spcPct val="120000"/>
              </a:lnSpc>
            </a:pPr>
            <a:r>
              <a:rPr lang="en-US" altLang="zh-CN" sz="1800" smtClean="0">
                <a:latin typeface="楷体_GB2312" pitchFamily="49" charset="-122"/>
                <a:ea typeface="楷体_GB2312" pitchFamily="49" charset="-122"/>
              </a:rPr>
              <a:t>bbs.byr.edu.cn</a:t>
            </a:r>
            <a:r>
              <a:rPr lang="zh-CN" altLang="en-US" sz="1800" smtClean="0">
                <a:latin typeface="楷体_GB2312" pitchFamily="49" charset="-122"/>
                <a:ea typeface="楷体_GB2312" pitchFamily="49" charset="-122"/>
              </a:rPr>
              <a:t>，</a:t>
            </a:r>
            <a:r>
              <a:rPr lang="en-US" altLang="zh-CN" sz="1800" smtClean="0">
                <a:latin typeface="楷体_GB2312" pitchFamily="49" charset="-122"/>
                <a:ea typeface="楷体_GB2312" pitchFamily="49" charset="-122"/>
              </a:rPr>
              <a:t>forum.byr.edu.cn -&gt; 202.118.250.16</a:t>
            </a:r>
            <a:endParaRPr lang="en-US" altLang="zh-CN" sz="18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可能是</a:t>
            </a:r>
            <a:r>
              <a:rPr lang="en-US" altLang="zh-CN" sz="2000" smtClean="0">
                <a:latin typeface="楷体_GB2312" pitchFamily="49" charset="-122"/>
                <a:ea typeface="楷体_GB2312" pitchFamily="49" charset="-122"/>
              </a:rPr>
              <a:t>DNS</a:t>
            </a:r>
            <a:r>
              <a:rPr lang="zh-CN" altLang="en-US" sz="2000" smtClean="0">
                <a:latin typeface="楷体_GB2312" pitchFamily="49" charset="-122"/>
                <a:ea typeface="楷体_GB2312" pitchFamily="49" charset="-122"/>
              </a:rPr>
              <a:t>轮转</a:t>
            </a:r>
            <a:endParaRPr lang="zh-CN" altLang="en-US" sz="2000" smtClean="0">
              <a:latin typeface="楷体_GB2312" pitchFamily="49" charset="-122"/>
              <a:ea typeface="楷体_GB2312" pitchFamily="49" charset="-122"/>
            </a:endParaRPr>
          </a:p>
          <a:p>
            <a:pPr lvl="2" eaLnBrk="1" hangingPunct="1">
              <a:lnSpc>
                <a:spcPct val="120000"/>
              </a:lnSpc>
            </a:pPr>
            <a:r>
              <a:rPr lang="en-US" altLang="zh-CN" sz="1800" smtClean="0">
                <a:latin typeface="楷体_GB2312" pitchFamily="49" charset="-122"/>
                <a:ea typeface="楷体_GB2312" pitchFamily="49" charset="-122"/>
              </a:rPr>
              <a:t>ent.sina.com.cn -&gt; 202.112.8.2</a:t>
            </a:r>
            <a:r>
              <a:rPr lang="zh-CN" altLang="en-US" sz="1800" smtClean="0">
                <a:latin typeface="楷体_GB2312" pitchFamily="49" charset="-122"/>
                <a:ea typeface="楷体_GB2312" pitchFamily="49" charset="-122"/>
              </a:rPr>
              <a:t>， </a:t>
            </a:r>
            <a:r>
              <a:rPr lang="en-US" altLang="zh-CN" sz="1800" smtClean="0">
                <a:latin typeface="楷体_GB2312" pitchFamily="49" charset="-122"/>
                <a:ea typeface="楷体_GB2312" pitchFamily="49" charset="-122"/>
              </a:rPr>
              <a:t>202.112.8.3</a:t>
            </a:r>
            <a:endParaRPr lang="en-US" altLang="zh-CN" sz="1800" smtClean="0">
              <a:latin typeface="楷体_GB2312" pitchFamily="49" charset="-122"/>
              <a:ea typeface="楷体_GB2312" pitchFamily="49" charset="-122"/>
            </a:endParaRPr>
          </a:p>
          <a:p>
            <a:pPr lvl="2" eaLnBrk="1" hangingPunct="1">
              <a:lnSpc>
                <a:spcPct val="120000"/>
              </a:lnSpc>
            </a:pPr>
            <a:r>
              <a:rPr lang="en-US" altLang="zh-CN" sz="1800" smtClean="0">
                <a:latin typeface="楷体_GB2312" pitchFamily="49" charset="-122"/>
                <a:ea typeface="楷体_GB2312" pitchFamily="49" charset="-122"/>
              </a:rPr>
              <a:t>cul.sina.com.cn ent.sina.com.cn -&gt; 202.112.8.3</a:t>
            </a:r>
            <a:endParaRPr lang="en-US" altLang="zh-CN" sz="1800" smtClean="0">
              <a:latin typeface="楷体_GB2312" pitchFamily="49" charset="-122"/>
              <a:ea typeface="楷体_GB2312" pitchFamily="49" charset="-122"/>
            </a:endParaRPr>
          </a:p>
          <a:p>
            <a:pPr lvl="1" eaLnBrk="1" hangingPunct="1">
              <a:lnSpc>
                <a:spcPct val="120000"/>
              </a:lnSpc>
            </a:pPr>
            <a:r>
              <a:rPr lang="zh-CN" altLang="en-US" sz="2000" smtClean="0">
                <a:latin typeface="楷体_GB2312" pitchFamily="49" charset="-122"/>
                <a:ea typeface="楷体_GB2312" pitchFamily="49" charset="-122"/>
              </a:rPr>
              <a:t>可能是一个站点有多个域名对应</a:t>
            </a:r>
            <a:endParaRPr lang="zh-CN" altLang="en-US" sz="2000" smtClean="0">
              <a:latin typeface="楷体_GB2312" pitchFamily="49" charset="-122"/>
              <a:ea typeface="楷体_GB2312" pitchFamily="49" charset="-122"/>
            </a:endParaRPr>
          </a:p>
          <a:p>
            <a:pPr lvl="2" eaLnBrk="1" hangingPunct="1">
              <a:lnSpc>
                <a:spcPct val="120000"/>
              </a:lnSpc>
            </a:pPr>
            <a:r>
              <a:rPr lang="en-US" altLang="zh-CN" sz="1800" smtClean="0">
                <a:latin typeface="楷体_GB2312" pitchFamily="49" charset="-122"/>
                <a:ea typeface="楷体_GB2312" pitchFamily="49" charset="-122"/>
              </a:rPr>
              <a:t>bbs.byr.edu.cn</a:t>
            </a:r>
            <a:r>
              <a:rPr lang="zh-CN" altLang="en-US" sz="1800" smtClean="0">
                <a:latin typeface="楷体_GB2312" pitchFamily="49" charset="-122"/>
                <a:ea typeface="楷体_GB2312" pitchFamily="49" charset="-122"/>
              </a:rPr>
              <a:t>和</a:t>
            </a:r>
            <a:r>
              <a:rPr lang="en-US" altLang="zh-CN" sz="1800" smtClean="0">
                <a:latin typeface="楷体_GB2312" pitchFamily="49" charset="-122"/>
                <a:ea typeface="楷体_GB2312" pitchFamily="49" charset="-122"/>
              </a:rPr>
              <a:t>forum.byr.edu.cn</a:t>
            </a:r>
            <a:r>
              <a:rPr lang="zh-CN" altLang="en-US" sz="1800" smtClean="0">
                <a:latin typeface="楷体_GB2312" pitchFamily="49" charset="-122"/>
                <a:ea typeface="楷体_GB2312" pitchFamily="49" charset="-122"/>
              </a:rPr>
              <a:t>等价</a:t>
            </a:r>
            <a:endParaRPr lang="zh-CN" altLang="en-US" sz="180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37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37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B5ECB3E7-E4CB-4E07-A0E0-087AEE7947D4}" type="slidenum">
              <a:rPr lang="en-US" altLang="zh-CN"/>
            </a:fld>
            <a:endParaRPr lang="en-US" altLang="zh-CN"/>
          </a:p>
        </p:txBody>
      </p:sp>
      <p:sp>
        <p:nvSpPr>
          <p:cNvPr id="39939" name="Rectangle 2"/>
          <p:cNvSpPr>
            <a:spLocks noGrp="1" noChangeArrowheads="1"/>
          </p:cNvSpPr>
          <p:nvPr>
            <p:ph type="title" idx="4294967295"/>
          </p:nvPr>
        </p:nvSpPr>
        <p:spPr>
          <a:xfrm>
            <a:off x="611560" y="4462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对</a:t>
            </a:r>
            <a:r>
              <a:rPr lang="en-US" altLang="zh-CN" sz="3200" b="1" dirty="0">
                <a:latin typeface="CMR10"/>
              </a:rPr>
              <a:t>URL</a:t>
            </a:r>
            <a:r>
              <a:rPr lang="zh-CN" altLang="en-US" sz="3200" b="1" dirty="0">
                <a:latin typeface="CMR10"/>
              </a:rPr>
              <a:t>进行规格化</a:t>
            </a:r>
            <a:endParaRPr lang="zh-CN" altLang="en-US" sz="3200" b="1" dirty="0">
              <a:latin typeface="CMR10"/>
            </a:endParaRPr>
          </a:p>
        </p:txBody>
      </p:sp>
      <p:sp>
        <p:nvSpPr>
          <p:cNvPr id="39940" name="Rectangle 3"/>
          <p:cNvSpPr>
            <a:spLocks noGrp="1" noChangeArrowheads="1"/>
          </p:cNvSpPr>
          <p:nvPr>
            <p:ph type="body" idx="4294967295"/>
          </p:nvPr>
        </p:nvSpPr>
        <p:spPr>
          <a:xfrm>
            <a:off x="539750" y="1556792"/>
            <a:ext cx="8324850" cy="391001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楷体_GB2312" pitchFamily="49" charset="-122"/>
                <a:ea typeface="楷体_GB2312" pitchFamily="49" charset="-122"/>
              </a:rPr>
              <a:t>用一个标准的字符串表示协议</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利用主机名</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400" dirty="0" smtClean="0">
                <a:latin typeface="楷体_GB2312" pitchFamily="49" charset="-122"/>
                <a:ea typeface="楷体_GB2312" pitchFamily="49" charset="-122"/>
              </a:rPr>
              <a:t>查</a:t>
            </a:r>
            <a:r>
              <a:rPr lang="en-US" altLang="zh-CN" sz="2400" dirty="0" smtClean="0">
                <a:latin typeface="楷体_GB2312" pitchFamily="49" charset="-122"/>
                <a:ea typeface="楷体_GB2312" pitchFamily="49" charset="-122"/>
              </a:rPr>
              <a:t>DNS</a:t>
            </a:r>
            <a:r>
              <a:rPr lang="zh-CN" altLang="en-US" sz="2400" dirty="0" smtClean="0">
                <a:latin typeface="楷体_GB2312" pitchFamily="49" charset="-122"/>
                <a:ea typeface="楷体_GB2312" pitchFamily="49" charset="-122"/>
              </a:rPr>
              <a:t>会返回</a:t>
            </a:r>
            <a:r>
              <a:rPr lang="en-US" altLang="zh-CN" sz="2400" dirty="0" smtClean="0">
                <a:latin typeface="楷体_GB2312" pitchFamily="49" charset="-122"/>
                <a:ea typeface="楷体_GB2312" pitchFamily="49" charset="-122"/>
              </a:rPr>
              <a:t>IP</a:t>
            </a:r>
            <a:r>
              <a:rPr lang="zh-CN" altLang="en-US" sz="2400" dirty="0" smtClean="0">
                <a:latin typeface="楷体_GB2312" pitchFamily="49" charset="-122"/>
                <a:ea typeface="楷体_GB2312" pitchFamily="49" charset="-122"/>
              </a:rPr>
              <a:t>和一个主机名</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显式加上一个端口号（</a:t>
            </a:r>
            <a:r>
              <a:rPr lang="en-US" altLang="zh-CN" sz="2400" dirty="0" smtClean="0">
                <a:latin typeface="楷体_GB2312" pitchFamily="49" charset="-122"/>
                <a:ea typeface="楷体_GB2312" pitchFamily="49" charset="-122"/>
              </a:rPr>
              <a:t>80</a:t>
            </a:r>
            <a:r>
              <a:rPr lang="zh-CN" altLang="en-US" sz="2400" dirty="0" smtClean="0">
                <a:latin typeface="楷体_GB2312" pitchFamily="49" charset="-122"/>
                <a:ea typeface="楷体_GB2312" pitchFamily="49" charset="-122"/>
              </a:rPr>
              <a:t>也加上）</a:t>
            </a:r>
            <a:endParaRPr lang="zh-CN" altLang="en-US" sz="2400" dirty="0" smtClean="0">
              <a:latin typeface="楷体_GB2312" pitchFamily="49" charset="-122"/>
              <a:ea typeface="楷体_GB2312" pitchFamily="49" charset="-122"/>
            </a:endParaRPr>
          </a:p>
          <a:p>
            <a:pPr eaLnBrk="1" hangingPunct="1">
              <a:lnSpc>
                <a:spcPct val="120000"/>
              </a:lnSpc>
            </a:pPr>
            <a:r>
              <a:rPr lang="zh-CN" altLang="en-US" sz="2400" dirty="0" smtClean="0">
                <a:latin typeface="楷体_GB2312" pitchFamily="49" charset="-122"/>
                <a:ea typeface="楷体_GB2312" pitchFamily="49" charset="-122"/>
              </a:rPr>
              <a:t>规格化并清理好文档路径</a:t>
            </a:r>
            <a:endParaRPr lang="zh-CN" altLang="en-US" sz="2400" dirty="0" smtClean="0">
              <a:latin typeface="楷体_GB2312" pitchFamily="49" charset="-122"/>
              <a:ea typeface="楷体_GB2312" pitchFamily="49" charset="-122"/>
            </a:endParaRPr>
          </a:p>
          <a:p>
            <a:pPr lvl="1" eaLnBrk="1" hangingPunct="1">
              <a:lnSpc>
                <a:spcPct val="120000"/>
              </a:lnSpc>
            </a:pPr>
            <a:r>
              <a:rPr lang="zh-CN" altLang="en-US" sz="2400" dirty="0" smtClean="0">
                <a:latin typeface="楷体_GB2312" pitchFamily="49" charset="-122"/>
                <a:ea typeface="楷体_GB2312" pitchFamily="49" charset="-122"/>
              </a:rPr>
              <a:t>例如将</a:t>
            </a:r>
            <a:r>
              <a:rPr lang="en-US" altLang="zh-CN" sz="2400" dirty="0" smtClean="0">
                <a:latin typeface="楷体_GB2312" pitchFamily="49" charset="-122"/>
                <a:ea typeface="楷体_GB2312" pitchFamily="49" charset="-122"/>
              </a:rPr>
              <a:t>/books/../papers/sigmod1999.ps</a:t>
            </a:r>
            <a:r>
              <a:rPr lang="zh-CN" altLang="en-US" sz="2400" dirty="0" smtClean="0">
                <a:latin typeface="楷体_GB2312" pitchFamily="49" charset="-122"/>
                <a:ea typeface="楷体_GB2312" pitchFamily="49" charset="-122"/>
              </a:rPr>
              <a:t>写成</a:t>
            </a:r>
            <a:r>
              <a:rPr lang="en-US" altLang="zh-CN" sz="2400" dirty="0" smtClean="0">
                <a:latin typeface="楷体_GB2312" pitchFamily="49" charset="-122"/>
                <a:ea typeface="楷体_GB2312" pitchFamily="49" charset="-122"/>
              </a:rPr>
              <a:t>/papers/sigmod1999.ps</a:t>
            </a:r>
            <a:endParaRPr lang="en-US" altLang="zh-CN" sz="2400" dirty="0" smtClean="0">
              <a:latin typeface="楷体_GB2312" pitchFamily="49" charset="-122"/>
              <a:ea typeface="楷体_GB2312" pitchFamily="49" charset="-122"/>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a:spLocks noGrp="1"/>
          </p:cNvSpPr>
          <p:nvPr>
            <p:ph type="sldNum" sz="quarter" idx="12"/>
          </p:nvPr>
        </p:nvSpPr>
        <p:spPr>
          <a:xfrm>
            <a:off x="946150" y="6248400"/>
            <a:ext cx="1905000" cy="457200"/>
          </a:xfrm>
        </p:spPr>
        <p:txBody>
          <a:bodyPr/>
          <a:lstStyle/>
          <a:p>
            <a:pPr algn="l">
              <a:defRPr/>
            </a:pPr>
            <a:fld id="{34F18C88-35B5-4FA9-8E07-B014BFCD14D6}" type="slidenum">
              <a:rPr lang="en-US" altLang="zh-CN"/>
            </a:fld>
            <a:endParaRPr lang="en-US" altLang="zh-CN"/>
          </a:p>
        </p:txBody>
      </p:sp>
      <p:sp>
        <p:nvSpPr>
          <p:cNvPr id="360450" name="Rectangle 2"/>
          <p:cNvSpPr>
            <a:spLocks noGrp="1" noChangeArrowheads="1"/>
          </p:cNvSpPr>
          <p:nvPr>
            <p:ph type="title" idx="4294967295"/>
          </p:nvPr>
        </p:nvSpPr>
        <p:spPr>
          <a:xfrm>
            <a:off x="457200" y="274638"/>
            <a:ext cx="8229600" cy="1143000"/>
          </a:xfrm>
          <a:solidFill>
            <a:srgbClr val="FFFFFF"/>
          </a:solidFill>
          <a:ln>
            <a:solidFill>
              <a:srgbClr val="000000"/>
            </a:solidFill>
            <a:miter lim="800000"/>
          </a:ln>
        </p:spPr>
        <p:txBody>
          <a:bodyPr/>
          <a:lstStyle/>
          <a:p>
            <a:pPr eaLnBrk="1" hangingPunct="1">
              <a:defRPr/>
            </a:pPr>
            <a:r>
              <a:rPr lang="en-US" altLang="zh-CN" smtClean="0">
                <a:effectLst>
                  <a:outerShdw blurRad="38100" dist="38100" dir="2700000" algn="tl">
                    <a:srgbClr val="C0C0C0"/>
                  </a:outerShdw>
                </a:effectLst>
                <a:latin typeface="CMR10"/>
              </a:rPr>
              <a:t> </a:t>
            </a:r>
            <a:endParaRPr lang="en-US" altLang="zh-CN" smtClean="0">
              <a:effectLst>
                <a:outerShdw blurRad="38100" dist="38100" dir="2700000" algn="tl">
                  <a:srgbClr val="C0C0C0"/>
                </a:outerShdw>
              </a:effectLst>
              <a:latin typeface="CMR10"/>
            </a:endParaRPr>
          </a:p>
        </p:txBody>
      </p:sp>
      <p:pic>
        <p:nvPicPr>
          <p:cNvPr id="40964" name="Picture 3"/>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0" y="0"/>
            <a:ext cx="9144000" cy="6856413"/>
          </a:xfrm>
          <a:noFill/>
          <a:extLst>
            <a:ext uri="{909E8E84-426E-40DD-AFC4-6F175D3DCCD1}">
              <a14:hiddenFill xmlns:a14="http://schemas.microsoft.com/office/drawing/2010/main">
                <a:solidFill>
                  <a:srgbClr val="FFFFFF"/>
                </a:solidFill>
              </a14:hiddenFill>
            </a:ext>
          </a:extLst>
        </p:spPr>
      </p:pic>
      <p:sp>
        <p:nvSpPr>
          <p:cNvPr id="470020" name="Freeform 4"/>
          <p:cNvSpPr/>
          <p:nvPr/>
        </p:nvSpPr>
        <p:spPr bwMode="auto">
          <a:xfrm>
            <a:off x="79375" y="2559050"/>
            <a:ext cx="2241550" cy="4233863"/>
          </a:xfrm>
          <a:custGeom>
            <a:avLst/>
            <a:gdLst>
              <a:gd name="T0" fmla="*/ 2147483647 w 1412"/>
              <a:gd name="T1" fmla="*/ 2147483647 h 2667"/>
              <a:gd name="T2" fmla="*/ 2147483647 w 1412"/>
              <a:gd name="T3" fmla="*/ 2147483647 h 2667"/>
              <a:gd name="T4" fmla="*/ 2147483647 w 1412"/>
              <a:gd name="T5" fmla="*/ 2147483647 h 2667"/>
              <a:gd name="T6" fmla="*/ 2147483647 w 1412"/>
              <a:gd name="T7" fmla="*/ 2147483647 h 2667"/>
              <a:gd name="T8" fmla="*/ 2147483647 w 1412"/>
              <a:gd name="T9" fmla="*/ 2147483647 h 2667"/>
              <a:gd name="T10" fmla="*/ 2147483647 w 1412"/>
              <a:gd name="T11" fmla="*/ 2147483647 h 2667"/>
              <a:gd name="T12" fmla="*/ 2147483647 w 1412"/>
              <a:gd name="T13" fmla="*/ 2147483647 h 2667"/>
              <a:gd name="T14" fmla="*/ 2147483647 w 1412"/>
              <a:gd name="T15" fmla="*/ 2147483647 h 2667"/>
              <a:gd name="T16" fmla="*/ 2147483647 w 1412"/>
              <a:gd name="T17" fmla="*/ 2147483647 h 2667"/>
              <a:gd name="T18" fmla="*/ 2147483647 w 1412"/>
              <a:gd name="T19" fmla="*/ 2147483647 h 2667"/>
              <a:gd name="T20" fmla="*/ 2147483647 w 1412"/>
              <a:gd name="T21" fmla="*/ 2147483647 h 2667"/>
              <a:gd name="T22" fmla="*/ 2147483647 w 1412"/>
              <a:gd name="T23" fmla="*/ 2147483647 h 2667"/>
              <a:gd name="T24" fmla="*/ 2147483647 w 1412"/>
              <a:gd name="T25" fmla="*/ 2147483647 h 2667"/>
              <a:gd name="T26" fmla="*/ 2147483647 w 1412"/>
              <a:gd name="T27" fmla="*/ 2147483647 h 2667"/>
              <a:gd name="T28" fmla="*/ 2147483647 w 1412"/>
              <a:gd name="T29" fmla="*/ 2147483647 h 2667"/>
              <a:gd name="T30" fmla="*/ 2147483647 w 1412"/>
              <a:gd name="T31" fmla="*/ 2147483647 h 2667"/>
              <a:gd name="T32" fmla="*/ 2147483647 w 1412"/>
              <a:gd name="T33" fmla="*/ 2147483647 h 2667"/>
              <a:gd name="T34" fmla="*/ 2147483647 w 1412"/>
              <a:gd name="T35" fmla="*/ 2147483647 h 2667"/>
              <a:gd name="T36" fmla="*/ 2147483647 w 1412"/>
              <a:gd name="T37" fmla="*/ 2147483647 h 2667"/>
              <a:gd name="T38" fmla="*/ 2147483647 w 1412"/>
              <a:gd name="T39" fmla="*/ 2147483647 h 2667"/>
              <a:gd name="T40" fmla="*/ 2147483647 w 1412"/>
              <a:gd name="T41" fmla="*/ 2147483647 h 2667"/>
              <a:gd name="T42" fmla="*/ 2147483647 w 1412"/>
              <a:gd name="T43" fmla="*/ 2147483647 h 2667"/>
              <a:gd name="T44" fmla="*/ 2147483647 w 1412"/>
              <a:gd name="T45" fmla="*/ 2147483647 h 2667"/>
              <a:gd name="T46" fmla="*/ 2147483647 w 1412"/>
              <a:gd name="T47" fmla="*/ 2147483647 h 2667"/>
              <a:gd name="T48" fmla="*/ 2147483647 w 1412"/>
              <a:gd name="T49" fmla="*/ 2147483647 h 2667"/>
              <a:gd name="T50" fmla="*/ 2147483647 w 1412"/>
              <a:gd name="T51" fmla="*/ 2147483647 h 2667"/>
              <a:gd name="T52" fmla="*/ 2147483647 w 1412"/>
              <a:gd name="T53" fmla="*/ 2147483647 h 2667"/>
              <a:gd name="T54" fmla="*/ 2147483647 w 1412"/>
              <a:gd name="T55" fmla="*/ 2147483647 h 2667"/>
              <a:gd name="T56" fmla="*/ 2147483647 w 1412"/>
              <a:gd name="T57" fmla="*/ 2147483647 h 2667"/>
              <a:gd name="T58" fmla="*/ 2147483647 w 1412"/>
              <a:gd name="T59" fmla="*/ 2147483647 h 2667"/>
              <a:gd name="T60" fmla="*/ 2147483647 w 1412"/>
              <a:gd name="T61" fmla="*/ 2147483647 h 2667"/>
              <a:gd name="T62" fmla="*/ 2147483647 w 1412"/>
              <a:gd name="T63" fmla="*/ 2147483647 h 2667"/>
              <a:gd name="T64" fmla="*/ 2147483647 w 1412"/>
              <a:gd name="T65" fmla="*/ 2147483647 h 2667"/>
              <a:gd name="T66" fmla="*/ 2147483647 w 1412"/>
              <a:gd name="T67" fmla="*/ 2147483647 h 2667"/>
              <a:gd name="T68" fmla="*/ 2147483647 w 1412"/>
              <a:gd name="T69" fmla="*/ 2147483647 h 26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12"/>
              <a:gd name="T106" fmla="*/ 0 h 2667"/>
              <a:gd name="T107" fmla="*/ 1412 w 1412"/>
              <a:gd name="T108" fmla="*/ 2667 h 26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12" h="2667">
                <a:moveTo>
                  <a:pt x="1231" y="2583"/>
                </a:moveTo>
                <a:cubicBezTo>
                  <a:pt x="1275" y="2568"/>
                  <a:pt x="1247" y="2582"/>
                  <a:pt x="1285" y="2508"/>
                </a:cubicBezTo>
                <a:cubicBezTo>
                  <a:pt x="1290" y="2499"/>
                  <a:pt x="1299" y="2481"/>
                  <a:pt x="1299" y="2481"/>
                </a:cubicBezTo>
                <a:cubicBezTo>
                  <a:pt x="1320" y="2394"/>
                  <a:pt x="1332" y="2311"/>
                  <a:pt x="1346" y="2223"/>
                </a:cubicBezTo>
                <a:cubicBezTo>
                  <a:pt x="1361" y="2015"/>
                  <a:pt x="1365" y="1806"/>
                  <a:pt x="1332" y="1600"/>
                </a:cubicBezTo>
                <a:cubicBezTo>
                  <a:pt x="1326" y="1389"/>
                  <a:pt x="1347" y="1169"/>
                  <a:pt x="1305" y="963"/>
                </a:cubicBezTo>
                <a:cubicBezTo>
                  <a:pt x="1294" y="841"/>
                  <a:pt x="1311" y="947"/>
                  <a:pt x="1271" y="834"/>
                </a:cubicBezTo>
                <a:cubicBezTo>
                  <a:pt x="1258" y="797"/>
                  <a:pt x="1253" y="756"/>
                  <a:pt x="1238" y="719"/>
                </a:cubicBezTo>
                <a:cubicBezTo>
                  <a:pt x="1226" y="688"/>
                  <a:pt x="1213" y="664"/>
                  <a:pt x="1204" y="631"/>
                </a:cubicBezTo>
                <a:cubicBezTo>
                  <a:pt x="1199" y="613"/>
                  <a:pt x="1190" y="577"/>
                  <a:pt x="1190" y="577"/>
                </a:cubicBezTo>
                <a:cubicBezTo>
                  <a:pt x="1186" y="541"/>
                  <a:pt x="1186" y="468"/>
                  <a:pt x="1163" y="434"/>
                </a:cubicBezTo>
                <a:cubicBezTo>
                  <a:pt x="1137" y="398"/>
                  <a:pt x="1153" y="421"/>
                  <a:pt x="1122" y="360"/>
                </a:cubicBezTo>
                <a:cubicBezTo>
                  <a:pt x="1101" y="318"/>
                  <a:pt x="989" y="255"/>
                  <a:pt x="939" y="238"/>
                </a:cubicBezTo>
                <a:cubicBezTo>
                  <a:pt x="906" y="188"/>
                  <a:pt x="829" y="142"/>
                  <a:pt x="777" y="116"/>
                </a:cubicBezTo>
                <a:cubicBezTo>
                  <a:pt x="691" y="73"/>
                  <a:pt x="773" y="126"/>
                  <a:pt x="709" y="89"/>
                </a:cubicBezTo>
                <a:cubicBezTo>
                  <a:pt x="667" y="65"/>
                  <a:pt x="628" y="38"/>
                  <a:pt x="580" y="28"/>
                </a:cubicBezTo>
                <a:cubicBezTo>
                  <a:pt x="545" y="10"/>
                  <a:pt x="511" y="8"/>
                  <a:pt x="472" y="1"/>
                </a:cubicBezTo>
                <a:cubicBezTo>
                  <a:pt x="443" y="5"/>
                  <a:pt x="410" y="0"/>
                  <a:pt x="384" y="14"/>
                </a:cubicBezTo>
                <a:cubicBezTo>
                  <a:pt x="356" y="29"/>
                  <a:pt x="339" y="59"/>
                  <a:pt x="316" y="82"/>
                </a:cubicBezTo>
                <a:cubicBezTo>
                  <a:pt x="307" y="91"/>
                  <a:pt x="289" y="109"/>
                  <a:pt x="289" y="109"/>
                </a:cubicBezTo>
                <a:cubicBezTo>
                  <a:pt x="278" y="142"/>
                  <a:pt x="266" y="159"/>
                  <a:pt x="241" y="184"/>
                </a:cubicBezTo>
                <a:cubicBezTo>
                  <a:pt x="219" y="252"/>
                  <a:pt x="191" y="319"/>
                  <a:pt x="153" y="380"/>
                </a:cubicBezTo>
                <a:cubicBezTo>
                  <a:pt x="151" y="389"/>
                  <a:pt x="151" y="398"/>
                  <a:pt x="147" y="407"/>
                </a:cubicBezTo>
                <a:cubicBezTo>
                  <a:pt x="144" y="415"/>
                  <a:pt x="136" y="420"/>
                  <a:pt x="133" y="428"/>
                </a:cubicBezTo>
                <a:cubicBezTo>
                  <a:pt x="105" y="518"/>
                  <a:pt x="91" y="614"/>
                  <a:pt x="72" y="706"/>
                </a:cubicBezTo>
                <a:cubicBezTo>
                  <a:pt x="65" y="740"/>
                  <a:pt x="58" y="773"/>
                  <a:pt x="52" y="807"/>
                </a:cubicBezTo>
                <a:cubicBezTo>
                  <a:pt x="48" y="830"/>
                  <a:pt x="38" y="875"/>
                  <a:pt x="38" y="875"/>
                </a:cubicBezTo>
                <a:cubicBezTo>
                  <a:pt x="21" y="1054"/>
                  <a:pt x="0" y="1249"/>
                  <a:pt x="45" y="1424"/>
                </a:cubicBezTo>
                <a:cubicBezTo>
                  <a:pt x="59" y="1542"/>
                  <a:pt x="59" y="1659"/>
                  <a:pt x="79" y="1776"/>
                </a:cubicBezTo>
                <a:cubicBezTo>
                  <a:pt x="83" y="1836"/>
                  <a:pt x="84" y="1894"/>
                  <a:pt x="99" y="1952"/>
                </a:cubicBezTo>
                <a:cubicBezTo>
                  <a:pt x="108" y="2042"/>
                  <a:pt x="131" y="2081"/>
                  <a:pt x="160" y="2162"/>
                </a:cubicBezTo>
                <a:cubicBezTo>
                  <a:pt x="189" y="2241"/>
                  <a:pt x="221" y="2318"/>
                  <a:pt x="282" y="2379"/>
                </a:cubicBezTo>
                <a:cubicBezTo>
                  <a:pt x="319" y="2491"/>
                  <a:pt x="415" y="2542"/>
                  <a:pt x="526" y="2556"/>
                </a:cubicBezTo>
                <a:cubicBezTo>
                  <a:pt x="580" y="2572"/>
                  <a:pt x="633" y="2586"/>
                  <a:pt x="689" y="2596"/>
                </a:cubicBezTo>
                <a:cubicBezTo>
                  <a:pt x="1249" y="2589"/>
                  <a:pt x="1412" y="2667"/>
                  <a:pt x="1231" y="2583"/>
                </a:cubicBez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0021" name="Freeform 5"/>
          <p:cNvSpPr/>
          <p:nvPr/>
        </p:nvSpPr>
        <p:spPr bwMode="auto">
          <a:xfrm>
            <a:off x="6443663" y="3476625"/>
            <a:ext cx="1651000" cy="1473200"/>
          </a:xfrm>
          <a:custGeom>
            <a:avLst/>
            <a:gdLst>
              <a:gd name="T0" fmla="*/ 2147483647 w 1040"/>
              <a:gd name="T1" fmla="*/ 2147483647 h 928"/>
              <a:gd name="T2" fmla="*/ 2147483647 w 1040"/>
              <a:gd name="T3" fmla="*/ 2147483647 h 928"/>
              <a:gd name="T4" fmla="*/ 2147483647 w 1040"/>
              <a:gd name="T5" fmla="*/ 2147483647 h 928"/>
              <a:gd name="T6" fmla="*/ 2147483647 w 1040"/>
              <a:gd name="T7" fmla="*/ 2147483647 h 928"/>
              <a:gd name="T8" fmla="*/ 2147483647 w 1040"/>
              <a:gd name="T9" fmla="*/ 2147483647 h 928"/>
              <a:gd name="T10" fmla="*/ 2147483647 w 1040"/>
              <a:gd name="T11" fmla="*/ 2147483647 h 928"/>
              <a:gd name="T12" fmla="*/ 0 w 1040"/>
              <a:gd name="T13" fmla="*/ 2147483647 h 928"/>
              <a:gd name="T14" fmla="*/ 2147483647 w 1040"/>
              <a:gd name="T15" fmla="*/ 2147483647 h 928"/>
              <a:gd name="T16" fmla="*/ 2147483647 w 1040"/>
              <a:gd name="T17" fmla="*/ 2147483647 h 928"/>
              <a:gd name="T18" fmla="*/ 2147483647 w 1040"/>
              <a:gd name="T19" fmla="*/ 2147483647 h 928"/>
              <a:gd name="T20" fmla="*/ 2147483647 w 1040"/>
              <a:gd name="T21" fmla="*/ 2147483647 h 928"/>
              <a:gd name="T22" fmla="*/ 2147483647 w 1040"/>
              <a:gd name="T23" fmla="*/ 2147483647 h 928"/>
              <a:gd name="T24" fmla="*/ 2147483647 w 1040"/>
              <a:gd name="T25" fmla="*/ 2147483647 h 928"/>
              <a:gd name="T26" fmla="*/ 2147483647 w 1040"/>
              <a:gd name="T27" fmla="*/ 2147483647 h 928"/>
              <a:gd name="T28" fmla="*/ 2147483647 w 1040"/>
              <a:gd name="T29" fmla="*/ 2147483647 h 928"/>
              <a:gd name="T30" fmla="*/ 2147483647 w 1040"/>
              <a:gd name="T31" fmla="*/ 2147483647 h 928"/>
              <a:gd name="T32" fmla="*/ 2147483647 w 1040"/>
              <a:gd name="T33" fmla="*/ 2147483647 h 928"/>
              <a:gd name="T34" fmla="*/ 2147483647 w 1040"/>
              <a:gd name="T35" fmla="*/ 2147483647 h 928"/>
              <a:gd name="T36" fmla="*/ 2147483647 w 1040"/>
              <a:gd name="T37" fmla="*/ 2147483647 h 928"/>
              <a:gd name="T38" fmla="*/ 2147483647 w 1040"/>
              <a:gd name="T39" fmla="*/ 2147483647 h 928"/>
              <a:gd name="T40" fmla="*/ 2147483647 w 1040"/>
              <a:gd name="T41" fmla="*/ 2147483647 h 928"/>
              <a:gd name="T42" fmla="*/ 2147483647 w 1040"/>
              <a:gd name="T43" fmla="*/ 2147483647 h 928"/>
              <a:gd name="T44" fmla="*/ 2147483647 w 1040"/>
              <a:gd name="T45" fmla="*/ 2147483647 h 9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0"/>
              <a:gd name="T70" fmla="*/ 0 h 928"/>
              <a:gd name="T71" fmla="*/ 1040 w 1040"/>
              <a:gd name="T72" fmla="*/ 928 h 9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0" h="928">
                <a:moveTo>
                  <a:pt x="474" y="26"/>
                </a:moveTo>
                <a:cubicBezTo>
                  <a:pt x="401" y="0"/>
                  <a:pt x="343" y="46"/>
                  <a:pt x="285" y="80"/>
                </a:cubicBezTo>
                <a:cubicBezTo>
                  <a:pt x="248" y="126"/>
                  <a:pt x="237" y="113"/>
                  <a:pt x="197" y="148"/>
                </a:cubicBezTo>
                <a:cubicBezTo>
                  <a:pt x="143" y="195"/>
                  <a:pt x="194" y="159"/>
                  <a:pt x="149" y="189"/>
                </a:cubicBezTo>
                <a:cubicBezTo>
                  <a:pt x="129" y="219"/>
                  <a:pt x="108" y="247"/>
                  <a:pt x="88" y="277"/>
                </a:cubicBezTo>
                <a:cubicBezTo>
                  <a:pt x="74" y="321"/>
                  <a:pt x="53" y="360"/>
                  <a:pt x="20" y="392"/>
                </a:cubicBezTo>
                <a:cubicBezTo>
                  <a:pt x="12" y="435"/>
                  <a:pt x="5" y="477"/>
                  <a:pt x="0" y="521"/>
                </a:cubicBezTo>
                <a:cubicBezTo>
                  <a:pt x="1" y="530"/>
                  <a:pt x="4" y="616"/>
                  <a:pt x="14" y="643"/>
                </a:cubicBezTo>
                <a:cubicBezTo>
                  <a:pt x="44" y="724"/>
                  <a:pt x="122" y="806"/>
                  <a:pt x="203" y="832"/>
                </a:cubicBezTo>
                <a:cubicBezTo>
                  <a:pt x="239" y="859"/>
                  <a:pt x="256" y="862"/>
                  <a:pt x="298" y="873"/>
                </a:cubicBezTo>
                <a:cubicBezTo>
                  <a:pt x="388" y="896"/>
                  <a:pt x="440" y="919"/>
                  <a:pt x="535" y="927"/>
                </a:cubicBezTo>
                <a:cubicBezTo>
                  <a:pt x="658" y="921"/>
                  <a:pt x="742" y="928"/>
                  <a:pt x="840" y="859"/>
                </a:cubicBezTo>
                <a:cubicBezTo>
                  <a:pt x="870" y="814"/>
                  <a:pt x="896" y="767"/>
                  <a:pt x="928" y="724"/>
                </a:cubicBezTo>
                <a:cubicBezTo>
                  <a:pt x="942" y="683"/>
                  <a:pt x="963" y="641"/>
                  <a:pt x="983" y="602"/>
                </a:cubicBezTo>
                <a:cubicBezTo>
                  <a:pt x="991" y="565"/>
                  <a:pt x="1007" y="541"/>
                  <a:pt x="1023" y="507"/>
                </a:cubicBezTo>
                <a:cubicBezTo>
                  <a:pt x="1035" y="435"/>
                  <a:pt x="1040" y="436"/>
                  <a:pt x="1030" y="344"/>
                </a:cubicBezTo>
                <a:cubicBezTo>
                  <a:pt x="1028" y="326"/>
                  <a:pt x="1029" y="304"/>
                  <a:pt x="1017" y="290"/>
                </a:cubicBezTo>
                <a:cubicBezTo>
                  <a:pt x="1001" y="270"/>
                  <a:pt x="976" y="258"/>
                  <a:pt x="962" y="236"/>
                </a:cubicBezTo>
                <a:cubicBezTo>
                  <a:pt x="939" y="201"/>
                  <a:pt x="904" y="163"/>
                  <a:pt x="867" y="141"/>
                </a:cubicBezTo>
                <a:cubicBezTo>
                  <a:pt x="827" y="117"/>
                  <a:pt x="781" y="106"/>
                  <a:pt x="739" y="87"/>
                </a:cubicBezTo>
                <a:cubicBezTo>
                  <a:pt x="696" y="68"/>
                  <a:pt x="661" y="42"/>
                  <a:pt x="617" y="26"/>
                </a:cubicBezTo>
                <a:cubicBezTo>
                  <a:pt x="566" y="43"/>
                  <a:pt x="584" y="39"/>
                  <a:pt x="488" y="39"/>
                </a:cubicBezTo>
                <a:cubicBezTo>
                  <a:pt x="443" y="39"/>
                  <a:pt x="460" y="34"/>
                  <a:pt x="474" y="26"/>
                </a:cubicBez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0022" name="Freeform 6"/>
          <p:cNvSpPr/>
          <p:nvPr/>
        </p:nvSpPr>
        <p:spPr bwMode="auto">
          <a:xfrm>
            <a:off x="4513263" y="404813"/>
            <a:ext cx="3651250" cy="1682750"/>
          </a:xfrm>
          <a:custGeom>
            <a:avLst/>
            <a:gdLst>
              <a:gd name="T0" fmla="*/ 2147483647 w 2300"/>
              <a:gd name="T1" fmla="*/ 2147483647 h 1060"/>
              <a:gd name="T2" fmla="*/ 2147483647 w 2300"/>
              <a:gd name="T3" fmla="*/ 2147483647 h 1060"/>
              <a:gd name="T4" fmla="*/ 2147483647 w 2300"/>
              <a:gd name="T5" fmla="*/ 2147483647 h 1060"/>
              <a:gd name="T6" fmla="*/ 2147483647 w 2300"/>
              <a:gd name="T7" fmla="*/ 2147483647 h 1060"/>
              <a:gd name="T8" fmla="*/ 2147483647 w 2300"/>
              <a:gd name="T9" fmla="*/ 2147483647 h 1060"/>
              <a:gd name="T10" fmla="*/ 2147483647 w 2300"/>
              <a:gd name="T11" fmla="*/ 2147483647 h 1060"/>
              <a:gd name="T12" fmla="*/ 2147483647 w 2300"/>
              <a:gd name="T13" fmla="*/ 2147483647 h 1060"/>
              <a:gd name="T14" fmla="*/ 2147483647 w 2300"/>
              <a:gd name="T15" fmla="*/ 2147483647 h 1060"/>
              <a:gd name="T16" fmla="*/ 2147483647 w 2300"/>
              <a:gd name="T17" fmla="*/ 2147483647 h 1060"/>
              <a:gd name="T18" fmla="*/ 2147483647 w 2300"/>
              <a:gd name="T19" fmla="*/ 2147483647 h 1060"/>
              <a:gd name="T20" fmla="*/ 2147483647 w 2300"/>
              <a:gd name="T21" fmla="*/ 2147483647 h 1060"/>
              <a:gd name="T22" fmla="*/ 2147483647 w 2300"/>
              <a:gd name="T23" fmla="*/ 2147483647 h 1060"/>
              <a:gd name="T24" fmla="*/ 2147483647 w 2300"/>
              <a:gd name="T25" fmla="*/ 2147483647 h 1060"/>
              <a:gd name="T26" fmla="*/ 2147483647 w 2300"/>
              <a:gd name="T27" fmla="*/ 2147483647 h 1060"/>
              <a:gd name="T28" fmla="*/ 2147483647 w 2300"/>
              <a:gd name="T29" fmla="*/ 2147483647 h 1060"/>
              <a:gd name="T30" fmla="*/ 2147483647 w 2300"/>
              <a:gd name="T31" fmla="*/ 2147483647 h 1060"/>
              <a:gd name="T32" fmla="*/ 2147483647 w 2300"/>
              <a:gd name="T33" fmla="*/ 2147483647 h 1060"/>
              <a:gd name="T34" fmla="*/ 2147483647 w 2300"/>
              <a:gd name="T35" fmla="*/ 2147483647 h 1060"/>
              <a:gd name="T36" fmla="*/ 2147483647 w 2300"/>
              <a:gd name="T37" fmla="*/ 2147483647 h 1060"/>
              <a:gd name="T38" fmla="*/ 2147483647 w 2300"/>
              <a:gd name="T39" fmla="*/ 2147483647 h 1060"/>
              <a:gd name="T40" fmla="*/ 2147483647 w 2300"/>
              <a:gd name="T41" fmla="*/ 2147483647 h 1060"/>
              <a:gd name="T42" fmla="*/ 2147483647 w 2300"/>
              <a:gd name="T43" fmla="*/ 2147483647 h 1060"/>
              <a:gd name="T44" fmla="*/ 2147483647 w 2300"/>
              <a:gd name="T45" fmla="*/ 2147483647 h 1060"/>
              <a:gd name="T46" fmla="*/ 2147483647 w 2300"/>
              <a:gd name="T47" fmla="*/ 2147483647 h 1060"/>
              <a:gd name="T48" fmla="*/ 2147483647 w 2300"/>
              <a:gd name="T49" fmla="*/ 2147483647 h 1060"/>
              <a:gd name="T50" fmla="*/ 2147483647 w 2300"/>
              <a:gd name="T51" fmla="*/ 2147483647 h 1060"/>
              <a:gd name="T52" fmla="*/ 2147483647 w 2300"/>
              <a:gd name="T53" fmla="*/ 2147483647 h 1060"/>
              <a:gd name="T54" fmla="*/ 2147483647 w 230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00"/>
              <a:gd name="T85" fmla="*/ 0 h 1060"/>
              <a:gd name="T86" fmla="*/ 2300 w 2300"/>
              <a:gd name="T87" fmla="*/ 1060 h 10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00" h="1060">
                <a:moveTo>
                  <a:pt x="1968" y="158"/>
                </a:moveTo>
                <a:cubicBezTo>
                  <a:pt x="1920" y="127"/>
                  <a:pt x="1861" y="124"/>
                  <a:pt x="1806" y="111"/>
                </a:cubicBezTo>
                <a:cubicBezTo>
                  <a:pt x="1741" y="96"/>
                  <a:pt x="1683" y="77"/>
                  <a:pt x="1616" y="70"/>
                </a:cubicBezTo>
                <a:cubicBezTo>
                  <a:pt x="1517" y="46"/>
                  <a:pt x="1427" y="42"/>
                  <a:pt x="1325" y="36"/>
                </a:cubicBezTo>
                <a:cubicBezTo>
                  <a:pt x="1192" y="0"/>
                  <a:pt x="1046" y="19"/>
                  <a:pt x="911" y="23"/>
                </a:cubicBezTo>
                <a:cubicBezTo>
                  <a:pt x="798" y="38"/>
                  <a:pt x="685" y="42"/>
                  <a:pt x="572" y="50"/>
                </a:cubicBezTo>
                <a:cubicBezTo>
                  <a:pt x="493" y="66"/>
                  <a:pt x="414" y="95"/>
                  <a:pt x="342" y="131"/>
                </a:cubicBezTo>
                <a:cubicBezTo>
                  <a:pt x="287" y="159"/>
                  <a:pt x="239" y="202"/>
                  <a:pt x="179" y="219"/>
                </a:cubicBezTo>
                <a:cubicBezTo>
                  <a:pt x="130" y="268"/>
                  <a:pt x="65" y="300"/>
                  <a:pt x="23" y="355"/>
                </a:cubicBezTo>
                <a:cubicBezTo>
                  <a:pt x="0" y="432"/>
                  <a:pt x="35" y="656"/>
                  <a:pt x="145" y="694"/>
                </a:cubicBezTo>
                <a:cubicBezTo>
                  <a:pt x="219" y="764"/>
                  <a:pt x="307" y="834"/>
                  <a:pt x="403" y="870"/>
                </a:cubicBezTo>
                <a:cubicBezTo>
                  <a:pt x="436" y="882"/>
                  <a:pt x="467" y="907"/>
                  <a:pt x="498" y="924"/>
                </a:cubicBezTo>
                <a:cubicBezTo>
                  <a:pt x="519" y="936"/>
                  <a:pt x="549" y="939"/>
                  <a:pt x="572" y="944"/>
                </a:cubicBezTo>
                <a:cubicBezTo>
                  <a:pt x="614" y="966"/>
                  <a:pt x="655" y="972"/>
                  <a:pt x="701" y="978"/>
                </a:cubicBezTo>
                <a:cubicBezTo>
                  <a:pt x="754" y="1010"/>
                  <a:pt x="811" y="1010"/>
                  <a:pt x="871" y="1019"/>
                </a:cubicBezTo>
                <a:cubicBezTo>
                  <a:pt x="999" y="1038"/>
                  <a:pt x="1119" y="1054"/>
                  <a:pt x="1250" y="1060"/>
                </a:cubicBezTo>
                <a:cubicBezTo>
                  <a:pt x="1447" y="1051"/>
                  <a:pt x="1643" y="1043"/>
                  <a:pt x="1840" y="1033"/>
                </a:cubicBezTo>
                <a:cubicBezTo>
                  <a:pt x="1892" y="1030"/>
                  <a:pt x="1952" y="1016"/>
                  <a:pt x="2002" y="999"/>
                </a:cubicBezTo>
                <a:cubicBezTo>
                  <a:pt x="2025" y="991"/>
                  <a:pt x="2070" y="972"/>
                  <a:pt x="2070" y="972"/>
                </a:cubicBezTo>
                <a:cubicBezTo>
                  <a:pt x="2125" y="927"/>
                  <a:pt x="2194" y="906"/>
                  <a:pt x="2233" y="843"/>
                </a:cubicBezTo>
                <a:cubicBezTo>
                  <a:pt x="2234" y="841"/>
                  <a:pt x="2267" y="776"/>
                  <a:pt x="2273" y="761"/>
                </a:cubicBezTo>
                <a:cubicBezTo>
                  <a:pt x="2278" y="748"/>
                  <a:pt x="2282" y="734"/>
                  <a:pt x="2287" y="721"/>
                </a:cubicBezTo>
                <a:cubicBezTo>
                  <a:pt x="2291" y="710"/>
                  <a:pt x="2300" y="687"/>
                  <a:pt x="2300" y="687"/>
                </a:cubicBezTo>
                <a:cubicBezTo>
                  <a:pt x="2298" y="626"/>
                  <a:pt x="2297" y="565"/>
                  <a:pt x="2294" y="504"/>
                </a:cubicBezTo>
                <a:cubicBezTo>
                  <a:pt x="2292" y="468"/>
                  <a:pt x="2283" y="431"/>
                  <a:pt x="2273" y="396"/>
                </a:cubicBezTo>
                <a:cubicBezTo>
                  <a:pt x="2252" y="323"/>
                  <a:pt x="2235" y="207"/>
                  <a:pt x="2151" y="185"/>
                </a:cubicBezTo>
                <a:cubicBezTo>
                  <a:pt x="2123" y="167"/>
                  <a:pt x="2095" y="161"/>
                  <a:pt x="2063" y="152"/>
                </a:cubicBezTo>
                <a:cubicBezTo>
                  <a:pt x="2000" y="160"/>
                  <a:pt x="2032" y="158"/>
                  <a:pt x="1968" y="158"/>
                </a:cubicBezTo>
                <a:close/>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0022"/>
                                        </p:tgtEl>
                                        <p:attrNameLst>
                                          <p:attrName>style.visibility</p:attrName>
                                        </p:attrNameLst>
                                      </p:cBhvr>
                                      <p:to>
                                        <p:strVal val="visible"/>
                                      </p:to>
                                    </p:set>
                                    <p:animEffect transition="in" filter="diamond(in)">
                                      <p:cBhvr>
                                        <p:cTn id="7" dur="2000"/>
                                        <p:tgtEl>
                                          <p:spTgt spid="47002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70021"/>
                                        </p:tgtEl>
                                        <p:attrNameLst>
                                          <p:attrName>style.visibility</p:attrName>
                                        </p:attrNameLst>
                                      </p:cBhvr>
                                      <p:to>
                                        <p:strVal val="visible"/>
                                      </p:to>
                                    </p:set>
                                    <p:animEffect transition="in" filter="diamond(in)">
                                      <p:cBhvr>
                                        <p:cTn id="10" dur="2000"/>
                                        <p:tgtEl>
                                          <p:spTgt spid="470021"/>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70020"/>
                                        </p:tgtEl>
                                        <p:attrNameLst>
                                          <p:attrName>style.visibility</p:attrName>
                                        </p:attrNameLst>
                                      </p:cBhvr>
                                      <p:to>
                                        <p:strVal val="visible"/>
                                      </p:to>
                                    </p:set>
                                    <p:animEffect transition="in" filter="diamond(in)">
                                      <p:cBhvr>
                                        <p:cTn id="13" dur="2000"/>
                                        <p:tgtEl>
                                          <p:spTgt spid="470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animBg="1"/>
      <p:bldP spid="470021" grpId="0" animBg="1"/>
      <p:bldP spid="4700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a:latin typeface="+mj-ea"/>
                <a:ea typeface="+mj-ea"/>
                <a:cs typeface="Tahoma" panose="020B0604030504040204" pitchFamily="34" charset="0"/>
              </a:rPr>
              <a:t>文本图像</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r>
              <a:rPr lang="zh-CN" altLang="en-US" b="1" dirty="0" smtClean="0">
                <a:latin typeface="+mn-ea"/>
              </a:rPr>
              <a:t>文本</a:t>
            </a:r>
            <a:r>
              <a:rPr lang="zh-CN" altLang="en-US" b="1" dirty="0">
                <a:latin typeface="+mn-ea"/>
              </a:rPr>
              <a:t>图像是以文字、表格、图形等文本信息为主要</a:t>
            </a:r>
            <a:r>
              <a:rPr lang="zh-CN" altLang="en-US" b="1" dirty="0" smtClean="0">
                <a:latin typeface="+mn-ea"/>
              </a:rPr>
              <a:t>内容</a:t>
            </a:r>
            <a:r>
              <a:rPr lang="zh-CN" altLang="en-US" b="1" dirty="0">
                <a:latin typeface="+mn-ea"/>
              </a:rPr>
              <a:t>特征的静止图像。其特点是文字的书写形式与文字所</a:t>
            </a:r>
            <a:r>
              <a:rPr lang="zh-CN" altLang="en-US" b="1" dirty="0" smtClean="0">
                <a:latin typeface="+mn-ea"/>
              </a:rPr>
              <a:t>表达的</a:t>
            </a:r>
            <a:r>
              <a:rPr lang="zh-CN" altLang="en-US" b="1" dirty="0">
                <a:latin typeface="+mn-ea"/>
              </a:rPr>
              <a:t>内容同样重要</a:t>
            </a:r>
            <a:r>
              <a:rPr lang="zh-CN" altLang="en-US" b="1" dirty="0" smtClean="0">
                <a:latin typeface="+mn-ea"/>
              </a:rPr>
              <a:t>。</a:t>
            </a:r>
            <a:endParaRPr lang="en-US" altLang="zh-CN" b="1" dirty="0" smtClean="0">
              <a:latin typeface="+mn-ea"/>
            </a:endParaRPr>
          </a:p>
          <a:p>
            <a:pPr marL="609600" indent="-609600"/>
            <a:r>
              <a:rPr lang="zh-CN" altLang="en-US" b="1" dirty="0" smtClean="0">
                <a:latin typeface="+mn-ea"/>
              </a:rPr>
              <a:t>作为</a:t>
            </a:r>
            <a:r>
              <a:rPr lang="zh-CN" altLang="en-US" b="1" dirty="0">
                <a:latin typeface="+mn-ea"/>
              </a:rPr>
              <a:t>一种静止灰度图像，文本图像可以</a:t>
            </a:r>
            <a:r>
              <a:rPr lang="zh-CN" altLang="en-US" b="1" dirty="0" smtClean="0">
                <a:latin typeface="+mn-ea"/>
              </a:rPr>
              <a:t>通过</a:t>
            </a:r>
            <a:r>
              <a:rPr lang="zh-CN" altLang="en-US" b="1" dirty="0">
                <a:latin typeface="+mn-ea"/>
              </a:rPr>
              <a:t>互联网方便的传输，而在传输的过程中，文本图像的</a:t>
            </a:r>
            <a:r>
              <a:rPr lang="zh-CN" altLang="en-US" b="1" dirty="0" smtClean="0">
                <a:latin typeface="+mn-ea"/>
              </a:rPr>
              <a:t>编码格式</a:t>
            </a:r>
            <a:r>
              <a:rPr lang="zh-CN" altLang="en-US" b="1" dirty="0">
                <a:latin typeface="+mn-ea"/>
              </a:rPr>
              <a:t>和数据格式与普通的连续色调的灰度图像都完全相同。</a:t>
            </a:r>
            <a:endParaRPr lang="zh-CN" altLang="en-US" dirty="0">
              <a:latin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80ED0517-02EC-4AAE-B9A5-5549BC10BF53}" type="slidenum">
              <a:rPr lang="en-US" altLang="zh-CN"/>
            </a:fld>
            <a:endParaRPr lang="en-US" altLang="zh-CN"/>
          </a:p>
        </p:txBody>
      </p:sp>
      <p:sp>
        <p:nvSpPr>
          <p:cNvPr id="41987" name="Rectangle 2"/>
          <p:cNvSpPr>
            <a:spLocks noGrp="1" noChangeArrowheads="1"/>
          </p:cNvSpPr>
          <p:nvPr>
            <p:ph type="title" idx="4294967295"/>
          </p:nvPr>
        </p:nvSpPr>
        <p:spPr>
          <a:xfrm>
            <a:off x="467544"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避免在重复网页上再提取链接</a:t>
            </a:r>
            <a:endParaRPr lang="zh-CN" altLang="en-US" sz="3200" b="1" dirty="0">
              <a:latin typeface="CMR10"/>
            </a:endParaRPr>
          </a:p>
        </p:txBody>
      </p:sp>
      <p:sp>
        <p:nvSpPr>
          <p:cNvPr id="65539" name="Rectangle 3"/>
          <p:cNvSpPr>
            <a:spLocks noGrp="1" noChangeArrowheads="1"/>
          </p:cNvSpPr>
          <p:nvPr>
            <p:ph type="body" idx="4294967295"/>
          </p:nvPr>
        </p:nvSpPr>
        <p:spPr>
          <a:xfrm>
            <a:off x="323850" y="1556792"/>
            <a:ext cx="8540750" cy="4537075"/>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000" dirty="0" smtClean="0">
                <a:latin typeface="华文细黑" panose="02010600040101010101" pitchFamily="2" charset="-122"/>
              </a:rPr>
              <a:t>减少爬取中的别名冗余网页（不仅本身开销，还有其中的相对链接</a:t>
            </a:r>
            <a:r>
              <a:rPr lang="en-US" altLang="zh-CN" sz="2000" dirty="0" smtClean="0">
                <a:latin typeface="华文细黑" panose="02010600040101010101" pitchFamily="2" charset="-122"/>
              </a:rPr>
              <a:t>v</a:t>
            </a:r>
            <a:r>
              <a:rPr lang="zh-CN" altLang="en-US" sz="2000" dirty="0" smtClean="0">
                <a:latin typeface="华文细黑" panose="02010600040101010101" pitchFamily="2" charset="-122"/>
              </a:rPr>
              <a:t>）</a:t>
            </a:r>
            <a:endParaRPr lang="zh-CN" altLang="en-US" sz="2000" dirty="0" smtClean="0">
              <a:latin typeface="华文细黑" panose="02010600040101010101" pitchFamily="2" charset="-122"/>
            </a:endParaRPr>
          </a:p>
          <a:p>
            <a:pPr eaLnBrk="1" hangingPunct="1">
              <a:lnSpc>
                <a:spcPct val="120000"/>
              </a:lnSpc>
            </a:pPr>
            <a:r>
              <a:rPr lang="zh-CN" altLang="en-US" sz="2000" dirty="0" smtClean="0">
                <a:latin typeface="华文细黑" panose="02010600040101010101" pitchFamily="2" charset="-122"/>
              </a:rPr>
              <a:t>重复网页的检测：镜像网页和网站</a:t>
            </a:r>
            <a:endParaRPr lang="zh-CN" altLang="en-US" sz="2000" dirty="0" smtClean="0">
              <a:latin typeface="华文细黑" panose="02010600040101010101" pitchFamily="2" charset="-122"/>
            </a:endParaRPr>
          </a:p>
          <a:p>
            <a:pPr eaLnBrk="1" hangingPunct="1">
              <a:lnSpc>
                <a:spcPct val="120000"/>
              </a:lnSpc>
            </a:pPr>
            <a:r>
              <a:rPr lang="zh-CN" altLang="en-US" sz="2000" dirty="0" smtClean="0">
                <a:latin typeface="华文细黑" panose="02010600040101010101" pitchFamily="2" charset="-122"/>
              </a:rPr>
              <a:t>检测完全重复的网页（</a:t>
            </a:r>
            <a:r>
              <a:rPr lang="en-US" altLang="zh-CN" sz="2000" dirty="0" smtClean="0">
                <a:latin typeface="华文细黑" panose="02010600040101010101" pitchFamily="2" charset="-122"/>
              </a:rPr>
              <a:t>exact duplicates</a:t>
            </a:r>
            <a:r>
              <a:rPr lang="zh-CN" altLang="en-US" sz="2000" dirty="0" smtClean="0">
                <a:latin typeface="华文细黑" panose="02010600040101010101" pitchFamily="2" charset="-122"/>
              </a:rPr>
              <a:t>）</a:t>
            </a:r>
            <a:endParaRPr lang="zh-CN" altLang="en-US" sz="2000" dirty="0" smtClean="0">
              <a:latin typeface="华文细黑" panose="02010600040101010101" pitchFamily="2" charset="-122"/>
            </a:endParaRPr>
          </a:p>
          <a:p>
            <a:pPr lvl="1" eaLnBrk="1" hangingPunct="1">
              <a:lnSpc>
                <a:spcPct val="120000"/>
              </a:lnSpc>
            </a:pPr>
            <a:r>
              <a:rPr lang="zh-CN" altLang="en-US" sz="1800" dirty="0" smtClean="0">
                <a:latin typeface="华文细黑" panose="02010600040101010101" pitchFamily="2" charset="-122"/>
              </a:rPr>
              <a:t>对比不同</a:t>
            </a:r>
            <a:r>
              <a:rPr lang="en-US" altLang="zh-CN" sz="1800" dirty="0" smtClean="0">
                <a:latin typeface="华文细黑" panose="02010600040101010101" pitchFamily="2" charset="-122"/>
              </a:rPr>
              <a:t>URL</a:t>
            </a:r>
            <a:r>
              <a:rPr lang="zh-CN" altLang="en-US" sz="1800" dirty="0" smtClean="0">
                <a:latin typeface="华文细黑" panose="02010600040101010101" pitchFamily="2" charset="-122"/>
              </a:rPr>
              <a:t>对应网页的</a:t>
            </a:r>
            <a:r>
              <a:rPr lang="en-US" altLang="zh-CN" sz="1800" dirty="0" smtClean="0">
                <a:latin typeface="华文细黑" panose="02010600040101010101" pitchFamily="2" charset="-122"/>
              </a:rPr>
              <a:t>MD5</a:t>
            </a:r>
            <a:r>
              <a:rPr lang="zh-CN" altLang="en-US" sz="1800" dirty="0" smtClean="0">
                <a:latin typeface="华文细黑" panose="02010600040101010101" pitchFamily="2" charset="-122"/>
              </a:rPr>
              <a:t>摘要</a:t>
            </a:r>
            <a:endParaRPr lang="zh-CN" altLang="en-US" sz="1800" dirty="0" smtClean="0">
              <a:latin typeface="华文细黑" panose="02010600040101010101" pitchFamily="2" charset="-122"/>
            </a:endParaRPr>
          </a:p>
          <a:p>
            <a:pPr lvl="1" eaLnBrk="1" hangingPunct="1">
              <a:lnSpc>
                <a:spcPct val="120000"/>
              </a:lnSpc>
            </a:pPr>
            <a:r>
              <a:rPr lang="zh-CN" altLang="en-US" sz="1800" dirty="0" smtClean="0">
                <a:latin typeface="华文细黑" panose="02010600040101010101" pitchFamily="2" charset="-122"/>
              </a:rPr>
              <a:t>将相对于网页</a:t>
            </a:r>
            <a:r>
              <a:rPr lang="en-US" altLang="zh-CN" sz="1800" dirty="0" smtClean="0">
                <a:latin typeface="华文细黑" panose="02010600040101010101" pitchFamily="2" charset="-122"/>
              </a:rPr>
              <a:t>u</a:t>
            </a:r>
            <a:r>
              <a:rPr lang="zh-CN" altLang="en-US" sz="1800" dirty="0" smtClean="0">
                <a:latin typeface="华文细黑" panose="02010600040101010101" pitchFamily="2" charset="-122"/>
              </a:rPr>
              <a:t>的链接</a:t>
            </a:r>
            <a:r>
              <a:rPr lang="en-US" altLang="zh-CN" sz="1800" dirty="0" smtClean="0">
                <a:latin typeface="华文细黑" panose="02010600040101010101" pitchFamily="2" charset="-122"/>
              </a:rPr>
              <a:t>v</a:t>
            </a:r>
            <a:r>
              <a:rPr lang="zh-CN" altLang="en-US" sz="1800" dirty="0" smtClean="0">
                <a:latin typeface="华文细黑" panose="02010600040101010101" pitchFamily="2" charset="-122"/>
              </a:rPr>
              <a:t>表示为</a:t>
            </a:r>
            <a:r>
              <a:rPr lang="en-US" altLang="zh-CN" sz="1800" dirty="0" smtClean="0">
                <a:latin typeface="华文细黑" panose="02010600040101010101" pitchFamily="2" charset="-122"/>
              </a:rPr>
              <a:t>(h(u);v)</a:t>
            </a:r>
            <a:r>
              <a:rPr lang="zh-CN" altLang="en-US" sz="1800" dirty="0" smtClean="0">
                <a:latin typeface="华文细黑" panose="02010600040101010101" pitchFamily="2" charset="-122"/>
              </a:rPr>
              <a:t>，其中</a:t>
            </a:r>
            <a:r>
              <a:rPr lang="en-US" altLang="zh-CN" sz="1800" dirty="0" smtClean="0">
                <a:latin typeface="华文细黑" panose="02010600040101010101" pitchFamily="2" charset="-122"/>
              </a:rPr>
              <a:t>h(u)</a:t>
            </a:r>
            <a:r>
              <a:rPr lang="zh-CN" altLang="en-US" sz="1800" dirty="0" smtClean="0">
                <a:latin typeface="华文细黑" panose="02010600040101010101" pitchFamily="2" charset="-122"/>
              </a:rPr>
              <a:t>是</a:t>
            </a:r>
            <a:r>
              <a:rPr lang="en-US" altLang="zh-CN" sz="1800" dirty="0" smtClean="0">
                <a:latin typeface="华文细黑" panose="02010600040101010101" pitchFamily="2" charset="-122"/>
              </a:rPr>
              <a:t>u</a:t>
            </a:r>
            <a:r>
              <a:rPr lang="zh-CN" altLang="en-US" sz="1800" dirty="0" smtClean="0">
                <a:latin typeface="华文细黑" panose="02010600040101010101" pitchFamily="2" charset="-122"/>
              </a:rPr>
              <a:t>的内容的散列。这样，两个别名的相同相对链接就有同样的表示，直接放到</a:t>
            </a:r>
            <a:r>
              <a:rPr lang="en-US" altLang="zh-CN" sz="1800" dirty="0" err="1" smtClean="0">
                <a:latin typeface="华文细黑" panose="02010600040101010101" pitchFamily="2" charset="-122"/>
              </a:rPr>
              <a:t>isUrlVisited</a:t>
            </a:r>
            <a:r>
              <a:rPr lang="zh-CN" altLang="en-US" sz="1800" dirty="0" smtClean="0">
                <a:latin typeface="华文细黑" panose="02010600040101010101" pitchFamily="2" charset="-122"/>
              </a:rPr>
              <a:t>中检查</a:t>
            </a:r>
            <a:endParaRPr lang="zh-CN" altLang="en-US" sz="1800" dirty="0" smtClean="0">
              <a:latin typeface="华文细黑" panose="02010600040101010101" pitchFamily="2" charset="-122"/>
            </a:endParaRPr>
          </a:p>
          <a:p>
            <a:pPr eaLnBrk="1" hangingPunct="1">
              <a:lnSpc>
                <a:spcPct val="120000"/>
              </a:lnSpc>
            </a:pPr>
            <a:r>
              <a:rPr lang="zh-CN" altLang="en-US" sz="2000" dirty="0" smtClean="0">
                <a:latin typeface="华文细黑" panose="02010600040101010101" pitchFamily="2" charset="-122"/>
              </a:rPr>
              <a:t>检测接近重复的网页（</a:t>
            </a:r>
            <a:r>
              <a:rPr lang="en-US" altLang="zh-CN" sz="2000" dirty="0" smtClean="0">
                <a:latin typeface="华文细黑" panose="02010600040101010101" pitchFamily="2" charset="-122"/>
              </a:rPr>
              <a:t>near-duplicates</a:t>
            </a:r>
            <a:r>
              <a:rPr lang="zh-CN" altLang="en-US" sz="2000" dirty="0" smtClean="0">
                <a:latin typeface="华文细黑" panose="02010600040101010101" pitchFamily="2" charset="-122"/>
              </a:rPr>
              <a:t>）</a:t>
            </a:r>
            <a:endParaRPr lang="zh-CN" altLang="en-US" sz="2000" dirty="0" smtClean="0">
              <a:latin typeface="华文细黑" panose="02010600040101010101" pitchFamily="2" charset="-122"/>
            </a:endParaRPr>
          </a:p>
          <a:p>
            <a:pPr lvl="1" eaLnBrk="1" hangingPunct="1">
              <a:lnSpc>
                <a:spcPct val="120000"/>
              </a:lnSpc>
            </a:pPr>
            <a:r>
              <a:rPr lang="zh-CN" altLang="en-US" sz="1800" dirty="0" smtClean="0">
                <a:latin typeface="华文细黑" panose="02010600040101010101" pitchFamily="2" charset="-122"/>
              </a:rPr>
              <a:t>即使是一个字符的改变也会完全改变</a:t>
            </a:r>
            <a:r>
              <a:rPr lang="en-US" altLang="zh-CN" sz="1800" dirty="0" smtClean="0">
                <a:latin typeface="华文细黑" panose="02010600040101010101" pitchFamily="2" charset="-122"/>
              </a:rPr>
              <a:t>MD5</a:t>
            </a:r>
            <a:r>
              <a:rPr lang="zh-CN" altLang="en-US" sz="1800" dirty="0" smtClean="0">
                <a:latin typeface="华文细黑" panose="02010600040101010101" pitchFamily="2" charset="-122"/>
              </a:rPr>
              <a:t>摘要</a:t>
            </a:r>
            <a:endParaRPr lang="zh-CN" altLang="en-US" sz="1800" dirty="0" smtClean="0">
              <a:latin typeface="华文细黑" panose="02010600040101010101" pitchFamily="2" charset="-122"/>
            </a:endParaRPr>
          </a:p>
          <a:p>
            <a:pPr lvl="2" eaLnBrk="1" hangingPunct="1">
              <a:lnSpc>
                <a:spcPct val="120000"/>
              </a:lnSpc>
            </a:pPr>
            <a:r>
              <a:rPr lang="zh-CN" altLang="en-US" sz="1600" dirty="0" smtClean="0">
                <a:latin typeface="华文细黑" panose="02010600040101010101" pitchFamily="2" charset="-122"/>
              </a:rPr>
              <a:t>例如，网页的转载常伴随有日期或者网站管理者名字的变化</a:t>
            </a:r>
            <a:endParaRPr lang="zh-CN" altLang="en-US" sz="1600" dirty="0" smtClean="0">
              <a:latin typeface="华文细黑" panose="02010600040101010101" pitchFamily="2" charset="-122"/>
            </a:endParaRPr>
          </a:p>
          <a:p>
            <a:pPr lvl="1" eaLnBrk="1" hangingPunct="1">
              <a:lnSpc>
                <a:spcPct val="120000"/>
              </a:lnSpc>
            </a:pPr>
            <a:r>
              <a:rPr lang="zh-CN" altLang="en-US" sz="1800" dirty="0" smtClean="0">
                <a:latin typeface="华文细黑" panose="02010600040101010101" pitchFamily="2" charset="-122"/>
              </a:rPr>
              <a:t>解决方案：网页去重</a:t>
            </a:r>
            <a:endParaRPr lang="zh-CN" altLang="en-US" sz="1800" dirty="0" smtClean="0">
              <a:latin typeface="华文细黑"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553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53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88CEB510-7BF4-42A0-BB89-5E52C2249253}" type="slidenum">
              <a:rPr lang="en-US" altLang="zh-CN"/>
            </a:fld>
            <a:endParaRPr lang="en-US" altLang="zh-CN"/>
          </a:p>
        </p:txBody>
      </p:sp>
      <p:sp>
        <p:nvSpPr>
          <p:cNvPr id="43011" name="Rectangle 2"/>
          <p:cNvSpPr>
            <a:spLocks noGrp="1" noChangeArrowheads="1"/>
          </p:cNvSpPr>
          <p:nvPr>
            <p:ph type="title" idx="4294967295"/>
          </p:nvPr>
        </p:nvSpPr>
        <p:spPr>
          <a:xfrm>
            <a:off x="611560"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buFont typeface="Wingdings" panose="05000000000000000000" pitchFamily="2" charset="2"/>
              <a:buNone/>
            </a:pPr>
            <a:r>
              <a:rPr lang="zh-CN" altLang="en-US" sz="3200" b="1" dirty="0">
                <a:latin typeface="CMR10"/>
              </a:rPr>
              <a:t>文本仓储</a:t>
            </a:r>
            <a:endParaRPr lang="zh-CN" altLang="en-US" sz="3200" b="1" dirty="0">
              <a:latin typeface="CMR10"/>
            </a:endParaRPr>
          </a:p>
        </p:txBody>
      </p:sp>
      <p:sp>
        <p:nvSpPr>
          <p:cNvPr id="66563" name="Rectangle 3"/>
          <p:cNvSpPr>
            <a:spLocks noGrp="1" noChangeArrowheads="1"/>
          </p:cNvSpPr>
          <p:nvPr>
            <p:ph type="body" idx="4294967295"/>
          </p:nvPr>
        </p:nvSpPr>
        <p:spPr>
          <a:xfrm>
            <a:off x="539750" y="1484784"/>
            <a:ext cx="8415338" cy="390525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华文细黑" panose="02010600040101010101" pitchFamily="2" charset="-122"/>
              </a:rPr>
              <a:t>爬取器最后的任务</a:t>
            </a:r>
            <a:endParaRPr lang="zh-CN" altLang="en-US" sz="2400" dirty="0" smtClean="0">
              <a:latin typeface="华文细黑" panose="02010600040101010101" pitchFamily="2" charset="-122"/>
            </a:endParaRPr>
          </a:p>
          <a:p>
            <a:pPr lvl="1" eaLnBrk="1" hangingPunct="1">
              <a:lnSpc>
                <a:spcPct val="120000"/>
              </a:lnSpc>
            </a:pPr>
            <a:r>
              <a:rPr lang="zh-CN" altLang="en-US" sz="2400" dirty="0" smtClean="0">
                <a:latin typeface="华文细黑" panose="02010600040101010101" pitchFamily="2" charset="-122"/>
              </a:rPr>
              <a:t>将抓得的网页放到一个仓储（</a:t>
            </a:r>
            <a:r>
              <a:rPr lang="en-US" altLang="zh-CN" sz="2400" dirty="0" smtClean="0">
                <a:latin typeface="华文细黑" panose="02010600040101010101" pitchFamily="2" charset="-122"/>
              </a:rPr>
              <a:t>repository</a:t>
            </a:r>
            <a:r>
              <a:rPr lang="zh-CN" altLang="en-US" sz="2400" dirty="0" smtClean="0">
                <a:latin typeface="华文细黑" panose="02010600040101010101" pitchFamily="2" charset="-122"/>
              </a:rPr>
              <a:t>）中</a:t>
            </a:r>
            <a:endParaRPr lang="zh-CN" altLang="en-US" sz="2400" dirty="0" smtClean="0">
              <a:latin typeface="华文细黑" panose="02010600040101010101" pitchFamily="2" charset="-122"/>
            </a:endParaRPr>
          </a:p>
          <a:p>
            <a:pPr eaLnBrk="1" hangingPunct="1">
              <a:lnSpc>
                <a:spcPct val="120000"/>
              </a:lnSpc>
            </a:pPr>
            <a:r>
              <a:rPr lang="zh-CN" altLang="en-US" sz="2400" dirty="0" smtClean="0">
                <a:latin typeface="华文细黑" panose="02010600040101010101" pitchFamily="2" charset="-122"/>
              </a:rPr>
              <a:t>好处：将</a:t>
            </a:r>
            <a:r>
              <a:rPr lang="en-US" altLang="zh-CN" sz="2400" dirty="0" smtClean="0">
                <a:latin typeface="华文细黑" panose="02010600040101010101" pitchFamily="2" charset="-122"/>
              </a:rPr>
              <a:t>crawler</a:t>
            </a:r>
            <a:r>
              <a:rPr lang="zh-CN" altLang="en-US" sz="2400" dirty="0" smtClean="0">
                <a:latin typeface="华文细黑" panose="02010600040101010101" pitchFamily="2" charset="-122"/>
              </a:rPr>
              <a:t>和搜索引擎系统的其他功能分开，既有效率的好处，也有可靠性好处</a:t>
            </a:r>
            <a:endParaRPr lang="zh-CN" altLang="en-US" sz="2400" dirty="0" smtClean="0">
              <a:latin typeface="华文细黑" panose="02010600040101010101" pitchFamily="2" charset="-122"/>
            </a:endParaRPr>
          </a:p>
          <a:p>
            <a:pPr eaLnBrk="1" hangingPunct="1">
              <a:lnSpc>
                <a:spcPct val="120000"/>
              </a:lnSpc>
            </a:pPr>
            <a:r>
              <a:rPr lang="zh-CN" altLang="en-US" sz="2400" dirty="0" smtClean="0">
                <a:latin typeface="华文细黑" panose="02010600040101010101" pitchFamily="2" charset="-122"/>
              </a:rPr>
              <a:t>和网页相关的信息存成两个部分</a:t>
            </a:r>
            <a:endParaRPr lang="zh-CN" altLang="en-US" sz="2400" dirty="0" smtClean="0">
              <a:latin typeface="华文细黑" panose="02010600040101010101" pitchFamily="2" charset="-122"/>
            </a:endParaRPr>
          </a:p>
          <a:p>
            <a:pPr lvl="1" eaLnBrk="1" hangingPunct="1">
              <a:lnSpc>
                <a:spcPct val="120000"/>
              </a:lnSpc>
            </a:pPr>
            <a:r>
              <a:rPr lang="zh-CN" altLang="en-US" sz="2400" dirty="0" smtClean="0">
                <a:latin typeface="华文细黑" panose="02010600040101010101" pitchFamily="2" charset="-122"/>
              </a:rPr>
              <a:t>元数据</a:t>
            </a:r>
            <a:endParaRPr lang="zh-CN" altLang="en-US" sz="2400" dirty="0" smtClean="0">
              <a:latin typeface="华文细黑" panose="02010600040101010101" pitchFamily="2" charset="-122"/>
            </a:endParaRPr>
          </a:p>
          <a:p>
            <a:pPr lvl="1" eaLnBrk="1" hangingPunct="1">
              <a:lnSpc>
                <a:spcPct val="120000"/>
              </a:lnSpc>
            </a:pPr>
            <a:r>
              <a:rPr lang="zh-CN" altLang="en-US" sz="2400" dirty="0" smtClean="0">
                <a:latin typeface="华文细黑" panose="02010600040101010101" pitchFamily="2" charset="-122"/>
              </a:rPr>
              <a:t>网页内容</a:t>
            </a:r>
            <a:endParaRPr lang="zh-CN" altLang="en-US" sz="2400" dirty="0" smtClean="0">
              <a:latin typeface="华文细黑" panose="0201060004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DE460DAF-D530-495F-9EAD-31BDA00155FE}" type="slidenum">
              <a:rPr lang="en-US" altLang="zh-CN"/>
            </a:fld>
            <a:endParaRPr lang="en-US" altLang="zh-CN"/>
          </a:p>
        </p:txBody>
      </p:sp>
      <p:sp>
        <p:nvSpPr>
          <p:cNvPr id="44035" name="Rectangle 2"/>
          <p:cNvSpPr>
            <a:spLocks noGrp="1" noChangeArrowheads="1"/>
          </p:cNvSpPr>
          <p:nvPr>
            <p:ph type="title" idx="4294967295"/>
          </p:nvPr>
        </p:nvSpPr>
        <p:spPr>
          <a:xfrm>
            <a:off x="539552"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和网页相关信息的存贮 </a:t>
            </a:r>
            <a:endParaRPr lang="zh-CN" altLang="en-US" sz="3200" b="1" dirty="0">
              <a:latin typeface="CMR10"/>
            </a:endParaRPr>
          </a:p>
        </p:txBody>
      </p:sp>
      <p:sp>
        <p:nvSpPr>
          <p:cNvPr id="44036" name="Rectangle 3"/>
          <p:cNvSpPr>
            <a:spLocks noGrp="1" noChangeArrowheads="1"/>
          </p:cNvSpPr>
          <p:nvPr>
            <p:ph type="body" idx="4294967295"/>
          </p:nvPr>
        </p:nvSpPr>
        <p:spPr>
          <a:xfrm>
            <a:off x="395288" y="1484784"/>
            <a:ext cx="8559800" cy="411480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华文细黑" panose="02010600040101010101" pitchFamily="2" charset="-122"/>
              </a:rPr>
              <a:t>元数据 </a:t>
            </a:r>
            <a:r>
              <a:rPr lang="en-US" altLang="zh-CN" sz="2400" dirty="0" smtClean="0">
                <a:latin typeface="华文细黑" panose="02010600040101010101" pitchFamily="2" charset="-122"/>
              </a:rPr>
              <a:t>(</a:t>
            </a:r>
            <a:r>
              <a:rPr lang="zh-CN" altLang="en-US" sz="2400" dirty="0" smtClean="0">
                <a:latin typeface="华文细黑" panose="02010600040101010101" pitchFamily="2" charset="-122"/>
              </a:rPr>
              <a:t>描述数据的数据</a:t>
            </a:r>
            <a:r>
              <a:rPr lang="en-US" altLang="zh-CN" sz="2400" dirty="0" smtClean="0">
                <a:latin typeface="华文细黑" panose="02010600040101010101" pitchFamily="2" charset="-122"/>
              </a:rPr>
              <a:t>)</a:t>
            </a:r>
            <a:endParaRPr lang="en-US" altLang="zh-CN" sz="2400" dirty="0" smtClean="0">
              <a:latin typeface="华文细黑" panose="02010600040101010101" pitchFamily="2" charset="-122"/>
            </a:endParaRPr>
          </a:p>
          <a:p>
            <a:pPr lvl="1" eaLnBrk="1" hangingPunct="1">
              <a:lnSpc>
                <a:spcPct val="120000"/>
              </a:lnSpc>
            </a:pPr>
            <a:r>
              <a:rPr lang="zh-CN" altLang="en-US" sz="2400" dirty="0" smtClean="0">
                <a:latin typeface="华文细黑" panose="02010600040101010101" pitchFamily="2" charset="-122"/>
              </a:rPr>
              <a:t>包括的域有</a:t>
            </a:r>
            <a:r>
              <a:rPr lang="en-US" altLang="zh-CN" sz="2400" dirty="0" smtClean="0">
                <a:latin typeface="华文细黑" panose="02010600040101010101" pitchFamily="2" charset="-122"/>
              </a:rPr>
              <a:t>content-type, last-modified date, content-length, HTTP status code, etc.</a:t>
            </a:r>
            <a:endParaRPr lang="en-US" altLang="zh-CN" sz="2400" dirty="0" smtClean="0">
              <a:latin typeface="华文细黑" panose="02010600040101010101" pitchFamily="2" charset="-122"/>
            </a:endParaRPr>
          </a:p>
          <a:p>
            <a:pPr lvl="1" eaLnBrk="1" hangingPunct="1">
              <a:lnSpc>
                <a:spcPct val="120000"/>
              </a:lnSpc>
            </a:pPr>
            <a:r>
              <a:rPr lang="zh-CN" altLang="en-US" sz="2400" dirty="0" smtClean="0">
                <a:latin typeface="华文细黑" panose="02010600040101010101" pitchFamily="2" charset="-122"/>
              </a:rPr>
              <a:t>本质上可以表达成关系</a:t>
            </a:r>
            <a:endParaRPr lang="zh-CN" altLang="en-US" sz="2400" dirty="0" smtClean="0">
              <a:latin typeface="华文细黑" panose="02010600040101010101" pitchFamily="2" charset="-122"/>
            </a:endParaRPr>
          </a:p>
          <a:p>
            <a:pPr lvl="2" eaLnBrk="1" hangingPunct="1">
              <a:lnSpc>
                <a:spcPct val="120000"/>
              </a:lnSpc>
            </a:pPr>
            <a:r>
              <a:rPr lang="zh-CN" altLang="en-US" dirty="0" smtClean="0">
                <a:latin typeface="华文细黑" panose="02010600040101010101" pitchFamily="2" charset="-122"/>
              </a:rPr>
              <a:t>但通常是由特别定制的软件来管理，以避免关系数据库的访问开销（以可能的可靠性损失为代价）</a:t>
            </a:r>
            <a:endParaRPr lang="zh-CN" altLang="en-US" dirty="0" smtClean="0">
              <a:latin typeface="华文细黑" panose="02010600040101010101" pitchFamily="2" charset="-122"/>
            </a:endParaRPr>
          </a:p>
          <a:p>
            <a:pPr eaLnBrk="1" hangingPunct="1">
              <a:lnSpc>
                <a:spcPct val="120000"/>
              </a:lnSpc>
            </a:pPr>
            <a:r>
              <a:rPr lang="zh-CN" altLang="en-US" sz="2400" dirty="0" smtClean="0">
                <a:latin typeface="华文细黑" panose="02010600040101010101" pitchFamily="2" charset="-122"/>
              </a:rPr>
              <a:t>（我们这里不谈建立索引的问题）</a:t>
            </a:r>
            <a:endParaRPr lang="zh-CN" altLang="en-US" sz="2400" dirty="0" smtClean="0">
              <a:latin typeface="华文细黑" panose="02010600040101010101" pitchFamily="2" charset="-122"/>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A4967687-6175-409C-B705-D678853473FA}" type="slidenum">
              <a:rPr lang="en-US" altLang="zh-CN"/>
            </a:fld>
            <a:endParaRPr lang="en-US" altLang="zh-CN"/>
          </a:p>
        </p:txBody>
      </p:sp>
      <p:sp>
        <p:nvSpPr>
          <p:cNvPr id="45059" name="Rectangle 2"/>
          <p:cNvSpPr>
            <a:spLocks noGrp="1" noChangeArrowheads="1"/>
          </p:cNvSpPr>
          <p:nvPr>
            <p:ph type="title" idx="4294967295"/>
          </p:nvPr>
        </p:nvSpPr>
        <p:spPr>
          <a:xfrm>
            <a:off x="611560"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buFont typeface="Wingdings" panose="05000000000000000000" pitchFamily="2" charset="2"/>
              <a:buNone/>
            </a:pPr>
            <a:r>
              <a:rPr lang="zh-CN" altLang="en-US" sz="3200" b="1" dirty="0">
                <a:latin typeface="CMR10"/>
              </a:rPr>
              <a:t>网页内容的存贮</a:t>
            </a:r>
            <a:endParaRPr lang="zh-CN" altLang="en-US" sz="3200" b="1" dirty="0">
              <a:latin typeface="CMR10"/>
            </a:endParaRPr>
          </a:p>
        </p:txBody>
      </p:sp>
      <p:sp>
        <p:nvSpPr>
          <p:cNvPr id="45060" name="Rectangle 3"/>
          <p:cNvSpPr>
            <a:spLocks noGrp="1" noChangeArrowheads="1"/>
          </p:cNvSpPr>
          <p:nvPr>
            <p:ph type="body" idx="4294967295"/>
          </p:nvPr>
        </p:nvSpPr>
        <p:spPr>
          <a:xfrm>
            <a:off x="611188" y="1412776"/>
            <a:ext cx="8180387" cy="398145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CMR10"/>
              </a:rPr>
              <a:t>典型</a:t>
            </a:r>
            <a:r>
              <a:rPr lang="en-US" altLang="zh-CN" sz="2400" dirty="0" smtClean="0">
                <a:latin typeface="CMR10"/>
              </a:rPr>
              <a:t>HTML</a:t>
            </a:r>
            <a:r>
              <a:rPr lang="zh-CN" altLang="en-US" sz="2400" dirty="0" smtClean="0">
                <a:latin typeface="CMR10"/>
              </a:rPr>
              <a:t>网页可以压缩到</a:t>
            </a:r>
            <a:r>
              <a:rPr lang="en-US" altLang="zh-CN" sz="2400" dirty="0" smtClean="0">
                <a:latin typeface="CMR10"/>
              </a:rPr>
              <a:t>2-4 </a:t>
            </a:r>
            <a:r>
              <a:rPr lang="en-US" altLang="zh-CN" sz="2400" dirty="0" err="1" smtClean="0">
                <a:latin typeface="CMR10"/>
              </a:rPr>
              <a:t>kB</a:t>
            </a:r>
            <a:r>
              <a:rPr lang="en-US" altLang="zh-CN" sz="2400" dirty="0" smtClean="0">
                <a:latin typeface="CMR10"/>
              </a:rPr>
              <a:t> (using </a:t>
            </a:r>
            <a:r>
              <a:rPr lang="en-US" altLang="zh-CN" sz="2400" dirty="0" err="1" smtClean="0">
                <a:latin typeface="CMR10"/>
              </a:rPr>
              <a:t>zlib</a:t>
            </a:r>
            <a:r>
              <a:rPr lang="en-US" altLang="zh-CN" sz="2400" dirty="0" smtClean="0">
                <a:latin typeface="CMR10"/>
              </a:rPr>
              <a:t>)</a:t>
            </a:r>
            <a:endParaRPr lang="en-US" altLang="zh-CN" sz="2400" dirty="0" smtClean="0">
              <a:latin typeface="CMR10"/>
            </a:endParaRPr>
          </a:p>
          <a:p>
            <a:pPr eaLnBrk="1" hangingPunct="1">
              <a:lnSpc>
                <a:spcPct val="120000"/>
              </a:lnSpc>
            </a:pPr>
            <a:r>
              <a:rPr lang="zh-CN" altLang="en-US" sz="2400" dirty="0" smtClean="0">
                <a:latin typeface="CMR10"/>
              </a:rPr>
              <a:t>文件系统的</a:t>
            </a:r>
            <a:r>
              <a:rPr lang="en-US" altLang="zh-CN" sz="2400" dirty="0" smtClean="0">
                <a:latin typeface="CMR10"/>
              </a:rPr>
              <a:t>block size</a:t>
            </a:r>
            <a:r>
              <a:rPr lang="zh-CN" altLang="en-US" sz="2400" dirty="0" smtClean="0">
                <a:latin typeface="CMR10"/>
              </a:rPr>
              <a:t>通常是</a:t>
            </a:r>
            <a:r>
              <a:rPr lang="en-US" altLang="zh-CN" sz="2400" dirty="0" smtClean="0">
                <a:latin typeface="CMR10"/>
              </a:rPr>
              <a:t>4-8 </a:t>
            </a:r>
            <a:r>
              <a:rPr lang="en-US" altLang="zh-CN" sz="2400" dirty="0" err="1" smtClean="0">
                <a:latin typeface="CMR10"/>
              </a:rPr>
              <a:t>kB</a:t>
            </a:r>
            <a:r>
              <a:rPr lang="zh-CN" altLang="en-US" sz="2400" dirty="0" smtClean="0">
                <a:latin typeface="CMR10"/>
              </a:rPr>
              <a:t>（对网页太大！），“一个</a:t>
            </a:r>
            <a:r>
              <a:rPr lang="en-US" altLang="zh-CN" sz="2400" dirty="0" smtClean="0">
                <a:latin typeface="CMR10"/>
              </a:rPr>
              <a:t>block</a:t>
            </a:r>
            <a:r>
              <a:rPr lang="zh-CN" altLang="en-US" sz="2400" dirty="0" smtClean="0">
                <a:latin typeface="CMR10"/>
              </a:rPr>
              <a:t>，一个文件”损失太大</a:t>
            </a:r>
            <a:endParaRPr lang="zh-CN" altLang="en-US" sz="2400" dirty="0" smtClean="0">
              <a:latin typeface="CMR10"/>
            </a:endParaRPr>
          </a:p>
          <a:p>
            <a:pPr eaLnBrk="1" hangingPunct="1">
              <a:lnSpc>
                <a:spcPct val="120000"/>
              </a:lnSpc>
            </a:pPr>
            <a:r>
              <a:rPr lang="zh-CN" altLang="en-US" sz="2400" dirty="0" smtClean="0">
                <a:latin typeface="CMR10"/>
              </a:rPr>
              <a:t>因此网页的存贮管理应该由专用存贮管理器来完成</a:t>
            </a:r>
            <a:endParaRPr lang="zh-CN" altLang="en-US" sz="2400" dirty="0" smtClean="0">
              <a:latin typeface="CMR10"/>
            </a:endParaRPr>
          </a:p>
          <a:p>
            <a:pPr lvl="1" eaLnBrk="1" hangingPunct="1">
              <a:lnSpc>
                <a:spcPct val="120000"/>
              </a:lnSpc>
            </a:pPr>
            <a:r>
              <a:rPr lang="zh-CN" altLang="en-US" sz="2000" dirty="0" smtClean="0">
                <a:latin typeface="CMR10"/>
              </a:rPr>
              <a:t>提供简单的访问方法，用来便于</a:t>
            </a:r>
            <a:endParaRPr lang="zh-CN" altLang="en-US" sz="2000" dirty="0" smtClean="0">
              <a:latin typeface="CMR10"/>
            </a:endParaRPr>
          </a:p>
          <a:p>
            <a:pPr lvl="2" eaLnBrk="1" hangingPunct="1">
              <a:lnSpc>
                <a:spcPct val="120000"/>
              </a:lnSpc>
            </a:pPr>
            <a:r>
              <a:rPr lang="zh-CN" altLang="en-US" sz="1800" dirty="0" smtClean="0">
                <a:latin typeface="CMR10"/>
              </a:rPr>
              <a:t>让</a:t>
            </a:r>
            <a:r>
              <a:rPr lang="en-US" altLang="zh-CN" sz="1800" dirty="0" smtClean="0">
                <a:latin typeface="CMR10"/>
              </a:rPr>
              <a:t>crawler</a:t>
            </a:r>
            <a:r>
              <a:rPr lang="zh-CN" altLang="en-US" sz="1800" dirty="0" smtClean="0">
                <a:latin typeface="CMR10"/>
              </a:rPr>
              <a:t>往里添加网页</a:t>
            </a:r>
            <a:endParaRPr lang="zh-CN" altLang="en-US" sz="1800" dirty="0" smtClean="0">
              <a:latin typeface="CMR10"/>
            </a:endParaRPr>
          </a:p>
          <a:p>
            <a:pPr lvl="2" eaLnBrk="1" hangingPunct="1">
              <a:lnSpc>
                <a:spcPct val="120000"/>
              </a:lnSpc>
            </a:pPr>
            <a:r>
              <a:rPr lang="zh-CN" altLang="en-US" sz="1800" dirty="0" smtClean="0">
                <a:latin typeface="CMR10"/>
              </a:rPr>
              <a:t>后边的程序（索引器等）从中获取文档</a:t>
            </a:r>
            <a:endParaRPr lang="zh-CN" altLang="en-US" sz="1800" dirty="0" smtClean="0">
              <a:latin typeface="CMR1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88AE7298-9633-43BA-94F6-5DC38BD785B0}" type="slidenum">
              <a:rPr lang="en-US" altLang="zh-CN"/>
            </a:fld>
            <a:endParaRPr lang="en-US" altLang="zh-CN"/>
          </a:p>
        </p:txBody>
      </p:sp>
      <p:sp>
        <p:nvSpPr>
          <p:cNvPr id="46083" name="Rectangle 2"/>
          <p:cNvSpPr>
            <a:spLocks noGrp="1" noChangeArrowheads="1"/>
          </p:cNvSpPr>
          <p:nvPr>
            <p:ph type="title" idx="4294967295"/>
          </p:nvPr>
        </p:nvSpPr>
        <p:spPr>
          <a:xfrm>
            <a:off x="539552"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latin typeface="CMR10"/>
              </a:rPr>
              <a:t>网页存贮</a:t>
            </a:r>
            <a:endParaRPr lang="zh-CN" altLang="en-US" sz="3200" b="1" dirty="0">
              <a:latin typeface="CMR10"/>
            </a:endParaRPr>
          </a:p>
        </p:txBody>
      </p:sp>
      <p:sp>
        <p:nvSpPr>
          <p:cNvPr id="46084" name="Rectangle 3"/>
          <p:cNvSpPr>
            <a:spLocks noGrp="1" noChangeArrowheads="1"/>
          </p:cNvSpPr>
          <p:nvPr>
            <p:ph type="body" idx="4294967295"/>
          </p:nvPr>
        </p:nvSpPr>
        <p:spPr>
          <a:xfrm>
            <a:off x="539750" y="1340768"/>
            <a:ext cx="8302625" cy="424815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dirty="0" smtClean="0">
                <a:latin typeface="CMR10"/>
              </a:rPr>
              <a:t>小规模系统</a:t>
            </a:r>
            <a:endParaRPr lang="zh-CN" altLang="en-US" dirty="0" smtClean="0">
              <a:latin typeface="CMR10"/>
            </a:endParaRPr>
          </a:p>
          <a:p>
            <a:pPr lvl="1" eaLnBrk="1" hangingPunct="1">
              <a:lnSpc>
                <a:spcPct val="120000"/>
              </a:lnSpc>
            </a:pPr>
            <a:r>
              <a:rPr lang="zh-CN" altLang="en-US" dirty="0" smtClean="0">
                <a:latin typeface="CMR10"/>
              </a:rPr>
              <a:t>能在一台机器的硬盘上放下</a:t>
            </a:r>
            <a:endParaRPr lang="zh-CN" altLang="en-US" dirty="0" smtClean="0">
              <a:latin typeface="CMR10"/>
            </a:endParaRPr>
          </a:p>
          <a:p>
            <a:pPr lvl="1" eaLnBrk="1" hangingPunct="1">
              <a:lnSpc>
                <a:spcPct val="120000"/>
              </a:lnSpc>
            </a:pPr>
            <a:r>
              <a:rPr lang="zh-CN" altLang="en-US" dirty="0" smtClean="0">
                <a:latin typeface="CMR10"/>
              </a:rPr>
              <a:t>用存贮管理器（例如，</a:t>
            </a:r>
            <a:r>
              <a:rPr lang="en-US" altLang="zh-CN" dirty="0" smtClean="0">
                <a:latin typeface="CMR10"/>
              </a:rPr>
              <a:t>Berkeley DB</a:t>
            </a:r>
            <a:r>
              <a:rPr lang="zh-CN" altLang="en-US" dirty="0" smtClean="0">
                <a:latin typeface="CMR10"/>
              </a:rPr>
              <a:t>）</a:t>
            </a:r>
            <a:endParaRPr lang="zh-CN" altLang="en-US" dirty="0" smtClean="0">
              <a:latin typeface="CMR10"/>
            </a:endParaRPr>
          </a:p>
          <a:p>
            <a:pPr lvl="2" eaLnBrk="1" hangingPunct="1">
              <a:lnSpc>
                <a:spcPct val="120000"/>
              </a:lnSpc>
            </a:pPr>
            <a:r>
              <a:rPr lang="zh-CN" altLang="en-US" dirty="0" smtClean="0">
                <a:latin typeface="CMR10"/>
              </a:rPr>
              <a:t>在一个文件内，管理基于磁盘的数据库</a:t>
            </a:r>
            <a:endParaRPr lang="zh-CN" altLang="en-US" dirty="0" smtClean="0">
              <a:latin typeface="CMR10"/>
            </a:endParaRPr>
          </a:p>
          <a:p>
            <a:pPr lvl="2" eaLnBrk="1" hangingPunct="1">
              <a:lnSpc>
                <a:spcPct val="120000"/>
              </a:lnSpc>
            </a:pPr>
            <a:r>
              <a:rPr lang="zh-CN" altLang="en-US" dirty="0" smtClean="0">
                <a:latin typeface="CMR10"/>
              </a:rPr>
              <a:t>如果后续访问操作是随机的，例如以</a:t>
            </a:r>
            <a:r>
              <a:rPr lang="en-US" altLang="zh-CN" dirty="0" smtClean="0">
                <a:latin typeface="CMR10"/>
              </a:rPr>
              <a:t>URL</a:t>
            </a:r>
            <a:r>
              <a:rPr lang="zh-CN" altLang="en-US" dirty="0" smtClean="0">
                <a:latin typeface="CMR10"/>
              </a:rPr>
              <a:t>为键，则可以将它配置成</a:t>
            </a:r>
            <a:r>
              <a:rPr lang="en-US" altLang="zh-CN" dirty="0" smtClean="0">
                <a:latin typeface="CMR10"/>
              </a:rPr>
              <a:t>hash-table/B-tree</a:t>
            </a:r>
            <a:r>
              <a:rPr lang="zh-CN" altLang="en-US" dirty="0" smtClean="0">
                <a:latin typeface="CMR10"/>
              </a:rPr>
              <a:t>。访问开销较大。</a:t>
            </a:r>
            <a:endParaRPr lang="zh-CN" altLang="en-US" dirty="0" smtClean="0">
              <a:latin typeface="CMR10"/>
            </a:endParaRPr>
          </a:p>
          <a:p>
            <a:pPr lvl="2" eaLnBrk="1" hangingPunct="1">
              <a:lnSpc>
                <a:spcPct val="120000"/>
              </a:lnSpc>
            </a:pPr>
            <a:r>
              <a:rPr lang="zh-CN" altLang="en-US" dirty="0" smtClean="0">
                <a:latin typeface="CMR10"/>
              </a:rPr>
              <a:t>如果后续访问可以是顺序的，例如索引器，则可以将它配置成一个顺序的网页记录。访问效率较高</a:t>
            </a:r>
            <a:endParaRPr lang="zh-CN" altLang="en-US" dirty="0" smtClean="0">
              <a:latin typeface="CMR10"/>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A3C0DBFF-4A12-4BF2-8FEB-CF6F523B2F1E}" type="slidenum">
              <a:rPr lang="en-US" altLang="zh-CN"/>
            </a:fld>
            <a:endParaRPr lang="en-US" altLang="zh-CN"/>
          </a:p>
        </p:txBody>
      </p:sp>
      <p:sp>
        <p:nvSpPr>
          <p:cNvPr id="47107" name="Rectangle 2"/>
          <p:cNvSpPr>
            <a:spLocks noGrp="1" noChangeArrowheads="1"/>
          </p:cNvSpPr>
          <p:nvPr>
            <p:ph type="title" idx="4294967295"/>
          </p:nvPr>
        </p:nvSpPr>
        <p:spPr>
          <a:xfrm>
            <a:off x="611560"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buFont typeface="Wingdings" panose="05000000000000000000" pitchFamily="2" charset="2"/>
              <a:buNone/>
            </a:pPr>
            <a:r>
              <a:rPr lang="zh-CN" altLang="en-US" sz="3200" b="1" dirty="0" smtClean="0">
                <a:latin typeface="CMR10"/>
              </a:rPr>
              <a:t>网页</a:t>
            </a:r>
            <a:r>
              <a:rPr lang="zh-CN" altLang="en-US" sz="3200" b="1" dirty="0">
                <a:latin typeface="CMR10"/>
              </a:rPr>
              <a:t>存贮</a:t>
            </a:r>
            <a:endParaRPr lang="zh-CN" altLang="en-US" sz="3200" b="1" dirty="0">
              <a:latin typeface="CMR10"/>
            </a:endParaRPr>
          </a:p>
        </p:txBody>
      </p:sp>
      <p:sp>
        <p:nvSpPr>
          <p:cNvPr id="47108" name="Rectangle 3"/>
          <p:cNvSpPr>
            <a:spLocks noGrp="1" noChangeArrowheads="1"/>
          </p:cNvSpPr>
          <p:nvPr>
            <p:ph type="body" idx="4294967295"/>
          </p:nvPr>
        </p:nvSpPr>
        <p:spPr>
          <a:xfrm>
            <a:off x="617538" y="1600200"/>
            <a:ext cx="8069262"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mtClean="0">
                <a:latin typeface="华文细黑" panose="02010600040101010101" pitchFamily="2" charset="-122"/>
              </a:rPr>
              <a:t>大规模系统</a:t>
            </a:r>
            <a:endParaRPr lang="zh-CN" altLang="en-US" smtClean="0">
              <a:latin typeface="华文细黑" panose="02010600040101010101" pitchFamily="2" charset="-122"/>
            </a:endParaRPr>
          </a:p>
          <a:p>
            <a:pPr lvl="1" eaLnBrk="1" hangingPunct="1">
              <a:lnSpc>
                <a:spcPct val="120000"/>
              </a:lnSpc>
            </a:pPr>
            <a:r>
              <a:rPr lang="zh-CN" altLang="en-US" smtClean="0">
                <a:latin typeface="华文细黑" panose="02010600040101010101" pitchFamily="2" charset="-122"/>
              </a:rPr>
              <a:t>仓储分布在多个存储服务器上</a:t>
            </a:r>
            <a:endParaRPr lang="zh-CN" altLang="en-US" smtClean="0">
              <a:latin typeface="华文细黑" panose="02010600040101010101" pitchFamily="2" charset="-122"/>
            </a:endParaRPr>
          </a:p>
          <a:p>
            <a:pPr lvl="1" eaLnBrk="1" hangingPunct="1">
              <a:lnSpc>
                <a:spcPct val="120000"/>
              </a:lnSpc>
            </a:pPr>
            <a:r>
              <a:rPr lang="zh-CN" altLang="en-US" smtClean="0">
                <a:latin typeface="华文细黑" panose="02010600040101010101" pitchFamily="2" charset="-122"/>
              </a:rPr>
              <a:t>存储服务器</a:t>
            </a:r>
            <a:endParaRPr lang="zh-CN" altLang="en-US" smtClean="0">
              <a:latin typeface="华文细黑" panose="02010600040101010101" pitchFamily="2" charset="-122"/>
            </a:endParaRPr>
          </a:p>
          <a:p>
            <a:pPr lvl="2" eaLnBrk="1" hangingPunct="1">
              <a:lnSpc>
                <a:spcPct val="120000"/>
              </a:lnSpc>
            </a:pPr>
            <a:r>
              <a:rPr lang="zh-CN" altLang="en-US" smtClean="0">
                <a:latin typeface="华文细黑" panose="02010600040101010101" pitchFamily="2" charset="-122"/>
              </a:rPr>
              <a:t>通过高速局域网连到</a:t>
            </a:r>
            <a:r>
              <a:rPr lang="en-US" altLang="zh-CN" smtClean="0">
                <a:latin typeface="华文细黑" panose="02010600040101010101" pitchFamily="2" charset="-122"/>
              </a:rPr>
              <a:t>crawler</a:t>
            </a:r>
            <a:endParaRPr lang="en-US" altLang="zh-CN" smtClean="0">
              <a:latin typeface="华文细黑" panose="02010600040101010101" pitchFamily="2" charset="-122"/>
            </a:endParaRPr>
          </a:p>
          <a:p>
            <a:pPr lvl="2" eaLnBrk="1" hangingPunct="1">
              <a:lnSpc>
                <a:spcPct val="120000"/>
              </a:lnSpc>
            </a:pPr>
            <a:r>
              <a:rPr lang="zh-CN" altLang="en-US" smtClean="0">
                <a:latin typeface="华文细黑" panose="02010600040101010101" pitchFamily="2" charset="-122"/>
              </a:rPr>
              <a:t>按照</a:t>
            </a:r>
            <a:r>
              <a:rPr lang="en-US" altLang="zh-CN" smtClean="0">
                <a:latin typeface="华文细黑" panose="02010600040101010101" pitchFamily="2" charset="-122"/>
              </a:rPr>
              <a:t>URL</a:t>
            </a:r>
            <a:r>
              <a:rPr lang="zh-CN" altLang="en-US" smtClean="0">
                <a:latin typeface="华文细黑" panose="02010600040101010101" pitchFamily="2" charset="-122"/>
              </a:rPr>
              <a:t>散列网页到存储服务器</a:t>
            </a:r>
            <a:endParaRPr lang="zh-CN" altLang="en-US" smtClean="0">
              <a:latin typeface="华文细黑" panose="02010600040101010101" pitchFamily="2" charset="-122"/>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2"/>
          </p:nvPr>
        </p:nvSpPr>
        <p:spPr>
          <a:xfrm>
            <a:off x="946150" y="6248400"/>
            <a:ext cx="1905000" cy="457200"/>
          </a:xfrm>
        </p:spPr>
        <p:txBody>
          <a:bodyPr/>
          <a:lstStyle/>
          <a:p>
            <a:pPr algn="l">
              <a:defRPr/>
            </a:pPr>
            <a:fld id="{DC0A8DE4-24D6-4F2D-84C1-51ABDE65FDAB}" type="slidenum">
              <a:rPr lang="en-US" altLang="zh-CN"/>
            </a:fld>
            <a:endParaRPr lang="en-US" altLang="zh-CN"/>
          </a:p>
        </p:txBody>
      </p:sp>
      <p:pic>
        <p:nvPicPr>
          <p:cNvPr id="48131" name="Picture 2"/>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a:xfrm>
            <a:off x="0" y="0"/>
            <a:ext cx="9144000" cy="6858000"/>
          </a:xfrm>
          <a:noFill/>
          <a:ln>
            <a:solidFill>
              <a:srgbClr val="FF0066"/>
            </a:solidFill>
            <a:miter lim="800000"/>
            <a:headEnd/>
            <a:tailEnd/>
          </a:ln>
          <a:extLst>
            <a:ext uri="{909E8E84-426E-40DD-AFC4-6F175D3DCCD1}">
              <a14:hiddenFill xmlns:a14="http://schemas.microsoft.com/office/drawing/2010/main">
                <a:solidFill>
                  <a:srgbClr val="FFFFFF"/>
                </a:solidFill>
              </a14:hiddenFill>
            </a:ext>
          </a:extLst>
        </p:spPr>
      </p:pic>
      <p:sp>
        <p:nvSpPr>
          <p:cNvPr id="529411" name="Rectangle 3"/>
          <p:cNvSpPr>
            <a:spLocks noGrp="1" noChangeArrowheads="1"/>
          </p:cNvSpPr>
          <p:nvPr>
            <p:ph type="title" idx="4294967295"/>
          </p:nvPr>
        </p:nvSpPr>
        <p:spPr>
          <a:xfrm>
            <a:off x="4427538" y="188913"/>
            <a:ext cx="4716462" cy="215900"/>
          </a:xfrm>
          <a:solidFill>
            <a:srgbClr val="FFFFFF"/>
          </a:solidFill>
          <a:ln>
            <a:solidFill>
              <a:srgbClr val="000000"/>
            </a:solidFill>
            <a:miter lim="800000"/>
          </a:ln>
        </p:spPr>
        <p:txBody>
          <a:bodyPr/>
          <a:lstStyle/>
          <a:p>
            <a:pPr eaLnBrk="1" hangingPunct="1">
              <a:defRPr/>
            </a:pPr>
            <a:r>
              <a:rPr lang="zh-CN" altLang="en-US" sz="1800" smtClean="0">
                <a:effectLst>
                  <a:outerShdw blurRad="38100" dist="38100" dir="2700000" algn="tl">
                    <a:srgbClr val="C0C0C0"/>
                  </a:outerShdw>
                </a:effectLst>
                <a:latin typeface="CMR10"/>
              </a:rPr>
              <a:t>大规模爬取器的一种结构图</a:t>
            </a:r>
            <a:endParaRPr lang="zh-CN" altLang="en-US" sz="1800" smtClean="0">
              <a:effectLst>
                <a:outerShdw blurRad="38100" dist="38100" dir="2700000" algn="tl">
                  <a:srgbClr val="C0C0C0"/>
                </a:outerShdw>
              </a:effectLst>
            </a:endParaRPr>
          </a:p>
        </p:txBody>
      </p:sp>
      <p:sp>
        <p:nvSpPr>
          <p:cNvPr id="429060" name="Freeform 4"/>
          <p:cNvSpPr/>
          <p:nvPr/>
        </p:nvSpPr>
        <p:spPr bwMode="auto">
          <a:xfrm>
            <a:off x="107950" y="0"/>
            <a:ext cx="4032250" cy="2397125"/>
          </a:xfrm>
          <a:custGeom>
            <a:avLst/>
            <a:gdLst>
              <a:gd name="T0" fmla="*/ 2147483647 w 2540"/>
              <a:gd name="T1" fmla="*/ 2147483647 h 1510"/>
              <a:gd name="T2" fmla="*/ 2147483647 w 2540"/>
              <a:gd name="T3" fmla="*/ 2147483647 h 1510"/>
              <a:gd name="T4" fmla="*/ 2147483647 w 2540"/>
              <a:gd name="T5" fmla="*/ 2147483647 h 1510"/>
              <a:gd name="T6" fmla="*/ 2147483647 w 2540"/>
              <a:gd name="T7" fmla="*/ 2147483647 h 1510"/>
              <a:gd name="T8" fmla="*/ 2147483647 w 2540"/>
              <a:gd name="T9" fmla="*/ 2147483647 h 1510"/>
              <a:gd name="T10" fmla="*/ 2147483647 w 2540"/>
              <a:gd name="T11" fmla="*/ 2147483647 h 1510"/>
              <a:gd name="T12" fmla="*/ 2147483647 w 2540"/>
              <a:gd name="T13" fmla="*/ 2147483647 h 1510"/>
              <a:gd name="T14" fmla="*/ 2147483647 w 2540"/>
              <a:gd name="T15" fmla="*/ 2147483647 h 1510"/>
              <a:gd name="T16" fmla="*/ 2147483647 w 2540"/>
              <a:gd name="T17" fmla="*/ 2147483647 h 1510"/>
              <a:gd name="T18" fmla="*/ 2147483647 w 2540"/>
              <a:gd name="T19" fmla="*/ 2147483647 h 1510"/>
              <a:gd name="T20" fmla="*/ 2147483647 w 2540"/>
              <a:gd name="T21" fmla="*/ 2147483647 h 1510"/>
              <a:gd name="T22" fmla="*/ 2147483647 w 2540"/>
              <a:gd name="T23" fmla="*/ 2147483647 h 1510"/>
              <a:gd name="T24" fmla="*/ 2147483647 w 2540"/>
              <a:gd name="T25" fmla="*/ 2147483647 h 1510"/>
              <a:gd name="T26" fmla="*/ 2147483647 w 2540"/>
              <a:gd name="T27" fmla="*/ 2147483647 h 1510"/>
              <a:gd name="T28" fmla="*/ 2147483647 w 2540"/>
              <a:gd name="T29" fmla="*/ 2147483647 h 1510"/>
              <a:gd name="T30" fmla="*/ 2147483647 w 2540"/>
              <a:gd name="T31" fmla="*/ 2147483647 h 1510"/>
              <a:gd name="T32" fmla="*/ 2147483647 w 2540"/>
              <a:gd name="T33" fmla="*/ 2147483647 h 1510"/>
              <a:gd name="T34" fmla="*/ 2147483647 w 2540"/>
              <a:gd name="T35" fmla="*/ 2147483647 h 1510"/>
              <a:gd name="T36" fmla="*/ 2147483647 w 2540"/>
              <a:gd name="T37" fmla="*/ 2147483647 h 1510"/>
              <a:gd name="T38" fmla="*/ 2147483647 w 2540"/>
              <a:gd name="T39" fmla="*/ 2147483647 h 1510"/>
              <a:gd name="T40" fmla="*/ 2147483647 w 2540"/>
              <a:gd name="T41" fmla="*/ 2147483647 h 1510"/>
              <a:gd name="T42" fmla="*/ 2147483647 w 2540"/>
              <a:gd name="T43" fmla="*/ 2147483647 h 1510"/>
              <a:gd name="T44" fmla="*/ 2147483647 w 2540"/>
              <a:gd name="T45" fmla="*/ 2147483647 h 1510"/>
              <a:gd name="T46" fmla="*/ 2147483647 w 2540"/>
              <a:gd name="T47" fmla="*/ 2147483647 h 1510"/>
              <a:gd name="T48" fmla="*/ 2147483647 w 2540"/>
              <a:gd name="T49" fmla="*/ 2147483647 h 1510"/>
              <a:gd name="T50" fmla="*/ 2147483647 w 2540"/>
              <a:gd name="T51" fmla="*/ 2147483647 h 1510"/>
              <a:gd name="T52" fmla="*/ 2147483647 w 2540"/>
              <a:gd name="T53" fmla="*/ 2147483647 h 1510"/>
              <a:gd name="T54" fmla="*/ 2147483647 w 2540"/>
              <a:gd name="T55" fmla="*/ 2147483647 h 1510"/>
              <a:gd name="T56" fmla="*/ 2147483647 w 2540"/>
              <a:gd name="T57" fmla="*/ 2147483647 h 1510"/>
              <a:gd name="T58" fmla="*/ 2147483647 w 2540"/>
              <a:gd name="T59" fmla="*/ 2147483647 h 1510"/>
              <a:gd name="T60" fmla="*/ 2147483647 w 2540"/>
              <a:gd name="T61" fmla="*/ 2147483647 h 1510"/>
              <a:gd name="T62" fmla="*/ 2147483647 w 2540"/>
              <a:gd name="T63" fmla="*/ 2147483647 h 1510"/>
              <a:gd name="T64" fmla="*/ 2147483647 w 2540"/>
              <a:gd name="T65" fmla="*/ 0 h 1510"/>
              <a:gd name="T66" fmla="*/ 2147483647 w 2540"/>
              <a:gd name="T67" fmla="*/ 2147483647 h 1510"/>
              <a:gd name="T68" fmla="*/ 2147483647 w 2540"/>
              <a:gd name="T69" fmla="*/ 2147483647 h 15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40"/>
              <a:gd name="T106" fmla="*/ 0 h 1510"/>
              <a:gd name="T107" fmla="*/ 2540 w 2540"/>
              <a:gd name="T108" fmla="*/ 1510 h 15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40" h="1510">
                <a:moveTo>
                  <a:pt x="1301" y="61"/>
                </a:moveTo>
                <a:cubicBezTo>
                  <a:pt x="1067" y="50"/>
                  <a:pt x="1020" y="51"/>
                  <a:pt x="725" y="61"/>
                </a:cubicBezTo>
                <a:cubicBezTo>
                  <a:pt x="669" y="73"/>
                  <a:pt x="612" y="75"/>
                  <a:pt x="555" y="81"/>
                </a:cubicBezTo>
                <a:cubicBezTo>
                  <a:pt x="476" y="114"/>
                  <a:pt x="571" y="71"/>
                  <a:pt x="488" y="122"/>
                </a:cubicBezTo>
                <a:cubicBezTo>
                  <a:pt x="460" y="139"/>
                  <a:pt x="423" y="155"/>
                  <a:pt x="393" y="169"/>
                </a:cubicBezTo>
                <a:cubicBezTo>
                  <a:pt x="371" y="191"/>
                  <a:pt x="345" y="220"/>
                  <a:pt x="318" y="237"/>
                </a:cubicBezTo>
                <a:cubicBezTo>
                  <a:pt x="270" y="267"/>
                  <a:pt x="224" y="285"/>
                  <a:pt x="183" y="325"/>
                </a:cubicBezTo>
                <a:cubicBezTo>
                  <a:pt x="156" y="351"/>
                  <a:pt x="152" y="386"/>
                  <a:pt x="122" y="407"/>
                </a:cubicBezTo>
                <a:cubicBezTo>
                  <a:pt x="95" y="470"/>
                  <a:pt x="124" y="418"/>
                  <a:pt x="88" y="454"/>
                </a:cubicBezTo>
                <a:cubicBezTo>
                  <a:pt x="70" y="472"/>
                  <a:pt x="61" y="501"/>
                  <a:pt x="47" y="522"/>
                </a:cubicBezTo>
                <a:cubicBezTo>
                  <a:pt x="0" y="704"/>
                  <a:pt x="16" y="931"/>
                  <a:pt x="156" y="1071"/>
                </a:cubicBezTo>
                <a:cubicBezTo>
                  <a:pt x="167" y="1107"/>
                  <a:pt x="239" y="1180"/>
                  <a:pt x="271" y="1199"/>
                </a:cubicBezTo>
                <a:cubicBezTo>
                  <a:pt x="285" y="1207"/>
                  <a:pt x="302" y="1208"/>
                  <a:pt x="318" y="1213"/>
                </a:cubicBezTo>
                <a:cubicBezTo>
                  <a:pt x="424" y="1283"/>
                  <a:pt x="551" y="1316"/>
                  <a:pt x="671" y="1355"/>
                </a:cubicBezTo>
                <a:cubicBezTo>
                  <a:pt x="721" y="1371"/>
                  <a:pt x="769" y="1403"/>
                  <a:pt x="820" y="1416"/>
                </a:cubicBezTo>
                <a:cubicBezTo>
                  <a:pt x="840" y="1421"/>
                  <a:pt x="861" y="1420"/>
                  <a:pt x="881" y="1423"/>
                </a:cubicBezTo>
                <a:cubicBezTo>
                  <a:pt x="963" y="1437"/>
                  <a:pt x="1043" y="1460"/>
                  <a:pt x="1125" y="1470"/>
                </a:cubicBezTo>
                <a:cubicBezTo>
                  <a:pt x="1170" y="1486"/>
                  <a:pt x="1214" y="1489"/>
                  <a:pt x="1260" y="1498"/>
                </a:cubicBezTo>
                <a:cubicBezTo>
                  <a:pt x="1699" y="1491"/>
                  <a:pt x="1553" y="1510"/>
                  <a:pt x="1748" y="1477"/>
                </a:cubicBezTo>
                <a:cubicBezTo>
                  <a:pt x="1793" y="1458"/>
                  <a:pt x="1836" y="1445"/>
                  <a:pt x="1884" y="1437"/>
                </a:cubicBezTo>
                <a:cubicBezTo>
                  <a:pt x="1932" y="1407"/>
                  <a:pt x="1982" y="1399"/>
                  <a:pt x="2033" y="1376"/>
                </a:cubicBezTo>
                <a:cubicBezTo>
                  <a:pt x="2078" y="1356"/>
                  <a:pt x="2120" y="1336"/>
                  <a:pt x="2168" y="1328"/>
                </a:cubicBezTo>
                <a:cubicBezTo>
                  <a:pt x="2208" y="1303"/>
                  <a:pt x="2252" y="1287"/>
                  <a:pt x="2290" y="1260"/>
                </a:cubicBezTo>
                <a:cubicBezTo>
                  <a:pt x="2314" y="1225"/>
                  <a:pt x="2335" y="1189"/>
                  <a:pt x="2365" y="1159"/>
                </a:cubicBezTo>
                <a:cubicBezTo>
                  <a:pt x="2384" y="1140"/>
                  <a:pt x="2406" y="1130"/>
                  <a:pt x="2419" y="1105"/>
                </a:cubicBezTo>
                <a:cubicBezTo>
                  <a:pt x="2451" y="1043"/>
                  <a:pt x="2470" y="978"/>
                  <a:pt x="2500" y="915"/>
                </a:cubicBezTo>
                <a:cubicBezTo>
                  <a:pt x="2513" y="803"/>
                  <a:pt x="2540" y="678"/>
                  <a:pt x="2466" y="583"/>
                </a:cubicBezTo>
                <a:cubicBezTo>
                  <a:pt x="2442" y="500"/>
                  <a:pt x="2381" y="396"/>
                  <a:pt x="2297" y="366"/>
                </a:cubicBezTo>
                <a:cubicBezTo>
                  <a:pt x="2245" y="314"/>
                  <a:pt x="2186" y="277"/>
                  <a:pt x="2121" y="244"/>
                </a:cubicBezTo>
                <a:cubicBezTo>
                  <a:pt x="2072" y="181"/>
                  <a:pt x="2003" y="160"/>
                  <a:pt x="1931" y="136"/>
                </a:cubicBezTo>
                <a:cubicBezTo>
                  <a:pt x="1912" y="130"/>
                  <a:pt x="1876" y="111"/>
                  <a:pt x="1857" y="108"/>
                </a:cubicBezTo>
                <a:cubicBezTo>
                  <a:pt x="1708" y="86"/>
                  <a:pt x="1558" y="76"/>
                  <a:pt x="1409" y="61"/>
                </a:cubicBezTo>
                <a:cubicBezTo>
                  <a:pt x="1318" y="37"/>
                  <a:pt x="1223" y="19"/>
                  <a:pt x="1131" y="0"/>
                </a:cubicBezTo>
                <a:cubicBezTo>
                  <a:pt x="1119" y="19"/>
                  <a:pt x="1111" y="20"/>
                  <a:pt x="1125" y="41"/>
                </a:cubicBezTo>
                <a:cubicBezTo>
                  <a:pt x="1130" y="49"/>
                  <a:pt x="1145" y="61"/>
                  <a:pt x="1145" y="61"/>
                </a:cubicBezTo>
              </a:path>
            </a:pathLst>
          </a:cu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diamond(in)">
                                      <p:cBhvr>
                                        <p:cTn id="7" dur="2000"/>
                                        <p:tgtEl>
                                          <p:spTgt spid="429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9C20A2EA-A8FA-4A1B-8559-DA6D55BEE160}" type="slidenum">
              <a:rPr lang="en-US" altLang="zh-CN"/>
            </a:fld>
            <a:endParaRPr lang="en-US" altLang="zh-CN"/>
          </a:p>
        </p:txBody>
      </p:sp>
      <p:sp>
        <p:nvSpPr>
          <p:cNvPr id="55299" name="Rectangle 2"/>
          <p:cNvSpPr>
            <a:spLocks noGrp="1" noChangeArrowheads="1"/>
          </p:cNvSpPr>
          <p:nvPr>
            <p:ph type="title"/>
          </p:nvPr>
        </p:nvSpPr>
        <p:spPr>
          <a:xfrm>
            <a:off x="539552" y="485800"/>
            <a:ext cx="8229600" cy="1143000"/>
          </a:xfrm>
          <a:extLst>
            <a:ext uri="{909E8E84-426E-40DD-AFC4-6F175D3DCCD1}">
              <a14:hiddenFill xmlns:a14="http://schemas.microsoft.com/office/drawing/2010/main">
                <a:solidFill>
                  <a:srgbClr val="FFFFFF"/>
                </a:solidFill>
              </a14:hiddenFill>
            </a:ext>
          </a:extLst>
        </p:spPr>
        <p:txBody>
          <a:bodyPr anchor="t"/>
          <a:lstStyle/>
          <a:p>
            <a:pPr eaLnBrk="1" hangingPunct="1"/>
            <a:r>
              <a:rPr lang="en-US" altLang="zh-CN" sz="3200" b="1" dirty="0" smtClean="0">
                <a:latin typeface="+mj-ea"/>
                <a:ea typeface="+mj-ea"/>
              </a:rPr>
              <a:t>Web </a:t>
            </a:r>
            <a:r>
              <a:rPr lang="zh-CN" altLang="en-US" sz="3200" b="1" dirty="0" smtClean="0">
                <a:latin typeface="+mj-ea"/>
                <a:ea typeface="+mj-ea"/>
              </a:rPr>
              <a:t>信息采集核心问题</a:t>
            </a:r>
            <a:endParaRPr lang="zh-CN" altLang="en-US" sz="3200" b="1" dirty="0" smtClean="0">
              <a:latin typeface="+mj-ea"/>
              <a:ea typeface="+mj-ea"/>
            </a:endParaRPr>
          </a:p>
        </p:txBody>
      </p:sp>
      <p:sp>
        <p:nvSpPr>
          <p:cNvPr id="55300" name="Rectangle 3"/>
          <p:cNvSpPr>
            <a:spLocks noGrp="1" noChangeArrowheads="1"/>
          </p:cNvSpPr>
          <p:nvPr>
            <p:ph type="body" idx="1"/>
          </p:nvPr>
        </p:nvSpPr>
        <p:spPr>
          <a:xfrm>
            <a:off x="614363" y="1361033"/>
            <a:ext cx="8072437" cy="3940175"/>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en-US" altLang="zh-CN" dirty="0" smtClean="0"/>
              <a:t> </a:t>
            </a:r>
            <a:r>
              <a:rPr lang="zh-CN" altLang="en-US" dirty="0" smtClean="0"/>
              <a:t>采集页面选择</a:t>
            </a:r>
            <a:endParaRPr lang="zh-CN" altLang="en-US" dirty="0" smtClean="0"/>
          </a:p>
          <a:p>
            <a:pPr eaLnBrk="1" hangingPunct="1">
              <a:lnSpc>
                <a:spcPct val="120000"/>
              </a:lnSpc>
            </a:pPr>
            <a:r>
              <a:rPr lang="zh-CN" altLang="en-US" dirty="0" smtClean="0"/>
              <a:t> 页面并行采集</a:t>
            </a:r>
            <a:endParaRPr lang="zh-CN" altLang="en-US" dirty="0" smtClean="0"/>
          </a:p>
          <a:p>
            <a:pPr eaLnBrk="1" hangingPunct="1">
              <a:lnSpc>
                <a:spcPct val="120000"/>
              </a:lnSpc>
            </a:pPr>
            <a:r>
              <a:rPr lang="zh-CN" altLang="en-US" dirty="0" smtClean="0"/>
              <a:t> 页面刷新问题</a:t>
            </a:r>
            <a:endParaRPr lang="zh-CN" altLang="en-US" dirty="0" smtClean="0"/>
          </a:p>
          <a:p>
            <a:pPr eaLnBrk="1" hangingPunct="1">
              <a:lnSpc>
                <a:spcPct val="120000"/>
              </a:lnSpc>
            </a:pPr>
            <a:r>
              <a:rPr lang="zh-CN" altLang="en-US" dirty="0" smtClean="0"/>
              <a:t> 动态页面采集</a:t>
            </a:r>
            <a:endParaRPr lang="zh-CN" altLang="en-US" dirty="0" smtClean="0"/>
          </a:p>
          <a:p>
            <a:pPr eaLnBrk="1" hangingPunct="1">
              <a:lnSpc>
                <a:spcPct val="120000"/>
              </a:lnSpc>
            </a:pPr>
            <a:r>
              <a:rPr lang="zh-CN" altLang="en-US" dirty="0" smtClean="0"/>
              <a:t> 工程问题</a:t>
            </a:r>
            <a:endParaRPr lang="zh-CN" altLang="en-US" dirty="0" smtClean="0"/>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B0FEF2C5-1BAE-438F-8B0E-D3C3FA5246E5}" type="slidenum">
              <a:rPr lang="en-US" altLang="zh-CN"/>
            </a:fld>
            <a:endParaRPr lang="en-US" altLang="zh-CN"/>
          </a:p>
        </p:txBody>
      </p:sp>
      <p:sp>
        <p:nvSpPr>
          <p:cNvPr id="56323" name="Rectangle 2"/>
          <p:cNvSpPr>
            <a:spLocks noGrp="1" noChangeArrowheads="1"/>
          </p:cNvSpPr>
          <p:nvPr>
            <p:ph type="title"/>
          </p:nvPr>
        </p:nvSpPr>
        <p:spPr>
          <a:xfrm>
            <a:off x="539552" y="476672"/>
            <a:ext cx="7839075" cy="862013"/>
          </a:xfrm>
          <a:extLst>
            <a:ext uri="{909E8E84-426E-40DD-AFC4-6F175D3DCCD1}">
              <a14:hiddenFill xmlns:a14="http://schemas.microsoft.com/office/drawing/2010/main">
                <a:solidFill>
                  <a:srgbClr val="FFFFFF"/>
                </a:solidFill>
              </a14:hiddenFill>
            </a:ext>
          </a:extLst>
        </p:spPr>
        <p:txBody>
          <a:bodyPr anchor="t"/>
          <a:lstStyle/>
          <a:p>
            <a:pPr eaLnBrk="1" hangingPunct="1"/>
            <a:r>
              <a:rPr lang="zh-CN" altLang="en-US" sz="3200" b="1" dirty="0" smtClean="0">
                <a:latin typeface="+mj-ea"/>
                <a:ea typeface="+mj-ea"/>
              </a:rPr>
              <a:t>待采集页面选择</a:t>
            </a:r>
            <a:r>
              <a:rPr lang="en-US" altLang="zh-CN" sz="3200" b="1" dirty="0" smtClean="0">
                <a:latin typeface="+mj-ea"/>
                <a:ea typeface="+mj-ea"/>
              </a:rPr>
              <a:t>(1)</a:t>
            </a:r>
            <a:endParaRPr lang="en-US" altLang="zh-CN" sz="3200" b="1" dirty="0" smtClean="0">
              <a:latin typeface="+mj-ea"/>
              <a:ea typeface="+mj-ea"/>
            </a:endParaRPr>
          </a:p>
        </p:txBody>
      </p:sp>
      <p:sp>
        <p:nvSpPr>
          <p:cNvPr id="56324" name="Rectangle 3"/>
          <p:cNvSpPr>
            <a:spLocks noGrp="1" noChangeArrowheads="1"/>
          </p:cNvSpPr>
          <p:nvPr>
            <p:ph type="body" idx="1"/>
          </p:nvPr>
        </p:nvSpPr>
        <p:spPr>
          <a:xfrm>
            <a:off x="539552" y="1556792"/>
            <a:ext cx="8067675" cy="440690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t>问题描述：</a:t>
            </a:r>
            <a:endParaRPr lang="zh-CN" altLang="en-US" sz="2400" dirty="0" smtClean="0"/>
          </a:p>
          <a:p>
            <a:pPr eaLnBrk="1" hangingPunct="1">
              <a:lnSpc>
                <a:spcPct val="120000"/>
              </a:lnSpc>
              <a:buFont typeface="Wingdings" panose="05000000000000000000" pitchFamily="2" charset="2"/>
              <a:buNone/>
            </a:pPr>
            <a:r>
              <a:rPr lang="zh-CN" altLang="en-US" sz="2400" dirty="0" smtClean="0"/>
              <a:t>        选择哪些页面进行采集；</a:t>
            </a:r>
            <a:endParaRPr lang="zh-CN" altLang="en-US" sz="2400" dirty="0" smtClean="0"/>
          </a:p>
          <a:p>
            <a:pPr eaLnBrk="1" hangingPunct="1">
              <a:lnSpc>
                <a:spcPct val="120000"/>
              </a:lnSpc>
              <a:buFont typeface="Wingdings" panose="05000000000000000000" pitchFamily="2" charset="2"/>
              <a:buNone/>
            </a:pPr>
            <a:r>
              <a:rPr lang="zh-CN" altLang="en-US" sz="2400" dirty="0" smtClean="0"/>
              <a:t>        按照什么样的顺序进行采集 </a:t>
            </a:r>
            <a:r>
              <a:rPr lang="en-US" altLang="zh-CN" sz="2400" dirty="0" smtClean="0"/>
              <a:t>(</a:t>
            </a:r>
            <a:r>
              <a:rPr lang="zh-CN" altLang="en-US" sz="2400" dirty="0" smtClean="0"/>
              <a:t>重点</a:t>
            </a:r>
            <a:r>
              <a:rPr lang="en-US" altLang="zh-CN" sz="2400" dirty="0" smtClean="0"/>
              <a:t>)</a:t>
            </a:r>
            <a:r>
              <a:rPr lang="zh-CN" altLang="en-US" sz="2400" dirty="0" smtClean="0"/>
              <a:t>。 </a:t>
            </a:r>
            <a:endParaRPr lang="zh-CN" altLang="en-US" sz="2400" dirty="0" smtClean="0"/>
          </a:p>
          <a:p>
            <a:pPr eaLnBrk="1" hangingPunct="1">
              <a:lnSpc>
                <a:spcPct val="120000"/>
              </a:lnSpc>
            </a:pPr>
            <a:r>
              <a:rPr lang="zh-CN" altLang="en-US" sz="2400" dirty="0" smtClean="0"/>
              <a:t>不管是</a:t>
            </a:r>
            <a:r>
              <a:rPr lang="en-US" altLang="zh-CN" sz="2400" dirty="0" smtClean="0"/>
              <a:t>Scalable Web Crawling</a:t>
            </a:r>
            <a:r>
              <a:rPr lang="zh-CN" altLang="en-US" sz="2400" dirty="0" smtClean="0"/>
              <a:t>，还是</a:t>
            </a:r>
            <a:r>
              <a:rPr lang="en-US" altLang="zh-CN" sz="2400" dirty="0" smtClean="0"/>
              <a:t>Focused Web Crawling</a:t>
            </a:r>
            <a:r>
              <a:rPr lang="zh-CN" altLang="en-US" sz="2400" dirty="0" smtClean="0"/>
              <a:t>都将面临待采集页面选择问题，后者对待采集页面选择要求更高。</a:t>
            </a:r>
            <a:endParaRPr lang="zh-CN" altLang="en-US" sz="2400" dirty="0" smtClean="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76466E81-2938-4475-9B43-F5F0AF5D144C}" type="slidenum">
              <a:rPr lang="en-US" altLang="zh-CN"/>
            </a:fld>
            <a:endParaRPr lang="en-US" altLang="zh-CN"/>
          </a:p>
        </p:txBody>
      </p:sp>
      <p:sp>
        <p:nvSpPr>
          <p:cNvPr id="57347" name="Rectangle 2"/>
          <p:cNvSpPr>
            <a:spLocks noGrp="1" noChangeArrowheads="1"/>
          </p:cNvSpPr>
          <p:nvPr>
            <p:ph type="title"/>
          </p:nvPr>
        </p:nvSpPr>
        <p:spPr>
          <a:xfrm>
            <a:off x="623858" y="476672"/>
            <a:ext cx="8540750" cy="865188"/>
          </a:xfrm>
          <a:extLst>
            <a:ext uri="{909E8E84-426E-40DD-AFC4-6F175D3DCCD1}">
              <a14:hiddenFill xmlns:a14="http://schemas.microsoft.com/office/drawing/2010/main">
                <a:solidFill>
                  <a:srgbClr val="FFFFFF"/>
                </a:solidFill>
              </a14:hiddenFill>
            </a:ext>
          </a:extLst>
        </p:spPr>
        <p:txBody>
          <a:bodyPr anchor="t"/>
          <a:lstStyle/>
          <a:p>
            <a:pPr eaLnBrk="1" hangingPunct="1"/>
            <a:r>
              <a:rPr lang="zh-CN" altLang="en-US" sz="3200" b="1" dirty="0" smtClean="0">
                <a:latin typeface="+mj-ea"/>
                <a:ea typeface="+mj-ea"/>
              </a:rPr>
              <a:t>采集页面选择</a:t>
            </a:r>
            <a:r>
              <a:rPr lang="en-US" altLang="zh-CN" sz="3200" b="1" dirty="0" smtClean="0">
                <a:latin typeface="+mj-ea"/>
                <a:ea typeface="+mj-ea"/>
              </a:rPr>
              <a:t>(2)</a:t>
            </a:r>
            <a:endParaRPr lang="en-US" altLang="zh-CN" sz="3200" b="1" dirty="0" smtClean="0">
              <a:latin typeface="+mj-ea"/>
              <a:ea typeface="+mj-ea"/>
            </a:endParaRPr>
          </a:p>
        </p:txBody>
      </p:sp>
      <p:sp>
        <p:nvSpPr>
          <p:cNvPr id="57348" name="Rectangle 3"/>
          <p:cNvSpPr>
            <a:spLocks noGrp="1" noChangeArrowheads="1"/>
          </p:cNvSpPr>
          <p:nvPr>
            <p:ph type="body" idx="1"/>
          </p:nvPr>
        </p:nvSpPr>
        <p:spPr>
          <a:xfrm>
            <a:off x="304800" y="1412776"/>
            <a:ext cx="8540750" cy="511175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200" dirty="0" smtClean="0"/>
              <a:t>可以根据页面质量进行排序，五种页面质量计算方法如下：</a:t>
            </a:r>
            <a:endParaRPr lang="zh-CN" altLang="en-US" sz="2200" dirty="0" smtClean="0"/>
          </a:p>
          <a:p>
            <a:pPr lvl="1" eaLnBrk="1" hangingPunct="1">
              <a:lnSpc>
                <a:spcPct val="120000"/>
              </a:lnSpc>
              <a:buFont typeface="Wingdings" panose="05000000000000000000" pitchFamily="2" charset="2"/>
              <a:buChar char="Ø"/>
            </a:pPr>
            <a:r>
              <a:rPr lang="en-US" altLang="zh-CN" sz="2000" dirty="0" smtClean="0">
                <a:latin typeface="宋体" panose="02010600030101010101" pitchFamily="2" charset="-122"/>
              </a:rPr>
              <a:t>Similarity(</a:t>
            </a:r>
            <a:r>
              <a:rPr lang="zh-CN" altLang="en-US" sz="2000" dirty="0" smtClean="0">
                <a:latin typeface="宋体" panose="02010600030101010101" pitchFamily="2" charset="-122"/>
              </a:rPr>
              <a:t>根据页面和指导采集的问题之间的相似度</a:t>
            </a:r>
            <a:r>
              <a:rPr lang="en-US" altLang="zh-CN" sz="2000" dirty="0" smtClean="0">
                <a:latin typeface="宋体" panose="02010600030101010101" pitchFamily="2" charset="-122"/>
              </a:rPr>
              <a:t>)</a:t>
            </a:r>
            <a:endParaRPr lang="en-US" altLang="zh-CN" sz="20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en-US" altLang="zh-CN" sz="2000" dirty="0" smtClean="0">
                <a:latin typeface="宋体" panose="02010600030101010101" pitchFamily="2" charset="-122"/>
              </a:rPr>
              <a:t>Backlink(</a:t>
            </a:r>
            <a:r>
              <a:rPr lang="zh-CN" altLang="en-US" sz="2000" dirty="0" smtClean="0">
                <a:latin typeface="宋体" panose="02010600030101010101" pitchFamily="2" charset="-122"/>
              </a:rPr>
              <a:t>根据这个页面在</a:t>
            </a:r>
            <a:r>
              <a:rPr lang="en-US" altLang="zh-CN" sz="2000" dirty="0" smtClean="0">
                <a:latin typeface="宋体" panose="02010600030101010101" pitchFamily="2" charset="-122"/>
              </a:rPr>
              <a:t>Web</a:t>
            </a:r>
            <a:r>
              <a:rPr lang="zh-CN" altLang="en-US" sz="2000" dirty="0" smtClean="0">
                <a:latin typeface="宋体" panose="02010600030101010101" pitchFamily="2" charset="-122"/>
              </a:rPr>
              <a:t>图中的入度大小</a:t>
            </a:r>
            <a:r>
              <a:rPr lang="en-US" altLang="zh-CN" sz="2000" dirty="0" smtClean="0">
                <a:latin typeface="宋体" panose="02010600030101010101" pitchFamily="2" charset="-122"/>
              </a:rPr>
              <a:t>)</a:t>
            </a:r>
            <a:endParaRPr lang="en-US" altLang="zh-CN" sz="2000" dirty="0" smtClean="0"/>
          </a:p>
          <a:p>
            <a:pPr lvl="1" eaLnBrk="1" hangingPunct="1">
              <a:lnSpc>
                <a:spcPct val="120000"/>
              </a:lnSpc>
              <a:buFont typeface="Wingdings" panose="05000000000000000000" pitchFamily="2" charset="2"/>
              <a:buChar char="Ø"/>
            </a:pPr>
            <a:r>
              <a:rPr lang="en-US" altLang="zh-CN" sz="2000" dirty="0" smtClean="0">
                <a:latin typeface="宋体" panose="02010600030101010101" pitchFamily="2" charset="-122"/>
              </a:rPr>
              <a:t>PageRank(</a:t>
            </a:r>
            <a:r>
              <a:rPr lang="zh-CN" altLang="en-US" sz="2000" dirty="0" smtClean="0">
                <a:latin typeface="宋体" panose="02010600030101010101" pitchFamily="2" charset="-122"/>
              </a:rPr>
              <a:t>根据指向它的所有页的平均权值之和</a:t>
            </a:r>
            <a:r>
              <a:rPr lang="en-US" altLang="zh-CN" sz="2000" dirty="0" smtClean="0">
                <a:latin typeface="宋体" panose="02010600030101010101" pitchFamily="2" charset="-122"/>
              </a:rPr>
              <a:t>,</a:t>
            </a:r>
            <a:r>
              <a:rPr lang="zh-CN" altLang="en-US" sz="2000" dirty="0" smtClean="0">
                <a:latin typeface="宋体" panose="02010600030101010101" pitchFamily="2" charset="-122"/>
              </a:rPr>
              <a:t>一页的平均权值定义为这页的权值除以这页的出度</a:t>
            </a:r>
            <a:r>
              <a:rPr lang="en-US" altLang="zh-CN" sz="2000" dirty="0" smtClean="0">
                <a:latin typeface="宋体" panose="02010600030101010101" pitchFamily="2" charset="-122"/>
              </a:rPr>
              <a:t>)</a:t>
            </a:r>
            <a:endParaRPr lang="en-US" altLang="zh-CN" sz="2000" dirty="0" smtClean="0"/>
          </a:p>
          <a:p>
            <a:pPr lvl="1" eaLnBrk="1" hangingPunct="1">
              <a:lnSpc>
                <a:spcPct val="120000"/>
              </a:lnSpc>
              <a:buFont typeface="Wingdings" panose="05000000000000000000" pitchFamily="2" charset="2"/>
              <a:buChar char="Ø"/>
            </a:pPr>
            <a:r>
              <a:rPr lang="en-US" altLang="zh-CN" sz="2000" dirty="0" err="1" smtClean="0">
                <a:latin typeface="宋体" panose="02010600030101010101" pitchFamily="2" charset="-122"/>
              </a:rPr>
              <a:t>Forwardlink</a:t>
            </a:r>
            <a:r>
              <a:rPr lang="en-US" altLang="zh-CN" sz="2000" dirty="0" smtClean="0">
                <a:latin typeface="宋体" panose="02010600030101010101" pitchFamily="2" charset="-122"/>
              </a:rPr>
              <a:t>(</a:t>
            </a:r>
            <a:r>
              <a:rPr lang="zh-CN" altLang="en-US" sz="2000" dirty="0" smtClean="0">
                <a:latin typeface="宋体" panose="02010600030101010101" pitchFamily="2" charset="-122"/>
              </a:rPr>
              <a:t>根据这个页面在</a:t>
            </a:r>
            <a:r>
              <a:rPr lang="en-US" altLang="zh-CN" sz="2000" dirty="0" smtClean="0">
                <a:latin typeface="宋体" panose="02010600030101010101" pitchFamily="2" charset="-122"/>
              </a:rPr>
              <a:t>Web</a:t>
            </a:r>
            <a:r>
              <a:rPr lang="zh-CN" altLang="en-US" sz="2000" dirty="0" smtClean="0">
                <a:latin typeface="宋体" panose="02010600030101010101" pitchFamily="2" charset="-122"/>
              </a:rPr>
              <a:t>图中的出度的大小</a:t>
            </a:r>
            <a:r>
              <a:rPr lang="en-US" altLang="zh-CN" sz="2000" dirty="0" smtClean="0">
                <a:latin typeface="宋体" panose="02010600030101010101" pitchFamily="2" charset="-122"/>
              </a:rPr>
              <a:t>)</a:t>
            </a:r>
            <a:r>
              <a:rPr lang="en-US" altLang="zh-CN" sz="2000" dirty="0" smtClean="0"/>
              <a:t> </a:t>
            </a:r>
            <a:endParaRPr lang="en-US" altLang="zh-CN" sz="2000" dirty="0" smtClean="0"/>
          </a:p>
          <a:p>
            <a:pPr lvl="1" eaLnBrk="1" hangingPunct="1">
              <a:lnSpc>
                <a:spcPct val="120000"/>
              </a:lnSpc>
              <a:buFont typeface="Wingdings" panose="05000000000000000000" pitchFamily="2" charset="2"/>
              <a:buChar char="Ø"/>
            </a:pPr>
            <a:r>
              <a:rPr lang="en-US" altLang="zh-CN" sz="2000" dirty="0" smtClean="0">
                <a:latin typeface="宋体" panose="02010600030101010101" pitchFamily="2" charset="-122"/>
              </a:rPr>
              <a:t>Location(</a:t>
            </a:r>
            <a:r>
              <a:rPr lang="zh-CN" altLang="en-US" sz="2000" dirty="0" smtClean="0">
                <a:latin typeface="宋体" panose="02010600030101010101" pitchFamily="2" charset="-122"/>
              </a:rPr>
              <a:t>根据这个页面的位置信息</a:t>
            </a:r>
            <a:r>
              <a:rPr lang="en-US" altLang="zh-CN" sz="2000" dirty="0" smtClean="0">
                <a:latin typeface="宋体" panose="02010600030101010101" pitchFamily="2" charset="-122"/>
              </a:rPr>
              <a:t>)</a:t>
            </a:r>
            <a:endParaRPr lang="en-US" altLang="zh-CN" sz="2000" dirty="0" smtClean="0"/>
          </a:p>
          <a:p>
            <a:pPr eaLnBrk="1" hangingPunct="1">
              <a:lnSpc>
                <a:spcPct val="120000"/>
              </a:lnSpc>
            </a:pPr>
            <a:r>
              <a:rPr lang="en-US" altLang="zh-CN" sz="2200" dirty="0" smtClean="0"/>
              <a:t>Cho</a:t>
            </a:r>
            <a:r>
              <a:rPr lang="zh-CN" altLang="en-US" sz="2200" dirty="0" smtClean="0"/>
              <a:t>对比了宽度优先方法、</a:t>
            </a:r>
            <a:r>
              <a:rPr lang="en-US" altLang="zh-CN" sz="2200" dirty="0" smtClean="0"/>
              <a:t>Backlink</a:t>
            </a:r>
            <a:r>
              <a:rPr lang="zh-CN" altLang="en-US" sz="2200" dirty="0" smtClean="0"/>
              <a:t>方法和</a:t>
            </a:r>
            <a:r>
              <a:rPr lang="en-US" altLang="zh-CN" sz="2200" dirty="0" err="1" smtClean="0"/>
              <a:t>Pagerank</a:t>
            </a:r>
            <a:r>
              <a:rPr lang="zh-CN" altLang="en-US" sz="2200" dirty="0" smtClean="0"/>
              <a:t>方法，并根据试验比较得出</a:t>
            </a:r>
            <a:r>
              <a:rPr lang="en-US" altLang="zh-CN" sz="2200" dirty="0" smtClean="0"/>
              <a:t>PageRank</a:t>
            </a:r>
            <a:r>
              <a:rPr lang="zh-CN" altLang="en-US" sz="2200" dirty="0" smtClean="0"/>
              <a:t>方法最好。这是因为</a:t>
            </a:r>
            <a:r>
              <a:rPr lang="en-US" altLang="zh-CN" sz="2200" dirty="0" err="1" smtClean="0"/>
              <a:t>Pagerank</a:t>
            </a:r>
            <a:r>
              <a:rPr lang="zh-CN" altLang="en-US" sz="2200" dirty="0" smtClean="0"/>
              <a:t>方法反映的是一种全局的页面质量分布，它能够较快地发现全局的高质量页面。</a:t>
            </a:r>
            <a:r>
              <a:rPr lang="zh-CN" altLang="en-US" sz="1900" dirty="0" smtClean="0"/>
              <a:t> </a:t>
            </a:r>
            <a:endParaRPr lang="zh-CN" altLang="en-US" sz="1900" dirty="0" smtClean="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文本数据的分类</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r>
              <a:rPr lang="zh-CN" altLang="en-US" b="1" dirty="0" smtClean="0">
                <a:latin typeface="+mn-ea"/>
              </a:rPr>
              <a:t>按</a:t>
            </a:r>
            <a:r>
              <a:rPr lang="zh-CN" altLang="en-US" b="1" dirty="0">
                <a:latin typeface="+mn-ea"/>
              </a:rPr>
              <a:t>内容表现形式可以分为格式化数据和非格式化数据</a:t>
            </a:r>
            <a:r>
              <a:rPr lang="zh-CN" altLang="en-US" b="1" dirty="0" smtClean="0">
                <a:latin typeface="+mn-ea"/>
              </a:rPr>
              <a:t>。格式化</a:t>
            </a:r>
            <a:r>
              <a:rPr lang="zh-CN" altLang="en-US" b="1" dirty="0">
                <a:latin typeface="+mn-ea"/>
              </a:rPr>
              <a:t>数据中，编码相同的字符可以有不同的外在表现样式</a:t>
            </a:r>
            <a:r>
              <a:rPr lang="zh-CN" altLang="en-US" b="1" dirty="0" smtClean="0">
                <a:latin typeface="+mn-ea"/>
              </a:rPr>
              <a:t>；而</a:t>
            </a:r>
            <a:r>
              <a:rPr lang="zh-CN" altLang="en-US" b="1" dirty="0">
                <a:latin typeface="+mn-ea"/>
              </a:rPr>
              <a:t>非格式化数据中，不同的字符只有编码的不同，没有表现</a:t>
            </a:r>
            <a:r>
              <a:rPr lang="zh-CN" altLang="en-US" b="1" dirty="0" smtClean="0">
                <a:latin typeface="+mn-ea"/>
              </a:rPr>
              <a:t>形式</a:t>
            </a:r>
            <a:r>
              <a:rPr lang="zh-CN" altLang="en-US" b="1" dirty="0">
                <a:latin typeface="+mn-ea"/>
              </a:rPr>
              <a:t>的不同。</a:t>
            </a:r>
            <a:endParaRPr lang="zh-CN" altLang="en-US" b="1" dirty="0">
              <a:latin typeface="+mn-ea"/>
            </a:endParaRPr>
          </a:p>
          <a:p>
            <a:pPr marL="609600" indent="-609600"/>
            <a:r>
              <a:rPr lang="zh-CN" altLang="en-US" b="1" dirty="0" smtClean="0">
                <a:latin typeface="+mn-ea"/>
              </a:rPr>
              <a:t>按</a:t>
            </a:r>
            <a:r>
              <a:rPr lang="zh-CN" altLang="en-US" b="1" dirty="0">
                <a:latin typeface="+mn-ea"/>
              </a:rPr>
              <a:t>编码方式的不同可以分为TXT、PDF、DOC、RTF</a:t>
            </a:r>
            <a:r>
              <a:rPr lang="zh-CN" altLang="en-US" b="1" dirty="0" smtClean="0">
                <a:latin typeface="+mn-ea"/>
              </a:rPr>
              <a:t>、HTML</a:t>
            </a:r>
            <a:r>
              <a:rPr lang="zh-CN" altLang="en-US" b="1" dirty="0">
                <a:latin typeface="+mn-ea"/>
              </a:rPr>
              <a:t>等。一个文本中的数据根据功能的不同又可以</a:t>
            </a:r>
            <a:r>
              <a:rPr lang="zh-CN" altLang="en-US" b="1" dirty="0" smtClean="0">
                <a:latin typeface="+mn-ea"/>
              </a:rPr>
              <a:t>分为：消息主体</a:t>
            </a:r>
            <a:r>
              <a:rPr lang="zh-CN" altLang="en-US" b="1" dirty="0">
                <a:latin typeface="+mn-ea"/>
              </a:rPr>
              <a:t>、文档标记和附件。</a:t>
            </a:r>
            <a:endParaRPr lang="zh-CN" altLang="en-US" b="1" dirty="0">
              <a:latin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0598EB2D-F7E2-4533-9F55-8F82616BA1F8}" type="slidenum">
              <a:rPr lang="en-US" altLang="zh-CN"/>
            </a:fld>
            <a:endParaRPr lang="en-US" altLang="zh-CN"/>
          </a:p>
        </p:txBody>
      </p:sp>
      <p:sp>
        <p:nvSpPr>
          <p:cNvPr id="58371" name="Rectangle 2"/>
          <p:cNvSpPr>
            <a:spLocks noGrp="1" noChangeArrowheads="1"/>
          </p:cNvSpPr>
          <p:nvPr>
            <p:ph type="title"/>
          </p:nvPr>
        </p:nvSpPr>
        <p:spPr>
          <a:xfrm>
            <a:off x="611560" y="-27384"/>
            <a:ext cx="8229600" cy="962025"/>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sz="3200" b="1" dirty="0" smtClean="0">
                <a:latin typeface="+mj-ea"/>
                <a:ea typeface="+mj-ea"/>
              </a:rPr>
            </a:br>
            <a:r>
              <a:rPr lang="zh-CN" altLang="en-US" sz="3200" b="1" dirty="0" smtClean="0">
                <a:latin typeface="+mj-ea"/>
                <a:ea typeface="+mj-ea"/>
              </a:rPr>
              <a:t>采集页面选择</a:t>
            </a:r>
            <a:r>
              <a:rPr lang="en-US" altLang="zh-CN" sz="3200" b="1" dirty="0" smtClean="0">
                <a:latin typeface="+mj-ea"/>
                <a:ea typeface="+mj-ea"/>
              </a:rPr>
              <a:t>(3)</a:t>
            </a:r>
            <a:endParaRPr lang="en-US" altLang="zh-CN" sz="3200" b="1" dirty="0" smtClean="0">
              <a:latin typeface="+mj-ea"/>
              <a:ea typeface="+mj-ea"/>
            </a:endParaRPr>
          </a:p>
        </p:txBody>
      </p:sp>
      <p:sp>
        <p:nvSpPr>
          <p:cNvPr id="58372" name="Rectangle 3"/>
          <p:cNvSpPr>
            <a:spLocks noGrp="1" noChangeArrowheads="1"/>
          </p:cNvSpPr>
          <p:nvPr>
            <p:ph type="body" idx="1"/>
          </p:nvPr>
        </p:nvSpPr>
        <p:spPr>
          <a:xfrm>
            <a:off x="533400" y="1556792"/>
            <a:ext cx="8229600" cy="41148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dirty="0" smtClean="0"/>
              <a:t>页面刷新问题的根本是一个页面选择问题。</a:t>
            </a:r>
            <a:endParaRPr lang="zh-CN" altLang="en-US" dirty="0" smtClean="0"/>
          </a:p>
          <a:p>
            <a:pPr eaLnBrk="1" hangingPunct="1"/>
            <a:r>
              <a:rPr lang="zh-CN" altLang="en-US" dirty="0" smtClean="0"/>
              <a:t>此方面仍有发展的余地，特别是针对特定的服务需要、特定的用户兴趣，特定的网站组织</a:t>
            </a:r>
            <a:endParaRPr lang="zh-CN" altLang="en-US" dirty="0" smtClean="0"/>
          </a:p>
          <a:p>
            <a:pPr eaLnBrk="1" hangingPunct="1">
              <a:buFont typeface="Wingdings" panose="05000000000000000000" pitchFamily="2" charset="2"/>
              <a:buNone/>
            </a:pPr>
            <a:endParaRPr lang="en-US" altLang="zh-CN" dirty="0" smtClean="0"/>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9EB1D5E3-24D9-43BC-946F-96E11D96DBB8}" type="slidenum">
              <a:rPr lang="en-US" altLang="zh-CN"/>
            </a:fld>
            <a:endParaRPr lang="en-US" altLang="zh-CN"/>
          </a:p>
        </p:txBody>
      </p:sp>
      <p:sp>
        <p:nvSpPr>
          <p:cNvPr id="59395" name="Rectangle 2"/>
          <p:cNvSpPr>
            <a:spLocks noGrp="1" noChangeArrowheads="1"/>
          </p:cNvSpPr>
          <p:nvPr>
            <p:ph type="title"/>
          </p:nvPr>
        </p:nvSpPr>
        <p:spPr>
          <a:xfrm>
            <a:off x="755576" y="-27384"/>
            <a:ext cx="7910512" cy="817563"/>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sz="3200" b="1" dirty="0" smtClean="0">
                <a:latin typeface="+mj-ea"/>
                <a:ea typeface="+mj-ea"/>
              </a:rPr>
            </a:br>
            <a:r>
              <a:rPr lang="zh-CN" altLang="en-US" sz="3200" b="1" dirty="0" smtClean="0">
                <a:latin typeface="+mj-ea"/>
                <a:ea typeface="+mj-ea"/>
              </a:rPr>
              <a:t>页面并行采集</a:t>
            </a:r>
            <a:r>
              <a:rPr lang="en-US" altLang="zh-CN" sz="3200" b="1" dirty="0" smtClean="0">
                <a:latin typeface="+mj-ea"/>
                <a:ea typeface="+mj-ea"/>
              </a:rPr>
              <a:t>(1)</a:t>
            </a:r>
            <a:endParaRPr lang="en-US" altLang="zh-CN" sz="3200" b="1" dirty="0" smtClean="0">
              <a:latin typeface="+mj-ea"/>
              <a:ea typeface="+mj-ea"/>
            </a:endParaRPr>
          </a:p>
        </p:txBody>
      </p:sp>
      <p:sp>
        <p:nvSpPr>
          <p:cNvPr id="59396" name="Rectangle 3"/>
          <p:cNvSpPr>
            <a:spLocks noGrp="1" noChangeArrowheads="1"/>
          </p:cNvSpPr>
          <p:nvPr>
            <p:ph type="body" idx="1"/>
          </p:nvPr>
        </p:nvSpPr>
        <p:spPr>
          <a:xfrm>
            <a:off x="539055" y="1484784"/>
            <a:ext cx="8353425" cy="4608512"/>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2400" dirty="0" smtClean="0"/>
              <a:t>问题描述：  </a:t>
            </a:r>
            <a:endParaRPr lang="zh-CN" altLang="en-US" sz="2400" dirty="0" smtClean="0"/>
          </a:p>
          <a:p>
            <a:pPr eaLnBrk="1" hangingPunct="1">
              <a:buFont typeface="Wingdings" panose="05000000000000000000" pitchFamily="2" charset="2"/>
              <a:buNone/>
            </a:pPr>
            <a:r>
              <a:rPr lang="zh-CN" altLang="en-US" sz="2400" dirty="0" smtClean="0"/>
              <a:t>		能够同时采集多个页面和</a:t>
            </a:r>
            <a:r>
              <a:rPr lang="en-US" altLang="zh-CN" sz="2400" dirty="0" smtClean="0"/>
              <a:t>Web</a:t>
            </a:r>
            <a:r>
              <a:rPr lang="zh-CN" altLang="en-US" sz="2400" dirty="0" smtClean="0"/>
              <a:t>上的多个区域        </a:t>
            </a:r>
            <a:endParaRPr lang="zh-CN" altLang="en-US" sz="2400" dirty="0" smtClean="0"/>
          </a:p>
          <a:p>
            <a:pPr eaLnBrk="1" hangingPunct="1"/>
            <a:r>
              <a:rPr lang="zh-CN" altLang="en-US" sz="2400" dirty="0" smtClean="0"/>
              <a:t>难点：如何将复杂的</a:t>
            </a:r>
            <a:r>
              <a:rPr lang="en-US" altLang="zh-CN" sz="2400" dirty="0" smtClean="0"/>
              <a:t>Web</a:t>
            </a:r>
            <a:r>
              <a:rPr lang="zh-CN" altLang="en-US" sz="2400" dirty="0" smtClean="0"/>
              <a:t>划分成若干个子块进行区域级的并行</a:t>
            </a:r>
            <a:endParaRPr lang="zh-CN" altLang="en-US" sz="2400" dirty="0" smtClean="0"/>
          </a:p>
          <a:p>
            <a:pPr eaLnBrk="1" hangingPunct="1"/>
            <a:r>
              <a:rPr lang="zh-CN" altLang="en-US" sz="2400" dirty="0" smtClean="0"/>
              <a:t>并行的优点</a:t>
            </a:r>
            <a:r>
              <a:rPr lang="en-US" altLang="zh-CN" sz="2400" dirty="0" smtClean="0"/>
              <a:t>: </a:t>
            </a:r>
            <a:r>
              <a:rPr lang="zh-CN" altLang="en-US" sz="2400" dirty="0" smtClean="0"/>
              <a:t>有效地提高了采集速度</a:t>
            </a:r>
            <a:endParaRPr lang="zh-CN" altLang="en-US" sz="2400" dirty="0" smtClean="0"/>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498218A2-3E87-4CE4-A6D7-26282A216799}" type="slidenum">
              <a:rPr lang="en-US" altLang="zh-CN"/>
            </a:fld>
            <a:endParaRPr lang="en-US" altLang="zh-CN"/>
          </a:p>
        </p:txBody>
      </p:sp>
      <p:sp>
        <p:nvSpPr>
          <p:cNvPr id="60419" name="Rectangle 2"/>
          <p:cNvSpPr>
            <a:spLocks noGrp="1" noChangeArrowheads="1"/>
          </p:cNvSpPr>
          <p:nvPr>
            <p:ph type="title"/>
          </p:nvPr>
        </p:nvSpPr>
        <p:spPr>
          <a:xfrm>
            <a:off x="611560" y="-27384"/>
            <a:ext cx="8591550" cy="1143000"/>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sz="3200" b="1" dirty="0" smtClean="0">
                <a:latin typeface="+mj-ea"/>
                <a:ea typeface="+mj-ea"/>
              </a:rPr>
            </a:br>
            <a:r>
              <a:rPr lang="zh-CN" altLang="en-US" sz="3200" b="1" dirty="0" smtClean="0">
                <a:latin typeface="+mj-ea"/>
                <a:ea typeface="+mj-ea"/>
              </a:rPr>
              <a:t>页面并行采集</a:t>
            </a:r>
            <a:r>
              <a:rPr lang="en-US" altLang="zh-CN" sz="3200" b="1" dirty="0" smtClean="0">
                <a:latin typeface="+mj-ea"/>
                <a:ea typeface="+mj-ea"/>
              </a:rPr>
              <a:t>(2)</a:t>
            </a:r>
            <a:endParaRPr lang="en-US" altLang="zh-CN" sz="3200" b="1" dirty="0" smtClean="0">
              <a:latin typeface="+mj-ea"/>
              <a:ea typeface="+mj-ea"/>
            </a:endParaRPr>
          </a:p>
        </p:txBody>
      </p:sp>
      <p:sp>
        <p:nvSpPr>
          <p:cNvPr id="60420" name="Rectangle 3"/>
          <p:cNvSpPr>
            <a:spLocks noGrp="1" noChangeArrowheads="1"/>
          </p:cNvSpPr>
          <p:nvPr>
            <p:ph type="body" idx="1"/>
          </p:nvPr>
        </p:nvSpPr>
        <p:spPr>
          <a:xfrm>
            <a:off x="304800" y="1484784"/>
            <a:ext cx="8540750" cy="4327525"/>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t>并行引入的问题：</a:t>
            </a:r>
            <a:endParaRPr lang="zh-CN" altLang="en-US" sz="2400" dirty="0" smtClean="0"/>
          </a:p>
          <a:p>
            <a:pPr lvl="1" eaLnBrk="1" hangingPunct="1">
              <a:lnSpc>
                <a:spcPct val="120000"/>
              </a:lnSpc>
              <a:buFont typeface="Wingdings" panose="05000000000000000000" pitchFamily="2" charset="2"/>
              <a:buChar char="Ø"/>
            </a:pPr>
            <a:r>
              <a:rPr lang="zh-CN" altLang="en-US" sz="2200" dirty="0" smtClean="0">
                <a:latin typeface="宋体" panose="02010600030101010101" pitchFamily="2" charset="-122"/>
                <a:cs typeface="Times New Roman" panose="02020603050405020304" pitchFamily="18" charset="0"/>
              </a:rPr>
              <a:t>重复性</a:t>
            </a:r>
            <a:r>
              <a:rPr lang="en-US" altLang="zh-CN" sz="2200" dirty="0" smtClean="0">
                <a:latin typeface="宋体" panose="02010600030101010101" pitchFamily="2" charset="-122"/>
                <a:cs typeface="Times New Roman" panose="02020603050405020304" pitchFamily="18" charset="0"/>
              </a:rPr>
              <a:t>(Overlap)</a:t>
            </a:r>
            <a:r>
              <a:rPr lang="zh-CN" altLang="en-US" sz="2200" dirty="0" smtClean="0">
                <a:latin typeface="宋体" panose="02010600030101010101" pitchFamily="2" charset="-122"/>
                <a:cs typeface="Times New Roman" panose="02020603050405020304" pitchFamily="18" charset="0"/>
              </a:rPr>
              <a:t>，多个不同的采集器或采集线程在同时采集的时候增加了重复页面；</a:t>
            </a:r>
            <a:r>
              <a:rPr lang="zh-CN" altLang="en-US" sz="2200" dirty="0" smtClean="0">
                <a:latin typeface="宋体" panose="02010600030101010101" pitchFamily="2" charset="-122"/>
              </a:rPr>
              <a:t> </a:t>
            </a:r>
            <a:endParaRPr lang="zh-CN" altLang="en-US" sz="22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200" dirty="0" smtClean="0">
                <a:latin typeface="宋体" panose="02010600030101010101" pitchFamily="2" charset="-122"/>
                <a:cs typeface="Times New Roman" panose="02020603050405020304" pitchFamily="18" charset="0"/>
              </a:rPr>
              <a:t>质量问题</a:t>
            </a:r>
            <a:r>
              <a:rPr lang="en-US" altLang="zh-CN" sz="2200" dirty="0" smtClean="0">
                <a:latin typeface="宋体" panose="02010600030101010101" pitchFamily="2" charset="-122"/>
                <a:cs typeface="Times New Roman" panose="02020603050405020304" pitchFamily="18" charset="0"/>
              </a:rPr>
              <a:t>(Quality)</a:t>
            </a:r>
            <a:r>
              <a:rPr lang="zh-CN" altLang="en-US" sz="2200" dirty="0" smtClean="0">
                <a:latin typeface="宋体" panose="02010600030101010101" pitchFamily="2" charset="-122"/>
                <a:cs typeface="Times New Roman" panose="02020603050405020304" pitchFamily="18" charset="0"/>
              </a:rPr>
              <a:t>，单个系统能够根据算法采集到全局最优的页面。而如果并行，每个采集线程只能看到局部页面，它能够采集到的页面质量有所下降；</a:t>
            </a:r>
            <a:r>
              <a:rPr lang="zh-CN" altLang="en-US" sz="2200" dirty="0" smtClean="0">
                <a:latin typeface="宋体" panose="02010600030101010101" pitchFamily="2" charset="-122"/>
              </a:rPr>
              <a:t> </a:t>
            </a:r>
            <a:endParaRPr lang="zh-CN" altLang="en-US" sz="22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200" dirty="0" smtClean="0">
                <a:latin typeface="宋体" panose="02010600030101010101" pitchFamily="2" charset="-122"/>
              </a:rPr>
              <a:t>通信带宽代价（</a:t>
            </a:r>
            <a:r>
              <a:rPr lang="en-US" altLang="zh-CN" sz="2200" dirty="0" smtClean="0">
                <a:latin typeface="宋体" panose="02010600030101010101" pitchFamily="2" charset="-122"/>
              </a:rPr>
              <a:t>Communication bandwidth</a:t>
            </a:r>
            <a:r>
              <a:rPr lang="zh-CN" altLang="en-US" sz="2200" dirty="0" smtClean="0">
                <a:latin typeface="宋体" panose="02010600030101010101" pitchFamily="2" charset="-122"/>
              </a:rPr>
              <a:t>），为了并行，各个采集线程之间不可避免地要有一些通信。</a:t>
            </a:r>
            <a:r>
              <a:rPr lang="zh-CN" altLang="en-US" sz="2200" dirty="0" smtClean="0"/>
              <a:t> </a:t>
            </a:r>
            <a:endParaRPr lang="zh-CN" altLang="en-US" sz="2200" dirty="0" smtClean="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FFE35AEF-9FBC-40B6-806C-34E4D77552A6}" type="slidenum">
              <a:rPr lang="en-US" altLang="zh-CN"/>
            </a:fld>
            <a:endParaRPr lang="en-US" altLang="zh-CN"/>
          </a:p>
        </p:txBody>
      </p:sp>
      <p:sp>
        <p:nvSpPr>
          <p:cNvPr id="62467" name="Rectangle 2"/>
          <p:cNvSpPr>
            <a:spLocks noGrp="1" noChangeArrowheads="1"/>
          </p:cNvSpPr>
          <p:nvPr>
            <p:ph type="title"/>
          </p:nvPr>
        </p:nvSpPr>
        <p:spPr>
          <a:xfrm>
            <a:off x="611560" y="476672"/>
            <a:ext cx="7980362" cy="641350"/>
          </a:xfrm>
          <a:extLst>
            <a:ext uri="{909E8E84-426E-40DD-AFC4-6F175D3DCCD1}">
              <a14:hiddenFill xmlns:a14="http://schemas.microsoft.com/office/drawing/2010/main">
                <a:solidFill>
                  <a:srgbClr val="FFFFFF"/>
                </a:solidFill>
              </a14:hiddenFill>
            </a:ext>
          </a:extLst>
        </p:spPr>
        <p:txBody>
          <a:bodyPr anchor="t"/>
          <a:lstStyle/>
          <a:p>
            <a:pPr eaLnBrk="1" hangingPunct="1"/>
            <a:r>
              <a:rPr lang="zh-CN" altLang="en-US" sz="3200" b="1" dirty="0" smtClean="0">
                <a:latin typeface="+mj-ea"/>
                <a:ea typeface="+mj-ea"/>
              </a:rPr>
              <a:t>页面并行采集</a:t>
            </a:r>
            <a:r>
              <a:rPr lang="en-US" altLang="zh-CN" sz="3200" b="1" dirty="0" smtClean="0">
                <a:latin typeface="+mj-ea"/>
                <a:ea typeface="+mj-ea"/>
              </a:rPr>
              <a:t>(3)</a:t>
            </a:r>
            <a:endParaRPr lang="en-US" altLang="zh-CN" sz="3200" b="1" dirty="0" smtClean="0">
              <a:latin typeface="+mj-ea"/>
              <a:ea typeface="+mj-ea"/>
            </a:endParaRPr>
          </a:p>
        </p:txBody>
      </p:sp>
      <p:sp>
        <p:nvSpPr>
          <p:cNvPr id="62468" name="Rectangle 3"/>
          <p:cNvSpPr>
            <a:spLocks noGrp="1" noChangeArrowheads="1"/>
          </p:cNvSpPr>
          <p:nvPr>
            <p:ph type="body" idx="1"/>
          </p:nvPr>
        </p:nvSpPr>
        <p:spPr>
          <a:xfrm>
            <a:off x="611560" y="1484784"/>
            <a:ext cx="8208590" cy="4824412"/>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latin typeface="宋体" panose="02010600030101010101" pitchFamily="2" charset="-122"/>
                <a:cs typeface="Times New Roman" panose="02020603050405020304" pitchFamily="18" charset="0"/>
              </a:rPr>
              <a:t>一般来说，</a:t>
            </a:r>
            <a:r>
              <a:rPr lang="zh-CN" altLang="en-US" sz="2400" dirty="0" smtClean="0">
                <a:latin typeface="宋体" panose="02010600030101010101" pitchFamily="2" charset="-122"/>
              </a:rPr>
              <a:t>并行采集系统采</a:t>
            </a:r>
            <a:r>
              <a:rPr lang="zh-CN" altLang="en-US" sz="2400" dirty="0" smtClean="0">
                <a:latin typeface="宋体" panose="02010600030101010101" pitchFamily="2" charset="-122"/>
                <a:cs typeface="Times New Roman" panose="02020603050405020304" pitchFamily="18" charset="0"/>
              </a:rPr>
              <a:t>用以下三种方式合作</a:t>
            </a:r>
            <a:r>
              <a:rPr lang="zh-CN" altLang="en-US" sz="2400" dirty="0" smtClean="0">
                <a:latin typeface="宋体" panose="02010600030101010101" pitchFamily="2" charset="-122"/>
              </a:rPr>
              <a:t> </a:t>
            </a:r>
            <a:endParaRPr lang="zh-CN" altLang="en-US" sz="2400" dirty="0" smtClean="0"/>
          </a:p>
          <a:p>
            <a:pPr lvl="1" eaLnBrk="1" hangingPunct="1">
              <a:lnSpc>
                <a:spcPct val="120000"/>
              </a:lnSpc>
              <a:buFont typeface="Wingdings" panose="05000000000000000000" pitchFamily="2" charset="2"/>
              <a:buChar char="Ø"/>
            </a:pPr>
            <a:r>
              <a:rPr lang="zh-CN" altLang="en-US" sz="2000" dirty="0" smtClean="0">
                <a:latin typeface="宋体" panose="02010600030101010101" pitchFamily="2" charset="-122"/>
                <a:cs typeface="Times New Roman" panose="02020603050405020304" pitchFamily="18" charset="0"/>
              </a:rPr>
              <a:t>独立方式，各个采集器之间独立的采集各自的页面，互不通信； </a:t>
            </a:r>
            <a:endParaRPr lang="zh-CN" altLang="en-US" sz="20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000" dirty="0" smtClean="0">
                <a:latin typeface="宋体" panose="02010600030101010101" pitchFamily="2" charset="-122"/>
                <a:cs typeface="Times New Roman" panose="02020603050405020304" pitchFamily="18" charset="0"/>
              </a:rPr>
              <a:t>动态分配方式，有一个中央协调器，动态的协调分配</a:t>
            </a:r>
            <a:r>
              <a:rPr lang="en-US" altLang="zh-CN" sz="2000" dirty="0" smtClean="0">
                <a:latin typeface="宋体" panose="02010600030101010101" pitchFamily="2" charset="-122"/>
                <a:cs typeface="Times New Roman" panose="02020603050405020304" pitchFamily="18" charset="0"/>
              </a:rPr>
              <a:t>URL</a:t>
            </a:r>
            <a:r>
              <a:rPr lang="zh-CN" altLang="en-US" sz="2000" dirty="0" smtClean="0">
                <a:latin typeface="宋体" panose="02010600030101010101" pitchFamily="2" charset="-122"/>
                <a:cs typeface="Times New Roman" panose="02020603050405020304" pitchFamily="18" charset="0"/>
              </a:rPr>
              <a:t>给各个采集器； </a:t>
            </a:r>
            <a:endParaRPr lang="zh-CN" altLang="en-US" sz="2000" dirty="0" smtClean="0">
              <a:latin typeface="宋体" panose="02010600030101010101" pitchFamily="2" charset="-122"/>
              <a:cs typeface="Times New Roman" panose="02020603050405020304" pitchFamily="18" charset="0"/>
            </a:endParaRPr>
          </a:p>
          <a:p>
            <a:pPr lvl="1" eaLnBrk="1" hangingPunct="1">
              <a:lnSpc>
                <a:spcPct val="120000"/>
              </a:lnSpc>
              <a:buFont typeface="Wingdings" panose="05000000000000000000" pitchFamily="2" charset="2"/>
              <a:buChar char="Ø"/>
            </a:pPr>
            <a:r>
              <a:rPr lang="zh-CN" altLang="en-US" sz="2000" dirty="0" smtClean="0">
                <a:latin typeface="宋体" panose="02010600030101010101" pitchFamily="2" charset="-122"/>
                <a:cs typeface="Times New Roman" panose="02020603050405020304" pitchFamily="18" charset="0"/>
              </a:rPr>
              <a:t>静态分配方式，将</a:t>
            </a:r>
            <a:r>
              <a:rPr lang="en-US" altLang="zh-CN" sz="2000" dirty="0" smtClean="0">
                <a:latin typeface="宋体" panose="02010600030101010101" pitchFamily="2" charset="-122"/>
                <a:cs typeface="Times New Roman" panose="02020603050405020304" pitchFamily="18" charset="0"/>
              </a:rPr>
              <a:t>URL</a:t>
            </a:r>
            <a:r>
              <a:rPr lang="zh-CN" altLang="en-US" sz="2000" dirty="0" smtClean="0">
                <a:latin typeface="宋体" panose="02010600030101010101" pitchFamily="2" charset="-122"/>
                <a:cs typeface="Times New Roman" panose="02020603050405020304" pitchFamily="18" charset="0"/>
              </a:rPr>
              <a:t>按事先划分分配给各个采集器。</a:t>
            </a:r>
            <a:endParaRPr lang="zh-CN" altLang="en-US" sz="2000" dirty="0" smtClean="0">
              <a:latin typeface="宋体" panose="0201060003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CED6BDFE-D852-41E3-9A59-76E4317A3EB8}" type="slidenum">
              <a:rPr lang="en-US" altLang="zh-CN"/>
            </a:fld>
            <a:endParaRPr lang="en-US" altLang="zh-CN"/>
          </a:p>
        </p:txBody>
      </p:sp>
      <p:sp>
        <p:nvSpPr>
          <p:cNvPr id="63491" name="Rectangle 2"/>
          <p:cNvSpPr>
            <a:spLocks noGrp="1" noChangeArrowheads="1"/>
          </p:cNvSpPr>
          <p:nvPr>
            <p:ph type="title"/>
          </p:nvPr>
        </p:nvSpPr>
        <p:spPr>
          <a:xfrm>
            <a:off x="611560" y="-27384"/>
            <a:ext cx="7769225" cy="762000"/>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sz="3200" b="1" dirty="0" smtClean="0">
                <a:latin typeface="+mj-ea"/>
                <a:ea typeface="+mj-ea"/>
              </a:rPr>
            </a:br>
            <a:r>
              <a:rPr lang="zh-CN" altLang="en-US" sz="3200" b="1" dirty="0" smtClean="0">
                <a:latin typeface="+mj-ea"/>
                <a:ea typeface="+mj-ea"/>
              </a:rPr>
              <a:t>页面刷新问题</a:t>
            </a:r>
            <a:r>
              <a:rPr lang="en-US" altLang="zh-CN" sz="3200" b="1" dirty="0" smtClean="0">
                <a:latin typeface="+mj-ea"/>
                <a:ea typeface="+mj-ea"/>
              </a:rPr>
              <a:t>(1)</a:t>
            </a:r>
            <a:endParaRPr lang="en-US" altLang="zh-CN" sz="3200" b="1" dirty="0" smtClean="0">
              <a:latin typeface="+mj-ea"/>
              <a:ea typeface="+mj-ea"/>
            </a:endParaRPr>
          </a:p>
        </p:txBody>
      </p:sp>
      <p:sp>
        <p:nvSpPr>
          <p:cNvPr id="63492" name="Rectangle 3"/>
          <p:cNvSpPr>
            <a:spLocks noGrp="1" noChangeArrowheads="1"/>
          </p:cNvSpPr>
          <p:nvPr>
            <p:ph type="body" idx="1"/>
          </p:nvPr>
        </p:nvSpPr>
        <p:spPr>
          <a:xfrm>
            <a:off x="323850" y="1340768"/>
            <a:ext cx="8424614" cy="4608512"/>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t>问题描述：</a:t>
            </a:r>
            <a:endParaRPr lang="zh-CN" altLang="en-US" sz="2400" dirty="0" smtClean="0"/>
          </a:p>
          <a:p>
            <a:pPr eaLnBrk="1" hangingPunct="1">
              <a:lnSpc>
                <a:spcPct val="120000"/>
              </a:lnSpc>
              <a:buFont typeface="Wingdings" panose="05000000000000000000" pitchFamily="2" charset="2"/>
              <a:buNone/>
            </a:pPr>
            <a:r>
              <a:rPr lang="zh-CN" altLang="en-US" sz="2400" dirty="0" smtClean="0"/>
              <a:t>     </a:t>
            </a:r>
            <a:r>
              <a:rPr lang="en-US" altLang="zh-CN" sz="2400" dirty="0" smtClean="0"/>
              <a:t>Web</a:t>
            </a:r>
            <a:r>
              <a:rPr lang="zh-CN" altLang="en-US" sz="2400" dirty="0" smtClean="0"/>
              <a:t>上的页面随时间推移或增加或删除或改变，为了与</a:t>
            </a:r>
            <a:r>
              <a:rPr lang="en-US" altLang="zh-CN" sz="2400" dirty="0" smtClean="0"/>
              <a:t>Web</a:t>
            </a:r>
            <a:r>
              <a:rPr lang="zh-CN" altLang="en-US" sz="2400" dirty="0" smtClean="0"/>
              <a:t>上页面的实际情况一致，采集系统必须定期刷新页面</a:t>
            </a:r>
            <a:endParaRPr lang="zh-CN" altLang="en-US" sz="2400" dirty="0" smtClean="0"/>
          </a:p>
          <a:p>
            <a:pPr eaLnBrk="1" hangingPunct="1">
              <a:lnSpc>
                <a:spcPct val="120000"/>
              </a:lnSpc>
            </a:pPr>
            <a:r>
              <a:rPr lang="zh-CN" altLang="en-US" sz="2400" dirty="0" smtClean="0"/>
              <a:t>为了提高采集的速度，系统刷新时只采集新增的和改变了的页面</a:t>
            </a:r>
            <a:endParaRPr lang="zh-CN" altLang="en-US" sz="2400" dirty="0" smtClean="0"/>
          </a:p>
          <a:p>
            <a:pPr eaLnBrk="1" hangingPunct="1">
              <a:lnSpc>
                <a:spcPct val="120000"/>
              </a:lnSpc>
            </a:pPr>
            <a:r>
              <a:rPr lang="zh-CN" altLang="en-US" sz="2400" dirty="0" smtClean="0"/>
              <a:t>三个术语：</a:t>
            </a:r>
            <a:endParaRPr lang="zh-CN" altLang="en-US" sz="2400" dirty="0" smtClean="0">
              <a:latin typeface="宋体" panose="02010600030101010101" pitchFamily="2" charset="-122"/>
              <a:cs typeface="Times New Roman" panose="02020603050405020304" pitchFamily="18" charset="0"/>
            </a:endParaRPr>
          </a:p>
          <a:p>
            <a:pPr lvl="1" eaLnBrk="1" hangingPunct="1">
              <a:lnSpc>
                <a:spcPct val="120000"/>
              </a:lnSpc>
              <a:buFont typeface="Wingdings" panose="05000000000000000000" pitchFamily="2" charset="2"/>
              <a:buChar char="Ø"/>
            </a:pPr>
            <a:r>
              <a:rPr lang="zh-CN" altLang="en-US" sz="2000" dirty="0" smtClean="0"/>
              <a:t>抓取：对</a:t>
            </a:r>
            <a:r>
              <a:rPr lang="en-US" altLang="zh-CN" sz="2000" dirty="0" smtClean="0"/>
              <a:t>Web</a:t>
            </a:r>
            <a:r>
              <a:rPr lang="zh-CN" altLang="en-US" sz="2000" dirty="0" smtClean="0"/>
              <a:t>上页面的第一次采集</a:t>
            </a:r>
            <a:endParaRPr lang="zh-CN" altLang="en-US" sz="2000" dirty="0" smtClean="0"/>
          </a:p>
          <a:p>
            <a:pPr lvl="1" eaLnBrk="1" hangingPunct="1">
              <a:lnSpc>
                <a:spcPct val="120000"/>
              </a:lnSpc>
              <a:buFont typeface="Wingdings" panose="05000000000000000000" pitchFamily="2" charset="2"/>
              <a:buChar char="Ø"/>
            </a:pPr>
            <a:r>
              <a:rPr lang="zh-CN" altLang="en-US" sz="2000" dirty="0" smtClean="0"/>
              <a:t>刷新：对</a:t>
            </a:r>
            <a:r>
              <a:rPr lang="en-US" altLang="zh-CN" sz="2000" dirty="0" smtClean="0"/>
              <a:t>Web</a:t>
            </a:r>
            <a:r>
              <a:rPr lang="zh-CN" altLang="en-US" sz="2000" dirty="0" smtClean="0"/>
              <a:t>上页面的第一次以后的采集</a:t>
            </a:r>
            <a:endParaRPr lang="zh-CN" altLang="en-US" sz="2000" dirty="0" smtClean="0"/>
          </a:p>
          <a:p>
            <a:pPr lvl="1" eaLnBrk="1" hangingPunct="1">
              <a:lnSpc>
                <a:spcPct val="120000"/>
              </a:lnSpc>
              <a:buFont typeface="Wingdings" panose="05000000000000000000" pitchFamily="2" charset="2"/>
              <a:buChar char="Ø"/>
            </a:pPr>
            <a:r>
              <a:rPr lang="zh-CN" altLang="en-US" sz="2000" dirty="0" smtClean="0"/>
              <a:t>更新：一个</a:t>
            </a:r>
            <a:r>
              <a:rPr lang="en-US" altLang="zh-CN" sz="2000" dirty="0" smtClean="0"/>
              <a:t>Web</a:t>
            </a:r>
            <a:r>
              <a:rPr lang="zh-CN" altLang="en-US" sz="2000" dirty="0" smtClean="0"/>
              <a:t>页面的改变叫做这个页面的更新</a:t>
            </a:r>
            <a:endParaRPr lang="zh-CN" altLang="en-US" sz="1600" dirty="0" smtClean="0">
              <a:latin typeface="宋体" panose="02010600030101010101" pitchFamily="2" charset="-122"/>
            </a:endParaRPr>
          </a:p>
          <a:p>
            <a:pPr eaLnBrk="1" hangingPunct="1">
              <a:lnSpc>
                <a:spcPct val="90000"/>
              </a:lnSpc>
              <a:buFont typeface="Wingdings" panose="05000000000000000000" pitchFamily="2" charset="2"/>
              <a:buChar char="Ø"/>
            </a:pPr>
            <a:endParaRPr lang="en-US" altLang="zh-CN" sz="1600" dirty="0" smtClean="0">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6D3D49DF-12DB-44BC-B231-27F6B3557D14}" type="slidenum">
              <a:rPr lang="en-US" altLang="zh-CN"/>
            </a:fld>
            <a:endParaRPr lang="en-US" altLang="zh-CN"/>
          </a:p>
        </p:txBody>
      </p:sp>
      <p:sp>
        <p:nvSpPr>
          <p:cNvPr id="64515" name="Rectangle 2"/>
          <p:cNvSpPr>
            <a:spLocks noGrp="1" noChangeArrowheads="1"/>
          </p:cNvSpPr>
          <p:nvPr>
            <p:ph type="title"/>
          </p:nvPr>
        </p:nvSpPr>
        <p:spPr>
          <a:xfrm>
            <a:off x="683568" y="-27384"/>
            <a:ext cx="8229600" cy="1014413"/>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sz="3200" b="1" dirty="0" smtClean="0">
                <a:latin typeface="+mj-ea"/>
                <a:ea typeface="+mj-ea"/>
              </a:rPr>
            </a:br>
            <a:r>
              <a:rPr lang="zh-CN" altLang="en-US" sz="3200" b="1" dirty="0" smtClean="0">
                <a:latin typeface="+mj-ea"/>
                <a:ea typeface="+mj-ea"/>
              </a:rPr>
              <a:t>页面刷新问题</a:t>
            </a:r>
            <a:r>
              <a:rPr lang="en-US" altLang="zh-CN" sz="3200" b="1" dirty="0" smtClean="0">
                <a:latin typeface="+mj-ea"/>
                <a:ea typeface="+mj-ea"/>
              </a:rPr>
              <a:t>(2)</a:t>
            </a:r>
            <a:endParaRPr lang="en-US" altLang="zh-CN" sz="3200" b="1" dirty="0" smtClean="0">
              <a:latin typeface="+mj-ea"/>
              <a:ea typeface="+mj-ea"/>
            </a:endParaRPr>
          </a:p>
        </p:txBody>
      </p:sp>
      <p:sp>
        <p:nvSpPr>
          <p:cNvPr id="64516" name="Rectangle 3"/>
          <p:cNvSpPr>
            <a:spLocks noGrp="1" noChangeArrowheads="1"/>
          </p:cNvSpPr>
          <p:nvPr>
            <p:ph type="body" idx="1"/>
          </p:nvPr>
        </p:nvSpPr>
        <p:spPr>
          <a:xfrm>
            <a:off x="394146" y="1556792"/>
            <a:ext cx="8642350" cy="4608512"/>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900" dirty="0" smtClean="0"/>
              <a:t>刷新策略</a:t>
            </a:r>
            <a:endParaRPr lang="zh-CN" altLang="en-US" sz="29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500" dirty="0" smtClean="0">
                <a:latin typeface="宋体" panose="02010600030101010101" pitchFamily="2" charset="-122"/>
              </a:rPr>
              <a:t>根据页面的更新频率来决定</a:t>
            </a:r>
            <a:r>
              <a:rPr lang="en-US" altLang="zh-CN" sz="2500" dirty="0" smtClean="0">
                <a:latin typeface="宋体" panose="02010600030101010101" pitchFamily="2" charset="-122"/>
              </a:rPr>
              <a:t>URL</a:t>
            </a:r>
            <a:r>
              <a:rPr lang="zh-CN" altLang="en-US" sz="2500" dirty="0" smtClean="0">
                <a:latin typeface="宋体" panose="02010600030101010101" pitchFamily="2" charset="-122"/>
              </a:rPr>
              <a:t>刷新顺序</a:t>
            </a:r>
            <a:endParaRPr lang="zh-CN" altLang="en-US" sz="25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500" dirty="0" smtClean="0">
                <a:latin typeface="宋体" panose="02010600030101010101" pitchFamily="2" charset="-122"/>
              </a:rPr>
              <a:t>根据页面的重要性来决定</a:t>
            </a:r>
            <a:r>
              <a:rPr lang="en-US" altLang="zh-CN" sz="2500" dirty="0" smtClean="0">
                <a:latin typeface="宋体" panose="02010600030101010101" pitchFamily="2" charset="-122"/>
              </a:rPr>
              <a:t>URL</a:t>
            </a:r>
            <a:r>
              <a:rPr lang="zh-CN" altLang="en-US" sz="2500" dirty="0" smtClean="0">
                <a:latin typeface="宋体" panose="02010600030101010101" pitchFamily="2" charset="-122"/>
              </a:rPr>
              <a:t>刷新顺序</a:t>
            </a:r>
            <a:endParaRPr lang="zh-CN" altLang="en-US" sz="25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500" dirty="0" smtClean="0">
                <a:latin typeface="宋体" panose="02010600030101010101" pitchFamily="2" charset="-122"/>
              </a:rPr>
              <a:t>根据页面的有用性</a:t>
            </a:r>
            <a:r>
              <a:rPr lang="en-US" altLang="zh-CN" sz="2500" dirty="0" smtClean="0">
                <a:latin typeface="宋体" panose="02010600030101010101" pitchFamily="2" charset="-122"/>
              </a:rPr>
              <a:t>(</a:t>
            </a:r>
            <a:r>
              <a:rPr lang="zh-CN" altLang="en-US" sz="2500" dirty="0" smtClean="0">
                <a:latin typeface="宋体" panose="02010600030101010101" pitchFamily="2" charset="-122"/>
              </a:rPr>
              <a:t>用户的需求</a:t>
            </a:r>
            <a:r>
              <a:rPr lang="en-US" altLang="zh-CN" sz="2500" dirty="0" smtClean="0">
                <a:latin typeface="宋体" panose="02010600030101010101" pitchFamily="2" charset="-122"/>
              </a:rPr>
              <a:t>)</a:t>
            </a:r>
            <a:r>
              <a:rPr lang="zh-CN" altLang="en-US" sz="2500" dirty="0" smtClean="0">
                <a:latin typeface="宋体" panose="02010600030101010101" pitchFamily="2" charset="-122"/>
              </a:rPr>
              <a:t>来决定</a:t>
            </a:r>
            <a:r>
              <a:rPr lang="en-US" altLang="zh-CN" sz="2500" dirty="0" smtClean="0">
                <a:latin typeface="宋体" panose="02010600030101010101" pitchFamily="2" charset="-122"/>
              </a:rPr>
              <a:t>URL</a:t>
            </a:r>
            <a:r>
              <a:rPr lang="zh-CN" altLang="en-US" sz="2500" dirty="0" smtClean="0">
                <a:latin typeface="宋体" panose="02010600030101010101" pitchFamily="2" charset="-122"/>
              </a:rPr>
              <a:t>刷新顺序</a:t>
            </a:r>
            <a:endParaRPr lang="zh-CN" altLang="en-US" sz="2500" dirty="0" smtClean="0"/>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38B77B15-14E3-4130-AE6C-6E26D0DBA9CD}" type="slidenum">
              <a:rPr lang="en-US" altLang="zh-CN"/>
            </a:fld>
            <a:endParaRPr lang="en-US" altLang="zh-CN"/>
          </a:p>
        </p:txBody>
      </p:sp>
      <p:sp>
        <p:nvSpPr>
          <p:cNvPr id="65539" name="Rectangle 2"/>
          <p:cNvSpPr>
            <a:spLocks noGrp="1" noChangeArrowheads="1"/>
          </p:cNvSpPr>
          <p:nvPr>
            <p:ph type="title"/>
          </p:nvPr>
        </p:nvSpPr>
        <p:spPr>
          <a:xfrm>
            <a:off x="574675" y="-27384"/>
            <a:ext cx="8001000" cy="891952"/>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sz="3200" b="1" dirty="0" smtClean="0">
                <a:latin typeface="+mj-ea"/>
                <a:ea typeface="+mj-ea"/>
              </a:rPr>
            </a:br>
            <a:r>
              <a:rPr lang="zh-CN" altLang="en-US" sz="3200" b="1" dirty="0" smtClean="0">
                <a:latin typeface="+mj-ea"/>
                <a:ea typeface="+mj-ea"/>
              </a:rPr>
              <a:t>页面刷新问题</a:t>
            </a:r>
            <a:r>
              <a:rPr lang="en-US" altLang="zh-CN" sz="3200" b="1" dirty="0" smtClean="0">
                <a:latin typeface="+mj-ea"/>
                <a:ea typeface="+mj-ea"/>
              </a:rPr>
              <a:t>(3)</a:t>
            </a:r>
            <a:endParaRPr lang="en-US" altLang="zh-CN" sz="3200" b="1" dirty="0" smtClean="0">
              <a:latin typeface="+mj-ea"/>
              <a:ea typeface="+mj-ea"/>
            </a:endParaRPr>
          </a:p>
        </p:txBody>
      </p:sp>
      <p:sp>
        <p:nvSpPr>
          <p:cNvPr id="65540" name="Rectangle 3"/>
          <p:cNvSpPr>
            <a:spLocks noGrp="1" noChangeArrowheads="1"/>
          </p:cNvSpPr>
          <p:nvPr>
            <p:ph type="body" idx="1"/>
          </p:nvPr>
        </p:nvSpPr>
        <p:spPr>
          <a:xfrm>
            <a:off x="685800" y="1412776"/>
            <a:ext cx="8001000" cy="4114800"/>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600" dirty="0" smtClean="0"/>
              <a:t>用</a:t>
            </a:r>
            <a:r>
              <a:rPr lang="zh-CN" altLang="en-US" sz="2600" dirty="0" smtClean="0">
                <a:latin typeface="宋体" panose="02010600030101010101" pitchFamily="2" charset="-122"/>
              </a:rPr>
              <a:t>更新频率来决定</a:t>
            </a:r>
            <a:r>
              <a:rPr lang="en-US" altLang="zh-CN" sz="2600" dirty="0" smtClean="0">
                <a:latin typeface="宋体" panose="02010600030101010101" pitchFamily="2" charset="-122"/>
              </a:rPr>
              <a:t>URL</a:t>
            </a:r>
            <a:r>
              <a:rPr lang="zh-CN" altLang="en-US" sz="2600" dirty="0" smtClean="0">
                <a:latin typeface="宋体" panose="02010600030101010101" pitchFamily="2" charset="-122"/>
              </a:rPr>
              <a:t>刷新顺序：</a:t>
            </a:r>
            <a:endParaRPr lang="zh-CN" altLang="en-US" sz="26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dirty="0" smtClean="0">
                <a:latin typeface="宋体" panose="02010600030101010101" pitchFamily="2" charset="-122"/>
                <a:cs typeface="Times New Roman" panose="02020603050405020304" pitchFamily="18" charset="0"/>
              </a:rPr>
              <a:t>直觉上，更多的刷新应该分配给更那些更新快的页面。</a:t>
            </a:r>
            <a:endParaRPr lang="zh-CN" altLang="en-US" dirty="0" smtClean="0">
              <a:latin typeface="宋体" panose="02010600030101010101" pitchFamily="2" charset="-122"/>
              <a:cs typeface="Times New Roman" panose="02020603050405020304" pitchFamily="18" charset="0"/>
            </a:endParaRPr>
          </a:p>
          <a:p>
            <a:pPr lvl="1" eaLnBrk="1" hangingPunct="1">
              <a:lnSpc>
                <a:spcPct val="120000"/>
              </a:lnSpc>
              <a:buFont typeface="Wingdings" panose="05000000000000000000" pitchFamily="2" charset="2"/>
              <a:buChar char="Ø"/>
            </a:pPr>
            <a:r>
              <a:rPr lang="zh-CN" altLang="en-US" dirty="0" smtClean="0">
                <a:latin typeface="宋体" panose="02010600030101010101" pitchFamily="2" charset="-122"/>
                <a:cs typeface="Times New Roman" panose="02020603050405020304" pitchFamily="18" charset="0"/>
              </a:rPr>
              <a:t>但研究表明，用较高的频率刷新更新快的页面并不一定是明智之举，对各种页面采用相同的刷新周期效果更好，而效率最佳的点在这两种刷新策略中间。</a:t>
            </a:r>
            <a:endParaRPr lang="zh-CN" altLang="en-US" dirty="0" smtClean="0">
              <a:latin typeface="宋体" panose="02010600030101010101" pitchFamily="2" charset="-122"/>
              <a:cs typeface="Times New Roman" panose="02020603050405020304" pitchFamily="18" charset="0"/>
            </a:endParaRPr>
          </a:p>
          <a:p>
            <a:pPr lvl="1" eaLnBrk="1" hangingPunct="1">
              <a:lnSpc>
                <a:spcPct val="120000"/>
              </a:lnSpc>
              <a:buFont typeface="Wingdings" panose="05000000000000000000" pitchFamily="2" charset="2"/>
              <a:buChar char="Ø"/>
            </a:pPr>
            <a:r>
              <a:rPr lang="zh-CN" altLang="en-US" dirty="0" smtClean="0">
                <a:latin typeface="宋体" panose="02010600030101010101" pitchFamily="2" charset="-122"/>
                <a:cs typeface="Times New Roman" panose="02020603050405020304" pitchFamily="18" charset="0"/>
              </a:rPr>
              <a:t>这是因为，过高频率地刷新更新快的页面，使得其它页面有较少的刷新机会，反而造成总体刷新质量下降</a:t>
            </a:r>
            <a:r>
              <a:rPr lang="zh-CN" altLang="en-US" dirty="0" smtClean="0">
                <a:latin typeface="宋体" panose="02010600030101010101" pitchFamily="2" charset="-122"/>
              </a:rPr>
              <a:t>。</a:t>
            </a:r>
            <a:endParaRPr lang="zh-CN" altLang="en-US" dirty="0" smtClean="0"/>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3F335F88-3253-415B-834D-B5B987D9C13B}" type="slidenum">
              <a:rPr lang="en-US" altLang="zh-CN"/>
            </a:fld>
            <a:endParaRPr lang="en-US" altLang="zh-CN"/>
          </a:p>
        </p:txBody>
      </p:sp>
      <p:sp>
        <p:nvSpPr>
          <p:cNvPr id="66563" name="Rectangle 2"/>
          <p:cNvSpPr>
            <a:spLocks noGrp="1" noChangeArrowheads="1"/>
          </p:cNvSpPr>
          <p:nvPr>
            <p:ph type="title"/>
          </p:nvPr>
        </p:nvSpPr>
        <p:spPr>
          <a:xfrm>
            <a:off x="755576" y="-27384"/>
            <a:ext cx="7773987" cy="701675"/>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b="1" dirty="0" smtClean="0"/>
            </a:br>
            <a:r>
              <a:rPr lang="zh-CN" altLang="en-US" sz="3200" b="1" dirty="0">
                <a:latin typeface="+mj-ea"/>
                <a:ea typeface="+mj-ea"/>
              </a:rPr>
              <a:t>动态页面采集</a:t>
            </a:r>
            <a:r>
              <a:rPr lang="en-US" altLang="zh-CN" sz="3200" b="1" dirty="0">
                <a:latin typeface="+mj-ea"/>
                <a:ea typeface="+mj-ea"/>
              </a:rPr>
              <a:t>(1)</a:t>
            </a:r>
            <a:endParaRPr lang="en-US" altLang="zh-CN" sz="3200" b="1" dirty="0">
              <a:latin typeface="+mj-ea"/>
              <a:ea typeface="+mj-ea"/>
            </a:endParaRPr>
          </a:p>
        </p:txBody>
      </p:sp>
      <p:sp>
        <p:nvSpPr>
          <p:cNvPr id="66564" name="Rectangle 3"/>
          <p:cNvSpPr>
            <a:spLocks noGrp="1" noChangeArrowheads="1"/>
          </p:cNvSpPr>
          <p:nvPr>
            <p:ph type="body" idx="1"/>
          </p:nvPr>
        </p:nvSpPr>
        <p:spPr>
          <a:xfrm>
            <a:off x="611559" y="1556792"/>
            <a:ext cx="7920881" cy="4895850"/>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sz="2400" dirty="0" smtClean="0"/>
              <a:t>Web</a:t>
            </a:r>
            <a:r>
              <a:rPr lang="zh-CN" altLang="en-US" sz="2400" dirty="0" smtClean="0">
                <a:latin typeface="宋体" panose="02010600030101010101" pitchFamily="2" charset="-122"/>
              </a:rPr>
              <a:t>上</a:t>
            </a:r>
            <a:r>
              <a:rPr lang="en-US" altLang="zh-CN" sz="2400" dirty="0" smtClean="0"/>
              <a:t>80%</a:t>
            </a:r>
            <a:r>
              <a:rPr lang="zh-CN" altLang="en-US" sz="2400" dirty="0" smtClean="0">
                <a:latin typeface="宋体" panose="02010600030101010101" pitchFamily="2" charset="-122"/>
              </a:rPr>
              <a:t>的内容是动态产生的，并且呈增长趋势。</a:t>
            </a:r>
            <a:endParaRPr lang="zh-CN" altLang="en-US" sz="2400" dirty="0" smtClean="0">
              <a:latin typeface="宋体" panose="02010600030101010101" pitchFamily="2" charset="-122"/>
            </a:endParaRPr>
          </a:p>
          <a:p>
            <a:pPr eaLnBrk="1" hangingPunct="1"/>
            <a:r>
              <a:rPr lang="zh-CN" altLang="en-US" sz="2400" dirty="0" smtClean="0"/>
              <a:t>问题描述：</a:t>
            </a:r>
            <a:endParaRPr lang="zh-CN" altLang="en-US" sz="2400" dirty="0" smtClean="0"/>
          </a:p>
          <a:p>
            <a:pPr eaLnBrk="1" hangingPunct="1">
              <a:buFont typeface="Wingdings" panose="05000000000000000000" pitchFamily="2" charset="2"/>
              <a:buNone/>
            </a:pPr>
            <a:r>
              <a:rPr lang="zh-CN" altLang="en-US" sz="2400" dirty="0" smtClean="0"/>
              <a:t>    平时并不存在于</a:t>
            </a:r>
            <a:r>
              <a:rPr lang="en-US" altLang="zh-CN" sz="2400" dirty="0" smtClean="0"/>
              <a:t>Web(</a:t>
            </a:r>
            <a:r>
              <a:rPr lang="zh-CN" altLang="en-US" sz="2400" dirty="0" smtClean="0"/>
              <a:t>网站的服务器</a:t>
            </a:r>
            <a:r>
              <a:rPr lang="en-US" altLang="zh-CN" sz="2400" dirty="0" smtClean="0"/>
              <a:t>)</a:t>
            </a:r>
            <a:r>
              <a:rPr lang="zh-CN" altLang="en-US" sz="2400" dirty="0" smtClean="0"/>
              <a:t>中，当某一时刻提交生成请求后，动态地产生的页面叫做动态页面。</a:t>
            </a:r>
            <a:endParaRPr lang="zh-CN" altLang="en-US" sz="2400" dirty="0" smtClean="0"/>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E312466D-119B-49AA-91E0-3C0900A96CF4}" type="slidenum">
              <a:rPr lang="en-US" altLang="zh-CN"/>
            </a:fld>
            <a:endParaRPr lang="en-US" altLang="zh-CN"/>
          </a:p>
        </p:txBody>
      </p:sp>
      <p:sp>
        <p:nvSpPr>
          <p:cNvPr id="67587" name="Rectangle 2"/>
          <p:cNvSpPr>
            <a:spLocks noGrp="1" noChangeArrowheads="1"/>
          </p:cNvSpPr>
          <p:nvPr>
            <p:ph type="title"/>
          </p:nvPr>
        </p:nvSpPr>
        <p:spPr>
          <a:xfrm>
            <a:off x="539552" y="-27384"/>
            <a:ext cx="8001000" cy="891952"/>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b="1" dirty="0" smtClean="0"/>
            </a:br>
            <a:r>
              <a:rPr lang="zh-CN" altLang="en-US" sz="3200" b="1" dirty="0">
                <a:ea typeface="+mj-ea"/>
              </a:rPr>
              <a:t>动态页面采集</a:t>
            </a:r>
            <a:r>
              <a:rPr lang="en-US" altLang="zh-CN" sz="3200" b="1" dirty="0">
                <a:ea typeface="+mj-ea"/>
              </a:rPr>
              <a:t>(2)</a:t>
            </a:r>
            <a:endParaRPr lang="en-US" altLang="zh-CN" sz="3200" b="1" dirty="0">
              <a:ea typeface="+mj-ea"/>
            </a:endParaRPr>
          </a:p>
        </p:txBody>
      </p:sp>
      <p:sp>
        <p:nvSpPr>
          <p:cNvPr id="67588" name="Rectangle 3"/>
          <p:cNvSpPr>
            <a:spLocks noGrp="1" noChangeArrowheads="1"/>
          </p:cNvSpPr>
          <p:nvPr>
            <p:ph type="body" idx="1"/>
          </p:nvPr>
        </p:nvSpPr>
        <p:spPr>
          <a:xfrm>
            <a:off x="467544" y="1484784"/>
            <a:ext cx="8208912" cy="4327525"/>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t>动态页面分为三类：</a:t>
            </a:r>
            <a:endParaRPr lang="zh-CN" altLang="en-US" sz="2400" dirty="0" smtClean="0"/>
          </a:p>
          <a:p>
            <a:pPr lvl="1" eaLnBrk="1" hangingPunct="1">
              <a:lnSpc>
                <a:spcPct val="120000"/>
              </a:lnSpc>
              <a:buFont typeface="Wingdings" panose="05000000000000000000" pitchFamily="2" charset="2"/>
              <a:buChar char="Ø"/>
            </a:pPr>
            <a:r>
              <a:rPr lang="zh-CN" altLang="en-US" sz="2000" dirty="0" smtClean="0">
                <a:latin typeface="宋体" panose="02010600030101010101" pitchFamily="2" charset="-122"/>
              </a:rPr>
              <a:t>服务器端动态页面</a:t>
            </a:r>
            <a:endParaRPr lang="zh-CN" altLang="en-US" sz="2000" dirty="0" smtClean="0">
              <a:latin typeface="宋体" panose="02010600030101010101" pitchFamily="2" charset="-122"/>
            </a:endParaRPr>
          </a:p>
          <a:p>
            <a:pPr lvl="1" eaLnBrk="1" hangingPunct="1">
              <a:lnSpc>
                <a:spcPct val="120000"/>
              </a:lnSpc>
              <a:buFont typeface="Wingdings" panose="05000000000000000000" pitchFamily="2" charset="2"/>
              <a:buNone/>
            </a:pPr>
            <a:r>
              <a:rPr lang="zh-CN" altLang="en-US" sz="2000" dirty="0" smtClean="0">
                <a:latin typeface="宋体" panose="02010600030101010101" pitchFamily="2" charset="-122"/>
              </a:rPr>
              <a:t>    用户在浏览器提交页面请求后，请求直接传送到服务器进行页面生成，这些页面生成程序常用</a:t>
            </a:r>
            <a:r>
              <a:rPr lang="en-US" altLang="zh-CN" sz="2000" dirty="0" smtClean="0">
                <a:latin typeface="宋体" panose="02010600030101010101" pitchFamily="2" charset="-122"/>
              </a:rPr>
              <a:t>CGI,PHP,ASP</a:t>
            </a:r>
            <a:r>
              <a:rPr lang="zh-CN" altLang="en-US" sz="2000" dirty="0" smtClean="0">
                <a:latin typeface="宋体" panose="02010600030101010101" pitchFamily="2" charset="-122"/>
              </a:rPr>
              <a:t>等书写</a:t>
            </a:r>
            <a:endParaRPr lang="zh-CN" altLang="en-US" sz="20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000" dirty="0" smtClean="0">
                <a:latin typeface="宋体" panose="02010600030101010101" pitchFamily="2" charset="-122"/>
              </a:rPr>
              <a:t>浏览器端动态页面</a:t>
            </a:r>
            <a:endParaRPr lang="zh-CN" altLang="en-US" sz="2000" dirty="0" smtClean="0">
              <a:latin typeface="宋体" panose="02010600030101010101" pitchFamily="2" charset="-122"/>
            </a:endParaRPr>
          </a:p>
          <a:p>
            <a:pPr lvl="1" eaLnBrk="1" hangingPunct="1">
              <a:lnSpc>
                <a:spcPct val="120000"/>
              </a:lnSpc>
              <a:buFont typeface="Wingdings" panose="05000000000000000000" pitchFamily="2" charset="2"/>
              <a:buNone/>
            </a:pPr>
            <a:r>
              <a:rPr lang="zh-CN" altLang="en-US" sz="2000" dirty="0" smtClean="0">
                <a:latin typeface="宋体" panose="02010600030101010101" pitchFamily="2" charset="-122"/>
              </a:rPr>
              <a:t>    用户在浏览器提交页面请求后，页面直接在浏览器端生成。这些页面生成程序常用</a:t>
            </a:r>
            <a:r>
              <a:rPr lang="en-US" altLang="zh-CN" sz="2000" dirty="0" smtClean="0">
                <a:latin typeface="宋体" panose="02010600030101010101" pitchFamily="2" charset="-122"/>
              </a:rPr>
              <a:t>JavaScript, VBScript</a:t>
            </a:r>
            <a:r>
              <a:rPr lang="zh-CN" altLang="en-US" sz="2000" dirty="0" smtClean="0">
                <a:latin typeface="宋体" panose="02010600030101010101" pitchFamily="2" charset="-122"/>
              </a:rPr>
              <a:t>等书写。</a:t>
            </a:r>
            <a:endParaRPr lang="zh-CN" altLang="en-US" sz="2000" dirty="0" smtClean="0">
              <a:latin typeface="宋体" panose="02010600030101010101" pitchFamily="2" charset="-122"/>
            </a:endParaRPr>
          </a:p>
          <a:p>
            <a:pPr lvl="1" eaLnBrk="1" hangingPunct="1">
              <a:lnSpc>
                <a:spcPct val="120000"/>
              </a:lnSpc>
              <a:buFont typeface="Wingdings" panose="05000000000000000000" pitchFamily="2" charset="2"/>
              <a:buChar char="Ø"/>
            </a:pPr>
            <a:r>
              <a:rPr lang="zh-CN" altLang="en-US" sz="2000" dirty="0" smtClean="0">
                <a:latin typeface="宋体" panose="02010600030101010101" pitchFamily="2" charset="-122"/>
              </a:rPr>
              <a:t>混合型 </a:t>
            </a:r>
            <a:r>
              <a:rPr lang="en-US" altLang="zh-CN" sz="2000" dirty="0" smtClean="0">
                <a:latin typeface="宋体" panose="02010600030101010101" pitchFamily="2" charset="-122"/>
              </a:rPr>
              <a:t>(</a:t>
            </a:r>
            <a:r>
              <a:rPr lang="zh-CN" altLang="en-US" sz="2000" dirty="0" smtClean="0">
                <a:latin typeface="宋体" panose="02010600030101010101" pitchFamily="2" charset="-122"/>
              </a:rPr>
              <a:t>数量巨大</a:t>
            </a:r>
            <a:r>
              <a:rPr lang="en-US" altLang="zh-CN" sz="2000" dirty="0" smtClean="0">
                <a:latin typeface="宋体" panose="02010600030101010101" pitchFamily="2" charset="-122"/>
              </a:rPr>
              <a:t>)</a:t>
            </a:r>
            <a:endParaRPr lang="en-US" altLang="zh-CN" sz="2000" dirty="0" smtClean="0">
              <a:latin typeface="宋体" panose="02010600030101010101" pitchFamily="2" charset="-122"/>
            </a:endParaRPr>
          </a:p>
          <a:p>
            <a:pPr lvl="1" eaLnBrk="1" hangingPunct="1">
              <a:lnSpc>
                <a:spcPct val="120000"/>
              </a:lnSpc>
              <a:buFont typeface="Wingdings" panose="05000000000000000000" pitchFamily="2" charset="2"/>
              <a:buNone/>
            </a:pPr>
            <a:r>
              <a:rPr lang="en-US" altLang="zh-CN" sz="2000" dirty="0" smtClean="0">
                <a:latin typeface="宋体" panose="02010600030101010101" pitchFamily="2" charset="-122"/>
              </a:rPr>
              <a:t>    </a:t>
            </a:r>
            <a:r>
              <a:rPr lang="zh-CN" altLang="en-US" sz="2000" dirty="0" smtClean="0">
                <a:latin typeface="宋体" panose="02010600030101010101" pitchFamily="2" charset="-122"/>
              </a:rPr>
              <a:t>用户在浏览器提交页面请求后，页面在浏览器端先进行计算</a:t>
            </a:r>
            <a:r>
              <a:rPr lang="en-US" altLang="zh-CN" sz="2000" dirty="0" smtClean="0">
                <a:latin typeface="宋体" panose="02010600030101010101" pitchFamily="2" charset="-122"/>
              </a:rPr>
              <a:t>(</a:t>
            </a:r>
            <a:r>
              <a:rPr lang="zh-CN" altLang="en-US" sz="2000" dirty="0" smtClean="0">
                <a:latin typeface="宋体" panose="02010600030101010101" pitchFamily="2" charset="-122"/>
              </a:rPr>
              <a:t>通常用</a:t>
            </a:r>
            <a:r>
              <a:rPr lang="en-US" altLang="zh-CN" sz="2000" dirty="0" smtClean="0">
                <a:latin typeface="宋体" panose="02010600030101010101" pitchFamily="2" charset="-122"/>
              </a:rPr>
              <a:t>Script</a:t>
            </a:r>
            <a:r>
              <a:rPr lang="zh-CN" altLang="en-US" sz="2000" dirty="0" smtClean="0">
                <a:latin typeface="宋体" panose="02010600030101010101" pitchFamily="2" charset="-122"/>
              </a:rPr>
              <a:t>程序</a:t>
            </a:r>
            <a:r>
              <a:rPr lang="en-US" altLang="zh-CN" sz="2000" dirty="0" smtClean="0">
                <a:latin typeface="宋体" panose="02010600030101010101" pitchFamily="2" charset="-122"/>
              </a:rPr>
              <a:t>)</a:t>
            </a:r>
            <a:r>
              <a:rPr lang="zh-CN" altLang="en-US" sz="2000" dirty="0" smtClean="0">
                <a:latin typeface="宋体" panose="02010600030101010101" pitchFamily="2" charset="-122"/>
              </a:rPr>
              <a:t>，在将输出传送到服务器进行页面生成。</a:t>
            </a:r>
            <a:endParaRPr lang="zh-CN" altLang="en-US" sz="2000" dirty="0" smtClean="0"/>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6150" y="6248400"/>
            <a:ext cx="1905000" cy="457200"/>
          </a:xfrm>
        </p:spPr>
        <p:txBody>
          <a:bodyPr/>
          <a:lstStyle/>
          <a:p>
            <a:pPr algn="l">
              <a:defRPr/>
            </a:pPr>
            <a:fld id="{1E10EC7A-C210-4127-98B2-D71082A74033}" type="slidenum">
              <a:rPr lang="en-US" altLang="zh-CN"/>
            </a:fld>
            <a:endParaRPr lang="en-US" altLang="zh-CN"/>
          </a:p>
        </p:txBody>
      </p:sp>
      <p:sp>
        <p:nvSpPr>
          <p:cNvPr id="68611" name="Rectangle 2"/>
          <p:cNvSpPr>
            <a:spLocks noGrp="1" noChangeArrowheads="1"/>
          </p:cNvSpPr>
          <p:nvPr>
            <p:ph type="title"/>
          </p:nvPr>
        </p:nvSpPr>
        <p:spPr>
          <a:xfrm>
            <a:off x="683568" y="44624"/>
            <a:ext cx="8229600" cy="1052513"/>
          </a:xfrm>
          <a:extLst>
            <a:ext uri="{909E8E84-426E-40DD-AFC4-6F175D3DCCD1}">
              <a14:hiddenFill xmlns:a14="http://schemas.microsoft.com/office/drawing/2010/main">
                <a:solidFill>
                  <a:srgbClr val="FFFFFF"/>
                </a:solidFill>
              </a14:hiddenFill>
            </a:ext>
          </a:extLst>
        </p:spPr>
        <p:txBody>
          <a:bodyPr anchor="t"/>
          <a:lstStyle/>
          <a:p>
            <a:pPr eaLnBrk="1" hangingPunct="1"/>
            <a:br>
              <a:rPr lang="en-US" altLang="zh-CN" b="1" dirty="0" smtClean="0"/>
            </a:br>
            <a:r>
              <a:rPr lang="zh-CN" altLang="en-US" sz="3200" b="1" dirty="0">
                <a:ea typeface="+mj-ea"/>
              </a:rPr>
              <a:t>动态页面采集</a:t>
            </a:r>
            <a:r>
              <a:rPr lang="en-US" altLang="zh-CN" sz="3200" b="1" dirty="0">
                <a:ea typeface="+mj-ea"/>
              </a:rPr>
              <a:t>(3)</a:t>
            </a:r>
            <a:endParaRPr lang="en-US" altLang="zh-CN" sz="3200" b="1" dirty="0">
              <a:ea typeface="+mj-ea"/>
            </a:endParaRPr>
          </a:p>
        </p:txBody>
      </p:sp>
      <p:sp>
        <p:nvSpPr>
          <p:cNvPr id="68612" name="Rectangle 3"/>
          <p:cNvSpPr>
            <a:spLocks noGrp="1" noChangeArrowheads="1"/>
          </p:cNvSpPr>
          <p:nvPr>
            <p:ph type="body" idx="1"/>
          </p:nvPr>
        </p:nvSpPr>
        <p:spPr>
          <a:xfrm>
            <a:off x="606995" y="1556792"/>
            <a:ext cx="8141469" cy="4464050"/>
          </a:xfrm>
          <a:extLst>
            <a:ext uri="{909E8E84-426E-40DD-AFC4-6F175D3DCCD1}">
              <a14:hiddenFill xmlns:a14="http://schemas.microsoft.com/office/drawing/2010/main">
                <a:solidFill>
                  <a:srgbClr val="FFFFFF"/>
                </a:solidFill>
              </a14:hiddenFill>
            </a:ext>
          </a:extLst>
        </p:spPr>
        <p:txBody>
          <a:bodyPr/>
          <a:lstStyle/>
          <a:p>
            <a:pPr eaLnBrk="1" hangingPunct="1">
              <a:lnSpc>
                <a:spcPct val="150000"/>
              </a:lnSpc>
            </a:pPr>
            <a:r>
              <a:rPr lang="zh-CN" altLang="en-US" sz="2400" dirty="0" smtClean="0"/>
              <a:t>目前多数采集系统只能采集静态页面和服务器端动态页面。</a:t>
            </a:r>
            <a:endParaRPr lang="zh-CN" altLang="en-US" sz="2400" dirty="0" smtClean="0"/>
          </a:p>
          <a:p>
            <a:pPr eaLnBrk="1" hangingPunct="1">
              <a:lnSpc>
                <a:spcPct val="150000"/>
              </a:lnSpc>
            </a:pPr>
            <a:r>
              <a:rPr lang="en-US" altLang="zh-CN" sz="2400" dirty="0" smtClean="0"/>
              <a:t>Hidden Web Exposer Project (Stanford University) </a:t>
            </a:r>
            <a:endParaRPr lang="en-US" altLang="zh-CN" sz="2400" dirty="0" smtClean="0"/>
          </a:p>
          <a:p>
            <a:pPr eaLnBrk="1" hangingPunct="1">
              <a:lnSpc>
                <a:spcPct val="150000"/>
              </a:lnSpc>
            </a:pPr>
            <a:r>
              <a:rPr lang="zh-CN" altLang="en-US" sz="2400" dirty="0" smtClean="0">
                <a:latin typeface="宋体" panose="02010600030101010101" pitchFamily="2" charset="-122"/>
              </a:rPr>
              <a:t>一个研究点</a:t>
            </a:r>
            <a:r>
              <a:rPr lang="en-US" altLang="zh-CN" sz="2400" dirty="0" smtClean="0">
                <a:latin typeface="宋体" panose="02010600030101010101" pitchFamily="2" charset="-122"/>
              </a:rPr>
              <a:t>:</a:t>
            </a:r>
            <a:r>
              <a:rPr lang="zh-CN" altLang="en-US" sz="2400" dirty="0" smtClean="0">
                <a:latin typeface="宋体" panose="02010600030101010101" pitchFamily="2" charset="-122"/>
              </a:rPr>
              <a:t>动态页面虽然多，但无意义的页面比例很高，我们应该何种策略、何种频率以及何种方法进行采集</a:t>
            </a:r>
            <a:r>
              <a:rPr lang="en-US" altLang="zh-CN" sz="2400" dirty="0" smtClean="0">
                <a:latin typeface="宋体" panose="02010600030101010101" pitchFamily="2" charset="-122"/>
              </a:rPr>
              <a:t>?</a:t>
            </a:r>
            <a:endParaRPr lang="en-US" altLang="zh-CN" sz="2400" dirty="0" smtClean="0">
              <a:latin typeface="宋体" panose="02010600030101010101" pitchFamily="2" charset="-122"/>
            </a:endParaRPr>
          </a:p>
          <a:p>
            <a:pPr eaLnBrk="1" hangingPunct="1">
              <a:lnSpc>
                <a:spcPct val="150000"/>
              </a:lnSpc>
            </a:pPr>
            <a:r>
              <a:rPr lang="en-US" altLang="zh-CN" sz="2400" dirty="0" err="1" smtClean="0">
                <a:latin typeface="宋体" panose="02010600030101010101" pitchFamily="2" charset="-122"/>
              </a:rPr>
              <a:t>Javascript</a:t>
            </a:r>
            <a:r>
              <a:rPr lang="zh-CN" altLang="en-US" sz="2400" dirty="0" smtClean="0">
                <a:latin typeface="宋体" panose="02010600030101010101" pitchFamily="2" charset="-122"/>
              </a:rPr>
              <a:t>引擎</a:t>
            </a:r>
            <a:r>
              <a:rPr lang="en-US" altLang="zh-CN" sz="2400" dirty="0" smtClean="0">
                <a:latin typeface="宋体" panose="02010600030101010101" pitchFamily="2" charset="-122"/>
              </a:rPr>
              <a:t>rhino</a:t>
            </a:r>
            <a:endParaRPr lang="en-US" altLang="zh-CN" sz="2400" dirty="0" smtClean="0">
              <a:latin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文本数据的特点</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rPr>
              <a:t>数字化</a:t>
            </a:r>
            <a:r>
              <a:rPr lang="zh-CN" altLang="en-US" b="1" dirty="0">
                <a:latin typeface="+mn-ea"/>
              </a:rPr>
              <a:t>数据表现的信息对感知系统来说，有的是可以</a:t>
            </a:r>
            <a:r>
              <a:rPr lang="zh-CN" altLang="en-US" b="1" dirty="0" smtClean="0">
                <a:latin typeface="+mn-ea"/>
              </a:rPr>
              <a:t>感知</a:t>
            </a:r>
            <a:r>
              <a:rPr lang="zh-CN" altLang="en-US" b="1" dirty="0">
                <a:latin typeface="+mn-ea"/>
              </a:rPr>
              <a:t>的，有的是感知系统感觉不到的，这些数据就属于冗余</a:t>
            </a:r>
            <a:r>
              <a:rPr lang="zh-CN" altLang="en-US" b="1" dirty="0" smtClean="0">
                <a:latin typeface="+mn-ea"/>
              </a:rPr>
              <a:t>数据。</a:t>
            </a:r>
            <a:endParaRPr lang="en-US" altLang="zh-CN" b="1" dirty="0" smtClean="0">
              <a:latin typeface="+mn-ea"/>
            </a:endParaRPr>
          </a:p>
          <a:p>
            <a:pPr marL="609600" indent="-609600">
              <a:lnSpc>
                <a:spcPct val="90000"/>
              </a:lnSpc>
            </a:pPr>
            <a:r>
              <a:rPr lang="zh-CN" altLang="en-US" b="1" dirty="0" smtClean="0">
                <a:latin typeface="+mn-ea"/>
              </a:rPr>
              <a:t>在</a:t>
            </a:r>
            <a:r>
              <a:rPr lang="zh-CN" altLang="en-US" b="1" dirty="0">
                <a:latin typeface="+mn-ea"/>
              </a:rPr>
              <a:t>信息的数字化过程中，这些冗余部分存在着</a:t>
            </a:r>
            <a:r>
              <a:rPr lang="zh-CN" altLang="en-US" b="1" dirty="0" smtClean="0">
                <a:latin typeface="+mn-ea"/>
              </a:rPr>
              <a:t>一定的</a:t>
            </a:r>
            <a:r>
              <a:rPr lang="zh-CN" altLang="en-US" b="1" dirty="0">
                <a:latin typeface="+mn-ea"/>
              </a:rPr>
              <a:t>随机性。将冗余数据替换为其它随机数据，对感知系统</a:t>
            </a:r>
            <a:r>
              <a:rPr lang="zh-CN" altLang="en-US" b="1" dirty="0" smtClean="0">
                <a:latin typeface="+mn-ea"/>
              </a:rPr>
              <a:t>来说是</a:t>
            </a:r>
            <a:r>
              <a:rPr lang="zh-CN" altLang="en-US" b="1" dirty="0">
                <a:latin typeface="+mn-ea"/>
              </a:rPr>
              <a:t>无关紧要的。图像、视频、音频等载体中的信息隐藏</a:t>
            </a:r>
            <a:r>
              <a:rPr lang="zh-CN" altLang="en-US" b="1" dirty="0" smtClean="0">
                <a:latin typeface="+mn-ea"/>
              </a:rPr>
              <a:t>正是</a:t>
            </a:r>
            <a:r>
              <a:rPr lang="zh-CN" altLang="en-US" b="1" dirty="0">
                <a:latin typeface="+mn-ea"/>
              </a:rPr>
              <a:t>利用这些数据存在冗余数据的特点，在其中嵌入信息。</a:t>
            </a:r>
            <a:endParaRPr lang="zh-CN" altLang="en-US" b="1" dirty="0">
              <a:latin typeface="+mn-ea"/>
            </a:endParaRPr>
          </a:p>
          <a:p>
            <a:pPr marL="609600" indent="-609600">
              <a:lnSpc>
                <a:spcPct val="90000"/>
              </a:lnSpc>
            </a:pPr>
            <a:r>
              <a:rPr lang="zh-CN" altLang="en-US" b="1" dirty="0" smtClean="0">
                <a:latin typeface="+mn-ea"/>
              </a:rPr>
              <a:t>由于</a:t>
            </a:r>
            <a:r>
              <a:rPr lang="zh-CN" altLang="en-US" b="1" dirty="0">
                <a:latin typeface="+mn-ea"/>
              </a:rPr>
              <a:t>文本数据不存在编码冗余，其信息隐藏</a:t>
            </a:r>
            <a:r>
              <a:rPr lang="zh-CN" altLang="en-US" b="1" dirty="0" smtClean="0">
                <a:latin typeface="+mn-ea"/>
              </a:rPr>
              <a:t>技术就不同</a:t>
            </a:r>
            <a:r>
              <a:rPr lang="zh-CN" altLang="en-US" b="1" dirty="0">
                <a:latin typeface="+mn-ea"/>
              </a:rPr>
              <a:t>于图像、音频中的信息信息隐藏。</a:t>
            </a:r>
            <a:endParaRPr lang="zh-CN" altLang="en-US" b="1" dirty="0">
              <a:latin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C42FBAE6-4368-4340-9562-69DDD220163A}" type="slidenum">
              <a:rPr lang="en-US" altLang="zh-CN"/>
            </a:fld>
            <a:endParaRPr lang="en-US" altLang="zh-CN"/>
          </a:p>
        </p:txBody>
      </p:sp>
      <p:sp>
        <p:nvSpPr>
          <p:cNvPr id="78851" name="标题 1"/>
          <p:cNvSpPr>
            <a:spLocks noGrp="1"/>
          </p:cNvSpPr>
          <p:nvPr>
            <p:ph type="title" idx="4294967295"/>
          </p:nvPr>
        </p:nvSpPr>
        <p:spPr>
          <a:xfrm>
            <a:off x="611560"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smtClean="0"/>
              <a:t>正文提取</a:t>
            </a:r>
            <a:endParaRPr lang="zh-CN" altLang="en-US" sz="3200" b="1" dirty="0" smtClean="0"/>
          </a:p>
        </p:txBody>
      </p:sp>
      <p:pic>
        <p:nvPicPr>
          <p:cNvPr id="394246" name="Picture 6" descr="未命名"/>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268760"/>
            <a:ext cx="7920038"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94246"/>
                                        </p:tgtEl>
                                        <p:attrNameLst>
                                          <p:attrName>style.visibility</p:attrName>
                                        </p:attrNameLst>
                                      </p:cBhvr>
                                      <p:to>
                                        <p:strVal val="visible"/>
                                      </p:to>
                                    </p:set>
                                    <p:anim calcmode="lin" valueType="num">
                                      <p:cBhvr>
                                        <p:cTn id="7" dur="500" fill="hold"/>
                                        <p:tgtEl>
                                          <p:spTgt spid="394246"/>
                                        </p:tgtEl>
                                        <p:attrNameLst>
                                          <p:attrName>ppt_w</p:attrName>
                                        </p:attrNameLst>
                                      </p:cBhvr>
                                      <p:tavLst>
                                        <p:tav tm="0">
                                          <p:val>
                                            <p:fltVal val="0"/>
                                          </p:val>
                                        </p:tav>
                                        <p:tav tm="100000">
                                          <p:val>
                                            <p:strVal val="#ppt_w"/>
                                          </p:val>
                                        </p:tav>
                                      </p:tavLst>
                                    </p:anim>
                                    <p:anim calcmode="lin" valueType="num">
                                      <p:cBhvr>
                                        <p:cTn id="8" dur="500" fill="hold"/>
                                        <p:tgtEl>
                                          <p:spTgt spid="3942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86019E97-97E6-477E-88CA-E78B55B336E0}" type="slidenum">
              <a:rPr lang="en-US" altLang="zh-CN"/>
            </a:fld>
            <a:endParaRPr lang="en-US" altLang="zh-CN"/>
          </a:p>
        </p:txBody>
      </p:sp>
      <p:sp>
        <p:nvSpPr>
          <p:cNvPr id="79875" name="标题 1"/>
          <p:cNvSpPr>
            <a:spLocks noGrp="1"/>
          </p:cNvSpPr>
          <p:nvPr>
            <p:ph type="title" idx="4294967295"/>
          </p:nvPr>
        </p:nvSpPr>
        <p:spPr>
          <a:xfrm>
            <a:off x="611560" y="4462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smtClean="0"/>
              <a:t>正文提取</a:t>
            </a:r>
            <a:endParaRPr lang="zh-CN" altLang="en-US" sz="3200" b="1" dirty="0" smtClean="0"/>
          </a:p>
        </p:txBody>
      </p:sp>
      <p:sp>
        <p:nvSpPr>
          <p:cNvPr id="86019" name="内容占位符 2"/>
          <p:cNvSpPr>
            <a:spLocks noGrp="1"/>
          </p:cNvSpPr>
          <p:nvPr>
            <p:ph idx="4294967295"/>
          </p:nvPr>
        </p:nvSpPr>
        <p:spPr>
          <a:xfrm>
            <a:off x="457200" y="160020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dirty="0" smtClean="0"/>
              <a:t>大部分网页中除了包含它的主要有用信息（正文）外还含有许多的噪声信息：</a:t>
            </a:r>
            <a:endParaRPr lang="zh-CN" altLang="en-US" dirty="0" smtClean="0"/>
          </a:p>
          <a:p>
            <a:pPr lvl="1" eaLnBrk="1" hangingPunct="1">
              <a:lnSpc>
                <a:spcPct val="120000"/>
              </a:lnSpc>
            </a:pPr>
            <a:r>
              <a:rPr lang="zh-CN" altLang="en-US" dirty="0" smtClean="0"/>
              <a:t>网站的导航信息</a:t>
            </a:r>
            <a:endParaRPr lang="zh-CN" altLang="en-US" dirty="0" smtClean="0"/>
          </a:p>
          <a:p>
            <a:pPr lvl="1" eaLnBrk="1" hangingPunct="1">
              <a:lnSpc>
                <a:spcPct val="120000"/>
              </a:lnSpc>
            </a:pPr>
            <a:r>
              <a:rPr lang="zh-CN" altLang="en-US" dirty="0" smtClean="0"/>
              <a:t>相关链接和广告等</a:t>
            </a:r>
            <a:endParaRPr lang="zh-CN" altLang="en-US" dirty="0" smtClean="0"/>
          </a:p>
          <a:p>
            <a:pPr eaLnBrk="1" hangingPunct="1">
              <a:lnSpc>
                <a:spcPct val="120000"/>
              </a:lnSpc>
            </a:pPr>
            <a:r>
              <a:rPr lang="zh-CN" altLang="en-US" dirty="0" smtClean="0"/>
              <a:t>正文提取的任务就是从给定的网页中抽取出正文信息</a:t>
            </a:r>
            <a:endParaRPr lang="zh-CN" altLang="en-US"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p:cNvSpPr>
            <a:spLocks noGrp="1"/>
          </p:cNvSpPr>
          <p:nvPr>
            <p:ph type="sldNum" sz="quarter" idx="12"/>
          </p:nvPr>
        </p:nvSpPr>
        <p:spPr>
          <a:xfrm>
            <a:off x="946150" y="6248400"/>
            <a:ext cx="1905000" cy="457200"/>
          </a:xfrm>
        </p:spPr>
        <p:txBody>
          <a:bodyPr/>
          <a:lstStyle/>
          <a:p>
            <a:pPr algn="l">
              <a:defRPr/>
            </a:pPr>
            <a:fld id="{B3AD1CF0-B760-4C80-885B-627913A1C76C}" type="slidenum">
              <a:rPr lang="en-US" altLang="zh-CN"/>
            </a:fld>
            <a:endParaRPr lang="en-US" altLang="zh-CN"/>
          </a:p>
        </p:txBody>
      </p:sp>
      <p:sp>
        <p:nvSpPr>
          <p:cNvPr id="80899" name="标题 1"/>
          <p:cNvSpPr>
            <a:spLocks noGrp="1"/>
          </p:cNvSpPr>
          <p:nvPr>
            <p:ph type="title" idx="4294967295"/>
          </p:nvPr>
        </p:nvSpPr>
        <p:spPr>
          <a:xfrm>
            <a:off x="611560" y="4462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smtClean="0"/>
              <a:t>基于</a:t>
            </a:r>
            <a:r>
              <a:rPr lang="en-US" altLang="zh-CN" sz="3200" b="1" dirty="0" smtClean="0"/>
              <a:t>DOM</a:t>
            </a:r>
            <a:r>
              <a:rPr lang="zh-CN" altLang="en-US" sz="3200" b="1" dirty="0" smtClean="0"/>
              <a:t>树的正文提取</a:t>
            </a:r>
            <a:endParaRPr lang="zh-CN" altLang="en-US" sz="3200" b="1" dirty="0" smtClean="0"/>
          </a:p>
        </p:txBody>
      </p:sp>
      <p:sp>
        <p:nvSpPr>
          <p:cNvPr id="80900" name="内容占位符 2"/>
          <p:cNvSpPr>
            <a:spLocks noGrp="1"/>
          </p:cNvSpPr>
          <p:nvPr>
            <p:ph idx="4294967295"/>
          </p:nvPr>
        </p:nvSpPr>
        <p:spPr>
          <a:xfrm>
            <a:off x="457200" y="160020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sz="2400" dirty="0" smtClean="0"/>
              <a:t>DOM</a:t>
            </a:r>
            <a:r>
              <a:rPr lang="zh-CN" altLang="en-US" sz="2400" dirty="0" smtClean="0"/>
              <a:t>（</a:t>
            </a:r>
            <a:r>
              <a:rPr lang="en-US" altLang="zh-CN" sz="2400" dirty="0" smtClean="0"/>
              <a:t>Document Object Model</a:t>
            </a:r>
            <a:r>
              <a:rPr lang="zh-CN" altLang="en-US" sz="2400" dirty="0" smtClean="0"/>
              <a:t>）是由</a:t>
            </a:r>
            <a:r>
              <a:rPr lang="en-US" altLang="zh-CN" sz="2400" dirty="0" smtClean="0"/>
              <a:t>W3C</a:t>
            </a:r>
            <a:r>
              <a:rPr lang="zh-CN" altLang="en-US" sz="2400" dirty="0" smtClean="0"/>
              <a:t>组织发布的一种访问和操作</a:t>
            </a:r>
            <a:r>
              <a:rPr lang="en-US" altLang="zh-CN" sz="2400" dirty="0" smtClean="0"/>
              <a:t>HTML</a:t>
            </a:r>
            <a:r>
              <a:rPr lang="zh-CN" altLang="en-US" sz="2400" dirty="0" smtClean="0"/>
              <a:t>文档的规范</a:t>
            </a:r>
            <a:endParaRPr lang="zh-CN" altLang="en-US" sz="2400" dirty="0" smtClean="0"/>
          </a:p>
        </p:txBody>
      </p:sp>
      <p:sp>
        <p:nvSpPr>
          <p:cNvPr id="80901"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latin typeface="Tahoma" panose="020B0604030504040204" pitchFamily="34" charset="0"/>
            </a:endParaRPr>
          </a:p>
        </p:txBody>
      </p:sp>
      <p:grpSp>
        <p:nvGrpSpPr>
          <p:cNvPr id="80902" name="Group 1"/>
          <p:cNvGrpSpPr>
            <a:grpSpLocks noChangeAspect="1"/>
          </p:cNvGrpSpPr>
          <p:nvPr/>
        </p:nvGrpSpPr>
        <p:grpSpPr bwMode="auto">
          <a:xfrm>
            <a:off x="2124075" y="2636838"/>
            <a:ext cx="4406900" cy="3357562"/>
            <a:chOff x="2049" y="3243"/>
            <a:chExt cx="5165" cy="3941"/>
          </a:xfrm>
        </p:grpSpPr>
        <p:sp>
          <p:nvSpPr>
            <p:cNvPr id="80903" name="AutoShape 18"/>
            <p:cNvSpPr>
              <a:spLocks noChangeAspect="1" noChangeArrowheads="1" noTextEdit="1"/>
            </p:cNvSpPr>
            <p:nvPr/>
          </p:nvSpPr>
          <p:spPr bwMode="auto">
            <a:xfrm>
              <a:off x="2049" y="3243"/>
              <a:ext cx="5165" cy="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0904" name="Group 4"/>
            <p:cNvGrpSpPr/>
            <p:nvPr/>
          </p:nvGrpSpPr>
          <p:grpSpPr bwMode="auto">
            <a:xfrm>
              <a:off x="2362" y="3243"/>
              <a:ext cx="4782" cy="3843"/>
              <a:chOff x="2362" y="3243"/>
              <a:chExt cx="4782" cy="3843"/>
            </a:xfrm>
          </p:grpSpPr>
          <p:sp>
            <p:nvSpPr>
              <p:cNvPr id="80907" name="Rectangle 17"/>
              <p:cNvSpPr>
                <a:spLocks noChangeArrowheads="1"/>
              </p:cNvSpPr>
              <p:nvPr/>
            </p:nvSpPr>
            <p:spPr bwMode="auto">
              <a:xfrm>
                <a:off x="4196" y="3243"/>
                <a:ext cx="1280" cy="595"/>
              </a:xfrm>
              <a:prstGeom prst="rect">
                <a:avLst/>
              </a:prstGeom>
              <a:solidFill>
                <a:srgbClr val="FFFFFF"/>
              </a:solidFill>
              <a:ln w="9525">
                <a:solidFill>
                  <a:srgbClr val="000000"/>
                </a:solidFill>
                <a:miter lim="800000"/>
              </a:ln>
            </p:spPr>
            <p:txBody>
              <a:bodyPr anchor="ctr"/>
              <a:lstStyle/>
              <a:p>
                <a:pPr eaLnBrk="0" hangingPunct="0"/>
                <a:r>
                  <a:rPr lang="en-US" altLang="zh-CN" sz="1000">
                    <a:solidFill>
                      <a:srgbClr val="000000"/>
                    </a:solidFill>
                    <a:cs typeface="Arial" panose="020B0604020202020204" pitchFamily="34" charset="0"/>
                  </a:rPr>
                  <a:t>Document</a:t>
                </a:r>
                <a:endParaRPr lang="en-US" altLang="zh-CN">
                  <a:latin typeface="Tahoma" panose="020B0604030504040204" pitchFamily="34" charset="0"/>
                </a:endParaRPr>
              </a:p>
            </p:txBody>
          </p:sp>
          <p:sp>
            <p:nvSpPr>
              <p:cNvPr id="80908" name="Line 16"/>
              <p:cNvSpPr>
                <a:spLocks noChangeShapeType="1"/>
              </p:cNvSpPr>
              <p:nvPr/>
            </p:nvSpPr>
            <p:spPr bwMode="auto">
              <a:xfrm>
                <a:off x="4886" y="3835"/>
                <a:ext cx="0" cy="29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9" name="Line 15"/>
              <p:cNvSpPr>
                <a:spLocks noChangeShapeType="1"/>
              </p:cNvSpPr>
              <p:nvPr/>
            </p:nvSpPr>
            <p:spPr bwMode="auto">
              <a:xfrm>
                <a:off x="3309" y="4131"/>
                <a:ext cx="315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0" name="Line 14"/>
              <p:cNvSpPr>
                <a:spLocks noChangeShapeType="1"/>
              </p:cNvSpPr>
              <p:nvPr/>
            </p:nvSpPr>
            <p:spPr bwMode="auto">
              <a:xfrm flipH="1">
                <a:off x="6463" y="4131"/>
                <a:ext cx="2" cy="3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1" name="Rectangle 13"/>
              <p:cNvSpPr>
                <a:spLocks noChangeArrowheads="1"/>
              </p:cNvSpPr>
              <p:nvPr/>
            </p:nvSpPr>
            <p:spPr bwMode="auto">
              <a:xfrm>
                <a:off x="5804" y="4466"/>
                <a:ext cx="1184" cy="719"/>
              </a:xfrm>
              <a:prstGeom prst="rect">
                <a:avLst/>
              </a:prstGeom>
              <a:solidFill>
                <a:srgbClr val="FFFFFF"/>
              </a:solidFill>
              <a:ln w="9525">
                <a:solidFill>
                  <a:srgbClr val="000000"/>
                </a:solidFill>
                <a:miter lim="800000"/>
              </a:ln>
            </p:spPr>
            <p:txBody>
              <a:bodyPr anchor="ctr"/>
              <a:lstStyle/>
              <a:p>
                <a:pPr eaLnBrk="0" hangingPunct="0"/>
                <a:r>
                  <a:rPr lang="en-US" altLang="zh-CN" sz="1000">
                    <a:solidFill>
                      <a:srgbClr val="000000"/>
                    </a:solidFill>
                    <a:cs typeface="Arial" panose="020B0604020202020204" pitchFamily="34" charset="0"/>
                  </a:rPr>
                  <a:t>Element</a:t>
                </a:r>
                <a:r>
                  <a:rPr lang="zh-CN" altLang="en-US" sz="1000">
                    <a:solidFill>
                      <a:srgbClr val="000000"/>
                    </a:solidFill>
                  </a:rPr>
                  <a:t>：</a:t>
                </a:r>
                <a:endParaRPr lang="zh-CN" altLang="en-US" sz="900">
                  <a:latin typeface="Tahoma" panose="020B0604030504040204" pitchFamily="34" charset="0"/>
                </a:endParaRPr>
              </a:p>
              <a:p>
                <a:pPr eaLnBrk="0" hangingPunct="0"/>
                <a:r>
                  <a:rPr lang="en-US" altLang="zh-CN" sz="1000">
                    <a:solidFill>
                      <a:srgbClr val="000000"/>
                    </a:solidFill>
                    <a:cs typeface="Arial" panose="020B0604020202020204" pitchFamily="34" charset="0"/>
                  </a:rPr>
                  <a:t>&lt;body&gt;</a:t>
                </a:r>
                <a:endParaRPr lang="en-US" altLang="zh-CN">
                  <a:latin typeface="Tahoma" panose="020B0604030504040204" pitchFamily="34" charset="0"/>
                </a:endParaRPr>
              </a:p>
            </p:txBody>
          </p:sp>
          <p:sp>
            <p:nvSpPr>
              <p:cNvPr id="80912" name="Line 12"/>
              <p:cNvSpPr>
                <a:spLocks noChangeShapeType="1"/>
              </p:cNvSpPr>
              <p:nvPr/>
            </p:nvSpPr>
            <p:spPr bwMode="auto">
              <a:xfrm flipH="1">
                <a:off x="6431" y="5146"/>
                <a:ext cx="1" cy="29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3" name="Line 11"/>
              <p:cNvSpPr>
                <a:spLocks noChangeShapeType="1"/>
              </p:cNvSpPr>
              <p:nvPr/>
            </p:nvSpPr>
            <p:spPr bwMode="auto">
              <a:xfrm>
                <a:off x="6431" y="6097"/>
                <a:ext cx="1" cy="29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4" name="Rectangle 10"/>
              <p:cNvSpPr>
                <a:spLocks noChangeArrowheads="1"/>
              </p:cNvSpPr>
              <p:nvPr/>
            </p:nvSpPr>
            <p:spPr bwMode="auto">
              <a:xfrm>
                <a:off x="5539" y="6343"/>
                <a:ext cx="1605" cy="743"/>
              </a:xfrm>
              <a:prstGeom prst="rect">
                <a:avLst/>
              </a:prstGeom>
              <a:solidFill>
                <a:srgbClr val="FFFFFF"/>
              </a:solidFill>
              <a:ln w="9525">
                <a:solidFill>
                  <a:srgbClr val="000000"/>
                </a:solidFill>
                <a:miter lim="800000"/>
              </a:ln>
            </p:spPr>
            <p:txBody>
              <a:bodyPr anchor="ctr"/>
              <a:lstStyle/>
              <a:p>
                <a:pPr eaLnBrk="0" hangingPunct="0"/>
                <a:r>
                  <a:rPr lang="en-US" altLang="zh-CN" sz="1000">
                    <a:solidFill>
                      <a:srgbClr val="000000"/>
                    </a:solidFill>
                    <a:cs typeface="Arial" panose="020B0604020202020204" pitchFamily="34" charset="0"/>
                  </a:rPr>
                  <a:t>Text</a:t>
                </a:r>
                <a:r>
                  <a:rPr lang="zh-CN" altLang="en-US" sz="1000">
                    <a:solidFill>
                      <a:srgbClr val="000000"/>
                    </a:solidFill>
                  </a:rPr>
                  <a:t>：</a:t>
                </a:r>
                <a:endParaRPr lang="zh-CN" altLang="en-US" sz="900">
                  <a:latin typeface="Tahoma" panose="020B0604030504040204" pitchFamily="34" charset="0"/>
                </a:endParaRPr>
              </a:p>
              <a:p>
                <a:pPr eaLnBrk="0" hangingPunct="0"/>
                <a:r>
                  <a:rPr lang="en-US" altLang="zh-CN" sz="1000">
                    <a:solidFill>
                      <a:srgbClr val="000000"/>
                    </a:solidFill>
                    <a:cs typeface="Arial" panose="020B0604020202020204" pitchFamily="34" charset="0"/>
                  </a:rPr>
                  <a:t>I love BUPT</a:t>
                </a:r>
                <a:endParaRPr lang="en-US" altLang="zh-CN">
                  <a:latin typeface="Tahoma" panose="020B0604030504040204" pitchFamily="34" charset="0"/>
                </a:endParaRPr>
              </a:p>
            </p:txBody>
          </p:sp>
          <p:sp>
            <p:nvSpPr>
              <p:cNvPr id="80915" name="Line 9"/>
              <p:cNvSpPr>
                <a:spLocks noChangeShapeType="1"/>
              </p:cNvSpPr>
              <p:nvPr/>
            </p:nvSpPr>
            <p:spPr bwMode="auto">
              <a:xfrm flipH="1">
                <a:off x="3308" y="4131"/>
                <a:ext cx="1" cy="3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6" name="Rectangle 8"/>
              <p:cNvSpPr>
                <a:spLocks noChangeArrowheads="1"/>
              </p:cNvSpPr>
              <p:nvPr/>
            </p:nvSpPr>
            <p:spPr bwMode="auto">
              <a:xfrm>
                <a:off x="2675" y="4466"/>
                <a:ext cx="1211" cy="717"/>
              </a:xfrm>
              <a:prstGeom prst="rect">
                <a:avLst/>
              </a:prstGeom>
              <a:solidFill>
                <a:srgbClr val="FFFFFF"/>
              </a:solidFill>
              <a:ln w="9525">
                <a:solidFill>
                  <a:srgbClr val="000000"/>
                </a:solidFill>
                <a:miter lim="800000"/>
              </a:ln>
            </p:spPr>
            <p:txBody>
              <a:bodyPr anchor="ctr"/>
              <a:lstStyle/>
              <a:p>
                <a:pPr eaLnBrk="0" hangingPunct="0"/>
                <a:r>
                  <a:rPr lang="en-US" altLang="zh-CN" sz="1000" dirty="0">
                    <a:solidFill>
                      <a:srgbClr val="000000"/>
                    </a:solidFill>
                    <a:cs typeface="Arial" panose="020B0604020202020204" pitchFamily="34" charset="0"/>
                  </a:rPr>
                  <a:t>Element</a:t>
                </a:r>
                <a:r>
                  <a:rPr lang="zh-CN" altLang="en-US" sz="1000" dirty="0">
                    <a:solidFill>
                      <a:srgbClr val="000000"/>
                    </a:solidFill>
                  </a:rPr>
                  <a:t>：</a:t>
                </a:r>
                <a:endParaRPr lang="zh-CN" altLang="en-US" sz="900" dirty="0">
                  <a:latin typeface="Tahoma" panose="020B0604030504040204" pitchFamily="34" charset="0"/>
                </a:endParaRPr>
              </a:p>
              <a:p>
                <a:pPr eaLnBrk="0" hangingPunct="0"/>
                <a:r>
                  <a:rPr lang="en-US" altLang="zh-CN" sz="1000" dirty="0">
                    <a:solidFill>
                      <a:srgbClr val="000000"/>
                    </a:solidFill>
                    <a:cs typeface="Arial" panose="020B0604020202020204" pitchFamily="34" charset="0"/>
                  </a:rPr>
                  <a:t>&lt;head&gt;</a:t>
                </a:r>
                <a:endParaRPr lang="en-US" altLang="zh-CN" dirty="0">
                  <a:latin typeface="Tahoma" panose="020B0604030504040204" pitchFamily="34" charset="0"/>
                </a:endParaRPr>
              </a:p>
            </p:txBody>
          </p:sp>
          <p:sp>
            <p:nvSpPr>
              <p:cNvPr id="80917" name="Line 7"/>
              <p:cNvSpPr>
                <a:spLocks noChangeShapeType="1"/>
              </p:cNvSpPr>
              <p:nvPr/>
            </p:nvSpPr>
            <p:spPr bwMode="auto">
              <a:xfrm flipH="1">
                <a:off x="3301" y="5146"/>
                <a:ext cx="1" cy="29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8" name="Line 6"/>
              <p:cNvSpPr>
                <a:spLocks noChangeShapeType="1"/>
              </p:cNvSpPr>
              <p:nvPr/>
            </p:nvSpPr>
            <p:spPr bwMode="auto">
              <a:xfrm>
                <a:off x="3301" y="6097"/>
                <a:ext cx="3" cy="29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9" name="Rectangle 5"/>
              <p:cNvSpPr>
                <a:spLocks noChangeArrowheads="1"/>
              </p:cNvSpPr>
              <p:nvPr/>
            </p:nvSpPr>
            <p:spPr bwMode="auto">
              <a:xfrm>
                <a:off x="2362" y="6369"/>
                <a:ext cx="1677" cy="691"/>
              </a:xfrm>
              <a:prstGeom prst="rect">
                <a:avLst/>
              </a:prstGeom>
              <a:solidFill>
                <a:srgbClr val="FFFFFF"/>
              </a:solidFill>
              <a:ln w="9525">
                <a:solidFill>
                  <a:srgbClr val="000000"/>
                </a:solidFill>
                <a:miter lim="800000"/>
              </a:ln>
            </p:spPr>
            <p:txBody>
              <a:bodyPr anchor="ctr"/>
              <a:lstStyle/>
              <a:p>
                <a:pPr eaLnBrk="0" hangingPunct="0"/>
                <a:r>
                  <a:rPr lang="en-US" altLang="zh-CN" sz="1000">
                    <a:solidFill>
                      <a:srgbClr val="000000"/>
                    </a:solidFill>
                    <a:cs typeface="Arial" panose="020B0604020202020204" pitchFamily="34" charset="0"/>
                  </a:rPr>
                  <a:t>Text</a:t>
                </a:r>
                <a:r>
                  <a:rPr lang="zh-CN" altLang="en-US" sz="1000">
                    <a:solidFill>
                      <a:srgbClr val="000000"/>
                    </a:solidFill>
                  </a:rPr>
                  <a:t>：</a:t>
                </a:r>
                <a:endParaRPr lang="zh-CN" altLang="en-US" sz="900">
                  <a:latin typeface="Tahoma" panose="020B0604030504040204" pitchFamily="34" charset="0"/>
                </a:endParaRPr>
              </a:p>
              <a:p>
                <a:pPr eaLnBrk="0" hangingPunct="0"/>
                <a:r>
                  <a:rPr lang="en-US" altLang="zh-CN" sz="1000">
                    <a:solidFill>
                      <a:srgbClr val="000000"/>
                    </a:solidFill>
                    <a:cs typeface="Arial" panose="020B0604020202020204" pitchFamily="34" charset="0"/>
                  </a:rPr>
                  <a:t>Welcome to </a:t>
                </a:r>
                <a:r>
                  <a:rPr lang="en-US" altLang="zh-CN" sz="1200">
                    <a:solidFill>
                      <a:srgbClr val="000000"/>
                    </a:solidFill>
                    <a:cs typeface="Arial" panose="020B0604020202020204" pitchFamily="34" charset="0"/>
                  </a:rPr>
                  <a:t>Html </a:t>
                </a:r>
                <a:endParaRPr lang="en-US" altLang="zh-CN">
                  <a:latin typeface="Tahoma" panose="020B0604030504040204" pitchFamily="34" charset="0"/>
                </a:endParaRPr>
              </a:p>
            </p:txBody>
          </p:sp>
        </p:grpSp>
        <p:sp>
          <p:nvSpPr>
            <p:cNvPr id="80905" name="Rectangle 3"/>
            <p:cNvSpPr>
              <a:spLocks noChangeArrowheads="1"/>
            </p:cNvSpPr>
            <p:nvPr/>
          </p:nvSpPr>
          <p:spPr bwMode="auto">
            <a:xfrm>
              <a:off x="5805" y="5417"/>
              <a:ext cx="1185" cy="718"/>
            </a:xfrm>
            <a:prstGeom prst="rect">
              <a:avLst/>
            </a:prstGeom>
            <a:solidFill>
              <a:srgbClr val="FFFFFF"/>
            </a:solidFill>
            <a:ln w="9525">
              <a:solidFill>
                <a:srgbClr val="000000"/>
              </a:solidFill>
              <a:miter lim="800000"/>
            </a:ln>
          </p:spPr>
          <p:txBody>
            <a:bodyPr anchor="ctr"/>
            <a:lstStyle/>
            <a:p>
              <a:pPr eaLnBrk="0" hangingPunct="0"/>
              <a:r>
                <a:rPr lang="en-US" altLang="zh-CN" sz="1000">
                  <a:solidFill>
                    <a:srgbClr val="000000"/>
                  </a:solidFill>
                  <a:cs typeface="Arial" panose="020B0604020202020204" pitchFamily="34" charset="0"/>
                </a:rPr>
                <a:t>Element</a:t>
              </a:r>
              <a:r>
                <a:rPr lang="zh-CN" altLang="en-US" sz="1000">
                  <a:solidFill>
                    <a:srgbClr val="000000"/>
                  </a:solidFill>
                </a:rPr>
                <a:t>：</a:t>
              </a:r>
              <a:endParaRPr lang="zh-CN" altLang="en-US" sz="900">
                <a:latin typeface="Tahoma" panose="020B0604030504040204" pitchFamily="34" charset="0"/>
              </a:endParaRPr>
            </a:p>
            <a:p>
              <a:pPr eaLnBrk="0" hangingPunct="0"/>
              <a:r>
                <a:rPr lang="en-US" altLang="zh-CN" sz="1000">
                  <a:solidFill>
                    <a:srgbClr val="000000"/>
                  </a:solidFill>
                  <a:cs typeface="Arial" panose="020B0604020202020204" pitchFamily="34" charset="0"/>
                </a:rPr>
                <a:t>&lt;p&gt;</a:t>
              </a:r>
              <a:endParaRPr lang="en-US" altLang="zh-CN">
                <a:latin typeface="Tahoma" panose="020B0604030504040204" pitchFamily="34" charset="0"/>
              </a:endParaRPr>
            </a:p>
          </p:txBody>
        </p:sp>
        <p:sp>
          <p:nvSpPr>
            <p:cNvPr id="80906" name="Rectangle 2"/>
            <p:cNvSpPr>
              <a:spLocks noChangeArrowheads="1"/>
            </p:cNvSpPr>
            <p:nvPr/>
          </p:nvSpPr>
          <p:spPr bwMode="auto">
            <a:xfrm>
              <a:off x="2675" y="5417"/>
              <a:ext cx="1185" cy="719"/>
            </a:xfrm>
            <a:prstGeom prst="rect">
              <a:avLst/>
            </a:prstGeom>
            <a:solidFill>
              <a:srgbClr val="FFFFFF"/>
            </a:solidFill>
            <a:ln w="9525">
              <a:solidFill>
                <a:srgbClr val="000000"/>
              </a:solidFill>
              <a:miter lim="800000"/>
            </a:ln>
          </p:spPr>
          <p:txBody>
            <a:bodyPr anchor="ctr"/>
            <a:lstStyle/>
            <a:p>
              <a:pPr eaLnBrk="0" hangingPunct="0"/>
              <a:r>
                <a:rPr lang="en-US" altLang="zh-CN" sz="1000">
                  <a:solidFill>
                    <a:srgbClr val="000000"/>
                  </a:solidFill>
                  <a:cs typeface="Arial" panose="020B0604020202020204" pitchFamily="34" charset="0"/>
                </a:rPr>
                <a:t>Element</a:t>
              </a:r>
              <a:r>
                <a:rPr lang="zh-CN" altLang="en-US" sz="1000">
                  <a:solidFill>
                    <a:srgbClr val="000000"/>
                  </a:solidFill>
                </a:rPr>
                <a:t>：</a:t>
              </a:r>
              <a:endParaRPr lang="zh-CN" altLang="en-US" sz="900">
                <a:latin typeface="Tahoma" panose="020B0604030504040204" pitchFamily="34" charset="0"/>
              </a:endParaRPr>
            </a:p>
            <a:p>
              <a:pPr eaLnBrk="0" hangingPunct="0"/>
              <a:r>
                <a:rPr lang="en-US" altLang="zh-CN" sz="1000">
                  <a:solidFill>
                    <a:srgbClr val="000000"/>
                  </a:solidFill>
                  <a:cs typeface="Arial" panose="020B0604020202020204" pitchFamily="34" charset="0"/>
                </a:rPr>
                <a:t>&lt;title&gt;</a:t>
              </a:r>
              <a:endParaRPr lang="en-US" altLang="zh-CN">
                <a:latin typeface="Tahoma" panose="020B0604030504040204" pitchFamily="34" charset="0"/>
              </a:endParaRPr>
            </a:p>
          </p:txBody>
        </p:sp>
      </p:gr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30EA2902-EC94-45DD-8C50-01B01D44DEE2}" type="slidenum">
              <a:rPr lang="en-US" altLang="zh-CN"/>
            </a:fld>
            <a:endParaRPr lang="en-US" altLang="zh-CN"/>
          </a:p>
        </p:txBody>
      </p:sp>
      <p:sp>
        <p:nvSpPr>
          <p:cNvPr id="81923" name="标题 1"/>
          <p:cNvSpPr>
            <a:spLocks noGrp="1"/>
          </p:cNvSpPr>
          <p:nvPr>
            <p:ph type="title" idx="4294967295"/>
          </p:nvPr>
        </p:nvSpPr>
        <p:spPr>
          <a:xfrm>
            <a:off x="611560"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smtClean="0"/>
              <a:t>基于</a:t>
            </a:r>
            <a:r>
              <a:rPr lang="en-US" altLang="zh-CN" sz="3200" b="1" dirty="0" smtClean="0"/>
              <a:t>DOM</a:t>
            </a:r>
            <a:r>
              <a:rPr lang="zh-CN" altLang="en-US" sz="3200" b="1" dirty="0" smtClean="0"/>
              <a:t>树的正文提取</a:t>
            </a:r>
            <a:endParaRPr lang="zh-CN" altLang="en-US" sz="3200" b="1" dirty="0" smtClean="0"/>
          </a:p>
        </p:txBody>
      </p:sp>
      <p:sp>
        <p:nvSpPr>
          <p:cNvPr id="88067" name="内容占位符 2"/>
          <p:cNvSpPr>
            <a:spLocks noGrp="1"/>
          </p:cNvSpPr>
          <p:nvPr>
            <p:ph idx="4294967295"/>
          </p:nvPr>
        </p:nvSpPr>
        <p:spPr>
          <a:xfrm>
            <a:off x="457200" y="1412776"/>
            <a:ext cx="8229600" cy="4924425"/>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400" dirty="0" smtClean="0"/>
              <a:t>利用网页的源文件建立一个</a:t>
            </a:r>
            <a:r>
              <a:rPr lang="en-US" altLang="zh-CN" sz="2400" dirty="0" smtClean="0"/>
              <a:t>DOM</a:t>
            </a:r>
            <a:r>
              <a:rPr lang="zh-CN" altLang="en-US" sz="2400" dirty="0" smtClean="0"/>
              <a:t>树结构</a:t>
            </a:r>
            <a:endParaRPr lang="zh-CN" altLang="en-US" sz="2400" dirty="0" smtClean="0"/>
          </a:p>
          <a:p>
            <a:pPr eaLnBrk="1" hangingPunct="1">
              <a:lnSpc>
                <a:spcPct val="120000"/>
              </a:lnSpc>
            </a:pPr>
            <a:r>
              <a:rPr lang="zh-CN" altLang="en-US" sz="2400" dirty="0" smtClean="0"/>
              <a:t>遍历</a:t>
            </a:r>
            <a:r>
              <a:rPr lang="en-US" altLang="zh-CN" sz="2400" dirty="0" smtClean="0"/>
              <a:t>DOM</a:t>
            </a:r>
            <a:r>
              <a:rPr lang="zh-CN" altLang="en-US" sz="2400" dirty="0" smtClean="0"/>
              <a:t>树，从网页中删除掉所有不是正文的信息</a:t>
            </a:r>
            <a:endParaRPr lang="zh-CN" altLang="en-US" sz="2400" dirty="0" smtClean="0"/>
          </a:p>
          <a:p>
            <a:pPr lvl="1" eaLnBrk="1" hangingPunct="1">
              <a:lnSpc>
                <a:spcPct val="120000"/>
              </a:lnSpc>
            </a:pPr>
            <a:r>
              <a:rPr lang="zh-CN" altLang="en-US" sz="2000" dirty="0" smtClean="0"/>
              <a:t>广告信息的移除：首先需要建立一个经常更新的广告服务器列表，如果地址是指向列表中的广告服务器地址则将此链接节点删除</a:t>
            </a:r>
            <a:endParaRPr lang="zh-CN" altLang="en-US" sz="2000" dirty="0" smtClean="0"/>
          </a:p>
          <a:p>
            <a:pPr lvl="1" eaLnBrk="1" hangingPunct="1">
              <a:lnSpc>
                <a:spcPct val="120000"/>
              </a:lnSpc>
            </a:pPr>
            <a:r>
              <a:rPr lang="zh-CN" altLang="en-US" sz="2000" dirty="0" smtClean="0"/>
              <a:t>链接群的移除：计算每一个节点所包含的链接个数相对非链接的词个数的比例，如果比例大于一个给定的阈值则删除此节点</a:t>
            </a:r>
            <a:endParaRPr lang="zh-CN" altLang="en-US" sz="2000" dirty="0" smtClean="0"/>
          </a:p>
          <a:p>
            <a:pPr lvl="1" eaLnBrk="1" hangingPunct="1">
              <a:lnSpc>
                <a:spcPct val="120000"/>
              </a:lnSpc>
            </a:pPr>
            <a:r>
              <a:rPr lang="zh-CN" altLang="en-US" sz="2000" dirty="0" smtClean="0"/>
              <a:t>删除不包含重要信息的节点：用户事先指定一些不重要的</a:t>
            </a:r>
            <a:r>
              <a:rPr lang="zh-CN" altLang="zh-CN" sz="2000" dirty="0" smtClean="0"/>
              <a:t>HTML</a:t>
            </a:r>
            <a:r>
              <a:rPr lang="zh-CN" altLang="en-US" sz="2000" dirty="0" smtClean="0"/>
              <a:t>标签以及一个有用标签至少需要包含多少字符</a:t>
            </a:r>
            <a:endParaRPr lang="zh-CN" altLang="en-US" sz="2000" dirty="0" smtClean="0"/>
          </a:p>
          <a:p>
            <a:pPr eaLnBrk="1" hangingPunct="1">
              <a:lnSpc>
                <a:spcPct val="120000"/>
              </a:lnSpc>
            </a:pPr>
            <a:r>
              <a:rPr lang="zh-CN" altLang="en-US" sz="2400" dirty="0" smtClean="0"/>
              <a:t>上述非正文信息移除掉后，</a:t>
            </a:r>
            <a:r>
              <a:rPr lang="zh-CN" altLang="zh-CN" sz="2400" dirty="0" smtClean="0"/>
              <a:t>DOM</a:t>
            </a:r>
            <a:r>
              <a:rPr lang="zh-CN" altLang="en-US" sz="2400" dirty="0" smtClean="0"/>
              <a:t>树中剩余的内容就是正文信息，可以直接从余下的树节点中抽取出正文信息</a:t>
            </a:r>
            <a:endParaRPr lang="zh-CN" altLang="en-US" sz="2400"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2"/>
          </p:nvPr>
        </p:nvSpPr>
        <p:spPr>
          <a:xfrm>
            <a:off x="946150" y="6248400"/>
            <a:ext cx="1905000" cy="457200"/>
          </a:xfrm>
        </p:spPr>
        <p:txBody>
          <a:bodyPr/>
          <a:lstStyle/>
          <a:p>
            <a:pPr algn="l">
              <a:defRPr/>
            </a:pPr>
            <a:fld id="{07B0393C-2122-4A19-84F1-14D13CAE8E07}" type="slidenum">
              <a:rPr lang="en-US" altLang="zh-CN"/>
            </a:fld>
            <a:endParaRPr lang="en-US" altLang="zh-CN"/>
          </a:p>
        </p:txBody>
      </p:sp>
      <p:sp>
        <p:nvSpPr>
          <p:cNvPr id="82947" name="标题 1"/>
          <p:cNvSpPr>
            <a:spLocks noGrp="1"/>
          </p:cNvSpPr>
          <p:nvPr>
            <p:ph type="title" idx="4294967295"/>
          </p:nvPr>
        </p:nvSpPr>
        <p:spPr>
          <a:xfrm>
            <a:off x="467544" y="-2738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a:t>基于内容块的正文提取</a:t>
            </a:r>
            <a:endParaRPr lang="zh-CN" altLang="en-US" sz="3200" b="1" dirty="0"/>
          </a:p>
        </p:txBody>
      </p:sp>
      <p:sp>
        <p:nvSpPr>
          <p:cNvPr id="3" name="内容占位符 2"/>
          <p:cNvSpPr>
            <a:spLocks noGrp="1"/>
          </p:cNvSpPr>
          <p:nvPr>
            <p:ph idx="4294967295"/>
          </p:nvPr>
        </p:nvSpPr>
        <p:spPr>
          <a:xfrm>
            <a:off x="457200" y="160020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lnSpc>
                <a:spcPct val="120000"/>
              </a:lnSpc>
            </a:pPr>
            <a:r>
              <a:rPr lang="zh-CN" altLang="en-US" sz="2000" dirty="0" smtClean="0"/>
              <a:t>基于内容块的方法是将</a:t>
            </a:r>
            <a:r>
              <a:rPr lang="en-US" altLang="zh-CN" sz="2000" dirty="0" smtClean="0"/>
              <a:t>HTML</a:t>
            </a:r>
            <a:r>
              <a:rPr lang="zh-CN" altLang="en-US" sz="2000" dirty="0" smtClean="0"/>
              <a:t>文件分块然后利用每一块关键词平均熵的大小来发现正文块的方法</a:t>
            </a:r>
            <a:endParaRPr lang="zh-CN" altLang="en-US" sz="2000" dirty="0" smtClean="0"/>
          </a:p>
          <a:p>
            <a:pPr lvl="1" eaLnBrk="1" hangingPunct="1">
              <a:lnSpc>
                <a:spcPct val="120000"/>
              </a:lnSpc>
            </a:pPr>
            <a:r>
              <a:rPr lang="zh-CN" altLang="en-US" sz="2000" dirty="0" smtClean="0"/>
              <a:t>遍历网页的</a:t>
            </a:r>
            <a:r>
              <a:rPr lang="zh-CN" altLang="zh-CN" sz="2000" dirty="0" smtClean="0"/>
              <a:t>HTML</a:t>
            </a:r>
            <a:r>
              <a:rPr lang="zh-CN" altLang="en-US" sz="2000" dirty="0" smtClean="0"/>
              <a:t>文件，利用</a:t>
            </a:r>
            <a:r>
              <a:rPr lang="zh-CN" altLang="zh-CN" sz="2000" dirty="0" smtClean="0"/>
              <a:t>table</a:t>
            </a:r>
            <a:r>
              <a:rPr lang="zh-CN" altLang="en-US" sz="2000" dirty="0" smtClean="0"/>
              <a:t>标签将网页粗略地分为许多内容块</a:t>
            </a:r>
            <a:endParaRPr lang="zh-CN" altLang="en-US" sz="2000" dirty="0" smtClean="0"/>
          </a:p>
          <a:p>
            <a:pPr lvl="1" eaLnBrk="1" hangingPunct="1">
              <a:lnSpc>
                <a:spcPct val="120000"/>
              </a:lnSpc>
            </a:pPr>
            <a:r>
              <a:rPr lang="zh-CN" altLang="en-US" sz="2000" dirty="0" smtClean="0"/>
              <a:t>对于每一个内容块提取出可以代表它的内容的一些特征词以便于后面计算内容块的熵，计算每一个特征</a:t>
            </a:r>
            <a:r>
              <a:rPr lang="en-US" altLang="zh-CN" sz="2000" i="1" dirty="0" smtClean="0"/>
              <a:t>F</a:t>
            </a:r>
            <a:r>
              <a:rPr lang="en-US" altLang="zh-CN" sz="2000" i="1" baseline="-25000" dirty="0" smtClean="0"/>
              <a:t>i</a:t>
            </a:r>
            <a:r>
              <a:rPr lang="zh-CN" altLang="en-US" sz="2000" dirty="0" smtClean="0"/>
              <a:t>的熵</a:t>
            </a:r>
            <a:r>
              <a:rPr lang="en-US" sz="2000" dirty="0" smtClean="0"/>
              <a:t> </a:t>
            </a:r>
            <a:r>
              <a:rPr lang="zh-CN" altLang="en-US" sz="2000" dirty="0" smtClean="0"/>
              <a:t>：</a:t>
            </a:r>
            <a:endParaRPr lang="zh-CN" altLang="en-US" sz="2000" dirty="0" smtClean="0"/>
          </a:p>
          <a:p>
            <a:pPr lvl="1" eaLnBrk="1" hangingPunct="1">
              <a:lnSpc>
                <a:spcPct val="120000"/>
              </a:lnSpc>
            </a:pPr>
            <a:endParaRPr lang="zh-CN" altLang="en-US" sz="2000" dirty="0" smtClean="0"/>
          </a:p>
          <a:p>
            <a:pPr lvl="1" eaLnBrk="1" hangingPunct="1">
              <a:lnSpc>
                <a:spcPct val="120000"/>
              </a:lnSpc>
            </a:pPr>
            <a:endParaRPr lang="zh-CN" altLang="en-US" sz="2000" dirty="0" smtClean="0"/>
          </a:p>
          <a:p>
            <a:pPr lvl="1" eaLnBrk="1" hangingPunct="1">
              <a:lnSpc>
                <a:spcPct val="120000"/>
              </a:lnSpc>
            </a:pPr>
            <a:r>
              <a:rPr lang="zh-CN" altLang="en-US" sz="2000" dirty="0" smtClean="0"/>
              <a:t>对于内容块，如果它的熵大于一个阈值则认为是噪声信息，如果小于阈值则认为是正文块并包含了正文信息</a:t>
            </a:r>
            <a:endParaRPr lang="zh-CN" altLang="en-US" sz="2000" dirty="0" smtClean="0"/>
          </a:p>
        </p:txBody>
      </p:sp>
      <p:sp>
        <p:nvSpPr>
          <p:cNvPr id="8294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a:latin typeface="Tahoma" panose="020B0604030504040204" pitchFamily="34" charset="0"/>
            </a:endParaRPr>
          </a:p>
        </p:txBody>
      </p:sp>
      <p:graphicFrame>
        <p:nvGraphicFramePr>
          <p:cNvPr id="89092" name="Object 4"/>
          <p:cNvGraphicFramePr>
            <a:graphicFrameLocks noChangeAspect="1"/>
          </p:cNvGraphicFramePr>
          <p:nvPr/>
        </p:nvGraphicFramePr>
        <p:xfrm>
          <a:off x="2339975" y="3990132"/>
          <a:ext cx="2500313" cy="735012"/>
        </p:xfrm>
        <a:graphic>
          <a:graphicData uri="http://schemas.openxmlformats.org/presentationml/2006/ole">
            <mc:AlternateContent xmlns:mc="http://schemas.openxmlformats.org/markup-compatibility/2006">
              <mc:Choice xmlns:v="urn:schemas-microsoft-com:vml" Requires="v">
                <p:oleObj spid="_x0000_s75980" name="公式" r:id="rId1" imgW="1524000" imgH="444500" progId="Equation.3">
                  <p:embed/>
                </p:oleObj>
              </mc:Choice>
              <mc:Fallback>
                <p:oleObj name="公式" r:id="rId1" imgW="1524000" imgH="444500" progId="Equation.3">
                  <p:embed/>
                  <p:pic>
                    <p:nvPicPr>
                      <p:cNvPr id="0" name="图片 759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990132"/>
                        <a:ext cx="2500313"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2"/>
          </p:nvPr>
        </p:nvSpPr>
        <p:spPr>
          <a:xfrm>
            <a:off x="946150" y="6248400"/>
            <a:ext cx="1905000" cy="457200"/>
          </a:xfrm>
        </p:spPr>
        <p:txBody>
          <a:bodyPr/>
          <a:lstStyle/>
          <a:p>
            <a:pPr algn="l">
              <a:defRPr/>
            </a:pPr>
            <a:fld id="{3A553F8A-38FD-4E59-8747-85CAFBE486F3}" type="slidenum">
              <a:rPr lang="en-US" altLang="zh-CN"/>
            </a:fld>
            <a:endParaRPr lang="en-US" altLang="zh-CN"/>
          </a:p>
        </p:txBody>
      </p:sp>
      <p:sp>
        <p:nvSpPr>
          <p:cNvPr id="83971" name="标题 1"/>
          <p:cNvSpPr>
            <a:spLocks noGrp="1"/>
          </p:cNvSpPr>
          <p:nvPr>
            <p:ph type="title" idx="4294967295"/>
          </p:nvPr>
        </p:nvSpPr>
        <p:spPr>
          <a:xfrm>
            <a:off x="611560" y="44624"/>
            <a:ext cx="8229600" cy="1143000"/>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3200" b="1" dirty="0" smtClean="0"/>
              <a:t>正文提取其他技术</a:t>
            </a:r>
            <a:endParaRPr lang="zh-CN" altLang="en-US" sz="3200" b="1" dirty="0" smtClean="0"/>
          </a:p>
        </p:txBody>
      </p:sp>
      <p:sp>
        <p:nvSpPr>
          <p:cNvPr id="83972" name="内容占位符 2"/>
          <p:cNvSpPr>
            <a:spLocks noGrp="1"/>
          </p:cNvSpPr>
          <p:nvPr>
            <p:ph idx="4294967295"/>
          </p:nvPr>
        </p:nvSpPr>
        <p:spPr>
          <a:xfrm>
            <a:off x="457200" y="160020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dirty="0" smtClean="0"/>
              <a:t>基于视觉效果的网页分割技术</a:t>
            </a:r>
            <a:endParaRPr lang="zh-CN" altLang="en-US" dirty="0" smtClean="0"/>
          </a:p>
          <a:p>
            <a:pPr lvl="1" eaLnBrk="1" hangingPunct="1"/>
            <a:r>
              <a:rPr lang="zh-CN" altLang="en-US" dirty="0" smtClean="0"/>
              <a:t>用</a:t>
            </a:r>
            <a:r>
              <a:rPr lang="en-US" altLang="zh-CN" dirty="0" smtClean="0"/>
              <a:t>HTML</a:t>
            </a:r>
            <a:r>
              <a:rPr lang="zh-CN" altLang="en-US" dirty="0" smtClean="0"/>
              <a:t>标签中的分隔线以及一些视觉信息（如文字颜色、字体大小、文字信息等）把网页分割成不同的信息块</a:t>
            </a:r>
            <a:endParaRPr lang="zh-CN" altLang="en-US" dirty="0" smtClean="0"/>
          </a:p>
          <a:p>
            <a:pPr lvl="1" eaLnBrk="1" hangingPunct="1"/>
            <a:endParaRPr lang="zh-CN" altLang="en-US" dirty="0" smtClean="0"/>
          </a:p>
          <a:p>
            <a:pPr eaLnBrk="1" hangingPunct="1"/>
            <a:r>
              <a:rPr lang="zh-CN" altLang="en-US" dirty="0" smtClean="0"/>
              <a:t>用中文标点符号提取正文</a:t>
            </a:r>
            <a:endParaRPr lang="zh-CN" altLang="en-US" dirty="0" smtClean="0"/>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idx="4294967295"/>
          </p:nvPr>
        </p:nvSpPr>
        <p:spPr>
          <a:xfrm>
            <a:off x="35496" y="0"/>
            <a:ext cx="8229600" cy="1143000"/>
          </a:xfrm>
          <a:extLst>
            <a:ext uri="{909E8E84-426E-40DD-AFC4-6F175D3DCCD1}">
              <a14:hiddenFill xmlns:a14="http://schemas.microsoft.com/office/drawing/2010/main">
                <a:solidFill>
                  <a:srgbClr val="FFFFFF"/>
                </a:solidFill>
              </a14:hiddenFill>
            </a:ext>
          </a:extLst>
        </p:spPr>
        <p:txBody>
          <a:bodyPr/>
          <a:lstStyle/>
          <a:p>
            <a:r>
              <a:rPr lang="zh-CN" altLang="en-US" b="1" dirty="0" smtClean="0"/>
              <a:t>   </a:t>
            </a:r>
            <a:r>
              <a:rPr lang="zh-CN" altLang="en-US" sz="3200" b="1" kern="1200" dirty="0">
                <a:latin typeface="+mj-ea"/>
              </a:rPr>
              <a:t>被动获取技术</a:t>
            </a:r>
            <a:r>
              <a:rPr lang="en-US" altLang="zh-CN" sz="3200" b="1" kern="1200" dirty="0">
                <a:latin typeface="+mj-ea"/>
              </a:rPr>
              <a:t>——</a:t>
            </a:r>
            <a:r>
              <a:rPr lang="zh-CN" altLang="en-US" sz="3200" b="1" kern="1200" dirty="0">
                <a:latin typeface="+mj-ea"/>
              </a:rPr>
              <a:t>网络监听</a:t>
            </a:r>
            <a:endParaRPr lang="zh-CN" altLang="en-US" sz="3200" b="1" kern="1200" dirty="0">
              <a:latin typeface="+mj-ea"/>
            </a:endParaRPr>
          </a:p>
        </p:txBody>
      </p:sp>
      <p:sp>
        <p:nvSpPr>
          <p:cNvPr id="103428" name="Rectangle 3"/>
          <p:cNvSpPr>
            <a:spLocks noGrp="1" noChangeArrowheads="1"/>
          </p:cNvSpPr>
          <p:nvPr>
            <p:ph type="body" idx="4294967295"/>
          </p:nvPr>
        </p:nvSpPr>
        <p:spPr>
          <a:xfrm>
            <a:off x="468313" y="1268760"/>
            <a:ext cx="8229600" cy="4525963"/>
          </a:xfrm>
          <a:extLst>
            <a:ext uri="{909E8E84-426E-40DD-AFC4-6F175D3DCCD1}">
              <a14:hiddenFill xmlns:a14="http://schemas.microsoft.com/office/drawing/2010/main">
                <a:solidFill>
                  <a:srgbClr val="FFFFFF"/>
                </a:solidFill>
              </a14:hiddenFill>
            </a:ext>
          </a:extLst>
        </p:spPr>
        <p:txBody>
          <a:bodyPr/>
          <a:lstStyle/>
          <a:p>
            <a:pPr eaLnBrk="1" hangingPunct="1"/>
            <a:r>
              <a:rPr lang="zh-CN" altLang="en-US" sz="2400" dirty="0" smtClean="0"/>
              <a:t>应用：网络流量统计系统、网络监视系统、网络入侵检测系统、网络安全扫描系统</a:t>
            </a:r>
            <a:r>
              <a:rPr lang="en-US" altLang="zh-CN" sz="2400" dirty="0" smtClean="0"/>
              <a:t>……</a:t>
            </a:r>
            <a:endParaRPr lang="en-US" altLang="zh-CN" sz="2400" dirty="0" smtClean="0"/>
          </a:p>
          <a:p>
            <a:pPr eaLnBrk="1" hangingPunct="1"/>
            <a:r>
              <a:rPr lang="zh-CN" altLang="en-US" sz="2400" dirty="0" smtClean="0"/>
              <a:t>主要包括三部分</a:t>
            </a:r>
            <a:r>
              <a:rPr lang="en-US" altLang="zh-CN" sz="2400" dirty="0" smtClean="0"/>
              <a:t>:</a:t>
            </a:r>
            <a:endParaRPr lang="en-US" altLang="zh-CN" sz="2400" dirty="0" smtClean="0"/>
          </a:p>
          <a:p>
            <a:pPr lvl="1" eaLnBrk="1" hangingPunct="1">
              <a:buFont typeface="Arial" panose="020B0604020202020204" pitchFamily="34" charset="0"/>
              <a:buNone/>
            </a:pPr>
            <a:r>
              <a:rPr lang="en-US" altLang="zh-CN" sz="2400" dirty="0" smtClean="0"/>
              <a:t>1</a:t>
            </a:r>
            <a:r>
              <a:rPr lang="zh-CN" altLang="en-US" sz="2400" dirty="0" smtClean="0"/>
              <a:t>） 捕获数据包</a:t>
            </a:r>
            <a:endParaRPr lang="zh-CN" altLang="en-US" sz="2400" dirty="0" smtClean="0"/>
          </a:p>
          <a:p>
            <a:pPr lvl="1" eaLnBrk="1" hangingPunct="1">
              <a:buFont typeface="Arial" panose="020B0604020202020204" pitchFamily="34" charset="0"/>
              <a:buNone/>
            </a:pPr>
            <a:r>
              <a:rPr lang="zh-CN" altLang="en-US" sz="2400" dirty="0" smtClean="0"/>
              <a:t>	</a:t>
            </a:r>
            <a:r>
              <a:rPr lang="en-US" altLang="zh-CN" sz="2400" dirty="0" err="1" smtClean="0"/>
              <a:t>Libpcap</a:t>
            </a:r>
            <a:r>
              <a:rPr lang="en-US" altLang="zh-CN" sz="2400" dirty="0" smtClean="0"/>
              <a:t> </a:t>
            </a:r>
            <a:r>
              <a:rPr lang="zh-CN" altLang="en-US" sz="2400" dirty="0" smtClean="0"/>
              <a:t>，</a:t>
            </a:r>
            <a:r>
              <a:rPr lang="en-US" altLang="zh-CN" sz="2400" dirty="0" err="1" smtClean="0"/>
              <a:t>Winpcap</a:t>
            </a:r>
            <a:r>
              <a:rPr lang="en-US" altLang="zh-CN" sz="2400" dirty="0" smtClean="0"/>
              <a:t> ……</a:t>
            </a:r>
            <a:endParaRPr lang="en-US" altLang="zh-CN" sz="2400" dirty="0" smtClean="0"/>
          </a:p>
          <a:p>
            <a:pPr lvl="1" eaLnBrk="1" hangingPunct="1">
              <a:buFont typeface="Arial" panose="020B0604020202020204" pitchFamily="34" charset="0"/>
              <a:buNone/>
            </a:pPr>
            <a:r>
              <a:rPr lang="en-US" altLang="zh-CN" sz="2400" dirty="0" smtClean="0"/>
              <a:t>2</a:t>
            </a:r>
            <a:r>
              <a:rPr lang="zh-CN" altLang="en-US" sz="2400" dirty="0" smtClean="0"/>
              <a:t>） 过滤数据包</a:t>
            </a:r>
            <a:endParaRPr lang="zh-CN" altLang="en-US" sz="2400" dirty="0" smtClean="0"/>
          </a:p>
          <a:p>
            <a:pPr lvl="1" eaLnBrk="1" hangingPunct="1">
              <a:buFont typeface="Arial" panose="020B0604020202020204" pitchFamily="34" charset="0"/>
              <a:buNone/>
            </a:pPr>
            <a:r>
              <a:rPr lang="zh-CN" altLang="en-US" sz="2400" dirty="0" smtClean="0"/>
              <a:t>	在内核层过滤：效率高  </a:t>
            </a:r>
            <a:r>
              <a:rPr lang="en-US" altLang="zh-CN" sz="2400" dirty="0" err="1" smtClean="0"/>
              <a:t>Libpcap</a:t>
            </a:r>
            <a:endParaRPr lang="en-US" altLang="zh-CN" sz="2400" dirty="0" smtClean="0"/>
          </a:p>
          <a:p>
            <a:pPr lvl="1" eaLnBrk="1" hangingPunct="1">
              <a:buFont typeface="Arial" panose="020B0604020202020204" pitchFamily="34" charset="0"/>
              <a:buNone/>
            </a:pPr>
            <a:r>
              <a:rPr lang="en-US" altLang="zh-CN" sz="2400" dirty="0" smtClean="0"/>
              <a:t>	</a:t>
            </a:r>
            <a:r>
              <a:rPr lang="zh-CN" altLang="en-US" sz="2400" dirty="0" smtClean="0"/>
              <a:t>在应用层过滤：从内核层到应用层之间的转换费时费力</a:t>
            </a:r>
            <a:endParaRPr lang="zh-CN" altLang="en-US" sz="2400" dirty="0" smtClean="0"/>
          </a:p>
          <a:p>
            <a:pPr lvl="1" eaLnBrk="1" hangingPunct="1">
              <a:buFont typeface="Arial" panose="020B0604020202020204" pitchFamily="34" charset="0"/>
              <a:buNone/>
            </a:pPr>
            <a:r>
              <a:rPr lang="en-US" altLang="zh-CN" sz="2400" dirty="0" smtClean="0"/>
              <a:t>3</a:t>
            </a:r>
            <a:r>
              <a:rPr lang="zh-CN" altLang="en-US" sz="2400" dirty="0" smtClean="0"/>
              <a:t>）具体协议分析</a:t>
            </a:r>
            <a:endParaRPr lang="zh-CN" altLang="en-US" sz="2400" dirty="0" smtClean="0"/>
          </a:p>
          <a:p>
            <a:pPr lvl="1" eaLnBrk="1" hangingPunct="1">
              <a:buFont typeface="Arial" panose="020B0604020202020204" pitchFamily="34" charset="0"/>
              <a:buNone/>
            </a:pPr>
            <a:r>
              <a:rPr lang="zh-CN" altLang="en-US" sz="2400" dirty="0" smtClean="0"/>
              <a:t>	链路层</a:t>
            </a:r>
            <a:r>
              <a:rPr lang="en-US" altLang="zh-CN" sz="2400" dirty="0" smtClean="0"/>
              <a:t>-〉</a:t>
            </a:r>
            <a:r>
              <a:rPr lang="zh-CN" altLang="en-US" sz="2400" dirty="0" smtClean="0"/>
              <a:t>网络层</a:t>
            </a:r>
            <a:r>
              <a:rPr lang="en-US" altLang="zh-CN" sz="2400" dirty="0" smtClean="0"/>
              <a:t>-〉</a:t>
            </a:r>
            <a:r>
              <a:rPr lang="zh-CN" altLang="en-US" sz="2400" dirty="0" smtClean="0"/>
              <a:t>传输层</a:t>
            </a:r>
            <a:r>
              <a:rPr lang="en-US" altLang="zh-CN" sz="2400" dirty="0" smtClean="0"/>
              <a:t>-〉</a:t>
            </a:r>
            <a:r>
              <a:rPr lang="zh-CN" altLang="en-US" sz="2400" dirty="0" smtClean="0"/>
              <a:t>应用层</a:t>
            </a:r>
            <a:endParaRPr lang="zh-CN" altLang="en-US" sz="2400" dirty="0" smtClean="0"/>
          </a:p>
          <a:p>
            <a:pPr lvl="1" eaLnBrk="1" hangingPunct="1">
              <a:buFont typeface="Arial" panose="020B0604020202020204" pitchFamily="34" charset="0"/>
              <a:buNone/>
            </a:pPr>
            <a:r>
              <a:rPr lang="zh-CN" altLang="en-US" sz="2400" dirty="0" smtClean="0"/>
              <a:t>	</a:t>
            </a:r>
            <a:r>
              <a:rPr lang="en-US" altLang="zh-CN" sz="2400" dirty="0" err="1" smtClean="0"/>
              <a:t>Tcpdump</a:t>
            </a:r>
            <a:r>
              <a:rPr lang="zh-CN" altLang="en-US" sz="2400" dirty="0" smtClean="0"/>
              <a:t>，</a:t>
            </a:r>
            <a:r>
              <a:rPr lang="en-US" altLang="zh-CN" sz="2400" dirty="0" err="1" smtClean="0"/>
              <a:t>Windump</a:t>
            </a:r>
            <a:r>
              <a:rPr lang="zh-CN" altLang="en-US" sz="2400" dirty="0" smtClean="0"/>
              <a:t>，</a:t>
            </a:r>
            <a:r>
              <a:rPr lang="en-US" altLang="zh-CN" sz="2400" dirty="0" smtClean="0"/>
              <a:t>Ethereal……</a:t>
            </a:r>
            <a:endParaRPr lang="en-US" altLang="zh-CN" sz="2400" dirty="0" smtClean="0"/>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450056"/>
            <a:ext cx="8035925" cy="674688"/>
          </a:xfrm>
        </p:spPr>
        <p:txBody>
          <a:bodyPr/>
          <a:lstStyle/>
          <a:p>
            <a:r>
              <a:rPr lang="en-US" altLang="zh-CN" sz="3200" b="1" dirty="0">
                <a:latin typeface="+mj-ea"/>
                <a:ea typeface="+mj-ea"/>
              </a:rPr>
              <a:t>3.4.</a:t>
            </a:r>
            <a:r>
              <a:rPr lang="zh-CN" altLang="en-US" sz="3200" b="1" dirty="0">
                <a:latin typeface="+mj-ea"/>
                <a:ea typeface="+mj-ea"/>
              </a:rPr>
              <a:t>文本表示模型</a:t>
            </a:r>
            <a:endParaRPr lang="zh-CN" altLang="en-US" sz="3200" b="1" dirty="0">
              <a:latin typeface="+mj-ea"/>
              <a:ea typeface="+mj-ea"/>
            </a:endParaRPr>
          </a:p>
        </p:txBody>
      </p:sp>
      <p:sp>
        <p:nvSpPr>
          <p:cNvPr id="7171" name="Rectangle 3"/>
          <p:cNvSpPr>
            <a:spLocks noGrp="1" noChangeArrowheads="1"/>
          </p:cNvSpPr>
          <p:nvPr>
            <p:ph type="body" idx="1"/>
          </p:nvPr>
        </p:nvSpPr>
        <p:spPr>
          <a:xfrm>
            <a:off x="539552" y="1571612"/>
            <a:ext cx="6143668" cy="3714776"/>
          </a:xfrm>
        </p:spPr>
        <p:txBody>
          <a:bodyPr/>
          <a:lstStyle/>
          <a:p>
            <a:pPr eaLnBrk="1" hangingPunct="1"/>
            <a:r>
              <a:rPr lang="zh-CN" altLang="en-US" sz="3600" b="1" dirty="0" smtClean="0">
                <a:latin typeface="Times New Roman" panose="02020603050405020304" pitchFamily="18" charset="0"/>
                <a:ea typeface="楷体_GB2312" pitchFamily="49" charset="-122"/>
                <a:cs typeface="Times New Roman" panose="02020603050405020304" pitchFamily="18" charset="0"/>
              </a:rPr>
              <a:t>基本概念</a:t>
            </a:r>
            <a:r>
              <a:rPr lang="en-US" altLang="zh-CN" sz="3600" b="1" dirty="0" smtClean="0">
                <a:latin typeface="Times New Roman" panose="02020603050405020304" pitchFamily="18" charset="0"/>
                <a:ea typeface="楷体_GB2312" pitchFamily="49" charset="-122"/>
                <a:cs typeface="Times New Roman" panose="02020603050405020304" pitchFamily="18" charset="0"/>
              </a:rPr>
              <a:t> </a:t>
            </a:r>
            <a:endParaRPr lang="en-US" altLang="zh-CN" sz="3600" b="1"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3600" b="1" dirty="0" smtClean="0">
                <a:latin typeface="Times New Roman" panose="02020603050405020304" pitchFamily="18" charset="0"/>
                <a:ea typeface="楷体_GB2312" pitchFamily="49" charset="-122"/>
                <a:cs typeface="Times New Roman" panose="02020603050405020304" pitchFamily="18" charset="0"/>
              </a:rPr>
              <a:t>布尔模型</a:t>
            </a:r>
            <a:endParaRPr lang="en-US" altLang="zh-CN" sz="3600" b="1"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3600" b="1" dirty="0" smtClean="0">
                <a:latin typeface="Times New Roman" panose="02020603050405020304" pitchFamily="18" charset="0"/>
                <a:ea typeface="楷体_GB2312" pitchFamily="49" charset="-122"/>
                <a:cs typeface="Times New Roman" panose="02020603050405020304" pitchFamily="18" charset="0"/>
              </a:rPr>
              <a:t>向量模型</a:t>
            </a:r>
            <a:endParaRPr lang="en-US" altLang="zh-CN" sz="3600" b="1" dirty="0" smtClean="0">
              <a:latin typeface="Times New Roman" panose="02020603050405020304" pitchFamily="18" charset="0"/>
              <a:ea typeface="楷体_GB2312" pitchFamily="49" charset="-122"/>
              <a:cs typeface="Times New Roman" panose="02020603050405020304" pitchFamily="18" charset="0"/>
            </a:endParaRPr>
          </a:p>
          <a:p>
            <a:pPr eaLnBrk="1" hangingPunct="1"/>
            <a:r>
              <a:rPr lang="zh-CN" altLang="en-US" sz="3600" b="1" dirty="0" smtClean="0">
                <a:latin typeface="Times New Roman" panose="02020603050405020304" pitchFamily="18" charset="0"/>
                <a:ea typeface="楷体_GB2312" pitchFamily="49" charset="-122"/>
                <a:cs typeface="Times New Roman" panose="02020603050405020304" pitchFamily="18" charset="0"/>
              </a:rPr>
              <a:t>概率模型</a:t>
            </a:r>
            <a:endParaRPr lang="en-US" altLang="zh-CN" sz="3600"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522064"/>
            <a:ext cx="8035925" cy="674688"/>
          </a:xfrm>
        </p:spPr>
        <p:txBody>
          <a:bodyPr/>
          <a:lstStyle/>
          <a:p>
            <a:r>
              <a:rPr lang="zh-CN" altLang="en-US" sz="3200" b="1" dirty="0">
                <a:latin typeface="+mj-ea"/>
                <a:ea typeface="+mj-ea"/>
              </a:rPr>
              <a:t>基本概念</a:t>
            </a:r>
            <a:endParaRPr lang="zh-CN" altLang="en-US" sz="3200" b="1" dirty="0">
              <a:latin typeface="+mj-ea"/>
              <a:ea typeface="+mj-ea"/>
            </a:endParaRPr>
          </a:p>
        </p:txBody>
      </p:sp>
      <p:sp>
        <p:nvSpPr>
          <p:cNvPr id="7171" name="Rectangle 3"/>
          <p:cNvSpPr>
            <a:spLocks noGrp="1" noChangeArrowheads="1"/>
          </p:cNvSpPr>
          <p:nvPr>
            <p:ph type="body" idx="1"/>
          </p:nvPr>
        </p:nvSpPr>
        <p:spPr>
          <a:xfrm>
            <a:off x="611560" y="1380098"/>
            <a:ext cx="7929618" cy="4929222"/>
          </a:xfrm>
        </p:spPr>
        <p:txBody>
          <a:bodyPr/>
          <a:lstStyle/>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经典表示模型用一组代表性的关键词</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rPr>
              <a:t>索引项、标引词</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rPr>
              <a:t>来描述每一篇文档，一般情况下索引项是名词。</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若一个词出现在每一篇文档中，则这样的词通常是不能作为索引项的，因为它不能区分文档内容。</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若某个词仅出现在某几篇文档中，则它很有可能非常有价值。</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在描述文档内容时，不同索引项具有不同的能力，应该给每个索引项赋予一个权重。</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450056"/>
            <a:ext cx="8035925" cy="674688"/>
          </a:xfrm>
        </p:spPr>
        <p:txBody>
          <a:bodyPr/>
          <a:lstStyle/>
          <a:p>
            <a:r>
              <a:rPr lang="zh-CN" altLang="en-US" sz="3200" b="1" dirty="0">
                <a:latin typeface="+mj-ea"/>
                <a:ea typeface="+mj-ea"/>
              </a:rPr>
              <a:t>基本概念</a:t>
            </a:r>
            <a:endParaRPr lang="zh-CN" altLang="en-US" sz="3200" b="1" dirty="0">
              <a:latin typeface="+mj-ea"/>
              <a:ea typeface="+mj-ea"/>
            </a:endParaRPr>
          </a:p>
        </p:txBody>
      </p:sp>
      <p:sp>
        <p:nvSpPr>
          <p:cNvPr id="7171" name="Rectangle 3"/>
          <p:cNvSpPr>
            <a:spLocks noGrp="1" noChangeArrowheads="1"/>
          </p:cNvSpPr>
          <p:nvPr>
            <p:ph type="body" idx="1"/>
          </p:nvPr>
        </p:nvSpPr>
        <p:spPr>
          <a:xfrm>
            <a:off x="642910" y="1308090"/>
            <a:ext cx="7858180" cy="4929222"/>
          </a:xfrm>
        </p:spPr>
        <p:txBody>
          <a:bodyPr/>
          <a:lstStyle/>
          <a:p>
            <a:pPr>
              <a:lnSpc>
                <a:spcPct val="12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索引项</a:t>
            </a:r>
            <a:r>
              <a:rPr lang="en-US" altLang="zh-CN" b="1" dirty="0" smtClean="0">
                <a:latin typeface="Times New Roman" panose="02020603050405020304" pitchFamily="18" charset="0"/>
                <a:ea typeface="楷体_GB2312" pitchFamily="49" charset="-122"/>
                <a:cs typeface="Times New Roman" panose="02020603050405020304" pitchFamily="18" charset="0"/>
              </a:rPr>
              <a:t>(Index Term)</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lvl="1">
              <a:lnSpc>
                <a:spcPct val="12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文档表示成多个</a:t>
            </a:r>
            <a:r>
              <a:rPr lang="en-US" altLang="zh-CN" b="1" dirty="0" smtClean="0">
                <a:latin typeface="Times New Roman" panose="02020603050405020304" pitchFamily="18" charset="0"/>
                <a:ea typeface="楷体_GB2312" pitchFamily="49" charset="-122"/>
                <a:cs typeface="Times New Roman" panose="02020603050405020304" pitchFamily="18" charset="0"/>
              </a:rPr>
              <a:t>Term</a:t>
            </a:r>
            <a:r>
              <a:rPr lang="zh-CN" altLang="en-US" b="1" dirty="0" smtClean="0">
                <a:latin typeface="Times New Roman" panose="02020603050405020304" pitchFamily="18" charset="0"/>
                <a:ea typeface="楷体_GB2312" pitchFamily="49" charset="-122"/>
                <a:cs typeface="Times New Roman" panose="02020603050405020304" pitchFamily="18" charset="0"/>
              </a:rPr>
              <a:t>的集合</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2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通常用词来表示，但是也可以用其他语言单位来表示</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2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关键词</a:t>
            </a:r>
            <a:r>
              <a:rPr lang="en-US" altLang="zh-CN" b="1" dirty="0" smtClean="0">
                <a:latin typeface="Times New Roman" panose="02020603050405020304" pitchFamily="18" charset="0"/>
                <a:ea typeface="楷体_GB2312" pitchFamily="49" charset="-122"/>
                <a:cs typeface="Times New Roman" panose="02020603050405020304" pitchFamily="18" charset="0"/>
              </a:rPr>
              <a:t>(key Words) </a:t>
            </a:r>
            <a:r>
              <a:rPr lang="zh-CN" altLang="en-US" b="1" dirty="0" smtClean="0">
                <a:latin typeface="Times New Roman" panose="02020603050405020304" pitchFamily="18" charset="0"/>
                <a:ea typeface="楷体_GB2312" pitchFamily="49" charset="-122"/>
                <a:cs typeface="Times New Roman" panose="02020603050405020304" pitchFamily="18" charset="0"/>
              </a:rPr>
              <a:t>可以看成</a:t>
            </a:r>
            <a:r>
              <a:rPr lang="en-US" altLang="zh-CN" b="1" dirty="0" smtClean="0">
                <a:latin typeface="Times New Roman" panose="02020603050405020304" pitchFamily="18" charset="0"/>
                <a:ea typeface="楷体_GB2312" pitchFamily="49" charset="-122"/>
                <a:cs typeface="Times New Roman" panose="02020603050405020304" pitchFamily="18" charset="0"/>
              </a:rPr>
              <a:t>Term</a:t>
            </a:r>
            <a:r>
              <a:rPr lang="zh-CN" altLang="en-US" b="1" dirty="0" smtClean="0">
                <a:latin typeface="Times New Roman" panose="02020603050405020304" pitchFamily="18" charset="0"/>
                <a:ea typeface="楷体_GB2312" pitchFamily="49" charset="-122"/>
                <a:cs typeface="Times New Roman" panose="02020603050405020304" pitchFamily="18" charset="0"/>
              </a:rPr>
              <a:t>的一种</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a:lnSpc>
                <a:spcPct val="12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索引项的权重</a:t>
            </a:r>
            <a:r>
              <a:rPr lang="en-US" altLang="zh-CN" b="1" dirty="0" smtClean="0">
                <a:latin typeface="Times New Roman" panose="02020603050405020304" pitchFamily="18" charset="0"/>
                <a:ea typeface="楷体_GB2312" pitchFamily="49" charset="-122"/>
                <a:cs typeface="Times New Roman" panose="02020603050405020304" pitchFamily="18" charset="0"/>
              </a:rPr>
              <a:t>(Weight)</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lvl="1">
              <a:lnSpc>
                <a:spcPct val="12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不同索引</a:t>
            </a:r>
            <a:r>
              <a:rPr lang="zh-CN" altLang="en-US" b="1" dirty="0">
                <a:latin typeface="Times New Roman" panose="02020603050405020304" pitchFamily="18" charset="0"/>
                <a:ea typeface="楷体_GB2312" pitchFamily="49" charset="-122"/>
                <a:cs typeface="Times New Roman" panose="02020603050405020304" pitchFamily="18" charset="0"/>
              </a:rPr>
              <a:t>项作用是不同的</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lvl="1">
              <a:lnSpc>
                <a:spcPct val="120000"/>
              </a:lnSpc>
              <a:spcBef>
                <a:spcPts val="0"/>
              </a:spcBef>
            </a:pPr>
            <a:r>
              <a:rPr lang="zh-CN" altLang="en-US" b="1" dirty="0">
                <a:latin typeface="Times New Roman" panose="02020603050405020304" pitchFamily="18" charset="0"/>
                <a:ea typeface="楷体_GB2312" pitchFamily="49" charset="-122"/>
                <a:cs typeface="Times New Roman" panose="02020603050405020304" pitchFamily="18" charset="0"/>
              </a:rPr>
              <a:t>通过权重加以区分</a:t>
            </a:r>
            <a:endParaRPr lang="zh-CN" altLang="en-US" b="1" dirty="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文本数据的表示</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rPr>
              <a:t>采用数学形式对文本的语法、语义内容进行表示</a:t>
            </a:r>
            <a:endParaRPr lang="en-US" altLang="zh-CN" b="1" dirty="0" smtClean="0">
              <a:latin typeface="+mn-ea"/>
            </a:endParaRPr>
          </a:p>
          <a:p>
            <a:pPr marL="609600" indent="-609600">
              <a:lnSpc>
                <a:spcPct val="90000"/>
              </a:lnSpc>
            </a:pPr>
            <a:r>
              <a:rPr lang="zh-CN" altLang="en-US" b="1" dirty="0">
                <a:latin typeface="+mn-ea"/>
              </a:rPr>
              <a:t>通</a:t>
            </a:r>
            <a:r>
              <a:rPr lang="zh-CN" altLang="en-US" b="1" dirty="0" smtClean="0">
                <a:latin typeface="+mn-ea"/>
              </a:rPr>
              <a:t>常</a:t>
            </a:r>
            <a:r>
              <a:rPr lang="zh-CN" altLang="en-US" b="1" dirty="0">
                <a:latin typeface="+mn-ea"/>
              </a:rPr>
              <a:t>采用向量</a:t>
            </a:r>
            <a:r>
              <a:rPr lang="zh-CN" altLang="en-US" b="1" dirty="0" smtClean="0">
                <a:latin typeface="+mn-ea"/>
              </a:rPr>
              <a:t>空间模型</a:t>
            </a:r>
            <a:r>
              <a:rPr lang="zh-CN" altLang="en-US" b="1" dirty="0">
                <a:latin typeface="+mn-ea"/>
              </a:rPr>
              <a:t>将文本简化并表示为特征权重的向量。特征是指文本</a:t>
            </a:r>
            <a:r>
              <a:rPr lang="zh-CN" altLang="en-US" b="1" dirty="0" smtClean="0">
                <a:latin typeface="+mn-ea"/>
              </a:rPr>
              <a:t>中的</a:t>
            </a:r>
            <a:r>
              <a:rPr lang="zh-CN" altLang="en-US" b="1" dirty="0">
                <a:latin typeface="+mn-ea"/>
              </a:rPr>
              <a:t>某些词或其它表示语义的单元，所有表示向量所在的</a:t>
            </a:r>
            <a:r>
              <a:rPr lang="zh-CN" altLang="en-US" b="1" dirty="0" smtClean="0">
                <a:latin typeface="+mn-ea"/>
              </a:rPr>
              <a:t>向量空间</a:t>
            </a:r>
            <a:r>
              <a:rPr lang="zh-CN" altLang="en-US" b="1" dirty="0">
                <a:latin typeface="+mn-ea"/>
              </a:rPr>
              <a:t>称为特征空间</a:t>
            </a:r>
            <a:r>
              <a:rPr lang="zh-CN" altLang="en-US" b="1" dirty="0" smtClean="0">
                <a:latin typeface="+mn-ea"/>
              </a:rPr>
              <a:t>。</a:t>
            </a:r>
            <a:endParaRPr lang="en-US" altLang="zh-CN" b="1" dirty="0" smtClean="0">
              <a:latin typeface="+mn-ea"/>
            </a:endParaRPr>
          </a:p>
          <a:p>
            <a:pPr marL="609600" indent="-609600">
              <a:lnSpc>
                <a:spcPct val="90000"/>
              </a:lnSpc>
            </a:pPr>
            <a:r>
              <a:rPr lang="zh-CN" altLang="en-US" b="1" dirty="0" smtClean="0">
                <a:latin typeface="+mn-ea"/>
              </a:rPr>
              <a:t>VSM</a:t>
            </a:r>
            <a:r>
              <a:rPr lang="zh-CN" altLang="en-US" b="1" dirty="0">
                <a:latin typeface="+mn-ea"/>
              </a:rPr>
              <a:t>之外的文本表示模型</a:t>
            </a:r>
            <a:r>
              <a:rPr lang="zh-CN" altLang="en-US" b="1" dirty="0" smtClean="0">
                <a:latin typeface="+mn-ea"/>
              </a:rPr>
              <a:t>如概率模型、布尔模型、统计语言模型等，</a:t>
            </a:r>
            <a:r>
              <a:rPr lang="zh-CN" altLang="en-US" b="1" dirty="0">
                <a:latin typeface="+mn-ea"/>
              </a:rPr>
              <a:t>但应用都十分局限</a:t>
            </a:r>
            <a:r>
              <a:rPr lang="zh-CN" altLang="en-US" b="1" dirty="0" smtClean="0">
                <a:latin typeface="+mn-ea"/>
              </a:rPr>
              <a:t>。</a:t>
            </a:r>
            <a:endParaRPr lang="zh-CN" altLang="en-US" b="1" dirty="0">
              <a:latin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450056"/>
            <a:ext cx="8035925" cy="674688"/>
          </a:xfrm>
        </p:spPr>
        <p:txBody>
          <a:bodyPr/>
          <a:lstStyle/>
          <a:p>
            <a:r>
              <a:rPr lang="zh-CN" altLang="en-US" sz="3200" b="1" dirty="0">
                <a:latin typeface="+mj-ea"/>
                <a:ea typeface="+mj-ea"/>
              </a:rPr>
              <a:t>基本概念</a:t>
            </a:r>
            <a:endParaRPr lang="zh-CN" altLang="en-US" sz="3200" b="1" dirty="0">
              <a:latin typeface="+mj-ea"/>
              <a:ea typeface="+mj-ea"/>
            </a:endParaRPr>
          </a:p>
        </p:txBody>
      </p:sp>
      <p:sp>
        <p:nvSpPr>
          <p:cNvPr id="7171" name="Rectangle 3"/>
          <p:cNvSpPr>
            <a:spLocks noGrp="1" noChangeArrowheads="1"/>
          </p:cNvSpPr>
          <p:nvPr>
            <p:ph type="body" idx="1"/>
          </p:nvPr>
        </p:nvSpPr>
        <p:spPr>
          <a:xfrm>
            <a:off x="642910" y="1380098"/>
            <a:ext cx="7858180" cy="4929222"/>
          </a:xfrm>
        </p:spPr>
        <p:txBody>
          <a:bodyPr/>
          <a:lstStyle/>
          <a:p>
            <a:pPr>
              <a:lnSpc>
                <a:spcPct val="120000"/>
              </a:lnSpc>
              <a:spcBef>
                <a:spcPts val="0"/>
              </a:spcBef>
            </a:pPr>
            <a:r>
              <a:rPr lang="zh-CN" altLang="en-US" sz="2800" b="1" dirty="0" smtClean="0"/>
              <a:t>用</a:t>
            </a:r>
            <a:r>
              <a:rPr lang="en-US" sz="2800" b="1" dirty="0" smtClean="0"/>
              <a:t>k</a:t>
            </a:r>
            <a:r>
              <a:rPr lang="en-US" sz="2800" b="1" baseline="-25000" dirty="0" smtClean="0"/>
              <a:t>i</a:t>
            </a:r>
            <a:r>
              <a:rPr lang="zh-CN" altLang="en-US" sz="2800" b="1" dirty="0" smtClean="0"/>
              <a:t>表示标引词、</a:t>
            </a:r>
            <a:r>
              <a:rPr lang="en-US" sz="2800" b="1" dirty="0" err="1" smtClean="0"/>
              <a:t>d</a:t>
            </a:r>
            <a:r>
              <a:rPr lang="en-US" sz="2800" b="1" baseline="-25000" dirty="0" err="1"/>
              <a:t>j</a:t>
            </a:r>
            <a:r>
              <a:rPr lang="zh-CN" altLang="en-US" sz="2800" b="1" dirty="0" smtClean="0"/>
              <a:t>表示文档、</a:t>
            </a:r>
            <a:r>
              <a:rPr lang="en-US" sz="2800" b="1" dirty="0" err="1" smtClean="0"/>
              <a:t>w</a:t>
            </a:r>
            <a:r>
              <a:rPr lang="en-US" sz="2800" b="1" baseline="-25000" dirty="0" err="1"/>
              <a:t>i,j</a:t>
            </a:r>
            <a:r>
              <a:rPr lang="en-US" sz="2800" b="1" dirty="0" smtClean="0"/>
              <a:t> </a:t>
            </a:r>
            <a:r>
              <a:rPr lang="zh-CN" altLang="en-US" sz="2800" b="1" dirty="0" smtClean="0"/>
              <a:t>（</a:t>
            </a:r>
            <a:r>
              <a:rPr lang="en-US" sz="2800" b="1" dirty="0" smtClean="0"/>
              <a:t>&gt;=0</a:t>
            </a:r>
            <a:r>
              <a:rPr lang="zh-CN" altLang="en-US" sz="2800" b="1" dirty="0" smtClean="0"/>
              <a:t>） 为二元组（</a:t>
            </a:r>
            <a:r>
              <a:rPr lang="en-US" sz="2800" b="1" dirty="0" smtClean="0"/>
              <a:t>k</a:t>
            </a:r>
            <a:r>
              <a:rPr lang="en-US" sz="2800" b="1" baseline="-25000" dirty="0"/>
              <a:t>i</a:t>
            </a:r>
            <a:r>
              <a:rPr lang="zh-CN" altLang="en-US" sz="2800" b="1" dirty="0" smtClean="0"/>
              <a:t>，</a:t>
            </a:r>
            <a:r>
              <a:rPr lang="en-US" sz="2800" b="1" dirty="0" err="1" smtClean="0"/>
              <a:t>d</a:t>
            </a:r>
            <a:r>
              <a:rPr lang="en-US" sz="2800" b="1" baseline="-25000" dirty="0" err="1"/>
              <a:t>j</a:t>
            </a:r>
            <a:r>
              <a:rPr lang="zh-CN" altLang="en-US" sz="2800" b="1" dirty="0" smtClean="0"/>
              <a:t>）的权重，反映了标引词</a:t>
            </a:r>
            <a:r>
              <a:rPr lang="en-US" sz="2800" b="1" dirty="0" smtClean="0"/>
              <a:t>k</a:t>
            </a:r>
            <a:r>
              <a:rPr lang="en-US" sz="2800" b="1" baseline="-25000" dirty="0"/>
              <a:t>i </a:t>
            </a:r>
            <a:r>
              <a:rPr lang="zh-CN" altLang="en-US" sz="2800" b="1" dirty="0" smtClean="0"/>
              <a:t>在描述文档</a:t>
            </a:r>
            <a:r>
              <a:rPr lang="en-US" sz="2800" b="1" dirty="0" err="1" smtClean="0"/>
              <a:t>d</a:t>
            </a:r>
            <a:r>
              <a:rPr lang="en-US" sz="2800" b="1" baseline="-25000" dirty="0" err="1"/>
              <a:t>j</a:t>
            </a:r>
            <a:r>
              <a:rPr lang="en-US" sz="2800" b="1" dirty="0" smtClean="0"/>
              <a:t> </a:t>
            </a:r>
            <a:r>
              <a:rPr lang="zh-CN" altLang="en-US" sz="2800" b="1" dirty="0" smtClean="0"/>
              <a:t>内容时的重要程度</a:t>
            </a:r>
            <a:endParaRPr lang="zh-CN" altLang="en-US" sz="2800" b="1" dirty="0" smtClean="0"/>
          </a:p>
          <a:p>
            <a:pPr>
              <a:lnSpc>
                <a:spcPct val="120000"/>
              </a:lnSpc>
              <a:spcBef>
                <a:spcPts val="0"/>
              </a:spcBef>
            </a:pPr>
            <a:r>
              <a:rPr lang="zh-CN" altLang="en-US" sz="2800" b="1" dirty="0" smtClean="0"/>
              <a:t>索引项集合 </a:t>
            </a:r>
            <a:r>
              <a:rPr lang="en-US" sz="2800" b="1" dirty="0" smtClean="0"/>
              <a:t>K</a:t>
            </a:r>
            <a:r>
              <a:rPr lang="zh-CN" altLang="en-US" sz="2800" b="1" dirty="0" smtClean="0"/>
              <a:t>＝</a:t>
            </a:r>
            <a:r>
              <a:rPr lang="en-US" sz="2800" b="1" dirty="0" smtClean="0"/>
              <a:t>{k</a:t>
            </a:r>
            <a:r>
              <a:rPr lang="en-US" sz="2800" b="1" baseline="-25000" dirty="0"/>
              <a:t>1</a:t>
            </a:r>
            <a:r>
              <a:rPr lang="en-US" sz="2800" b="1" dirty="0" smtClean="0"/>
              <a:t> k</a:t>
            </a:r>
            <a:r>
              <a:rPr lang="en-US" sz="2800" b="1" baseline="-25000" dirty="0"/>
              <a:t>2</a:t>
            </a:r>
            <a:r>
              <a:rPr lang="en-US" sz="2800" b="1" dirty="0" smtClean="0"/>
              <a:t> …</a:t>
            </a:r>
            <a:r>
              <a:rPr lang="en-US" sz="2800" b="1" dirty="0" err="1" smtClean="0"/>
              <a:t>k</a:t>
            </a:r>
            <a:r>
              <a:rPr lang="en-US" sz="2800" b="1" baseline="-25000" dirty="0" err="1"/>
              <a:t>t</a:t>
            </a:r>
            <a:r>
              <a:rPr lang="en-US" sz="2800" b="1" dirty="0" smtClean="0"/>
              <a:t>}</a:t>
            </a:r>
            <a:r>
              <a:rPr lang="zh-CN" altLang="en-US" sz="2800" b="1" dirty="0" smtClean="0"/>
              <a:t>，</a:t>
            </a:r>
            <a:r>
              <a:rPr lang="en-US" sz="2800" b="1" dirty="0" smtClean="0"/>
              <a:t>t </a:t>
            </a:r>
            <a:r>
              <a:rPr lang="zh-CN" altLang="en-US" sz="2800" b="1" dirty="0" smtClean="0"/>
              <a:t>是标引词个数</a:t>
            </a:r>
            <a:endParaRPr lang="zh-CN" altLang="en-US" sz="2800" b="1" dirty="0" smtClean="0"/>
          </a:p>
          <a:p>
            <a:pPr>
              <a:lnSpc>
                <a:spcPct val="120000"/>
              </a:lnSpc>
              <a:spcBef>
                <a:spcPts val="0"/>
              </a:spcBef>
            </a:pPr>
            <a:r>
              <a:rPr lang="zh-CN" altLang="en-US" sz="2800" b="1" dirty="0" smtClean="0"/>
              <a:t>对于文档 </a:t>
            </a:r>
            <a:r>
              <a:rPr lang="en-US" sz="2800" b="1" dirty="0" err="1" smtClean="0"/>
              <a:t>d</a:t>
            </a:r>
            <a:r>
              <a:rPr lang="en-US" sz="2800" b="1" baseline="-25000" dirty="0" err="1"/>
              <a:t>j</a:t>
            </a:r>
            <a:r>
              <a:rPr lang="zh-CN" altLang="en-US" sz="2800" b="1" dirty="0" smtClean="0"/>
              <a:t>，可用</a:t>
            </a:r>
            <a:r>
              <a:rPr lang="en-US" sz="2800" b="1" dirty="0" smtClean="0"/>
              <a:t>t </a:t>
            </a:r>
            <a:r>
              <a:rPr lang="zh-CN" altLang="en-US" sz="2800" b="1" dirty="0" smtClean="0"/>
              <a:t>维矢量（</a:t>
            </a:r>
            <a:r>
              <a:rPr lang="en-US" sz="2800" b="1" dirty="0" smtClean="0"/>
              <a:t>w</a:t>
            </a:r>
            <a:r>
              <a:rPr lang="en-US" sz="2800" b="1" baseline="-25000" dirty="0"/>
              <a:t>1j</a:t>
            </a:r>
            <a:r>
              <a:rPr lang="en-US" sz="2800" b="1" dirty="0" smtClean="0"/>
              <a:t> w</a:t>
            </a:r>
            <a:r>
              <a:rPr lang="en-US" sz="2800" b="1" baseline="-25000" dirty="0"/>
              <a:t>2j</a:t>
            </a:r>
            <a:r>
              <a:rPr lang="en-US" sz="2800" b="1" dirty="0" smtClean="0"/>
              <a:t> … </a:t>
            </a:r>
            <a:r>
              <a:rPr lang="en-US" sz="2800" b="1" dirty="0" err="1" smtClean="0"/>
              <a:t>w</a:t>
            </a:r>
            <a:r>
              <a:rPr lang="en-US" sz="2800" b="1" baseline="-25000" dirty="0" err="1"/>
              <a:t>tj</a:t>
            </a:r>
            <a:r>
              <a:rPr lang="en-US" sz="2800" b="1" dirty="0" smtClean="0"/>
              <a:t> </a:t>
            </a:r>
            <a:r>
              <a:rPr lang="zh-CN" altLang="en-US" sz="2800" b="1" dirty="0" smtClean="0"/>
              <a:t>）描述</a:t>
            </a:r>
            <a:endParaRPr lang="zh-CN" altLang="en-US" sz="2800"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450056"/>
            <a:ext cx="8035925" cy="674688"/>
          </a:xfrm>
        </p:spPr>
        <p:txBody>
          <a:bodyPr/>
          <a:lstStyle/>
          <a:p>
            <a:r>
              <a:rPr lang="zh-CN" altLang="en-US" sz="3200" b="1" dirty="0">
                <a:latin typeface="+mj-ea"/>
                <a:ea typeface="+mj-ea"/>
              </a:rPr>
              <a:t>基本概念</a:t>
            </a:r>
            <a:endParaRPr lang="zh-CN" altLang="en-US" sz="3200" b="1" dirty="0">
              <a:latin typeface="+mj-ea"/>
              <a:ea typeface="+mj-ea"/>
            </a:endParaRPr>
          </a:p>
        </p:txBody>
      </p:sp>
      <p:sp>
        <p:nvSpPr>
          <p:cNvPr id="7171" name="Rectangle 3"/>
          <p:cNvSpPr>
            <a:spLocks noGrp="1" noChangeArrowheads="1"/>
          </p:cNvSpPr>
          <p:nvPr>
            <p:ph type="body" idx="1"/>
          </p:nvPr>
        </p:nvSpPr>
        <p:spPr>
          <a:xfrm>
            <a:off x="642910" y="1380098"/>
            <a:ext cx="7858180" cy="4929222"/>
          </a:xfrm>
        </p:spPr>
        <p:txBody>
          <a:bodyPr/>
          <a:lstStyle/>
          <a:p>
            <a:r>
              <a:rPr lang="zh-CN" altLang="en-US" b="1" dirty="0" smtClean="0"/>
              <a:t>几点注意</a:t>
            </a:r>
            <a:endParaRPr lang="en-US" b="1" dirty="0" smtClean="0"/>
          </a:p>
          <a:p>
            <a:pPr lvl="1"/>
            <a:r>
              <a:rPr lang="zh-CN" altLang="en-US" dirty="0" smtClean="0"/>
              <a:t>标引词之间是不相关的，例如从 </a:t>
            </a:r>
            <a:r>
              <a:rPr lang="en-US" dirty="0" err="1" smtClean="0"/>
              <a:t>w</a:t>
            </a:r>
            <a:r>
              <a:rPr lang="en-US" baseline="-25000" dirty="0" err="1">
                <a:cs typeface="+mn-cs"/>
              </a:rPr>
              <a:t>i,j</a:t>
            </a:r>
            <a:r>
              <a:rPr lang="en-US" dirty="0" smtClean="0"/>
              <a:t> </a:t>
            </a:r>
            <a:r>
              <a:rPr lang="zh-CN" altLang="en-US" dirty="0" smtClean="0"/>
              <a:t>不能推测</a:t>
            </a:r>
            <a:r>
              <a:rPr lang="en-US" dirty="0" smtClean="0"/>
              <a:t>w</a:t>
            </a:r>
            <a:r>
              <a:rPr lang="en-US" baseline="-25000" dirty="0">
                <a:cs typeface="+mn-cs"/>
              </a:rPr>
              <a:t>i+1,j</a:t>
            </a:r>
            <a:r>
              <a:rPr lang="en-US" dirty="0" smtClean="0"/>
              <a:t> </a:t>
            </a:r>
            <a:r>
              <a:rPr lang="zh-CN" altLang="en-US" dirty="0" smtClean="0"/>
              <a:t>的取值。</a:t>
            </a:r>
            <a:endParaRPr lang="zh-CN" altLang="en-US" dirty="0" smtClean="0"/>
          </a:p>
          <a:p>
            <a:pPr lvl="1"/>
            <a:r>
              <a:rPr lang="zh-CN" altLang="en-US" dirty="0" smtClean="0"/>
              <a:t>这种不相关的要求对实际问题进行了简化，有助于使处理算法实现快速。</a:t>
            </a:r>
            <a:endParaRPr lang="zh-CN" altLang="en-US" dirty="0" smtClean="0"/>
          </a:p>
          <a:p>
            <a:pPr lvl="1"/>
            <a:r>
              <a:rPr lang="zh-CN" altLang="en-US" dirty="0" smtClean="0"/>
              <a:t>但是，在实际应用中标引词之间有时是相关的，例如两个标引词</a:t>
            </a:r>
            <a:r>
              <a:rPr lang="en-US" dirty="0" smtClean="0"/>
              <a:t>“computer”</a:t>
            </a:r>
            <a:r>
              <a:rPr lang="zh-CN" altLang="en-US" dirty="0" smtClean="0"/>
              <a:t>和</a:t>
            </a:r>
            <a:r>
              <a:rPr lang="en-US" dirty="0" smtClean="0"/>
              <a:t>“network”</a:t>
            </a:r>
            <a:endParaRPr lang="zh-CN" altLang="en-US" dirty="0" smtClean="0"/>
          </a:p>
          <a:p>
            <a:pPr lvl="1"/>
            <a:r>
              <a:rPr lang="zh-CN" altLang="en-US" dirty="0" smtClean="0"/>
              <a:t>利用标引词之间相关性提高性能并非是一件容易的事情</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ChangeArrowheads="1"/>
          </p:cNvSpPr>
          <p:nvPr/>
        </p:nvSpPr>
        <p:spPr bwMode="auto">
          <a:xfrm>
            <a:off x="539750" y="456406"/>
            <a:ext cx="8229600" cy="668338"/>
          </a:xfrm>
          <a:prstGeom prst="rect">
            <a:avLst/>
          </a:prstGeom>
          <a:noFill/>
          <a:ln>
            <a:noFill/>
          </a:ln>
          <a:effectLst/>
        </p:spPr>
        <p:txBody>
          <a:bodyPr anchor="ctr"/>
          <a:lstStyle/>
          <a:p>
            <a:pPr eaLnBrk="0" hangingPunct="0">
              <a:buClr>
                <a:schemeClr val="folHlink"/>
              </a:buClr>
              <a:buSzPct val="75000"/>
              <a:buFont typeface="Wingdings" panose="05000000000000000000" pitchFamily="2" charset="2"/>
              <a:buNone/>
              <a:defRPr/>
            </a:pPr>
            <a:r>
              <a:rPr lang="zh-CN" altLang="en-US" sz="3200" dirty="0">
                <a:solidFill>
                  <a:schemeClr val="tx2"/>
                </a:solidFill>
                <a:latin typeface="+mj-ea"/>
                <a:ea typeface="+mj-ea"/>
                <a:cs typeface="+mj-cs"/>
              </a:rPr>
              <a:t>中文词法分析</a:t>
            </a:r>
            <a:endParaRPr lang="zh-CN" altLang="en-US" sz="3200" dirty="0">
              <a:solidFill>
                <a:schemeClr val="tx2"/>
              </a:solidFill>
              <a:latin typeface="+mj-ea"/>
              <a:ea typeface="+mj-ea"/>
              <a:cs typeface="+mj-cs"/>
            </a:endParaRPr>
          </a:p>
        </p:txBody>
      </p:sp>
      <p:sp>
        <p:nvSpPr>
          <p:cNvPr id="264196" name="Rectangle 4"/>
          <p:cNvSpPr>
            <a:spLocks noChangeArrowheads="1"/>
          </p:cNvSpPr>
          <p:nvPr/>
        </p:nvSpPr>
        <p:spPr bwMode="auto">
          <a:xfrm>
            <a:off x="457200" y="1270992"/>
            <a:ext cx="8229600" cy="3886200"/>
          </a:xfrm>
          <a:prstGeom prst="rect">
            <a:avLst/>
          </a:prstGeom>
          <a:noFill/>
          <a:ln>
            <a:noFill/>
          </a:ln>
          <a:effectLst/>
        </p:spPr>
        <p:txBody>
          <a:bodyPr/>
          <a:lstStyle/>
          <a:p>
            <a:pPr marL="469900" indent="-469900" eaLnBrk="0" hangingPunct="0">
              <a:lnSpc>
                <a:spcPct val="120000"/>
              </a:lnSpc>
              <a:spcBef>
                <a:spcPts val="0"/>
              </a:spcBef>
              <a:buClr>
                <a:schemeClr val="accent2"/>
              </a:buClr>
              <a:buSzPct val="75000"/>
              <a:buFont typeface="Wingdings" panose="05000000000000000000" pitchFamily="2" charset="2"/>
              <a:buChar char="o"/>
              <a:defRPr/>
            </a:pPr>
            <a:r>
              <a:rPr lang="zh-CN" altLang="en-US" sz="2800" dirty="0">
                <a:latin typeface="+mn-lt"/>
                <a:ea typeface="+mn-ea"/>
              </a:rPr>
              <a:t>词是汉语的最小意义单元，在处理中文文本时需要首先进行中文分词。</a:t>
            </a:r>
            <a:endParaRPr lang="en-US" altLang="zh-CN" sz="2800" dirty="0">
              <a:latin typeface="+mn-lt"/>
              <a:ea typeface="+mn-ea"/>
            </a:endParaRPr>
          </a:p>
          <a:p>
            <a:pPr marL="469900" indent="-469900" eaLnBrk="0" hangingPunct="0">
              <a:lnSpc>
                <a:spcPct val="120000"/>
              </a:lnSpc>
              <a:spcBef>
                <a:spcPts val="0"/>
              </a:spcBef>
              <a:buClr>
                <a:schemeClr val="accent2"/>
              </a:buClr>
              <a:buSzPct val="75000"/>
              <a:buFont typeface="Wingdings" panose="05000000000000000000" pitchFamily="2" charset="2"/>
              <a:buChar char="o"/>
              <a:defRPr/>
            </a:pPr>
            <a:r>
              <a:rPr lang="zh-CN" altLang="en-US" sz="2800" dirty="0">
                <a:latin typeface="+mn-lt"/>
                <a:ea typeface="+mn-ea"/>
              </a:rPr>
              <a:t>中文是没有间隔的字符串，分词就是从字符串中识别出词</a:t>
            </a:r>
            <a:r>
              <a:rPr lang="en-US" altLang="zh-CN" sz="2800" dirty="0">
                <a:latin typeface="+mn-lt"/>
                <a:ea typeface="+mn-ea"/>
              </a:rPr>
              <a:t>(word segmentation)</a:t>
            </a:r>
            <a:endParaRPr lang="zh-CN" altLang="en-US" dirty="0">
              <a:ea typeface="楷体_GB2312" pitchFamily="49" charset="-122"/>
            </a:endParaRPr>
          </a:p>
          <a:p>
            <a:pPr lvl="1">
              <a:lnSpc>
                <a:spcPct val="120000"/>
              </a:lnSpc>
              <a:spcBef>
                <a:spcPts val="0"/>
              </a:spcBef>
              <a:buClr>
                <a:schemeClr val="folHlink"/>
              </a:buClr>
              <a:buSzPct val="75000"/>
              <a:buFont typeface="Wingdings" panose="05000000000000000000" pitchFamily="2" charset="2"/>
              <a:buChar char="Ø"/>
              <a:defRPr/>
            </a:pPr>
            <a:r>
              <a:rPr lang="zh-CN" altLang="en-US" sz="2000" dirty="0">
                <a:ea typeface="楷体_GB2312" pitchFamily="49" charset="-122"/>
              </a:rPr>
              <a:t>我国科学家近日研制出一套水下反恐监控系统􀃎</a:t>
            </a:r>
            <a:endParaRPr lang="en-US" altLang="zh-CN" sz="2000" dirty="0">
              <a:ea typeface="楷体_GB2312" pitchFamily="49" charset="-122"/>
            </a:endParaRPr>
          </a:p>
          <a:p>
            <a:pPr lvl="1">
              <a:lnSpc>
                <a:spcPct val="120000"/>
              </a:lnSpc>
              <a:spcBef>
                <a:spcPts val="0"/>
              </a:spcBef>
              <a:buClr>
                <a:schemeClr val="folHlink"/>
              </a:buClr>
              <a:buSzPct val="75000"/>
              <a:buFont typeface="Wingdings" panose="05000000000000000000" pitchFamily="2" charset="2"/>
              <a:buChar char="Ø"/>
              <a:defRPr/>
            </a:pPr>
            <a:r>
              <a:rPr lang="zh-CN" altLang="en-US" sz="2000" dirty="0">
                <a:ea typeface="楷体_GB2312" pitchFamily="49" charset="-122"/>
              </a:rPr>
              <a:t>我国  科学家  近日  研制  出  一套  水下  反恐  监控  系统</a:t>
            </a:r>
            <a:endParaRPr lang="zh-CN" altLang="en-US" sz="2400" dirty="0">
              <a:ea typeface="楷体_GB2312"/>
            </a:endParaRPr>
          </a:p>
          <a:p>
            <a:pPr marL="469900" indent="-469900" eaLnBrk="0" hangingPunct="0">
              <a:lnSpc>
                <a:spcPct val="120000"/>
              </a:lnSpc>
              <a:spcBef>
                <a:spcPts val="0"/>
              </a:spcBef>
              <a:buClr>
                <a:schemeClr val="accent2"/>
              </a:buClr>
              <a:buSzPct val="75000"/>
              <a:buFont typeface="Wingdings" panose="05000000000000000000" pitchFamily="2" charset="2"/>
              <a:buChar char="o"/>
              <a:defRPr/>
            </a:pPr>
            <a:r>
              <a:rPr lang="zh-CN" altLang="en-US" sz="2800" dirty="0">
                <a:latin typeface="+mn-lt"/>
                <a:ea typeface="+mn-ea"/>
              </a:rPr>
              <a:t>分词的基本方法</a:t>
            </a:r>
            <a:endParaRPr lang="zh-CN" altLang="en-US" sz="2800" dirty="0">
              <a:latin typeface="+mn-lt"/>
              <a:ea typeface="+mn-ea"/>
            </a:endParaRPr>
          </a:p>
          <a:p>
            <a:pPr marL="742950" lvl="1" indent="-285750">
              <a:lnSpc>
                <a:spcPct val="120000"/>
              </a:lnSpc>
              <a:spcBef>
                <a:spcPts val="0"/>
              </a:spcBef>
              <a:buClr>
                <a:schemeClr val="accent2"/>
              </a:buClr>
              <a:buSzPct val="80000"/>
              <a:buFont typeface="Wingdings" panose="05000000000000000000" pitchFamily="2" charset="2"/>
              <a:buChar char="¨"/>
              <a:defRPr/>
            </a:pPr>
            <a:r>
              <a:rPr lang="zh-CN" altLang="en-US" sz="2400" dirty="0">
                <a:ea typeface="楷体_GB2312"/>
              </a:rPr>
              <a:t>最大匹配法（</a:t>
            </a:r>
            <a:r>
              <a:rPr lang="en-US" altLang="zh-CN" sz="2400" dirty="0">
                <a:ea typeface="楷体_GB2312"/>
              </a:rPr>
              <a:t>Maximum Match based approach</a:t>
            </a:r>
            <a:r>
              <a:rPr lang="zh-CN" altLang="en-US" sz="2400" dirty="0">
                <a:ea typeface="楷体_GB2312"/>
              </a:rPr>
              <a:t>）</a:t>
            </a:r>
            <a:endParaRPr lang="en-US" altLang="zh-CN" sz="2400" dirty="0">
              <a:ea typeface="楷体_GB2312"/>
            </a:endParaRPr>
          </a:p>
          <a:p>
            <a:pPr marL="1200150" lvl="2" indent="-285750">
              <a:lnSpc>
                <a:spcPct val="120000"/>
              </a:lnSpc>
              <a:spcBef>
                <a:spcPts val="0"/>
              </a:spcBef>
              <a:buClr>
                <a:schemeClr val="accent2"/>
              </a:buClr>
              <a:buSzPct val="80000"/>
              <a:buFont typeface="Wingdings" panose="05000000000000000000" pitchFamily="2" charset="2"/>
              <a:buChar char="¨"/>
              <a:defRPr/>
            </a:pPr>
            <a:r>
              <a:rPr lang="zh-CN" altLang="en-US" sz="2000" dirty="0">
                <a:ea typeface="楷体_GB2312" pitchFamily="49" charset="-122"/>
              </a:rPr>
              <a:t>给出一部词典，根据这部词典进行匹配</a:t>
            </a:r>
            <a:endParaRPr lang="zh-CN" altLang="en-US" sz="2000" dirty="0">
              <a:ea typeface="楷体_GB2312"/>
            </a:endParaRPr>
          </a:p>
          <a:p>
            <a:pPr marL="742950" lvl="1" indent="-285750">
              <a:lnSpc>
                <a:spcPct val="120000"/>
              </a:lnSpc>
              <a:spcBef>
                <a:spcPts val="0"/>
              </a:spcBef>
              <a:buClr>
                <a:schemeClr val="accent2"/>
              </a:buClr>
              <a:buSzPct val="80000"/>
              <a:buFont typeface="Wingdings" panose="05000000000000000000" pitchFamily="2" charset="2"/>
              <a:buChar char="¨"/>
              <a:defRPr/>
            </a:pPr>
            <a:r>
              <a:rPr lang="zh-CN" altLang="en-US" sz="2400" dirty="0">
                <a:ea typeface="楷体_GB2312"/>
              </a:rPr>
              <a:t>概率方法</a:t>
            </a:r>
            <a:r>
              <a:rPr lang="en-US" altLang="zh-CN" sz="2400" dirty="0">
                <a:ea typeface="楷体_GB2312"/>
              </a:rPr>
              <a:t>(Probability approach)</a:t>
            </a:r>
            <a:endParaRPr lang="en-US" altLang="zh-CN" sz="2400" dirty="0">
              <a:ea typeface="楷体_GB231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539750" y="1412875"/>
            <a:ext cx="7993063" cy="5262563"/>
          </a:xfrm>
          <a:prstGeom prst="rect">
            <a:avLst/>
          </a:prstGeom>
          <a:noFill/>
          <a:ln>
            <a:noFill/>
          </a:ln>
          <a:effectLst/>
        </p:spPr>
        <p:txBody>
          <a:bodyPr>
            <a:spAutoFit/>
          </a:bodyPr>
          <a:lstStyle/>
          <a:p>
            <a:pPr marL="469900" indent="-469900" eaLnBrk="0" hangingPunct="0">
              <a:lnSpc>
                <a:spcPct val="150000"/>
              </a:lnSpc>
              <a:spcBef>
                <a:spcPts val="0"/>
              </a:spcBef>
              <a:buClr>
                <a:schemeClr val="accent2"/>
              </a:buClr>
              <a:buSzPct val="75000"/>
              <a:buFont typeface="Wingdings" panose="05000000000000000000" pitchFamily="2" charset="2"/>
              <a:buChar char="o"/>
              <a:defRPr/>
            </a:pPr>
            <a:r>
              <a:rPr lang="zh-CN" altLang="en-US" sz="2800" dirty="0">
                <a:latin typeface="+mn-lt"/>
                <a:ea typeface="+mn-ea"/>
              </a:rPr>
              <a:t>汉语词的抽象定义（即“词是什么”）与具体判定（即“什么是词”）问题，语言学界并未完全解决</a:t>
            </a:r>
            <a:endParaRPr lang="zh-CN" altLang="en-US" sz="2800" dirty="0">
              <a:latin typeface="+mn-lt"/>
              <a:ea typeface="+mn-ea"/>
            </a:endParaRPr>
          </a:p>
          <a:p>
            <a:pPr marL="469900" indent="-469900" eaLnBrk="0" hangingPunct="0">
              <a:lnSpc>
                <a:spcPct val="150000"/>
              </a:lnSpc>
              <a:spcBef>
                <a:spcPts val="0"/>
              </a:spcBef>
              <a:buClr>
                <a:schemeClr val="accent2"/>
              </a:buClr>
              <a:buSzPct val="75000"/>
              <a:buFont typeface="Wingdings" panose="05000000000000000000" pitchFamily="2" charset="2"/>
              <a:buChar char="o"/>
              <a:defRPr/>
            </a:pPr>
            <a:r>
              <a:rPr lang="zh-CN" altLang="en-US" sz="2800" dirty="0">
                <a:latin typeface="+mn-lt"/>
                <a:ea typeface="+mn-ea"/>
              </a:rPr>
              <a:t>词表对自动分词而言，是最基础的“构件”</a:t>
            </a:r>
            <a:endParaRPr lang="zh-CN" altLang="en-US" sz="2800" dirty="0">
              <a:latin typeface="+mn-lt"/>
              <a:ea typeface="+mn-ea"/>
            </a:endParaRPr>
          </a:p>
          <a:p>
            <a:pPr marL="469900" indent="-469900" eaLnBrk="0" hangingPunct="0">
              <a:lnSpc>
                <a:spcPct val="150000"/>
              </a:lnSpc>
              <a:spcBef>
                <a:spcPts val="0"/>
              </a:spcBef>
              <a:buClr>
                <a:schemeClr val="accent2"/>
              </a:buClr>
              <a:buSzPct val="75000"/>
              <a:buFont typeface="Wingdings" panose="05000000000000000000" pitchFamily="2" charset="2"/>
              <a:buChar char="o"/>
              <a:defRPr/>
            </a:pPr>
            <a:r>
              <a:rPr lang="en-US" altLang="zh-CN" sz="2800" dirty="0">
                <a:latin typeface="+mn-lt"/>
                <a:ea typeface="+mn-ea"/>
              </a:rPr>
              <a:t>《</a:t>
            </a:r>
            <a:r>
              <a:rPr lang="zh-CN" altLang="en-US" sz="2800" dirty="0">
                <a:latin typeface="+mn-lt"/>
                <a:ea typeface="+mn-ea"/>
              </a:rPr>
              <a:t>信息处理用现代汉语分词规范</a:t>
            </a:r>
            <a:r>
              <a:rPr lang="en-US" altLang="zh-CN" sz="2800" dirty="0">
                <a:latin typeface="+mn-lt"/>
                <a:ea typeface="+mn-ea"/>
              </a:rPr>
              <a:t>》</a:t>
            </a:r>
            <a:endParaRPr lang="en-US" altLang="zh-CN" sz="2800" dirty="0">
              <a:latin typeface="+mn-lt"/>
              <a:ea typeface="+mn-ea"/>
            </a:endParaRPr>
          </a:p>
          <a:p>
            <a:pPr marL="469900" indent="-469900" eaLnBrk="0" hangingPunct="0">
              <a:lnSpc>
                <a:spcPct val="150000"/>
              </a:lnSpc>
              <a:spcBef>
                <a:spcPts val="0"/>
              </a:spcBef>
              <a:buClr>
                <a:schemeClr val="accent2"/>
              </a:buClr>
              <a:buSzPct val="75000"/>
              <a:buFont typeface="Wingdings" panose="05000000000000000000" pitchFamily="2" charset="2"/>
              <a:buChar char="o"/>
              <a:defRPr/>
            </a:pPr>
            <a:r>
              <a:rPr lang="zh-CN" altLang="en-US" sz="2800" dirty="0">
                <a:latin typeface="+mn-lt"/>
                <a:ea typeface="+mn-ea"/>
              </a:rPr>
              <a:t>迄今也没有一个公认的、具有权威性的词表，这是分词问题所面临的第一个困难</a:t>
            </a:r>
            <a:endParaRPr lang="zh-CN" altLang="en-US" sz="2800" dirty="0">
              <a:latin typeface="+mn-lt"/>
              <a:ea typeface="+mn-ea"/>
            </a:endParaRPr>
          </a:p>
          <a:p>
            <a:pPr>
              <a:spcBef>
                <a:spcPct val="50000"/>
              </a:spcBef>
              <a:buClr>
                <a:schemeClr val="folHlink"/>
              </a:buClr>
              <a:buSzPct val="75000"/>
              <a:buFont typeface="Wingdings" panose="05000000000000000000" pitchFamily="2" charset="2"/>
              <a:buChar char="Ø"/>
              <a:defRPr/>
            </a:pPr>
            <a:endParaRPr lang="en-US" altLang="zh-CN" sz="2800" dirty="0">
              <a:latin typeface="宋体" panose="02010600030101010101" pitchFamily="2" charset="-122"/>
              <a:ea typeface="楷体_GB2312" pitchFamily="49" charset="-122"/>
            </a:endParaRPr>
          </a:p>
        </p:txBody>
      </p:sp>
      <p:sp>
        <p:nvSpPr>
          <p:cNvPr id="260099" name="Rectangle 3"/>
          <p:cNvSpPr>
            <a:spLocks noChangeArrowheads="1"/>
          </p:cNvSpPr>
          <p:nvPr/>
        </p:nvSpPr>
        <p:spPr bwMode="auto">
          <a:xfrm>
            <a:off x="457200" y="384398"/>
            <a:ext cx="8229600" cy="668338"/>
          </a:xfrm>
          <a:prstGeom prst="rect">
            <a:avLst/>
          </a:prstGeom>
          <a:noFill/>
          <a:ln>
            <a:noFill/>
          </a:ln>
          <a:effectLst/>
        </p:spPr>
        <p:txBody>
          <a:bodyPr anchor="ctr"/>
          <a:lstStyle/>
          <a:p>
            <a:pPr eaLnBrk="0" hangingPunct="0">
              <a:buClr>
                <a:schemeClr val="folHlink"/>
              </a:buClr>
              <a:buSzPct val="75000"/>
              <a:defRPr/>
            </a:pPr>
            <a:r>
              <a:rPr lang="zh-CN" altLang="en-US" sz="3200" dirty="0">
                <a:solidFill>
                  <a:schemeClr val="tx2"/>
                </a:solidFill>
                <a:latin typeface="+mj-ea"/>
                <a:ea typeface="+mj-ea"/>
                <a:cs typeface="+mj-cs"/>
              </a:rPr>
              <a:t>分词词典</a:t>
            </a:r>
            <a:endParaRPr lang="zh-CN" altLang="en-US" sz="3200" dirty="0">
              <a:solidFill>
                <a:schemeClr val="tx2"/>
              </a:solidFill>
              <a:latin typeface="+mj-ea"/>
              <a:ea typeface="+mj-ea"/>
              <a:cs typeface="+mj-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518864" y="456406"/>
            <a:ext cx="8229600" cy="668338"/>
          </a:xfrm>
          <a:prstGeom prst="rect">
            <a:avLst/>
          </a:prstGeom>
          <a:noFill/>
          <a:ln>
            <a:noFill/>
          </a:ln>
          <a:effectLst/>
        </p:spPr>
        <p:txBody>
          <a:bodyPr anchor="ctr"/>
          <a:lstStyle/>
          <a:p>
            <a:pPr eaLnBrk="0" hangingPunct="0">
              <a:buClr>
                <a:schemeClr val="folHlink"/>
              </a:buClr>
              <a:buSzPct val="75000"/>
              <a:buFont typeface="Wingdings" panose="05000000000000000000" pitchFamily="2" charset="2"/>
              <a:buNone/>
              <a:defRPr/>
            </a:pPr>
            <a:r>
              <a:rPr lang="zh-CN" altLang="en-US" sz="3200" dirty="0">
                <a:solidFill>
                  <a:schemeClr val="tx2"/>
                </a:solidFill>
                <a:latin typeface="+mj-ea"/>
                <a:ea typeface="+mj-ea"/>
                <a:cs typeface="+mj-cs"/>
              </a:rPr>
              <a:t>最大匹配法</a:t>
            </a:r>
            <a:endParaRPr lang="zh-CN" altLang="en-US" sz="3200" dirty="0">
              <a:solidFill>
                <a:schemeClr val="tx2"/>
              </a:solidFill>
              <a:latin typeface="+mj-ea"/>
              <a:ea typeface="+mj-ea"/>
              <a:cs typeface="+mj-cs"/>
            </a:endParaRPr>
          </a:p>
        </p:txBody>
      </p:sp>
      <p:sp>
        <p:nvSpPr>
          <p:cNvPr id="20483" name="Rectangle 3"/>
          <p:cNvSpPr>
            <a:spLocks noChangeArrowheads="1"/>
          </p:cNvSpPr>
          <p:nvPr/>
        </p:nvSpPr>
        <p:spPr bwMode="auto">
          <a:xfrm>
            <a:off x="457200" y="1341438"/>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panose="05000000000000000000" pitchFamily="2" charset="2"/>
              <a:buChar char="n"/>
            </a:pPr>
            <a:r>
              <a:rPr lang="zh-CN" altLang="en-US" sz="2800">
                <a:ea typeface="楷体_GB2312" pitchFamily="49" charset="-122"/>
              </a:rPr>
              <a:t>正向最大匹配法（</a:t>
            </a:r>
            <a:r>
              <a:rPr lang="en-US" altLang="zh-CN" sz="2800">
                <a:ea typeface="楷体_GB2312" pitchFamily="49" charset="-122"/>
              </a:rPr>
              <a:t>MM</a:t>
            </a:r>
            <a:r>
              <a:rPr lang="zh-CN" altLang="en-US" sz="2800">
                <a:ea typeface="楷体_GB2312" pitchFamily="49" charset="-122"/>
              </a:rPr>
              <a:t>）</a:t>
            </a:r>
            <a:endParaRPr lang="zh-CN" altLang="en-US" sz="280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a:ea typeface="楷体_GB2312" pitchFamily="49" charset="-122"/>
              </a:rPr>
              <a:t>自左向右</a:t>
            </a:r>
            <a:endParaRPr lang="zh-CN" altLang="en-US" sz="240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a:ea typeface="楷体_GB2312" pitchFamily="49" charset="-122"/>
              </a:rPr>
              <a:t>每次取最长词</a:t>
            </a:r>
            <a:endParaRPr lang="zh-CN" altLang="en-US" sz="2400">
              <a:ea typeface="楷体_GB2312" pitchFamily="49" charset="-122"/>
            </a:endParaRPr>
          </a:p>
          <a:p>
            <a:pPr marL="342900" indent="-342900">
              <a:spcBef>
                <a:spcPct val="20000"/>
              </a:spcBef>
              <a:buClr>
                <a:schemeClr val="bg2"/>
              </a:buClr>
              <a:buSzPct val="75000"/>
              <a:buFont typeface="Wingdings" panose="05000000000000000000" pitchFamily="2" charset="2"/>
              <a:buChar char="n"/>
            </a:pPr>
            <a:r>
              <a:rPr lang="zh-CN" altLang="en-US" sz="2800">
                <a:ea typeface="楷体_GB2312" pitchFamily="49" charset="-122"/>
              </a:rPr>
              <a:t>反向最大匹配法（</a:t>
            </a:r>
            <a:r>
              <a:rPr lang="en-US" altLang="zh-CN" sz="2800">
                <a:ea typeface="楷体_GB2312" pitchFamily="49" charset="-122"/>
              </a:rPr>
              <a:t>RMM</a:t>
            </a:r>
            <a:r>
              <a:rPr lang="zh-CN" altLang="en-US" sz="2800">
                <a:ea typeface="楷体_GB2312" pitchFamily="49" charset="-122"/>
              </a:rPr>
              <a:t>）</a:t>
            </a:r>
            <a:endParaRPr lang="zh-CN" altLang="en-US" sz="280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a:ea typeface="楷体_GB2312" pitchFamily="49" charset="-122"/>
              </a:rPr>
              <a:t>自右往左</a:t>
            </a:r>
            <a:endParaRPr lang="zh-CN" altLang="en-US" sz="240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a:ea typeface="楷体_GB2312" pitchFamily="49" charset="-122"/>
              </a:rPr>
              <a:t>每次取最长词</a:t>
            </a:r>
            <a:endParaRPr lang="zh-CN" altLang="en-US" sz="2400">
              <a:ea typeface="楷体_GB2312" pitchFamily="49" charset="-122"/>
            </a:endParaRPr>
          </a:p>
          <a:p>
            <a:pPr marL="342900" indent="-342900">
              <a:spcBef>
                <a:spcPct val="20000"/>
              </a:spcBef>
              <a:buClr>
                <a:schemeClr val="bg2"/>
              </a:buClr>
              <a:buSzPct val="75000"/>
              <a:buFont typeface="Wingdings" panose="05000000000000000000" pitchFamily="2" charset="2"/>
              <a:buChar char="n"/>
            </a:pPr>
            <a:r>
              <a:rPr lang="zh-CN" altLang="en-US" sz="2800">
                <a:ea typeface="楷体_GB2312" pitchFamily="49" charset="-122"/>
              </a:rPr>
              <a:t>双向最大匹配</a:t>
            </a:r>
            <a:endParaRPr lang="zh-CN" altLang="en-US" sz="280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a:ea typeface="楷体_GB2312" pitchFamily="49" charset="-122"/>
              </a:rPr>
              <a:t>依次采用正向最大匹配和反向最大匹配</a:t>
            </a:r>
            <a:endParaRPr lang="zh-CN" altLang="en-US" sz="240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a:ea typeface="楷体_GB2312" pitchFamily="49" charset="-122"/>
              </a:rPr>
              <a:t>如果结果一致则输出</a:t>
            </a:r>
            <a:endParaRPr lang="zh-CN" altLang="en-US" sz="240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a:ea typeface="楷体_GB2312" pitchFamily="49" charset="-122"/>
              </a:rPr>
              <a:t>如果结果不一致，则采用其他方法排歧</a:t>
            </a:r>
            <a:endParaRPr lang="zh-CN" altLang="en-US" sz="2400">
              <a:ea typeface="楷体_GB2312"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457200" y="384398"/>
            <a:ext cx="8229600" cy="668338"/>
          </a:xfrm>
          <a:prstGeom prst="rect">
            <a:avLst/>
          </a:prstGeom>
          <a:noFill/>
          <a:ln>
            <a:noFill/>
          </a:ln>
          <a:effectLst/>
        </p:spPr>
        <p:txBody>
          <a:bodyPr anchor="ctr"/>
          <a:lstStyle/>
          <a:p>
            <a:pPr eaLnBrk="0" hangingPunct="0">
              <a:buClr>
                <a:schemeClr val="folHlink"/>
              </a:buClr>
              <a:buSzPct val="75000"/>
              <a:defRPr/>
            </a:pPr>
            <a:r>
              <a:rPr lang="zh-CN" altLang="en-US" sz="3200" dirty="0">
                <a:solidFill>
                  <a:schemeClr val="tx2"/>
                </a:solidFill>
                <a:latin typeface="+mj-ea"/>
                <a:ea typeface="+mj-ea"/>
                <a:cs typeface="+mj-cs"/>
              </a:rPr>
              <a:t>正向最大匹配法</a:t>
            </a:r>
            <a:endParaRPr lang="zh-CN" altLang="en-US" sz="3200" dirty="0">
              <a:solidFill>
                <a:schemeClr val="tx2"/>
              </a:solidFill>
              <a:latin typeface="+mj-ea"/>
              <a:ea typeface="+mj-ea"/>
              <a:cs typeface="+mj-cs"/>
            </a:endParaRPr>
          </a:p>
        </p:txBody>
      </p:sp>
      <p:graphicFrame>
        <p:nvGraphicFramePr>
          <p:cNvPr id="21507" name="Object 5"/>
          <p:cNvGraphicFramePr>
            <a:graphicFrameLocks noChangeAspect="1"/>
          </p:cNvGraphicFramePr>
          <p:nvPr/>
        </p:nvGraphicFramePr>
        <p:xfrm>
          <a:off x="2163763" y="534988"/>
          <a:ext cx="5648325" cy="6134100"/>
        </p:xfrm>
        <a:graphic>
          <a:graphicData uri="http://schemas.openxmlformats.org/presentationml/2006/ole">
            <mc:AlternateContent xmlns:mc="http://schemas.openxmlformats.org/markup-compatibility/2006">
              <mc:Choice xmlns:v="urn:schemas-microsoft-com:vml" Requires="v">
                <p:oleObj spid="_x0000_s102537" name="Visio" r:id="rId1" imgW="6705600" imgH="7281545" progId="Visio.Drawing.11">
                  <p:embed/>
                </p:oleObj>
              </mc:Choice>
              <mc:Fallback>
                <p:oleObj name="Visio" r:id="rId1" imgW="6705600" imgH="7281545" progId="Visio.Drawing.11">
                  <p:embed/>
                  <p:pic>
                    <p:nvPicPr>
                      <p:cNvPr id="0" name="图片 1025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763" y="534988"/>
                        <a:ext cx="5648325" cy="613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457200" y="456406"/>
            <a:ext cx="8229600" cy="668338"/>
          </a:xfrm>
          <a:prstGeom prst="rect">
            <a:avLst/>
          </a:prstGeom>
          <a:noFill/>
          <a:ln>
            <a:noFill/>
          </a:ln>
          <a:effectLst/>
        </p:spPr>
        <p:txBody>
          <a:bodyPr anchor="ctr"/>
          <a:lstStyle/>
          <a:p>
            <a:pPr eaLnBrk="0" hangingPunct="0">
              <a:buClr>
                <a:schemeClr val="folHlink"/>
              </a:buClr>
              <a:buSzPct val="75000"/>
              <a:buFont typeface="Wingdings" panose="05000000000000000000" pitchFamily="2" charset="2"/>
              <a:buNone/>
              <a:defRPr/>
            </a:pPr>
            <a:r>
              <a:rPr lang="zh-CN" altLang="en-US" sz="3200" dirty="0">
                <a:solidFill>
                  <a:schemeClr val="tx2"/>
                </a:solidFill>
                <a:latin typeface="+mj-ea"/>
                <a:ea typeface="+mj-ea"/>
                <a:cs typeface="+mj-cs"/>
              </a:rPr>
              <a:t>最大匹配法分词示例</a:t>
            </a:r>
            <a:endParaRPr lang="zh-CN" altLang="en-US" sz="3200" dirty="0">
              <a:solidFill>
                <a:schemeClr val="tx2"/>
              </a:solidFill>
              <a:latin typeface="+mj-ea"/>
              <a:ea typeface="+mj-ea"/>
              <a:cs typeface="+mj-cs"/>
            </a:endParaRPr>
          </a:p>
        </p:txBody>
      </p:sp>
      <p:sp>
        <p:nvSpPr>
          <p:cNvPr id="22531" name="Rectangle 3"/>
          <p:cNvSpPr>
            <a:spLocks noChangeArrowheads="1"/>
          </p:cNvSpPr>
          <p:nvPr/>
        </p:nvSpPr>
        <p:spPr bwMode="auto">
          <a:xfrm>
            <a:off x="34925" y="1628775"/>
            <a:ext cx="59150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Clr>
                <a:schemeClr val="accent2"/>
              </a:buClr>
              <a:buSzPct val="80000"/>
              <a:buFont typeface="Wingdings" panose="05000000000000000000" pitchFamily="2" charset="2"/>
              <a:buNone/>
            </a:pPr>
            <a:r>
              <a:rPr lang="en-US" altLang="zh-CN" sz="2800" dirty="0">
                <a:ea typeface="楷体_GB2312" pitchFamily="49" charset="-122"/>
              </a:rPr>
              <a:t>S1</a:t>
            </a:r>
            <a:r>
              <a:rPr lang="en-US" altLang="zh-CN" sz="2800" dirty="0" smtClean="0">
                <a:ea typeface="楷体_GB2312" pitchFamily="49" charset="-122"/>
              </a:rPr>
              <a:t>=</a:t>
            </a:r>
            <a:r>
              <a:rPr lang="en-US" altLang="zh-CN" sz="2800" dirty="0" smtClean="0">
                <a:latin typeface="宋体" panose="02010600030101010101" pitchFamily="2" charset="-122"/>
                <a:ea typeface="楷体_GB2312" pitchFamily="49" charset="-122"/>
              </a:rPr>
              <a:t>“</a:t>
            </a:r>
            <a:r>
              <a:rPr lang="zh-CN" altLang="en-US" sz="2800" dirty="0" smtClean="0">
                <a:latin typeface="宋体" panose="02010600030101010101" pitchFamily="2" charset="-122"/>
                <a:ea typeface="楷体_GB2312" pitchFamily="49" charset="-122"/>
              </a:rPr>
              <a:t>内容安全</a:t>
            </a:r>
            <a:r>
              <a:rPr lang="zh-CN" altLang="en-US" sz="2800" dirty="0" smtClean="0">
                <a:ea typeface="楷体_GB2312" pitchFamily="49" charset="-122"/>
              </a:rPr>
              <a:t>课程</a:t>
            </a:r>
            <a:r>
              <a:rPr lang="zh-CN" altLang="en-US" sz="2800" dirty="0">
                <a:ea typeface="楷体_GB2312" pitchFamily="49" charset="-122"/>
              </a:rPr>
              <a:t>是三个课时</a:t>
            </a:r>
            <a:r>
              <a:rPr lang="zh-CN" altLang="en-US" sz="2800" dirty="0">
                <a:latin typeface="宋体" panose="02010600030101010101" pitchFamily="2" charset="-122"/>
                <a:ea typeface="楷体_GB2312" pitchFamily="49" charset="-122"/>
              </a:rPr>
              <a:t>”</a:t>
            </a:r>
            <a:endParaRPr lang="zh-CN" altLang="en-US" sz="2800" dirty="0">
              <a:ea typeface="楷体_GB2312" pitchFamily="49" charset="-122"/>
            </a:endParaRPr>
          </a:p>
          <a:p>
            <a:pPr marL="742950" lvl="1" indent="-285750">
              <a:spcBef>
                <a:spcPct val="20000"/>
              </a:spcBef>
              <a:buClr>
                <a:schemeClr val="accent2"/>
              </a:buClr>
              <a:buSzPct val="80000"/>
              <a:buFont typeface="Wingdings" panose="05000000000000000000" pitchFamily="2" charset="2"/>
              <a:buNone/>
            </a:pPr>
            <a:r>
              <a:rPr lang="zh-CN" altLang="en-US" sz="2800" dirty="0">
                <a:ea typeface="楷体_GB2312" pitchFamily="49" charset="-122"/>
              </a:rPr>
              <a:t>设定最大词长</a:t>
            </a:r>
            <a:endParaRPr lang="zh-CN" altLang="en-US" sz="2800" dirty="0">
              <a:ea typeface="楷体_GB2312" pitchFamily="49" charset="-122"/>
            </a:endParaRPr>
          </a:p>
          <a:p>
            <a:pPr marL="742950" lvl="1" indent="-285750">
              <a:spcBef>
                <a:spcPct val="20000"/>
              </a:spcBef>
              <a:buClr>
                <a:schemeClr val="accent2"/>
              </a:buClr>
              <a:buSzPct val="80000"/>
              <a:buFont typeface="Wingdings" panose="05000000000000000000" pitchFamily="2" charset="2"/>
              <a:buNone/>
            </a:pPr>
            <a:r>
              <a:rPr lang="en-US" altLang="zh-CN" sz="2800" dirty="0" err="1">
                <a:ea typeface="楷体_GB2312" pitchFamily="49" charset="-122"/>
              </a:rPr>
              <a:t>MaxLen</a:t>
            </a:r>
            <a:r>
              <a:rPr lang="zh-CN" altLang="en-US" sz="2800" dirty="0">
                <a:ea typeface="楷体_GB2312" pitchFamily="49" charset="-122"/>
              </a:rPr>
              <a:t>＝</a:t>
            </a:r>
            <a:r>
              <a:rPr lang="en-US" altLang="zh-CN" sz="2800" dirty="0">
                <a:ea typeface="楷体_GB2312" pitchFamily="49" charset="-122"/>
              </a:rPr>
              <a:t>5</a:t>
            </a:r>
            <a:endParaRPr lang="en-US" altLang="zh-CN" sz="2800" dirty="0">
              <a:ea typeface="楷体_GB2312" pitchFamily="49" charset="-122"/>
            </a:endParaRPr>
          </a:p>
          <a:p>
            <a:pPr marL="742950" lvl="1" indent="-285750">
              <a:spcBef>
                <a:spcPct val="20000"/>
              </a:spcBef>
              <a:buClr>
                <a:schemeClr val="accent2"/>
              </a:buClr>
              <a:buSzPct val="80000"/>
              <a:buFont typeface="Wingdings" panose="05000000000000000000" pitchFamily="2" charset="2"/>
              <a:buNone/>
            </a:pPr>
            <a:r>
              <a:rPr lang="en-US" altLang="zh-CN" sz="2800" dirty="0">
                <a:ea typeface="楷体_GB2312" pitchFamily="49" charset="-122"/>
              </a:rPr>
              <a:t>S2=</a:t>
            </a:r>
            <a:r>
              <a:rPr lang="en-US" altLang="zh-CN" sz="2800" dirty="0">
                <a:latin typeface="宋体" panose="02010600030101010101" pitchFamily="2" charset="-122"/>
                <a:ea typeface="楷体_GB2312" pitchFamily="49" charset="-122"/>
              </a:rPr>
              <a:t>“”</a:t>
            </a:r>
            <a:endParaRPr lang="en-US" altLang="zh-CN" sz="2800" dirty="0">
              <a:ea typeface="楷体_GB2312" pitchFamily="49" charset="-122"/>
            </a:endParaRPr>
          </a:p>
        </p:txBody>
      </p:sp>
      <p:graphicFrame>
        <p:nvGraphicFramePr>
          <p:cNvPr id="268311" name="Group 23"/>
          <p:cNvGraphicFramePr>
            <a:graphicFrameLocks noGrp="1"/>
          </p:cNvGraphicFramePr>
          <p:nvPr/>
        </p:nvGraphicFramePr>
        <p:xfrm>
          <a:off x="4930775" y="2708275"/>
          <a:ext cx="1657350" cy="3744915"/>
        </p:xfrm>
        <a:graphic>
          <a:graphicData uri="http://schemas.openxmlformats.org/drawingml/2006/table">
            <a:tbl>
              <a:tblPr/>
              <a:tblGrid>
                <a:gridCol w="1657350"/>
              </a:tblGrid>
              <a:tr h="623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词语</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内容安全</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课程</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课时</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48" name="AutoShape 25"/>
          <p:cNvSpPr/>
          <p:nvPr/>
        </p:nvSpPr>
        <p:spPr bwMode="auto">
          <a:xfrm>
            <a:off x="7456488" y="2090738"/>
            <a:ext cx="914400" cy="609600"/>
          </a:xfrm>
          <a:prstGeom prst="borderCallout2">
            <a:avLst>
              <a:gd name="adj1" fmla="val 18750"/>
              <a:gd name="adj2" fmla="val -8333"/>
              <a:gd name="adj3" fmla="val 18750"/>
              <a:gd name="adj4" fmla="val -47051"/>
              <a:gd name="adj5" fmla="val 172398"/>
              <a:gd name="adj6" fmla="val -87153"/>
            </a:avLst>
          </a:prstGeom>
          <a:solidFill>
            <a:srgbClr val="FFFF00"/>
          </a:solidFill>
          <a:ln w="9525">
            <a:solidFill>
              <a:schemeClr val="tx1"/>
            </a:solidFill>
            <a:miter lim="800000"/>
          </a:ln>
        </p:spPr>
        <p:txBody>
          <a:bodyPr/>
          <a:lstStyle/>
          <a:p>
            <a:pPr algn="ctr">
              <a:buClr>
                <a:schemeClr val="folHlink"/>
              </a:buClr>
              <a:buSzPct val="75000"/>
              <a:buFont typeface="Wingdings" panose="05000000000000000000" pitchFamily="2" charset="2"/>
              <a:buNone/>
            </a:pPr>
            <a:r>
              <a:rPr lang="zh-CN" altLang="en-US" sz="2000" b="1">
                <a:ea typeface="楷体_GB2312" pitchFamily="49" charset="-122"/>
              </a:rPr>
              <a:t>分词</a:t>
            </a:r>
            <a:endParaRPr lang="zh-CN" altLang="en-US" sz="2000" b="1">
              <a:ea typeface="楷体_GB2312" pitchFamily="49" charset="-122"/>
            </a:endParaRPr>
          </a:p>
          <a:p>
            <a:pPr algn="ctr">
              <a:buClr>
                <a:schemeClr val="folHlink"/>
              </a:buClr>
              <a:buSzPct val="75000"/>
              <a:buFont typeface="Wingdings" panose="05000000000000000000" pitchFamily="2" charset="2"/>
              <a:buNone/>
            </a:pPr>
            <a:r>
              <a:rPr lang="zh-CN" altLang="en-US" sz="2000" b="1">
                <a:ea typeface="楷体_GB2312" pitchFamily="49" charset="-122"/>
              </a:rPr>
              <a:t>词表</a:t>
            </a:r>
            <a:endParaRPr lang="zh-CN" altLang="en-US" sz="2000" b="1">
              <a:ea typeface="楷体_GB2312"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457200" y="456406"/>
            <a:ext cx="8229600" cy="668338"/>
          </a:xfrm>
          <a:prstGeom prst="rect">
            <a:avLst/>
          </a:prstGeom>
          <a:noFill/>
          <a:ln>
            <a:noFill/>
          </a:ln>
          <a:effectLst/>
        </p:spPr>
        <p:txBody>
          <a:bodyPr anchor="ctr"/>
          <a:lstStyle/>
          <a:p>
            <a:pPr eaLnBrk="0" hangingPunct="0">
              <a:buClr>
                <a:schemeClr val="folHlink"/>
              </a:buClr>
              <a:buSzPct val="75000"/>
              <a:defRPr/>
            </a:pPr>
            <a:r>
              <a:rPr lang="zh-CN" altLang="en-US" sz="3200" dirty="0">
                <a:solidFill>
                  <a:schemeClr val="tx2"/>
                </a:solidFill>
                <a:latin typeface="+mj-ea"/>
                <a:ea typeface="+mj-ea"/>
                <a:cs typeface="+mj-cs"/>
              </a:rPr>
              <a:t>最大匹配法分词示例（续）</a:t>
            </a:r>
            <a:endParaRPr lang="zh-CN" altLang="en-US" sz="3200" dirty="0">
              <a:solidFill>
                <a:schemeClr val="tx2"/>
              </a:solidFill>
              <a:latin typeface="+mj-ea"/>
              <a:ea typeface="+mj-ea"/>
              <a:cs typeface="+mj-cs"/>
            </a:endParaRPr>
          </a:p>
        </p:txBody>
      </p:sp>
      <p:sp>
        <p:nvSpPr>
          <p:cNvPr id="23555" name="Rectangle 3"/>
          <p:cNvSpPr>
            <a:spLocks noChangeArrowheads="1"/>
          </p:cNvSpPr>
          <p:nvPr/>
        </p:nvSpPr>
        <p:spPr bwMode="auto">
          <a:xfrm>
            <a:off x="252413" y="1557338"/>
            <a:ext cx="86407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(1)S2=</a:t>
            </a:r>
            <a:r>
              <a:rPr lang="en-US" altLang="zh-CN" sz="2000" dirty="0">
                <a:latin typeface="宋体" panose="02010600030101010101" pitchFamily="2" charset="-122"/>
                <a:ea typeface="楷体_GB2312" pitchFamily="49" charset="-122"/>
              </a:rPr>
              <a:t>“”</a:t>
            </a:r>
            <a:r>
              <a:rPr lang="en-US" altLang="zh-CN" sz="2000" dirty="0">
                <a:ea typeface="楷体_GB2312" pitchFamily="49" charset="-122"/>
              </a:rPr>
              <a:t>;S1</a:t>
            </a:r>
            <a:r>
              <a:rPr lang="zh-CN" altLang="en-US" sz="2000" dirty="0">
                <a:ea typeface="楷体_GB2312" pitchFamily="49" charset="-122"/>
              </a:rPr>
              <a:t>不为空，从</a:t>
            </a:r>
            <a:r>
              <a:rPr lang="en-US" altLang="zh-CN" sz="2000" dirty="0">
                <a:ea typeface="楷体_GB2312" pitchFamily="49" charset="-122"/>
              </a:rPr>
              <a:t>S1</a:t>
            </a:r>
            <a:r>
              <a:rPr lang="zh-CN" altLang="en-US" sz="2000" dirty="0">
                <a:ea typeface="楷体_GB2312" pitchFamily="49" charset="-122"/>
              </a:rPr>
              <a:t>左边取出候选子串</a:t>
            </a:r>
            <a:r>
              <a:rPr lang="en-US" altLang="zh-CN" sz="2000" dirty="0">
                <a:ea typeface="楷体_GB2312" pitchFamily="49" charset="-122"/>
              </a:rPr>
              <a:t>W</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smtClean="0">
                <a:latin typeface="宋体" panose="02010600030101010101" pitchFamily="2" charset="-122"/>
                <a:ea typeface="楷体_GB2312" pitchFamily="49" charset="-122"/>
              </a:rPr>
              <a:t>内容安全课”</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pPr>
            <a:r>
              <a:rPr lang="en-US" altLang="zh-CN" sz="2000" dirty="0">
                <a:ea typeface="楷体_GB2312" pitchFamily="49" charset="-122"/>
              </a:rPr>
              <a:t>(2)</a:t>
            </a:r>
            <a:r>
              <a:rPr lang="zh-CN" altLang="en-US" sz="2000" dirty="0">
                <a:ea typeface="楷体_GB2312" pitchFamily="49" charset="-122"/>
              </a:rPr>
              <a:t>查词表</a:t>
            </a:r>
            <a:r>
              <a:rPr lang="zh-CN" altLang="en-US" sz="2000" dirty="0" smtClean="0">
                <a:ea typeface="楷体_GB2312" pitchFamily="49" charset="-122"/>
              </a:rPr>
              <a:t>，</a:t>
            </a:r>
            <a:r>
              <a:rPr lang="en-US" altLang="zh-CN" sz="2000" dirty="0" smtClean="0">
                <a:latin typeface="宋体" panose="02010600030101010101" pitchFamily="2" charset="-122"/>
                <a:ea typeface="楷体_GB2312" pitchFamily="49" charset="-122"/>
              </a:rPr>
              <a:t>W</a:t>
            </a:r>
            <a:r>
              <a:rPr lang="zh-CN" altLang="en-US" sz="2000" dirty="0" smtClean="0">
                <a:latin typeface="宋体" panose="02010600030101010101" pitchFamily="2" charset="-122"/>
                <a:ea typeface="楷体_GB2312" pitchFamily="49" charset="-122"/>
              </a:rPr>
              <a:t>不</a:t>
            </a:r>
            <a:r>
              <a:rPr lang="zh-CN" altLang="en-US" sz="2000" dirty="0" smtClean="0">
                <a:ea typeface="楷体_GB2312" pitchFamily="49" charset="-122"/>
              </a:rPr>
              <a:t>在</a:t>
            </a:r>
            <a:r>
              <a:rPr lang="zh-CN" altLang="en-US" sz="2000" dirty="0">
                <a:ea typeface="楷体_GB2312" pitchFamily="49" charset="-122"/>
              </a:rPr>
              <a:t>词表中，</a:t>
            </a:r>
            <a:r>
              <a:rPr lang="zh-CN" altLang="en-US" sz="2000" dirty="0" smtClean="0">
                <a:ea typeface="楷体_GB2312" pitchFamily="49" charset="-122"/>
              </a:rPr>
              <a:t>将</a:t>
            </a:r>
            <a:r>
              <a:rPr lang="en-US" altLang="zh-CN" sz="2000" dirty="0" smtClean="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a:latin typeface="宋体" panose="02010600030101010101" pitchFamily="2" charset="-122"/>
                <a:ea typeface="楷体_GB2312" pitchFamily="49" charset="-122"/>
              </a:rPr>
              <a:t>内容安全</a:t>
            </a:r>
            <a:r>
              <a:rPr lang="zh-CN" altLang="en-US" sz="2000" dirty="0" smtClean="0">
                <a:latin typeface="宋体" panose="02010600030101010101" pitchFamily="2" charset="-122"/>
                <a:ea typeface="楷体_GB2312" pitchFamily="49" charset="-122"/>
              </a:rPr>
              <a:t>”</a:t>
            </a:r>
            <a:r>
              <a:rPr lang="zh-CN" altLang="en-US" sz="2000" dirty="0" smtClean="0">
                <a:ea typeface="楷体_GB2312" pitchFamily="49" charset="-122"/>
              </a:rPr>
              <a:t>；</a:t>
            </a:r>
            <a:endParaRPr lang="en-US" altLang="zh-CN" sz="2000" dirty="0" smtClean="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(3)</a:t>
            </a:r>
            <a:r>
              <a:rPr lang="zh-CN" altLang="en-US" sz="2000" dirty="0">
                <a:ea typeface="楷体_GB2312" pitchFamily="49" charset="-122"/>
              </a:rPr>
              <a:t>查词表，</a:t>
            </a:r>
            <a:r>
              <a:rPr lang="zh-CN" altLang="en-US" sz="2000" dirty="0" smtClean="0">
                <a:latin typeface="宋体" panose="02010600030101010101" pitchFamily="2" charset="-122"/>
                <a:ea typeface="楷体_GB2312" pitchFamily="49" charset="-122"/>
              </a:rPr>
              <a:t>“</a:t>
            </a:r>
            <a:r>
              <a:rPr lang="zh-CN" altLang="en-US" sz="2000" dirty="0">
                <a:latin typeface="宋体" panose="02010600030101010101" pitchFamily="2" charset="-122"/>
                <a:ea typeface="楷体_GB2312" pitchFamily="49" charset="-122"/>
              </a:rPr>
              <a:t>内容安全</a:t>
            </a:r>
            <a:r>
              <a:rPr lang="zh-CN" altLang="en-US" sz="2000" dirty="0" smtClean="0">
                <a:latin typeface="宋体" panose="02010600030101010101" pitchFamily="2" charset="-122"/>
                <a:ea typeface="楷体_GB2312" pitchFamily="49" charset="-122"/>
              </a:rPr>
              <a:t>”</a:t>
            </a:r>
            <a:r>
              <a:rPr lang="zh-CN" altLang="en-US" sz="2000" dirty="0">
                <a:ea typeface="楷体_GB2312" pitchFamily="49" charset="-122"/>
              </a:rPr>
              <a:t>在词表中，将</a:t>
            </a:r>
            <a:r>
              <a:rPr lang="en-US" altLang="zh-CN" sz="2000" dirty="0">
                <a:ea typeface="楷体_GB2312" pitchFamily="49" charset="-122"/>
              </a:rPr>
              <a:t>W</a:t>
            </a:r>
            <a:r>
              <a:rPr lang="zh-CN" altLang="en-US" sz="2000" dirty="0">
                <a:ea typeface="楷体_GB2312" pitchFamily="49" charset="-122"/>
              </a:rPr>
              <a:t>加入到</a:t>
            </a:r>
            <a:r>
              <a:rPr lang="en-US" altLang="zh-CN" sz="2000" dirty="0">
                <a:ea typeface="楷体_GB2312" pitchFamily="49" charset="-122"/>
              </a:rPr>
              <a:t>S2</a:t>
            </a:r>
            <a:r>
              <a:rPr lang="zh-CN" altLang="en-US" sz="2000" dirty="0">
                <a:ea typeface="楷体_GB2312" pitchFamily="49" charset="-122"/>
              </a:rPr>
              <a:t>中，</a:t>
            </a:r>
            <a:r>
              <a:rPr lang="en-US" altLang="zh-CN" sz="2000" dirty="0">
                <a:ea typeface="楷体_GB2312" pitchFamily="49" charset="-122"/>
              </a:rPr>
              <a:t>S2</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a:latin typeface="宋体" panose="02010600030101010101" pitchFamily="2" charset="-122"/>
                <a:ea typeface="楷体_GB2312" pitchFamily="49" charset="-122"/>
              </a:rPr>
              <a:t>内容安全</a:t>
            </a:r>
            <a:r>
              <a:rPr lang="en-US" altLang="zh-CN" sz="2000" dirty="0" smtClean="0">
                <a:ea typeface="楷体_GB2312" pitchFamily="49" charset="-122"/>
              </a:rPr>
              <a:t>/ </a:t>
            </a:r>
            <a:r>
              <a:rPr lang="en-US" altLang="zh-CN" sz="2000" dirty="0">
                <a:latin typeface="宋体" panose="02010600030101010101" pitchFamily="2" charset="-122"/>
                <a:ea typeface="楷体_GB2312" pitchFamily="49" charset="-122"/>
              </a:rPr>
              <a:t>”</a:t>
            </a:r>
            <a:r>
              <a:rPr lang="en-US" altLang="zh-CN" sz="2000" dirty="0">
                <a:ea typeface="楷体_GB2312" pitchFamily="49" charset="-122"/>
              </a:rPr>
              <a:t>  </a:t>
            </a:r>
            <a:r>
              <a:rPr lang="zh-CN" altLang="en-US" sz="2000" dirty="0">
                <a:ea typeface="楷体_GB2312" pitchFamily="49" charset="-122"/>
              </a:rPr>
              <a:t>并将</a:t>
            </a:r>
            <a:r>
              <a:rPr lang="en-US" altLang="zh-CN" sz="2000" dirty="0">
                <a:ea typeface="楷体_GB2312" pitchFamily="49" charset="-122"/>
              </a:rPr>
              <a:t>W</a:t>
            </a:r>
            <a:r>
              <a:rPr lang="zh-CN" altLang="en-US" sz="2000" dirty="0">
                <a:ea typeface="楷体_GB2312" pitchFamily="49" charset="-122"/>
              </a:rPr>
              <a:t>从</a:t>
            </a:r>
            <a:r>
              <a:rPr lang="en-US" altLang="zh-CN" sz="2000" dirty="0">
                <a:ea typeface="楷体_GB2312" pitchFamily="49" charset="-122"/>
              </a:rPr>
              <a:t>S1</a:t>
            </a:r>
            <a:r>
              <a:rPr lang="zh-CN" altLang="en-US" sz="2000" dirty="0">
                <a:ea typeface="楷体_GB2312" pitchFamily="49" charset="-122"/>
              </a:rPr>
              <a:t>中去掉，此时</a:t>
            </a:r>
            <a:r>
              <a:rPr lang="en-US" altLang="zh-CN" sz="2000" dirty="0">
                <a:ea typeface="楷体_GB2312" pitchFamily="49" charset="-122"/>
              </a:rPr>
              <a:t>S1=</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课程是三个课时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(4)S1</a:t>
            </a:r>
            <a:r>
              <a:rPr lang="zh-CN" altLang="en-US" sz="2000" dirty="0">
                <a:ea typeface="楷体_GB2312" pitchFamily="49" charset="-122"/>
              </a:rPr>
              <a:t>不为空，于是从</a:t>
            </a:r>
            <a:r>
              <a:rPr lang="en-US" altLang="zh-CN" sz="2000" dirty="0">
                <a:ea typeface="楷体_GB2312" pitchFamily="49" charset="-122"/>
              </a:rPr>
              <a:t>S1</a:t>
            </a:r>
            <a:r>
              <a:rPr lang="zh-CN" altLang="en-US" sz="2000" dirty="0">
                <a:ea typeface="楷体_GB2312" pitchFamily="49" charset="-122"/>
              </a:rPr>
              <a:t>左边取出候选子串</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课程是三个</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(5)</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课程是三</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(6)</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课程是</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(7)</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课程</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(8)</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加入到</a:t>
            </a:r>
            <a:r>
              <a:rPr lang="en-US" altLang="zh-CN" sz="2000" dirty="0">
                <a:ea typeface="楷体_GB2312" pitchFamily="49" charset="-122"/>
              </a:rPr>
              <a:t>S2</a:t>
            </a:r>
            <a:r>
              <a:rPr lang="zh-CN" altLang="en-US" sz="2000" dirty="0">
                <a:ea typeface="楷体_GB2312" pitchFamily="49" charset="-122"/>
              </a:rPr>
              <a:t>中，</a:t>
            </a:r>
            <a:r>
              <a:rPr lang="en-US" altLang="zh-CN" sz="2000" dirty="0">
                <a:ea typeface="楷体_GB2312" pitchFamily="49" charset="-122"/>
              </a:rPr>
              <a:t>S2</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a:latin typeface="宋体" panose="02010600030101010101" pitchFamily="2" charset="-122"/>
                <a:ea typeface="楷体_GB2312" pitchFamily="49" charset="-122"/>
              </a:rPr>
              <a:t>内容安全</a:t>
            </a:r>
            <a:r>
              <a:rPr lang="en-US" altLang="zh-CN" sz="2000" dirty="0" smtClean="0">
                <a:ea typeface="楷体_GB2312" pitchFamily="49" charset="-122"/>
              </a:rPr>
              <a:t>/ </a:t>
            </a:r>
            <a:r>
              <a:rPr lang="zh-CN" altLang="en-US" sz="2000" dirty="0">
                <a:ea typeface="楷体_GB2312" pitchFamily="49" charset="-122"/>
              </a:rPr>
              <a:t>课程</a:t>
            </a:r>
            <a:r>
              <a:rPr lang="en-US" altLang="zh-CN" sz="2000" dirty="0">
                <a:ea typeface="楷体_GB2312" pitchFamily="49" charset="-122"/>
              </a:rPr>
              <a:t>/ </a:t>
            </a:r>
            <a:r>
              <a:rPr lang="en-US" altLang="zh-CN" sz="2000" dirty="0" smtClean="0">
                <a:latin typeface="宋体" panose="02010600030101010101" pitchFamily="2" charset="-122"/>
                <a:ea typeface="楷体_GB2312" pitchFamily="49" charset="-122"/>
              </a:rPr>
              <a:t>”</a:t>
            </a:r>
            <a:r>
              <a:rPr lang="en-US" altLang="zh-CN" sz="2000" dirty="0" smtClean="0">
                <a:ea typeface="楷体_GB2312" pitchFamily="49" charset="-122"/>
              </a:rPr>
              <a:t>,</a:t>
            </a:r>
            <a:r>
              <a:rPr lang="zh-CN" altLang="en-US" sz="2000" dirty="0" smtClean="0">
                <a:ea typeface="楷体_GB2312" pitchFamily="49" charset="-122"/>
              </a:rPr>
              <a:t>并</a:t>
            </a:r>
            <a:r>
              <a:rPr lang="zh-CN" altLang="en-US" sz="2000" dirty="0">
                <a:ea typeface="楷体_GB2312" pitchFamily="49" charset="-122"/>
              </a:rPr>
              <a:t>将</a:t>
            </a:r>
            <a:r>
              <a:rPr lang="en-US" altLang="zh-CN" sz="2000" dirty="0">
                <a:ea typeface="楷体_GB2312" pitchFamily="49" charset="-122"/>
              </a:rPr>
              <a:t>W</a:t>
            </a:r>
            <a:r>
              <a:rPr lang="zh-CN" altLang="en-US" sz="2000" dirty="0">
                <a:ea typeface="楷体_GB2312" pitchFamily="49" charset="-122"/>
              </a:rPr>
              <a:t>从</a:t>
            </a:r>
            <a:r>
              <a:rPr lang="en-US" altLang="zh-CN" sz="2000" dirty="0">
                <a:ea typeface="楷体_GB2312" pitchFamily="49" charset="-122"/>
              </a:rPr>
              <a:t>S1</a:t>
            </a:r>
            <a:r>
              <a:rPr lang="zh-CN" altLang="en-US" sz="2000" dirty="0">
                <a:ea typeface="楷体_GB2312" pitchFamily="49" charset="-122"/>
              </a:rPr>
              <a:t>中去掉，此时</a:t>
            </a:r>
            <a:r>
              <a:rPr lang="en-US" altLang="zh-CN" sz="2000" dirty="0">
                <a:ea typeface="楷体_GB2312" pitchFamily="49" charset="-122"/>
              </a:rPr>
              <a:t>S1=</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是三个课时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spcBef>
                <a:spcPct val="20000"/>
              </a:spcBef>
              <a:buClr>
                <a:schemeClr val="bg2"/>
              </a:buClr>
              <a:buSzPct val="75000"/>
              <a:buFont typeface="Wingdings" panose="05000000000000000000" pitchFamily="2" charset="2"/>
              <a:buNone/>
            </a:pPr>
            <a:endParaRPr lang="en-US" altLang="zh-CN" sz="2000" dirty="0">
              <a:ea typeface="楷体_GB2312"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457200" y="384398"/>
            <a:ext cx="8229600" cy="668338"/>
          </a:xfrm>
          <a:prstGeom prst="rect">
            <a:avLst/>
          </a:prstGeom>
          <a:noFill/>
          <a:ln>
            <a:noFill/>
          </a:ln>
          <a:effectLst/>
        </p:spPr>
        <p:txBody>
          <a:bodyPr anchor="ctr"/>
          <a:lstStyle/>
          <a:p>
            <a:pPr eaLnBrk="0" hangingPunct="0">
              <a:buClr>
                <a:schemeClr val="folHlink"/>
              </a:buClr>
              <a:buSzPct val="75000"/>
              <a:buFont typeface="Wingdings" panose="05000000000000000000" pitchFamily="2" charset="2"/>
              <a:buNone/>
              <a:defRPr/>
            </a:pPr>
            <a:r>
              <a:rPr lang="zh-CN" altLang="en-US" sz="3200" dirty="0">
                <a:solidFill>
                  <a:schemeClr val="tx2"/>
                </a:solidFill>
                <a:latin typeface="+mj-ea"/>
                <a:ea typeface="+mj-ea"/>
                <a:cs typeface="+mj-cs"/>
              </a:rPr>
              <a:t>最大匹配法分词示例（续）</a:t>
            </a:r>
            <a:endParaRPr lang="zh-CN" altLang="en-US" sz="3200" dirty="0">
              <a:solidFill>
                <a:schemeClr val="tx2"/>
              </a:solidFill>
              <a:latin typeface="+mj-ea"/>
              <a:ea typeface="+mj-ea"/>
              <a:cs typeface="+mj-cs"/>
            </a:endParaRPr>
          </a:p>
        </p:txBody>
      </p:sp>
      <p:sp>
        <p:nvSpPr>
          <p:cNvPr id="24579" name="Rectangle 3"/>
          <p:cNvSpPr>
            <a:spLocks noChangeArrowheads="1"/>
          </p:cNvSpPr>
          <p:nvPr/>
        </p:nvSpPr>
        <p:spPr bwMode="auto">
          <a:xfrm>
            <a:off x="252413" y="1557338"/>
            <a:ext cx="86407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(9)S1</a:t>
            </a:r>
            <a:r>
              <a:rPr lang="zh-CN" altLang="en-US" sz="2000" dirty="0">
                <a:ea typeface="楷体_GB2312" pitchFamily="49" charset="-122"/>
              </a:rPr>
              <a:t>不为空，于是从</a:t>
            </a:r>
            <a:r>
              <a:rPr lang="en-US" altLang="zh-CN" sz="2000" dirty="0">
                <a:ea typeface="楷体_GB2312" pitchFamily="49" charset="-122"/>
              </a:rPr>
              <a:t>S1</a:t>
            </a:r>
            <a:r>
              <a:rPr lang="zh-CN" altLang="en-US" sz="2000" dirty="0">
                <a:ea typeface="楷体_GB2312" pitchFamily="49" charset="-122"/>
              </a:rPr>
              <a:t>左边取出候选子串</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是三个课时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(10)</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是三个课</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11)</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是三个</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12)</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是三</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13)</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是</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，这时</a:t>
            </a:r>
            <a:r>
              <a:rPr lang="en-US" altLang="zh-CN" sz="2000" dirty="0">
                <a:ea typeface="楷体_GB2312" pitchFamily="49" charset="-122"/>
              </a:rPr>
              <a:t>W</a:t>
            </a:r>
            <a:r>
              <a:rPr lang="zh-CN" altLang="en-US" sz="2000" dirty="0">
                <a:ea typeface="楷体_GB2312" pitchFamily="49" charset="-122"/>
              </a:rPr>
              <a:t>是单字，将</a:t>
            </a:r>
            <a:r>
              <a:rPr lang="en-US" altLang="zh-CN" sz="2000" dirty="0">
                <a:ea typeface="楷体_GB2312" pitchFamily="49" charset="-122"/>
              </a:rPr>
              <a:t>W</a:t>
            </a:r>
            <a:r>
              <a:rPr lang="zh-CN" altLang="en-US" sz="2000" dirty="0">
                <a:ea typeface="楷体_GB2312" pitchFamily="49" charset="-122"/>
              </a:rPr>
              <a:t>加入到</a:t>
            </a:r>
            <a:r>
              <a:rPr lang="en-US" altLang="zh-CN" sz="2000" dirty="0">
                <a:ea typeface="楷体_GB2312" pitchFamily="49" charset="-122"/>
              </a:rPr>
              <a:t>S2</a:t>
            </a:r>
            <a:r>
              <a:rPr lang="zh-CN" altLang="en-US" sz="2000" dirty="0">
                <a:ea typeface="楷体_GB2312" pitchFamily="49" charset="-122"/>
              </a:rPr>
              <a:t>中，</a:t>
            </a:r>
            <a:r>
              <a:rPr lang="en-US" altLang="zh-CN" sz="2000" dirty="0">
                <a:ea typeface="楷体_GB2312" pitchFamily="49" charset="-122"/>
              </a:rPr>
              <a:t>S2</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smtClean="0">
                <a:latin typeface="宋体" panose="02010600030101010101" pitchFamily="2" charset="-122"/>
                <a:ea typeface="楷体_GB2312" pitchFamily="49" charset="-122"/>
              </a:rPr>
              <a:t>内容安全</a:t>
            </a:r>
            <a:r>
              <a:rPr lang="en-US" altLang="zh-CN" sz="2000" dirty="0" smtClean="0">
                <a:ea typeface="楷体_GB2312" pitchFamily="49" charset="-122"/>
              </a:rPr>
              <a:t>/ </a:t>
            </a:r>
            <a:r>
              <a:rPr lang="zh-CN" altLang="en-US" sz="2000" dirty="0">
                <a:ea typeface="楷体_GB2312" pitchFamily="49" charset="-122"/>
              </a:rPr>
              <a:t>课程</a:t>
            </a:r>
            <a:r>
              <a:rPr lang="en-US" altLang="zh-CN" sz="2000" dirty="0">
                <a:ea typeface="楷体_GB2312" pitchFamily="49" charset="-122"/>
              </a:rPr>
              <a:t>/ </a:t>
            </a:r>
            <a:r>
              <a:rPr lang="zh-CN" altLang="en-US" sz="2000" dirty="0">
                <a:ea typeface="楷体_GB2312" pitchFamily="49" charset="-122"/>
              </a:rPr>
              <a:t>是</a:t>
            </a:r>
            <a:r>
              <a:rPr lang="en-US" altLang="zh-CN" sz="2000" dirty="0">
                <a:ea typeface="楷体_GB2312" pitchFamily="49" charset="-122"/>
              </a:rPr>
              <a:t>/ </a:t>
            </a:r>
            <a:r>
              <a:rPr lang="en-US" altLang="zh-CN" sz="2000" dirty="0">
                <a:latin typeface="宋体" panose="02010600030101010101" pitchFamily="2" charset="-122"/>
                <a:ea typeface="楷体_GB2312" pitchFamily="49" charset="-122"/>
              </a:rPr>
              <a:t>”</a:t>
            </a:r>
            <a:r>
              <a:rPr lang="en-US" altLang="zh-CN" sz="2000" dirty="0">
                <a:ea typeface="楷体_GB2312" pitchFamily="49" charset="-122"/>
              </a:rPr>
              <a:t>,</a:t>
            </a:r>
            <a:r>
              <a:rPr lang="zh-CN" altLang="en-US" sz="2000" dirty="0">
                <a:ea typeface="楷体_GB2312" pitchFamily="49" charset="-122"/>
              </a:rPr>
              <a:t>并将</a:t>
            </a:r>
            <a:r>
              <a:rPr lang="en-US" altLang="zh-CN" sz="2000" dirty="0">
                <a:ea typeface="楷体_GB2312" pitchFamily="49" charset="-122"/>
              </a:rPr>
              <a:t>W</a:t>
            </a:r>
            <a:r>
              <a:rPr lang="zh-CN" altLang="en-US" sz="2000" dirty="0">
                <a:ea typeface="楷体_GB2312" pitchFamily="49" charset="-122"/>
              </a:rPr>
              <a:t>从</a:t>
            </a:r>
            <a:r>
              <a:rPr lang="en-US" altLang="zh-CN" sz="2000" dirty="0">
                <a:ea typeface="楷体_GB2312" pitchFamily="49" charset="-122"/>
              </a:rPr>
              <a:t>S1</a:t>
            </a:r>
            <a:r>
              <a:rPr lang="zh-CN" altLang="en-US" sz="2000" dirty="0">
                <a:ea typeface="楷体_GB2312" pitchFamily="49" charset="-122"/>
              </a:rPr>
              <a:t>中去掉，此时</a:t>
            </a:r>
            <a:r>
              <a:rPr lang="en-US" altLang="zh-CN" sz="2000" dirty="0">
                <a:ea typeface="楷体_GB2312" pitchFamily="49" charset="-122"/>
              </a:rPr>
              <a:t>S1=</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三个课时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14)S1</a:t>
            </a:r>
            <a:r>
              <a:rPr lang="zh-CN" altLang="en-US" sz="2000" dirty="0">
                <a:ea typeface="楷体_GB2312" pitchFamily="49" charset="-122"/>
              </a:rPr>
              <a:t>不为空，从</a:t>
            </a:r>
            <a:r>
              <a:rPr lang="en-US" altLang="zh-CN" sz="2000" dirty="0">
                <a:ea typeface="楷体_GB2312" pitchFamily="49" charset="-122"/>
              </a:rPr>
              <a:t>S1</a:t>
            </a:r>
            <a:r>
              <a:rPr lang="zh-CN" altLang="en-US" sz="2000" dirty="0">
                <a:ea typeface="楷体_GB2312" pitchFamily="49" charset="-122"/>
              </a:rPr>
              <a:t>左边取出候选子串</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三个课时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15)</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三个课</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16)</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三个</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446088" y="384398"/>
            <a:ext cx="8229600" cy="668338"/>
          </a:xfrm>
          <a:prstGeom prst="rect">
            <a:avLst/>
          </a:prstGeom>
          <a:noFill/>
          <a:ln>
            <a:noFill/>
          </a:ln>
          <a:effectLst/>
        </p:spPr>
        <p:txBody>
          <a:bodyPr anchor="ctr"/>
          <a:lstStyle/>
          <a:p>
            <a:pPr eaLnBrk="0" hangingPunct="0">
              <a:buClr>
                <a:schemeClr val="folHlink"/>
              </a:buClr>
              <a:buSzPct val="75000"/>
              <a:defRPr/>
            </a:pPr>
            <a:r>
              <a:rPr lang="zh-CN" altLang="en-US" sz="3200" dirty="0">
                <a:solidFill>
                  <a:schemeClr val="tx2"/>
                </a:solidFill>
                <a:latin typeface="+mj-ea"/>
                <a:ea typeface="+mj-ea"/>
                <a:cs typeface="+mj-cs"/>
              </a:rPr>
              <a:t>最大匹配法分词示例（续）</a:t>
            </a:r>
            <a:endParaRPr lang="zh-CN" altLang="en-US" sz="3200" dirty="0">
              <a:solidFill>
                <a:schemeClr val="tx2"/>
              </a:solidFill>
              <a:latin typeface="+mj-ea"/>
              <a:ea typeface="+mj-ea"/>
              <a:cs typeface="+mj-cs"/>
            </a:endParaRPr>
          </a:p>
        </p:txBody>
      </p:sp>
      <p:sp>
        <p:nvSpPr>
          <p:cNvPr id="25603" name="Rectangle 3"/>
          <p:cNvSpPr>
            <a:spLocks noChangeArrowheads="1"/>
          </p:cNvSpPr>
          <p:nvPr/>
        </p:nvSpPr>
        <p:spPr bwMode="auto">
          <a:xfrm>
            <a:off x="252413" y="1196975"/>
            <a:ext cx="86407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17)</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三</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，这时</a:t>
            </a:r>
            <a:r>
              <a:rPr lang="en-US" altLang="zh-CN" sz="2000" dirty="0">
                <a:ea typeface="楷体_GB2312" pitchFamily="49" charset="-122"/>
              </a:rPr>
              <a:t>W</a:t>
            </a:r>
            <a:r>
              <a:rPr lang="zh-CN" altLang="en-US" sz="2000" dirty="0">
                <a:ea typeface="楷体_GB2312" pitchFamily="49" charset="-122"/>
              </a:rPr>
              <a:t>是单字，将</a:t>
            </a:r>
            <a:r>
              <a:rPr lang="en-US" altLang="zh-CN" sz="2000" dirty="0">
                <a:ea typeface="楷体_GB2312" pitchFamily="49" charset="-122"/>
              </a:rPr>
              <a:t>W</a:t>
            </a:r>
            <a:r>
              <a:rPr lang="zh-CN" altLang="en-US" sz="2000" dirty="0">
                <a:ea typeface="楷体_GB2312" pitchFamily="49" charset="-122"/>
              </a:rPr>
              <a:t>加入到</a:t>
            </a:r>
            <a:r>
              <a:rPr lang="en-US" altLang="zh-CN" sz="2000" dirty="0">
                <a:ea typeface="楷体_GB2312" pitchFamily="49" charset="-122"/>
              </a:rPr>
              <a:t>S2</a:t>
            </a:r>
            <a:r>
              <a:rPr lang="zh-CN" altLang="en-US" sz="2000" dirty="0">
                <a:ea typeface="楷体_GB2312" pitchFamily="49" charset="-122"/>
              </a:rPr>
              <a:t>中，</a:t>
            </a:r>
            <a:r>
              <a:rPr lang="en-US" altLang="zh-CN" sz="2000" dirty="0">
                <a:ea typeface="楷体_GB2312" pitchFamily="49" charset="-122"/>
              </a:rPr>
              <a:t>S2</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a:latin typeface="宋体" panose="02010600030101010101" pitchFamily="2" charset="-122"/>
                <a:ea typeface="楷体_GB2312" pitchFamily="49" charset="-122"/>
              </a:rPr>
              <a:t>内容安全</a:t>
            </a:r>
            <a:r>
              <a:rPr lang="en-US" altLang="zh-CN" sz="2000" dirty="0" smtClean="0">
                <a:ea typeface="楷体_GB2312" pitchFamily="49" charset="-122"/>
              </a:rPr>
              <a:t>/ </a:t>
            </a:r>
            <a:r>
              <a:rPr lang="zh-CN" altLang="en-US" sz="2000" dirty="0">
                <a:ea typeface="楷体_GB2312" pitchFamily="49" charset="-122"/>
              </a:rPr>
              <a:t>课程</a:t>
            </a:r>
            <a:r>
              <a:rPr lang="en-US" altLang="zh-CN" sz="2000" dirty="0">
                <a:ea typeface="楷体_GB2312" pitchFamily="49" charset="-122"/>
              </a:rPr>
              <a:t>/ </a:t>
            </a:r>
            <a:r>
              <a:rPr lang="zh-CN" altLang="en-US" sz="2000" dirty="0">
                <a:ea typeface="楷体_GB2312" pitchFamily="49" charset="-122"/>
              </a:rPr>
              <a:t>是</a:t>
            </a:r>
            <a:r>
              <a:rPr lang="en-US" altLang="zh-CN" sz="2000" dirty="0">
                <a:ea typeface="楷体_GB2312" pitchFamily="49" charset="-122"/>
              </a:rPr>
              <a:t>/ </a:t>
            </a:r>
            <a:r>
              <a:rPr lang="zh-CN" altLang="en-US" sz="2000" dirty="0">
                <a:ea typeface="楷体_GB2312" pitchFamily="49" charset="-122"/>
              </a:rPr>
              <a:t>三</a:t>
            </a:r>
            <a:r>
              <a:rPr lang="en-US" altLang="zh-CN" sz="2000" dirty="0">
                <a:ea typeface="楷体_GB2312" pitchFamily="49" charset="-122"/>
              </a:rPr>
              <a:t>/ </a:t>
            </a:r>
            <a:r>
              <a:rPr lang="en-US" altLang="zh-CN" sz="2000" dirty="0">
                <a:latin typeface="宋体" panose="02010600030101010101" pitchFamily="2" charset="-122"/>
                <a:ea typeface="楷体_GB2312" pitchFamily="49" charset="-122"/>
              </a:rPr>
              <a:t>”</a:t>
            </a:r>
            <a:r>
              <a:rPr lang="en-US" altLang="zh-CN" sz="2000" dirty="0">
                <a:ea typeface="楷体_GB2312" pitchFamily="49" charset="-122"/>
              </a:rPr>
              <a:t>,</a:t>
            </a:r>
            <a:r>
              <a:rPr lang="zh-CN" altLang="en-US" sz="2000" dirty="0">
                <a:ea typeface="楷体_GB2312" pitchFamily="49" charset="-122"/>
              </a:rPr>
              <a:t>并将</a:t>
            </a:r>
            <a:r>
              <a:rPr lang="en-US" altLang="zh-CN" sz="2000" dirty="0">
                <a:ea typeface="楷体_GB2312" pitchFamily="49" charset="-122"/>
              </a:rPr>
              <a:t>W</a:t>
            </a:r>
            <a:r>
              <a:rPr lang="zh-CN" altLang="en-US" sz="2000" dirty="0">
                <a:ea typeface="楷体_GB2312" pitchFamily="49" charset="-122"/>
              </a:rPr>
              <a:t>从</a:t>
            </a:r>
            <a:r>
              <a:rPr lang="en-US" altLang="zh-CN" sz="2000" dirty="0">
                <a:ea typeface="楷体_GB2312" pitchFamily="49" charset="-122"/>
              </a:rPr>
              <a:t>S1</a:t>
            </a:r>
            <a:r>
              <a:rPr lang="zh-CN" altLang="en-US" sz="2000" dirty="0">
                <a:ea typeface="楷体_GB2312" pitchFamily="49" charset="-122"/>
              </a:rPr>
              <a:t>中去掉，此时</a:t>
            </a:r>
            <a:r>
              <a:rPr lang="en-US" altLang="zh-CN" sz="2000" dirty="0">
                <a:ea typeface="楷体_GB2312" pitchFamily="49" charset="-122"/>
              </a:rPr>
              <a:t>S1=</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个课时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18)S1</a:t>
            </a:r>
            <a:r>
              <a:rPr lang="zh-CN" altLang="en-US" sz="2000" dirty="0">
                <a:ea typeface="楷体_GB2312" pitchFamily="49" charset="-122"/>
              </a:rPr>
              <a:t>不为空，于是从</a:t>
            </a:r>
            <a:r>
              <a:rPr lang="en-US" altLang="zh-CN" sz="2000" dirty="0">
                <a:ea typeface="楷体_GB2312" pitchFamily="49" charset="-122"/>
              </a:rPr>
              <a:t>S1</a:t>
            </a:r>
            <a:r>
              <a:rPr lang="zh-CN" altLang="en-US" sz="2000" dirty="0">
                <a:ea typeface="楷体_GB2312" pitchFamily="49" charset="-122"/>
              </a:rPr>
              <a:t>左边取出候选子串</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个课时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19)</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个课</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smtClean="0">
                <a:ea typeface="楷体_GB2312" pitchFamily="49" charset="-122"/>
              </a:rPr>
              <a:t>(20)</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不在词表中，将</a:t>
            </a:r>
            <a:r>
              <a:rPr lang="en-US" altLang="zh-CN" sz="2000" dirty="0">
                <a:ea typeface="楷体_GB2312" pitchFamily="49" charset="-122"/>
              </a:rPr>
              <a:t>W</a:t>
            </a:r>
            <a:r>
              <a:rPr lang="zh-CN" altLang="en-US" sz="2000" dirty="0">
                <a:ea typeface="楷体_GB2312" pitchFamily="49" charset="-122"/>
              </a:rPr>
              <a:t>最右边一个字去掉， </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个</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，这时</a:t>
            </a:r>
            <a:r>
              <a:rPr lang="en-US" altLang="zh-CN" sz="2000" dirty="0">
                <a:ea typeface="楷体_GB2312" pitchFamily="49" charset="-122"/>
              </a:rPr>
              <a:t>W</a:t>
            </a:r>
            <a:r>
              <a:rPr lang="zh-CN" altLang="en-US" sz="2000" dirty="0">
                <a:ea typeface="楷体_GB2312" pitchFamily="49" charset="-122"/>
              </a:rPr>
              <a:t>是单字，将</a:t>
            </a:r>
            <a:r>
              <a:rPr lang="en-US" altLang="zh-CN" sz="2000" dirty="0">
                <a:ea typeface="楷体_GB2312" pitchFamily="49" charset="-122"/>
              </a:rPr>
              <a:t>W</a:t>
            </a:r>
            <a:r>
              <a:rPr lang="zh-CN" altLang="en-US" sz="2000" dirty="0">
                <a:ea typeface="楷体_GB2312" pitchFamily="49" charset="-122"/>
              </a:rPr>
              <a:t>加入到</a:t>
            </a:r>
            <a:r>
              <a:rPr lang="en-US" altLang="zh-CN" sz="2000" dirty="0">
                <a:ea typeface="楷体_GB2312" pitchFamily="49" charset="-122"/>
              </a:rPr>
              <a:t>S2</a:t>
            </a:r>
            <a:r>
              <a:rPr lang="zh-CN" altLang="en-US" sz="2000" dirty="0">
                <a:ea typeface="楷体_GB2312" pitchFamily="49" charset="-122"/>
              </a:rPr>
              <a:t>中，</a:t>
            </a:r>
            <a:r>
              <a:rPr lang="en-US" altLang="zh-CN" sz="2000" dirty="0">
                <a:ea typeface="楷体_GB2312" pitchFamily="49" charset="-122"/>
              </a:rPr>
              <a:t>S2</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a:latin typeface="宋体" panose="02010600030101010101" pitchFamily="2" charset="-122"/>
                <a:ea typeface="楷体_GB2312" pitchFamily="49" charset="-122"/>
              </a:rPr>
              <a:t>内容安全</a:t>
            </a:r>
            <a:r>
              <a:rPr lang="en-US" altLang="zh-CN" sz="2000" dirty="0" smtClean="0">
                <a:ea typeface="楷体_GB2312" pitchFamily="49" charset="-122"/>
              </a:rPr>
              <a:t>/ </a:t>
            </a:r>
            <a:r>
              <a:rPr lang="zh-CN" altLang="en-US" sz="2000" dirty="0">
                <a:ea typeface="楷体_GB2312" pitchFamily="49" charset="-122"/>
              </a:rPr>
              <a:t>课程</a:t>
            </a:r>
            <a:r>
              <a:rPr lang="en-US" altLang="zh-CN" sz="2000" dirty="0">
                <a:ea typeface="楷体_GB2312" pitchFamily="49" charset="-122"/>
              </a:rPr>
              <a:t>/ </a:t>
            </a:r>
            <a:r>
              <a:rPr lang="zh-CN" altLang="en-US" sz="2000" dirty="0">
                <a:ea typeface="楷体_GB2312" pitchFamily="49" charset="-122"/>
              </a:rPr>
              <a:t>是</a:t>
            </a:r>
            <a:r>
              <a:rPr lang="en-US" altLang="zh-CN" sz="2000" dirty="0">
                <a:ea typeface="楷体_GB2312" pitchFamily="49" charset="-122"/>
              </a:rPr>
              <a:t>/ </a:t>
            </a:r>
            <a:r>
              <a:rPr lang="zh-CN" altLang="en-US" sz="2000" dirty="0">
                <a:ea typeface="楷体_GB2312" pitchFamily="49" charset="-122"/>
              </a:rPr>
              <a:t>三</a:t>
            </a:r>
            <a:r>
              <a:rPr lang="en-US" altLang="zh-CN" sz="2000" dirty="0">
                <a:ea typeface="楷体_GB2312" pitchFamily="49" charset="-122"/>
              </a:rPr>
              <a:t>/ </a:t>
            </a:r>
            <a:r>
              <a:rPr lang="zh-CN" altLang="en-US" sz="2000" dirty="0">
                <a:ea typeface="楷体_GB2312" pitchFamily="49" charset="-122"/>
              </a:rPr>
              <a:t>个</a:t>
            </a:r>
            <a:r>
              <a:rPr lang="en-US" altLang="zh-CN" sz="2000" dirty="0">
                <a:ea typeface="楷体_GB2312" pitchFamily="49" charset="-122"/>
              </a:rPr>
              <a:t>/ </a:t>
            </a:r>
            <a:r>
              <a:rPr lang="en-US" altLang="zh-CN" sz="2000" dirty="0">
                <a:latin typeface="宋体" panose="02010600030101010101" pitchFamily="2" charset="-122"/>
                <a:ea typeface="楷体_GB2312" pitchFamily="49" charset="-122"/>
              </a:rPr>
              <a:t>”</a:t>
            </a:r>
            <a:r>
              <a:rPr lang="en-US" altLang="zh-CN" sz="2000" dirty="0">
                <a:ea typeface="楷体_GB2312" pitchFamily="49" charset="-122"/>
              </a:rPr>
              <a:t>,</a:t>
            </a:r>
            <a:r>
              <a:rPr lang="zh-CN" altLang="en-US" sz="2000" dirty="0">
                <a:ea typeface="楷体_GB2312" pitchFamily="49" charset="-122"/>
              </a:rPr>
              <a:t>并将</a:t>
            </a:r>
            <a:r>
              <a:rPr lang="en-US" altLang="zh-CN" sz="2000" dirty="0">
                <a:ea typeface="楷体_GB2312" pitchFamily="49" charset="-122"/>
              </a:rPr>
              <a:t>W</a:t>
            </a:r>
            <a:r>
              <a:rPr lang="zh-CN" altLang="en-US" sz="2000" dirty="0">
                <a:ea typeface="楷体_GB2312" pitchFamily="49" charset="-122"/>
              </a:rPr>
              <a:t>从</a:t>
            </a:r>
            <a:r>
              <a:rPr lang="en-US" altLang="zh-CN" sz="2000" dirty="0">
                <a:ea typeface="楷体_GB2312" pitchFamily="49" charset="-122"/>
              </a:rPr>
              <a:t>S1</a:t>
            </a:r>
            <a:r>
              <a:rPr lang="zh-CN" altLang="en-US" sz="2000" dirty="0">
                <a:ea typeface="楷体_GB2312" pitchFamily="49" charset="-122"/>
              </a:rPr>
              <a:t>中去掉，此时</a:t>
            </a:r>
            <a:r>
              <a:rPr lang="en-US" altLang="zh-CN" sz="2000" dirty="0">
                <a:ea typeface="楷体_GB2312" pitchFamily="49" charset="-122"/>
              </a:rPr>
              <a:t>S1=</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21)S1</a:t>
            </a:r>
            <a:r>
              <a:rPr lang="zh-CN" altLang="en-US" sz="2000" dirty="0">
                <a:ea typeface="楷体_GB2312" pitchFamily="49" charset="-122"/>
              </a:rPr>
              <a:t>不为空，从</a:t>
            </a:r>
            <a:r>
              <a:rPr lang="en-US" altLang="zh-CN" sz="2000" dirty="0">
                <a:ea typeface="楷体_GB2312" pitchFamily="49" charset="-122"/>
              </a:rPr>
              <a:t>S1</a:t>
            </a:r>
            <a:r>
              <a:rPr lang="zh-CN" altLang="en-US" sz="2000" dirty="0">
                <a:ea typeface="楷体_GB2312" pitchFamily="49" charset="-122"/>
              </a:rPr>
              <a:t>左边取出候选子串</a:t>
            </a:r>
            <a:r>
              <a:rPr lang="en-US" altLang="zh-CN" sz="2000" dirty="0">
                <a:ea typeface="楷体_GB2312" pitchFamily="49" charset="-122"/>
              </a:rPr>
              <a:t>W=</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课时</a:t>
            </a:r>
            <a:r>
              <a:rPr lang="zh-CN" altLang="en-US"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22)</a:t>
            </a:r>
            <a:r>
              <a:rPr lang="zh-CN" altLang="en-US" sz="2000" dirty="0">
                <a:ea typeface="楷体_GB2312" pitchFamily="49" charset="-122"/>
              </a:rPr>
              <a:t>查词表，</a:t>
            </a:r>
            <a:r>
              <a:rPr lang="en-US" altLang="zh-CN" sz="2000" dirty="0">
                <a:ea typeface="楷体_GB2312" pitchFamily="49" charset="-122"/>
              </a:rPr>
              <a:t>W</a:t>
            </a:r>
            <a:r>
              <a:rPr lang="zh-CN" altLang="en-US" sz="2000" dirty="0">
                <a:ea typeface="楷体_GB2312" pitchFamily="49" charset="-122"/>
              </a:rPr>
              <a:t>在词表中，将</a:t>
            </a:r>
            <a:r>
              <a:rPr lang="en-US" altLang="zh-CN" sz="2000" dirty="0">
                <a:ea typeface="楷体_GB2312" pitchFamily="49" charset="-122"/>
              </a:rPr>
              <a:t>W</a:t>
            </a:r>
            <a:r>
              <a:rPr lang="zh-CN" altLang="en-US" sz="2000" dirty="0">
                <a:ea typeface="楷体_GB2312" pitchFamily="49" charset="-122"/>
              </a:rPr>
              <a:t>加入到</a:t>
            </a:r>
            <a:r>
              <a:rPr lang="en-US" altLang="zh-CN" sz="2000" dirty="0">
                <a:ea typeface="楷体_GB2312" pitchFamily="49" charset="-122"/>
              </a:rPr>
              <a:t>S2</a:t>
            </a:r>
            <a:r>
              <a:rPr lang="zh-CN" altLang="en-US" sz="2000" dirty="0">
                <a:ea typeface="楷体_GB2312" pitchFamily="49" charset="-122"/>
              </a:rPr>
              <a:t>中，</a:t>
            </a:r>
            <a:r>
              <a:rPr lang="en-US" altLang="zh-CN" sz="2000" dirty="0">
                <a:ea typeface="楷体_GB2312" pitchFamily="49" charset="-122"/>
              </a:rPr>
              <a:t>S2</a:t>
            </a:r>
            <a:r>
              <a:rPr lang="en-US" altLang="zh-CN" sz="2000" dirty="0" smtClean="0">
                <a:ea typeface="楷体_GB2312" pitchFamily="49" charset="-122"/>
              </a:rPr>
              <a:t>=</a:t>
            </a:r>
            <a:r>
              <a:rPr lang="en-US" altLang="zh-CN" sz="2000" dirty="0" smtClean="0">
                <a:latin typeface="宋体" panose="02010600030101010101" pitchFamily="2" charset="-122"/>
                <a:ea typeface="楷体_GB2312" pitchFamily="49" charset="-122"/>
              </a:rPr>
              <a:t>“</a:t>
            </a:r>
            <a:r>
              <a:rPr lang="zh-CN" altLang="en-US" sz="2000" dirty="0">
                <a:latin typeface="宋体" panose="02010600030101010101" pitchFamily="2" charset="-122"/>
                <a:ea typeface="楷体_GB2312" pitchFamily="49" charset="-122"/>
              </a:rPr>
              <a:t>内容安全</a:t>
            </a:r>
            <a:r>
              <a:rPr lang="en-US" altLang="zh-CN" sz="2000" dirty="0" smtClean="0">
                <a:ea typeface="楷体_GB2312" pitchFamily="49" charset="-122"/>
              </a:rPr>
              <a:t>/ </a:t>
            </a:r>
            <a:r>
              <a:rPr lang="zh-CN" altLang="en-US" sz="2000" dirty="0">
                <a:ea typeface="楷体_GB2312" pitchFamily="49" charset="-122"/>
              </a:rPr>
              <a:t>课程</a:t>
            </a:r>
            <a:r>
              <a:rPr lang="en-US" altLang="zh-CN" sz="2000" dirty="0">
                <a:ea typeface="楷体_GB2312" pitchFamily="49" charset="-122"/>
              </a:rPr>
              <a:t>/ </a:t>
            </a:r>
            <a:r>
              <a:rPr lang="zh-CN" altLang="en-US" sz="2000" dirty="0">
                <a:ea typeface="楷体_GB2312" pitchFamily="49" charset="-122"/>
              </a:rPr>
              <a:t>是</a:t>
            </a:r>
            <a:r>
              <a:rPr lang="en-US" altLang="zh-CN" sz="2000" dirty="0">
                <a:ea typeface="楷体_GB2312" pitchFamily="49" charset="-122"/>
              </a:rPr>
              <a:t>/ </a:t>
            </a:r>
            <a:r>
              <a:rPr lang="zh-CN" altLang="en-US" sz="2000" dirty="0">
                <a:ea typeface="楷体_GB2312" pitchFamily="49" charset="-122"/>
              </a:rPr>
              <a:t>三</a:t>
            </a:r>
            <a:r>
              <a:rPr lang="en-US" altLang="zh-CN" sz="2000" dirty="0">
                <a:ea typeface="楷体_GB2312" pitchFamily="49" charset="-122"/>
              </a:rPr>
              <a:t>/ </a:t>
            </a:r>
            <a:r>
              <a:rPr lang="zh-CN" altLang="en-US" sz="2000" dirty="0">
                <a:ea typeface="楷体_GB2312" pitchFamily="49" charset="-122"/>
              </a:rPr>
              <a:t>个</a:t>
            </a:r>
            <a:r>
              <a:rPr lang="en-US" altLang="zh-CN" sz="2000" dirty="0">
                <a:ea typeface="楷体_GB2312" pitchFamily="49" charset="-122"/>
              </a:rPr>
              <a:t>/ </a:t>
            </a:r>
            <a:r>
              <a:rPr lang="zh-CN" altLang="en-US" sz="2000" dirty="0">
                <a:ea typeface="楷体_GB2312" pitchFamily="49" charset="-122"/>
              </a:rPr>
              <a:t>课时</a:t>
            </a:r>
            <a:r>
              <a:rPr lang="en-US" altLang="zh-CN" sz="2000" dirty="0">
                <a:ea typeface="楷体_GB2312" pitchFamily="49" charset="-122"/>
              </a:rPr>
              <a:t>/ </a:t>
            </a:r>
            <a:r>
              <a:rPr lang="en-US" altLang="zh-CN" sz="2000" dirty="0">
                <a:latin typeface="宋体" panose="02010600030101010101" pitchFamily="2" charset="-122"/>
                <a:ea typeface="楷体_GB2312" pitchFamily="49" charset="-122"/>
              </a:rPr>
              <a:t>”</a:t>
            </a:r>
            <a:r>
              <a:rPr lang="en-US" altLang="zh-CN" sz="2000" dirty="0">
                <a:ea typeface="楷体_GB2312" pitchFamily="49" charset="-122"/>
              </a:rPr>
              <a:t>,</a:t>
            </a:r>
            <a:r>
              <a:rPr lang="zh-CN" altLang="en-US" sz="2000" dirty="0">
                <a:ea typeface="楷体_GB2312" pitchFamily="49" charset="-122"/>
              </a:rPr>
              <a:t>并将</a:t>
            </a:r>
            <a:r>
              <a:rPr lang="en-US" altLang="zh-CN" sz="2000" dirty="0">
                <a:ea typeface="楷体_GB2312" pitchFamily="49" charset="-122"/>
              </a:rPr>
              <a:t>W</a:t>
            </a:r>
            <a:r>
              <a:rPr lang="zh-CN" altLang="en-US" sz="2000" dirty="0">
                <a:ea typeface="楷体_GB2312" pitchFamily="49" charset="-122"/>
              </a:rPr>
              <a:t>从</a:t>
            </a:r>
            <a:r>
              <a:rPr lang="en-US" altLang="zh-CN" sz="2000" dirty="0">
                <a:ea typeface="楷体_GB2312" pitchFamily="49" charset="-122"/>
              </a:rPr>
              <a:t>S1</a:t>
            </a:r>
            <a:r>
              <a:rPr lang="zh-CN" altLang="en-US" sz="2000" dirty="0">
                <a:ea typeface="楷体_GB2312" pitchFamily="49" charset="-122"/>
              </a:rPr>
              <a:t>中去掉，此时</a:t>
            </a:r>
            <a:r>
              <a:rPr lang="en-US" altLang="zh-CN" sz="2000" dirty="0">
                <a:ea typeface="楷体_GB2312" pitchFamily="49" charset="-122"/>
              </a:rPr>
              <a:t>S1=</a:t>
            </a:r>
            <a:r>
              <a:rPr lang="en-US" altLang="zh-CN" sz="2000" dirty="0">
                <a:latin typeface="宋体" panose="02010600030101010101" pitchFamily="2" charset="-122"/>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marL="342900" indent="-342900">
              <a:lnSpc>
                <a:spcPct val="130000"/>
              </a:lnSpc>
              <a:spcBef>
                <a:spcPct val="20000"/>
              </a:spcBef>
              <a:buClr>
                <a:schemeClr val="bg2"/>
              </a:buClr>
              <a:buSzPct val="75000"/>
              <a:buFont typeface="Wingdings" panose="05000000000000000000" pitchFamily="2" charset="2"/>
              <a:buNone/>
            </a:pPr>
            <a:r>
              <a:rPr lang="en-US" altLang="zh-CN" sz="2000" dirty="0">
                <a:ea typeface="楷体_GB2312" pitchFamily="49" charset="-122"/>
              </a:rPr>
              <a:t>(</a:t>
            </a:r>
            <a:r>
              <a:rPr lang="en-US" altLang="zh-CN" sz="2000" dirty="0" smtClean="0">
                <a:ea typeface="楷体_GB2312" pitchFamily="49" charset="-122"/>
              </a:rPr>
              <a:t>23)S1</a:t>
            </a:r>
            <a:r>
              <a:rPr lang="zh-CN" altLang="en-US" sz="2000" dirty="0">
                <a:ea typeface="楷体_GB2312" pitchFamily="49" charset="-122"/>
              </a:rPr>
              <a:t>为空，输出</a:t>
            </a:r>
            <a:r>
              <a:rPr lang="en-US" altLang="zh-CN" sz="2000" dirty="0">
                <a:ea typeface="楷体_GB2312" pitchFamily="49" charset="-122"/>
              </a:rPr>
              <a:t>S2</a:t>
            </a:r>
            <a:r>
              <a:rPr lang="zh-CN" altLang="en-US" sz="2000" dirty="0">
                <a:ea typeface="楷体_GB2312" pitchFamily="49" charset="-122"/>
              </a:rPr>
              <a:t>作为分词结果，分词过程结束。</a:t>
            </a:r>
            <a:endParaRPr lang="zh-CN" altLang="en-US" sz="2000" dirty="0">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自然语言处理</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sym typeface="Arial" panose="020B0604020202020204" pitchFamily="34" charset="0"/>
              </a:rPr>
              <a:t>文本内容安全技术与</a:t>
            </a:r>
            <a:r>
              <a:rPr lang="zh-CN" altLang="en-US" b="1" dirty="0">
                <a:latin typeface="+mn-ea"/>
                <a:sym typeface="Arial" panose="020B0604020202020204" pitchFamily="34" charset="0"/>
              </a:rPr>
              <a:t>自然语言处理(NLP)有着紧密的</a:t>
            </a:r>
            <a:r>
              <a:rPr lang="zh-CN" altLang="en-US" b="1" dirty="0" smtClean="0">
                <a:latin typeface="+mn-ea"/>
                <a:sym typeface="Arial" panose="020B0604020202020204" pitchFamily="34" charset="0"/>
              </a:rPr>
              <a:t>联系。</a:t>
            </a:r>
            <a:endParaRPr lang="zh-CN" altLang="en-US" b="1" dirty="0">
              <a:latin typeface="+mn-ea"/>
              <a:sym typeface="Arial" panose="020B0604020202020204" pitchFamily="34" charset="0"/>
            </a:endParaRPr>
          </a:p>
          <a:p>
            <a:pPr marL="609600" indent="-609600">
              <a:lnSpc>
                <a:spcPct val="90000"/>
              </a:lnSpc>
            </a:pPr>
            <a:r>
              <a:rPr lang="zh-CN" altLang="en-US" b="1" dirty="0" smtClean="0">
                <a:latin typeface="+mn-ea"/>
                <a:sym typeface="Arial" panose="020B0604020202020204" pitchFamily="34" charset="0"/>
              </a:rPr>
              <a:t>自然语言</a:t>
            </a:r>
            <a:r>
              <a:rPr lang="zh-CN" altLang="en-US" b="1" dirty="0">
                <a:latin typeface="+mn-ea"/>
                <a:sym typeface="Arial" panose="020B0604020202020204" pitchFamily="34" charset="0"/>
              </a:rPr>
              <a:t>指的是人们日常使用的语言，它是相对于人造</a:t>
            </a:r>
            <a:r>
              <a:rPr lang="zh-CN" altLang="en-US" b="1" dirty="0" smtClean="0">
                <a:latin typeface="+mn-ea"/>
                <a:sym typeface="Arial" panose="020B0604020202020204" pitchFamily="34" charset="0"/>
              </a:rPr>
              <a:t>的计算机</a:t>
            </a:r>
            <a:r>
              <a:rPr lang="zh-CN" altLang="en-US" b="1" dirty="0">
                <a:latin typeface="+mn-ea"/>
                <a:sym typeface="Arial" panose="020B0604020202020204" pitchFamily="34" charset="0"/>
              </a:rPr>
              <a:t>语言而言的。NLP的任务是建立一种计算模型，来</a:t>
            </a:r>
            <a:r>
              <a:rPr lang="zh-CN" altLang="en-US" b="1" dirty="0" smtClean="0">
                <a:latin typeface="+mn-ea"/>
                <a:sym typeface="Arial" panose="020B0604020202020204" pitchFamily="34" charset="0"/>
              </a:rPr>
              <a:t>模拟人</a:t>
            </a:r>
            <a:r>
              <a:rPr lang="zh-CN" altLang="en-US" b="1" dirty="0">
                <a:latin typeface="+mn-ea"/>
                <a:sym typeface="Arial" panose="020B0604020202020204" pitchFamily="34" charset="0"/>
              </a:rPr>
              <a:t>“理解”自然语言。如果计算机系统实现了人机会话、</a:t>
            </a:r>
            <a:r>
              <a:rPr lang="zh-CN" altLang="en-US" b="1" dirty="0" smtClean="0">
                <a:latin typeface="+mn-ea"/>
                <a:sym typeface="Arial" panose="020B0604020202020204" pitchFamily="34" charset="0"/>
              </a:rPr>
              <a:t>机器翻译</a:t>
            </a:r>
            <a:r>
              <a:rPr lang="zh-CN" altLang="en-US" b="1" dirty="0">
                <a:latin typeface="+mn-ea"/>
                <a:sym typeface="Arial" panose="020B0604020202020204" pitchFamily="34" charset="0"/>
              </a:rPr>
              <a:t>、自动文摘或抑扬顿挫带有感情的朗读文章等语言</a:t>
            </a:r>
            <a:r>
              <a:rPr lang="zh-CN" altLang="en-US" b="1" dirty="0" smtClean="0">
                <a:latin typeface="+mn-ea"/>
                <a:sym typeface="Arial" panose="020B0604020202020204" pitchFamily="34" charset="0"/>
              </a:rPr>
              <a:t>信息处理</a:t>
            </a:r>
            <a:r>
              <a:rPr lang="zh-CN" altLang="en-US" b="1" dirty="0">
                <a:latin typeface="+mn-ea"/>
                <a:sym typeface="Arial" panose="020B0604020202020204" pitchFamily="34" charset="0"/>
              </a:rPr>
              <a:t>功能，则认为计算机具备了一定程度的理解</a:t>
            </a:r>
            <a:r>
              <a:rPr lang="zh-CN" altLang="en-US" b="1" dirty="0" smtClean="0">
                <a:latin typeface="+mn-ea"/>
                <a:sym typeface="Arial" panose="020B0604020202020204" pitchFamily="34" charset="0"/>
              </a:rPr>
              <a:t>自然语言的</a:t>
            </a:r>
            <a:r>
              <a:rPr lang="zh-CN" altLang="en-US" b="1" dirty="0">
                <a:latin typeface="+mn-ea"/>
                <a:sym typeface="Arial" panose="020B0604020202020204" pitchFamily="34" charset="0"/>
              </a:rPr>
              <a:t>能力</a:t>
            </a:r>
            <a:r>
              <a:rPr lang="zh-CN" altLang="en-US" b="1" dirty="0" smtClean="0">
                <a:latin typeface="+mn-ea"/>
                <a:sym typeface="Arial" panose="020B0604020202020204" pitchFamily="34" charset="0"/>
              </a:rPr>
              <a:t>。</a:t>
            </a:r>
            <a:endParaRPr lang="zh-CN" altLang="en-US" b="1" dirty="0">
              <a:latin typeface="+mn-ea"/>
              <a:sym typeface="Arial" panose="020B0604020202020204"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519113" y="456406"/>
            <a:ext cx="8229600" cy="668338"/>
          </a:xfrm>
          <a:prstGeom prst="rect">
            <a:avLst/>
          </a:prstGeom>
          <a:noFill/>
          <a:ln>
            <a:noFill/>
          </a:ln>
          <a:effectLst/>
        </p:spPr>
        <p:txBody>
          <a:bodyPr anchor="ctr"/>
          <a:lstStyle/>
          <a:p>
            <a:pPr eaLnBrk="0" hangingPunct="0">
              <a:buClr>
                <a:schemeClr val="folHlink"/>
              </a:buClr>
              <a:buSzPct val="75000"/>
              <a:buFont typeface="Wingdings" panose="05000000000000000000" pitchFamily="2" charset="2"/>
              <a:buNone/>
              <a:defRPr/>
            </a:pPr>
            <a:r>
              <a:rPr lang="zh-CN" altLang="en-US" sz="3200" dirty="0">
                <a:solidFill>
                  <a:schemeClr val="tx2"/>
                </a:solidFill>
                <a:latin typeface="+mj-ea"/>
                <a:ea typeface="+mj-ea"/>
                <a:cs typeface="+mj-cs"/>
              </a:rPr>
              <a:t>最大匹配法分词的问题</a:t>
            </a:r>
            <a:endParaRPr lang="zh-CN" altLang="en-US" sz="3200" dirty="0">
              <a:solidFill>
                <a:schemeClr val="tx2"/>
              </a:solidFill>
              <a:latin typeface="+mj-ea"/>
              <a:ea typeface="+mj-ea"/>
              <a:cs typeface="+mj-cs"/>
            </a:endParaRPr>
          </a:p>
        </p:txBody>
      </p:sp>
      <p:sp>
        <p:nvSpPr>
          <p:cNvPr id="26627" name="Rectangle 3"/>
          <p:cNvSpPr>
            <a:spLocks noChangeArrowheads="1"/>
          </p:cNvSpPr>
          <p:nvPr/>
        </p:nvSpPr>
        <p:spPr bwMode="auto">
          <a:xfrm>
            <a:off x="457200" y="1412875"/>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panose="05000000000000000000" pitchFamily="2" charset="2"/>
              <a:buChar char="n"/>
            </a:pPr>
            <a:r>
              <a:rPr lang="zh-CN" altLang="en-US" sz="2800" dirty="0">
                <a:ea typeface="楷体_GB2312" pitchFamily="49" charset="-122"/>
              </a:rPr>
              <a:t>最大词长的确定</a:t>
            </a:r>
            <a:endParaRPr lang="zh-CN" altLang="en-US" sz="2800" dirty="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dirty="0">
                <a:ea typeface="楷体_GB2312" pitchFamily="49" charset="-122"/>
              </a:rPr>
              <a:t>词长过短，长词会被切错（</a:t>
            </a:r>
            <a:r>
              <a:rPr lang="zh-CN" altLang="en-US" sz="2400" dirty="0">
                <a:latin typeface="宋体" panose="02010600030101010101" pitchFamily="2" charset="-122"/>
                <a:ea typeface="楷体_GB2312" pitchFamily="49" charset="-122"/>
              </a:rPr>
              <a:t>“</a:t>
            </a:r>
            <a:r>
              <a:rPr lang="zh-CN" altLang="en-US" sz="2400" dirty="0">
                <a:ea typeface="楷体_GB2312" pitchFamily="49" charset="-122"/>
              </a:rPr>
              <a:t>中华人民共和国</a:t>
            </a:r>
            <a:r>
              <a:rPr lang="zh-CN" altLang="en-US" sz="2400" dirty="0">
                <a:latin typeface="宋体" panose="02010600030101010101" pitchFamily="2" charset="-122"/>
                <a:ea typeface="楷体_GB2312" pitchFamily="49" charset="-122"/>
              </a:rPr>
              <a:t>”</a:t>
            </a:r>
            <a:r>
              <a:rPr lang="zh-CN" altLang="en-US" sz="2400" dirty="0">
                <a:ea typeface="楷体_GB2312" pitchFamily="49" charset="-122"/>
              </a:rPr>
              <a:t>）</a:t>
            </a:r>
            <a:endParaRPr lang="zh-CN" altLang="en-US" sz="2400" dirty="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dirty="0">
                <a:ea typeface="楷体_GB2312" pitchFamily="49" charset="-122"/>
              </a:rPr>
              <a:t>词长过长，效率就比较 低</a:t>
            </a:r>
            <a:endParaRPr lang="zh-CN" altLang="en-US" sz="2400" dirty="0">
              <a:ea typeface="楷体_GB2312" pitchFamily="49" charset="-122"/>
            </a:endParaRPr>
          </a:p>
          <a:p>
            <a:pPr marL="342900" indent="-342900">
              <a:spcBef>
                <a:spcPct val="20000"/>
              </a:spcBef>
              <a:buClr>
                <a:schemeClr val="bg2"/>
              </a:buClr>
              <a:buSzPct val="75000"/>
              <a:buFont typeface="Wingdings" panose="05000000000000000000" pitchFamily="2" charset="2"/>
              <a:buChar char="n"/>
            </a:pPr>
            <a:r>
              <a:rPr lang="zh-CN" altLang="en-US" sz="2800" dirty="0">
                <a:ea typeface="楷体_GB2312" pitchFamily="49" charset="-122"/>
              </a:rPr>
              <a:t>掩盖了分词歧义</a:t>
            </a:r>
            <a:endParaRPr lang="zh-CN" altLang="en-US" sz="2800" dirty="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zh-CN" altLang="en-US" sz="2400" dirty="0">
                <a:latin typeface="宋体" panose="02010600030101010101" pitchFamily="2" charset="-122"/>
                <a:ea typeface="楷体_GB2312" pitchFamily="49" charset="-122"/>
              </a:rPr>
              <a:t>“</a:t>
            </a:r>
            <a:r>
              <a:rPr lang="zh-CN" altLang="en-US" sz="2400" dirty="0">
                <a:ea typeface="楷体_GB2312" pitchFamily="49" charset="-122"/>
              </a:rPr>
              <a:t>有意见分歧</a:t>
            </a:r>
            <a:r>
              <a:rPr lang="zh-CN" altLang="en-US" sz="2400" dirty="0">
                <a:latin typeface="宋体" panose="02010600030101010101" pitchFamily="2" charset="-122"/>
                <a:ea typeface="楷体_GB2312" pitchFamily="49" charset="-122"/>
              </a:rPr>
              <a:t>”</a:t>
            </a:r>
            <a:r>
              <a:rPr lang="zh-CN" altLang="en-US" sz="2400" dirty="0">
                <a:ea typeface="楷体_GB2312" pitchFamily="49" charset="-122"/>
              </a:rPr>
              <a:t>（正向匹配和反向匹配结果不同）</a:t>
            </a:r>
            <a:endParaRPr lang="zh-CN" altLang="en-US" sz="2400" dirty="0">
              <a:ea typeface="楷体_GB2312" pitchFamily="49" charset="-122"/>
            </a:endParaRPr>
          </a:p>
          <a:p>
            <a:pPr marL="1143000" lvl="2" indent="-228600">
              <a:spcBef>
                <a:spcPct val="20000"/>
              </a:spcBef>
              <a:buClr>
                <a:schemeClr val="bg2"/>
              </a:buClr>
              <a:buSzPct val="65000"/>
              <a:buFont typeface="Wingdings" panose="05000000000000000000" pitchFamily="2" charset="2"/>
              <a:buChar char="n"/>
            </a:pPr>
            <a:r>
              <a:rPr lang="zh-CN" altLang="en-US" sz="2000" dirty="0">
                <a:ea typeface="楷体_GB2312" pitchFamily="49" charset="-122"/>
              </a:rPr>
              <a:t>有意</a:t>
            </a:r>
            <a:r>
              <a:rPr lang="en-US" altLang="zh-CN" sz="2000" dirty="0">
                <a:ea typeface="楷体_GB2312" pitchFamily="49" charset="-122"/>
              </a:rPr>
              <a:t>/  </a:t>
            </a:r>
            <a:r>
              <a:rPr lang="zh-CN" altLang="en-US" sz="2000" dirty="0">
                <a:ea typeface="楷体_GB2312" pitchFamily="49" charset="-122"/>
              </a:rPr>
              <a:t>见</a:t>
            </a:r>
            <a:r>
              <a:rPr lang="en-US" altLang="zh-CN" sz="2000" dirty="0">
                <a:ea typeface="楷体_GB2312" pitchFamily="49" charset="-122"/>
              </a:rPr>
              <a:t>/  </a:t>
            </a:r>
            <a:r>
              <a:rPr lang="zh-CN" altLang="en-US" sz="2000" dirty="0">
                <a:ea typeface="楷体_GB2312" pitchFamily="49" charset="-122"/>
              </a:rPr>
              <a:t>分歧</a:t>
            </a:r>
            <a:r>
              <a:rPr lang="en-US" altLang="zh-CN" sz="2000" dirty="0">
                <a:ea typeface="楷体_GB2312" pitchFamily="49" charset="-122"/>
              </a:rPr>
              <a:t>/</a:t>
            </a:r>
            <a:endParaRPr lang="en-US" altLang="zh-CN" sz="2000" dirty="0">
              <a:ea typeface="楷体_GB2312" pitchFamily="49" charset="-122"/>
            </a:endParaRPr>
          </a:p>
          <a:p>
            <a:pPr marL="1143000" lvl="2" indent="-228600">
              <a:spcBef>
                <a:spcPct val="20000"/>
              </a:spcBef>
              <a:buClr>
                <a:schemeClr val="bg2"/>
              </a:buClr>
              <a:buSzPct val="65000"/>
              <a:buFont typeface="Wingdings" panose="05000000000000000000" pitchFamily="2" charset="2"/>
              <a:buChar char="n"/>
            </a:pPr>
            <a:r>
              <a:rPr lang="zh-CN" altLang="en-US" sz="2000" dirty="0">
                <a:ea typeface="楷体_GB2312" pitchFamily="49" charset="-122"/>
              </a:rPr>
              <a:t>有</a:t>
            </a:r>
            <a:r>
              <a:rPr lang="en-US" altLang="zh-CN" sz="2000" dirty="0">
                <a:ea typeface="楷体_GB2312" pitchFamily="49" charset="-122"/>
              </a:rPr>
              <a:t>/  </a:t>
            </a:r>
            <a:r>
              <a:rPr lang="zh-CN" altLang="en-US" sz="2000" dirty="0">
                <a:ea typeface="楷体_GB2312" pitchFamily="49" charset="-122"/>
              </a:rPr>
              <a:t>意见</a:t>
            </a:r>
            <a:r>
              <a:rPr lang="en-US" altLang="zh-CN" sz="2000" dirty="0">
                <a:ea typeface="楷体_GB2312" pitchFamily="49" charset="-122"/>
              </a:rPr>
              <a:t>/  </a:t>
            </a:r>
            <a:r>
              <a:rPr lang="zh-CN" altLang="en-US" sz="2000" dirty="0">
                <a:ea typeface="楷体_GB2312" pitchFamily="49" charset="-122"/>
              </a:rPr>
              <a:t>分歧</a:t>
            </a:r>
            <a:r>
              <a:rPr lang="en-US" altLang="zh-CN" sz="2000" dirty="0">
                <a:ea typeface="楷体_GB2312" pitchFamily="49" charset="-122"/>
              </a:rPr>
              <a:t>/</a:t>
            </a:r>
            <a:endParaRPr lang="en-US" altLang="zh-CN" sz="2000" dirty="0">
              <a:ea typeface="楷体_GB2312" pitchFamily="49" charset="-122"/>
            </a:endParaRPr>
          </a:p>
          <a:p>
            <a:pPr marL="742950" lvl="1" indent="-285750">
              <a:spcBef>
                <a:spcPct val="20000"/>
              </a:spcBef>
              <a:buClr>
                <a:schemeClr val="accent2"/>
              </a:buClr>
              <a:buSzPct val="80000"/>
              <a:buFont typeface="Wingdings" panose="05000000000000000000" pitchFamily="2" charset="2"/>
              <a:buChar char="¨"/>
            </a:pPr>
            <a:r>
              <a:rPr lang="en-US" altLang="zh-CN" sz="2400" dirty="0">
                <a:latin typeface="宋体" panose="02010600030101010101" pitchFamily="2" charset="-122"/>
                <a:ea typeface="楷体_GB2312" pitchFamily="49" charset="-122"/>
              </a:rPr>
              <a:t>“</a:t>
            </a:r>
            <a:r>
              <a:rPr lang="zh-CN" altLang="en-US" sz="2400" dirty="0">
                <a:ea typeface="楷体_GB2312" pitchFamily="49" charset="-122"/>
              </a:rPr>
              <a:t>结合成分子时</a:t>
            </a:r>
            <a:r>
              <a:rPr lang="zh-CN" altLang="en-US" sz="2400" dirty="0">
                <a:latin typeface="宋体" panose="02010600030101010101" pitchFamily="2" charset="-122"/>
                <a:ea typeface="楷体_GB2312" pitchFamily="49" charset="-122"/>
              </a:rPr>
              <a:t>”</a:t>
            </a:r>
            <a:r>
              <a:rPr lang="zh-CN" altLang="en-US" sz="2400" dirty="0">
                <a:ea typeface="楷体_GB2312" pitchFamily="49" charset="-122"/>
              </a:rPr>
              <a:t>（正向匹配和反向匹配相同）</a:t>
            </a:r>
            <a:endParaRPr lang="zh-CN" altLang="en-US" sz="2400" dirty="0">
              <a:ea typeface="楷体_GB2312" pitchFamily="49" charset="-122"/>
            </a:endParaRPr>
          </a:p>
          <a:p>
            <a:pPr marL="1143000" lvl="2" indent="-228600">
              <a:spcBef>
                <a:spcPct val="20000"/>
              </a:spcBef>
              <a:buClr>
                <a:schemeClr val="bg2"/>
              </a:buClr>
              <a:buSzPct val="65000"/>
              <a:buFont typeface="Wingdings" panose="05000000000000000000" pitchFamily="2" charset="2"/>
              <a:buChar char="n"/>
            </a:pPr>
            <a:r>
              <a:rPr lang="zh-CN" altLang="en-US" sz="2000" dirty="0">
                <a:ea typeface="楷体_GB2312" pitchFamily="49" charset="-122"/>
              </a:rPr>
              <a:t>结合</a:t>
            </a:r>
            <a:r>
              <a:rPr lang="en-US" altLang="zh-CN" sz="2000" dirty="0">
                <a:ea typeface="楷体_GB2312" pitchFamily="49" charset="-122"/>
              </a:rPr>
              <a:t>/  </a:t>
            </a:r>
            <a:r>
              <a:rPr lang="zh-CN" altLang="en-US" sz="2000" dirty="0">
                <a:ea typeface="楷体_GB2312" pitchFamily="49" charset="-122"/>
              </a:rPr>
              <a:t>成分</a:t>
            </a:r>
            <a:r>
              <a:rPr lang="en-US" altLang="zh-CN" sz="2000" dirty="0">
                <a:ea typeface="楷体_GB2312" pitchFamily="49" charset="-122"/>
              </a:rPr>
              <a:t>/  </a:t>
            </a:r>
            <a:r>
              <a:rPr lang="zh-CN" altLang="en-US" sz="2000" dirty="0">
                <a:ea typeface="楷体_GB2312" pitchFamily="49" charset="-122"/>
              </a:rPr>
              <a:t>子时</a:t>
            </a:r>
            <a:r>
              <a:rPr lang="en-US" altLang="zh-CN" sz="2000" dirty="0">
                <a:ea typeface="楷体_GB2312" pitchFamily="49" charset="-122"/>
              </a:rPr>
              <a:t>/</a:t>
            </a:r>
            <a:endParaRPr lang="en-US" altLang="zh-CN" sz="2000" dirty="0">
              <a:ea typeface="楷体_GB2312" pitchFamily="49"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519113" y="528414"/>
            <a:ext cx="8229600" cy="668338"/>
          </a:xfrm>
          <a:prstGeom prst="rect">
            <a:avLst/>
          </a:prstGeom>
          <a:noFill/>
          <a:ln>
            <a:noFill/>
          </a:ln>
          <a:effectLst/>
        </p:spPr>
        <p:txBody>
          <a:bodyPr anchor="ctr"/>
          <a:lstStyle/>
          <a:p>
            <a:pPr eaLnBrk="0" hangingPunct="0">
              <a:buClr>
                <a:schemeClr val="folHlink"/>
              </a:buClr>
              <a:buSzPct val="75000"/>
              <a:defRPr/>
            </a:pPr>
            <a:r>
              <a:rPr lang="zh-CN" altLang="en-US" sz="3200" dirty="0">
                <a:solidFill>
                  <a:schemeClr val="tx2"/>
                </a:solidFill>
                <a:latin typeface="+mj-ea"/>
                <a:ea typeface="+mj-ea"/>
                <a:cs typeface="+mj-cs"/>
              </a:rPr>
              <a:t>中文分词的问题</a:t>
            </a:r>
            <a:endParaRPr lang="zh-CN" altLang="en-US" sz="3200" dirty="0">
              <a:solidFill>
                <a:schemeClr val="tx2"/>
              </a:solidFill>
              <a:latin typeface="+mj-ea"/>
              <a:ea typeface="+mj-ea"/>
              <a:cs typeface="+mj-cs"/>
            </a:endParaRPr>
          </a:p>
        </p:txBody>
      </p:sp>
      <p:sp>
        <p:nvSpPr>
          <p:cNvPr id="27651" name="Rectangle 3"/>
          <p:cNvSpPr>
            <a:spLocks noChangeArrowheads="1"/>
          </p:cNvSpPr>
          <p:nvPr/>
        </p:nvSpPr>
        <p:spPr bwMode="auto">
          <a:xfrm>
            <a:off x="457200" y="1412875"/>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20000"/>
              </a:lnSpc>
              <a:buClr>
                <a:schemeClr val="folHlink"/>
              </a:buClr>
              <a:buSzPct val="75000"/>
              <a:buFont typeface="Wingdings" panose="05000000000000000000" pitchFamily="2" charset="2"/>
              <a:buChar char="p"/>
            </a:pPr>
            <a:r>
              <a:rPr lang="zh-CN" altLang="en-US" sz="2800" dirty="0">
                <a:ea typeface="楷体_GB2312" pitchFamily="49" charset="-122"/>
              </a:rPr>
              <a:t>分词中遇到的两大难题：</a:t>
            </a:r>
            <a:endParaRPr lang="zh-CN" altLang="en-US" sz="2800" dirty="0">
              <a:ea typeface="楷体_GB2312" pitchFamily="49" charset="-122"/>
            </a:endParaRPr>
          </a:p>
          <a:p>
            <a:pPr marL="457200" indent="-457200">
              <a:lnSpc>
                <a:spcPct val="120000"/>
              </a:lnSpc>
              <a:buClr>
                <a:schemeClr val="folHlink"/>
              </a:buClr>
              <a:buSzPct val="75000"/>
              <a:buFont typeface="Wingdings" panose="05000000000000000000" pitchFamily="2" charset="2"/>
              <a:buChar char="p"/>
            </a:pPr>
            <a:r>
              <a:rPr lang="zh-CN" altLang="en-US" sz="2800" dirty="0">
                <a:ea typeface="楷体_GB2312" pitchFamily="49" charset="-122"/>
              </a:rPr>
              <a:t>未登录词问题</a:t>
            </a:r>
            <a:r>
              <a:rPr lang="en-US" altLang="zh-CN" sz="2800" dirty="0">
                <a:ea typeface="楷体_GB2312" pitchFamily="49" charset="-122"/>
              </a:rPr>
              <a:t>(Out of </a:t>
            </a:r>
            <a:r>
              <a:rPr lang="en-US" altLang="zh-CN" sz="2800" dirty="0" err="1">
                <a:ea typeface="楷体_GB2312" pitchFamily="49" charset="-122"/>
              </a:rPr>
              <a:t>Vocabulary,OOV</a:t>
            </a:r>
            <a:r>
              <a:rPr lang="en-US" altLang="zh-CN" sz="2800" dirty="0">
                <a:ea typeface="楷体_GB2312" pitchFamily="49" charset="-122"/>
              </a:rPr>
              <a:t>)</a:t>
            </a:r>
            <a:r>
              <a:rPr lang="zh-CN" altLang="en-US" sz="2800" dirty="0">
                <a:ea typeface="楷体_GB2312" pitchFamily="49" charset="-122"/>
              </a:rPr>
              <a:t>：出现词典中没有的词，如：人名、地名、机构名、一些新词等等</a:t>
            </a:r>
            <a:endParaRPr lang="zh-CN" altLang="en-US" sz="2800" dirty="0">
              <a:ea typeface="楷体_GB2312" pitchFamily="49" charset="-122"/>
            </a:endParaRPr>
          </a:p>
          <a:p>
            <a:pPr marL="457200" indent="-457200">
              <a:lnSpc>
                <a:spcPct val="120000"/>
              </a:lnSpc>
              <a:buClr>
                <a:schemeClr val="folHlink"/>
              </a:buClr>
              <a:buSzPct val="75000"/>
              <a:buFont typeface="Wingdings" panose="05000000000000000000" pitchFamily="2" charset="2"/>
              <a:buChar char="p"/>
            </a:pPr>
            <a:r>
              <a:rPr lang="zh-CN" altLang="en-US" sz="2800" dirty="0">
                <a:ea typeface="楷体_GB2312" pitchFamily="49" charset="-122"/>
              </a:rPr>
              <a:t>歧义问题</a:t>
            </a:r>
            <a:r>
              <a:rPr lang="en-US" altLang="zh-CN" sz="2800" dirty="0">
                <a:ea typeface="楷体_GB2312" pitchFamily="49" charset="-122"/>
              </a:rPr>
              <a:t>(</a:t>
            </a:r>
            <a:r>
              <a:rPr lang="en-US" altLang="zh-CN" sz="2800" dirty="0" err="1">
                <a:ea typeface="楷体_GB2312" pitchFamily="49" charset="-122"/>
              </a:rPr>
              <a:t>Ambiguition</a:t>
            </a:r>
            <a:r>
              <a:rPr lang="en-US" altLang="zh-CN" sz="2800" dirty="0">
                <a:ea typeface="楷体_GB2312" pitchFamily="49" charset="-122"/>
              </a:rPr>
              <a:t>)</a:t>
            </a:r>
            <a:r>
              <a:rPr lang="zh-CN" altLang="en-US" sz="2800" dirty="0">
                <a:ea typeface="楷体_GB2312" pitchFamily="49" charset="-122"/>
              </a:rPr>
              <a:t>：同一句子有多种可能的分词结果</a:t>
            </a:r>
            <a:endParaRPr lang="zh-CN" altLang="en-US" sz="2800" dirty="0">
              <a:ea typeface="楷体_GB2312" pitchFamily="49" charset="-122"/>
            </a:endParaRPr>
          </a:p>
          <a:p>
            <a:pPr marL="914400" lvl="1" indent="-457200">
              <a:lnSpc>
                <a:spcPct val="120000"/>
              </a:lnSpc>
              <a:buClr>
                <a:schemeClr val="folHlink"/>
              </a:buClr>
              <a:buSzPct val="75000"/>
              <a:buFont typeface="Wingdings" panose="05000000000000000000" pitchFamily="2" charset="2"/>
              <a:buChar char="p"/>
            </a:pPr>
            <a:r>
              <a:rPr lang="zh-CN" altLang="en-US" sz="2400" dirty="0">
                <a:ea typeface="楷体_GB2312" pitchFamily="49" charset="-122"/>
              </a:rPr>
              <a:t>交叉性歧义：我们小组合成氢气</a:t>
            </a:r>
            <a:r>
              <a:rPr lang="en-US" altLang="zh-CN" sz="2400" dirty="0">
                <a:ea typeface="楷体_GB2312" pitchFamily="49" charset="-122"/>
                <a:sym typeface="Wingdings" panose="05000000000000000000" pitchFamily="2" charset="2"/>
              </a:rPr>
              <a:t></a:t>
            </a:r>
            <a:r>
              <a:rPr lang="zh-CN" altLang="en-US" sz="2400" dirty="0">
                <a:ea typeface="楷体_GB2312" pitchFamily="49" charset="-122"/>
              </a:rPr>
              <a:t>我们</a:t>
            </a:r>
            <a:r>
              <a:rPr lang="en-US" altLang="zh-CN" sz="2400" dirty="0">
                <a:ea typeface="楷体_GB2312" pitchFamily="49" charset="-122"/>
              </a:rPr>
              <a:t>/</a:t>
            </a:r>
            <a:r>
              <a:rPr lang="zh-CN" altLang="en-US" sz="2400" dirty="0">
                <a:ea typeface="楷体_GB2312" pitchFamily="49" charset="-122"/>
              </a:rPr>
              <a:t>小组</a:t>
            </a:r>
            <a:r>
              <a:rPr lang="en-US" altLang="zh-CN" sz="2400" dirty="0">
                <a:ea typeface="楷体_GB2312" pitchFamily="49" charset="-122"/>
              </a:rPr>
              <a:t>/</a:t>
            </a:r>
            <a:r>
              <a:rPr lang="zh-CN" altLang="en-US" sz="2400" dirty="0">
                <a:ea typeface="楷体_GB2312" pitchFamily="49" charset="-122"/>
              </a:rPr>
              <a:t>合成</a:t>
            </a:r>
            <a:r>
              <a:rPr lang="en-US" altLang="zh-CN" sz="2400" dirty="0">
                <a:ea typeface="楷体_GB2312" pitchFamily="49" charset="-122"/>
              </a:rPr>
              <a:t>/</a:t>
            </a:r>
            <a:r>
              <a:rPr lang="zh-CN" altLang="en-US" sz="2400" dirty="0">
                <a:ea typeface="楷体_GB2312" pitchFamily="49" charset="-122"/>
              </a:rPr>
              <a:t>氢气或我们</a:t>
            </a:r>
            <a:r>
              <a:rPr lang="en-US" altLang="zh-CN" sz="2400" dirty="0">
                <a:ea typeface="楷体_GB2312" pitchFamily="49" charset="-122"/>
              </a:rPr>
              <a:t>/</a:t>
            </a:r>
            <a:r>
              <a:rPr lang="zh-CN" altLang="en-US" sz="2400" dirty="0">
                <a:ea typeface="楷体_GB2312" pitchFamily="49" charset="-122"/>
              </a:rPr>
              <a:t>小</a:t>
            </a:r>
            <a:r>
              <a:rPr lang="en-US" altLang="zh-CN" sz="2400" dirty="0">
                <a:ea typeface="楷体_GB2312" pitchFamily="49" charset="-122"/>
              </a:rPr>
              <a:t>/</a:t>
            </a:r>
            <a:r>
              <a:rPr lang="zh-CN" altLang="en-US" sz="2400" dirty="0">
                <a:ea typeface="楷体_GB2312" pitchFamily="49" charset="-122"/>
              </a:rPr>
              <a:t>组合</a:t>
            </a:r>
            <a:r>
              <a:rPr lang="en-US" altLang="zh-CN" sz="2400" dirty="0">
                <a:ea typeface="楷体_GB2312" pitchFamily="49" charset="-122"/>
              </a:rPr>
              <a:t>/</a:t>
            </a:r>
            <a:r>
              <a:rPr lang="zh-CN" altLang="en-US" sz="2400" dirty="0">
                <a:ea typeface="楷体_GB2312" pitchFamily="49" charset="-122"/>
              </a:rPr>
              <a:t>成</a:t>
            </a:r>
            <a:r>
              <a:rPr lang="en-US" altLang="zh-CN" sz="2400" dirty="0">
                <a:ea typeface="楷体_GB2312" pitchFamily="49" charset="-122"/>
              </a:rPr>
              <a:t>/</a:t>
            </a:r>
            <a:r>
              <a:rPr lang="zh-CN" altLang="en-US" sz="2400" dirty="0">
                <a:ea typeface="楷体_GB2312" pitchFamily="49" charset="-122"/>
              </a:rPr>
              <a:t>氢气</a:t>
            </a:r>
            <a:endParaRPr lang="zh-CN" altLang="en-US" sz="2400" dirty="0">
              <a:ea typeface="楷体_GB2312" pitchFamily="49" charset="-122"/>
            </a:endParaRPr>
          </a:p>
          <a:p>
            <a:pPr marL="914400" lvl="1" indent="-457200">
              <a:lnSpc>
                <a:spcPct val="120000"/>
              </a:lnSpc>
              <a:buClr>
                <a:schemeClr val="folHlink"/>
              </a:buClr>
              <a:buSzPct val="75000"/>
              <a:buFont typeface="Wingdings" panose="05000000000000000000" pitchFamily="2" charset="2"/>
              <a:buChar char="p"/>
            </a:pPr>
            <a:r>
              <a:rPr lang="zh-CN" altLang="en-US" sz="2400" dirty="0">
                <a:ea typeface="楷体_GB2312" pitchFamily="49" charset="-122"/>
              </a:rPr>
              <a:t>组合性歧义：他</a:t>
            </a:r>
            <a:r>
              <a:rPr lang="en-US" altLang="zh-CN" sz="2400" dirty="0">
                <a:ea typeface="楷体_GB2312" pitchFamily="49" charset="-122"/>
              </a:rPr>
              <a:t>/</a:t>
            </a:r>
            <a:r>
              <a:rPr lang="zh-CN" altLang="en-US" sz="2400" dirty="0">
                <a:ea typeface="楷体_GB2312" pitchFamily="49" charset="-122"/>
              </a:rPr>
              <a:t>从</a:t>
            </a:r>
            <a:r>
              <a:rPr lang="en-US" altLang="zh-CN" sz="2400" dirty="0">
                <a:ea typeface="楷体_GB2312" pitchFamily="49" charset="-122"/>
              </a:rPr>
              <a:t>/</a:t>
            </a:r>
            <a:r>
              <a:rPr lang="zh-CN" altLang="en-US" sz="2400" dirty="0">
                <a:ea typeface="楷体_GB2312" pitchFamily="49" charset="-122"/>
              </a:rPr>
              <a:t>马</a:t>
            </a:r>
            <a:r>
              <a:rPr lang="en-US" altLang="zh-CN" sz="2400" dirty="0">
                <a:ea typeface="楷体_GB2312" pitchFamily="49" charset="-122"/>
              </a:rPr>
              <a:t>/</a:t>
            </a:r>
            <a:r>
              <a:rPr lang="zh-CN" altLang="en-US" sz="2400" dirty="0">
                <a:ea typeface="楷体_GB2312" pitchFamily="49" charset="-122"/>
              </a:rPr>
              <a:t>上</a:t>
            </a:r>
            <a:r>
              <a:rPr lang="en-US" altLang="zh-CN" sz="2400" dirty="0">
                <a:ea typeface="楷体_GB2312" pitchFamily="49" charset="-122"/>
              </a:rPr>
              <a:t>/</a:t>
            </a:r>
            <a:r>
              <a:rPr lang="zh-CN" altLang="en-US" sz="2400" dirty="0">
                <a:ea typeface="楷体_GB2312" pitchFamily="49" charset="-122"/>
              </a:rPr>
              <a:t>下</a:t>
            </a:r>
            <a:r>
              <a:rPr lang="en-US" altLang="zh-CN" sz="2400" dirty="0">
                <a:ea typeface="楷体_GB2312" pitchFamily="49" charset="-122"/>
              </a:rPr>
              <a:t>/</a:t>
            </a:r>
            <a:r>
              <a:rPr lang="zh-CN" altLang="en-US" sz="2400" dirty="0">
                <a:ea typeface="楷体_GB2312" pitchFamily="49" charset="-122"/>
              </a:rPr>
              <a:t>来；我</a:t>
            </a:r>
            <a:r>
              <a:rPr lang="en-US" altLang="zh-CN" sz="2400" dirty="0">
                <a:ea typeface="楷体_GB2312" pitchFamily="49" charset="-122"/>
              </a:rPr>
              <a:t>/</a:t>
            </a:r>
            <a:r>
              <a:rPr lang="zh-CN" altLang="en-US" sz="2400" dirty="0">
                <a:ea typeface="楷体_GB2312" pitchFamily="49" charset="-122"/>
              </a:rPr>
              <a:t>马上</a:t>
            </a:r>
            <a:r>
              <a:rPr lang="en-US" altLang="zh-CN" sz="2400" dirty="0">
                <a:ea typeface="楷体_GB2312" pitchFamily="49" charset="-122"/>
              </a:rPr>
              <a:t>/</a:t>
            </a:r>
            <a:r>
              <a:rPr lang="zh-CN" altLang="en-US" sz="2400" dirty="0">
                <a:ea typeface="楷体_GB2312" pitchFamily="49" charset="-122"/>
              </a:rPr>
              <a:t>就</a:t>
            </a:r>
            <a:r>
              <a:rPr lang="en-US" altLang="zh-CN" sz="2400" dirty="0">
                <a:ea typeface="楷体_GB2312" pitchFamily="49" charset="-122"/>
              </a:rPr>
              <a:t>/</a:t>
            </a:r>
            <a:r>
              <a:rPr lang="zh-CN" altLang="en-US" sz="2400" dirty="0">
                <a:ea typeface="楷体_GB2312" pitchFamily="49" charset="-122"/>
              </a:rPr>
              <a:t>来</a:t>
            </a:r>
            <a:r>
              <a:rPr lang="en-US" altLang="zh-CN" sz="2400" dirty="0">
                <a:ea typeface="楷体_GB2312" pitchFamily="49" charset="-122"/>
              </a:rPr>
              <a:t>/</a:t>
            </a:r>
            <a:r>
              <a:rPr lang="zh-CN" altLang="en-US" sz="2400" dirty="0">
                <a:ea typeface="楷体_GB2312" pitchFamily="49" charset="-122"/>
              </a:rPr>
              <a:t>了</a:t>
            </a:r>
            <a:endParaRPr lang="zh-CN" altLang="en-US" sz="2400" dirty="0">
              <a:ea typeface="楷体_GB2312" pitchFamily="49"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552" y="333375"/>
            <a:ext cx="8035925" cy="674688"/>
          </a:xfrm>
        </p:spPr>
        <p:txBody>
          <a:bodyPr/>
          <a:lstStyle/>
          <a:p>
            <a:r>
              <a:rPr lang="zh-CN" altLang="en-US" sz="3200" b="1" dirty="0" smtClean="0">
                <a:latin typeface="+mj-ea"/>
                <a:ea typeface="+mj-ea"/>
              </a:rPr>
              <a:t>文本表示模型类别</a:t>
            </a:r>
            <a:endParaRPr lang="zh-CN" altLang="en-US" sz="3200" b="1" dirty="0">
              <a:latin typeface="+mj-ea"/>
              <a:ea typeface="+mj-ea"/>
            </a:endParaRPr>
          </a:p>
        </p:txBody>
      </p:sp>
      <p:sp>
        <p:nvSpPr>
          <p:cNvPr id="7171" name="Rectangle 3"/>
          <p:cNvSpPr>
            <a:spLocks noGrp="1" noChangeArrowheads="1"/>
          </p:cNvSpPr>
          <p:nvPr>
            <p:ph type="body" idx="1"/>
          </p:nvPr>
        </p:nvSpPr>
        <p:spPr>
          <a:xfrm>
            <a:off x="571472" y="1340768"/>
            <a:ext cx="8286808" cy="5000660"/>
          </a:xfrm>
        </p:spPr>
        <p:txBody>
          <a:bodyPr/>
          <a:lstStyle/>
          <a:p>
            <a:pPr eaLnBrk="1" hangingPunct="1">
              <a:spcBef>
                <a:spcPts val="0"/>
              </a:spcBef>
            </a:pPr>
            <a:r>
              <a:rPr lang="zh-CN" altLang="en-US" b="1" dirty="0">
                <a:solidFill>
                  <a:srgbClr val="663300"/>
                </a:solidFill>
                <a:latin typeface="Times New Roman" panose="02020603050405020304" pitchFamily="18" charset="0"/>
                <a:ea typeface="楷体_GB2312" pitchFamily="49" charset="-122"/>
                <a:cs typeface="Times New Roman" panose="02020603050405020304" pitchFamily="18" charset="0"/>
              </a:rPr>
              <a:t>从所使用的数学方法上分：</a:t>
            </a:r>
            <a:endParaRPr lang="zh-CN" altLang="en-US" b="1" dirty="0">
              <a:solidFill>
                <a:srgbClr val="663300"/>
              </a:solidFill>
              <a:latin typeface="Times New Roman" panose="02020603050405020304" pitchFamily="18" charset="0"/>
              <a:ea typeface="楷体_GB2312" pitchFamily="49" charset="-122"/>
              <a:cs typeface="Times New Roman" panose="02020603050405020304" pitchFamily="18" charset="0"/>
            </a:endParaRPr>
          </a:p>
          <a:p>
            <a:pPr lvl="1">
              <a:spcBef>
                <a:spcPts val="0"/>
              </a:spcBef>
            </a:pPr>
            <a:r>
              <a:rPr lang="zh-CN" altLang="en-US" b="1" dirty="0">
                <a:latin typeface="Times New Roman" panose="02020603050405020304" pitchFamily="18" charset="0"/>
                <a:ea typeface="楷体_GB2312" pitchFamily="49" charset="-122"/>
                <a:cs typeface="Times New Roman" panose="02020603050405020304" pitchFamily="18" charset="0"/>
              </a:rPr>
              <a:t>基于集合论</a:t>
            </a:r>
            <a:r>
              <a:rPr lang="zh-CN" altLang="en-US" b="1" dirty="0" smtClean="0">
                <a:latin typeface="Times New Roman" panose="02020603050405020304" pitchFamily="18" charset="0"/>
                <a:ea typeface="楷体_GB2312" pitchFamily="49" charset="-122"/>
                <a:cs typeface="Times New Roman" panose="02020603050405020304" pitchFamily="18" charset="0"/>
              </a:rPr>
              <a:t>的模型</a:t>
            </a:r>
            <a:r>
              <a:rPr lang="en-US" altLang="zh-CN" b="1" dirty="0">
                <a:latin typeface="Times New Roman" panose="02020603050405020304" pitchFamily="18" charset="0"/>
                <a:ea typeface="楷体_GB2312" pitchFamily="49" charset="-122"/>
                <a:cs typeface="Times New Roman" panose="02020603050405020304" pitchFamily="18" charset="0"/>
              </a:rPr>
              <a:t>(Set Theoretic Models)</a:t>
            </a:r>
            <a:endParaRPr lang="en-US" altLang="zh-CN" b="1" dirty="0">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a:latin typeface="Times New Roman" panose="02020603050405020304" pitchFamily="18" charset="0"/>
                <a:ea typeface="楷体_GB2312" pitchFamily="49" charset="-122"/>
                <a:cs typeface="Times New Roman" panose="02020603050405020304" pitchFamily="18" charset="0"/>
              </a:rPr>
              <a:t>布尔模型</a:t>
            </a:r>
            <a:endParaRPr lang="en-US" altLang="zh-CN" sz="2800" b="1" dirty="0">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a:latin typeface="Times New Roman" panose="02020603050405020304" pitchFamily="18" charset="0"/>
                <a:ea typeface="楷体_GB2312" pitchFamily="49" charset="-122"/>
                <a:cs typeface="Times New Roman" panose="02020603050405020304" pitchFamily="18" charset="0"/>
              </a:rPr>
              <a:t>基于模糊集的模型</a:t>
            </a:r>
            <a:endParaRPr lang="en-US" altLang="zh-CN" sz="2800" b="1" dirty="0">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a:latin typeface="Times New Roman" panose="02020603050405020304" pitchFamily="18" charset="0"/>
                <a:ea typeface="楷体_GB2312" pitchFamily="49" charset="-122"/>
                <a:cs typeface="Times New Roman" panose="02020603050405020304" pitchFamily="18" charset="0"/>
              </a:rPr>
              <a:t>扩展布尔模型</a:t>
            </a:r>
            <a:endParaRPr lang="en-US" altLang="zh-CN" sz="2800" b="1" dirty="0">
              <a:latin typeface="Times New Roman" panose="02020603050405020304" pitchFamily="18" charset="0"/>
              <a:ea typeface="楷体_GB2312" pitchFamily="49" charset="-122"/>
              <a:cs typeface="Times New Roman" panose="02020603050405020304" pitchFamily="18" charset="0"/>
            </a:endParaRPr>
          </a:p>
          <a:p>
            <a:pPr lvl="1">
              <a:spcBef>
                <a:spcPts val="0"/>
              </a:spcBef>
            </a:pPr>
            <a:r>
              <a:rPr lang="zh-CN" altLang="en-US" b="1" dirty="0">
                <a:solidFill>
                  <a:srgbClr val="002060"/>
                </a:solidFill>
                <a:latin typeface="Times New Roman" panose="02020603050405020304" pitchFamily="18" charset="0"/>
                <a:ea typeface="楷体_GB2312" pitchFamily="49" charset="-122"/>
                <a:cs typeface="Times New Roman" panose="02020603050405020304" pitchFamily="18" charset="0"/>
              </a:rPr>
              <a:t>基于代数论</a:t>
            </a:r>
            <a:r>
              <a:rPr lang="zh-CN" altLang="en-US" b="1" dirty="0" smtClean="0">
                <a:solidFill>
                  <a:srgbClr val="002060"/>
                </a:solidFill>
                <a:latin typeface="Times New Roman" panose="02020603050405020304" pitchFamily="18" charset="0"/>
                <a:ea typeface="楷体_GB2312" pitchFamily="49" charset="-122"/>
                <a:cs typeface="Times New Roman" panose="02020603050405020304" pitchFamily="18" charset="0"/>
              </a:rPr>
              <a:t>的模型</a:t>
            </a:r>
            <a:r>
              <a:rPr lang="en-US" altLang="zh-CN" b="1" dirty="0">
                <a:solidFill>
                  <a:srgbClr val="002060"/>
                </a:solidFill>
                <a:latin typeface="Times New Roman" panose="02020603050405020304" pitchFamily="18" charset="0"/>
                <a:ea typeface="楷体_GB2312" pitchFamily="49" charset="-122"/>
                <a:cs typeface="Times New Roman" panose="02020603050405020304" pitchFamily="18" charset="0"/>
              </a:rPr>
              <a:t>(Algebraic Models)</a:t>
            </a:r>
            <a:endParaRPr lang="en-US" altLang="zh-CN" b="1" dirty="0">
              <a:solidFill>
                <a:srgbClr val="002060"/>
              </a:solidFill>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a:solidFill>
                  <a:srgbClr val="002060"/>
                </a:solidFill>
                <a:latin typeface="Times New Roman" panose="02020603050405020304" pitchFamily="18" charset="0"/>
                <a:ea typeface="楷体_GB2312" pitchFamily="49" charset="-122"/>
                <a:cs typeface="Times New Roman" panose="02020603050405020304" pitchFamily="18" charset="0"/>
              </a:rPr>
              <a:t>向量空间模型</a:t>
            </a:r>
            <a:endParaRPr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a:solidFill>
                  <a:srgbClr val="002060"/>
                </a:solidFill>
                <a:latin typeface="Times New Roman" panose="02020603050405020304" pitchFamily="18" charset="0"/>
                <a:ea typeface="楷体_GB2312" pitchFamily="49" charset="-122"/>
                <a:cs typeface="Times New Roman" panose="02020603050405020304" pitchFamily="18" charset="0"/>
              </a:rPr>
              <a:t>潜性语义索引模型</a:t>
            </a:r>
            <a:endParaRPr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endParaRPr>
          </a:p>
          <a:p>
            <a:pPr lvl="1">
              <a:spcBef>
                <a:spcPts val="0"/>
              </a:spcBef>
            </a:pPr>
            <a:r>
              <a:rPr lang="zh-CN" altLang="en-US" b="1" dirty="0">
                <a:solidFill>
                  <a:srgbClr val="003300"/>
                </a:solidFill>
                <a:latin typeface="Times New Roman" panose="02020603050405020304" pitchFamily="18" charset="0"/>
                <a:ea typeface="楷体_GB2312" pitchFamily="49" charset="-122"/>
                <a:cs typeface="Times New Roman" panose="02020603050405020304" pitchFamily="18" charset="0"/>
              </a:rPr>
              <a:t>基于概率统计</a:t>
            </a:r>
            <a:r>
              <a:rPr lang="zh-CN" altLang="en-US" b="1" dirty="0" smtClean="0">
                <a:solidFill>
                  <a:srgbClr val="003300"/>
                </a:solidFill>
                <a:latin typeface="Times New Roman" panose="02020603050405020304" pitchFamily="18" charset="0"/>
                <a:ea typeface="楷体_GB2312" pitchFamily="49" charset="-122"/>
                <a:cs typeface="Times New Roman" panose="02020603050405020304" pitchFamily="18" charset="0"/>
              </a:rPr>
              <a:t>的模型</a:t>
            </a:r>
            <a:r>
              <a:rPr lang="en-US" altLang="zh-CN" b="1" dirty="0">
                <a:solidFill>
                  <a:srgbClr val="003300"/>
                </a:solidFill>
                <a:latin typeface="Times New Roman" panose="02020603050405020304" pitchFamily="18" charset="0"/>
                <a:ea typeface="楷体_GB2312" pitchFamily="49" charset="-122"/>
                <a:cs typeface="Times New Roman" panose="02020603050405020304" pitchFamily="18" charset="0"/>
              </a:rPr>
              <a:t>(Probabilistic Models)</a:t>
            </a:r>
            <a:endParaRPr lang="en-US" altLang="zh-CN" b="1" dirty="0">
              <a:solidFill>
                <a:srgbClr val="003300"/>
              </a:solidFill>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a:solidFill>
                  <a:srgbClr val="003300"/>
                </a:solidFill>
                <a:latin typeface="Times New Roman" panose="02020603050405020304" pitchFamily="18" charset="0"/>
                <a:ea typeface="楷体_GB2312" pitchFamily="49" charset="-122"/>
                <a:cs typeface="Times New Roman" panose="02020603050405020304" pitchFamily="18" charset="0"/>
              </a:rPr>
              <a:t>回归模型</a:t>
            </a:r>
            <a:endParaRPr lang="en-US" altLang="zh-CN" sz="2800" b="1" dirty="0">
              <a:solidFill>
                <a:srgbClr val="003300"/>
              </a:solidFill>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a:solidFill>
                  <a:srgbClr val="003300"/>
                </a:solidFill>
                <a:latin typeface="Times New Roman" panose="02020603050405020304" pitchFamily="18" charset="0"/>
                <a:ea typeface="楷体_GB2312" pitchFamily="49" charset="-122"/>
                <a:cs typeface="Times New Roman" panose="02020603050405020304" pitchFamily="18" charset="0"/>
              </a:rPr>
              <a:t>二元独立概率模型</a:t>
            </a:r>
            <a:endParaRPr lang="en-US" altLang="zh-CN" sz="2800" b="1" dirty="0">
              <a:solidFill>
                <a:srgbClr val="003300"/>
              </a:solidFill>
              <a:latin typeface="Times New Roman" panose="02020603050405020304" pitchFamily="18" charset="0"/>
              <a:ea typeface="楷体_GB2312" pitchFamily="49" charset="-122"/>
              <a:cs typeface="Times New Roman" panose="02020603050405020304" pitchFamily="18" charset="0"/>
            </a:endParaRPr>
          </a:p>
          <a:p>
            <a:pPr lvl="2">
              <a:spcBef>
                <a:spcPts val="0"/>
              </a:spcBef>
              <a:buFont typeface="Wingdings" panose="05000000000000000000" pitchFamily="2" charset="2"/>
              <a:buChar char="ü"/>
            </a:pPr>
            <a:r>
              <a:rPr lang="zh-CN" altLang="en-US" sz="2800" b="1" dirty="0" smtClean="0">
                <a:solidFill>
                  <a:srgbClr val="003300"/>
                </a:solidFill>
                <a:latin typeface="Times New Roman" panose="02020603050405020304" pitchFamily="18" charset="0"/>
                <a:ea typeface="楷体_GB2312" pitchFamily="49" charset="-122"/>
                <a:cs typeface="Times New Roman" panose="02020603050405020304" pitchFamily="18" charset="0"/>
              </a:rPr>
              <a:t>语言模型 </a:t>
            </a:r>
            <a:r>
              <a:rPr lang="en-US" altLang="zh-CN" sz="2800" b="1" dirty="0" smtClean="0">
                <a:solidFill>
                  <a:srgbClr val="003300"/>
                </a:solidFill>
                <a:latin typeface="Times New Roman" panose="02020603050405020304" pitchFamily="18" charset="0"/>
                <a:ea typeface="楷体_GB2312" pitchFamily="49" charset="-122"/>
                <a:cs typeface="Times New Roman" panose="02020603050405020304" pitchFamily="18" charset="0"/>
              </a:rPr>
              <a:t> </a:t>
            </a:r>
            <a:endParaRPr lang="zh-CN" altLang="en-US" sz="3600" b="1" dirty="0">
              <a:solidFill>
                <a:srgbClr val="003300"/>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333375"/>
            <a:ext cx="8035925" cy="674688"/>
          </a:xfrm>
        </p:spPr>
        <p:txBody>
          <a:bodyPr/>
          <a:lstStyle/>
          <a:p>
            <a:r>
              <a:rPr lang="zh-CN" altLang="en-US" sz="3200" b="1" dirty="0">
                <a:latin typeface="+mj-ea"/>
                <a:ea typeface="+mj-ea"/>
              </a:rPr>
              <a:t>布尔模型</a:t>
            </a:r>
            <a:r>
              <a:rPr lang="en-US" altLang="zh-CN" sz="3200" b="1" dirty="0">
                <a:latin typeface="+mj-ea"/>
                <a:ea typeface="+mj-ea"/>
              </a:rPr>
              <a:t>(Boolean Model)</a:t>
            </a:r>
            <a:endParaRPr lang="zh-CN" altLang="en-US" sz="3200" b="1" dirty="0">
              <a:latin typeface="+mj-ea"/>
              <a:ea typeface="+mj-ea"/>
            </a:endParaRPr>
          </a:p>
        </p:txBody>
      </p:sp>
      <p:sp>
        <p:nvSpPr>
          <p:cNvPr id="7171" name="Rectangle 3"/>
          <p:cNvSpPr>
            <a:spLocks noGrp="1" noChangeArrowheads="1"/>
          </p:cNvSpPr>
          <p:nvPr>
            <p:ph type="body" idx="1"/>
          </p:nvPr>
        </p:nvSpPr>
        <p:spPr>
          <a:xfrm>
            <a:off x="571472" y="1308660"/>
            <a:ext cx="8286808" cy="5000660"/>
          </a:xfrm>
        </p:spPr>
        <p:txBody>
          <a:bodyPr/>
          <a:lstStyle/>
          <a:p>
            <a:r>
              <a:rPr lang="zh-CN" altLang="en-US" b="1" dirty="0" smtClean="0">
                <a:latin typeface="Times New Roman" panose="02020603050405020304" pitchFamily="18" charset="0"/>
                <a:ea typeface="楷体_GB2312" pitchFamily="49" charset="-122"/>
                <a:cs typeface="Times New Roman" panose="02020603050405020304" pitchFamily="18" charset="0"/>
              </a:rPr>
              <a:t>布尔模型描述</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lvl="1"/>
            <a:r>
              <a:rPr lang="zh-CN" altLang="en-US" b="1" dirty="0" smtClean="0">
                <a:latin typeface="Times New Roman" panose="02020603050405020304" pitchFamily="18" charset="0"/>
                <a:ea typeface="楷体_GB2312" pitchFamily="49" charset="-122"/>
                <a:cs typeface="Times New Roman" panose="02020603050405020304" pitchFamily="18" charset="0"/>
              </a:rPr>
              <a:t>布尔模型考虑索引项是否出现在相应文档中，因此索引项对应权重取</a:t>
            </a:r>
            <a:r>
              <a:rPr lang="en-US" altLang="en-US" b="1" dirty="0" smtClean="0">
                <a:latin typeface="Times New Roman" panose="02020603050405020304" pitchFamily="18" charset="0"/>
                <a:ea typeface="楷体_GB2312" pitchFamily="49" charset="-122"/>
                <a:cs typeface="Times New Roman" panose="02020603050405020304" pitchFamily="18" charset="0"/>
              </a:rPr>
              <a:t>0 </a:t>
            </a:r>
            <a:r>
              <a:rPr lang="zh-CN" altLang="en-US" b="1" dirty="0" smtClean="0">
                <a:latin typeface="Times New Roman" panose="02020603050405020304" pitchFamily="18" charset="0"/>
                <a:ea typeface="楷体_GB2312" pitchFamily="49" charset="-122"/>
                <a:cs typeface="Times New Roman" panose="02020603050405020304" pitchFamily="18" charset="0"/>
              </a:rPr>
              <a:t>或</a:t>
            </a:r>
            <a:r>
              <a:rPr lang="en-US" altLang="en-US" b="1" dirty="0" smtClean="0">
                <a:latin typeface="Times New Roman" panose="02020603050405020304" pitchFamily="18" charset="0"/>
                <a:ea typeface="楷体_GB2312" pitchFamily="49" charset="-122"/>
                <a:cs typeface="Times New Roman" panose="02020603050405020304" pitchFamily="18" charset="0"/>
              </a:rPr>
              <a:t>1</a:t>
            </a:r>
            <a:r>
              <a:rPr lang="zh-CN" altLang="en-US" b="1" dirty="0" smtClean="0">
                <a:latin typeface="Times New Roman" panose="02020603050405020304" pitchFamily="18" charset="0"/>
                <a:ea typeface="楷体_GB2312" pitchFamily="49" charset="-122"/>
                <a:cs typeface="Times New Roman" panose="02020603050405020304" pitchFamily="18" charset="0"/>
              </a:rPr>
              <a:t>。</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r>
              <a:rPr lang="zh-CN" altLang="en-US" b="1" dirty="0" smtClean="0">
                <a:latin typeface="Times New Roman" panose="02020603050405020304" pitchFamily="18" charset="0"/>
                <a:ea typeface="楷体_GB2312" pitchFamily="49" charset="-122"/>
                <a:cs typeface="Times New Roman" panose="02020603050405020304" pitchFamily="18" charset="0"/>
              </a:rPr>
              <a:t>一个查询通常由若干索引项组合而成，每个索引项之间有三种连接：</a:t>
            </a:r>
            <a:r>
              <a:rPr lang="en-US" altLang="en-US" b="1" dirty="0" smtClean="0">
                <a:latin typeface="Times New Roman" panose="02020603050405020304" pitchFamily="18" charset="0"/>
                <a:ea typeface="楷体_GB2312" pitchFamily="49" charset="-122"/>
                <a:cs typeface="Times New Roman" panose="02020603050405020304" pitchFamily="18" charset="0"/>
              </a:rPr>
              <a:t>not, and, or</a:t>
            </a:r>
            <a:r>
              <a:rPr lang="zh-CN" altLang="en-US" b="1" dirty="0" smtClean="0">
                <a:latin typeface="Times New Roman" panose="02020603050405020304" pitchFamily="18" charset="0"/>
                <a:ea typeface="楷体_GB2312" pitchFamily="49" charset="-122"/>
                <a:cs typeface="Times New Roman" panose="02020603050405020304" pitchFamily="18" charset="0"/>
              </a:rPr>
              <a:t>。</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lvl="1">
              <a:lnSpc>
                <a:spcPct val="80000"/>
              </a:lnSpc>
            </a:pPr>
            <a:r>
              <a:rPr lang="zh-CN" altLang="en-US" b="1" dirty="0">
                <a:latin typeface="Times New Roman" panose="02020603050405020304" pitchFamily="18" charset="0"/>
                <a:ea typeface="楷体_GB2312" pitchFamily="49" charset="-122"/>
                <a:cs typeface="Times New Roman" panose="02020603050405020304" pitchFamily="18" charset="0"/>
              </a:rPr>
              <a:t>匹配</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lvl="2" eaLnBrk="1" hangingPunct="1">
              <a:lnSpc>
                <a:spcPct val="80000"/>
              </a:lnSpc>
            </a:pPr>
            <a:r>
              <a:rPr lang="zh-CN" altLang="en-US" dirty="0"/>
              <a:t>一个文档当且仅当它能够满足布尔查询式时，才将其检索出来</a:t>
            </a:r>
            <a:endParaRPr lang="zh-CN" altLang="en-US" dirty="0"/>
          </a:p>
          <a:p>
            <a:pPr lvl="2" eaLnBrk="1" hangingPunct="1">
              <a:lnSpc>
                <a:spcPct val="80000"/>
              </a:lnSpc>
            </a:pPr>
            <a:r>
              <a:rPr lang="zh-CN" altLang="en-US" dirty="0"/>
              <a:t>检索策略基于二值判定标准，匹配成功的文档得分为</a:t>
            </a:r>
            <a:r>
              <a:rPr lang="en-US" altLang="zh-CN" dirty="0"/>
              <a:t>1</a:t>
            </a:r>
            <a:r>
              <a:rPr lang="zh-CN" altLang="en-US" dirty="0"/>
              <a:t>，否则为</a:t>
            </a:r>
            <a:r>
              <a:rPr lang="en-US" altLang="zh-CN" dirty="0"/>
              <a:t>0</a:t>
            </a:r>
            <a:r>
              <a:rPr lang="zh-CN" altLang="en-US" dirty="0"/>
              <a:t>。</a:t>
            </a:r>
            <a:endParaRPr lang="zh-CN" altLang="en-US" dirty="0"/>
          </a:p>
          <a:p>
            <a:pPr lvl="1">
              <a:lnSpc>
                <a:spcPct val="110000"/>
              </a:lnSpc>
            </a:pPr>
            <a:r>
              <a:rPr lang="zh-CN" altLang="en-US" b="1" dirty="0">
                <a:latin typeface="Times New Roman" panose="02020603050405020304" pitchFamily="18" charset="0"/>
                <a:ea typeface="楷体_GB2312" pitchFamily="49" charset="-122"/>
                <a:cs typeface="Times New Roman" panose="02020603050405020304" pitchFamily="18" charset="0"/>
              </a:rPr>
              <a:t>类似于传统数据库检索，是精确匹配</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lvl="2" eaLnBrk="1" hangingPunct="1">
              <a:lnSpc>
                <a:spcPct val="80000"/>
              </a:lnSpc>
            </a:pPr>
            <a:endParaRPr lang="zh-CN" altLang="en-US" dirty="0"/>
          </a:p>
          <a:p>
            <a:pPr lvl="1"/>
            <a:endParaRPr lang="en-US" altLang="zh-CN"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1"/>
          <a:srcRect l="25644" t="39884" r="18168" b="14740"/>
          <a:stretch>
            <a:fillRect/>
          </a:stretch>
        </p:blipFill>
        <p:spPr bwMode="auto">
          <a:xfrm>
            <a:off x="4143372" y="4094742"/>
            <a:ext cx="4286280" cy="2214578"/>
          </a:xfrm>
          <a:prstGeom prst="rect">
            <a:avLst/>
          </a:prstGeom>
          <a:noFill/>
          <a:ln w="9525">
            <a:noFill/>
            <a:miter lim="800000"/>
            <a:headEnd/>
            <a:tailEnd/>
          </a:ln>
        </p:spPr>
      </p:pic>
      <p:sp>
        <p:nvSpPr>
          <p:cNvPr id="7170" name="Rectangle 2"/>
          <p:cNvSpPr>
            <a:spLocks noGrp="1" noChangeArrowheads="1"/>
          </p:cNvSpPr>
          <p:nvPr>
            <p:ph type="title"/>
          </p:nvPr>
        </p:nvSpPr>
        <p:spPr>
          <a:xfrm>
            <a:off x="611188" y="378048"/>
            <a:ext cx="8035925" cy="674688"/>
          </a:xfrm>
        </p:spPr>
        <p:txBody>
          <a:bodyPr/>
          <a:lstStyle/>
          <a:p>
            <a:r>
              <a:rPr lang="zh-CN" altLang="en-US" sz="3200" b="1" dirty="0">
                <a:latin typeface="+mj-ea"/>
                <a:ea typeface="+mj-ea"/>
              </a:rPr>
              <a:t>布尔模型</a:t>
            </a:r>
            <a:r>
              <a:rPr lang="en-US" altLang="zh-CN" sz="3200" b="1" dirty="0">
                <a:latin typeface="+mj-ea"/>
                <a:ea typeface="+mj-ea"/>
              </a:rPr>
              <a:t>(Boolean Model)</a:t>
            </a:r>
            <a:endParaRPr lang="zh-CN" altLang="en-US" sz="3200" b="1" dirty="0">
              <a:latin typeface="+mj-ea"/>
              <a:ea typeface="+mj-ea"/>
            </a:endParaRPr>
          </a:p>
        </p:txBody>
      </p:sp>
      <p:sp>
        <p:nvSpPr>
          <p:cNvPr id="7171" name="Rectangle 3"/>
          <p:cNvSpPr>
            <a:spLocks noGrp="1" noChangeArrowheads="1"/>
          </p:cNvSpPr>
          <p:nvPr>
            <p:ph type="body" idx="1"/>
          </p:nvPr>
        </p:nvSpPr>
        <p:spPr>
          <a:xfrm>
            <a:off x="571472" y="1364138"/>
            <a:ext cx="8001056" cy="2928958"/>
          </a:xfrm>
        </p:spPr>
        <p:txBody>
          <a:bodyPr/>
          <a:lstStyle/>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示例</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rPr>
              <a:t>因不会产生歧义，以下例子直接用</a:t>
            </a:r>
            <a:r>
              <a:rPr lang="en-US" altLang="zh-CN" sz="2800" b="1" dirty="0" smtClean="0">
                <a:latin typeface="Times New Roman" panose="02020603050405020304" pitchFamily="18" charset="0"/>
                <a:ea typeface="楷体_GB2312" pitchFamily="49" charset="-122"/>
                <a:cs typeface="Times New Roman" panose="02020603050405020304" pitchFamily="18" charset="0"/>
              </a:rPr>
              <a:t>Term</a:t>
            </a:r>
            <a:r>
              <a:rPr lang="zh-CN" altLang="en-US" sz="2800" b="1" dirty="0" smtClean="0">
                <a:latin typeface="Times New Roman" panose="02020603050405020304" pitchFamily="18" charset="0"/>
                <a:ea typeface="楷体_GB2312" pitchFamily="49" charset="-122"/>
                <a:cs typeface="Times New Roman" panose="02020603050405020304" pitchFamily="18" charset="0"/>
              </a:rPr>
              <a:t>进行布尔操作</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rPr>
              <a:t>：</a:t>
            </a:r>
            <a:endParaRPr lang="zh-CN" altLang="en-US" sz="2800"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查询：</a:t>
            </a:r>
            <a:r>
              <a:rPr lang="en-US" altLang="zh-CN" b="1" dirty="0" smtClean="0">
                <a:latin typeface="Times New Roman" panose="02020603050405020304" pitchFamily="18" charset="0"/>
                <a:ea typeface="楷体_GB2312" pitchFamily="49" charset="-122"/>
                <a:cs typeface="Times New Roman" panose="02020603050405020304" pitchFamily="18" charset="0"/>
              </a:rPr>
              <a:t>2006 AND </a:t>
            </a:r>
            <a:r>
              <a:rPr lang="zh-CN" altLang="en-US" b="1" dirty="0" smtClean="0">
                <a:latin typeface="Times New Roman" panose="02020603050405020304" pitchFamily="18" charset="0"/>
                <a:ea typeface="楷体_GB2312" pitchFamily="49" charset="-122"/>
                <a:cs typeface="Times New Roman" panose="02020603050405020304" pitchFamily="18" charset="0"/>
              </a:rPr>
              <a:t>世界杯</a:t>
            </a:r>
            <a:r>
              <a:rPr lang="en-US" altLang="zh-CN" b="1" dirty="0" smtClean="0">
                <a:latin typeface="Times New Roman" panose="02020603050405020304" pitchFamily="18" charset="0"/>
                <a:ea typeface="楷体_GB2312" pitchFamily="49" charset="-122"/>
                <a:cs typeface="Times New Roman" panose="02020603050405020304" pitchFamily="18" charset="0"/>
              </a:rPr>
              <a:t>AND NOT </a:t>
            </a:r>
            <a:r>
              <a:rPr lang="zh-CN" altLang="en-US" b="1" dirty="0" smtClean="0">
                <a:latin typeface="Times New Roman" panose="02020603050405020304" pitchFamily="18" charset="0"/>
                <a:ea typeface="楷体_GB2312" pitchFamily="49" charset="-122"/>
                <a:cs typeface="Times New Roman" panose="02020603050405020304" pitchFamily="18" charset="0"/>
              </a:rPr>
              <a:t>小组赛</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文档</a:t>
            </a:r>
            <a:r>
              <a:rPr lang="en-US" altLang="zh-CN" b="1" dirty="0" smtClean="0">
                <a:latin typeface="Times New Roman" panose="02020603050405020304" pitchFamily="18" charset="0"/>
                <a:ea typeface="楷体_GB2312" pitchFamily="49" charset="-122"/>
                <a:cs typeface="Times New Roman" panose="02020603050405020304" pitchFamily="18" charset="0"/>
              </a:rPr>
              <a:t>1</a:t>
            </a:r>
            <a:r>
              <a:rPr lang="zh-CN" altLang="en-US" b="1" dirty="0" smtClean="0">
                <a:latin typeface="Times New Roman" panose="02020603050405020304" pitchFamily="18" charset="0"/>
                <a:ea typeface="楷体_GB2312" pitchFamily="49" charset="-122"/>
                <a:cs typeface="Times New Roman" panose="02020603050405020304" pitchFamily="18" charset="0"/>
              </a:rPr>
              <a:t>：</a:t>
            </a:r>
            <a:r>
              <a:rPr lang="en-US" altLang="zh-CN" b="1" dirty="0" smtClean="0">
                <a:latin typeface="Times New Roman" panose="02020603050405020304" pitchFamily="18" charset="0"/>
                <a:ea typeface="楷体_GB2312" pitchFamily="49" charset="-122"/>
                <a:cs typeface="Times New Roman" panose="02020603050405020304" pitchFamily="18" charset="0"/>
              </a:rPr>
              <a:t>2006</a:t>
            </a:r>
            <a:r>
              <a:rPr lang="zh-CN" altLang="en-US" b="1" dirty="0" smtClean="0">
                <a:latin typeface="Times New Roman" panose="02020603050405020304" pitchFamily="18" charset="0"/>
                <a:ea typeface="楷体_GB2312" pitchFamily="49" charset="-122"/>
                <a:cs typeface="Times New Roman" panose="02020603050405020304" pitchFamily="18" charset="0"/>
              </a:rPr>
              <a:t>年世界杯在德国举行。</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文档</a:t>
            </a:r>
            <a:r>
              <a:rPr lang="en-US" altLang="zh-CN" b="1" dirty="0" smtClean="0">
                <a:latin typeface="Times New Roman" panose="02020603050405020304" pitchFamily="18" charset="0"/>
                <a:ea typeface="楷体_GB2312" pitchFamily="49" charset="-122"/>
                <a:cs typeface="Times New Roman" panose="02020603050405020304" pitchFamily="18" charset="0"/>
              </a:rPr>
              <a:t>2</a:t>
            </a:r>
            <a:r>
              <a:rPr lang="zh-CN" altLang="en-US" b="1" dirty="0" smtClean="0">
                <a:latin typeface="Times New Roman" panose="02020603050405020304" pitchFamily="18" charset="0"/>
                <a:ea typeface="楷体_GB2312" pitchFamily="49" charset="-122"/>
                <a:cs typeface="Times New Roman" panose="02020603050405020304" pitchFamily="18" charset="0"/>
              </a:rPr>
              <a:t>：</a:t>
            </a:r>
            <a:r>
              <a:rPr lang="en-US" altLang="zh-CN" b="1" dirty="0" smtClean="0">
                <a:latin typeface="Times New Roman" panose="02020603050405020304" pitchFamily="18" charset="0"/>
                <a:ea typeface="楷体_GB2312" pitchFamily="49" charset="-122"/>
                <a:cs typeface="Times New Roman" panose="02020603050405020304" pitchFamily="18" charset="0"/>
              </a:rPr>
              <a:t>2006</a:t>
            </a:r>
            <a:r>
              <a:rPr lang="zh-CN" altLang="en-US" b="1" dirty="0" smtClean="0">
                <a:latin typeface="Times New Roman" panose="02020603050405020304" pitchFamily="18" charset="0"/>
                <a:ea typeface="楷体_GB2312" pitchFamily="49" charset="-122"/>
                <a:cs typeface="Times New Roman" panose="02020603050405020304" pitchFamily="18" charset="0"/>
              </a:rPr>
              <a:t>年世界杯小组赛已经结束。</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布尔模型匹配的集合表示</a:t>
            </a:r>
            <a:endParaRPr lang="zh-CN" altLang="en-US" sz="2800"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378048"/>
            <a:ext cx="8035925" cy="674688"/>
          </a:xfrm>
        </p:spPr>
        <p:txBody>
          <a:bodyPr/>
          <a:lstStyle/>
          <a:p>
            <a:r>
              <a:rPr lang="zh-CN" altLang="en-US" sz="3200" b="1" dirty="0">
                <a:latin typeface="+mj-ea"/>
                <a:ea typeface="+mj-ea"/>
              </a:rPr>
              <a:t>布尔模型</a:t>
            </a:r>
            <a:r>
              <a:rPr lang="en-US" altLang="zh-CN" sz="3200" b="1" dirty="0">
                <a:latin typeface="+mj-ea"/>
                <a:ea typeface="+mj-ea"/>
              </a:rPr>
              <a:t>(Boolean Model)</a:t>
            </a:r>
            <a:endParaRPr lang="zh-CN" altLang="en-US" sz="3200" b="1" dirty="0">
              <a:latin typeface="+mj-ea"/>
              <a:ea typeface="+mj-ea"/>
            </a:endParaRPr>
          </a:p>
        </p:txBody>
      </p:sp>
      <p:sp>
        <p:nvSpPr>
          <p:cNvPr id="7171" name="Rectangle 3"/>
          <p:cNvSpPr>
            <a:spLocks noGrp="1" noChangeArrowheads="1"/>
          </p:cNvSpPr>
          <p:nvPr>
            <p:ph type="body" idx="1"/>
          </p:nvPr>
        </p:nvSpPr>
        <p:spPr>
          <a:xfrm>
            <a:off x="642910" y="1452106"/>
            <a:ext cx="7786742" cy="4929222"/>
          </a:xfrm>
        </p:spPr>
        <p:txBody>
          <a:bodyPr/>
          <a:lstStyle/>
          <a:p>
            <a:pPr>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思考题：用布尔模型怎么构造查询关于</a:t>
            </a:r>
            <a:r>
              <a:rPr lang="en-US" altLang="zh-CN" b="1" dirty="0" smtClean="0">
                <a:latin typeface="Times New Roman" panose="02020603050405020304" pitchFamily="18" charset="0"/>
                <a:ea typeface="楷体_GB2312" pitchFamily="49" charset="-122"/>
                <a:cs typeface="Times New Roman" panose="02020603050405020304" pitchFamily="18" charset="0"/>
              </a:rPr>
              <a:t>2006</a:t>
            </a:r>
            <a:r>
              <a:rPr lang="zh-CN" altLang="en-US" b="1" dirty="0" smtClean="0">
                <a:latin typeface="Times New Roman" panose="02020603050405020304" pitchFamily="18" charset="0"/>
                <a:ea typeface="楷体_GB2312" pitchFamily="49" charset="-122"/>
                <a:cs typeface="Times New Roman" panose="02020603050405020304" pitchFamily="18" charset="0"/>
              </a:rPr>
              <a:t>年超女</a:t>
            </a:r>
            <a:r>
              <a:rPr lang="en-US" altLang="zh-CN" b="1" dirty="0" smtClean="0">
                <a:latin typeface="Times New Roman" panose="02020603050405020304" pitchFamily="18" charset="0"/>
                <a:ea typeface="楷体_GB2312" pitchFamily="49" charset="-122"/>
                <a:cs typeface="Times New Roman" panose="02020603050405020304" pitchFamily="18" charset="0"/>
              </a:rPr>
              <a:t>6</a:t>
            </a:r>
            <a:r>
              <a:rPr lang="zh-CN" altLang="en-US" b="1" dirty="0" smtClean="0">
                <a:latin typeface="Times New Roman" panose="02020603050405020304" pitchFamily="18" charset="0"/>
                <a:ea typeface="楷体_GB2312" pitchFamily="49" charset="-122"/>
                <a:cs typeface="Times New Roman" panose="02020603050405020304" pitchFamily="18" charset="0"/>
              </a:rPr>
              <a:t>进</a:t>
            </a:r>
            <a:r>
              <a:rPr lang="en-US" altLang="zh-CN" b="1" dirty="0" smtClean="0">
                <a:latin typeface="Times New Roman" panose="02020603050405020304" pitchFamily="18" charset="0"/>
                <a:ea typeface="楷体_GB2312" pitchFamily="49" charset="-122"/>
                <a:cs typeface="Times New Roman" panose="02020603050405020304" pitchFamily="18" charset="0"/>
              </a:rPr>
              <a:t>5 </a:t>
            </a:r>
            <a:r>
              <a:rPr lang="zh-CN" altLang="en-US" b="1" dirty="0" smtClean="0">
                <a:latin typeface="Times New Roman" panose="02020603050405020304" pitchFamily="18" charset="0"/>
                <a:ea typeface="楷体_GB2312" pitchFamily="49" charset="-122"/>
                <a:cs typeface="Times New Roman" panose="02020603050405020304" pitchFamily="18" charset="0"/>
              </a:rPr>
              <a:t>比赛的新闻</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查询语句</a:t>
            </a:r>
            <a:endParaRPr lang="zh-CN" altLang="en-US" dirty="0" smtClean="0"/>
          </a:p>
          <a:p>
            <a:pPr lvl="1">
              <a:lnSpc>
                <a:spcPct val="110000"/>
              </a:lnSpc>
              <a:spcBef>
                <a:spcPts val="0"/>
              </a:spcBef>
            </a:pPr>
            <a:r>
              <a:rPr lang="en-US" altLang="zh-CN" b="1" dirty="0" smtClean="0">
                <a:latin typeface="Times New Roman" panose="02020603050405020304" pitchFamily="18" charset="0"/>
                <a:ea typeface="楷体_GB2312" pitchFamily="49" charset="-122"/>
                <a:cs typeface="Times New Roman" panose="02020603050405020304" pitchFamily="18" charset="0"/>
              </a:rPr>
              <a:t>(2006 OR </a:t>
            </a:r>
            <a:r>
              <a:rPr lang="zh-CN" altLang="en-US" b="1" dirty="0" smtClean="0">
                <a:latin typeface="Times New Roman" panose="02020603050405020304" pitchFamily="18" charset="0"/>
                <a:ea typeface="楷体_GB2312" pitchFamily="49" charset="-122"/>
                <a:cs typeface="Times New Roman" panose="02020603050405020304" pitchFamily="18" charset="0"/>
              </a:rPr>
              <a:t>今年</a:t>
            </a:r>
            <a:r>
              <a:rPr lang="en-US" altLang="zh-CN" b="1" dirty="0" smtClean="0">
                <a:latin typeface="Times New Roman" panose="02020603050405020304" pitchFamily="18" charset="0"/>
                <a:ea typeface="楷体_GB2312" pitchFamily="49" charset="-122"/>
                <a:cs typeface="Times New Roman" panose="02020603050405020304" pitchFamily="18" charset="0"/>
              </a:rPr>
              <a:t>) AND (</a:t>
            </a:r>
            <a:r>
              <a:rPr lang="zh-CN" altLang="en-US" b="1" dirty="0" smtClean="0">
                <a:latin typeface="Times New Roman" panose="02020603050405020304" pitchFamily="18" charset="0"/>
                <a:ea typeface="楷体_GB2312" pitchFamily="49" charset="-122"/>
                <a:cs typeface="Times New Roman" panose="02020603050405020304" pitchFamily="18" charset="0"/>
              </a:rPr>
              <a:t>超级女声</a:t>
            </a:r>
            <a:r>
              <a:rPr lang="en-US" altLang="zh-CN" b="1" dirty="0" smtClean="0">
                <a:latin typeface="Times New Roman" panose="02020603050405020304" pitchFamily="18" charset="0"/>
                <a:ea typeface="楷体_GB2312" pitchFamily="49" charset="-122"/>
                <a:cs typeface="Times New Roman" panose="02020603050405020304" pitchFamily="18" charset="0"/>
              </a:rPr>
              <a:t>OR </a:t>
            </a:r>
            <a:r>
              <a:rPr lang="zh-CN" altLang="en-US" b="1" dirty="0" smtClean="0">
                <a:latin typeface="Times New Roman" panose="02020603050405020304" pitchFamily="18" charset="0"/>
                <a:ea typeface="楷体_GB2312" pitchFamily="49" charset="-122"/>
                <a:cs typeface="Times New Roman" panose="02020603050405020304" pitchFamily="18" charset="0"/>
              </a:rPr>
              <a:t>超女</a:t>
            </a:r>
            <a:r>
              <a:rPr lang="en-US" altLang="zh-CN" b="1" dirty="0" smtClean="0">
                <a:latin typeface="Times New Roman" panose="02020603050405020304" pitchFamily="18" charset="0"/>
                <a:ea typeface="楷体_GB2312" pitchFamily="49" charset="-122"/>
                <a:cs typeface="Times New Roman" panose="02020603050405020304" pitchFamily="18" charset="0"/>
              </a:rPr>
              <a:t>OR </a:t>
            </a:r>
            <a:r>
              <a:rPr lang="zh-CN" altLang="en-US" b="1" dirty="0" smtClean="0">
                <a:latin typeface="Times New Roman" panose="02020603050405020304" pitchFamily="18" charset="0"/>
                <a:ea typeface="楷体_GB2312" pitchFamily="49" charset="-122"/>
                <a:cs typeface="Times New Roman" panose="02020603050405020304" pitchFamily="18" charset="0"/>
              </a:rPr>
              <a:t>超级女生</a:t>
            </a:r>
            <a:r>
              <a:rPr lang="en-US" altLang="zh-CN" b="1" dirty="0" smtClean="0">
                <a:latin typeface="Times New Roman" panose="02020603050405020304" pitchFamily="18" charset="0"/>
                <a:ea typeface="楷体_GB2312" pitchFamily="49" charset="-122"/>
                <a:cs typeface="Times New Roman" panose="02020603050405020304" pitchFamily="18" charset="0"/>
              </a:rPr>
              <a:t>) AND (6</a:t>
            </a:r>
            <a:r>
              <a:rPr lang="zh-CN" altLang="en-US" b="1" dirty="0" smtClean="0">
                <a:latin typeface="Times New Roman" panose="02020603050405020304" pitchFamily="18" charset="0"/>
                <a:ea typeface="楷体_GB2312" pitchFamily="49" charset="-122"/>
                <a:cs typeface="Times New Roman" panose="02020603050405020304" pitchFamily="18" charset="0"/>
              </a:rPr>
              <a:t>进</a:t>
            </a:r>
            <a:r>
              <a:rPr lang="en-US" altLang="zh-CN" b="1" dirty="0" smtClean="0">
                <a:latin typeface="Times New Roman" panose="02020603050405020304" pitchFamily="18" charset="0"/>
                <a:ea typeface="楷体_GB2312" pitchFamily="49" charset="-122"/>
                <a:cs typeface="Times New Roman" panose="02020603050405020304" pitchFamily="18" charset="0"/>
              </a:rPr>
              <a:t>5 OR </a:t>
            </a:r>
            <a:r>
              <a:rPr lang="zh-CN" altLang="en-US" b="1" dirty="0" smtClean="0">
                <a:latin typeface="Times New Roman" panose="02020603050405020304" pitchFamily="18" charset="0"/>
                <a:ea typeface="楷体_GB2312" pitchFamily="49" charset="-122"/>
                <a:cs typeface="Times New Roman" panose="02020603050405020304" pitchFamily="18" charset="0"/>
              </a:rPr>
              <a:t>六进五</a:t>
            </a:r>
            <a:r>
              <a:rPr lang="en-US" altLang="zh-CN" b="1" dirty="0" smtClean="0">
                <a:latin typeface="Times New Roman" panose="02020603050405020304" pitchFamily="18" charset="0"/>
                <a:ea typeface="楷体_GB2312" pitchFamily="49" charset="-122"/>
                <a:cs typeface="Times New Roman" panose="02020603050405020304" pitchFamily="18" charset="0"/>
              </a:rPr>
              <a:t>OR </a:t>
            </a:r>
            <a:r>
              <a:rPr lang="zh-CN" altLang="en-US" b="1" dirty="0" smtClean="0">
                <a:latin typeface="Times New Roman" panose="02020603050405020304" pitchFamily="18" charset="0"/>
                <a:ea typeface="楷体_GB2312" pitchFamily="49" charset="-122"/>
                <a:cs typeface="Times New Roman" panose="02020603050405020304" pitchFamily="18" charset="0"/>
              </a:rPr>
              <a:t>六</a:t>
            </a:r>
            <a:r>
              <a:rPr lang="en-US" altLang="zh-CN" b="1" dirty="0" smtClean="0">
                <a:latin typeface="Times New Roman" panose="02020603050405020304" pitchFamily="18" charset="0"/>
                <a:ea typeface="楷体_GB2312" pitchFamily="49" charset="-122"/>
                <a:cs typeface="Times New Roman" panose="02020603050405020304" pitchFamily="18" charset="0"/>
              </a:rPr>
              <a:t>AND </a:t>
            </a:r>
            <a:r>
              <a:rPr lang="zh-CN" altLang="en-US" b="1" dirty="0" smtClean="0">
                <a:latin typeface="Times New Roman" panose="02020603050405020304" pitchFamily="18" charset="0"/>
                <a:ea typeface="楷体_GB2312" pitchFamily="49" charset="-122"/>
                <a:cs typeface="Times New Roman" panose="02020603050405020304" pitchFamily="18" charset="0"/>
              </a:rPr>
              <a:t>进</a:t>
            </a:r>
            <a:r>
              <a:rPr lang="en-US" altLang="zh-CN" b="1" dirty="0" smtClean="0">
                <a:latin typeface="Times New Roman" panose="02020603050405020304" pitchFamily="18" charset="0"/>
                <a:ea typeface="楷体_GB2312" pitchFamily="49" charset="-122"/>
                <a:cs typeface="Times New Roman" panose="02020603050405020304" pitchFamily="18" charset="0"/>
              </a:rPr>
              <a:t>AND </a:t>
            </a:r>
            <a:r>
              <a:rPr lang="zh-CN" altLang="en-US" b="1" dirty="0" smtClean="0">
                <a:latin typeface="Times New Roman" panose="02020603050405020304" pitchFamily="18" charset="0"/>
                <a:ea typeface="楷体_GB2312" pitchFamily="49" charset="-122"/>
                <a:cs typeface="Times New Roman" panose="02020603050405020304" pitchFamily="18" charset="0"/>
              </a:rPr>
              <a:t>五</a:t>
            </a:r>
            <a:r>
              <a:rPr lang="en-US" altLang="zh-CN" b="1" dirty="0" smtClean="0">
                <a:latin typeface="Times New Roman" panose="02020603050405020304" pitchFamily="18" charset="0"/>
                <a:ea typeface="楷体_GB2312" pitchFamily="49" charset="-122"/>
                <a:cs typeface="Times New Roman" panose="02020603050405020304" pitchFamily="18" charset="0"/>
              </a:rPr>
              <a:t>)</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表达式相当复杂，构造困难！</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不严格的话结果过多，而且很多不相关；非常严格的话结果会很少，漏掉很多结果</a:t>
            </a:r>
            <a:r>
              <a:rPr lang="en-US" altLang="zh-CN" b="1" dirty="0" smtClean="0">
                <a:latin typeface="Times New Roman" panose="02020603050405020304" pitchFamily="18" charset="0"/>
                <a:ea typeface="楷体_GB2312" pitchFamily="49" charset="-122"/>
                <a:cs typeface="Times New Roman" panose="02020603050405020304" pitchFamily="18" charset="0"/>
              </a:rPr>
              <a:t>.</a:t>
            </a:r>
            <a:endParaRPr lang="zh-CN" alt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378048"/>
            <a:ext cx="8035925" cy="674688"/>
          </a:xfrm>
        </p:spPr>
        <p:txBody>
          <a:bodyPr/>
          <a:lstStyle/>
          <a:p>
            <a:r>
              <a:rPr lang="zh-CN" altLang="en-US" sz="3200" b="1" dirty="0">
                <a:latin typeface="+mj-ea"/>
                <a:ea typeface="+mj-ea"/>
              </a:rPr>
              <a:t>布尔模型</a:t>
            </a:r>
            <a:r>
              <a:rPr lang="en-US" altLang="zh-CN" sz="3200" b="1" dirty="0">
                <a:latin typeface="+mj-ea"/>
                <a:ea typeface="+mj-ea"/>
              </a:rPr>
              <a:t>(Boolean Model)</a:t>
            </a:r>
            <a:endParaRPr lang="zh-CN" altLang="en-US" sz="3200" b="1" dirty="0">
              <a:latin typeface="+mj-ea"/>
              <a:ea typeface="+mj-ea"/>
            </a:endParaRPr>
          </a:p>
        </p:txBody>
      </p:sp>
      <p:pic>
        <p:nvPicPr>
          <p:cNvPr id="5" name="图片 4"/>
          <p:cNvPicPr/>
          <p:nvPr/>
        </p:nvPicPr>
        <p:blipFill>
          <a:blip r:embed="rId1"/>
          <a:srcRect l="15544" t="9733" r="14832" b="11991"/>
          <a:stretch>
            <a:fillRect/>
          </a:stretch>
        </p:blipFill>
        <p:spPr bwMode="auto">
          <a:xfrm>
            <a:off x="785786" y="1452676"/>
            <a:ext cx="7429552" cy="5000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574675" y="188640"/>
            <a:ext cx="8001000" cy="891952"/>
          </a:xfrm>
        </p:spPr>
        <p:txBody>
          <a:bodyPr/>
          <a:lstStyle/>
          <a:p>
            <a:r>
              <a:rPr lang="zh-CN" altLang="en-US" sz="3200" b="1" dirty="0">
                <a:latin typeface="+mj-ea"/>
                <a:ea typeface="+mj-ea"/>
              </a:rPr>
              <a:t>布尔模型</a:t>
            </a:r>
            <a:r>
              <a:rPr lang="en-US" altLang="zh-CN" sz="3200" b="1" dirty="0">
                <a:latin typeface="+mj-ea"/>
                <a:ea typeface="+mj-ea"/>
              </a:rPr>
              <a:t>(Boolean Model)</a:t>
            </a:r>
            <a:endParaRPr lang="zh-CN" altLang="en-US" sz="3200" b="1" dirty="0">
              <a:latin typeface="+mj-ea"/>
              <a:ea typeface="+mj-ea"/>
            </a:endParaRPr>
          </a:p>
        </p:txBody>
      </p:sp>
      <p:sp>
        <p:nvSpPr>
          <p:cNvPr id="24579" name="内容占位符 2"/>
          <p:cNvSpPr>
            <a:spLocks noGrp="1"/>
          </p:cNvSpPr>
          <p:nvPr>
            <p:ph idx="1"/>
          </p:nvPr>
        </p:nvSpPr>
        <p:spPr>
          <a:xfrm>
            <a:off x="566738" y="1556792"/>
            <a:ext cx="8001000" cy="4267200"/>
          </a:xfrm>
        </p:spPr>
        <p:txBody>
          <a:bodyPr/>
          <a:lstStyle/>
          <a:p>
            <a:pPr eaLnBrk="1" hangingPunct="1"/>
            <a:r>
              <a:rPr lang="zh-CN" altLang="en-US" sz="2800" b="1" dirty="0" smtClean="0"/>
              <a:t>举例：</a:t>
            </a:r>
            <a:endParaRPr lang="en-US" altLang="zh-CN" sz="2800" b="1" dirty="0" smtClean="0"/>
          </a:p>
          <a:p>
            <a:pPr eaLnBrk="1" hangingPunct="1"/>
            <a:r>
              <a:rPr lang="en-US" altLang="zh-CN" sz="2800" dirty="0" smtClean="0"/>
              <a:t>Q=</a:t>
            </a:r>
            <a:r>
              <a:rPr lang="zh-CN" altLang="en-US" sz="2800" dirty="0" smtClean="0"/>
              <a:t>病毒</a:t>
            </a:r>
            <a:r>
              <a:rPr lang="en-US" altLang="zh-CN" sz="2800" dirty="0" smtClean="0"/>
              <a:t>AND</a:t>
            </a:r>
            <a:r>
              <a:rPr lang="zh-CN" altLang="en-US" sz="2800" dirty="0" smtClean="0"/>
              <a:t>（计算机</a:t>
            </a:r>
            <a:r>
              <a:rPr lang="en-US" altLang="zh-CN" sz="2800" dirty="0" smtClean="0"/>
              <a:t>OR</a:t>
            </a:r>
            <a:r>
              <a:rPr lang="zh-CN" altLang="en-US" sz="2800" dirty="0" smtClean="0"/>
              <a:t>电脑）</a:t>
            </a:r>
            <a:r>
              <a:rPr lang="en-US" altLang="zh-CN" sz="2800" dirty="0" smtClean="0"/>
              <a:t>ANDNOT</a:t>
            </a:r>
            <a:r>
              <a:rPr lang="zh-CN" altLang="en-US" sz="2800" dirty="0" smtClean="0"/>
              <a:t>医</a:t>
            </a:r>
            <a:endParaRPr lang="zh-CN" altLang="en-US" sz="2800" dirty="0" smtClean="0"/>
          </a:p>
          <a:p>
            <a:pPr eaLnBrk="1" hangingPunct="1"/>
            <a:r>
              <a:rPr lang="zh-CN" altLang="en-US" sz="2800" dirty="0" smtClean="0"/>
              <a:t>文档：</a:t>
            </a:r>
            <a:endParaRPr lang="zh-CN" altLang="en-US" sz="2800" dirty="0" smtClean="0"/>
          </a:p>
          <a:p>
            <a:pPr lvl="1" eaLnBrk="1" hangingPunct="1">
              <a:buFont typeface="Wingdings" panose="05000000000000000000" pitchFamily="2" charset="2"/>
              <a:buNone/>
            </a:pPr>
            <a:r>
              <a:rPr lang="en-US" altLang="zh-CN" sz="2400" dirty="0" smtClean="0"/>
              <a:t>D1:…</a:t>
            </a:r>
            <a:r>
              <a:rPr lang="zh-CN" altLang="en-US" sz="2400" dirty="0" smtClean="0"/>
              <a:t>据报道</a:t>
            </a:r>
            <a:r>
              <a:rPr lang="zh-CN" altLang="en-US" sz="2400" dirty="0" smtClean="0">
                <a:solidFill>
                  <a:schemeClr val="hlink"/>
                </a:solidFill>
              </a:rPr>
              <a:t>计算机病毒</a:t>
            </a:r>
            <a:r>
              <a:rPr lang="zh-CN" altLang="en-US" sz="2400" dirty="0" smtClean="0"/>
              <a:t>最近猖獗</a:t>
            </a:r>
            <a:endParaRPr lang="en-US" altLang="zh-CN" sz="2400" dirty="0" smtClean="0"/>
          </a:p>
          <a:p>
            <a:pPr lvl="1" eaLnBrk="1" hangingPunct="1">
              <a:buFont typeface="Wingdings" panose="05000000000000000000" pitchFamily="2" charset="2"/>
              <a:buNone/>
            </a:pPr>
            <a:r>
              <a:rPr lang="en-US" altLang="zh-CN" sz="2400" dirty="0" smtClean="0"/>
              <a:t>D2</a:t>
            </a:r>
            <a:r>
              <a:rPr lang="zh-CN" altLang="en-US" sz="2400" dirty="0" smtClean="0"/>
              <a:t>：小王虽然是学</a:t>
            </a:r>
            <a:r>
              <a:rPr lang="zh-CN" altLang="en-US" sz="2400" dirty="0" smtClean="0">
                <a:solidFill>
                  <a:schemeClr val="hlink"/>
                </a:solidFill>
              </a:rPr>
              <a:t>医</a:t>
            </a:r>
            <a:r>
              <a:rPr lang="zh-CN" altLang="en-US" sz="2400" dirty="0" smtClean="0"/>
              <a:t>的，但对研究</a:t>
            </a:r>
            <a:r>
              <a:rPr lang="zh-CN" altLang="en-US" sz="2400" dirty="0" smtClean="0">
                <a:solidFill>
                  <a:schemeClr val="hlink"/>
                </a:solidFill>
              </a:rPr>
              <a:t>电脑病毒</a:t>
            </a:r>
            <a:r>
              <a:rPr lang="zh-CN" altLang="en-US" sz="2400" dirty="0" smtClean="0"/>
              <a:t>也感兴趣</a:t>
            </a:r>
            <a:r>
              <a:rPr lang="en-US" altLang="zh-CN" sz="2400" dirty="0" smtClean="0"/>
              <a:t>…</a:t>
            </a:r>
            <a:endParaRPr lang="en-US" altLang="zh-CN" sz="2400" dirty="0" smtClean="0"/>
          </a:p>
          <a:p>
            <a:pPr lvl="1" eaLnBrk="1" hangingPunct="1">
              <a:buFont typeface="Wingdings" panose="05000000000000000000" pitchFamily="2" charset="2"/>
              <a:buNone/>
            </a:pPr>
            <a:r>
              <a:rPr lang="en-US" altLang="zh-CN" sz="2400" dirty="0" smtClean="0"/>
              <a:t>D3</a:t>
            </a:r>
            <a:r>
              <a:rPr lang="zh-CN" altLang="en-US" sz="2400" dirty="0" smtClean="0"/>
              <a:t>：</a:t>
            </a:r>
            <a:r>
              <a:rPr lang="zh-CN" altLang="en-US" sz="2400" dirty="0" smtClean="0">
                <a:solidFill>
                  <a:schemeClr val="hlink"/>
                </a:solidFill>
              </a:rPr>
              <a:t>计算机</a:t>
            </a:r>
            <a:r>
              <a:rPr lang="zh-CN" altLang="en-US" sz="2400" dirty="0" smtClean="0"/>
              <a:t>程序发现了艾滋病</a:t>
            </a:r>
            <a:r>
              <a:rPr lang="zh-CN" altLang="en-US" sz="2400" dirty="0" smtClean="0">
                <a:solidFill>
                  <a:schemeClr val="hlink"/>
                </a:solidFill>
              </a:rPr>
              <a:t>病毒</a:t>
            </a:r>
            <a:r>
              <a:rPr lang="zh-CN" altLang="en-US" sz="2400" dirty="0" smtClean="0"/>
              <a:t>传播途径</a:t>
            </a:r>
            <a:endParaRPr lang="en-US" altLang="zh-CN" sz="2400" dirty="0" smtClean="0"/>
          </a:p>
          <a:p>
            <a:pPr eaLnBrk="1" hangingPunct="1"/>
            <a:r>
              <a:rPr lang="zh-CN" altLang="en-US" sz="2800" dirty="0" smtClean="0"/>
              <a:t>上述文档哪一个会被匹配到？</a:t>
            </a:r>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333375"/>
            <a:ext cx="8035925" cy="674688"/>
          </a:xfrm>
        </p:spPr>
        <p:txBody>
          <a:bodyPr/>
          <a:lstStyle/>
          <a:p>
            <a:r>
              <a:rPr lang="zh-CN" altLang="en-US" sz="3200" b="1" dirty="0">
                <a:latin typeface="+mj-ea"/>
                <a:ea typeface="+mj-ea"/>
              </a:rPr>
              <a:t>布尔模型</a:t>
            </a:r>
            <a:r>
              <a:rPr lang="en-US" altLang="zh-CN" sz="3200" b="1" dirty="0">
                <a:latin typeface="+mj-ea"/>
                <a:ea typeface="+mj-ea"/>
              </a:rPr>
              <a:t>(Boolean Model)</a:t>
            </a:r>
            <a:endParaRPr lang="zh-CN" altLang="en-US" sz="3200" b="1" dirty="0">
              <a:latin typeface="+mj-ea"/>
              <a:ea typeface="+mj-ea"/>
            </a:endParaRPr>
          </a:p>
        </p:txBody>
      </p:sp>
      <p:sp>
        <p:nvSpPr>
          <p:cNvPr id="7171" name="Rectangle 3"/>
          <p:cNvSpPr>
            <a:spLocks noGrp="1" noChangeArrowheads="1"/>
          </p:cNvSpPr>
          <p:nvPr>
            <p:ph type="body" idx="1"/>
          </p:nvPr>
        </p:nvSpPr>
        <p:spPr>
          <a:xfrm>
            <a:off x="642910" y="1452106"/>
            <a:ext cx="7715304" cy="4929222"/>
          </a:xfrm>
        </p:spPr>
        <p:txBody>
          <a:bodyPr/>
          <a:lstStyle/>
          <a:p>
            <a:pPr>
              <a:lnSpc>
                <a:spcPct val="110000"/>
              </a:lnSpc>
              <a:spcBef>
                <a:spcPts val="0"/>
              </a:spcBef>
            </a:pPr>
            <a:r>
              <a:rPr lang="zh-CN" altLang="en-US" b="1" dirty="0">
                <a:latin typeface="Times New Roman" panose="02020603050405020304" pitchFamily="18" charset="0"/>
                <a:ea typeface="楷体_GB2312" pitchFamily="49" charset="-122"/>
                <a:cs typeface="Times New Roman" panose="02020603050405020304" pitchFamily="18" charset="0"/>
              </a:rPr>
              <a:t>优点：布尔模型是最常用</a:t>
            </a:r>
            <a:r>
              <a:rPr lang="zh-CN" altLang="en-US" b="1" dirty="0" smtClean="0">
                <a:latin typeface="Times New Roman" panose="02020603050405020304" pitchFamily="18" charset="0"/>
                <a:ea typeface="楷体_GB2312" pitchFamily="49" charset="-122"/>
                <a:cs typeface="Times New Roman" panose="02020603050405020304" pitchFamily="18" charset="0"/>
              </a:rPr>
              <a:t>的表示模型</a:t>
            </a:r>
            <a:r>
              <a:rPr lang="zh-CN" altLang="en-US" b="1" dirty="0">
                <a:latin typeface="Times New Roman" panose="02020603050405020304" pitchFamily="18" charset="0"/>
                <a:ea typeface="楷体_GB2312" pitchFamily="49" charset="-122"/>
                <a:cs typeface="Times New Roman" panose="02020603050405020304" pitchFamily="18" charset="0"/>
              </a:rPr>
              <a:t>：</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由于简单，因此容易理解</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通过使用复杂的布尔表达式，可以很方便地控制查询结果</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相当有效的实现方法：相当于识别包含了一个某个特定</a:t>
            </a:r>
            <a:r>
              <a:rPr lang="en-US" altLang="zh-CN" b="1" dirty="0" smtClean="0">
                <a:latin typeface="Times New Roman" panose="02020603050405020304" pitchFamily="18" charset="0"/>
                <a:ea typeface="楷体_GB2312" pitchFamily="49" charset="-122"/>
                <a:cs typeface="Times New Roman" panose="02020603050405020304" pitchFamily="18" charset="0"/>
              </a:rPr>
              <a:t>term</a:t>
            </a:r>
            <a:r>
              <a:rPr lang="zh-CN" altLang="en-US" b="1" dirty="0" smtClean="0">
                <a:latin typeface="Times New Roman" panose="02020603050405020304" pitchFamily="18" charset="0"/>
                <a:ea typeface="楷体_GB2312" pitchFamily="49" charset="-122"/>
                <a:cs typeface="Times New Roman" panose="02020603050405020304" pitchFamily="18" charset="0"/>
              </a:rPr>
              <a:t>的文档</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经过某种训练的用户可以容易地写出布尔查询式</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楷体_GB2312" pitchFamily="49" charset="-122"/>
                <a:cs typeface="Times New Roman" panose="02020603050405020304" pitchFamily="18" charset="0"/>
              </a:rPr>
              <a:t>需求明确</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布尔模型可以通过扩展来包含排序的功能，即“扩展的布尔模型”</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552" y="450056"/>
            <a:ext cx="8035925" cy="674688"/>
          </a:xfrm>
        </p:spPr>
        <p:txBody>
          <a:bodyPr/>
          <a:lstStyle/>
          <a:p>
            <a:r>
              <a:rPr lang="zh-CN" altLang="en-US" sz="3200" b="1" dirty="0">
                <a:latin typeface="+mj-ea"/>
                <a:ea typeface="+mj-ea"/>
              </a:rPr>
              <a:t>布尔模型</a:t>
            </a:r>
            <a:r>
              <a:rPr lang="en-US" altLang="zh-CN" sz="3200" b="1" dirty="0">
                <a:latin typeface="+mj-ea"/>
                <a:ea typeface="+mj-ea"/>
              </a:rPr>
              <a:t>(Boolean Model)</a:t>
            </a:r>
            <a:endParaRPr lang="zh-CN" altLang="en-US" sz="3200" b="1" dirty="0">
              <a:latin typeface="+mj-ea"/>
              <a:ea typeface="+mj-ea"/>
            </a:endParaRPr>
          </a:p>
        </p:txBody>
      </p:sp>
      <p:sp>
        <p:nvSpPr>
          <p:cNvPr id="7171" name="Rectangle 3"/>
          <p:cNvSpPr>
            <a:spLocks noGrp="1" noChangeArrowheads="1"/>
          </p:cNvSpPr>
          <p:nvPr>
            <p:ph type="body" idx="1"/>
          </p:nvPr>
        </p:nvSpPr>
        <p:spPr>
          <a:xfrm>
            <a:off x="571472" y="1453816"/>
            <a:ext cx="8072494" cy="5143536"/>
          </a:xfrm>
        </p:spPr>
        <p:txBody>
          <a:bodyPr/>
          <a:lstStyle/>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问题：布尔模型是被认为是功能最弱的方式</a:t>
            </a:r>
            <a:endParaRPr lang="zh-CN" altLang="en-US" sz="2800"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不支持部分匹配，而完全匹配会导致太多或者太少的结果文档被返回。非常刚性</a:t>
            </a:r>
            <a:r>
              <a:rPr lang="en-US" altLang="zh-CN" b="1" dirty="0" smtClean="0">
                <a:latin typeface="Times New Roman" panose="02020603050405020304" pitchFamily="18" charset="0"/>
                <a:ea typeface="楷体_GB2312" pitchFamily="49" charset="-122"/>
                <a:cs typeface="Times New Roman" panose="02020603050405020304" pitchFamily="18" charset="0"/>
              </a:rPr>
              <a:t>: “</a:t>
            </a:r>
            <a:r>
              <a:rPr lang="zh-CN" altLang="en-US" b="1" dirty="0" smtClean="0">
                <a:latin typeface="Times New Roman" panose="02020603050405020304" pitchFamily="18" charset="0"/>
                <a:ea typeface="楷体_GB2312" pitchFamily="49" charset="-122"/>
                <a:cs typeface="Times New Roman" panose="02020603050405020304" pitchFamily="18" charset="0"/>
              </a:rPr>
              <a:t>与”意味着全部</a:t>
            </a:r>
            <a:r>
              <a:rPr lang="en-US" altLang="zh-CN" b="1" dirty="0" smtClean="0">
                <a:latin typeface="Times New Roman" panose="02020603050405020304" pitchFamily="18" charset="0"/>
                <a:ea typeface="楷体_GB2312" pitchFamily="49" charset="-122"/>
                <a:cs typeface="Times New Roman" panose="02020603050405020304" pitchFamily="18" charset="0"/>
              </a:rPr>
              <a:t>; “</a:t>
            </a:r>
            <a:r>
              <a:rPr lang="zh-CN" altLang="en-US" b="1" dirty="0" smtClean="0">
                <a:latin typeface="Times New Roman" panose="02020603050405020304" pitchFamily="18" charset="0"/>
                <a:ea typeface="楷体_GB2312" pitchFamily="49" charset="-122"/>
                <a:cs typeface="Times New Roman" panose="02020603050405020304" pitchFamily="18" charset="0"/>
              </a:rPr>
              <a:t>或”意味着任何一个。</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很难对输出进行排序。不考虑索引词权重，所有文档都以相同的方式和查询相匹配。</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7210E-5B38-4362-A13D-CC434EF5FF1F}" type="slidenum">
              <a:rPr lang="zh-CN" altLang="en-US"/>
            </a:fld>
            <a:endParaRPr lang="en-US" altLang="zh-CN"/>
          </a:p>
        </p:txBody>
      </p:sp>
      <p:sp>
        <p:nvSpPr>
          <p:cNvPr id="10242" name="Rectangle 2"/>
          <p:cNvSpPr>
            <a:spLocks noGrp="1" noChangeArrowheads="1"/>
          </p:cNvSpPr>
          <p:nvPr>
            <p:ph type="title"/>
          </p:nvPr>
        </p:nvSpPr>
        <p:spPr/>
        <p:txBody>
          <a:bodyPr/>
          <a:lstStyle/>
          <a:p>
            <a:r>
              <a:rPr lang="zh-CN" altLang="en-US" sz="3200" b="1" dirty="0" smtClean="0">
                <a:latin typeface="+mj-ea"/>
                <a:ea typeface="+mj-ea"/>
                <a:cs typeface="Tahoma" panose="020B0604030504040204" pitchFamily="34" charset="0"/>
              </a:rPr>
              <a:t>自然语言处理的关键技术</a:t>
            </a:r>
            <a:endParaRPr lang="zh-CN" altLang="en-US" sz="3200" b="1" dirty="0">
              <a:latin typeface="+mj-ea"/>
              <a:ea typeface="+mj-ea"/>
              <a:cs typeface="Tahoma" panose="020B0604030504040204" pitchFamily="34" charset="0"/>
            </a:endParaRPr>
          </a:p>
        </p:txBody>
      </p:sp>
      <p:sp>
        <p:nvSpPr>
          <p:cNvPr id="2" name="内容占位符 1"/>
          <p:cNvSpPr>
            <a:spLocks noGrp="1"/>
          </p:cNvSpPr>
          <p:nvPr>
            <p:ph idx="1"/>
          </p:nvPr>
        </p:nvSpPr>
        <p:spPr>
          <a:xfrm>
            <a:off x="566738" y="1484784"/>
            <a:ext cx="8001000" cy="4267200"/>
          </a:xfrm>
        </p:spPr>
        <p:txBody>
          <a:bodyPr/>
          <a:lstStyle/>
          <a:p>
            <a:pPr marL="609600" indent="-609600">
              <a:lnSpc>
                <a:spcPct val="90000"/>
              </a:lnSpc>
            </a:pPr>
            <a:r>
              <a:rPr lang="zh-CN" altLang="en-US" b="1" dirty="0" smtClean="0">
                <a:latin typeface="+mn-ea"/>
              </a:rPr>
              <a:t>词法分析技术</a:t>
            </a:r>
            <a:endParaRPr lang="en-US" altLang="zh-CN" b="1" dirty="0" smtClean="0">
              <a:latin typeface="+mn-ea"/>
            </a:endParaRPr>
          </a:p>
          <a:p>
            <a:pPr marL="609600" indent="-609600">
              <a:lnSpc>
                <a:spcPct val="90000"/>
              </a:lnSpc>
            </a:pPr>
            <a:endParaRPr lang="zh-CN" altLang="en-US" b="1" dirty="0">
              <a:latin typeface="+mn-ea"/>
            </a:endParaRPr>
          </a:p>
          <a:p>
            <a:pPr marL="609600" indent="-609600">
              <a:lnSpc>
                <a:spcPct val="90000"/>
              </a:lnSpc>
            </a:pPr>
            <a:r>
              <a:rPr lang="zh-CN" altLang="en-US" b="1" dirty="0" smtClean="0">
                <a:latin typeface="+mn-ea"/>
              </a:rPr>
              <a:t>对</a:t>
            </a:r>
            <a:r>
              <a:rPr lang="zh-CN" altLang="en-US" b="1" dirty="0">
                <a:latin typeface="+mn-ea"/>
              </a:rPr>
              <a:t>一个句子或一个词进行切分，使得切分后的词或</a:t>
            </a:r>
            <a:r>
              <a:rPr lang="zh-CN" altLang="en-US" b="1" dirty="0" smtClean="0">
                <a:latin typeface="+mn-ea"/>
              </a:rPr>
              <a:t>句子是</a:t>
            </a:r>
            <a:r>
              <a:rPr lang="zh-CN" altLang="en-US" b="1" dirty="0">
                <a:latin typeface="+mn-ea"/>
              </a:rPr>
              <a:t>一个完整的意思，在这一类中最常见的为文本分词技术</a:t>
            </a:r>
            <a:r>
              <a:rPr lang="zh-CN" altLang="en-US" b="1" dirty="0" smtClean="0">
                <a:latin typeface="+mn-ea"/>
              </a:rPr>
              <a:t>。</a:t>
            </a:r>
            <a:endParaRPr lang="en-US" altLang="zh-CN" b="1" dirty="0" smtClean="0">
              <a:latin typeface="+mn-ea"/>
            </a:endParaRPr>
          </a:p>
          <a:p>
            <a:pPr marL="609600" indent="-609600">
              <a:lnSpc>
                <a:spcPct val="90000"/>
              </a:lnSpc>
            </a:pPr>
            <a:endParaRPr lang="zh-CN" altLang="en-US" b="1" dirty="0">
              <a:latin typeface="+mn-ea"/>
            </a:endParaRPr>
          </a:p>
          <a:p>
            <a:pPr marL="609600" indent="-609600">
              <a:lnSpc>
                <a:spcPct val="90000"/>
              </a:lnSpc>
            </a:pPr>
            <a:r>
              <a:rPr lang="zh-CN" altLang="en-US" b="1" dirty="0" smtClean="0">
                <a:latin typeface="+mn-ea"/>
              </a:rPr>
              <a:t>针对</a:t>
            </a:r>
            <a:r>
              <a:rPr lang="zh-CN" altLang="en-US" b="1" dirty="0">
                <a:latin typeface="+mn-ea"/>
              </a:rPr>
              <a:t>汉语分词，有正向最大匹配、逆向最大匹配</a:t>
            </a:r>
            <a:r>
              <a:rPr lang="zh-CN" altLang="en-US" b="1" dirty="0" smtClean="0">
                <a:latin typeface="+mn-ea"/>
              </a:rPr>
              <a:t>、概率法等</a:t>
            </a:r>
            <a:r>
              <a:rPr lang="zh-CN" altLang="en-US" b="1" dirty="0">
                <a:latin typeface="+mn-ea"/>
              </a:rPr>
              <a:t>多种方法</a:t>
            </a:r>
            <a:r>
              <a:rPr lang="zh-CN" altLang="en-US" b="1" dirty="0" smtClean="0">
                <a:latin typeface="+mn-ea"/>
              </a:rPr>
              <a:t>。</a:t>
            </a:r>
            <a:endParaRPr lang="en-US" altLang="zh-CN" b="1" dirty="0" smtClean="0">
              <a:latin typeface="+mn-ea"/>
            </a:endParaRPr>
          </a:p>
          <a:p>
            <a:pPr marL="609600" indent="-609600">
              <a:lnSpc>
                <a:spcPct val="90000"/>
              </a:lnSpc>
            </a:pPr>
            <a:endParaRPr lang="en-US" altLang="zh-CN" b="1" dirty="0">
              <a:latin typeface="+mn-ea"/>
            </a:endParaRPr>
          </a:p>
          <a:p>
            <a:pPr marL="609600" indent="-609600">
              <a:lnSpc>
                <a:spcPct val="90000"/>
              </a:lnSpc>
            </a:pPr>
            <a:r>
              <a:rPr lang="zh-CN" altLang="en-US" dirty="0" smtClean="0"/>
              <a:t>例：</a:t>
            </a:r>
            <a:r>
              <a:rPr lang="zh-CN" altLang="en-US" b="1" dirty="0" smtClean="0">
                <a:latin typeface="+mn-ea"/>
              </a:rPr>
              <a:t>白</a:t>
            </a:r>
            <a:r>
              <a:rPr lang="en-US" altLang="zh-CN" b="1" dirty="0" smtClean="0">
                <a:latin typeface="+mn-ea"/>
              </a:rPr>
              <a:t>/</a:t>
            </a:r>
            <a:r>
              <a:rPr lang="zh-CN" altLang="en-US" b="1" dirty="0" smtClean="0">
                <a:latin typeface="+mn-ea"/>
              </a:rPr>
              <a:t>天鹅</a:t>
            </a:r>
            <a:r>
              <a:rPr lang="en-US" altLang="zh-CN" b="1" dirty="0" smtClean="0">
                <a:latin typeface="+mn-ea"/>
              </a:rPr>
              <a:t>/</a:t>
            </a:r>
            <a:r>
              <a:rPr lang="zh-CN" altLang="en-US" b="1" dirty="0" smtClean="0">
                <a:latin typeface="+mn-ea"/>
              </a:rPr>
              <a:t>在</a:t>
            </a:r>
            <a:r>
              <a:rPr lang="en-US" altLang="zh-CN" b="1" dirty="0" smtClean="0">
                <a:latin typeface="+mn-ea"/>
              </a:rPr>
              <a:t>/</a:t>
            </a:r>
            <a:r>
              <a:rPr lang="zh-CN" altLang="en-US" b="1" dirty="0" smtClean="0">
                <a:latin typeface="+mn-ea"/>
              </a:rPr>
              <a:t>水中</a:t>
            </a:r>
            <a:r>
              <a:rPr lang="en-US" altLang="zh-CN" b="1" dirty="0" smtClean="0">
                <a:latin typeface="+mn-ea"/>
              </a:rPr>
              <a:t>/</a:t>
            </a:r>
            <a:r>
              <a:rPr lang="zh-CN" altLang="en-US" b="1" dirty="0" smtClean="0">
                <a:latin typeface="+mn-ea"/>
              </a:rPr>
              <a:t>游</a:t>
            </a:r>
            <a:endParaRPr lang="en-US" altLang="zh-CN" b="1" dirty="0" smtClean="0">
              <a:latin typeface="+mn-ea"/>
            </a:endParaRPr>
          </a:p>
          <a:p>
            <a:pPr marL="609600" indent="-609600">
              <a:lnSpc>
                <a:spcPct val="90000"/>
              </a:lnSpc>
            </a:pPr>
            <a:r>
              <a:rPr lang="zh-CN" altLang="en-US" b="1" dirty="0" smtClean="0">
                <a:latin typeface="+mn-ea"/>
              </a:rPr>
              <a:t>    白天</a:t>
            </a:r>
            <a:r>
              <a:rPr lang="en-US" altLang="zh-CN" b="1" dirty="0" smtClean="0">
                <a:latin typeface="+mn-ea"/>
              </a:rPr>
              <a:t>/</a:t>
            </a:r>
            <a:r>
              <a:rPr lang="zh-CN" altLang="en-US" b="1" dirty="0" smtClean="0">
                <a:latin typeface="+mn-ea"/>
              </a:rPr>
              <a:t>鹅</a:t>
            </a:r>
            <a:r>
              <a:rPr lang="en-US" altLang="zh-CN" b="1" dirty="0">
                <a:latin typeface="+mn-ea"/>
              </a:rPr>
              <a:t>/</a:t>
            </a:r>
            <a:r>
              <a:rPr lang="zh-CN" altLang="en-US" b="1" dirty="0">
                <a:latin typeface="+mn-ea"/>
              </a:rPr>
              <a:t>在</a:t>
            </a:r>
            <a:r>
              <a:rPr lang="en-US" altLang="zh-CN" b="1" dirty="0">
                <a:latin typeface="+mn-ea"/>
              </a:rPr>
              <a:t>/</a:t>
            </a:r>
            <a:r>
              <a:rPr lang="zh-CN" altLang="en-US" b="1" dirty="0">
                <a:latin typeface="+mn-ea"/>
              </a:rPr>
              <a:t>水中</a:t>
            </a:r>
            <a:r>
              <a:rPr lang="en-US" altLang="zh-CN" b="1" dirty="0">
                <a:latin typeface="+mn-ea"/>
              </a:rPr>
              <a:t>/</a:t>
            </a:r>
            <a:r>
              <a:rPr lang="zh-CN" altLang="en-US" b="1" dirty="0">
                <a:latin typeface="+mn-ea"/>
              </a:rPr>
              <a:t>游</a:t>
            </a:r>
            <a:endParaRPr lang="en-US" altLang="zh-CN" b="1" dirty="0">
              <a:latin typeface="+mn-ea"/>
            </a:endParaRPr>
          </a:p>
          <a:p>
            <a:pPr marL="609600" indent="-609600">
              <a:lnSpc>
                <a:spcPct val="90000"/>
              </a:lnSpc>
            </a:pPr>
            <a:endParaRPr lang="zh-CN" altLang="en-US" b="1" dirty="0">
              <a:latin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450056"/>
            <a:ext cx="8035925" cy="674688"/>
          </a:xfrm>
        </p:spPr>
        <p:txBody>
          <a:bodyPr/>
          <a:lstStyle/>
          <a:p>
            <a:r>
              <a:rPr lang="zh-CN" altLang="en-US" sz="3200" b="1" dirty="0">
                <a:latin typeface="+mj-ea"/>
                <a:ea typeface="+mj-ea"/>
              </a:rPr>
              <a:t>向量空间模型</a:t>
            </a:r>
            <a:endParaRPr lang="zh-CN" altLang="en-US" sz="3200" b="1" dirty="0">
              <a:latin typeface="+mj-ea"/>
              <a:ea typeface="+mj-ea"/>
            </a:endParaRPr>
          </a:p>
        </p:txBody>
      </p:sp>
      <p:sp>
        <p:nvSpPr>
          <p:cNvPr id="7171" name="Rectangle 3"/>
          <p:cNvSpPr>
            <a:spLocks noGrp="1" noChangeArrowheads="1"/>
          </p:cNvSpPr>
          <p:nvPr>
            <p:ph type="body" idx="1"/>
          </p:nvPr>
        </p:nvSpPr>
        <p:spPr>
          <a:xfrm>
            <a:off x="571472" y="1379528"/>
            <a:ext cx="8001056" cy="4857784"/>
          </a:xfrm>
        </p:spPr>
        <p:txBody>
          <a:bodyPr/>
          <a:lstStyle/>
          <a:p>
            <a:pPr>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模型的提出</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en-US" altLang="zh-CN" sz="3200" b="1" dirty="0" smtClean="0">
                <a:latin typeface="Times New Roman" panose="02020603050405020304" pitchFamily="18" charset="0"/>
                <a:ea typeface="楷体_GB2312" pitchFamily="49" charset="-122"/>
                <a:cs typeface="Times New Roman" panose="02020603050405020304" pitchFamily="18" charset="0"/>
              </a:rPr>
              <a:t>Salton</a:t>
            </a:r>
            <a:r>
              <a:rPr lang="zh-CN" altLang="en-US" sz="3200" b="1" dirty="0" smtClean="0">
                <a:latin typeface="Times New Roman" panose="02020603050405020304" pitchFamily="18" charset="0"/>
                <a:ea typeface="楷体_GB2312" pitchFamily="49" charset="-122"/>
                <a:cs typeface="Times New Roman" panose="02020603050405020304" pitchFamily="18" charset="0"/>
              </a:rPr>
              <a:t>在上世纪</a:t>
            </a:r>
            <a:r>
              <a:rPr lang="en-US" altLang="zh-CN" sz="3200" b="1" dirty="0" smtClean="0">
                <a:latin typeface="Times New Roman" panose="02020603050405020304" pitchFamily="18" charset="0"/>
                <a:ea typeface="楷体_GB2312" pitchFamily="49" charset="-122"/>
                <a:cs typeface="Times New Roman" panose="02020603050405020304" pitchFamily="18" charset="0"/>
              </a:rPr>
              <a:t>60</a:t>
            </a:r>
            <a:r>
              <a:rPr lang="zh-CN" altLang="en-US" sz="3200" b="1" dirty="0" smtClean="0">
                <a:latin typeface="Times New Roman" panose="02020603050405020304" pitchFamily="18" charset="0"/>
                <a:ea typeface="楷体_GB2312" pitchFamily="49" charset="-122"/>
                <a:cs typeface="Times New Roman" panose="02020603050405020304" pitchFamily="18" charset="0"/>
              </a:rPr>
              <a:t>年代提出的向量空间模型进行特征表达</a:t>
            </a:r>
            <a:endParaRPr lang="zh-CN" altLang="en-US" sz="3200"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sz="3200" b="1" dirty="0" smtClean="0">
                <a:latin typeface="Times New Roman" panose="02020603050405020304" pitchFamily="18" charset="0"/>
                <a:ea typeface="楷体_GB2312" pitchFamily="49" charset="-122"/>
                <a:cs typeface="Times New Roman" panose="02020603050405020304" pitchFamily="18" charset="0"/>
              </a:rPr>
              <a:t>成功应用于</a:t>
            </a:r>
            <a:r>
              <a:rPr lang="en-US" altLang="zh-CN" sz="3200" b="1" dirty="0" smtClean="0">
                <a:latin typeface="Times New Roman" panose="02020603050405020304" pitchFamily="18" charset="0"/>
                <a:ea typeface="楷体_GB2312" pitchFamily="49" charset="-122"/>
                <a:cs typeface="Times New Roman" panose="02020603050405020304" pitchFamily="18" charset="0"/>
              </a:rPr>
              <a:t>SMART</a:t>
            </a:r>
            <a:r>
              <a:rPr lang="zh-CN" altLang="en-US" sz="3200" b="1" dirty="0" smtClean="0">
                <a:latin typeface="Times New Roman" panose="02020603050405020304" pitchFamily="18" charset="0"/>
                <a:ea typeface="楷体_GB2312" pitchFamily="49" charset="-122"/>
                <a:cs typeface="Times New Roman" panose="02020603050405020304" pitchFamily="18" charset="0"/>
              </a:rPr>
              <a:t>（ </a:t>
            </a:r>
            <a:r>
              <a:rPr lang="en-US" altLang="zh-CN" sz="3200" b="1" dirty="0" smtClean="0">
                <a:latin typeface="Times New Roman" panose="02020603050405020304" pitchFamily="18" charset="0"/>
                <a:ea typeface="楷体_GB2312" pitchFamily="49" charset="-122"/>
                <a:cs typeface="Times New Roman" panose="02020603050405020304" pitchFamily="18" charset="0"/>
              </a:rPr>
              <a:t>System for the Manipulation and Retrieval of Text</a:t>
            </a:r>
            <a:r>
              <a:rPr lang="zh-CN" altLang="en-US" sz="3200" b="1" dirty="0" smtClean="0">
                <a:latin typeface="Times New Roman" panose="02020603050405020304" pitchFamily="18" charset="0"/>
                <a:ea typeface="楷体_GB2312" pitchFamily="49" charset="-122"/>
                <a:cs typeface="Times New Roman" panose="02020603050405020304" pitchFamily="18" charset="0"/>
              </a:rPr>
              <a:t>）文本检索系统</a:t>
            </a:r>
            <a:endParaRPr lang="zh-CN" altLang="en-US" sz="3200"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sz="3200" b="1" dirty="0" smtClean="0">
                <a:latin typeface="Times New Roman" panose="02020603050405020304" pitchFamily="18" charset="0"/>
                <a:ea typeface="楷体_GB2312" pitchFamily="49" charset="-122"/>
                <a:cs typeface="Times New Roman" panose="02020603050405020304" pitchFamily="18" charset="0"/>
              </a:rPr>
              <a:t>这一系统理论框架到现在仍然是文本处理技术及信息检索技术研究的基础</a:t>
            </a:r>
            <a:endParaRPr lang="zh-CN" altLang="en-US" sz="3200"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450056"/>
            <a:ext cx="8035925" cy="674688"/>
          </a:xfrm>
        </p:spPr>
        <p:txBody>
          <a:bodyPr/>
          <a:lstStyle/>
          <a:p>
            <a:r>
              <a:rPr lang="zh-CN" altLang="en-US" sz="3200" b="1" dirty="0">
                <a:latin typeface="+mj-ea"/>
                <a:ea typeface="+mj-ea"/>
              </a:rPr>
              <a:t>向量空间模型</a:t>
            </a:r>
            <a:endParaRPr lang="zh-CN" altLang="en-US" sz="3200" b="1" dirty="0">
              <a:latin typeface="+mj-ea"/>
              <a:ea typeface="+mj-ea"/>
            </a:endParaRPr>
          </a:p>
        </p:txBody>
      </p:sp>
      <p:sp>
        <p:nvSpPr>
          <p:cNvPr id="7171" name="Rectangle 3"/>
          <p:cNvSpPr>
            <a:spLocks noGrp="1" noChangeArrowheads="1"/>
          </p:cNvSpPr>
          <p:nvPr>
            <p:ph type="body" idx="1"/>
          </p:nvPr>
        </p:nvSpPr>
        <p:spPr>
          <a:xfrm>
            <a:off x="571472" y="1379528"/>
            <a:ext cx="8286808" cy="4857784"/>
          </a:xfrm>
        </p:spPr>
        <p:txBody>
          <a:bodyPr/>
          <a:lstStyle/>
          <a:p>
            <a:pPr>
              <a:lnSpc>
                <a:spcPct val="110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模型的描述</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文档</a:t>
            </a:r>
            <a:r>
              <a:rPr lang="en-US" altLang="zh-CN" b="1" dirty="0" smtClean="0">
                <a:latin typeface="Times New Roman" panose="02020603050405020304" pitchFamily="18" charset="0"/>
                <a:ea typeface="楷体_GB2312" pitchFamily="49" charset="-122"/>
                <a:cs typeface="Times New Roman" panose="02020603050405020304" pitchFamily="18" charset="0"/>
              </a:rPr>
              <a:t>D</a:t>
            </a:r>
            <a:r>
              <a:rPr lang="zh-CN" altLang="en-US" b="1" dirty="0" smtClean="0">
                <a:latin typeface="Times New Roman" panose="02020603050405020304" pitchFamily="18" charset="0"/>
                <a:ea typeface="楷体_GB2312" pitchFamily="49" charset="-122"/>
                <a:cs typeface="Times New Roman" panose="02020603050405020304" pitchFamily="18" charset="0"/>
              </a:rPr>
              <a:t>：泛指文档或文档中的一个片段</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楷体_GB2312" pitchFamily="49" charset="-122"/>
                <a:cs typeface="Times New Roman" panose="02020603050405020304" pitchFamily="18" charset="0"/>
              </a:rPr>
              <a:t>如文档中的标题、摘要、正文等</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楷体_GB2312" pitchFamily="49" charset="-122"/>
                <a:cs typeface="Times New Roman" panose="02020603050405020304" pitchFamily="18" charset="0"/>
              </a:rPr>
              <a:t>。</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索引项</a:t>
            </a:r>
            <a:r>
              <a:rPr lang="en-US" altLang="zh-CN" b="1" dirty="0" smtClean="0">
                <a:latin typeface="Times New Roman" panose="02020603050405020304" pitchFamily="18" charset="0"/>
                <a:ea typeface="楷体_GB2312" pitchFamily="49" charset="-122"/>
                <a:cs typeface="Times New Roman" panose="02020603050405020304" pitchFamily="18" charset="0"/>
              </a:rPr>
              <a:t>T</a:t>
            </a:r>
            <a:r>
              <a:rPr lang="zh-CN" altLang="en-US" b="1" dirty="0" smtClean="0">
                <a:latin typeface="Times New Roman" panose="02020603050405020304" pitchFamily="18" charset="0"/>
                <a:ea typeface="楷体_GB2312" pitchFamily="49" charset="-122"/>
                <a:cs typeface="Times New Roman" panose="02020603050405020304" pitchFamily="18" charset="0"/>
              </a:rPr>
              <a:t>：指出现在文档中能够代表文档性质的基本语言单位</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楷体_GB2312" pitchFamily="49" charset="-122"/>
                <a:cs typeface="Times New Roman" panose="02020603050405020304" pitchFamily="18" charset="0"/>
              </a:rPr>
              <a:t>如字、词等</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楷体_GB2312" pitchFamily="49" charset="-122"/>
                <a:cs typeface="Times New Roman" panose="02020603050405020304" pitchFamily="18" charset="0"/>
              </a:rPr>
              <a:t>，也就是通常所指的检索词，这样一个文档</a:t>
            </a:r>
            <a:r>
              <a:rPr lang="en-US" altLang="zh-CN" b="1" dirty="0" smtClean="0">
                <a:latin typeface="Times New Roman" panose="02020603050405020304" pitchFamily="18" charset="0"/>
                <a:ea typeface="楷体_GB2312" pitchFamily="49" charset="-122"/>
                <a:cs typeface="Times New Roman" panose="02020603050405020304" pitchFamily="18" charset="0"/>
              </a:rPr>
              <a:t>D</a:t>
            </a:r>
            <a:r>
              <a:rPr lang="zh-CN" altLang="en-US" b="1" dirty="0" smtClean="0">
                <a:latin typeface="Times New Roman" panose="02020603050405020304" pitchFamily="18" charset="0"/>
                <a:ea typeface="楷体_GB2312" pitchFamily="49" charset="-122"/>
                <a:cs typeface="Times New Roman" panose="02020603050405020304" pitchFamily="18" charset="0"/>
              </a:rPr>
              <a:t>就可以表示为</a:t>
            </a:r>
            <a:r>
              <a:rPr lang="en-US" altLang="zh-CN" b="1" dirty="0" smtClean="0">
                <a:latin typeface="Times New Roman" panose="02020603050405020304" pitchFamily="18" charset="0"/>
                <a:ea typeface="楷体_GB2312" pitchFamily="49" charset="-122"/>
                <a:cs typeface="Times New Roman" panose="02020603050405020304" pitchFamily="18" charset="0"/>
              </a:rPr>
              <a:t>D(t</a:t>
            </a:r>
            <a:r>
              <a:rPr lang="en-US" altLang="zh-CN" b="1" baseline="-25000" dirty="0" smtClean="0">
                <a:latin typeface="Times New Roman" panose="02020603050405020304" pitchFamily="18" charset="0"/>
                <a:ea typeface="楷体_GB2312" pitchFamily="49" charset="-122"/>
                <a:cs typeface="Times New Roman" panose="02020603050405020304" pitchFamily="18" charset="0"/>
              </a:rPr>
              <a:t>1</a:t>
            </a:r>
            <a:r>
              <a:rPr lang="en-US" altLang="zh-CN" b="1" dirty="0" smtClean="0">
                <a:latin typeface="Times New Roman" panose="02020603050405020304" pitchFamily="18" charset="0"/>
                <a:ea typeface="楷体_GB2312" pitchFamily="49" charset="-122"/>
                <a:cs typeface="Times New Roman" panose="02020603050405020304" pitchFamily="18" charset="0"/>
              </a:rPr>
              <a:t>,t</a:t>
            </a:r>
            <a:r>
              <a:rPr lang="en-US" altLang="zh-CN" b="1" baseline="-25000" dirty="0" smtClean="0">
                <a:latin typeface="Times New Roman" panose="02020603050405020304" pitchFamily="18" charset="0"/>
                <a:ea typeface="楷体_GB2312" pitchFamily="49" charset="-122"/>
                <a:cs typeface="Times New Roman" panose="02020603050405020304" pitchFamily="18" charset="0"/>
              </a:rPr>
              <a:t>2</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en-US" altLang="zh-CN" b="1" dirty="0" err="1" smtClean="0">
                <a:latin typeface="Times New Roman" panose="02020603050405020304" pitchFamily="18" charset="0"/>
                <a:ea typeface="楷体_GB2312" pitchFamily="49" charset="-122"/>
                <a:cs typeface="Times New Roman" panose="02020603050405020304" pitchFamily="18" charset="0"/>
              </a:rPr>
              <a:t>t</a:t>
            </a:r>
            <a:r>
              <a:rPr lang="en-US" altLang="zh-CN" b="1" baseline="-25000" dirty="0" err="1" smtClean="0">
                <a:latin typeface="Times New Roman" panose="02020603050405020304" pitchFamily="18" charset="0"/>
                <a:ea typeface="楷体_GB2312" pitchFamily="49" charset="-122"/>
                <a:cs typeface="Times New Roman" panose="02020603050405020304" pitchFamily="18" charset="0"/>
              </a:rPr>
              <a:t>n</a:t>
            </a:r>
            <a:r>
              <a:rPr lang="en-US" altLang="zh-CN" b="1" dirty="0" smtClean="0">
                <a:latin typeface="Times New Roman" panose="02020603050405020304" pitchFamily="18" charset="0"/>
                <a:ea typeface="楷体_GB2312" pitchFamily="49" charset="-122"/>
                <a:cs typeface="Times New Roman" panose="02020603050405020304" pitchFamily="18" charset="0"/>
              </a:rPr>
              <a:t>)</a:t>
            </a:r>
            <a:r>
              <a:rPr lang="zh-CN" altLang="en-US" b="1" dirty="0" smtClean="0">
                <a:latin typeface="Times New Roman" panose="02020603050405020304" pitchFamily="18" charset="0"/>
                <a:ea typeface="楷体_GB2312" pitchFamily="49" charset="-122"/>
                <a:cs typeface="Times New Roman" panose="02020603050405020304" pitchFamily="18" charset="0"/>
              </a:rPr>
              <a:t>，其中</a:t>
            </a:r>
            <a:r>
              <a:rPr lang="en-US" altLang="zh-CN" b="1" dirty="0" smtClean="0">
                <a:latin typeface="Times New Roman" panose="02020603050405020304" pitchFamily="18" charset="0"/>
                <a:ea typeface="楷体_GB2312" pitchFamily="49" charset="-122"/>
                <a:cs typeface="Times New Roman" panose="02020603050405020304" pitchFamily="18" charset="0"/>
              </a:rPr>
              <a:t>n</a:t>
            </a:r>
            <a:r>
              <a:rPr lang="zh-CN" altLang="en-US" b="1" dirty="0" smtClean="0">
                <a:latin typeface="Times New Roman" panose="02020603050405020304" pitchFamily="18" charset="0"/>
                <a:ea typeface="楷体_GB2312" pitchFamily="49" charset="-122"/>
                <a:cs typeface="Times New Roman" panose="02020603050405020304" pitchFamily="18" charset="0"/>
              </a:rPr>
              <a:t>就代表了检索字的数量。</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特征项权重</a:t>
            </a:r>
            <a:r>
              <a:rPr lang="en-US" altLang="zh-CN" b="1" dirty="0" smtClean="0">
                <a:latin typeface="Times New Roman" panose="02020603050405020304" pitchFamily="18" charset="0"/>
                <a:ea typeface="楷体_GB2312" pitchFamily="49" charset="-122"/>
                <a:cs typeface="Times New Roman" panose="02020603050405020304" pitchFamily="18" charset="0"/>
              </a:rPr>
              <a:t>W</a:t>
            </a:r>
            <a:r>
              <a:rPr lang="en-US" altLang="zh-CN" b="1" baseline="-25000" dirty="0" smtClean="0">
                <a:latin typeface="Times New Roman" panose="02020603050405020304" pitchFamily="18" charset="0"/>
                <a:ea typeface="楷体_GB2312" pitchFamily="49" charset="-122"/>
                <a:cs typeface="Times New Roman" panose="02020603050405020304" pitchFamily="18" charset="0"/>
              </a:rPr>
              <a:t>k</a:t>
            </a:r>
            <a:r>
              <a:rPr lang="zh-CN" altLang="en-US" b="1" dirty="0" smtClean="0">
                <a:latin typeface="Times New Roman" panose="02020603050405020304" pitchFamily="18" charset="0"/>
                <a:ea typeface="楷体_GB2312" pitchFamily="49" charset="-122"/>
                <a:cs typeface="Times New Roman" panose="02020603050405020304" pitchFamily="18" charset="0"/>
              </a:rPr>
              <a:t>：指特征项</a:t>
            </a:r>
            <a:r>
              <a:rPr lang="en-US" altLang="zh-CN" b="1" dirty="0" err="1" smtClean="0">
                <a:latin typeface="Times New Roman" panose="02020603050405020304" pitchFamily="18" charset="0"/>
                <a:ea typeface="楷体_GB2312" pitchFamily="49" charset="-122"/>
                <a:cs typeface="Times New Roman" panose="02020603050405020304" pitchFamily="18" charset="0"/>
              </a:rPr>
              <a:t>t</a:t>
            </a:r>
            <a:r>
              <a:rPr lang="en-US" altLang="zh-CN" b="1" baseline="-25000" dirty="0" err="1" smtClean="0">
                <a:latin typeface="Times New Roman" panose="02020603050405020304" pitchFamily="18" charset="0"/>
                <a:ea typeface="楷体_GB2312" pitchFamily="49" charset="-122"/>
                <a:cs typeface="Times New Roman" panose="02020603050405020304" pitchFamily="18" charset="0"/>
              </a:rPr>
              <a:t>n</a:t>
            </a:r>
            <a:r>
              <a:rPr lang="zh-CN" altLang="en-US" b="1" dirty="0" smtClean="0">
                <a:latin typeface="Times New Roman" panose="02020603050405020304" pitchFamily="18" charset="0"/>
                <a:ea typeface="楷体_GB2312" pitchFamily="49" charset="-122"/>
                <a:cs typeface="Times New Roman" panose="02020603050405020304" pitchFamily="18" charset="0"/>
              </a:rPr>
              <a:t>能够代表文档</a:t>
            </a:r>
            <a:r>
              <a:rPr lang="en-US" altLang="zh-CN" b="1" dirty="0" smtClean="0">
                <a:latin typeface="Times New Roman" panose="02020603050405020304" pitchFamily="18" charset="0"/>
                <a:ea typeface="楷体_GB2312" pitchFamily="49" charset="-122"/>
                <a:cs typeface="Times New Roman" panose="02020603050405020304" pitchFamily="18" charset="0"/>
              </a:rPr>
              <a:t>D</a:t>
            </a:r>
            <a:r>
              <a:rPr lang="zh-CN" altLang="en-US" b="1" dirty="0" smtClean="0">
                <a:latin typeface="Times New Roman" panose="02020603050405020304" pitchFamily="18" charset="0"/>
                <a:ea typeface="楷体_GB2312" pitchFamily="49" charset="-122"/>
                <a:cs typeface="Times New Roman" panose="02020603050405020304" pitchFamily="18" charset="0"/>
              </a:rPr>
              <a:t>能力大小，体现了特征项在文档中的重要程度。</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1">
              <a:lnSpc>
                <a:spcPct val="110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相似度</a:t>
            </a:r>
            <a:r>
              <a:rPr lang="en-US" altLang="zh-CN" b="1" dirty="0" smtClean="0">
                <a:latin typeface="Times New Roman" panose="02020603050405020304" pitchFamily="18" charset="0"/>
                <a:ea typeface="楷体_GB2312" pitchFamily="49" charset="-122"/>
                <a:cs typeface="Times New Roman" panose="02020603050405020304" pitchFamily="18" charset="0"/>
              </a:rPr>
              <a:t>S</a:t>
            </a:r>
            <a:r>
              <a:rPr lang="zh-CN" altLang="en-US" b="1" dirty="0" smtClean="0">
                <a:latin typeface="Times New Roman" panose="02020603050405020304" pitchFamily="18" charset="0"/>
                <a:ea typeface="楷体_GB2312" pitchFamily="49" charset="-122"/>
                <a:cs typeface="Times New Roman" panose="02020603050405020304" pitchFamily="18" charset="0"/>
              </a:rPr>
              <a:t>：指两个文档内容相关程度的大小</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404664"/>
            <a:ext cx="8035925" cy="674688"/>
          </a:xfrm>
        </p:spPr>
        <p:txBody>
          <a:bodyPr/>
          <a:lstStyle/>
          <a:p>
            <a:r>
              <a:rPr lang="zh-CN" altLang="en-US" sz="3200" b="1" dirty="0">
                <a:latin typeface="+mj-ea"/>
                <a:ea typeface="+mj-ea"/>
              </a:rPr>
              <a:t>向量空间模型</a:t>
            </a:r>
            <a:endParaRPr lang="zh-CN" altLang="en-US" sz="3200" b="1" dirty="0">
              <a:latin typeface="+mj-ea"/>
              <a:ea typeface="+mj-ea"/>
            </a:endParaRPr>
          </a:p>
        </p:txBody>
      </p:sp>
      <p:sp>
        <p:nvSpPr>
          <p:cNvPr id="7171" name="Rectangle 3"/>
          <p:cNvSpPr>
            <a:spLocks noGrp="1" noChangeArrowheads="1"/>
          </p:cNvSpPr>
          <p:nvPr>
            <p:ph type="body" idx="1"/>
          </p:nvPr>
        </p:nvSpPr>
        <p:spPr>
          <a:xfrm>
            <a:off x="642910" y="1309800"/>
            <a:ext cx="8286808" cy="5143536"/>
          </a:xfrm>
        </p:spPr>
        <p:txBody>
          <a:bodyPr/>
          <a:lstStyle/>
          <a:p>
            <a:pPr>
              <a:lnSpc>
                <a:spcPct val="108000"/>
              </a:lnSpc>
              <a:spcBef>
                <a:spcPts val="0"/>
              </a:spcBef>
            </a:pPr>
            <a:r>
              <a:rPr lang="zh-CN" altLang="en-US" sz="2800" b="1" dirty="0" smtClean="0">
                <a:latin typeface="Times New Roman" panose="02020603050405020304" pitchFamily="18" charset="0"/>
                <a:ea typeface="楷体_GB2312" pitchFamily="49" charset="-122"/>
                <a:cs typeface="Times New Roman" panose="02020603050405020304" pitchFamily="18" charset="0"/>
              </a:rPr>
              <a:t>模型的特点：基于关键词</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rPr>
              <a:t>一个文本由一个关键词列表组成</a:t>
            </a:r>
            <a:r>
              <a:rPr lang="en-US" altLang="zh-CN" sz="2800" b="1" dirty="0" smtClean="0">
                <a:latin typeface="Times New Roman" panose="02020603050405020304" pitchFamily="18" charset="0"/>
                <a:ea typeface="楷体_GB2312" pitchFamily="49" charset="-122"/>
                <a:cs typeface="Times New Roman" panose="02020603050405020304" pitchFamily="18" charset="0"/>
              </a:rPr>
              <a:t>)</a:t>
            </a:r>
            <a:endParaRPr lang="zh-CN" altLang="en-US" sz="2800" b="1" dirty="0" smtClean="0">
              <a:latin typeface="Times New Roman" panose="02020603050405020304" pitchFamily="18" charset="0"/>
              <a:ea typeface="楷体_GB2312" pitchFamily="49" charset="-122"/>
              <a:cs typeface="Times New Roman" panose="02020603050405020304" pitchFamily="18" charset="0"/>
            </a:endParaRPr>
          </a:p>
          <a:p>
            <a:pPr lvl="1">
              <a:lnSpc>
                <a:spcPct val="108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根据关键词的出现频率计算相似度</a:t>
            </a:r>
            <a:endParaRPr lang="en-US" altLang="zh-CN" b="1" dirty="0" smtClean="0">
              <a:latin typeface="Times New Roman" panose="02020603050405020304" pitchFamily="18" charset="0"/>
              <a:ea typeface="楷体_GB2312" pitchFamily="49" charset="-122"/>
              <a:cs typeface="Times New Roman" panose="02020603050405020304" pitchFamily="18" charset="0"/>
            </a:endParaRPr>
          </a:p>
          <a:p>
            <a:pPr lvl="2">
              <a:lnSpc>
                <a:spcPct val="108000"/>
              </a:lnSpc>
              <a:spcBef>
                <a:spcPts val="0"/>
              </a:spcBef>
              <a:buFont typeface="Wingdings" panose="05000000000000000000" pitchFamily="2" charset="2"/>
              <a:buChar char="ü"/>
            </a:pPr>
            <a:r>
              <a:rPr lang="zh-CN" altLang="en-US" sz="2800" b="1" dirty="0" smtClean="0">
                <a:latin typeface="Times New Roman" panose="02020603050405020304" pitchFamily="18" charset="0"/>
                <a:ea typeface="楷体_GB2312" pitchFamily="49" charset="-122"/>
                <a:cs typeface="Times New Roman" panose="02020603050405020304" pitchFamily="18" charset="0"/>
              </a:rPr>
              <a:t>例如：文档的统计特性</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lvl="1">
              <a:lnSpc>
                <a:spcPct val="108000"/>
              </a:lnSpc>
              <a:spcBef>
                <a:spcPts val="0"/>
              </a:spcBef>
            </a:pPr>
            <a:r>
              <a:rPr lang="zh-CN" altLang="en-US" b="1" dirty="0" smtClean="0">
                <a:latin typeface="Times New Roman" panose="02020603050405020304" pitchFamily="18" charset="0"/>
                <a:ea typeface="楷体_GB2312" pitchFamily="49" charset="-122"/>
                <a:cs typeface="Times New Roman" panose="02020603050405020304" pitchFamily="18" charset="0"/>
              </a:rPr>
              <a:t>用户规定一个词项</a:t>
            </a:r>
            <a:r>
              <a:rPr lang="en-US" altLang="zh-CN" b="1" dirty="0" smtClean="0">
                <a:latin typeface="Times New Roman" panose="02020603050405020304" pitchFamily="18" charset="0"/>
                <a:ea typeface="楷体_GB2312" pitchFamily="49" charset="-122"/>
                <a:cs typeface="Times New Roman" panose="02020603050405020304" pitchFamily="18" charset="0"/>
              </a:rPr>
              <a:t>(term)</a:t>
            </a:r>
            <a:r>
              <a:rPr lang="zh-CN" altLang="en-US" b="1" dirty="0" smtClean="0">
                <a:latin typeface="Times New Roman" panose="02020603050405020304" pitchFamily="18" charset="0"/>
                <a:ea typeface="楷体_GB2312" pitchFamily="49" charset="-122"/>
                <a:cs typeface="Times New Roman" panose="02020603050405020304" pitchFamily="18" charset="0"/>
              </a:rPr>
              <a:t>集合，可以给每个词项附加权重</a:t>
            </a:r>
            <a:endParaRPr lang="zh-CN" altLang="en-US" b="1" dirty="0" smtClean="0">
              <a:latin typeface="Times New Roman" panose="02020603050405020304" pitchFamily="18" charset="0"/>
              <a:ea typeface="楷体_GB2312" pitchFamily="49" charset="-122"/>
              <a:cs typeface="Times New Roman" panose="02020603050405020304" pitchFamily="18" charset="0"/>
            </a:endParaRPr>
          </a:p>
          <a:p>
            <a:pPr lvl="2">
              <a:lnSpc>
                <a:spcPct val="108000"/>
              </a:lnSpc>
              <a:spcBef>
                <a:spcPts val="0"/>
              </a:spcBef>
              <a:buFont typeface="Wingdings" panose="05000000000000000000" pitchFamily="2" charset="2"/>
              <a:buChar char="ü"/>
            </a:pPr>
            <a:r>
              <a:rPr lang="zh-CN" altLang="en-US" sz="2800" b="1" dirty="0" smtClean="0">
                <a:latin typeface="Times New Roman" panose="02020603050405020304" pitchFamily="18" charset="0"/>
                <a:ea typeface="楷体_GB2312" pitchFamily="49" charset="-122"/>
                <a:cs typeface="Times New Roman" panose="02020603050405020304" pitchFamily="18" charset="0"/>
              </a:rPr>
              <a:t>未加权的词项</a:t>
            </a:r>
            <a:r>
              <a:rPr lang="en-US" altLang="zh-CN" sz="2800" b="1" dirty="0" smtClean="0">
                <a:latin typeface="Times New Roman" panose="02020603050405020304" pitchFamily="18" charset="0"/>
                <a:ea typeface="楷体_GB2312" pitchFamily="49" charset="-122"/>
                <a:cs typeface="Times New Roman" panose="02020603050405020304" pitchFamily="18" charset="0"/>
              </a:rPr>
              <a:t>: </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lvl="2">
              <a:lnSpc>
                <a:spcPct val="108000"/>
              </a:lnSpc>
              <a:spcBef>
                <a:spcPts val="0"/>
              </a:spcBef>
              <a:buNone/>
            </a:pPr>
            <a:r>
              <a:rPr lang="en-US" altLang="zh-CN" sz="2800" b="1" dirty="0" smtClean="0">
                <a:latin typeface="Times New Roman" panose="02020603050405020304" pitchFamily="18" charset="0"/>
                <a:ea typeface="楷体_GB2312" pitchFamily="49" charset="-122"/>
                <a:cs typeface="Times New Roman" panose="02020603050405020304" pitchFamily="18" charset="0"/>
              </a:rPr>
              <a:t>     Q = {database; text; information }</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lvl="2">
              <a:lnSpc>
                <a:spcPct val="108000"/>
              </a:lnSpc>
              <a:spcBef>
                <a:spcPts val="0"/>
              </a:spcBef>
              <a:buFont typeface="Wingdings" panose="05000000000000000000" pitchFamily="2" charset="2"/>
              <a:buChar char="ü"/>
            </a:pPr>
            <a:r>
              <a:rPr lang="zh-CN" altLang="en-US" sz="2800" b="1" dirty="0" smtClean="0">
                <a:latin typeface="Times New Roman" panose="02020603050405020304" pitchFamily="18" charset="0"/>
                <a:ea typeface="楷体_GB2312" pitchFamily="49" charset="-122"/>
                <a:cs typeface="Times New Roman" panose="02020603050405020304" pitchFamily="18" charset="0"/>
              </a:rPr>
              <a:t>加权的词项</a:t>
            </a:r>
            <a:r>
              <a:rPr lang="en-US" altLang="zh-CN" sz="2800" b="1" dirty="0" smtClean="0">
                <a:latin typeface="Times New Roman" panose="02020603050405020304" pitchFamily="18" charset="0"/>
                <a:ea typeface="楷体_GB2312" pitchFamily="49" charset="-122"/>
                <a:cs typeface="Times New Roman" panose="02020603050405020304" pitchFamily="18" charset="0"/>
              </a:rPr>
              <a:t>: </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lvl="2">
              <a:lnSpc>
                <a:spcPct val="108000"/>
              </a:lnSpc>
              <a:spcBef>
                <a:spcPts val="0"/>
              </a:spcBef>
              <a:buNone/>
            </a:pPr>
            <a:r>
              <a:rPr lang="en-US" altLang="zh-CN" sz="2800" b="1" dirty="0" smtClean="0">
                <a:latin typeface="Times New Roman" panose="02020603050405020304" pitchFamily="18" charset="0"/>
                <a:ea typeface="楷体_GB2312" pitchFamily="49" charset="-122"/>
                <a:cs typeface="Times New Roman" panose="02020603050405020304" pitchFamily="18" charset="0"/>
              </a:rPr>
              <a:t>     Q = {database 0.5; text 0.8; information 0.2}</a:t>
            </a:r>
            <a:endParaRPr lang="en-US" altLang="zh-CN" sz="2800" b="1" dirty="0" smtClean="0">
              <a:latin typeface="Times New Roman" panose="02020603050405020304" pitchFamily="18" charset="0"/>
              <a:ea typeface="楷体_GB2312" pitchFamily="49" charset="-122"/>
              <a:cs typeface="Times New Roman" panose="02020603050405020304" pitchFamily="18" charset="0"/>
            </a:endParaRPr>
          </a:p>
          <a:p>
            <a:pPr lvl="2">
              <a:lnSpc>
                <a:spcPct val="108000"/>
              </a:lnSpc>
              <a:spcBef>
                <a:spcPts val="0"/>
              </a:spcBef>
              <a:buFont typeface="Wingdings" panose="05000000000000000000" pitchFamily="2" charset="2"/>
              <a:buChar char="ü"/>
            </a:pPr>
            <a:r>
              <a:rPr lang="zh-CN" altLang="en-US" sz="2800" b="1" dirty="0" smtClean="0">
                <a:latin typeface="Times New Roman" panose="02020603050405020304" pitchFamily="18" charset="0"/>
                <a:ea typeface="楷体_GB2312" pitchFamily="49" charset="-122"/>
                <a:cs typeface="Times New Roman" panose="02020603050405020304" pitchFamily="18" charset="0"/>
              </a:rPr>
              <a:t>查询式中没有布尔条件</a:t>
            </a:r>
            <a:endParaRPr lang="zh-CN" altLang="en-US" sz="2800" b="1" dirty="0" smtClean="0">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7544" y="286321"/>
            <a:ext cx="7793038" cy="838423"/>
          </a:xfrm>
        </p:spPr>
        <p:txBody>
          <a:bodyPr/>
          <a:lstStyle/>
          <a:p>
            <a:r>
              <a:rPr lang="zh-CN" altLang="en-US" sz="3200" b="1" dirty="0">
                <a:latin typeface="+mj-ea"/>
                <a:ea typeface="+mj-ea"/>
              </a:rPr>
              <a:t>模型中的问题</a:t>
            </a:r>
            <a:endParaRPr lang="zh-CN" altLang="en-US" sz="3200" b="1" dirty="0">
              <a:latin typeface="+mj-ea"/>
              <a:ea typeface="+mj-ea"/>
            </a:endParaRPr>
          </a:p>
        </p:txBody>
      </p:sp>
      <p:sp>
        <p:nvSpPr>
          <p:cNvPr id="22531" name="Rectangle 3"/>
          <p:cNvSpPr>
            <a:spLocks noGrp="1" noChangeArrowheads="1"/>
          </p:cNvSpPr>
          <p:nvPr>
            <p:ph type="body" idx="1"/>
          </p:nvPr>
        </p:nvSpPr>
        <p:spPr>
          <a:xfrm>
            <a:off x="539750" y="1486495"/>
            <a:ext cx="8027988" cy="4822825"/>
          </a:xfrm>
        </p:spPr>
        <p:txBody>
          <a:bodyPr/>
          <a:lstStyle/>
          <a:p>
            <a:pPr eaLnBrk="1" hangingPunct="1">
              <a:lnSpc>
                <a:spcPct val="110000"/>
              </a:lnSpc>
            </a:pPr>
            <a:r>
              <a:rPr lang="zh-CN" altLang="en-US" sz="2800" dirty="0" smtClean="0"/>
              <a:t>怎样确定文档中哪些词是</a:t>
            </a:r>
            <a:r>
              <a:rPr lang="zh-CN" altLang="en-US" sz="2800" dirty="0" smtClean="0">
                <a:solidFill>
                  <a:schemeClr val="hlink"/>
                </a:solidFill>
              </a:rPr>
              <a:t>重要的词</a:t>
            </a:r>
            <a:r>
              <a:rPr lang="zh-CN" altLang="en-US" sz="2800" dirty="0" smtClean="0"/>
              <a:t>？（索引项）</a:t>
            </a:r>
            <a:endParaRPr lang="zh-CN" altLang="en-US" sz="2800" dirty="0" smtClean="0"/>
          </a:p>
          <a:p>
            <a:pPr eaLnBrk="1" hangingPunct="1">
              <a:lnSpc>
                <a:spcPct val="110000"/>
              </a:lnSpc>
            </a:pPr>
            <a:r>
              <a:rPr lang="zh-CN" altLang="en-US" sz="2800" dirty="0" smtClean="0"/>
              <a:t>怎样确定一个词在某个文档中或在整个文档集中的</a:t>
            </a:r>
            <a:r>
              <a:rPr lang="zh-CN" altLang="en-US" sz="2800" dirty="0" smtClean="0">
                <a:solidFill>
                  <a:schemeClr val="hlink"/>
                </a:solidFill>
              </a:rPr>
              <a:t>重要程度</a:t>
            </a:r>
            <a:r>
              <a:rPr lang="zh-CN" altLang="en-US" sz="2800" dirty="0" smtClean="0"/>
              <a:t>？（权重）</a:t>
            </a:r>
            <a:endParaRPr lang="zh-CN" altLang="en-US" sz="2800" dirty="0" smtClean="0"/>
          </a:p>
          <a:p>
            <a:pPr eaLnBrk="1" hangingPunct="1">
              <a:lnSpc>
                <a:spcPct val="110000"/>
              </a:lnSpc>
            </a:pPr>
            <a:r>
              <a:rPr lang="zh-CN" altLang="en-US" sz="2800" dirty="0" smtClean="0"/>
              <a:t>怎样确定两个文档之间的</a:t>
            </a:r>
            <a:r>
              <a:rPr lang="zh-CN" altLang="en-US" sz="2800" dirty="0" smtClean="0">
                <a:solidFill>
                  <a:schemeClr val="hlink"/>
                </a:solidFill>
              </a:rPr>
              <a:t>相似度</a:t>
            </a:r>
            <a:r>
              <a:rPr lang="zh-CN" altLang="en-US" sz="2800" dirty="0" smtClean="0"/>
              <a:t>？</a:t>
            </a:r>
            <a:endParaRPr lang="en-US" altLang="zh-TW"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4675" y="188640"/>
            <a:ext cx="8001000" cy="891952"/>
          </a:xfrm>
        </p:spPr>
        <p:txBody>
          <a:bodyPr/>
          <a:lstStyle/>
          <a:p>
            <a:r>
              <a:rPr lang="zh-CN" altLang="en-US" sz="3200" b="1" dirty="0">
                <a:latin typeface="+mj-ea"/>
                <a:ea typeface="+mj-ea"/>
              </a:rPr>
              <a:t>索引项的选择</a:t>
            </a:r>
            <a:endParaRPr lang="zh-CN" altLang="en-US" sz="3200" b="1" dirty="0">
              <a:latin typeface="+mj-ea"/>
              <a:ea typeface="+mj-ea"/>
            </a:endParaRPr>
          </a:p>
        </p:txBody>
      </p:sp>
      <p:sp>
        <p:nvSpPr>
          <p:cNvPr id="32771" name="Rectangle 3"/>
          <p:cNvSpPr>
            <a:spLocks noGrp="1" noChangeArrowheads="1"/>
          </p:cNvSpPr>
          <p:nvPr>
            <p:ph type="body" idx="1"/>
          </p:nvPr>
        </p:nvSpPr>
        <p:spPr>
          <a:xfrm>
            <a:off x="683568" y="1297509"/>
            <a:ext cx="7772400" cy="1195387"/>
          </a:xfrm>
        </p:spPr>
        <p:txBody>
          <a:bodyPr/>
          <a:lstStyle/>
          <a:p>
            <a:pPr eaLnBrk="1" hangingPunct="1"/>
            <a:r>
              <a:rPr lang="zh-CN" altLang="en-US" sz="2800" dirty="0" smtClean="0"/>
              <a:t>若干独立的词项被选作索引项</a:t>
            </a:r>
            <a:r>
              <a:rPr lang="en-US" altLang="zh-CN" sz="2800" dirty="0" smtClean="0"/>
              <a:t>(</a:t>
            </a:r>
            <a:r>
              <a:rPr lang="en-US" altLang="zh-TW" sz="2800" i="1" dirty="0" smtClean="0">
                <a:solidFill>
                  <a:srgbClr val="FF0000"/>
                </a:solidFill>
              </a:rPr>
              <a:t>index terms</a:t>
            </a:r>
            <a:r>
              <a:rPr lang="en-US" altLang="zh-CN" sz="2800" dirty="0" smtClean="0"/>
              <a:t>) o</a:t>
            </a:r>
            <a:r>
              <a:rPr lang="en-US" altLang="zh-TW" sz="2800" dirty="0" smtClean="0"/>
              <a:t>r</a:t>
            </a:r>
            <a:r>
              <a:rPr lang="en-US" altLang="zh-CN" sz="2800" dirty="0" smtClean="0"/>
              <a:t> </a:t>
            </a:r>
            <a:r>
              <a:rPr lang="zh-CN" altLang="en-US" sz="2800" dirty="0" smtClean="0"/>
              <a:t>词表</a:t>
            </a:r>
            <a:r>
              <a:rPr lang="en-US" altLang="zh-TW" sz="2800" i="1" dirty="0" smtClean="0">
                <a:solidFill>
                  <a:srgbClr val="FF0000"/>
                </a:solidFill>
              </a:rPr>
              <a:t>vocabulary</a:t>
            </a:r>
            <a:endParaRPr lang="en-US" altLang="zh-TW" sz="2800" dirty="0" smtClean="0"/>
          </a:p>
          <a:p>
            <a:pPr eaLnBrk="1" hangingPunct="1"/>
            <a:r>
              <a:rPr lang="zh-CN" altLang="en-US" sz="2800" dirty="0" smtClean="0"/>
              <a:t>索引项代表了一个应用中的重要词项</a:t>
            </a:r>
            <a:endParaRPr lang="en-US" altLang="zh-TW" sz="2800" dirty="0" smtClean="0"/>
          </a:p>
          <a:p>
            <a:pPr lvl="1" eaLnBrk="1" hangingPunct="1"/>
            <a:r>
              <a:rPr lang="zh-CN" altLang="en-US" dirty="0" smtClean="0"/>
              <a:t>计算机科学图书馆中的索引项应该是哪些呢</a:t>
            </a:r>
            <a:r>
              <a:rPr lang="en-US" altLang="zh-CN" dirty="0" smtClean="0"/>
              <a:t>?</a:t>
            </a:r>
            <a:endParaRPr lang="en-US" altLang="zh-CN" dirty="0" smtClean="0"/>
          </a:p>
        </p:txBody>
      </p:sp>
      <p:grpSp>
        <p:nvGrpSpPr>
          <p:cNvPr id="2" name="Group 4"/>
          <p:cNvGrpSpPr/>
          <p:nvPr/>
        </p:nvGrpSpPr>
        <p:grpSpPr bwMode="auto">
          <a:xfrm>
            <a:off x="1936751" y="3557588"/>
            <a:ext cx="5307013" cy="2533160"/>
            <a:chOff x="1122" y="1815"/>
            <a:chExt cx="3343" cy="1497"/>
          </a:xfrm>
        </p:grpSpPr>
        <p:sp>
          <p:nvSpPr>
            <p:cNvPr id="32773" name="Rectangle 5"/>
            <p:cNvSpPr>
              <a:spLocks noChangeArrowheads="1"/>
            </p:cNvSpPr>
            <p:nvPr/>
          </p:nvSpPr>
          <p:spPr bwMode="auto">
            <a:xfrm>
              <a:off x="3024" y="1824"/>
              <a:ext cx="1200" cy="110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None/>
              </a:pPr>
              <a:endParaRPr lang="zh-CN" altLang="en-US" sz="2400"/>
            </a:p>
          </p:txBody>
        </p:sp>
        <p:pic>
          <p:nvPicPr>
            <p:cNvPr id="32774" name="Picture 6" descr="BS00975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2" y="2040"/>
              <a:ext cx="1056"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AutoShape 7"/>
            <p:cNvSpPr>
              <a:spLocks noChangeArrowheads="1"/>
            </p:cNvSpPr>
            <p:nvPr/>
          </p:nvSpPr>
          <p:spPr bwMode="auto">
            <a:xfrm>
              <a:off x="2400" y="2184"/>
              <a:ext cx="432"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None/>
              </a:pPr>
              <a:endParaRPr lang="zh-CN" altLang="en-US" sz="2400"/>
            </a:p>
          </p:txBody>
        </p:sp>
        <p:sp>
          <p:nvSpPr>
            <p:cNvPr id="32776" name="Text Box 8"/>
            <p:cNvSpPr txBox="1">
              <a:spLocks noChangeArrowheads="1"/>
            </p:cNvSpPr>
            <p:nvPr/>
          </p:nvSpPr>
          <p:spPr bwMode="auto">
            <a:xfrm>
              <a:off x="3062" y="1815"/>
              <a:ext cx="763" cy="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None/>
              </a:pPr>
              <a:r>
                <a:rPr kumimoji="1" lang="zh-CN" altLang="en-US" sz="2000" dirty="0">
                  <a:latin typeface="Times New Roman" panose="02020603050405020304" pitchFamily="18" charset="0"/>
                </a:rPr>
                <a:t>体系结构</a:t>
              </a:r>
              <a:endParaRPr kumimoji="1" lang="zh-CN" altLang="en-US" sz="2000" dirty="0">
                <a:latin typeface="Times New Roman" panose="02020603050405020304" pitchFamily="18" charset="0"/>
              </a:endParaRPr>
            </a:p>
            <a:p>
              <a:pPr eaLnBrk="1" hangingPunct="1">
                <a:buNone/>
              </a:pPr>
              <a:r>
                <a:rPr kumimoji="1" lang="zh-CN" altLang="en-US" sz="2000" dirty="0">
                  <a:latin typeface="Times New Roman" panose="02020603050405020304" pitchFamily="18" charset="0"/>
                </a:rPr>
                <a:t>总线</a:t>
              </a:r>
              <a:endParaRPr kumimoji="1" lang="zh-CN" altLang="en-US" sz="2000" dirty="0">
                <a:latin typeface="Times New Roman" panose="02020603050405020304" pitchFamily="18" charset="0"/>
              </a:endParaRPr>
            </a:p>
            <a:p>
              <a:pPr eaLnBrk="1" hangingPunct="1">
                <a:buNone/>
              </a:pPr>
              <a:r>
                <a:rPr kumimoji="1" lang="zh-CN" altLang="en-US" sz="2000" dirty="0">
                  <a:latin typeface="Times New Roman" panose="02020603050405020304" pitchFamily="18" charset="0"/>
                </a:rPr>
                <a:t>计算机</a:t>
              </a:r>
              <a:endParaRPr kumimoji="1" lang="zh-CN" altLang="en-US" sz="2000" dirty="0">
                <a:latin typeface="Times New Roman" panose="02020603050405020304" pitchFamily="18" charset="0"/>
              </a:endParaRPr>
            </a:p>
            <a:p>
              <a:pPr eaLnBrk="1" hangingPunct="1">
                <a:buNone/>
              </a:pPr>
              <a:r>
                <a:rPr kumimoji="1" lang="zh-CN" altLang="en-US" sz="2000" dirty="0">
                  <a:latin typeface="Times New Roman" panose="02020603050405020304" pitchFamily="18" charset="0"/>
                </a:rPr>
                <a:t>数据库</a:t>
              </a:r>
              <a:endParaRPr kumimoji="1" lang="zh-CN" altLang="en-US" sz="2000" dirty="0">
                <a:latin typeface="Times New Roman" panose="02020603050405020304" pitchFamily="18" charset="0"/>
              </a:endParaRPr>
            </a:p>
            <a:p>
              <a:pPr eaLnBrk="1" hangingPunct="1">
                <a:buNone/>
              </a:pPr>
              <a:r>
                <a:rPr kumimoji="1" lang="en-US" altLang="zh-CN" sz="2000" dirty="0">
                  <a:latin typeface="Times New Roman" panose="02020603050405020304" pitchFamily="18" charset="0"/>
                  <a:ea typeface="PMingLiU" panose="02020500000000000000" pitchFamily="18" charset="-120"/>
                </a:rPr>
                <a:t>….</a:t>
              </a:r>
              <a:endParaRPr kumimoji="1" lang="en-US" altLang="zh-CN" sz="2000" dirty="0">
                <a:latin typeface="Times New Roman" panose="02020603050405020304" pitchFamily="18" charset="0"/>
                <a:ea typeface="PMingLiU" panose="02020500000000000000" pitchFamily="18" charset="-120"/>
              </a:endParaRPr>
            </a:p>
            <a:p>
              <a:pPr eaLnBrk="1" hangingPunct="1">
                <a:buNone/>
              </a:pPr>
              <a:r>
                <a:rPr kumimoji="1" lang="en-US" altLang="zh-CN" sz="2000" dirty="0">
                  <a:latin typeface="Times New Roman" panose="02020603050405020304" pitchFamily="18" charset="0"/>
                  <a:ea typeface="PMingLiU" panose="02020500000000000000" pitchFamily="18" charset="-120"/>
                </a:rPr>
                <a:t>XML</a:t>
              </a:r>
              <a:endParaRPr kumimoji="1" lang="en-US" altLang="zh-CN" sz="2000" dirty="0">
                <a:latin typeface="Times New Roman" panose="02020603050405020304" pitchFamily="18" charset="0"/>
                <a:ea typeface="PMingLiU" panose="02020500000000000000" pitchFamily="18" charset="-120"/>
              </a:endParaRPr>
            </a:p>
          </p:txBody>
        </p:sp>
        <p:sp>
          <p:nvSpPr>
            <p:cNvPr id="32777" name="Text Box 9"/>
            <p:cNvSpPr txBox="1">
              <a:spLocks noChangeArrowheads="1"/>
            </p:cNvSpPr>
            <p:nvPr/>
          </p:nvSpPr>
          <p:spPr bwMode="auto">
            <a:xfrm>
              <a:off x="1122" y="2752"/>
              <a:ext cx="108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buNone/>
              </a:pPr>
              <a:r>
                <a:rPr kumimoji="1" lang="zh-CN" altLang="en-US" sz="2400">
                  <a:latin typeface="Times New Roman" panose="02020603050405020304" pitchFamily="18" charset="0"/>
                </a:rPr>
                <a:t>计算机科学</a:t>
              </a:r>
              <a:endParaRPr kumimoji="1" lang="zh-CN" altLang="en-US" sz="2400">
                <a:latin typeface="Times New Roman" panose="02020603050405020304" pitchFamily="18" charset="0"/>
              </a:endParaRPr>
            </a:p>
            <a:p>
              <a:pPr algn="ctr" eaLnBrk="1" hangingPunct="1">
                <a:buNone/>
              </a:pPr>
              <a:r>
                <a:rPr kumimoji="1" lang="zh-CN" altLang="en-US" sz="2400">
                  <a:latin typeface="Times New Roman" panose="02020603050405020304" pitchFamily="18" charset="0"/>
                </a:rPr>
                <a:t>文档集</a:t>
              </a:r>
              <a:endParaRPr kumimoji="1" lang="zh-CN" altLang="en-US" sz="2400">
                <a:latin typeface="Times New Roman" panose="02020603050405020304" pitchFamily="18" charset="0"/>
              </a:endParaRPr>
            </a:p>
          </p:txBody>
        </p:sp>
        <p:sp>
          <p:nvSpPr>
            <p:cNvPr id="32778" name="Text Box 10"/>
            <p:cNvSpPr txBox="1">
              <a:spLocks noChangeArrowheads="1"/>
            </p:cNvSpPr>
            <p:nvPr/>
          </p:nvSpPr>
          <p:spPr bwMode="auto">
            <a:xfrm>
              <a:off x="2798" y="3039"/>
              <a:ext cx="166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buNone/>
              </a:pPr>
              <a:r>
                <a:rPr kumimoji="1" lang="zh-CN" altLang="en-US" sz="2400" dirty="0">
                  <a:latin typeface="Times New Roman" panose="02020603050405020304" pitchFamily="18" charset="0"/>
                </a:rPr>
                <a:t>文档集中的索引项</a:t>
              </a:r>
              <a:endParaRPr kumimoji="1" lang="zh-CN" altLang="en-US" sz="2400" dirty="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4675" y="188640"/>
            <a:ext cx="8001000" cy="891952"/>
          </a:xfrm>
        </p:spPr>
        <p:txBody>
          <a:bodyPr/>
          <a:lstStyle/>
          <a:p>
            <a:r>
              <a:rPr lang="zh-CN" altLang="en-US" sz="3200" b="1" dirty="0">
                <a:latin typeface="+mj-ea"/>
                <a:ea typeface="+mj-ea"/>
              </a:rPr>
              <a:t>索引项的选择</a:t>
            </a:r>
            <a:endParaRPr lang="zh-CN" altLang="en-US" sz="3200" b="1" dirty="0">
              <a:latin typeface="+mj-ea"/>
              <a:ea typeface="+mj-ea"/>
            </a:endParaRPr>
          </a:p>
        </p:txBody>
      </p:sp>
      <p:sp>
        <p:nvSpPr>
          <p:cNvPr id="33795" name="Rectangle 3"/>
          <p:cNvSpPr>
            <a:spLocks noGrp="1" noChangeArrowheads="1"/>
          </p:cNvSpPr>
          <p:nvPr>
            <p:ph type="body" idx="1"/>
          </p:nvPr>
        </p:nvSpPr>
        <p:spPr>
          <a:xfrm>
            <a:off x="611560" y="1268760"/>
            <a:ext cx="7767638" cy="1411287"/>
          </a:xfrm>
        </p:spPr>
        <p:txBody>
          <a:bodyPr/>
          <a:lstStyle/>
          <a:p>
            <a:pPr eaLnBrk="1" hangingPunct="1"/>
            <a:r>
              <a:rPr lang="zh-CN" altLang="en-US" sz="2400" dirty="0" smtClean="0"/>
              <a:t>这些索引项是不相关的</a:t>
            </a:r>
            <a:r>
              <a:rPr lang="en-US" altLang="zh-TW" sz="2400" i="1" dirty="0" smtClean="0">
                <a:solidFill>
                  <a:srgbClr val="FF0000"/>
                </a:solidFill>
              </a:rPr>
              <a:t> (</a:t>
            </a:r>
            <a:r>
              <a:rPr lang="zh-CN" altLang="en-US" sz="2400" i="1" dirty="0" smtClean="0">
                <a:solidFill>
                  <a:srgbClr val="FF0000"/>
                </a:solidFill>
              </a:rPr>
              <a:t>或者说是正交的</a:t>
            </a:r>
            <a:r>
              <a:rPr lang="en-US" altLang="zh-TW" sz="2400" i="1" dirty="0" smtClean="0">
                <a:solidFill>
                  <a:srgbClr val="FF0000"/>
                </a:solidFill>
              </a:rPr>
              <a:t>)</a:t>
            </a:r>
            <a:r>
              <a:rPr lang="en-US" altLang="zh-TW" sz="2400" dirty="0" smtClean="0"/>
              <a:t> </a:t>
            </a:r>
            <a:r>
              <a:rPr lang="zh-CN" altLang="en-US" sz="2400" dirty="0" smtClean="0"/>
              <a:t>，形成一个向量空间</a:t>
            </a:r>
            <a:r>
              <a:rPr lang="en-US" altLang="zh-TW" sz="2400" i="1" dirty="0" smtClean="0">
                <a:solidFill>
                  <a:srgbClr val="FF0000"/>
                </a:solidFill>
              </a:rPr>
              <a:t>vector space</a:t>
            </a:r>
            <a:endParaRPr lang="en-US" altLang="zh-TW" sz="2400" i="1" dirty="0" smtClean="0">
              <a:solidFill>
                <a:srgbClr val="FF0000"/>
              </a:solidFill>
            </a:endParaRPr>
          </a:p>
          <a:p>
            <a:pPr eaLnBrk="1" hangingPunct="1"/>
            <a:endParaRPr lang="en-US" altLang="zh-CN" sz="2400" i="1" dirty="0" smtClean="0">
              <a:solidFill>
                <a:srgbClr val="FF0000"/>
              </a:solidFill>
            </a:endParaRPr>
          </a:p>
          <a:p>
            <a:pPr eaLnBrk="1" hangingPunct="1"/>
            <a:endParaRPr lang="en-US" altLang="zh-CN" sz="2000" i="1" dirty="0" smtClean="0">
              <a:solidFill>
                <a:srgbClr val="FF0000"/>
              </a:solidFill>
            </a:endParaRPr>
          </a:p>
          <a:p>
            <a:pPr eaLnBrk="1" hangingPunct="1"/>
            <a:endParaRPr lang="en-US" altLang="zh-CN" sz="2000" i="1" dirty="0" smtClean="0">
              <a:solidFill>
                <a:srgbClr val="FF0000"/>
              </a:solidFill>
            </a:endParaRPr>
          </a:p>
          <a:p>
            <a:pPr eaLnBrk="1" hangingPunct="1">
              <a:buFont typeface="Wingdings" panose="05000000000000000000" pitchFamily="2" charset="2"/>
              <a:buNone/>
            </a:pPr>
            <a:endParaRPr kumimoji="1" lang="en-US" altLang="zh-CN" sz="2000" i="1" dirty="0" smtClean="0">
              <a:solidFill>
                <a:srgbClr val="FF0000"/>
              </a:solidFill>
            </a:endParaRPr>
          </a:p>
          <a:p>
            <a:pPr eaLnBrk="1" hangingPunct="1"/>
            <a:r>
              <a:rPr kumimoji="1" lang="zh-CN" altLang="en-US" sz="2400" dirty="0" smtClean="0"/>
              <a:t>实际上，这些词项是相互关联的</a:t>
            </a:r>
            <a:endParaRPr kumimoji="1" lang="zh-TW" altLang="en-US" sz="2400" i="1" dirty="0" smtClean="0"/>
          </a:p>
          <a:p>
            <a:pPr lvl="1" eaLnBrk="1" hangingPunct="1"/>
            <a:r>
              <a:rPr kumimoji="1" lang="zh-CN" altLang="en-US" sz="2000" dirty="0" smtClean="0"/>
              <a:t>当你在一个文档中看到</a:t>
            </a:r>
            <a:r>
              <a:rPr kumimoji="1" lang="en-US" altLang="zh-TW" sz="2000" dirty="0" smtClean="0"/>
              <a:t> </a:t>
            </a:r>
            <a:r>
              <a:rPr kumimoji="1" lang="en-US" altLang="zh-TW" sz="2000" dirty="0" smtClean="0">
                <a:latin typeface="Arial" panose="020B0604020202020204" pitchFamily="34" charset="0"/>
              </a:rPr>
              <a:t>“</a:t>
            </a:r>
            <a:r>
              <a:rPr kumimoji="1" lang="zh-CN" altLang="en-US" sz="2000" dirty="0" smtClean="0"/>
              <a:t>计算机</a:t>
            </a:r>
            <a:r>
              <a:rPr kumimoji="1" lang="zh-TW" altLang="en-US" sz="2000" dirty="0" smtClean="0">
                <a:latin typeface="Arial" panose="020B0604020202020204" pitchFamily="34" charset="0"/>
              </a:rPr>
              <a:t>”</a:t>
            </a:r>
            <a:r>
              <a:rPr kumimoji="1" lang="en-US" altLang="zh-TW" sz="2000" dirty="0" smtClean="0"/>
              <a:t>, </a:t>
            </a:r>
            <a:r>
              <a:rPr kumimoji="1" lang="zh-CN" altLang="en-US" sz="2000" dirty="0" smtClean="0"/>
              <a:t>非常有可能同时看到</a:t>
            </a:r>
            <a:r>
              <a:rPr kumimoji="1" lang="zh-CN" altLang="en-US" sz="2000" dirty="0" smtClean="0">
                <a:latin typeface="Arial" panose="020B0604020202020204" pitchFamily="34" charset="0"/>
              </a:rPr>
              <a:t>“</a:t>
            </a:r>
            <a:r>
              <a:rPr kumimoji="1" lang="zh-CN" altLang="en-US" sz="2000" dirty="0" smtClean="0"/>
              <a:t>科学</a:t>
            </a:r>
            <a:r>
              <a:rPr kumimoji="1" lang="en-US" altLang="zh-TW" sz="2000" dirty="0" smtClean="0">
                <a:latin typeface="Arial" panose="020B0604020202020204" pitchFamily="34" charset="0"/>
              </a:rPr>
              <a:t>”</a:t>
            </a:r>
            <a:endParaRPr kumimoji="1" lang="en-US" altLang="zh-TW" sz="2000" dirty="0" smtClean="0"/>
          </a:p>
          <a:p>
            <a:pPr lvl="1" eaLnBrk="1" hangingPunct="1"/>
            <a:r>
              <a:rPr kumimoji="1" lang="zh-CN" altLang="en-US" sz="2000" dirty="0" smtClean="0"/>
              <a:t>当你在一个文档中看到</a:t>
            </a:r>
            <a:r>
              <a:rPr kumimoji="1" lang="en-US" altLang="zh-TW" sz="2000" dirty="0" smtClean="0"/>
              <a:t> </a:t>
            </a:r>
            <a:r>
              <a:rPr kumimoji="1" lang="en-US" altLang="zh-TW" sz="2000" dirty="0" smtClean="0">
                <a:latin typeface="Arial" panose="020B0604020202020204" pitchFamily="34" charset="0"/>
              </a:rPr>
              <a:t>“</a:t>
            </a:r>
            <a:r>
              <a:rPr kumimoji="1" lang="zh-CN" altLang="en-US" sz="2000" dirty="0" smtClean="0"/>
              <a:t>计算机</a:t>
            </a:r>
            <a:r>
              <a:rPr kumimoji="1" lang="en-US" altLang="zh-TW" sz="2000" dirty="0" smtClean="0">
                <a:latin typeface="Arial" panose="020B0604020202020204" pitchFamily="34" charset="0"/>
              </a:rPr>
              <a:t>”</a:t>
            </a:r>
            <a:r>
              <a:rPr kumimoji="1" lang="en-US" altLang="zh-TW" sz="2000" dirty="0" smtClean="0"/>
              <a:t>,</a:t>
            </a:r>
            <a:r>
              <a:rPr kumimoji="1" lang="en-US" altLang="zh-CN" sz="2000" dirty="0" smtClean="0"/>
              <a:t> </a:t>
            </a:r>
            <a:r>
              <a:rPr kumimoji="1" lang="zh-CN" altLang="en-US" sz="2000" dirty="0" smtClean="0"/>
              <a:t>有中等的可能性同时看到 </a:t>
            </a:r>
            <a:r>
              <a:rPr kumimoji="1" lang="en-US" altLang="zh-TW" sz="2000" dirty="0" smtClean="0">
                <a:latin typeface="Arial" panose="020B0604020202020204" pitchFamily="34" charset="0"/>
              </a:rPr>
              <a:t>“</a:t>
            </a:r>
            <a:r>
              <a:rPr kumimoji="1" lang="zh-CN" altLang="en-US" sz="2000" dirty="0" smtClean="0"/>
              <a:t>商务</a:t>
            </a:r>
            <a:r>
              <a:rPr kumimoji="1" lang="zh-TW" altLang="en-US" sz="2000" dirty="0" smtClean="0">
                <a:latin typeface="Arial" panose="020B0604020202020204" pitchFamily="34" charset="0"/>
              </a:rPr>
              <a:t>”</a:t>
            </a:r>
            <a:endParaRPr kumimoji="1" lang="en-US" altLang="zh-TW" sz="2000" dirty="0" smtClean="0"/>
          </a:p>
          <a:p>
            <a:pPr lvl="1" eaLnBrk="1" hangingPunct="1"/>
            <a:r>
              <a:rPr kumimoji="1" lang="zh-CN" altLang="en-US" sz="2000" dirty="0" smtClean="0"/>
              <a:t>当你在一个文档中看到</a:t>
            </a:r>
            <a:r>
              <a:rPr kumimoji="1" lang="zh-CN" altLang="en-US" sz="2000" dirty="0" smtClean="0">
                <a:latin typeface="Arial" panose="020B0604020202020204" pitchFamily="34" charset="0"/>
              </a:rPr>
              <a:t>“</a:t>
            </a:r>
            <a:r>
              <a:rPr kumimoji="1" lang="zh-CN" altLang="en-US" sz="2000" dirty="0" smtClean="0"/>
              <a:t>商务</a:t>
            </a:r>
            <a:r>
              <a:rPr kumimoji="1" lang="zh-CN" altLang="en-US" sz="2000" dirty="0" smtClean="0">
                <a:latin typeface="Arial" panose="020B0604020202020204" pitchFamily="34" charset="0"/>
              </a:rPr>
              <a:t>”</a:t>
            </a:r>
            <a:r>
              <a:rPr kumimoji="1" lang="zh-CN" altLang="en-US" sz="2000" dirty="0" smtClean="0"/>
              <a:t>，只有很少的机会同时看到</a:t>
            </a:r>
            <a:r>
              <a:rPr kumimoji="1" lang="zh-CN" altLang="en-US" sz="2000" dirty="0" smtClean="0">
                <a:latin typeface="Arial" panose="020B0604020202020204" pitchFamily="34" charset="0"/>
              </a:rPr>
              <a:t>“</a:t>
            </a:r>
            <a:r>
              <a:rPr kumimoji="1" lang="zh-CN" altLang="en-US" sz="2000" dirty="0" smtClean="0"/>
              <a:t>科学</a:t>
            </a:r>
            <a:r>
              <a:rPr kumimoji="1" lang="zh-CN" altLang="en-US" sz="2000" dirty="0" smtClean="0">
                <a:latin typeface="Arial" panose="020B0604020202020204" pitchFamily="34" charset="0"/>
              </a:rPr>
              <a:t>”</a:t>
            </a:r>
            <a:endParaRPr kumimoji="1" lang="zh-CN" altLang="en-US" sz="2000" dirty="0" smtClean="0"/>
          </a:p>
          <a:p>
            <a:pPr eaLnBrk="1" hangingPunct="1"/>
            <a:endParaRPr lang="en-US" altLang="zh-CN" sz="2000" dirty="0" smtClean="0"/>
          </a:p>
        </p:txBody>
      </p:sp>
      <p:grpSp>
        <p:nvGrpSpPr>
          <p:cNvPr id="2" name="Group 4"/>
          <p:cNvGrpSpPr/>
          <p:nvPr/>
        </p:nvGrpSpPr>
        <p:grpSpPr bwMode="auto">
          <a:xfrm>
            <a:off x="841375" y="2354261"/>
            <a:ext cx="6172201" cy="1146175"/>
            <a:chOff x="959" y="1728"/>
            <a:chExt cx="3888" cy="722"/>
          </a:xfrm>
        </p:grpSpPr>
        <p:pic>
          <p:nvPicPr>
            <p:cNvPr id="33797" name="Picture 5" descr="BS00975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4" y="1728"/>
              <a:ext cx="57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AutoShape 6"/>
            <p:cNvSpPr>
              <a:spLocks noChangeArrowheads="1"/>
            </p:cNvSpPr>
            <p:nvPr/>
          </p:nvSpPr>
          <p:spPr bwMode="auto">
            <a:xfrm>
              <a:off x="2064" y="1824"/>
              <a:ext cx="336"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43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799" name="Text Box 7"/>
            <p:cNvSpPr txBox="1">
              <a:spLocks noChangeArrowheads="1"/>
            </p:cNvSpPr>
            <p:nvPr/>
          </p:nvSpPr>
          <p:spPr bwMode="auto">
            <a:xfrm>
              <a:off x="2544" y="1776"/>
              <a:ext cx="230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dirty="0">
                  <a:latin typeface="Times New Roman" panose="02020603050405020304" pitchFamily="18" charset="0"/>
                  <a:ea typeface="PMingLiU" panose="02020500000000000000" pitchFamily="18" charset="-120"/>
                </a:rPr>
                <a:t>“</a:t>
              </a:r>
              <a:r>
                <a:rPr kumimoji="1" lang="zh-CN" altLang="en-US" sz="2000" dirty="0">
                  <a:latin typeface="Times New Roman" panose="02020603050405020304" pitchFamily="18" charset="0"/>
                </a:rPr>
                <a:t>计算机</a:t>
              </a:r>
              <a:r>
                <a:rPr kumimoji="1" lang="zh-CN" altLang="en-US" sz="2000" dirty="0">
                  <a:latin typeface="Times New Roman" panose="02020603050405020304" pitchFamily="18" charset="0"/>
                  <a:ea typeface="PMingLiU" panose="02020500000000000000" pitchFamily="18" charset="-120"/>
                </a:rPr>
                <a:t>” “</a:t>
              </a:r>
              <a:r>
                <a:rPr kumimoji="1" lang="zh-CN" altLang="en-US" sz="2000" dirty="0">
                  <a:latin typeface="Times New Roman" panose="02020603050405020304" pitchFamily="18" charset="0"/>
                </a:rPr>
                <a:t>科学</a:t>
              </a:r>
              <a:r>
                <a:rPr kumimoji="1" lang="zh-CN" altLang="en-US" sz="2000" dirty="0">
                  <a:latin typeface="Times New Roman" panose="02020603050405020304" pitchFamily="18" charset="0"/>
                  <a:ea typeface="PMingLiU" panose="02020500000000000000" pitchFamily="18" charset="-120"/>
                </a:rPr>
                <a:t>” “</a:t>
              </a:r>
              <a:r>
                <a:rPr kumimoji="1" lang="zh-CN" altLang="en-US" sz="2000" dirty="0">
                  <a:latin typeface="Times New Roman" panose="02020603050405020304" pitchFamily="18" charset="0"/>
                </a:rPr>
                <a:t>商务</a:t>
              </a:r>
              <a:r>
                <a:rPr kumimoji="1" lang="zh-CN" altLang="en-US" sz="2000" dirty="0">
                  <a:latin typeface="Times New Roman" panose="02020603050405020304" pitchFamily="18" charset="0"/>
                  <a:ea typeface="PMingLiU" panose="02020500000000000000" pitchFamily="18" charset="-120"/>
                </a:rPr>
                <a:t>”</a:t>
              </a:r>
              <a:endParaRPr kumimoji="1" lang="zh-CN" altLang="en-US" sz="2000" dirty="0">
                <a:latin typeface="Times New Roman" panose="02020603050405020304" pitchFamily="18" charset="0"/>
                <a:ea typeface="PMingLiU" panose="02020500000000000000" pitchFamily="18" charset="-120"/>
              </a:endParaRPr>
            </a:p>
          </p:txBody>
        </p:sp>
        <p:sp>
          <p:nvSpPr>
            <p:cNvPr id="33800" name="Text Box 8"/>
            <p:cNvSpPr txBox="1">
              <a:spLocks noChangeArrowheads="1"/>
            </p:cNvSpPr>
            <p:nvPr/>
          </p:nvSpPr>
          <p:spPr bwMode="auto">
            <a:xfrm>
              <a:off x="959" y="2150"/>
              <a:ext cx="14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buNone/>
              </a:pPr>
              <a:r>
                <a:rPr kumimoji="1" lang="zh-CN" altLang="en-US" sz="2000" dirty="0">
                  <a:latin typeface="Times New Roman" panose="02020603050405020304" pitchFamily="18" charset="0"/>
                </a:rPr>
                <a:t>计算机科学文档集</a:t>
              </a:r>
              <a:endParaRPr kumimoji="1" lang="zh-CN" altLang="en-US" sz="2000" dirty="0">
                <a:latin typeface="Times New Roman" panose="02020603050405020304" pitchFamily="18" charset="0"/>
              </a:endParaRPr>
            </a:p>
          </p:txBody>
        </p:sp>
        <p:sp>
          <p:nvSpPr>
            <p:cNvPr id="33801" name="Text Box 9"/>
            <p:cNvSpPr txBox="1">
              <a:spLocks noChangeArrowheads="1"/>
            </p:cNvSpPr>
            <p:nvPr/>
          </p:nvSpPr>
          <p:spPr bwMode="auto">
            <a:xfrm>
              <a:off x="2539" y="2198"/>
              <a:ext cx="20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buNone/>
              </a:pPr>
              <a:r>
                <a:rPr kumimoji="1" lang="zh-CN" altLang="en-US" sz="2000" dirty="0">
                  <a:latin typeface="Times New Roman" panose="02020603050405020304" pitchFamily="18" charset="0"/>
                </a:rPr>
                <a:t>该文档集中的全部重要词项</a:t>
              </a:r>
              <a:endParaRPr kumimoji="1" lang="zh-CN" altLang="en-US" sz="2000" dirty="0">
                <a:latin typeface="Times New Roman" panose="02020603050405020304" pitchFamily="18" charset="0"/>
              </a:endParaRPr>
            </a:p>
          </p:txBody>
        </p:sp>
        <p:sp>
          <p:nvSpPr>
            <p:cNvPr id="33802" name="AutoShape 10"/>
            <p:cNvSpPr/>
            <p:nvPr/>
          </p:nvSpPr>
          <p:spPr bwMode="auto">
            <a:xfrm rot="5400000">
              <a:off x="3504" y="1248"/>
              <a:ext cx="144" cy="1776"/>
            </a:xfrm>
            <a:prstGeom prst="rightBrace">
              <a:avLst>
                <a:gd name="adj1" fmla="val 102778"/>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a:xfrm>
            <a:off x="574675" y="-27384"/>
            <a:ext cx="8001000" cy="1216025"/>
          </a:xfrm>
        </p:spPr>
        <p:txBody>
          <a:bodyPr/>
          <a:lstStyle/>
          <a:p>
            <a:r>
              <a:rPr lang="zh-CN" altLang="en-US" sz="3200" b="1" dirty="0">
                <a:latin typeface="+mj-ea"/>
              </a:rPr>
              <a:t>词项的权重</a:t>
            </a:r>
            <a:endParaRPr lang="en-US" altLang="zh-CN" sz="3200" b="1" dirty="0">
              <a:latin typeface="+mj-ea"/>
            </a:endParaRPr>
          </a:p>
        </p:txBody>
      </p:sp>
      <p:sp>
        <p:nvSpPr>
          <p:cNvPr id="34819" name="内容占位符 2"/>
          <p:cNvSpPr>
            <a:spLocks noGrp="1"/>
          </p:cNvSpPr>
          <p:nvPr>
            <p:ph idx="4294967295"/>
          </p:nvPr>
        </p:nvSpPr>
        <p:spPr>
          <a:xfrm>
            <a:off x="566738" y="1340768"/>
            <a:ext cx="8001000" cy="4267200"/>
          </a:xfrm>
        </p:spPr>
        <p:txBody>
          <a:bodyPr/>
          <a:lstStyle/>
          <a:p>
            <a:pPr eaLnBrk="1" hangingPunct="1">
              <a:lnSpc>
                <a:spcPct val="120000"/>
              </a:lnSpc>
              <a:spcBef>
                <a:spcPts val="0"/>
              </a:spcBef>
            </a:pPr>
            <a:r>
              <a:rPr lang="zh-CN" altLang="en-US" dirty="0" smtClean="0"/>
              <a:t>根据词项在文档</a:t>
            </a:r>
            <a:r>
              <a:rPr lang="en-US" altLang="zh-TW" dirty="0" smtClean="0"/>
              <a:t>(</a:t>
            </a:r>
            <a:r>
              <a:rPr lang="en-US" altLang="zh-TW" i="1" dirty="0" err="1" smtClean="0"/>
              <a:t>tf</a:t>
            </a:r>
            <a:r>
              <a:rPr lang="en-US" altLang="zh-TW" dirty="0" smtClean="0"/>
              <a:t>)</a:t>
            </a:r>
            <a:r>
              <a:rPr lang="zh-CN" altLang="en-US" dirty="0" smtClean="0"/>
              <a:t>和文档集</a:t>
            </a:r>
            <a:r>
              <a:rPr lang="en-US" altLang="zh-TW" dirty="0" smtClean="0"/>
              <a:t>(</a:t>
            </a:r>
            <a:r>
              <a:rPr lang="en-US" altLang="zh-TW" i="1" dirty="0" err="1" smtClean="0"/>
              <a:t>idf</a:t>
            </a:r>
            <a:r>
              <a:rPr lang="en-US" altLang="zh-TW" dirty="0" smtClean="0"/>
              <a:t>)</a:t>
            </a:r>
            <a:r>
              <a:rPr lang="zh-CN" altLang="en-US" dirty="0" smtClean="0"/>
              <a:t>中的频率</a:t>
            </a:r>
            <a:r>
              <a:rPr lang="en-US" altLang="zh-CN" dirty="0" smtClean="0"/>
              <a:t>(frequency)</a:t>
            </a:r>
            <a:r>
              <a:rPr lang="zh-CN" altLang="en-US" dirty="0" smtClean="0"/>
              <a:t>计算词项的权重</a:t>
            </a:r>
            <a:endParaRPr lang="zh-CN" altLang="en-US" dirty="0" smtClean="0"/>
          </a:p>
          <a:p>
            <a:pPr lvl="1" eaLnBrk="1" hangingPunct="1">
              <a:lnSpc>
                <a:spcPct val="120000"/>
              </a:lnSpc>
              <a:spcBef>
                <a:spcPts val="0"/>
              </a:spcBef>
            </a:pPr>
            <a:r>
              <a:rPr lang="en-US" altLang="zh-TW" i="1" dirty="0" err="1" smtClean="0"/>
              <a:t>tf</a:t>
            </a:r>
            <a:r>
              <a:rPr lang="en-US" altLang="zh-TW" i="1" baseline="-25000" dirty="0" err="1" smtClean="0"/>
              <a:t>ij</a:t>
            </a:r>
            <a:r>
              <a:rPr lang="en-US" altLang="zh-TW" i="1" baseline="-25000" dirty="0" smtClean="0"/>
              <a:t> </a:t>
            </a:r>
            <a:r>
              <a:rPr lang="en-US" altLang="zh-TW" dirty="0" smtClean="0"/>
              <a:t>= </a:t>
            </a:r>
            <a:r>
              <a:rPr lang="zh-CN" altLang="en-US" dirty="0" smtClean="0"/>
              <a:t>词项</a:t>
            </a:r>
            <a:r>
              <a:rPr lang="en-US" altLang="zh-CN" dirty="0" smtClean="0"/>
              <a:t>j</a:t>
            </a:r>
            <a:r>
              <a:rPr lang="zh-CN" altLang="en-US" dirty="0" smtClean="0"/>
              <a:t>在文档</a:t>
            </a:r>
            <a:r>
              <a:rPr lang="en-US" altLang="zh-CN" dirty="0" smtClean="0"/>
              <a:t>i</a:t>
            </a:r>
            <a:r>
              <a:rPr lang="zh-CN" altLang="en-US" dirty="0" smtClean="0"/>
              <a:t>中的频率</a:t>
            </a:r>
            <a:endParaRPr lang="zh-CN" altLang="en-US" dirty="0" smtClean="0"/>
          </a:p>
          <a:p>
            <a:pPr lvl="1" eaLnBrk="1" hangingPunct="1">
              <a:lnSpc>
                <a:spcPct val="120000"/>
              </a:lnSpc>
              <a:spcBef>
                <a:spcPts val="0"/>
              </a:spcBef>
            </a:pPr>
            <a:r>
              <a:rPr lang="en-US" altLang="zh-TW" i="1" dirty="0" err="1" smtClean="0"/>
              <a:t>df</a:t>
            </a:r>
            <a:r>
              <a:rPr lang="en-US" altLang="zh-TW" i="1" baseline="-25000" dirty="0" smtClean="0"/>
              <a:t> j</a:t>
            </a:r>
            <a:r>
              <a:rPr lang="en-US" altLang="zh-TW" dirty="0" smtClean="0"/>
              <a:t> = </a:t>
            </a:r>
            <a:r>
              <a:rPr lang="zh-CN" altLang="en-US" dirty="0" smtClean="0"/>
              <a:t>词项</a:t>
            </a:r>
            <a:r>
              <a:rPr lang="en-US" altLang="zh-CN" dirty="0" smtClean="0"/>
              <a:t>j</a:t>
            </a:r>
            <a:r>
              <a:rPr lang="zh-CN" altLang="en-US" dirty="0" smtClean="0"/>
              <a:t>的文档频率</a:t>
            </a:r>
            <a:r>
              <a:rPr lang="en-US" altLang="zh-CN" dirty="0" smtClean="0"/>
              <a:t>=</a:t>
            </a:r>
            <a:r>
              <a:rPr lang="en-US" altLang="zh-TW" dirty="0" smtClean="0"/>
              <a:t> </a:t>
            </a:r>
            <a:r>
              <a:rPr lang="zh-CN" altLang="en-US" dirty="0" smtClean="0"/>
              <a:t>包含词项</a:t>
            </a:r>
            <a:r>
              <a:rPr lang="en-US" altLang="zh-CN" dirty="0" smtClean="0"/>
              <a:t>j</a:t>
            </a:r>
            <a:r>
              <a:rPr lang="zh-CN" altLang="en-US" dirty="0" smtClean="0"/>
              <a:t>的文档数量</a:t>
            </a:r>
            <a:endParaRPr lang="zh-CN" altLang="en-US" dirty="0" smtClean="0"/>
          </a:p>
          <a:p>
            <a:pPr lvl="1" eaLnBrk="1" hangingPunct="1">
              <a:lnSpc>
                <a:spcPct val="120000"/>
              </a:lnSpc>
              <a:spcBef>
                <a:spcPts val="0"/>
              </a:spcBef>
            </a:pPr>
            <a:r>
              <a:rPr lang="en-US" altLang="zh-TW" i="1" dirty="0" err="1" smtClean="0"/>
              <a:t>idf</a:t>
            </a:r>
            <a:r>
              <a:rPr lang="en-US" altLang="zh-TW" i="1" baseline="-25000" dirty="0" err="1" smtClean="0"/>
              <a:t>j</a:t>
            </a:r>
            <a:r>
              <a:rPr lang="en-US" altLang="zh-TW" dirty="0" smtClean="0"/>
              <a:t> = </a:t>
            </a:r>
            <a:r>
              <a:rPr lang="zh-CN" altLang="en-US" dirty="0" smtClean="0"/>
              <a:t>词项</a:t>
            </a:r>
            <a:r>
              <a:rPr lang="en-US" altLang="zh-CN" dirty="0" smtClean="0"/>
              <a:t>j</a:t>
            </a:r>
            <a:r>
              <a:rPr lang="zh-CN" altLang="en-US" dirty="0" smtClean="0"/>
              <a:t>的反文档频率</a:t>
            </a:r>
            <a:r>
              <a:rPr lang="en-US" altLang="zh-CN" dirty="0" smtClean="0"/>
              <a:t>=</a:t>
            </a:r>
            <a:r>
              <a:rPr lang="en-US" altLang="zh-TW" dirty="0" smtClean="0"/>
              <a:t> log</a:t>
            </a:r>
            <a:r>
              <a:rPr lang="en-US" altLang="zh-TW" baseline="-25000" dirty="0" smtClean="0"/>
              <a:t>2</a:t>
            </a:r>
            <a:r>
              <a:rPr lang="en-US" altLang="zh-TW" dirty="0" smtClean="0"/>
              <a:t> (</a:t>
            </a:r>
            <a:r>
              <a:rPr lang="en-US" altLang="zh-TW" i="1" dirty="0" smtClean="0"/>
              <a:t>N/ </a:t>
            </a:r>
            <a:r>
              <a:rPr lang="en-US" altLang="zh-TW" i="1" dirty="0" err="1" smtClean="0"/>
              <a:t>df</a:t>
            </a:r>
            <a:r>
              <a:rPr lang="en-US" altLang="zh-TW" i="1" baseline="-25000" dirty="0" smtClean="0"/>
              <a:t> j</a:t>
            </a:r>
            <a:r>
              <a:rPr lang="en-US" altLang="zh-TW" dirty="0" smtClean="0"/>
              <a:t>)  </a:t>
            </a:r>
            <a:endParaRPr lang="en-US" altLang="zh-CN" dirty="0" smtClean="0"/>
          </a:p>
          <a:p>
            <a:pPr lvl="2" eaLnBrk="1" hangingPunct="1">
              <a:lnSpc>
                <a:spcPct val="120000"/>
              </a:lnSpc>
              <a:spcBef>
                <a:spcPts val="0"/>
              </a:spcBef>
            </a:pPr>
            <a:r>
              <a:rPr lang="en-US" altLang="zh-TW" i="1" dirty="0" smtClean="0"/>
              <a:t>N</a:t>
            </a:r>
            <a:r>
              <a:rPr lang="en-US" altLang="zh-TW" dirty="0" smtClean="0"/>
              <a:t>: </a:t>
            </a:r>
            <a:r>
              <a:rPr lang="zh-CN" altLang="en-US" dirty="0" smtClean="0"/>
              <a:t>文档集中文档总数</a:t>
            </a:r>
            <a:endParaRPr lang="zh-CN" altLang="en-US" dirty="0" smtClean="0"/>
          </a:p>
          <a:p>
            <a:pPr lvl="2" eaLnBrk="1" hangingPunct="1">
              <a:lnSpc>
                <a:spcPct val="120000"/>
              </a:lnSpc>
              <a:spcBef>
                <a:spcPts val="0"/>
              </a:spcBef>
            </a:pPr>
            <a:r>
              <a:rPr lang="zh-CN" altLang="en-US" dirty="0" smtClean="0"/>
              <a:t>反文档频率用词项区别文档</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a:xfrm>
            <a:off x="574675" y="-99392"/>
            <a:ext cx="8001000" cy="1216025"/>
          </a:xfrm>
        </p:spPr>
        <p:txBody>
          <a:bodyPr/>
          <a:lstStyle/>
          <a:p>
            <a:r>
              <a:rPr lang="zh-CN" altLang="en-US" sz="3200" b="1" dirty="0">
                <a:latin typeface="+mj-ea"/>
              </a:rPr>
              <a:t>文档的词项权重</a:t>
            </a:r>
            <a:r>
              <a:rPr lang="en-US" altLang="zh-CN" sz="3200" b="1" dirty="0">
                <a:latin typeface="+mj-ea"/>
              </a:rPr>
              <a:t>(TFIDF</a:t>
            </a:r>
            <a:r>
              <a:rPr lang="zh-CN" altLang="en-US" sz="3200" b="1" dirty="0">
                <a:latin typeface="+mj-ea"/>
              </a:rPr>
              <a:t>举例</a:t>
            </a:r>
            <a:r>
              <a:rPr lang="en-US" altLang="zh-CN" sz="3200" b="1" dirty="0">
                <a:latin typeface="+mj-ea"/>
              </a:rPr>
              <a:t>)</a:t>
            </a:r>
            <a:endParaRPr lang="zh-CN" altLang="en-US" sz="3200" b="1" dirty="0">
              <a:latin typeface="+mj-ea"/>
            </a:endParaRPr>
          </a:p>
        </p:txBody>
      </p:sp>
      <p:sp>
        <p:nvSpPr>
          <p:cNvPr id="35843" name="内容占位符 2"/>
          <p:cNvSpPr>
            <a:spLocks noGrp="1"/>
          </p:cNvSpPr>
          <p:nvPr>
            <p:ph idx="4294967295"/>
          </p:nvPr>
        </p:nvSpPr>
        <p:spPr>
          <a:xfrm>
            <a:off x="251520" y="1340768"/>
            <a:ext cx="8610600" cy="1639888"/>
          </a:xfrm>
        </p:spPr>
        <p:txBody>
          <a:bodyPr/>
          <a:lstStyle/>
          <a:p>
            <a:r>
              <a:rPr lang="zh-CN" altLang="en-US" sz="2800" dirty="0" smtClean="0"/>
              <a:t>文本：</a:t>
            </a:r>
            <a:r>
              <a:rPr lang="zh-CN" altLang="en-US" sz="2800" dirty="0" smtClean="0">
                <a:latin typeface="Arial" panose="020B0604020202020204" pitchFamily="34" charset="0"/>
              </a:rPr>
              <a:t>“</a:t>
            </a:r>
            <a:r>
              <a:rPr lang="zh-CN" altLang="en-US" sz="2800" dirty="0" smtClean="0"/>
              <a:t>俄罗斯频繁发生恐怖事件，俄罗斯的安全部门加大打击恐怖主义的力度。</a:t>
            </a:r>
            <a:r>
              <a:rPr lang="zh-CN" altLang="en-US" sz="2800" dirty="0" smtClean="0">
                <a:latin typeface="Arial" panose="020B0604020202020204" pitchFamily="34" charset="0"/>
              </a:rPr>
              <a:t>”</a:t>
            </a:r>
            <a:endParaRPr lang="zh-CN" altLang="en-US" sz="2800" dirty="0" smtClean="0"/>
          </a:p>
          <a:p>
            <a:endParaRPr lang="zh-CN" altLang="en-US" dirty="0" smtClean="0"/>
          </a:p>
        </p:txBody>
      </p:sp>
      <p:graphicFrame>
        <p:nvGraphicFramePr>
          <p:cNvPr id="5" name="Group 280"/>
          <p:cNvGraphicFramePr>
            <a:graphicFrameLocks noGrp="1"/>
          </p:cNvGraphicFramePr>
          <p:nvPr/>
        </p:nvGraphicFramePr>
        <p:xfrm>
          <a:off x="304800" y="2604864"/>
          <a:ext cx="8636318" cy="3200400"/>
        </p:xfrm>
        <a:graphic>
          <a:graphicData uri="http://schemas.openxmlformats.org/drawingml/2006/table">
            <a:tbl>
              <a:tblPr/>
              <a:tblGrid>
                <a:gridCol w="1371600"/>
                <a:gridCol w="609600"/>
                <a:gridCol w="1295400"/>
                <a:gridCol w="1192213"/>
                <a:gridCol w="208280"/>
                <a:gridCol w="987425"/>
                <a:gridCol w="685800"/>
                <a:gridCol w="1143000"/>
                <a:gridCol w="1143000"/>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TF</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IDF</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TFIDF</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TF</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IDF</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TFIDF</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俄罗斯</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rPr>
                        <a:t>较高</a:t>
                      </a:r>
                      <a:endPar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rPr>
                        <a:t>高</a:t>
                      </a:r>
                      <a:endPar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安全</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中等</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高</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恐怖</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较高</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rPr>
                        <a:t>高</a:t>
                      </a:r>
                      <a:endPar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部门</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较低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的</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非常低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很低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加大</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较低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频繁</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较低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打击</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中等</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高</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发生</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较低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主义</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较低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事件</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较低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低</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力度</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中等</a:t>
                      </a:r>
                      <a:endParaRPr kumimoji="0" lang="zh-CN" altLang="en-US" sz="2400" b="0" i="0" u="none" strike="noStrike" cap="none" normalizeH="0" baseline="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rPr>
                        <a:t>高</a:t>
                      </a:r>
                      <a:endParaRPr kumimoji="0" lang="zh-CN" altLang="en-US" sz="2400" b="0" i="0" u="none" strike="noStrike" cap="none" normalizeH="0" baseline="0" dirty="0" smtClean="0">
                        <a:ln>
                          <a:noFill/>
                        </a:ln>
                        <a:solidFill>
                          <a:schemeClr val="hlink"/>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188640"/>
            <a:ext cx="8001000" cy="891952"/>
          </a:xfrm>
        </p:spPr>
        <p:txBody>
          <a:bodyPr/>
          <a:lstStyle/>
          <a:p>
            <a:r>
              <a:rPr lang="en-US" altLang="zh-CN" sz="3200" b="1" i="1" dirty="0" err="1" smtClean="0">
                <a:latin typeface="+mj-ea"/>
                <a:ea typeface="+mj-ea"/>
              </a:rPr>
              <a:t>Idf</a:t>
            </a:r>
            <a:r>
              <a:rPr lang="en-US" altLang="zh-CN" sz="3200" b="1" i="1" dirty="0" smtClean="0">
                <a:latin typeface="+mj-ea"/>
                <a:ea typeface="+mj-ea"/>
              </a:rPr>
              <a:t> </a:t>
            </a:r>
            <a:r>
              <a:rPr lang="zh-CN" altLang="en-US" sz="3200" b="1" dirty="0" smtClean="0">
                <a:latin typeface="+mj-ea"/>
                <a:ea typeface="+mj-ea"/>
              </a:rPr>
              <a:t>计算示例</a:t>
            </a:r>
            <a:endParaRPr lang="zh-CN" altLang="en-US" sz="3200" b="1" dirty="0" smtClean="0">
              <a:latin typeface="+mj-ea"/>
              <a:ea typeface="+mj-ea"/>
            </a:endParaRPr>
          </a:p>
        </p:txBody>
      </p:sp>
      <p:pic>
        <p:nvPicPr>
          <p:cNvPr id="368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484784"/>
            <a:ext cx="5183188"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725144"/>
            <a:ext cx="835183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17032"/>
            <a:ext cx="280828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6133"/>
                                        </p:tgtEl>
                                        <p:attrNameLst>
                                          <p:attrName>style.visibility</p:attrName>
                                        </p:attrNameLst>
                                      </p:cBhvr>
                                      <p:to>
                                        <p:strVal val="visible"/>
                                      </p:to>
                                    </p:set>
                                    <p:animEffect transition="in" filter="blinds(horizontal)">
                                      <p:cBhvr>
                                        <p:cTn id="11" dur="500"/>
                                        <p:tgtEl>
                                          <p:spTgt spid="176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74675" y="-99392"/>
            <a:ext cx="8001000" cy="1216025"/>
          </a:xfrm>
        </p:spPr>
        <p:txBody>
          <a:bodyPr/>
          <a:lstStyle/>
          <a:p>
            <a:pPr eaLnBrk="1" hangingPunct="1"/>
            <a:r>
              <a:rPr lang="zh-CN" altLang="en-US" sz="3200" b="1" kern="1200" dirty="0">
                <a:latin typeface="+mj-ea"/>
              </a:rPr>
              <a:t>查询式的词项权重</a:t>
            </a:r>
            <a:endParaRPr lang="zh-CN" altLang="en-US" sz="3200" b="1" kern="1200" dirty="0">
              <a:latin typeface="+mj-ea"/>
            </a:endParaRPr>
          </a:p>
        </p:txBody>
      </p:sp>
      <p:sp>
        <p:nvSpPr>
          <p:cNvPr id="38915" name="Rectangle 3"/>
          <p:cNvSpPr>
            <a:spLocks noGrp="1" noChangeArrowheads="1"/>
          </p:cNvSpPr>
          <p:nvPr>
            <p:ph type="body" idx="4294967295"/>
          </p:nvPr>
        </p:nvSpPr>
        <p:spPr>
          <a:xfrm>
            <a:off x="683568" y="1513111"/>
            <a:ext cx="7772400" cy="4148137"/>
          </a:xfrm>
        </p:spPr>
        <p:txBody>
          <a:bodyPr/>
          <a:lstStyle/>
          <a:p>
            <a:pPr>
              <a:lnSpc>
                <a:spcPct val="120000"/>
              </a:lnSpc>
              <a:spcBef>
                <a:spcPts val="0"/>
              </a:spcBef>
            </a:pPr>
            <a:r>
              <a:rPr lang="zh-CN" altLang="en-US" sz="2400" dirty="0" smtClean="0">
                <a:sym typeface="Symbol" panose="05050102010706020507" pitchFamily="18" charset="2"/>
              </a:rPr>
              <a:t>如果词项出现在查询式中，则该词项在查询式中的权重为</a:t>
            </a:r>
            <a:r>
              <a:rPr lang="en-US" altLang="zh-CN" sz="2400" dirty="0" smtClean="0">
                <a:sym typeface="Symbol" panose="05050102010706020507" pitchFamily="18" charset="2"/>
              </a:rPr>
              <a:t>1</a:t>
            </a:r>
            <a:r>
              <a:rPr lang="zh-CN" altLang="en-US" sz="2400" dirty="0" smtClean="0">
                <a:sym typeface="Symbol" panose="05050102010706020507" pitchFamily="18" charset="2"/>
              </a:rPr>
              <a:t>，否则为</a:t>
            </a:r>
            <a:r>
              <a:rPr lang="en-US" altLang="zh-CN" sz="2400" dirty="0" smtClean="0">
                <a:sym typeface="Symbol" panose="05050102010706020507" pitchFamily="18" charset="2"/>
              </a:rPr>
              <a:t>0</a:t>
            </a:r>
            <a:endParaRPr lang="en-US" altLang="zh-TW" sz="2400" dirty="0" smtClean="0">
              <a:sym typeface="Symbol" panose="05050102010706020507" pitchFamily="18" charset="2"/>
            </a:endParaRPr>
          </a:p>
          <a:p>
            <a:pPr>
              <a:lnSpc>
                <a:spcPct val="120000"/>
              </a:lnSpc>
              <a:spcBef>
                <a:spcPts val="0"/>
              </a:spcBef>
            </a:pPr>
            <a:r>
              <a:rPr lang="zh-CN" altLang="en-US" sz="2400" dirty="0" smtClean="0">
                <a:sym typeface="Symbol" panose="05050102010706020507" pitchFamily="18" charset="2"/>
              </a:rPr>
              <a:t>也可以用用户指定查询式中词项的权重</a:t>
            </a:r>
            <a:endParaRPr lang="en-US" altLang="zh-TW" sz="2400" dirty="0" smtClean="0">
              <a:sym typeface="Symbol" panose="05050102010706020507" pitchFamily="18" charset="2"/>
            </a:endParaRPr>
          </a:p>
          <a:p>
            <a:pPr>
              <a:lnSpc>
                <a:spcPct val="120000"/>
              </a:lnSpc>
              <a:spcBef>
                <a:spcPts val="0"/>
              </a:spcBef>
            </a:pPr>
            <a:r>
              <a:rPr lang="zh-CN" altLang="en-US" sz="2400" dirty="0" smtClean="0">
                <a:sym typeface="Symbol" panose="05050102010706020507" pitchFamily="18" charset="2"/>
              </a:rPr>
              <a:t>一个自然语言查询式可以被看成一个文档</a:t>
            </a:r>
            <a:endParaRPr lang="en-US" altLang="zh-TW" sz="2400" dirty="0" smtClean="0">
              <a:sym typeface="Symbol" panose="05050102010706020507" pitchFamily="18" charset="2"/>
            </a:endParaRPr>
          </a:p>
          <a:p>
            <a:pPr lvl="1">
              <a:lnSpc>
                <a:spcPct val="120000"/>
              </a:lnSpc>
              <a:spcBef>
                <a:spcPts val="0"/>
              </a:spcBef>
            </a:pPr>
            <a:r>
              <a:rPr lang="zh-CN" altLang="en-US" sz="2000" dirty="0" smtClean="0">
                <a:sym typeface="Symbol" panose="05050102010706020507" pitchFamily="18" charset="2"/>
              </a:rPr>
              <a:t>查询式：</a:t>
            </a:r>
            <a:r>
              <a:rPr lang="zh-CN" altLang="en-US" sz="2000" dirty="0" smtClean="0">
                <a:solidFill>
                  <a:schemeClr val="tx2"/>
                </a:solidFill>
                <a:latin typeface="Arial" panose="020B0604020202020204" pitchFamily="34" charset="0"/>
                <a:sym typeface="Symbol" panose="05050102010706020507" pitchFamily="18" charset="2"/>
              </a:rPr>
              <a:t>“</a:t>
            </a:r>
            <a:r>
              <a:rPr lang="zh-CN" altLang="en-US" sz="2000" dirty="0" smtClean="0">
                <a:solidFill>
                  <a:schemeClr val="tx2"/>
                </a:solidFill>
                <a:sym typeface="Symbol" panose="05050102010706020507" pitchFamily="18" charset="2"/>
              </a:rPr>
              <a:t>有没有周杰伦的歌？</a:t>
            </a:r>
            <a:r>
              <a:rPr lang="zh-CN" altLang="en-US" sz="2000" dirty="0" smtClean="0">
                <a:solidFill>
                  <a:schemeClr val="tx2"/>
                </a:solidFill>
                <a:latin typeface="Arial" panose="020B0604020202020204" pitchFamily="34" charset="0"/>
                <a:sym typeface="Symbol" panose="05050102010706020507" pitchFamily="18" charset="2"/>
              </a:rPr>
              <a:t>”</a:t>
            </a:r>
            <a:r>
              <a:rPr lang="en-US" altLang="zh-TW" sz="2000" dirty="0" smtClean="0">
                <a:sym typeface="Symbol" panose="05050102010706020507" pitchFamily="18" charset="2"/>
              </a:rPr>
              <a:t> </a:t>
            </a:r>
            <a:r>
              <a:rPr lang="zh-CN" altLang="en-US" sz="2000" dirty="0" smtClean="0">
                <a:sym typeface="Symbol" panose="05050102010706020507" pitchFamily="18" charset="2"/>
              </a:rPr>
              <a:t>会被转换为</a:t>
            </a:r>
            <a:r>
              <a:rPr lang="en-US" altLang="zh-TW" sz="2000" dirty="0" smtClean="0">
                <a:sym typeface="Symbol" panose="05050102010706020507" pitchFamily="18" charset="2"/>
              </a:rPr>
              <a:t>:</a:t>
            </a:r>
            <a:br>
              <a:rPr lang="en-US" altLang="zh-TW" sz="2000" dirty="0" smtClean="0">
                <a:sym typeface="Symbol" panose="05050102010706020507" pitchFamily="18" charset="2"/>
              </a:rPr>
            </a:br>
            <a:r>
              <a:rPr lang="en-US" altLang="zh-TW" sz="2000" dirty="0" smtClean="0">
                <a:solidFill>
                  <a:schemeClr val="tx2"/>
                </a:solidFill>
                <a:sym typeface="Symbol" panose="05050102010706020507" pitchFamily="18" charset="2"/>
              </a:rPr>
              <a:t>&lt;</a:t>
            </a:r>
            <a:r>
              <a:rPr lang="zh-CN" altLang="en-US" sz="2000" dirty="0" smtClean="0">
                <a:solidFill>
                  <a:schemeClr val="tx2"/>
                </a:solidFill>
                <a:sym typeface="Symbol" panose="05050102010706020507" pitchFamily="18" charset="2"/>
              </a:rPr>
              <a:t>周杰伦</a:t>
            </a:r>
            <a:r>
              <a:rPr lang="en-US" altLang="zh-TW" sz="2000" dirty="0" smtClean="0">
                <a:solidFill>
                  <a:schemeClr val="tx2"/>
                </a:solidFill>
                <a:sym typeface="Symbol" panose="05050102010706020507" pitchFamily="18" charset="2"/>
              </a:rPr>
              <a:t>, </a:t>
            </a:r>
            <a:r>
              <a:rPr lang="zh-CN" altLang="en-US" sz="2000" dirty="0" smtClean="0">
                <a:solidFill>
                  <a:schemeClr val="tx2"/>
                </a:solidFill>
                <a:sym typeface="Symbol" panose="05050102010706020507" pitchFamily="18" charset="2"/>
              </a:rPr>
              <a:t>歌</a:t>
            </a:r>
            <a:r>
              <a:rPr lang="en-US" altLang="zh-TW" sz="2000" dirty="0" smtClean="0">
                <a:solidFill>
                  <a:schemeClr val="tx2"/>
                </a:solidFill>
                <a:sym typeface="Symbol" panose="05050102010706020507" pitchFamily="18" charset="2"/>
              </a:rPr>
              <a:t>&gt;</a:t>
            </a:r>
            <a:endParaRPr lang="en-US" altLang="zh-TW" sz="2000" dirty="0" smtClean="0">
              <a:solidFill>
                <a:schemeClr val="tx2"/>
              </a:solidFill>
              <a:sym typeface="Symbol" panose="05050102010706020507" pitchFamily="18" charset="2"/>
            </a:endParaRPr>
          </a:p>
          <a:p>
            <a:pPr lvl="1">
              <a:lnSpc>
                <a:spcPct val="120000"/>
              </a:lnSpc>
              <a:spcBef>
                <a:spcPts val="0"/>
              </a:spcBef>
            </a:pPr>
            <a:r>
              <a:rPr lang="zh-CN" altLang="en-US" sz="2000" dirty="0" smtClean="0">
                <a:sym typeface="Symbol" panose="05050102010706020507" pitchFamily="18" charset="2"/>
              </a:rPr>
              <a:t>查询式：</a:t>
            </a:r>
            <a:r>
              <a:rPr lang="zh-TW" altLang="en-US" sz="2000" dirty="0" smtClean="0">
                <a:sym typeface="Symbol" panose="05050102010706020507" pitchFamily="18" charset="2"/>
              </a:rPr>
              <a:t> </a:t>
            </a:r>
            <a:r>
              <a:rPr lang="zh-TW" altLang="en-US" sz="2000" dirty="0" smtClean="0">
                <a:solidFill>
                  <a:schemeClr val="tx2"/>
                </a:solidFill>
                <a:latin typeface="Arial" panose="020B0604020202020204" pitchFamily="34" charset="0"/>
                <a:sym typeface="Symbol" panose="05050102010706020507" pitchFamily="18" charset="2"/>
              </a:rPr>
              <a:t>“</a:t>
            </a:r>
            <a:r>
              <a:rPr lang="zh-CN" altLang="en-US" sz="2000" dirty="0" smtClean="0">
                <a:solidFill>
                  <a:schemeClr val="tx2"/>
                </a:solidFill>
                <a:sym typeface="Symbol" panose="05050102010706020507" pitchFamily="18" charset="2"/>
              </a:rPr>
              <a:t>请帮我找关于俄罗斯和车臣之间的战争以及车臣恐怖主义首脑的资料</a:t>
            </a:r>
            <a:r>
              <a:rPr lang="zh-CN" altLang="en-US" sz="2000" dirty="0" smtClean="0">
                <a:solidFill>
                  <a:schemeClr val="tx2"/>
                </a:solidFill>
                <a:latin typeface="Arial" panose="020B0604020202020204" pitchFamily="34" charset="0"/>
                <a:sym typeface="Symbol" panose="05050102010706020507" pitchFamily="18" charset="2"/>
              </a:rPr>
              <a:t>”</a:t>
            </a:r>
            <a:r>
              <a:rPr lang="en-US" altLang="zh-TW" sz="2000" dirty="0" smtClean="0">
                <a:solidFill>
                  <a:schemeClr val="tx2"/>
                </a:solidFill>
                <a:sym typeface="Symbol" panose="05050102010706020507" pitchFamily="18" charset="2"/>
              </a:rPr>
              <a:t> </a:t>
            </a:r>
            <a:r>
              <a:rPr lang="zh-CN" altLang="en-US" sz="2000" dirty="0" smtClean="0">
                <a:sym typeface="Symbol" panose="05050102010706020507" pitchFamily="18" charset="2"/>
              </a:rPr>
              <a:t>会被转换为</a:t>
            </a:r>
            <a:r>
              <a:rPr lang="en-US" altLang="zh-TW" sz="2000" dirty="0" smtClean="0">
                <a:sym typeface="Symbol" panose="05050102010706020507" pitchFamily="18" charset="2"/>
              </a:rPr>
              <a:t>:</a:t>
            </a:r>
            <a:br>
              <a:rPr lang="en-US" altLang="zh-TW" sz="2000" dirty="0" smtClean="0">
                <a:sym typeface="Symbol" panose="05050102010706020507" pitchFamily="18" charset="2"/>
              </a:rPr>
            </a:br>
            <a:r>
              <a:rPr lang="en-US" altLang="zh-TW" sz="2000" dirty="0" smtClean="0">
                <a:solidFill>
                  <a:schemeClr val="tx2"/>
                </a:solidFill>
                <a:sym typeface="Symbol" panose="05050102010706020507" pitchFamily="18" charset="2"/>
              </a:rPr>
              <a:t>&lt;</a:t>
            </a:r>
            <a:r>
              <a:rPr lang="zh-CN" altLang="en-US" sz="2000" dirty="0" smtClean="0">
                <a:solidFill>
                  <a:schemeClr val="tx2"/>
                </a:solidFill>
                <a:sym typeface="Symbol" panose="05050102010706020507" pitchFamily="18" charset="2"/>
              </a:rPr>
              <a:t>俄罗斯</a:t>
            </a:r>
            <a:r>
              <a:rPr lang="en-US" altLang="zh-TW" sz="2000" dirty="0" smtClean="0">
                <a:solidFill>
                  <a:schemeClr val="tx2"/>
                </a:solidFill>
                <a:sym typeface="Symbol" panose="05050102010706020507" pitchFamily="18" charset="2"/>
              </a:rPr>
              <a:t> 2, </a:t>
            </a:r>
            <a:r>
              <a:rPr lang="zh-CN" altLang="en-US" sz="2000" dirty="0" smtClean="0">
                <a:solidFill>
                  <a:schemeClr val="tx2"/>
                </a:solidFill>
                <a:sym typeface="Symbol" panose="05050102010706020507" pitchFamily="18" charset="2"/>
              </a:rPr>
              <a:t>车臣</a:t>
            </a:r>
            <a:r>
              <a:rPr lang="zh-TW" altLang="en-US" sz="2000" dirty="0" smtClean="0">
                <a:solidFill>
                  <a:schemeClr val="tx2"/>
                </a:solidFill>
                <a:sym typeface="Symbol" panose="05050102010706020507" pitchFamily="18" charset="2"/>
              </a:rPr>
              <a:t> </a:t>
            </a:r>
            <a:r>
              <a:rPr lang="en-US" altLang="zh-CN" sz="2000" dirty="0" smtClean="0">
                <a:solidFill>
                  <a:schemeClr val="tx2"/>
                </a:solidFill>
                <a:sym typeface="Symbol" panose="05050102010706020507" pitchFamily="18" charset="2"/>
              </a:rPr>
              <a:t>2</a:t>
            </a:r>
            <a:r>
              <a:rPr lang="en-US" altLang="zh-TW" sz="2000" dirty="0" smtClean="0">
                <a:solidFill>
                  <a:schemeClr val="tx2"/>
                </a:solidFill>
                <a:sym typeface="Symbol" panose="05050102010706020507" pitchFamily="18" charset="2"/>
              </a:rPr>
              <a:t>, </a:t>
            </a:r>
            <a:r>
              <a:rPr lang="zh-CN" altLang="en-US" sz="2000" dirty="0" smtClean="0">
                <a:solidFill>
                  <a:schemeClr val="tx2"/>
                </a:solidFill>
                <a:sym typeface="Symbol" panose="05050102010706020507" pitchFamily="18" charset="2"/>
              </a:rPr>
              <a:t>战争</a:t>
            </a:r>
            <a:r>
              <a:rPr lang="en-US" altLang="zh-TW" sz="2000" dirty="0" smtClean="0">
                <a:solidFill>
                  <a:schemeClr val="tx2"/>
                </a:solidFill>
                <a:sym typeface="Symbol" panose="05050102010706020507" pitchFamily="18" charset="2"/>
              </a:rPr>
              <a:t>1</a:t>
            </a:r>
            <a:r>
              <a:rPr lang="en-US" altLang="zh-CN" sz="2000" dirty="0" smtClean="0">
                <a:solidFill>
                  <a:schemeClr val="tx2"/>
                </a:solidFill>
                <a:sym typeface="Symbol" panose="05050102010706020507" pitchFamily="18" charset="2"/>
              </a:rPr>
              <a:t>, </a:t>
            </a:r>
            <a:r>
              <a:rPr lang="zh-CN" altLang="en-US" sz="2000" dirty="0" smtClean="0">
                <a:solidFill>
                  <a:schemeClr val="tx2"/>
                </a:solidFill>
                <a:sym typeface="Symbol" panose="05050102010706020507" pitchFamily="18" charset="2"/>
              </a:rPr>
              <a:t>恐怖主义</a:t>
            </a:r>
            <a:r>
              <a:rPr lang="en-US" altLang="zh-CN" sz="2000" dirty="0" smtClean="0">
                <a:solidFill>
                  <a:schemeClr val="tx2"/>
                </a:solidFill>
                <a:sym typeface="Symbol" panose="05050102010706020507" pitchFamily="18" charset="2"/>
              </a:rPr>
              <a:t>1, </a:t>
            </a:r>
            <a:r>
              <a:rPr lang="zh-CN" altLang="en-US" sz="2000" dirty="0" smtClean="0">
                <a:solidFill>
                  <a:schemeClr val="tx2"/>
                </a:solidFill>
                <a:sym typeface="Symbol" panose="05050102010706020507" pitchFamily="18" charset="2"/>
              </a:rPr>
              <a:t>首脑 </a:t>
            </a:r>
            <a:r>
              <a:rPr lang="en-US" altLang="zh-CN" sz="2000" dirty="0" smtClean="0">
                <a:solidFill>
                  <a:schemeClr val="tx2"/>
                </a:solidFill>
                <a:sym typeface="Symbol" panose="05050102010706020507" pitchFamily="18" charset="2"/>
              </a:rPr>
              <a:t>1</a:t>
            </a:r>
            <a:r>
              <a:rPr lang="en-US" altLang="zh-TW" sz="2000" dirty="0" smtClean="0">
                <a:solidFill>
                  <a:schemeClr val="tx2"/>
                </a:solidFill>
                <a:sym typeface="Symbol" panose="05050102010706020507" pitchFamily="18" charset="2"/>
              </a:rPr>
              <a:t>&gt;</a:t>
            </a:r>
            <a:r>
              <a:rPr lang="en-US" altLang="zh-TW" sz="2000" dirty="0" smtClean="0">
                <a:sym typeface="Symbol" panose="05050102010706020507" pitchFamily="18" charset="2"/>
              </a:rPr>
              <a:t> </a:t>
            </a:r>
            <a:endParaRPr lang="en-US" altLang="zh-CN" sz="2000" dirty="0" smtClean="0">
              <a:sym typeface="Symbol" panose="05050102010706020507" pitchFamily="18" charset="2"/>
            </a:endParaRPr>
          </a:p>
          <a:p>
            <a:pPr lvl="1">
              <a:lnSpc>
                <a:spcPct val="120000"/>
              </a:lnSpc>
              <a:spcBef>
                <a:spcPts val="0"/>
              </a:spcBef>
            </a:pPr>
            <a:r>
              <a:rPr lang="zh-CN" altLang="en-US" sz="2000" dirty="0" smtClean="0">
                <a:sym typeface="Symbol" panose="05050102010706020507" pitchFamily="18" charset="2"/>
              </a:rPr>
              <a:t>过滤掉了：</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请帮我找</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和</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之间的</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以及</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a:t>
            </a:r>
            <a:r>
              <a:rPr lang="zh-CN" altLang="en-US" sz="2000" dirty="0" smtClean="0">
                <a:latin typeface="Arial" panose="020B0604020202020204" pitchFamily="34" charset="0"/>
                <a:sym typeface="Symbol" panose="05050102010706020507" pitchFamily="18" charset="2"/>
              </a:rPr>
              <a:t>“</a:t>
            </a:r>
            <a:r>
              <a:rPr lang="zh-CN" altLang="en-US" sz="2000" dirty="0" smtClean="0">
                <a:sym typeface="Symbol" panose="05050102010706020507" pitchFamily="18" charset="2"/>
              </a:rPr>
              <a:t>的资料</a:t>
            </a:r>
            <a:r>
              <a:rPr lang="zh-CN" altLang="en-US" sz="2000" dirty="0" smtClean="0">
                <a:latin typeface="Arial" panose="020B0604020202020204" pitchFamily="34" charset="0"/>
                <a:sym typeface="Symbol" panose="05050102010706020507" pitchFamily="18" charset="2"/>
              </a:rPr>
              <a:t>”</a:t>
            </a:r>
            <a:endParaRPr lang="zh-CN" altLang="en-US" sz="2000" dirty="0" smtClean="0">
              <a:sym typeface="Symbol" panose="05050102010706020507" pitchFamily="18" charset="2"/>
            </a:endParaRPr>
          </a:p>
          <a:p>
            <a:pPr>
              <a:lnSpc>
                <a:spcPct val="120000"/>
              </a:lnSpc>
              <a:spcBef>
                <a:spcPts val="0"/>
              </a:spcBef>
            </a:pPr>
            <a:r>
              <a:rPr lang="zh-CN" altLang="en-US" sz="2000" dirty="0" smtClean="0">
                <a:sym typeface="Symbol" panose="05050102010706020507" pitchFamily="18" charset="2"/>
              </a:rPr>
              <a:t>两个文档之间的相似度可以同理计算</a:t>
            </a:r>
            <a:endParaRPr lang="zh-CN" altLang="en-US" sz="2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32696</Words>
  <Application>WPS 演示</Application>
  <PresentationFormat>全屏显示(4:3)</PresentationFormat>
  <Paragraphs>2768</Paragraphs>
  <Slides>231</Slides>
  <Notes>136</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67</vt:i4>
      </vt:variant>
      <vt:variant>
        <vt:lpstr>幻灯片标题</vt:lpstr>
      </vt:variant>
      <vt:variant>
        <vt:i4>231</vt:i4>
      </vt:variant>
    </vt:vector>
  </HeadingPairs>
  <TitlesOfParts>
    <vt:vector size="330" baseType="lpstr">
      <vt:lpstr>Arial</vt:lpstr>
      <vt:lpstr>宋体</vt:lpstr>
      <vt:lpstr>Wingdings</vt:lpstr>
      <vt:lpstr>Verdana</vt:lpstr>
      <vt:lpstr>华文隶书</vt:lpstr>
      <vt:lpstr>华文新魏</vt:lpstr>
      <vt:lpstr>ZapfDingbats</vt:lpstr>
      <vt:lpstr>华文楷体</vt:lpstr>
      <vt:lpstr>Tahoma</vt:lpstr>
      <vt:lpstr>微软雅黑</vt:lpstr>
      <vt:lpstr>Arial Unicode MS</vt:lpstr>
      <vt:lpstr>华文细黑</vt:lpstr>
      <vt:lpstr>楷体_GB2312</vt:lpstr>
      <vt:lpstr>PMingLiU</vt:lpstr>
      <vt:lpstr>Times New Roman</vt:lpstr>
      <vt:lpstr>Comic Sans MS</vt:lpstr>
      <vt:lpstr>CMR10</vt:lpstr>
      <vt:lpstr>Courier New</vt:lpstr>
      <vt:lpstr>楷体_GB2312</vt:lpstr>
      <vt:lpstr>Symbol</vt:lpstr>
      <vt:lpstr>DFKai-SB</vt:lpstr>
      <vt:lpstr>Helvetica-Narrow</vt:lpstr>
      <vt:lpstr>黑体</vt:lpstr>
      <vt:lpstr>Arial Black</vt:lpstr>
      <vt:lpstr>Palatino</vt:lpstr>
      <vt:lpstr>Gulim</vt:lpstr>
      <vt:lpstr>DotumChe</vt:lpstr>
      <vt:lpstr>ComicSansMS</vt:lpstr>
      <vt:lpstr>Segoe Print</vt:lpstr>
      <vt:lpstr>新宋体</vt:lpstr>
      <vt:lpstr>Palatino Linotype</vt:lpstr>
      <vt:lpstr>Profile</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Equation.2</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Visio.Drawing.11</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Excel.Sheet.8</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数字内容安全</vt:lpstr>
      <vt:lpstr>本章内容</vt:lpstr>
      <vt:lpstr>文本数据</vt:lpstr>
      <vt:lpstr>文本图像</vt:lpstr>
      <vt:lpstr>文本数据的分类</vt:lpstr>
      <vt:lpstr>文本数据的特点</vt:lpstr>
      <vt:lpstr>文本数据的表示</vt:lpstr>
      <vt:lpstr>自然语言处理</vt:lpstr>
      <vt:lpstr>自然语言处理的关键技术</vt:lpstr>
      <vt:lpstr>自然语言处理的关键技术</vt:lpstr>
      <vt:lpstr>自然语言处理的关键技术</vt:lpstr>
      <vt:lpstr>自然语言处理的关键技术</vt:lpstr>
      <vt:lpstr>文本内容安全技术</vt:lpstr>
      <vt:lpstr>PowerPoint 演示文稿</vt:lpstr>
      <vt:lpstr>   主动获取技术——网络爬虫</vt:lpstr>
      <vt:lpstr>Spiders (Robots/Bots/Crawlers)</vt:lpstr>
      <vt:lpstr>PowerPoint 演示文稿</vt:lpstr>
      <vt:lpstr>Web信息采集系统的作用</vt:lpstr>
      <vt:lpstr>基于整个Web的信息采集</vt:lpstr>
      <vt:lpstr>增量式Web信息采集</vt:lpstr>
      <vt:lpstr>主题Web信息采集</vt:lpstr>
      <vt:lpstr>用户个性化Web信息采集</vt:lpstr>
      <vt:lpstr>元搜索Web信息采集</vt:lpstr>
      <vt:lpstr>Crawler的系统架构及实现</vt:lpstr>
      <vt:lpstr>系统框图</vt:lpstr>
      <vt:lpstr>单个采集线程工作过程</vt:lpstr>
      <vt:lpstr>单个采集线程工作过程（续）</vt:lpstr>
      <vt:lpstr>搜索策略</vt:lpstr>
      <vt:lpstr>搜索策略 (cont)</vt:lpstr>
      <vt:lpstr>算法1：Web Graph-Search </vt:lpstr>
      <vt:lpstr>算法1存在的问题</vt:lpstr>
      <vt:lpstr>A Correct Spidering Algorithm</vt:lpstr>
      <vt:lpstr>A More Efficient Correct Algorithm</vt:lpstr>
      <vt:lpstr>一种Crawler的体系结构</vt:lpstr>
      <vt:lpstr>大规模爬取器的一种结构图</vt:lpstr>
      <vt:lpstr>链接提取和规格化</vt:lpstr>
      <vt:lpstr>节省资源：避免“同义”地址</vt:lpstr>
      <vt:lpstr>对URL进行规格化</vt:lpstr>
      <vt:lpstr> </vt:lpstr>
      <vt:lpstr>避免在重复网页上再提取链接</vt:lpstr>
      <vt:lpstr>文本仓储</vt:lpstr>
      <vt:lpstr>和网页相关信息的存贮 </vt:lpstr>
      <vt:lpstr>网页内容的存贮</vt:lpstr>
      <vt:lpstr>网页存贮</vt:lpstr>
      <vt:lpstr>网页存贮</vt:lpstr>
      <vt:lpstr>大规模爬取器的一种结构图</vt:lpstr>
      <vt:lpstr>Web 信息采集核心问题</vt:lpstr>
      <vt:lpstr>待采集页面选择(1)</vt:lpstr>
      <vt:lpstr>采集页面选择(2)</vt:lpstr>
      <vt:lpstr> 采集页面选择(3)</vt:lpstr>
      <vt:lpstr> 页面并行采集(1)</vt:lpstr>
      <vt:lpstr> 页面并行采集(2)</vt:lpstr>
      <vt:lpstr>页面并行采集(3)</vt:lpstr>
      <vt:lpstr> 页面刷新问题(1)</vt:lpstr>
      <vt:lpstr> 页面刷新问题(2)</vt:lpstr>
      <vt:lpstr> 页面刷新问题(3)</vt:lpstr>
      <vt:lpstr> 动态页面采集(1)</vt:lpstr>
      <vt:lpstr> 动态页面采集(2)</vt:lpstr>
      <vt:lpstr> 动态页面采集(3)</vt:lpstr>
      <vt:lpstr>正文提取</vt:lpstr>
      <vt:lpstr>正文提取</vt:lpstr>
      <vt:lpstr>基于DOM树的正文提取</vt:lpstr>
      <vt:lpstr>基于DOM树的正文提取</vt:lpstr>
      <vt:lpstr>基于内容块的正文提取</vt:lpstr>
      <vt:lpstr>正文提取其他技术</vt:lpstr>
      <vt:lpstr>   被动获取技术——网络监听</vt:lpstr>
      <vt:lpstr>3.4.文本表示模型</vt:lpstr>
      <vt:lpstr>基本概念</vt:lpstr>
      <vt:lpstr>基本概念</vt:lpstr>
      <vt:lpstr>基本概念</vt:lpstr>
      <vt:lpstr>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文本表示模型类别</vt:lpstr>
      <vt:lpstr>布尔模型(Boolean Model)</vt:lpstr>
      <vt:lpstr>布尔模型(Boolean Model)</vt:lpstr>
      <vt:lpstr>布尔模型(Boolean Model)</vt:lpstr>
      <vt:lpstr>布尔模型(Boolean Model)</vt:lpstr>
      <vt:lpstr>布尔模型(Boolean Model)</vt:lpstr>
      <vt:lpstr>布尔模型(Boolean Model)</vt:lpstr>
      <vt:lpstr>布尔模型(Boolean Model)</vt:lpstr>
      <vt:lpstr>向量空间模型</vt:lpstr>
      <vt:lpstr>向量空间模型</vt:lpstr>
      <vt:lpstr>向量空间模型</vt:lpstr>
      <vt:lpstr>模型中的问题</vt:lpstr>
      <vt:lpstr>索引项的选择</vt:lpstr>
      <vt:lpstr>索引项的选择</vt:lpstr>
      <vt:lpstr>词项的权重</vt:lpstr>
      <vt:lpstr>文档的词项权重(TFIDF举例)</vt:lpstr>
      <vt:lpstr>Idf 计算示例</vt:lpstr>
      <vt:lpstr>查询式的词项权重</vt:lpstr>
      <vt:lpstr>由索引项构成向量空间</vt:lpstr>
      <vt:lpstr>文档集 – 一般表示</vt:lpstr>
      <vt:lpstr>图示</vt:lpstr>
      <vt:lpstr>相似度计算</vt:lpstr>
      <vt:lpstr>相似度度量 – 内积(Inner Product)</vt:lpstr>
      <vt:lpstr>内积 – 举例</vt:lpstr>
      <vt:lpstr>内积的特点</vt:lpstr>
      <vt:lpstr>余弦(Cosine)相似度度量</vt:lpstr>
      <vt:lpstr>其它相似度度量方法</vt:lpstr>
      <vt:lpstr>示例</vt:lpstr>
      <vt:lpstr>二值化的相似度度量</vt:lpstr>
      <vt:lpstr>向量空间优点</vt:lpstr>
      <vt:lpstr>不足</vt:lpstr>
      <vt:lpstr>概率模型</vt:lpstr>
      <vt:lpstr>基本思想</vt:lpstr>
      <vt:lpstr>实际采取的策略</vt:lpstr>
      <vt:lpstr>概率模型的理论</vt:lpstr>
      <vt:lpstr>查询式与文档的相关度概率定义</vt:lpstr>
      <vt:lpstr>查询式与文档的相关度概率定义</vt:lpstr>
      <vt:lpstr>推导</vt:lpstr>
      <vt:lpstr>最终的概率模型排序公式</vt:lpstr>
      <vt:lpstr>初始化方法</vt:lpstr>
      <vt:lpstr>概率模型小结</vt:lpstr>
      <vt:lpstr>在经典模型上的发展</vt:lpstr>
      <vt:lpstr>扩展布尔模型</vt:lpstr>
      <vt:lpstr>PowerPoint 演示文稿</vt:lpstr>
      <vt:lpstr>先“布尔”，后“排序”存在的问题</vt:lpstr>
      <vt:lpstr>扩展布尔模型中的“或”关系</vt:lpstr>
      <vt:lpstr>扩展布尔模型中的“与”关系</vt:lpstr>
      <vt:lpstr>扩展的布尔检索相似度计算示例</vt:lpstr>
      <vt:lpstr>观察</vt:lpstr>
      <vt:lpstr>观察</vt:lpstr>
      <vt:lpstr>p-norm 模型</vt:lpstr>
      <vt:lpstr>扩展布尔模型小结</vt:lpstr>
      <vt:lpstr>隐含语义索引</vt:lpstr>
      <vt:lpstr>LSI的提出</vt:lpstr>
      <vt:lpstr>LSI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适用性</vt:lpstr>
      <vt:lpstr>统计语言模型（SLM）</vt:lpstr>
      <vt:lpstr>类比：打扑克中的出牌策略</vt:lpstr>
      <vt:lpstr>不同模型的例子</vt:lpstr>
      <vt:lpstr>SLM的一个应用例子</vt:lpstr>
      <vt:lpstr>SLM的一个应用例子(续)</vt:lpstr>
      <vt:lpstr>基于语言模型的IR模型的概念</vt:lpstr>
      <vt:lpstr>举例</vt:lpstr>
      <vt:lpstr>例子中的检索结果</vt:lpstr>
      <vt:lpstr>PowerPoint 演示文稿</vt:lpstr>
      <vt:lpstr>文本过滤</vt:lpstr>
      <vt:lpstr>分类</vt:lpstr>
      <vt:lpstr>什么是分类</vt:lpstr>
      <vt:lpstr>分类非常普遍</vt:lpstr>
      <vt:lpstr>文本分类的定义</vt:lpstr>
      <vt:lpstr>PowerPoint 演示文稿</vt:lpstr>
      <vt:lpstr>应用</vt:lpstr>
      <vt:lpstr>文本分类的方法</vt:lpstr>
      <vt:lpstr>文本分类的过程（1）</vt:lpstr>
      <vt:lpstr>文本分类的过程（2）</vt:lpstr>
      <vt:lpstr>分类的一般过程</vt:lpstr>
      <vt:lpstr>文本分类示例</vt:lpstr>
      <vt:lpstr>特征提取(feature extraction)</vt:lpstr>
      <vt:lpstr>文本表示</vt:lpstr>
      <vt:lpstr>文档-标引项矩阵</vt:lpstr>
      <vt:lpstr>文档间的相似度计算</vt:lpstr>
      <vt:lpstr>特征选择(Feature Selection)</vt:lpstr>
      <vt:lpstr>PowerPoint 演示文稿</vt:lpstr>
      <vt:lpstr>用文档频率选特征</vt:lpstr>
      <vt:lpstr>信息增益(Information Gain, IG)</vt:lpstr>
      <vt:lpstr>互信息（Mutual Information）</vt:lpstr>
      <vt:lpstr> 2统计量（CHI）：</vt:lpstr>
      <vt:lpstr>特征选择方法的性能比较</vt:lpstr>
      <vt:lpstr>结论</vt:lpstr>
      <vt:lpstr>自动文本分类方法</vt:lpstr>
      <vt:lpstr>分类器学习</vt:lpstr>
      <vt:lpstr>贝叶斯分类</vt:lpstr>
      <vt:lpstr>贝叶斯理论</vt:lpstr>
      <vt:lpstr>贝叶斯分类</vt:lpstr>
      <vt:lpstr>朴素贝叶斯分类</vt:lpstr>
      <vt:lpstr>文本分类 Naïve Bayes算法(训练)</vt:lpstr>
      <vt:lpstr>文本分类 Naïve Bayes算法(测试)</vt:lpstr>
      <vt:lpstr>Naïve Bayes分类举例</vt:lpstr>
      <vt:lpstr>Naïve Bayes 举例 (cont.)</vt:lpstr>
      <vt:lpstr>Play-tennis 例子: 估算 P(xi|C)</vt:lpstr>
      <vt:lpstr>PowerPoint 演示文稿</vt:lpstr>
      <vt:lpstr>Play-tennis例子: 分类 X</vt:lpstr>
      <vt:lpstr>讨论</vt:lpstr>
      <vt:lpstr> K近邻（KNN）</vt:lpstr>
      <vt:lpstr>KNN算法</vt:lpstr>
      <vt:lpstr>kNN方法</vt:lpstr>
      <vt:lpstr>NN</vt:lpstr>
      <vt:lpstr>相似度矩阵</vt:lpstr>
      <vt:lpstr>影响KNN的因素</vt:lpstr>
      <vt:lpstr>KNN和NB比较</vt:lpstr>
      <vt:lpstr>Neural Network</vt:lpstr>
      <vt:lpstr>其他分类方法</vt:lpstr>
      <vt:lpstr>分类的评价</vt:lpstr>
      <vt:lpstr>聚类</vt:lpstr>
      <vt:lpstr>聚类样例</vt:lpstr>
      <vt:lpstr>层次聚类</vt:lpstr>
      <vt:lpstr>会聚vs. 分裂聚类</vt:lpstr>
      <vt:lpstr>会聚层次聚类 (HAC)</vt:lpstr>
      <vt:lpstr>聚类相似度</vt:lpstr>
      <vt:lpstr>PowerPoint 演示文稿</vt:lpstr>
      <vt:lpstr>PowerPoint 演示文稿</vt:lpstr>
      <vt:lpstr>PowerPoint 演示文稿</vt:lpstr>
      <vt:lpstr>PowerPoint 演示文稿</vt:lpstr>
      <vt:lpstr>计算复杂度</vt:lpstr>
      <vt:lpstr>计算类别间相似度</vt:lpstr>
      <vt:lpstr>平均连通凝聚聚类</vt:lpstr>
      <vt:lpstr>计算平均连通相似度</vt:lpstr>
      <vt:lpstr>非层次聚类</vt:lpstr>
      <vt:lpstr>K-Means</vt:lpstr>
      <vt:lpstr>距离矩阵</vt:lpstr>
      <vt:lpstr>K-Means 算法</vt:lpstr>
      <vt:lpstr>K Means 举例(K=2)</vt:lpstr>
      <vt:lpstr>种子的选择</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路边一棵树1382538600</cp:lastModifiedBy>
  <cp:revision>1922</cp:revision>
  <dcterms:created xsi:type="dcterms:W3CDTF">2004-03-02T12:35:00Z</dcterms:created>
  <dcterms:modified xsi:type="dcterms:W3CDTF">2018-04-03T06:10:36Z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