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78" r:id="rId3"/>
    <p:sldId id="976" r:id="rId5"/>
    <p:sldId id="1009" r:id="rId6"/>
    <p:sldId id="1010" r:id="rId7"/>
    <p:sldId id="1011" r:id="rId8"/>
    <p:sldId id="1012" r:id="rId9"/>
    <p:sldId id="1013" r:id="rId10"/>
    <p:sldId id="1015" r:id="rId11"/>
    <p:sldId id="1016" r:id="rId12"/>
    <p:sldId id="1017" r:id="rId13"/>
    <p:sldId id="1014" r:id="rId14"/>
    <p:sldId id="1018" r:id="rId15"/>
    <p:sldId id="1019" r:id="rId16"/>
    <p:sldId id="1020" r:id="rId17"/>
    <p:sldId id="1021" r:id="rId18"/>
    <p:sldId id="978" r:id="rId19"/>
    <p:sldId id="1022" r:id="rId20"/>
    <p:sldId id="979" r:id="rId21"/>
    <p:sldId id="1023" r:id="rId22"/>
    <p:sldId id="980" r:id="rId23"/>
    <p:sldId id="981" r:id="rId24"/>
    <p:sldId id="982" r:id="rId25"/>
    <p:sldId id="983" r:id="rId26"/>
    <p:sldId id="985" r:id="rId27"/>
    <p:sldId id="986" r:id="rId28"/>
    <p:sldId id="987" r:id="rId29"/>
    <p:sldId id="988" r:id="rId30"/>
    <p:sldId id="989" r:id="rId31"/>
    <p:sldId id="1024" r:id="rId32"/>
    <p:sldId id="990" r:id="rId33"/>
    <p:sldId id="991" r:id="rId34"/>
    <p:sldId id="992" r:id="rId35"/>
    <p:sldId id="993" r:id="rId36"/>
    <p:sldId id="994" r:id="rId37"/>
    <p:sldId id="995" r:id="rId38"/>
    <p:sldId id="996" r:id="rId39"/>
    <p:sldId id="997" r:id="rId40"/>
    <p:sldId id="998" r:id="rId41"/>
    <p:sldId id="999" r:id="rId42"/>
    <p:sldId id="1000" r:id="rId43"/>
    <p:sldId id="1001" r:id="rId44"/>
    <p:sldId id="1002" r:id="rId45"/>
    <p:sldId id="1003" r:id="rId46"/>
    <p:sldId id="1004" r:id="rId47"/>
    <p:sldId id="1005" r:id="rId48"/>
    <p:sldId id="1006" r:id="rId49"/>
    <p:sldId id="1007" r:id="rId50"/>
    <p:sldId id="1008" r:id="rId51"/>
    <p:sldId id="1025" r:id="rId52"/>
    <p:sldId id="1026" r:id="rId53"/>
    <p:sldId id="1027" r:id="rId54"/>
    <p:sldId id="1028" r:id="rId55"/>
    <p:sldId id="1030" r:id="rId56"/>
    <p:sldId id="1033" r:id="rId57"/>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5BFF"/>
    <a:srgbClr val="CC99FF"/>
    <a:srgbClr val="FFCCFF"/>
    <a:srgbClr val="CCECFF"/>
    <a:srgbClr val="FF9900"/>
    <a:srgbClr val="663300"/>
    <a:srgbClr val="33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49" autoAdjust="0"/>
    <p:restoredTop sz="73112" autoAdjust="0"/>
  </p:normalViewPr>
  <p:slideViewPr>
    <p:cSldViewPr>
      <p:cViewPr varScale="1">
        <p:scale>
          <a:sx n="51" d="100"/>
          <a:sy n="51" d="100"/>
        </p:scale>
        <p:origin x="-181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6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defRPr>
            </a:lvl1pPr>
          </a:lstStyle>
          <a:p>
            <a:pPr>
              <a:defRPr/>
            </a:pPr>
            <a:endParaRPr lang="en-US" altLang="zh-CN"/>
          </a:p>
        </p:txBody>
      </p:sp>
      <p:sp>
        <p:nvSpPr>
          <p:cNvPr id="201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defRPr>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1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1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defRPr>
            </a:lvl1pPr>
          </a:lstStyle>
          <a:p>
            <a:pPr>
              <a:defRPr/>
            </a:pPr>
            <a:endParaRPr lang="en-US" altLang="zh-CN"/>
          </a:p>
        </p:txBody>
      </p:sp>
      <p:sp>
        <p:nvSpPr>
          <p:cNvPr id="201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defRPr>
            </a:lvl1pPr>
          </a:lstStyle>
          <a:p>
            <a:pPr>
              <a:defRPr/>
            </a:pPr>
            <a:fld id="{140E3571-B9F4-4991-83A1-4443C89AFA3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不同的 </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DRM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系统虽然在所侧重的保护对象、支持的商业模式和采用的技术方面不尽相同</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但是它们的核心思想是相同的</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都是通过使用数字许可</a:t>
            </a:r>
            <a:br>
              <a:rPr lang="zh-CN" altLang="en-US" sz="1200" i="0" kern="1200" dirty="0" smtClean="0">
                <a:solidFill>
                  <a:schemeClr val="tx1"/>
                </a:solidFill>
                <a:effectLst/>
                <a:latin typeface="Arial" panose="020B0604020202020204" pitchFamily="34" charset="0"/>
                <a:ea typeface="宋体" panose="02010600030101010101" pitchFamily="2" charset="-122"/>
                <a:cs typeface="+mn-cs"/>
              </a:rPr>
            </a:b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证来保护数字内容的版权</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用户得到数字内容后</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必须获得相应的数字许可证才可以使用该内容。</a:t>
            </a:r>
            <a:endParaRPr lang="en-US" altLang="zh-CN" sz="120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典型 </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DRM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系统的参考体系结构</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包括三个主要模块</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内容服务器</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content server )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、许可证服务器</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license server)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和客户端</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client).</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内容服务器通常包括存储数字内容的内容仓库、存储产品信息的产品信息库和对数字内容进行安全处理的 </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DRM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打包工具</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该模块主要实现对数字内容的加密、插入数字水印等处理并将处理结果和内容标识元数据等信息一起打包成可以分发销售的数字内容</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另外一个重要功能就是创建数字内容的使用权利</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数字内容密钥和使用权利信息发送给许可证服务器。</a:t>
            </a:r>
            <a:endParaRPr lang="en-US" altLang="zh-CN" sz="120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许可证服务器包含权利库、内容密钥库、用户身份标识库和 </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DRM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许可证生成器</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经常由一个可信的第三方清算中心负责</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该模块主要用来生成并分发数字许可证</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还可以实现用户身份认证、触发支付等金融交易事务</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数字许可证是一个包含数字内容使用权利</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包括使用权限、使用次数、使用期限和使用条件等</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、许可证颁发者及其拥有者信息的计算机文件</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用来描述数字内容授权信息</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由权利描述语言描述</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大多数 </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DRM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系统中</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数字内容本身经过加密处理</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因此</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数字许可证通常还包含数字内容解密密钥等信息</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a:t>
            </a:r>
            <a:br>
              <a:rPr lang="en-US" altLang="zh-CN" sz="1200" i="0" kern="1200" dirty="0" smtClean="0">
                <a:solidFill>
                  <a:schemeClr val="tx1"/>
                </a:solidFill>
                <a:effectLst/>
                <a:latin typeface="Arial" panose="020B0604020202020204" pitchFamily="34" charset="0"/>
                <a:ea typeface="宋体" panose="02010600030101010101" pitchFamily="2" charset="-122"/>
                <a:cs typeface="+mn-cs"/>
              </a:rPr>
            </a:b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客户端主要包含 </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DRM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控制器和数字内容使用工具</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DRM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控制器负责收集用户身份标识等信息</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控制数字内容的使用</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如果没有许可证</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DRM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控制器还负责向许可证服务器申请许可证</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br>
              <a:rPr lang="zh-CN" altLang="en-US" sz="1200" i="0" kern="1200" dirty="0" smtClean="0">
                <a:solidFill>
                  <a:schemeClr val="tx1"/>
                </a:solidFill>
                <a:effectLst/>
                <a:latin typeface="Arial" panose="020B0604020202020204" pitchFamily="34" charset="0"/>
                <a:ea typeface="宋体" panose="02010600030101010101" pitchFamily="2" charset="-122"/>
                <a:cs typeface="+mn-cs"/>
              </a:rPr>
            </a:b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当前大部分 </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DRM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系统都是基于该参考体系结构的</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如 </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Microsoft WMRM, </a:t>
            </a:r>
            <a:r>
              <a:rPr lang="en-US" altLang="zh-CN" sz="1200" i="0" kern="1200" dirty="0" err="1" smtClean="0">
                <a:solidFill>
                  <a:schemeClr val="tx1"/>
                </a:solidFill>
                <a:effectLst/>
                <a:latin typeface="Arial" panose="020B0604020202020204" pitchFamily="34" charset="0"/>
                <a:ea typeface="宋体" panose="02010600030101010101" pitchFamily="2" charset="-122"/>
                <a:cs typeface="+mn-cs"/>
              </a:rPr>
              <a:t>InterTrust</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Rights System , Adobe Content Server, </a:t>
            </a:r>
            <a:r>
              <a:rPr lang="en-US" altLang="zh-CN" sz="1200" i="0" kern="1200" dirty="0" err="1" smtClean="0">
                <a:solidFill>
                  <a:schemeClr val="tx1"/>
                </a:solidFill>
                <a:effectLst/>
                <a:latin typeface="Arial" panose="020B0604020202020204" pitchFamily="34" charset="0"/>
                <a:ea typeface="宋体" panose="02010600030101010101" pitchFamily="2" charset="-122"/>
                <a:cs typeface="+mn-cs"/>
              </a:rPr>
              <a:t>RealNetworks</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RMCS</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和 </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IBM EMMS </a:t>
            </a:r>
            <a:r>
              <a:rPr lang="zh-CN" altLang="en-US" sz="1200" i="0" kern="1200" dirty="0" smtClean="0">
                <a:solidFill>
                  <a:schemeClr val="tx1"/>
                </a:solidFill>
                <a:effectLst/>
                <a:latin typeface="Arial" panose="020B0604020202020204" pitchFamily="34" charset="0"/>
                <a:ea typeface="宋体" panose="02010600030101010101" pitchFamily="2" charset="-122"/>
                <a:cs typeface="+mn-cs"/>
              </a:rPr>
              <a:t>等</a:t>
            </a:r>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a:t>
            </a:r>
            <a:br>
              <a:rPr lang="zh-CN" altLang="en-US" sz="1200" i="0" kern="1200" dirty="0" smtClean="0">
                <a:solidFill>
                  <a:schemeClr val="tx1"/>
                </a:solidFill>
                <a:effectLst/>
                <a:latin typeface="Arial" panose="020B0604020202020204" pitchFamily="34" charset="0"/>
                <a:ea typeface="宋体" panose="02010600030101010101" pitchFamily="2" charset="-122"/>
                <a:cs typeface="+mn-cs"/>
              </a:rPr>
            </a:b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Arial" panose="020B0604020202020204" pitchFamily="34" charset="0"/>
                <a:ea typeface="宋体" panose="02010600030101010101" pitchFamily="2" charset="-122"/>
                <a:cs typeface="+mn-cs"/>
              </a:rPr>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许可模型包含</a:t>
            </a:r>
            <a:r>
              <a:rPr lang="en-US" altLang="zh-CN" dirty="0" smtClean="0"/>
              <a:t>4</a:t>
            </a:r>
            <a:r>
              <a:rPr lang="zh-CN" altLang="en-US" dirty="0" smtClean="0"/>
              <a:t>类的抽象实体，每一类抽象实体都是一组类似的许可权限。</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需求模型包括</a:t>
            </a:r>
            <a:r>
              <a:rPr lang="en-US" altLang="zh-CN" dirty="0" smtClean="0"/>
              <a:t>3</a:t>
            </a:r>
            <a:r>
              <a:rPr lang="zh-CN" altLang="en-US" dirty="0" smtClean="0"/>
              <a:t>类抽象实体</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defRPr/>
            </a:pPr>
            <a:r>
              <a:rPr lang="en-US" altLang="zh-CN" dirty="0" err="1" smtClean="0"/>
              <a:t>XrML</a:t>
            </a:r>
            <a:r>
              <a:rPr lang="zh-CN" altLang="en-US" dirty="0" smtClean="0"/>
              <a:t>语言主要包括核心</a:t>
            </a:r>
            <a:r>
              <a:rPr lang="en-US" altLang="zh-CN" dirty="0" smtClean="0">
                <a:ea typeface="宋体" panose="02010600030101010101" pitchFamily="2" charset="-122"/>
              </a:rPr>
              <a:t>schema</a:t>
            </a:r>
            <a:r>
              <a:rPr lang="zh-CN" altLang="en-US" dirty="0" smtClean="0">
                <a:ea typeface="宋体" panose="02010600030101010101" pitchFamily="2" charset="-122"/>
              </a:rPr>
              <a:t>、标准扩展</a:t>
            </a:r>
            <a:r>
              <a:rPr lang="en-US" altLang="zh-CN" dirty="0" smtClean="0">
                <a:ea typeface="宋体" panose="02010600030101010101" pitchFamily="2" charset="-122"/>
              </a:rPr>
              <a:t>schema</a:t>
            </a:r>
            <a:r>
              <a:rPr lang="zh-CN" altLang="en-US" dirty="0" smtClean="0">
                <a:ea typeface="宋体" panose="02010600030101010101" pitchFamily="2" charset="-122"/>
              </a:rPr>
              <a:t>和特定内容扩展</a:t>
            </a:r>
            <a:r>
              <a:rPr lang="en-US" altLang="zh-CN" dirty="0" smtClean="0">
                <a:ea typeface="宋体" panose="02010600030101010101" pitchFamily="2" charset="-122"/>
              </a:rPr>
              <a:t>schema3</a:t>
            </a:r>
            <a:r>
              <a:rPr lang="zh-CN" altLang="en-US" dirty="0" smtClean="0">
                <a:ea typeface="宋体" panose="02010600030101010101" pitchFamily="2" charset="-122"/>
              </a:rPr>
              <a:t>部分。</a:t>
            </a:r>
            <a:endParaRPr lang="en-US" altLang="zh-CN" dirty="0" smtClean="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65638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endParaRPr lang="zh-CN" altLang="en-US"/>
          </a:p>
        </p:txBody>
      </p:sp>
      <p:sp>
        <p:nvSpPr>
          <p:cNvPr id="656387"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D03AA6D5-0A92-40B2-81ED-4CC5B6A63C60}"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3358DA5-E157-42DD-8F65-2D8434C7495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3F896D8-50DD-41E4-9169-A51ECB37993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891952"/>
          </a:xfrm>
        </p:spPr>
        <p:txBody>
          <a:bodyPr/>
          <a:lstStyle>
            <a:lvl1pPr>
              <a:defRPr>
                <a:latin typeface="+mj-lt"/>
                <a:ea typeface="华文隶书"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200"/>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609600" y="6381750"/>
            <a:ext cx="1981200" cy="339725"/>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381750"/>
            <a:ext cx="2895600" cy="339725"/>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381750"/>
            <a:ext cx="1981200" cy="339725"/>
          </a:xfrm>
        </p:spPr>
        <p:txBody>
          <a:bodyPr/>
          <a:lstStyle>
            <a:lvl1pPr>
              <a:defRPr/>
            </a:lvl1pPr>
          </a:lstStyle>
          <a:p>
            <a:pPr>
              <a:defRPr/>
            </a:pPr>
            <a:r>
              <a:rPr lang="zh-CN" altLang="en-US"/>
              <a:t>第</a:t>
            </a:r>
            <a:fld id="{6F83C59E-A256-40B9-B415-6031A5C88378}" type="slidenum">
              <a:rPr lang="en-US" altLang="zh-CN"/>
            </a:fld>
            <a:r>
              <a:rPr lang="zh-CN" altLang="en-US"/>
              <a:t>页</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DD6954-5B70-44B1-8461-36DE441BC77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4AE22ED0-4C6D-4061-83ED-8FD2D75EEC2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251287E3-5E06-4B41-8716-E73895B4AEC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7E0BA083-7E86-413A-A679-2C781744125A}"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4D9BCD9A-EA24-4C71-87E4-4A3B25415C5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1E18B68B-F763-4130-A4CE-13B8B4D8C22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AA2DE77F-C6CC-444D-82E0-4C738727674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611188" y="1196975"/>
            <a:ext cx="7958137"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11188" y="6308725"/>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366"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pPr>
              <a:defRPr/>
            </a:pPr>
            <a:endParaRPr lang="en-US" altLang="zh-CN"/>
          </a:p>
        </p:txBody>
      </p:sp>
      <p:sp>
        <p:nvSpPr>
          <p:cNvPr id="655367"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b="0"/>
            </a:lvl1pPr>
          </a:lstStyle>
          <a:p>
            <a:pPr>
              <a:defRPr/>
            </a:pPr>
            <a:endParaRPr lang="en-US" altLang="zh-CN"/>
          </a:p>
        </p:txBody>
      </p:sp>
      <p:sp>
        <p:nvSpPr>
          <p:cNvPr id="655368"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pPr>
              <a:defRPr/>
            </a:pPr>
            <a:fld id="{DC1E853C-520B-44FC-82EB-3747A8EC61D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image" Target="../media/image12.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image" Target="../media/image14.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pPr eaLnBrk="1" hangingPunct="1"/>
            <a:r>
              <a:rPr lang="zh-CN" altLang="en-US" dirty="0">
                <a:solidFill>
                  <a:schemeClr val="accent2"/>
                </a:solidFill>
                <a:latin typeface="华文新魏" panose="02010800040101010101" pitchFamily="2" charset="-122"/>
                <a:ea typeface="华文新魏" panose="02010800040101010101" pitchFamily="2" charset="-122"/>
              </a:rPr>
              <a:t>数字内容安全</a:t>
            </a:r>
            <a:endParaRPr lang="zh-CN" altLang="en-US" dirty="0" smtClean="0"/>
          </a:p>
        </p:txBody>
      </p:sp>
      <p:sp>
        <p:nvSpPr>
          <p:cNvPr id="4099" name="副标题 2"/>
          <p:cNvSpPr>
            <a:spLocks noGrp="1"/>
          </p:cNvSpPr>
          <p:nvPr>
            <p:ph type="subTitle" idx="1"/>
          </p:nvPr>
        </p:nvSpPr>
        <p:spPr>
          <a:xfrm>
            <a:off x="1187624" y="3141663"/>
            <a:ext cx="7200800" cy="1600200"/>
          </a:xfrm>
        </p:spPr>
        <p:txBody>
          <a:bodyPr/>
          <a:lstStyle/>
          <a:p>
            <a:pPr algn="ctr" eaLnBrk="1" hangingPunct="1"/>
            <a:r>
              <a:rPr lang="zh-CN" altLang="en-US" sz="4400" dirty="0" smtClean="0">
                <a:solidFill>
                  <a:srgbClr val="002060"/>
                </a:solidFill>
                <a:latin typeface="华文新魏" panose="02010800040101010101" pitchFamily="2" charset="-122"/>
                <a:ea typeface="华文新魏" panose="02010800040101010101" pitchFamily="2" charset="-122"/>
              </a:rPr>
              <a:t>第五章 数字版权管理（</a:t>
            </a:r>
            <a:r>
              <a:rPr lang="en-US" altLang="zh-CN" sz="4400" dirty="0" smtClean="0">
                <a:solidFill>
                  <a:srgbClr val="002060"/>
                </a:solidFill>
                <a:latin typeface="华文新魏" panose="02010800040101010101" pitchFamily="2" charset="-122"/>
                <a:ea typeface="华文新魏" panose="02010800040101010101" pitchFamily="2" charset="-122"/>
              </a:rPr>
              <a:t>DRM</a:t>
            </a:r>
            <a:r>
              <a:rPr lang="zh-CN" altLang="en-US" sz="4400" dirty="0" smtClean="0">
                <a:solidFill>
                  <a:srgbClr val="002060"/>
                </a:solidFill>
                <a:latin typeface="华文新魏" panose="02010800040101010101" pitchFamily="2" charset="-122"/>
                <a:ea typeface="华文新魏" panose="02010800040101010101" pitchFamily="2" charset="-122"/>
              </a:rPr>
              <a:t>）</a:t>
            </a:r>
            <a:endParaRPr lang="en-US" altLang="zh-CN" sz="4400" dirty="0" smtClean="0">
              <a:solidFill>
                <a:srgbClr val="002060"/>
              </a:solidFill>
              <a:latin typeface="华文新魏" panose="02010800040101010101" pitchFamily="2" charset="-122"/>
              <a:ea typeface="华文新魏" panose="02010800040101010101" pitchFamily="2" charset="-122"/>
            </a:endParaRPr>
          </a:p>
        </p:txBody>
      </p:sp>
      <p:sp>
        <p:nvSpPr>
          <p:cNvPr id="41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ADB9F275-5CEB-4050-B6DF-834F385AE19B}" type="slidenum">
              <a:rPr lang="en-US" altLang="zh-CN" b="0" smtClean="0"/>
            </a:fld>
            <a:endParaRPr lang="en-US" altLang="zh-CN" b="0" smtClean="0"/>
          </a:p>
        </p:txBody>
      </p:sp>
      <p:pic>
        <p:nvPicPr>
          <p:cNvPr id="4101" name="Picture 5" descr="BUP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404813"/>
            <a:ext cx="304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395536" y="1268760"/>
            <a:ext cx="8424936" cy="3392488"/>
          </a:xfrm>
        </p:spPr>
        <p:txBody>
          <a:bodyPr/>
          <a:lstStyle/>
          <a:p>
            <a:r>
              <a:rPr lang="zh-CN" altLang="en-US" sz="2400" dirty="0" smtClean="0"/>
              <a:t>拷贝</a:t>
            </a:r>
            <a:r>
              <a:rPr lang="zh-CN" altLang="en-US" sz="2400" dirty="0"/>
              <a:t>控制对用户将数字内容在相同或不同设备上复制副本的</a:t>
            </a:r>
            <a:r>
              <a:rPr lang="zh-CN" altLang="en-US" sz="2400" dirty="0" smtClean="0"/>
              <a:t>操作</a:t>
            </a:r>
            <a:r>
              <a:rPr lang="zh-CN" altLang="en-US" sz="2400" dirty="0"/>
              <a:t>进行</a:t>
            </a:r>
            <a:r>
              <a:rPr lang="zh-CN" altLang="en-US" sz="2400" dirty="0" smtClean="0"/>
              <a:t>限制；</a:t>
            </a:r>
            <a:endParaRPr lang="en-US" altLang="zh-CN" sz="2400" dirty="0" smtClean="0"/>
          </a:p>
          <a:p>
            <a:r>
              <a:rPr lang="zh-CN" altLang="en-US" sz="2400" dirty="0" smtClean="0"/>
              <a:t>播放</a:t>
            </a:r>
            <a:r>
              <a:rPr lang="zh-CN" altLang="en-US" sz="2400" dirty="0"/>
              <a:t>控制主要对数字内容的播放次数、时间、对象进行限制。 </a:t>
            </a:r>
            <a:endParaRPr lang="en-US" altLang="zh-CN" sz="2400" dirty="0" smtClean="0"/>
          </a:p>
          <a:p>
            <a:r>
              <a:rPr lang="zh-CN" altLang="en-US" sz="2400" dirty="0" smtClean="0"/>
              <a:t>处理</a:t>
            </a:r>
            <a:r>
              <a:rPr lang="zh-CN" altLang="en-US" sz="2400" dirty="0"/>
              <a:t>能力控制是指对用户实施到数字内容上的旋转、剪辑、</a:t>
            </a:r>
            <a:r>
              <a:rPr lang="zh-CN" altLang="en-US" sz="2400" dirty="0" smtClean="0"/>
              <a:t>缩放</a:t>
            </a:r>
            <a:r>
              <a:rPr lang="zh-CN" altLang="en-US" sz="2400" dirty="0"/>
              <a:t>、添加内容等操作的限制。 </a:t>
            </a:r>
            <a:endParaRPr lang="en-US" altLang="zh-CN" sz="2400" dirty="0" smtClean="0"/>
          </a:p>
          <a:p>
            <a:r>
              <a:rPr lang="zh-CN" altLang="en-US" sz="2400" dirty="0" smtClean="0"/>
              <a:t>用户</a:t>
            </a:r>
            <a:r>
              <a:rPr lang="zh-CN" altLang="en-US" sz="2400" dirty="0"/>
              <a:t>获得的权限往往是通过统一的格式即权力描述语言进行表 述的，被描述的权限可能作为权限证书的一部分（如</a:t>
            </a:r>
            <a:r>
              <a:rPr lang="en-US" altLang="zh-CN" sz="2400" dirty="0"/>
              <a:t>PMI</a:t>
            </a:r>
            <a:r>
              <a:rPr lang="zh-CN" altLang="en-US" sz="2400" dirty="0"/>
              <a:t>， </a:t>
            </a:r>
            <a:r>
              <a:rPr lang="en-US" altLang="zh-CN" sz="2400" dirty="0"/>
              <a:t>Privilege Management Infrastructure</a:t>
            </a:r>
            <a:r>
              <a:rPr lang="zh-CN" altLang="en-US" sz="2400" dirty="0"/>
              <a:t>，授权管理基础设施）， 也可能直接形成特殊的权限对象与受保护的数字内容一起或</a:t>
            </a:r>
            <a:r>
              <a:rPr lang="zh-CN" altLang="en-US" sz="2400" dirty="0" smtClean="0"/>
              <a:t>分别传</a:t>
            </a:r>
            <a:r>
              <a:rPr lang="zh-CN" altLang="en-US" sz="2400" dirty="0"/>
              <a:t>递给授权用户（如</a:t>
            </a:r>
            <a:r>
              <a:rPr lang="en-US" altLang="zh-CN" sz="2400" dirty="0"/>
              <a:t>SDMI</a:t>
            </a:r>
            <a:r>
              <a:rPr lang="zh-CN" altLang="en-US" sz="2400" dirty="0"/>
              <a:t>）。 </a:t>
            </a:r>
            <a:endParaRPr lang="en-US" altLang="zh-CN" sz="2400" dirty="0" smtClean="0"/>
          </a:p>
          <a:p>
            <a:r>
              <a:rPr lang="zh-CN" altLang="en-US" sz="2400" dirty="0" smtClean="0"/>
              <a:t>权限</a:t>
            </a:r>
            <a:r>
              <a:rPr lang="zh-CN" altLang="en-US" sz="2400" dirty="0"/>
              <a:t>控制的实现方式有很多种比如有第三方参与的</a:t>
            </a:r>
            <a:r>
              <a:rPr lang="zh-CN" altLang="en-US" sz="2400" dirty="0" smtClean="0"/>
              <a:t>身份</a:t>
            </a:r>
            <a:r>
              <a:rPr lang="zh-CN" altLang="en-US" sz="2400" dirty="0"/>
              <a:t>认证、</a:t>
            </a:r>
            <a:r>
              <a:rPr lang="en-US" altLang="zh-CN" sz="2400" dirty="0"/>
              <a:t>PMI</a:t>
            </a:r>
            <a:r>
              <a:rPr lang="zh-CN" altLang="en-US" sz="2400" dirty="0"/>
              <a:t>权限证书、内容加密、安全容器等。</a:t>
            </a:r>
            <a:endParaRPr lang="en-US" altLang="zh-CN"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611560" y="1332656"/>
            <a:ext cx="7992888" cy="3392488"/>
          </a:xfrm>
        </p:spPr>
        <p:txBody>
          <a:bodyPr/>
          <a:lstStyle/>
          <a:p>
            <a:r>
              <a:rPr lang="zh-CN" altLang="en-US" dirty="0" smtClean="0"/>
              <a:t>版权</a:t>
            </a:r>
            <a:r>
              <a:rPr lang="zh-CN" altLang="en-US" dirty="0"/>
              <a:t>认证属于数字内容版权保护的基本功能，它也包括两</a:t>
            </a:r>
            <a:r>
              <a:rPr lang="zh-CN" altLang="en-US" dirty="0" smtClean="0"/>
              <a:t>部分内容</a:t>
            </a:r>
            <a:r>
              <a:rPr lang="zh-CN" altLang="en-US" dirty="0"/>
              <a:t>，即： </a:t>
            </a:r>
            <a:endParaRPr lang="en-US" altLang="zh-CN" dirty="0" smtClean="0"/>
          </a:p>
          <a:p>
            <a:pPr lvl="1"/>
            <a:r>
              <a:rPr lang="zh-CN" altLang="en-US" dirty="0" smtClean="0"/>
              <a:t>所有者</a:t>
            </a:r>
            <a:r>
              <a:rPr lang="zh-CN" altLang="en-US" dirty="0"/>
              <a:t>鉴别，即验证数字内容的版权归属，即所有者是谁； </a:t>
            </a:r>
            <a:endParaRPr lang="en-US" altLang="zh-CN" dirty="0" smtClean="0"/>
          </a:p>
          <a:p>
            <a:pPr lvl="1"/>
            <a:r>
              <a:rPr lang="zh-CN" altLang="en-US" dirty="0" smtClean="0"/>
              <a:t>所有权</a:t>
            </a:r>
            <a:r>
              <a:rPr lang="zh-CN" altLang="en-US" dirty="0"/>
              <a:t>验证，即当多个人声称拥有数字内容的版权时，能够 验证数字内容的真正作者，为解决版权纠纷提供依据。 </a:t>
            </a:r>
            <a:endParaRPr lang="en-US" altLang="zh-CN" dirty="0" smtClean="0"/>
          </a:p>
          <a:p>
            <a:r>
              <a:rPr lang="zh-CN" altLang="en-US" dirty="0" smtClean="0"/>
              <a:t>申请</a:t>
            </a:r>
            <a:r>
              <a:rPr lang="zh-CN" altLang="en-US" dirty="0"/>
              <a:t>出版权认证的可能是数字内容制作、分发、</a:t>
            </a:r>
            <a:r>
              <a:rPr lang="zh-CN" altLang="en-US" dirty="0" smtClean="0"/>
              <a:t>使用全</a:t>
            </a:r>
            <a:r>
              <a:rPr lang="zh-CN" altLang="en-US" dirty="0"/>
              <a:t>过程中的任何实体。 </a:t>
            </a:r>
            <a:endParaRPr lang="en-US" altLang="zh-CN" dirty="0" smtClean="0"/>
          </a:p>
          <a:p>
            <a:r>
              <a:rPr lang="zh-CN" altLang="en-US" dirty="0" smtClean="0"/>
              <a:t>版权</a:t>
            </a:r>
            <a:r>
              <a:rPr lang="zh-CN" altLang="en-US" dirty="0"/>
              <a:t>认证的方法有解密权限描述中的版权信息、</a:t>
            </a:r>
            <a:r>
              <a:rPr lang="zh-CN" altLang="en-US" dirty="0" smtClean="0"/>
              <a:t>提取版权</a:t>
            </a:r>
            <a:r>
              <a:rPr lang="zh-CN" altLang="en-US" dirty="0"/>
              <a:t>水印、媒体桥技术等。版权信息应具有唯一性、 可验证性的特点。</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611560" y="1332656"/>
            <a:ext cx="7992888" cy="3392488"/>
          </a:xfrm>
        </p:spPr>
        <p:txBody>
          <a:bodyPr/>
          <a:lstStyle/>
          <a:p>
            <a:r>
              <a:rPr lang="zh-CN" altLang="en-US" dirty="0" smtClean="0"/>
              <a:t>内容</a:t>
            </a:r>
            <a:r>
              <a:rPr lang="zh-CN" altLang="en-US" dirty="0"/>
              <a:t>认证 ，</a:t>
            </a:r>
            <a:r>
              <a:rPr lang="zh-CN" altLang="en-US" dirty="0" smtClean="0"/>
              <a:t>也</a:t>
            </a:r>
            <a:r>
              <a:rPr lang="zh-CN" altLang="en-US" dirty="0"/>
              <a:t>称为内容完整性认证，主要是对数字内容自生成以来是否</a:t>
            </a:r>
            <a:r>
              <a:rPr lang="zh-CN" altLang="en-US" dirty="0" smtClean="0"/>
              <a:t>发生</a:t>
            </a:r>
            <a:r>
              <a:rPr lang="zh-CN" altLang="en-US" dirty="0"/>
              <a:t>过变化做出判断。这种变化可能是全局的也可能是局部的</a:t>
            </a:r>
            <a:r>
              <a:rPr lang="zh-CN" altLang="en-US" dirty="0" smtClean="0"/>
              <a:t>。</a:t>
            </a:r>
            <a:endParaRPr lang="en-US" altLang="zh-CN" dirty="0" smtClean="0"/>
          </a:p>
          <a:p>
            <a:r>
              <a:rPr lang="zh-CN" altLang="en-US" dirty="0" smtClean="0"/>
              <a:t>通常</a:t>
            </a:r>
            <a:r>
              <a:rPr lang="zh-CN" altLang="en-US" dirty="0"/>
              <a:t>的内容认证方法是采用数字签名技术或信息摘要。 </a:t>
            </a:r>
            <a:endParaRPr lang="en-US" altLang="zh-CN" dirty="0" smtClean="0"/>
          </a:p>
          <a:p>
            <a:r>
              <a:rPr lang="zh-CN" altLang="en-US" dirty="0" smtClean="0"/>
              <a:t>签名</a:t>
            </a:r>
            <a:r>
              <a:rPr lang="zh-CN" altLang="en-US" dirty="0"/>
              <a:t>作为数字内容的辅助数据和内容一同传输、保存，容易</a:t>
            </a:r>
            <a:r>
              <a:rPr lang="zh-CN" altLang="en-US" dirty="0" smtClean="0"/>
              <a:t>丢失</a:t>
            </a:r>
            <a:r>
              <a:rPr lang="zh-CN" altLang="en-US" dirty="0"/>
              <a:t>。可选的方法是采用水印技术，将签名作为脆弱水印嵌入到 数字内容中，内容的改变同样将导致签名不匹配。 </a:t>
            </a:r>
            <a:endParaRPr lang="en-US" altLang="zh-CN" dirty="0" smtClean="0"/>
          </a:p>
          <a:p>
            <a:r>
              <a:rPr lang="zh-CN" altLang="en-US" dirty="0" smtClean="0"/>
              <a:t>内容</a:t>
            </a:r>
            <a:r>
              <a:rPr lang="zh-CN" altLang="en-US" dirty="0"/>
              <a:t>认证属于版权保护的高级功能，往往被司法机关或对内容 修改敏感的应用使用。</a:t>
            </a:r>
            <a:endParaRPr lang="en-US"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611560" y="1332656"/>
            <a:ext cx="7992888" cy="3392488"/>
          </a:xfrm>
        </p:spPr>
        <p:txBody>
          <a:bodyPr/>
          <a:lstStyle/>
          <a:p>
            <a:r>
              <a:rPr lang="zh-CN" altLang="en-US" dirty="0" smtClean="0"/>
              <a:t>操作跟踪也</a:t>
            </a:r>
            <a:r>
              <a:rPr lang="zh-CN" altLang="en-US" dirty="0"/>
              <a:t>属于版权保护的高级功能。数字内容被加入到</a:t>
            </a:r>
            <a:r>
              <a:rPr lang="zh-CN" altLang="en-US" dirty="0" smtClean="0"/>
              <a:t>版权保护系统</a:t>
            </a:r>
            <a:r>
              <a:rPr lang="zh-CN" altLang="en-US" dirty="0"/>
              <a:t>中后，被传播和使用，在这期间，数字内容可能会</a:t>
            </a:r>
            <a:r>
              <a:rPr lang="zh-CN" altLang="en-US" dirty="0" smtClean="0"/>
              <a:t>被有意</a:t>
            </a:r>
            <a:r>
              <a:rPr lang="zh-CN" altLang="en-US" dirty="0"/>
              <a:t>、无意的修改，通过操作跟踪可以确定数字作品所经历</a:t>
            </a:r>
            <a:r>
              <a:rPr lang="zh-CN" altLang="en-US" dirty="0" smtClean="0"/>
              <a:t>的修改</a:t>
            </a:r>
            <a:r>
              <a:rPr lang="zh-CN" altLang="en-US" dirty="0"/>
              <a:t>，进一步有可能恢复出最初的数字</a:t>
            </a:r>
            <a:r>
              <a:rPr lang="zh-CN" altLang="en-US" dirty="0" smtClean="0"/>
              <a:t>内容</a:t>
            </a:r>
            <a:endParaRPr lang="en-US" altLang="zh-CN" dirty="0" smtClean="0"/>
          </a:p>
          <a:p>
            <a:r>
              <a:rPr lang="zh-CN" altLang="en-US" dirty="0" smtClean="0"/>
              <a:t>实现</a:t>
            </a:r>
            <a:r>
              <a:rPr lang="zh-CN" altLang="en-US" dirty="0"/>
              <a:t>操作跟踪的简单方法就是在封闭的数字内容使用环境中</a:t>
            </a:r>
            <a:r>
              <a:rPr lang="zh-CN" altLang="en-US" dirty="0" smtClean="0"/>
              <a:t>建立</a:t>
            </a:r>
            <a:r>
              <a:rPr lang="zh-CN" altLang="en-US" dirty="0"/>
              <a:t>修改日志，记录数字内容被修改所采取的操作。这种方式对 服务器来说是有用的，但对用户终端来说却没有意义，因为</a:t>
            </a:r>
            <a:r>
              <a:rPr lang="zh-CN" altLang="en-US" dirty="0" smtClean="0"/>
              <a:t>将侵犯</a:t>
            </a:r>
            <a:r>
              <a:rPr lang="zh-CN" altLang="en-US" dirty="0"/>
              <a:t>个人隐私，而且任何人也不会报告自己对数字内容的处理 。</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611560" y="1332656"/>
            <a:ext cx="7992888" cy="3392488"/>
          </a:xfrm>
        </p:spPr>
        <p:txBody>
          <a:bodyPr/>
          <a:lstStyle/>
          <a:p>
            <a:r>
              <a:rPr lang="zh-CN" altLang="en-US" sz="2600" dirty="0" smtClean="0"/>
              <a:t>盗版</a:t>
            </a:r>
            <a:r>
              <a:rPr lang="zh-CN" altLang="en-US" sz="2600" dirty="0"/>
              <a:t>追踪是指确定数字内容盗版的来源，即第一个把受保护的 数字内容泄露出去的用户或实体，这个实体可能是数字作品的 制作者本身，也可能是销售者、运营商，或者是终端用户。 </a:t>
            </a:r>
            <a:endParaRPr lang="en-US" altLang="zh-CN" sz="2600" dirty="0" smtClean="0"/>
          </a:p>
          <a:p>
            <a:r>
              <a:rPr lang="zh-CN" altLang="en-US" sz="2600" dirty="0" smtClean="0"/>
              <a:t>比如</a:t>
            </a:r>
            <a:r>
              <a:rPr lang="zh-CN" altLang="en-US" sz="2600" dirty="0"/>
              <a:t>在</a:t>
            </a:r>
            <a:r>
              <a:rPr lang="en-US" altLang="zh-CN" sz="2600" dirty="0" err="1"/>
              <a:t>DiVX</a:t>
            </a:r>
            <a:r>
              <a:rPr lang="zh-CN" altLang="en-US" sz="2600" dirty="0"/>
              <a:t>增强播放器中就存在盗版追踪技术，它在播放的</a:t>
            </a:r>
            <a:r>
              <a:rPr lang="zh-CN" altLang="en-US" sz="2600" dirty="0" smtClean="0"/>
              <a:t>影片</a:t>
            </a:r>
            <a:r>
              <a:rPr lang="zh-CN" altLang="en-US" sz="2600" dirty="0"/>
              <a:t>中添加了播放器唯一的水印，通过检测盗版影片中的水印</a:t>
            </a:r>
            <a:r>
              <a:rPr lang="zh-CN" altLang="en-US" sz="2600" dirty="0" smtClean="0"/>
              <a:t>即可</a:t>
            </a:r>
            <a:r>
              <a:rPr lang="zh-CN" altLang="en-US" sz="2600" dirty="0"/>
              <a:t>判断它的来源。此外，在影片拷贝分发中也可以采用类似</a:t>
            </a:r>
            <a:r>
              <a:rPr lang="zh-CN" altLang="en-US" sz="2600" dirty="0" smtClean="0"/>
              <a:t>的原理</a:t>
            </a:r>
            <a:r>
              <a:rPr lang="zh-CN" altLang="en-US" sz="2600" dirty="0"/>
              <a:t>，来控制盗版的发生。 </a:t>
            </a:r>
            <a:endParaRPr lang="en-US" altLang="zh-CN" sz="2600" dirty="0" smtClean="0"/>
          </a:p>
          <a:p>
            <a:r>
              <a:rPr lang="zh-CN" altLang="en-US" sz="2600" dirty="0" smtClean="0"/>
              <a:t>盗版</a:t>
            </a:r>
            <a:r>
              <a:rPr lang="zh-CN" altLang="en-US" sz="2600" dirty="0"/>
              <a:t>追踪主要通过数字水印技术来完成，同时为了实现主动</a:t>
            </a:r>
            <a:r>
              <a:rPr lang="zh-CN" altLang="en-US" sz="2600" dirty="0" smtClean="0"/>
              <a:t>的追踪</a:t>
            </a:r>
            <a:r>
              <a:rPr lang="zh-CN" altLang="en-US" sz="2600" dirty="0"/>
              <a:t>，还应建立网络监控手段，通过追踪代理或网络警察来</a:t>
            </a:r>
            <a:r>
              <a:rPr lang="zh-CN" altLang="en-US" sz="2600" dirty="0" smtClean="0"/>
              <a:t>及时</a:t>
            </a:r>
            <a:r>
              <a:rPr lang="zh-CN" altLang="en-US" sz="2600" dirty="0"/>
              <a:t>发现存在的盗版。</a:t>
            </a:r>
            <a:endParaRPr lang="en-US" altLang="zh-CN" sz="2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323528" y="1332656"/>
            <a:ext cx="3456384" cy="3392488"/>
          </a:xfrm>
        </p:spPr>
        <p:txBody>
          <a:bodyPr/>
          <a:lstStyle/>
          <a:p>
            <a:r>
              <a:rPr lang="zh-CN" altLang="en-US" sz="2600" dirty="0" smtClean="0"/>
              <a:t>数字</a:t>
            </a:r>
            <a:r>
              <a:rPr lang="zh-CN" altLang="en-US" sz="2600" dirty="0"/>
              <a:t>内容提供者通过内容封装机制将其媒体内容为</a:t>
            </a:r>
            <a:r>
              <a:rPr lang="en-US" altLang="zh-CN" sz="2600" dirty="0"/>
              <a:t>DRM</a:t>
            </a:r>
            <a:r>
              <a:rPr lang="zh-CN" altLang="en-US" sz="2600" dirty="0"/>
              <a:t>媒体格式，同时也向授权中心注册其内容，并由用户申请获得对</a:t>
            </a:r>
            <a:r>
              <a:rPr lang="en-US" altLang="zh-CN" sz="2600" dirty="0"/>
              <a:t>DRM</a:t>
            </a:r>
            <a:r>
              <a:rPr lang="zh-CN" altLang="en-US" sz="2600" dirty="0"/>
              <a:t>媒体内容的使用权限。</a:t>
            </a:r>
            <a:endParaRPr lang="zh-CN" altLang="en-US" sz="2600" dirty="0"/>
          </a:p>
          <a:p>
            <a:r>
              <a:rPr lang="zh-CN" altLang="en-US" sz="2600" dirty="0"/>
              <a:t>其中的关键问题在于权限如何描述和管理。</a:t>
            </a:r>
            <a:endParaRPr lang="en-US" altLang="zh-CN" sz="2600" dirty="0" smtClean="0"/>
          </a:p>
        </p:txBody>
      </p:sp>
      <p:pic>
        <p:nvPicPr>
          <p:cNvPr id="1863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65260" y="1916832"/>
            <a:ext cx="5278740" cy="3743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5.2</a:t>
            </a:r>
            <a:r>
              <a:rPr lang="zh-CN" altLang="en-US" dirty="0" smtClean="0">
                <a:effectLst/>
                <a:ea typeface="宋体" panose="02010600030101010101" pitchFamily="2" charset="-122"/>
                <a:cs typeface="Arial" panose="020B0604020202020204" pitchFamily="34" charset="0"/>
              </a:rPr>
              <a:t>权限控制模型</a:t>
            </a:r>
            <a:endParaRPr lang="zh-CN" altLang="en-US" dirty="0" smtClean="0">
              <a:effectLst/>
              <a:ea typeface="宋体" panose="02010600030101010101" pitchFamily="2" charset="-122"/>
              <a:cs typeface="Arial" panose="020B0604020202020204" pitchFamily="34" charset="0"/>
            </a:endParaRPr>
          </a:p>
        </p:txBody>
      </p:sp>
      <p:sp>
        <p:nvSpPr>
          <p:cNvPr id="18434" name="Rectangle 3"/>
          <p:cNvSpPr>
            <a:spLocks noGrp="1"/>
          </p:cNvSpPr>
          <p:nvPr>
            <p:ph type="body" idx="1"/>
          </p:nvPr>
        </p:nvSpPr>
        <p:spPr>
          <a:xfrm>
            <a:off x="566738" y="1484784"/>
            <a:ext cx="8001000" cy="4267200"/>
          </a:xfrm>
        </p:spPr>
        <p:txBody>
          <a:bodyPr/>
          <a:lstStyle/>
          <a:p>
            <a:r>
              <a:rPr lang="zh-CN" altLang="en-US" dirty="0">
                <a:ea typeface="宋体" panose="02010600030101010101" pitchFamily="2" charset="-122"/>
              </a:rPr>
              <a:t>权限</a:t>
            </a:r>
            <a:r>
              <a:rPr lang="zh-CN" altLang="en-US" dirty="0" smtClean="0">
                <a:ea typeface="宋体" panose="02010600030101010101" pitchFamily="2" charset="-122"/>
              </a:rPr>
              <a:t>控制源于传统的访问控制，又与之有所不同</a:t>
            </a:r>
            <a:endParaRPr lang="en-US" altLang="zh-CN" dirty="0" smtClean="0">
              <a:ea typeface="宋体" panose="02010600030101010101" pitchFamily="2" charset="-122"/>
            </a:endParaRPr>
          </a:p>
          <a:p>
            <a:r>
              <a:rPr lang="zh-CN" altLang="en-US" sz="2800" dirty="0" smtClean="0">
                <a:ea typeface="宋体" panose="02010600030101010101" pitchFamily="2" charset="-122"/>
              </a:rPr>
              <a:t>传统的访问控制是通过某种途径显式地允许或限制主体对客体访问能力及范围的一种方法。</a:t>
            </a:r>
            <a:endParaRPr lang="en-US" altLang="zh-CN" sz="2800" dirty="0" smtClean="0">
              <a:ea typeface="宋体" panose="02010600030101010101" pitchFamily="2" charset="-122"/>
            </a:endParaRPr>
          </a:p>
          <a:p>
            <a:r>
              <a:rPr lang="zh-CN" altLang="en-US" dirty="0">
                <a:ea typeface="宋体" panose="02010600030101010101" pitchFamily="2" charset="-122"/>
              </a:rPr>
              <a:t>访问控制的核心</a:t>
            </a:r>
            <a:r>
              <a:rPr lang="zh-CN" altLang="en-US" dirty="0" smtClean="0">
                <a:ea typeface="宋体" panose="02010600030101010101" pitchFamily="2" charset="-122"/>
              </a:rPr>
              <a:t>是授权策略，主要策略有：</a:t>
            </a:r>
            <a:endParaRPr lang="en-US" altLang="zh-CN" dirty="0" smtClean="0">
              <a:ea typeface="宋体" panose="02010600030101010101" pitchFamily="2" charset="-122"/>
            </a:endParaRPr>
          </a:p>
          <a:p>
            <a:pPr lvl="1"/>
            <a:r>
              <a:rPr lang="zh-CN" altLang="en-US" sz="2400" dirty="0">
                <a:ea typeface="宋体" panose="02010600030101010101" pitchFamily="2" charset="-122"/>
              </a:rPr>
              <a:t>自主访问</a:t>
            </a:r>
            <a:r>
              <a:rPr lang="zh-CN" altLang="en-US" sz="2400" dirty="0" smtClean="0">
                <a:ea typeface="宋体" panose="02010600030101010101" pitchFamily="2" charset="-122"/>
              </a:rPr>
              <a:t>控制</a:t>
            </a:r>
            <a:endParaRPr lang="en-US" altLang="zh-CN" sz="2400" dirty="0" smtClean="0">
              <a:ea typeface="宋体" panose="02010600030101010101" pitchFamily="2" charset="-122"/>
            </a:endParaRPr>
          </a:p>
          <a:p>
            <a:pPr lvl="1"/>
            <a:r>
              <a:rPr lang="zh-CN" altLang="en-US" dirty="0">
                <a:ea typeface="宋体" panose="02010600030101010101" pitchFamily="2" charset="-122"/>
              </a:rPr>
              <a:t>强制访问</a:t>
            </a:r>
            <a:r>
              <a:rPr lang="zh-CN" altLang="en-US" dirty="0" smtClean="0">
                <a:ea typeface="宋体" panose="02010600030101010101" pitchFamily="2" charset="-122"/>
              </a:rPr>
              <a:t>控制</a:t>
            </a:r>
            <a:endParaRPr lang="en-US" altLang="zh-CN" dirty="0" smtClean="0">
              <a:ea typeface="宋体" panose="02010600030101010101" pitchFamily="2" charset="-122"/>
            </a:endParaRPr>
          </a:p>
          <a:p>
            <a:pPr lvl="1"/>
            <a:r>
              <a:rPr lang="zh-CN" altLang="en-US" sz="2400" dirty="0">
                <a:ea typeface="宋体" panose="02010600030101010101" pitchFamily="2" charset="-122"/>
              </a:rPr>
              <a:t>基于角色的访问控制</a:t>
            </a:r>
            <a:endParaRPr lang="zh-CN" altLang="en-US" sz="2400" dirty="0" smtClean="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5.2</a:t>
            </a:r>
            <a:r>
              <a:rPr lang="zh-CN" altLang="en-US" dirty="0" smtClean="0">
                <a:effectLst/>
                <a:ea typeface="宋体" panose="02010600030101010101" pitchFamily="2" charset="-122"/>
                <a:cs typeface="Arial" panose="020B0604020202020204" pitchFamily="34" charset="0"/>
              </a:rPr>
              <a:t>权限控制模型</a:t>
            </a:r>
            <a:endParaRPr lang="zh-CN" altLang="en-US" dirty="0" smtClean="0">
              <a:effectLst/>
              <a:ea typeface="宋体" panose="02010600030101010101" pitchFamily="2" charset="-122"/>
              <a:cs typeface="Arial" panose="020B0604020202020204" pitchFamily="34" charset="0"/>
            </a:endParaRPr>
          </a:p>
        </p:txBody>
      </p:sp>
      <p:sp>
        <p:nvSpPr>
          <p:cNvPr id="18434" name="Rectangle 3"/>
          <p:cNvSpPr>
            <a:spLocks noGrp="1"/>
          </p:cNvSpPr>
          <p:nvPr>
            <p:ph type="body" idx="1"/>
          </p:nvPr>
        </p:nvSpPr>
        <p:spPr>
          <a:xfrm>
            <a:off x="566738" y="1484784"/>
            <a:ext cx="8001000" cy="4267200"/>
          </a:xfrm>
        </p:spPr>
        <p:txBody>
          <a:bodyPr/>
          <a:lstStyle/>
          <a:p>
            <a:r>
              <a:rPr lang="zh-CN" altLang="en-US" sz="2800" dirty="0" smtClean="0">
                <a:ea typeface="宋体" panose="02010600030101010101" pitchFamily="2" charset="-122"/>
              </a:rPr>
              <a:t>传统的访问控制模型都是基于主体</a:t>
            </a:r>
            <a:r>
              <a:rPr lang="en-US" altLang="zh-CN" sz="2800" dirty="0" smtClean="0">
                <a:ea typeface="宋体" panose="02010600030101010101" pitchFamily="2" charset="-122"/>
              </a:rPr>
              <a:t>-</a:t>
            </a:r>
            <a:r>
              <a:rPr lang="zh-CN" altLang="en-US" sz="2800" dirty="0" smtClean="0">
                <a:ea typeface="宋体" panose="02010600030101010101" pitchFamily="2" charset="-122"/>
              </a:rPr>
              <a:t>客体的安全模型，存在如下缺陷：</a:t>
            </a:r>
            <a:endParaRPr lang="en-US" altLang="zh-CN" sz="2800" dirty="0" smtClean="0">
              <a:ea typeface="宋体" panose="02010600030101010101" pitchFamily="2" charset="-122"/>
            </a:endParaRPr>
          </a:p>
          <a:p>
            <a:pPr lvl="1"/>
            <a:r>
              <a:rPr lang="zh-CN" altLang="en-US" sz="2400" dirty="0">
                <a:ea typeface="宋体" panose="02010600030101010101" pitchFamily="2" charset="-122"/>
              </a:rPr>
              <a:t>权限是静态</a:t>
            </a:r>
            <a:r>
              <a:rPr lang="zh-CN" altLang="en-US" sz="2400" dirty="0" smtClean="0">
                <a:ea typeface="宋体" panose="02010600030101010101" pitchFamily="2" charset="-122"/>
              </a:rPr>
              <a:t>的</a:t>
            </a:r>
            <a:endParaRPr lang="en-US" altLang="zh-CN" sz="2400" dirty="0" smtClean="0">
              <a:ea typeface="宋体" panose="02010600030101010101" pitchFamily="2" charset="-122"/>
            </a:endParaRPr>
          </a:p>
          <a:p>
            <a:pPr lvl="1"/>
            <a:r>
              <a:rPr lang="zh-CN" altLang="en-US" dirty="0" smtClean="0">
                <a:ea typeface="宋体" panose="02010600030101010101" pitchFamily="2" charset="-122"/>
              </a:rPr>
              <a:t>权限分配只能在执行任务之前</a:t>
            </a:r>
            <a:endParaRPr lang="en-US" altLang="zh-CN" dirty="0" smtClean="0">
              <a:ea typeface="宋体" panose="02010600030101010101" pitchFamily="2" charset="-122"/>
            </a:endParaRPr>
          </a:p>
          <a:p>
            <a:pPr lvl="1"/>
            <a:r>
              <a:rPr lang="zh-CN" altLang="en-US" sz="2400" dirty="0" smtClean="0">
                <a:ea typeface="宋体" panose="02010600030101010101" pitchFamily="2" charset="-122"/>
              </a:rPr>
              <a:t>处在封闭环境中</a:t>
            </a:r>
            <a:endParaRPr lang="zh-CN" altLang="en-US" sz="2400" dirty="0" smtClean="0">
              <a:ea typeface="宋体" panose="02010600030101010101" pitchFamily="2" charset="-122"/>
            </a:endParaRPr>
          </a:p>
        </p:txBody>
      </p:sp>
      <p:graphicFrame>
        <p:nvGraphicFramePr>
          <p:cNvPr id="2" name="对象 1"/>
          <p:cNvGraphicFramePr>
            <a:graphicFrameLocks noChangeAspect="1"/>
          </p:cNvGraphicFramePr>
          <p:nvPr/>
        </p:nvGraphicFramePr>
        <p:xfrm>
          <a:off x="3995936" y="3501008"/>
          <a:ext cx="4967288" cy="3883025"/>
        </p:xfrm>
        <a:graphic>
          <a:graphicData uri="http://schemas.openxmlformats.org/presentationml/2006/ole">
            <mc:AlternateContent xmlns:mc="http://schemas.openxmlformats.org/markup-compatibility/2006">
              <mc:Choice xmlns:v="urn:schemas-microsoft-com:vml" Requires="v">
                <p:oleObj spid="_x0000_s183357" name="Visio" r:id="rId1" imgW="8039100" imgH="6299200" progId="Visio.Drawing.11">
                  <p:embed/>
                </p:oleObj>
              </mc:Choice>
              <mc:Fallback>
                <p:oleObj name="Visio" r:id="rId1" imgW="8039100" imgH="6299200" progId="Visio.Drawing.11">
                  <p:embed/>
                  <p:pic>
                    <p:nvPicPr>
                      <p:cNvPr id="0" name="Object 4"/>
                      <p:cNvPicPr>
                        <a:picLocks noChangeAspect="1" noChangeArrowheads="1"/>
                      </p:cNvPicPr>
                      <p:nvPr/>
                    </p:nvPicPr>
                    <p:blipFill>
                      <a:blip r:embed="rId2"/>
                      <a:srcRect/>
                      <a:stretch>
                        <a:fillRect/>
                      </a:stretch>
                    </p:blipFill>
                    <p:spPr bwMode="auto">
                      <a:xfrm>
                        <a:off x="3995936" y="3501008"/>
                        <a:ext cx="4967288"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5.2</a:t>
            </a:r>
            <a:r>
              <a:rPr lang="zh-CN" altLang="en-US" dirty="0" smtClean="0">
                <a:effectLst/>
                <a:ea typeface="宋体" panose="02010600030101010101" pitchFamily="2" charset="-122"/>
                <a:cs typeface="Arial" panose="020B0604020202020204" pitchFamily="34" charset="0"/>
              </a:rPr>
              <a:t>权限控制模型</a:t>
            </a:r>
            <a:endParaRPr lang="zh-CN" altLang="en-US" dirty="0" smtClean="0">
              <a:effectLst/>
              <a:ea typeface="宋体" panose="02010600030101010101" pitchFamily="2" charset="-122"/>
              <a:cs typeface="Arial" panose="020B0604020202020204" pitchFamily="34" charset="0"/>
            </a:endParaRPr>
          </a:p>
        </p:txBody>
      </p:sp>
      <p:sp>
        <p:nvSpPr>
          <p:cNvPr id="130054" name="Rectangle 3"/>
          <p:cNvSpPr>
            <a:spLocks noGrp="1"/>
          </p:cNvSpPr>
          <p:nvPr>
            <p:ph type="body" idx="1"/>
          </p:nvPr>
        </p:nvSpPr>
        <p:spPr/>
        <p:txBody>
          <a:bodyPr/>
          <a:lstStyle/>
          <a:p>
            <a:r>
              <a:rPr lang="zh-CN" altLang="en-US" dirty="0" smtClean="0">
                <a:ea typeface="宋体" panose="02010600030101010101" pitchFamily="2" charset="-122"/>
              </a:rPr>
              <a:t>使用控制模型：</a:t>
            </a:r>
            <a:r>
              <a:rPr lang="en-US" altLang="zh-CN" dirty="0" smtClean="0">
                <a:ea typeface="宋体" panose="02010600030101010101" pitchFamily="2" charset="-122"/>
              </a:rPr>
              <a:t>UCON</a:t>
            </a:r>
            <a:r>
              <a:rPr lang="zh-CN" altLang="en-US" dirty="0" smtClean="0">
                <a:ea typeface="宋体" panose="02010600030101010101" pitchFamily="2" charset="-122"/>
              </a:rPr>
              <a:t>模型，</a:t>
            </a:r>
            <a:r>
              <a:rPr lang="en-US" altLang="zh-CN" dirty="0" smtClean="0">
                <a:ea typeface="宋体" panose="02010600030101010101" pitchFamily="2" charset="-122"/>
              </a:rPr>
              <a:t>ABC</a:t>
            </a:r>
            <a:r>
              <a:rPr lang="zh-CN" altLang="en-US" dirty="0" smtClean="0">
                <a:ea typeface="宋体" panose="02010600030101010101" pitchFamily="2" charset="-122"/>
              </a:rPr>
              <a:t>模型</a:t>
            </a:r>
            <a:endParaRPr lang="zh-CN" altLang="en-US" dirty="0" smtClean="0">
              <a:ea typeface="宋体" panose="02010600030101010101" pitchFamily="2" charset="-122"/>
            </a:endParaRPr>
          </a:p>
        </p:txBody>
      </p:sp>
      <p:sp>
        <p:nvSpPr>
          <p:cNvPr id="130055" name="Rectangle 5"/>
          <p:cNvSpPr>
            <a:spLocks noChangeArrowheads="1"/>
          </p:cNvSpPr>
          <p:nvPr/>
        </p:nvSpPr>
        <p:spPr bwMode="auto">
          <a:xfrm>
            <a:off x="0" y="2252663"/>
            <a:ext cx="9144000" cy="0"/>
          </a:xfrm>
          <a:prstGeom prst="rect">
            <a:avLst/>
          </a:prstGeom>
          <a:noFill/>
          <a:ln w="9525">
            <a:noFill/>
            <a:miter lim="800000"/>
          </a:ln>
        </p:spPr>
        <p:txBody>
          <a:bodyPr wrap="none" anchor="ctr">
            <a:spAutoFit/>
          </a:bodyPr>
          <a:lstStyle/>
          <a:p>
            <a:endParaRPr lang="zh-CN" altLang="en-US"/>
          </a:p>
        </p:txBody>
      </p:sp>
      <p:graphicFrame>
        <p:nvGraphicFramePr>
          <p:cNvPr id="130052" name="Object 4"/>
          <p:cNvGraphicFramePr>
            <a:graphicFrameLocks noChangeAspect="1"/>
          </p:cNvGraphicFramePr>
          <p:nvPr/>
        </p:nvGraphicFramePr>
        <p:xfrm>
          <a:off x="2088356" y="2492896"/>
          <a:ext cx="4967288" cy="3883025"/>
        </p:xfrm>
        <a:graphic>
          <a:graphicData uri="http://schemas.openxmlformats.org/presentationml/2006/ole">
            <mc:AlternateContent xmlns:mc="http://schemas.openxmlformats.org/markup-compatibility/2006">
              <mc:Choice xmlns:v="urn:schemas-microsoft-com:vml" Requires="v">
                <p:oleObj spid="_x0000_s177271" name="Visio" r:id="rId1" imgW="8039100" imgH="6299200" progId="Visio.Drawing.11">
                  <p:embed/>
                </p:oleObj>
              </mc:Choice>
              <mc:Fallback>
                <p:oleObj name="Visio" r:id="rId1" imgW="8039100" imgH="6299200" progId="Visio.Drawing.11">
                  <p:embed/>
                  <p:pic>
                    <p:nvPicPr>
                      <p:cNvPr id="0" name="图片 177270"/>
                      <p:cNvPicPr>
                        <a:picLocks noChangeAspect="1" noChangeArrowheads="1"/>
                      </p:cNvPicPr>
                      <p:nvPr/>
                    </p:nvPicPr>
                    <p:blipFill>
                      <a:blip r:embed="rId2"/>
                      <a:srcRect/>
                      <a:stretch>
                        <a:fillRect/>
                      </a:stretch>
                    </p:blipFill>
                    <p:spPr bwMode="auto">
                      <a:xfrm>
                        <a:off x="2088356" y="2492896"/>
                        <a:ext cx="4967288" cy="388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5.2</a:t>
            </a:r>
            <a:r>
              <a:rPr lang="zh-CN" altLang="en-US" dirty="0" smtClean="0">
                <a:effectLst/>
                <a:ea typeface="宋体" panose="02010600030101010101" pitchFamily="2" charset="-122"/>
                <a:cs typeface="Arial" panose="020B0604020202020204" pitchFamily="34" charset="0"/>
              </a:rPr>
              <a:t>权限控制模型</a:t>
            </a:r>
            <a:endParaRPr lang="zh-CN" altLang="en-US" dirty="0" smtClean="0">
              <a:effectLst/>
              <a:ea typeface="宋体" panose="02010600030101010101" pitchFamily="2" charset="-122"/>
              <a:cs typeface="Arial" panose="020B0604020202020204" pitchFamily="34" charset="0"/>
            </a:endParaRPr>
          </a:p>
        </p:txBody>
      </p:sp>
      <p:sp>
        <p:nvSpPr>
          <p:cNvPr id="130054" name="Rectangle 3"/>
          <p:cNvSpPr>
            <a:spLocks noGrp="1"/>
          </p:cNvSpPr>
          <p:nvPr>
            <p:ph type="body" idx="1"/>
          </p:nvPr>
        </p:nvSpPr>
        <p:spPr/>
        <p:txBody>
          <a:bodyPr/>
          <a:lstStyle/>
          <a:p>
            <a:r>
              <a:rPr lang="zh-CN" altLang="en-US" dirty="0" smtClean="0">
                <a:ea typeface="宋体" panose="02010600030101010101" pitchFamily="2" charset="-122"/>
              </a:rPr>
              <a:t>使用控制模型：</a:t>
            </a:r>
            <a:r>
              <a:rPr lang="en-US" altLang="zh-CN" dirty="0" smtClean="0">
                <a:ea typeface="宋体" panose="02010600030101010101" pitchFamily="2" charset="-122"/>
              </a:rPr>
              <a:t>UCON</a:t>
            </a:r>
            <a:r>
              <a:rPr lang="zh-CN" altLang="en-US" dirty="0" smtClean="0">
                <a:ea typeface="宋体" panose="02010600030101010101" pitchFamily="2" charset="-122"/>
              </a:rPr>
              <a:t>模型，</a:t>
            </a:r>
            <a:r>
              <a:rPr lang="en-US" altLang="zh-CN" dirty="0" smtClean="0">
                <a:ea typeface="宋体" panose="02010600030101010101" pitchFamily="2" charset="-122"/>
              </a:rPr>
              <a:t>ABC</a:t>
            </a:r>
            <a:r>
              <a:rPr lang="zh-CN" altLang="en-US" dirty="0" smtClean="0">
                <a:ea typeface="宋体" panose="02010600030101010101" pitchFamily="2" charset="-122"/>
              </a:rPr>
              <a:t>模型</a:t>
            </a:r>
            <a:endParaRPr lang="en-US" altLang="zh-CN" dirty="0" smtClean="0">
              <a:ea typeface="宋体" panose="02010600030101010101" pitchFamily="2" charset="-122"/>
            </a:endParaRPr>
          </a:p>
          <a:p>
            <a:r>
              <a:rPr lang="zh-CN" altLang="en-US" dirty="0" smtClean="0">
                <a:ea typeface="宋体" panose="02010600030101010101" pitchFamily="2" charset="-122"/>
              </a:rPr>
              <a:t>授权</a:t>
            </a:r>
            <a:endParaRPr lang="en-US" altLang="zh-CN" dirty="0" smtClean="0">
              <a:ea typeface="宋体" panose="02010600030101010101" pitchFamily="2" charset="-122"/>
            </a:endParaRPr>
          </a:p>
          <a:p>
            <a:r>
              <a:rPr lang="zh-CN" altLang="en-US" dirty="0" smtClean="0">
                <a:ea typeface="宋体" panose="02010600030101010101" pitchFamily="2" charset="-122"/>
              </a:rPr>
              <a:t>义务</a:t>
            </a:r>
            <a:endParaRPr lang="en-US" altLang="zh-CN" dirty="0" smtClean="0">
              <a:ea typeface="宋体" panose="02010600030101010101" pitchFamily="2" charset="-122"/>
            </a:endParaRPr>
          </a:p>
          <a:p>
            <a:r>
              <a:rPr lang="zh-CN" altLang="en-US" dirty="0" smtClean="0">
                <a:ea typeface="宋体" panose="02010600030101010101" pitchFamily="2" charset="-122"/>
              </a:rPr>
              <a:t>条件</a:t>
            </a:r>
            <a:endParaRPr lang="en-US" altLang="zh-CN" dirty="0" smtClean="0">
              <a:ea typeface="宋体" panose="02010600030101010101" pitchFamily="2" charset="-122"/>
            </a:endParaRPr>
          </a:p>
          <a:p>
            <a:r>
              <a:rPr lang="zh-CN" altLang="en-US" dirty="0" smtClean="0">
                <a:ea typeface="宋体" panose="02010600030101010101" pitchFamily="2" charset="-122"/>
              </a:rPr>
              <a:t>连续性：在整个资源的使用过程中对访问请求进行实时监控</a:t>
            </a:r>
            <a:endParaRPr lang="en-US" altLang="zh-CN" dirty="0" smtClean="0">
              <a:ea typeface="宋体" panose="02010600030101010101" pitchFamily="2" charset="-122"/>
            </a:endParaRPr>
          </a:p>
          <a:p>
            <a:r>
              <a:rPr lang="zh-CN" altLang="en-US" dirty="0" smtClean="0">
                <a:ea typeface="宋体" panose="02010600030101010101" pitchFamily="2" charset="-122"/>
              </a:rPr>
              <a:t>可变性：有些属性会因为主体的行为而被修改</a:t>
            </a:r>
            <a:endParaRPr lang="en-US" altLang="zh-CN" dirty="0" smtClean="0">
              <a:ea typeface="宋体" panose="02010600030101010101" pitchFamily="2" charset="-122"/>
            </a:endParaRPr>
          </a:p>
          <a:p>
            <a:pPr lvl="1"/>
            <a:r>
              <a:rPr lang="zh-CN" altLang="en-US" dirty="0">
                <a:ea typeface="宋体" panose="02010600030101010101" pitchFamily="2" charset="-122"/>
              </a:rPr>
              <a:t>不变</a:t>
            </a:r>
            <a:r>
              <a:rPr lang="zh-CN" altLang="en-US" dirty="0" smtClean="0">
                <a:ea typeface="宋体" panose="02010600030101010101" pitchFamily="2" charset="-122"/>
              </a:rPr>
              <a:t>属性：由管理员进行修改，如用户的工作组</a:t>
            </a:r>
            <a:endParaRPr lang="en-US" altLang="zh-CN" dirty="0" smtClean="0">
              <a:ea typeface="宋体" panose="02010600030101010101" pitchFamily="2" charset="-122"/>
            </a:endParaRPr>
          </a:p>
          <a:p>
            <a:pPr lvl="1"/>
            <a:r>
              <a:rPr lang="zh-CN" altLang="en-US" dirty="0">
                <a:ea typeface="宋体" panose="02010600030101010101" pitchFamily="2" charset="-122"/>
              </a:rPr>
              <a:t>可变</a:t>
            </a:r>
            <a:r>
              <a:rPr lang="zh-CN" altLang="en-US" dirty="0" smtClean="0">
                <a:ea typeface="宋体" panose="02010600030101010101" pitchFamily="2" charset="-122"/>
              </a:rPr>
              <a:t>属性：在系统运行过程中改变</a:t>
            </a:r>
            <a:endParaRPr lang="en-US" altLang="zh-CN" dirty="0" smtClean="0">
              <a:ea typeface="宋体" panose="02010600030101010101" pitchFamily="2" charset="-122"/>
            </a:endParaRPr>
          </a:p>
          <a:p>
            <a:endParaRPr lang="zh-CN" altLang="en-US" dirty="0" smtClean="0">
              <a:ea typeface="宋体" panose="02010600030101010101" pitchFamily="2" charset="-122"/>
            </a:endParaRPr>
          </a:p>
        </p:txBody>
      </p:sp>
      <p:sp>
        <p:nvSpPr>
          <p:cNvPr id="130055" name="Rectangle 5"/>
          <p:cNvSpPr>
            <a:spLocks noChangeArrowheads="1"/>
          </p:cNvSpPr>
          <p:nvPr/>
        </p:nvSpPr>
        <p:spPr bwMode="auto">
          <a:xfrm>
            <a:off x="0" y="2252663"/>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zh-CN" altLang="en-US" sz="3200" b="1" dirty="0">
                <a:latin typeface="+mj-ea"/>
                <a:ea typeface="+mj-ea"/>
                <a:cs typeface="Tahoma" panose="020B0604030504040204" pitchFamily="34" charset="0"/>
              </a:rPr>
              <a:t>本章内容</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683568" y="1772816"/>
            <a:ext cx="7772400" cy="3392488"/>
          </a:xfrm>
        </p:spPr>
        <p:txBody>
          <a:bodyPr/>
          <a:lstStyle/>
          <a:p>
            <a:pPr>
              <a:lnSpc>
                <a:spcPct val="90000"/>
              </a:lnSpc>
            </a:pPr>
            <a:r>
              <a:rPr lang="zh-CN" altLang="en-US" dirty="0"/>
              <a:t>数字</a:t>
            </a:r>
            <a:r>
              <a:rPr lang="zh-CN" altLang="en-US" dirty="0" smtClean="0"/>
              <a:t>版权管理概述</a:t>
            </a:r>
            <a:endParaRPr lang="en-US" altLang="zh-CN" dirty="0" smtClean="0"/>
          </a:p>
          <a:p>
            <a:pPr eaLnBrk="1" hangingPunct="1"/>
            <a:r>
              <a:rPr lang="zh-CN" altLang="en-US" dirty="0" smtClean="0">
                <a:cs typeface="微软雅黑" panose="020B0503020204020204" charset="-122"/>
              </a:rPr>
              <a:t>权限</a:t>
            </a:r>
            <a:r>
              <a:rPr lang="zh-CN" altLang="en-US" dirty="0">
                <a:cs typeface="微软雅黑" panose="020B0503020204020204" charset="-122"/>
              </a:rPr>
              <a:t>控制模型</a:t>
            </a:r>
            <a:endParaRPr lang="zh-CN" altLang="en-US" dirty="0">
              <a:cs typeface="微软雅黑" panose="020B0503020204020204" charset="-122"/>
            </a:endParaRPr>
          </a:p>
          <a:p>
            <a:pPr eaLnBrk="1" hangingPunct="1"/>
            <a:r>
              <a:rPr lang="zh-CN" altLang="en-US" dirty="0" smtClean="0">
                <a:cs typeface="微软雅黑" panose="020B0503020204020204" charset="-122"/>
              </a:rPr>
              <a:t>权利</a:t>
            </a:r>
            <a:r>
              <a:rPr lang="zh-CN" altLang="en-US" dirty="0">
                <a:cs typeface="微软雅黑" panose="020B0503020204020204" charset="-122"/>
              </a:rPr>
              <a:t>描述</a:t>
            </a:r>
            <a:r>
              <a:rPr lang="zh-CN" altLang="en-US" dirty="0" smtClean="0">
                <a:cs typeface="微软雅黑" panose="020B0503020204020204" charset="-122"/>
              </a:rPr>
              <a:t>语言</a:t>
            </a:r>
            <a:endParaRPr lang="en-US" altLang="zh-CN" dirty="0" smtClean="0">
              <a:cs typeface="微软雅黑" panose="020B0503020204020204" charset="-122"/>
            </a:endParaRPr>
          </a:p>
          <a:p>
            <a:pPr eaLnBrk="1" hangingPunct="1"/>
            <a:r>
              <a:rPr lang="zh-CN" altLang="en-US" dirty="0" smtClean="0">
                <a:cs typeface="微软雅黑" panose="020B0503020204020204" charset="-122"/>
              </a:rPr>
              <a:t>现有</a:t>
            </a:r>
            <a:r>
              <a:rPr lang="en-US" altLang="zh-CN" dirty="0" smtClean="0">
                <a:cs typeface="微软雅黑" panose="020B0503020204020204" charset="-122"/>
              </a:rPr>
              <a:t>DRM</a:t>
            </a:r>
            <a:r>
              <a:rPr lang="zh-CN" altLang="en-US" dirty="0" smtClean="0">
                <a:cs typeface="微软雅黑" panose="020B0503020204020204" charset="-122"/>
              </a:rPr>
              <a:t>系统</a:t>
            </a:r>
            <a:endParaRPr lang="zh-CN" altLang="en-US" dirty="0">
              <a:cs typeface="微软雅黑" panose="020B0503020204020204" charset="-122"/>
            </a:endParaRPr>
          </a:p>
          <a:p>
            <a:pPr>
              <a:lnSpc>
                <a:spcPct val="90000"/>
              </a:lnSpc>
            </a:pPr>
            <a:endParaRPr lang="zh-CN" altLang="en-US" dirty="0"/>
          </a:p>
          <a:p>
            <a:pPr>
              <a:lnSpc>
                <a:spcPct val="90000"/>
              </a:lnSpc>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5.2</a:t>
            </a:r>
            <a:r>
              <a:rPr lang="zh-CN" altLang="en-US" dirty="0" smtClean="0">
                <a:effectLst/>
                <a:ea typeface="宋体" panose="02010600030101010101" pitchFamily="2" charset="-122"/>
                <a:cs typeface="Arial" panose="020B0604020202020204" pitchFamily="34" charset="0"/>
              </a:rPr>
              <a:t>权限控制模型</a:t>
            </a:r>
            <a:endParaRPr lang="zh-CN" altLang="en-US" dirty="0" smtClean="0">
              <a:effectLst/>
              <a:ea typeface="宋体" panose="02010600030101010101" pitchFamily="2" charset="-122"/>
              <a:cs typeface="Arial" panose="020B0604020202020204" pitchFamily="34" charset="0"/>
            </a:endParaRPr>
          </a:p>
        </p:txBody>
      </p:sp>
      <p:sp>
        <p:nvSpPr>
          <p:cNvPr id="2" name="Rectangle 3"/>
          <p:cNvSpPr>
            <a:spLocks noGrp="1"/>
          </p:cNvSpPr>
          <p:nvPr>
            <p:ph type="body" idx="1"/>
          </p:nvPr>
        </p:nvSpPr>
        <p:spPr/>
        <p:txBody>
          <a:bodyPr/>
          <a:lstStyle/>
          <a:p>
            <a:pPr>
              <a:lnSpc>
                <a:spcPct val="80000"/>
              </a:lnSpc>
            </a:pPr>
            <a:r>
              <a:rPr lang="en-US" altLang="zh-CN" sz="2800" smtClean="0">
                <a:ea typeface="宋体" panose="02010600030101010101" pitchFamily="2" charset="-122"/>
              </a:rPr>
              <a:t>UCON</a:t>
            </a:r>
            <a:r>
              <a:rPr lang="zh-CN" altLang="en-US" sz="2800" smtClean="0">
                <a:ea typeface="宋体" panose="02010600030101010101" pitchFamily="2" charset="-122"/>
              </a:rPr>
              <a:t>模型，</a:t>
            </a:r>
            <a:r>
              <a:rPr lang="en-US" altLang="zh-CN" sz="2800" smtClean="0">
                <a:ea typeface="宋体" panose="02010600030101010101" pitchFamily="2" charset="-122"/>
              </a:rPr>
              <a:t>ABC</a:t>
            </a:r>
            <a:r>
              <a:rPr lang="zh-CN" altLang="en-US" sz="2800" smtClean="0">
                <a:ea typeface="宋体" panose="02010600030101010101" pitchFamily="2" charset="-122"/>
              </a:rPr>
              <a:t>模型</a:t>
            </a:r>
            <a:endParaRPr lang="zh-CN" altLang="en-US" sz="2800" smtClean="0">
              <a:ea typeface="宋体" panose="02010600030101010101" pitchFamily="2" charset="-122"/>
            </a:endParaRPr>
          </a:p>
          <a:p>
            <a:pPr lvl="1">
              <a:lnSpc>
                <a:spcPct val="80000"/>
              </a:lnSpc>
            </a:pPr>
            <a:r>
              <a:rPr lang="zh-CN" altLang="en-US" sz="2400" smtClean="0">
                <a:ea typeface="宋体" panose="02010600030101010101" pitchFamily="2" charset="-122"/>
              </a:rPr>
              <a:t>主体</a:t>
            </a:r>
            <a:endParaRPr lang="zh-CN" altLang="en-US" sz="2400" smtClean="0">
              <a:ea typeface="宋体" panose="02010600030101010101" pitchFamily="2" charset="-122"/>
            </a:endParaRPr>
          </a:p>
          <a:p>
            <a:pPr lvl="2">
              <a:lnSpc>
                <a:spcPct val="80000"/>
              </a:lnSpc>
            </a:pPr>
            <a:r>
              <a:rPr lang="zh-CN" altLang="en-US" sz="2000" smtClean="0">
                <a:ea typeface="宋体" panose="02010600030101010101" pitchFamily="2" charset="-122"/>
              </a:rPr>
              <a:t>主体（</a:t>
            </a:r>
            <a:r>
              <a:rPr lang="en-US" altLang="zh-CN" sz="2000" smtClean="0">
                <a:ea typeface="宋体" panose="02010600030101010101" pitchFamily="2" charset="-122"/>
              </a:rPr>
              <a:t>S</a:t>
            </a:r>
            <a:r>
              <a:rPr lang="zh-CN" altLang="en-US" sz="2000" smtClean="0">
                <a:ea typeface="宋体" panose="02010600030101010101" pitchFamily="2" charset="-122"/>
              </a:rPr>
              <a:t>）是可以对客体拥有某些使用权限的主动实体，包括用户组（用户所在的组织）、用户、计算机终端、手持终端、应用服务程序等。 </a:t>
            </a:r>
            <a:endParaRPr lang="zh-CN" altLang="en-US" sz="2000" smtClean="0">
              <a:ea typeface="宋体" panose="02010600030101010101" pitchFamily="2" charset="-122"/>
            </a:endParaRPr>
          </a:p>
          <a:p>
            <a:pPr lvl="2">
              <a:lnSpc>
                <a:spcPct val="80000"/>
              </a:lnSpc>
            </a:pPr>
            <a:r>
              <a:rPr lang="zh-CN" altLang="en-US" sz="2000" smtClean="0">
                <a:ea typeface="宋体" panose="02010600030101010101" pitchFamily="2" charset="-122"/>
              </a:rPr>
              <a:t>消费者主体（</a:t>
            </a:r>
            <a:r>
              <a:rPr lang="en-US" altLang="zh-CN" sz="2000" smtClean="0">
                <a:ea typeface="宋体" panose="02010600030101010101" pitchFamily="2" charset="-122"/>
              </a:rPr>
              <a:t>Consumer Subject</a:t>
            </a:r>
            <a:r>
              <a:rPr lang="zh-CN" altLang="en-US" sz="2000" smtClean="0">
                <a:ea typeface="宋体" panose="02010600030101010101" pitchFamily="2" charset="-122"/>
              </a:rPr>
              <a:t>，</a:t>
            </a:r>
            <a:r>
              <a:rPr lang="en-US" altLang="zh-CN" sz="2000" smtClean="0">
                <a:ea typeface="宋体" panose="02010600030101010101" pitchFamily="2" charset="-122"/>
              </a:rPr>
              <a:t>CS</a:t>
            </a:r>
            <a:r>
              <a:rPr lang="zh-CN" altLang="en-US" sz="2000" smtClean="0">
                <a:ea typeface="宋体" panose="02010600030101010101" pitchFamily="2" charset="-122"/>
              </a:rPr>
              <a:t>） </a:t>
            </a:r>
            <a:endParaRPr lang="zh-CN" altLang="en-US" sz="2000" smtClean="0">
              <a:ea typeface="宋体" panose="02010600030101010101" pitchFamily="2" charset="-122"/>
            </a:endParaRPr>
          </a:p>
          <a:p>
            <a:pPr lvl="2">
              <a:lnSpc>
                <a:spcPct val="80000"/>
              </a:lnSpc>
            </a:pPr>
            <a:r>
              <a:rPr lang="zh-CN" altLang="en-US" sz="2000" smtClean="0">
                <a:ea typeface="宋体" panose="02010600030101010101" pitchFamily="2" charset="-122"/>
              </a:rPr>
              <a:t>生产者主体（</a:t>
            </a:r>
            <a:r>
              <a:rPr lang="en-US" altLang="zh-CN" sz="2000" smtClean="0">
                <a:ea typeface="宋体" panose="02010600030101010101" pitchFamily="2" charset="-122"/>
              </a:rPr>
              <a:t>Provider Subject</a:t>
            </a:r>
            <a:r>
              <a:rPr lang="zh-CN" altLang="en-US" sz="2000" smtClean="0">
                <a:ea typeface="宋体" panose="02010600030101010101" pitchFamily="2" charset="-122"/>
              </a:rPr>
              <a:t>，</a:t>
            </a:r>
            <a:r>
              <a:rPr lang="en-US" altLang="zh-CN" sz="2000" smtClean="0">
                <a:ea typeface="宋体" panose="02010600030101010101" pitchFamily="2" charset="-122"/>
              </a:rPr>
              <a:t>PS</a:t>
            </a:r>
            <a:r>
              <a:rPr lang="zh-CN" altLang="en-US" sz="2000" smtClean="0">
                <a:ea typeface="宋体" panose="02010600030101010101" pitchFamily="2" charset="-122"/>
              </a:rPr>
              <a:t>） </a:t>
            </a:r>
            <a:endParaRPr lang="zh-CN" altLang="en-US" sz="2000" smtClean="0">
              <a:ea typeface="宋体" panose="02010600030101010101" pitchFamily="2" charset="-122"/>
            </a:endParaRPr>
          </a:p>
          <a:p>
            <a:pPr lvl="2">
              <a:lnSpc>
                <a:spcPct val="80000"/>
              </a:lnSpc>
            </a:pPr>
            <a:r>
              <a:rPr lang="zh-CN" altLang="en-US" sz="2000" smtClean="0">
                <a:ea typeface="宋体" panose="02010600030101010101" pitchFamily="2" charset="-122"/>
              </a:rPr>
              <a:t>审计主体（</a:t>
            </a:r>
            <a:r>
              <a:rPr lang="en-US" altLang="zh-CN" sz="2000" smtClean="0">
                <a:ea typeface="宋体" panose="02010600030101010101" pitchFamily="2" charset="-122"/>
              </a:rPr>
              <a:t>Identifiee Subject</a:t>
            </a:r>
            <a:r>
              <a:rPr lang="zh-CN" altLang="en-US" sz="2000" smtClean="0">
                <a:ea typeface="宋体" panose="02010600030101010101" pitchFamily="2" charset="-122"/>
              </a:rPr>
              <a:t>，</a:t>
            </a:r>
            <a:r>
              <a:rPr lang="en-US" altLang="zh-CN" sz="2000" smtClean="0">
                <a:ea typeface="宋体" panose="02010600030101010101" pitchFamily="2" charset="-122"/>
              </a:rPr>
              <a:t>IS</a:t>
            </a:r>
            <a:r>
              <a:rPr lang="zh-CN" altLang="en-US" sz="2000" smtClean="0">
                <a:ea typeface="宋体" panose="02010600030101010101" pitchFamily="2" charset="-122"/>
              </a:rPr>
              <a:t>） </a:t>
            </a:r>
            <a:endParaRPr lang="zh-CN" altLang="en-US" sz="2000" smtClean="0">
              <a:ea typeface="宋体" panose="02010600030101010101" pitchFamily="2" charset="-122"/>
            </a:endParaRPr>
          </a:p>
          <a:p>
            <a:pPr lvl="1">
              <a:lnSpc>
                <a:spcPct val="80000"/>
              </a:lnSpc>
            </a:pPr>
            <a:r>
              <a:rPr lang="zh-CN" altLang="en-US" sz="2400" smtClean="0">
                <a:ea typeface="宋体" panose="02010600030101010101" pitchFamily="2" charset="-122"/>
              </a:rPr>
              <a:t>客体</a:t>
            </a:r>
            <a:endParaRPr lang="zh-CN" altLang="en-US" sz="2400" smtClean="0">
              <a:ea typeface="宋体" panose="02010600030101010101" pitchFamily="2" charset="-122"/>
            </a:endParaRPr>
          </a:p>
          <a:p>
            <a:pPr lvl="2">
              <a:lnSpc>
                <a:spcPct val="80000"/>
              </a:lnSpc>
            </a:pPr>
            <a:r>
              <a:rPr lang="zh-CN" altLang="en-US" sz="2000" smtClean="0">
                <a:ea typeface="宋体" panose="02010600030101010101" pitchFamily="2" charset="-122"/>
              </a:rPr>
              <a:t>客体（</a:t>
            </a:r>
            <a:r>
              <a:rPr lang="en-US" altLang="zh-CN" sz="2000" smtClean="0">
                <a:ea typeface="宋体" panose="02010600030101010101" pitchFamily="2" charset="-122"/>
              </a:rPr>
              <a:t>Object</a:t>
            </a:r>
            <a:r>
              <a:rPr lang="zh-CN" altLang="en-US" sz="2000" smtClean="0">
                <a:ea typeface="宋体" panose="02010600030101010101" pitchFamily="2" charset="-122"/>
              </a:rPr>
              <a:t>）是按权限集合的规定接受主体访问的被动的实体。客体可以是文本（例如</a:t>
            </a:r>
            <a:r>
              <a:rPr lang="en-US" altLang="zh-CN" sz="2000" smtClean="0">
                <a:ea typeface="宋体" panose="02010600030101010101" pitchFamily="2" charset="-122"/>
              </a:rPr>
              <a:t>.doc</a:t>
            </a:r>
            <a:r>
              <a:rPr lang="zh-CN" altLang="en-US" sz="2000" smtClean="0">
                <a:ea typeface="宋体" panose="02010600030101010101" pitchFamily="2" charset="-122"/>
              </a:rPr>
              <a:t>、</a:t>
            </a:r>
            <a:r>
              <a:rPr lang="en-US" altLang="zh-CN" sz="2000" smtClean="0">
                <a:ea typeface="宋体" panose="02010600030101010101" pitchFamily="2" charset="-122"/>
              </a:rPr>
              <a:t>.pdf</a:t>
            </a:r>
            <a:r>
              <a:rPr lang="zh-CN" altLang="en-US" sz="2000" smtClean="0">
                <a:ea typeface="宋体" panose="02010600030101010101" pitchFamily="2" charset="-122"/>
              </a:rPr>
              <a:t>、</a:t>
            </a:r>
            <a:r>
              <a:rPr lang="en-US" altLang="zh-CN" sz="2000" smtClean="0">
                <a:ea typeface="宋体" panose="02010600030101010101" pitchFamily="2" charset="-122"/>
              </a:rPr>
              <a:t>.ps</a:t>
            </a:r>
            <a:r>
              <a:rPr lang="zh-CN" altLang="en-US" sz="2000" smtClean="0">
                <a:ea typeface="宋体" panose="02010600030101010101" pitchFamily="2" charset="-122"/>
              </a:rPr>
              <a:t>）、语音（例如</a:t>
            </a:r>
            <a:r>
              <a:rPr lang="en-US" altLang="zh-CN" sz="2000" smtClean="0">
                <a:ea typeface="宋体" panose="02010600030101010101" pitchFamily="2" charset="-122"/>
              </a:rPr>
              <a:t>.mp3</a:t>
            </a:r>
            <a:r>
              <a:rPr lang="zh-CN" altLang="en-US" sz="2000" smtClean="0">
                <a:ea typeface="宋体" panose="02010600030101010101" pitchFamily="2" charset="-122"/>
              </a:rPr>
              <a:t>、</a:t>
            </a:r>
            <a:r>
              <a:rPr lang="en-US" altLang="zh-CN" sz="2000" smtClean="0">
                <a:ea typeface="宋体" panose="02010600030101010101" pitchFamily="2" charset="-122"/>
              </a:rPr>
              <a:t>.wav</a:t>
            </a:r>
            <a:r>
              <a:rPr lang="zh-CN" altLang="en-US" sz="2000" smtClean="0">
                <a:ea typeface="宋体" panose="02010600030101010101" pitchFamily="2" charset="-122"/>
              </a:rPr>
              <a:t>）、视频（例如</a:t>
            </a:r>
            <a:r>
              <a:rPr lang="en-US" altLang="zh-CN" sz="2000" smtClean="0">
                <a:ea typeface="宋体" panose="02010600030101010101" pitchFamily="2" charset="-122"/>
              </a:rPr>
              <a:t>JPEG</a:t>
            </a:r>
            <a:r>
              <a:rPr lang="zh-CN" altLang="en-US" sz="2000" smtClean="0">
                <a:ea typeface="宋体" panose="02010600030101010101" pitchFamily="2" charset="-122"/>
              </a:rPr>
              <a:t>、</a:t>
            </a:r>
            <a:r>
              <a:rPr lang="en-US" altLang="zh-CN" sz="2000" smtClean="0">
                <a:ea typeface="宋体" panose="02010600030101010101" pitchFamily="2" charset="-122"/>
              </a:rPr>
              <a:t>DVD</a:t>
            </a:r>
            <a:r>
              <a:rPr lang="zh-CN" altLang="en-US" sz="2000" smtClean="0">
                <a:ea typeface="宋体" panose="02010600030101010101" pitchFamily="2" charset="-122"/>
              </a:rPr>
              <a:t>、</a:t>
            </a:r>
            <a:r>
              <a:rPr lang="en-US" altLang="zh-CN" sz="2000" smtClean="0">
                <a:ea typeface="宋体" panose="02010600030101010101" pitchFamily="2" charset="-122"/>
              </a:rPr>
              <a:t>MPEG</a:t>
            </a:r>
            <a:r>
              <a:rPr lang="zh-CN" altLang="en-US" sz="2000" smtClean="0">
                <a:ea typeface="宋体" panose="02010600030101010101" pitchFamily="2" charset="-122"/>
              </a:rPr>
              <a:t>）、可执行文件（例如游戏）等数字作品，也可以是网络上的硬件设备，无线通信中的终端等。 </a:t>
            </a:r>
            <a:endParaRPr lang="zh-CN" altLang="en-US" sz="2000" smtClean="0">
              <a:ea typeface="宋体" panose="02010600030101010101" pitchFamily="2" charset="-122"/>
            </a:endParaRPr>
          </a:p>
          <a:p>
            <a:pPr lvl="2">
              <a:lnSpc>
                <a:spcPct val="80000"/>
              </a:lnSpc>
            </a:pPr>
            <a:r>
              <a:rPr lang="zh-CN" altLang="en-US" sz="2000" smtClean="0">
                <a:ea typeface="宋体" panose="02010600030101010101" pitchFamily="2" charset="-122"/>
              </a:rPr>
              <a:t>原始客体和派生客体 </a:t>
            </a:r>
            <a:endParaRPr lang="zh-CN" altLang="en-US" sz="2000" smtClean="0">
              <a:ea typeface="宋体" panose="02010600030101010101" pitchFamily="2" charset="-122"/>
            </a:endParaRPr>
          </a:p>
        </p:txBody>
      </p:sp>
      <p:sp>
        <p:nvSpPr>
          <p:cNvPr id="131075" name="Rectangle 4"/>
          <p:cNvSpPr>
            <a:spLocks noChangeArrowheads="1"/>
          </p:cNvSpPr>
          <p:nvPr/>
        </p:nvSpPr>
        <p:spPr bwMode="auto">
          <a:xfrm>
            <a:off x="0" y="2252663"/>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5.2</a:t>
            </a:r>
            <a:r>
              <a:rPr lang="zh-CN" altLang="en-US" dirty="0" smtClean="0">
                <a:effectLst/>
                <a:ea typeface="宋体" panose="02010600030101010101" pitchFamily="2" charset="-122"/>
                <a:cs typeface="Arial" panose="020B0604020202020204" pitchFamily="34" charset="0"/>
              </a:rPr>
              <a:t>权限控制模型</a:t>
            </a:r>
            <a:endParaRPr lang="zh-CN" altLang="en-US" dirty="0" smtClean="0">
              <a:effectLst/>
              <a:ea typeface="宋体" panose="02010600030101010101" pitchFamily="2" charset="-122"/>
              <a:cs typeface="Arial" panose="020B0604020202020204" pitchFamily="34" charset="0"/>
            </a:endParaRPr>
          </a:p>
        </p:txBody>
      </p:sp>
      <p:sp>
        <p:nvSpPr>
          <p:cNvPr id="2" name="Rectangle 3"/>
          <p:cNvSpPr>
            <a:spLocks noGrp="1"/>
          </p:cNvSpPr>
          <p:nvPr>
            <p:ph type="body" idx="1"/>
          </p:nvPr>
        </p:nvSpPr>
        <p:spPr/>
        <p:txBody>
          <a:bodyPr/>
          <a:lstStyle/>
          <a:p>
            <a:r>
              <a:rPr lang="en-US" altLang="zh-CN" dirty="0" smtClean="0">
                <a:ea typeface="宋体" panose="02010600030101010101" pitchFamily="2" charset="-122"/>
              </a:rPr>
              <a:t>UCON</a:t>
            </a:r>
            <a:r>
              <a:rPr lang="zh-CN" altLang="en-US" dirty="0" smtClean="0">
                <a:ea typeface="宋体" panose="02010600030101010101" pitchFamily="2" charset="-122"/>
              </a:rPr>
              <a:t>模型，</a:t>
            </a:r>
            <a:r>
              <a:rPr lang="en-US" altLang="zh-CN" dirty="0" smtClean="0">
                <a:ea typeface="宋体" panose="02010600030101010101" pitchFamily="2" charset="-122"/>
              </a:rPr>
              <a:t>ABC</a:t>
            </a:r>
            <a:r>
              <a:rPr lang="zh-CN" altLang="en-US" dirty="0" smtClean="0">
                <a:ea typeface="宋体" panose="02010600030101010101" pitchFamily="2" charset="-122"/>
              </a:rPr>
              <a:t>模型</a:t>
            </a:r>
            <a:endParaRPr lang="zh-CN" altLang="en-US" dirty="0" smtClean="0">
              <a:ea typeface="宋体" panose="02010600030101010101" pitchFamily="2" charset="-122"/>
            </a:endParaRPr>
          </a:p>
          <a:p>
            <a:pPr lvl="1"/>
            <a:r>
              <a:rPr lang="zh-CN" altLang="en-US" dirty="0" smtClean="0">
                <a:ea typeface="宋体" panose="02010600030101010101" pitchFamily="2" charset="-122"/>
              </a:rPr>
              <a:t>权限 </a:t>
            </a:r>
            <a:endParaRPr lang="zh-CN" altLang="en-US" dirty="0" smtClean="0">
              <a:ea typeface="宋体" panose="02010600030101010101" pitchFamily="2" charset="-122"/>
            </a:endParaRPr>
          </a:p>
          <a:p>
            <a:pPr lvl="2"/>
            <a:r>
              <a:rPr lang="zh-CN" altLang="en-US" dirty="0" smtClean="0">
                <a:ea typeface="宋体" panose="02010600030101010101" pitchFamily="2" charset="-122"/>
              </a:rPr>
              <a:t>权限（</a:t>
            </a:r>
            <a:r>
              <a:rPr lang="en-US" altLang="zh-CN" dirty="0" smtClean="0">
                <a:ea typeface="宋体" panose="02010600030101010101" pitchFamily="2" charset="-122"/>
              </a:rPr>
              <a:t>R</a:t>
            </a:r>
            <a:r>
              <a:rPr lang="zh-CN" altLang="en-US" dirty="0" smtClean="0">
                <a:ea typeface="宋体" panose="02010600030101010101" pitchFamily="2" charset="-122"/>
              </a:rPr>
              <a:t>）是主体可以对客体拥有和实施的权限集，包括允许主体访问客体的使用功能集。 </a:t>
            </a:r>
            <a:endParaRPr lang="zh-CN" altLang="en-US" dirty="0" smtClean="0">
              <a:ea typeface="宋体" panose="02010600030101010101" pitchFamily="2" charset="-122"/>
            </a:endParaRPr>
          </a:p>
          <a:p>
            <a:pPr lvl="2"/>
            <a:r>
              <a:rPr lang="zh-CN" altLang="en-US" dirty="0" smtClean="0">
                <a:ea typeface="宋体" panose="02010600030101010101" pitchFamily="2" charset="-122"/>
              </a:rPr>
              <a:t>消费权限（</a:t>
            </a:r>
            <a:r>
              <a:rPr lang="en-US" altLang="zh-CN" dirty="0" smtClean="0">
                <a:ea typeface="宋体" panose="02010600030101010101" pitchFamily="2" charset="-122"/>
              </a:rPr>
              <a:t>CR</a:t>
            </a:r>
            <a:r>
              <a:rPr lang="zh-CN" altLang="en-US" dirty="0" smtClean="0">
                <a:ea typeface="宋体" panose="02010600030101010101" pitchFamily="2" charset="-122"/>
              </a:rPr>
              <a:t>），生产权限（</a:t>
            </a:r>
            <a:r>
              <a:rPr lang="en-US" altLang="zh-CN" dirty="0" smtClean="0">
                <a:ea typeface="宋体" panose="02010600030101010101" pitchFamily="2" charset="-122"/>
              </a:rPr>
              <a:t>PR</a:t>
            </a:r>
            <a:r>
              <a:rPr lang="zh-CN" altLang="en-US" dirty="0" smtClean="0">
                <a:ea typeface="宋体" panose="02010600030101010101" pitchFamily="2" charset="-122"/>
              </a:rPr>
              <a:t>）和审计权限（</a:t>
            </a:r>
            <a:r>
              <a:rPr lang="en-US" altLang="zh-CN" dirty="0" smtClean="0">
                <a:ea typeface="宋体" panose="02010600030101010101" pitchFamily="2" charset="-122"/>
              </a:rPr>
              <a:t>IR</a:t>
            </a:r>
            <a:r>
              <a:rPr lang="zh-CN" altLang="en-US" dirty="0" smtClean="0">
                <a:ea typeface="宋体" panose="02010600030101010101" pitchFamily="2" charset="-122"/>
              </a:rPr>
              <a:t>）。 </a:t>
            </a:r>
            <a:endParaRPr lang="zh-CN" altLang="en-US" dirty="0" smtClean="0">
              <a:ea typeface="宋体" panose="02010600030101010101" pitchFamily="2" charset="-122"/>
            </a:endParaRPr>
          </a:p>
          <a:p>
            <a:pPr lvl="1"/>
            <a:r>
              <a:rPr lang="zh-CN" altLang="en-US" dirty="0" smtClean="0">
                <a:ea typeface="宋体" panose="02010600030101010101" pitchFamily="2" charset="-122"/>
              </a:rPr>
              <a:t>授权（</a:t>
            </a:r>
            <a:r>
              <a:rPr lang="en-US" altLang="zh-CN" dirty="0" smtClean="0">
                <a:ea typeface="宋体" panose="02010600030101010101" pitchFamily="2" charset="-122"/>
              </a:rPr>
              <a:t>A</a:t>
            </a:r>
            <a:r>
              <a:rPr lang="zh-CN" altLang="en-US" dirty="0" smtClean="0">
                <a:ea typeface="宋体" panose="02010600030101010101" pitchFamily="2" charset="-122"/>
              </a:rPr>
              <a:t>）</a:t>
            </a:r>
            <a:endParaRPr lang="zh-CN" altLang="en-US" dirty="0" smtClean="0">
              <a:ea typeface="宋体" panose="02010600030101010101" pitchFamily="2" charset="-122"/>
            </a:endParaRPr>
          </a:p>
          <a:p>
            <a:pPr lvl="2"/>
            <a:r>
              <a:rPr lang="zh-CN" altLang="en-US" dirty="0" smtClean="0">
                <a:ea typeface="宋体" panose="02010600030101010101" pitchFamily="2" charset="-122"/>
              </a:rPr>
              <a:t>授权是基于主、客体的属性和所请求的权限（如读或写权限）并依据权限规则集进行的权限判断操作。</a:t>
            </a:r>
            <a:endParaRPr lang="en-US" altLang="zh-CN" dirty="0" smtClean="0">
              <a:ea typeface="宋体" panose="02010600030101010101" pitchFamily="2" charset="-122"/>
            </a:endParaRPr>
          </a:p>
          <a:p>
            <a:pPr lvl="2"/>
            <a:r>
              <a:rPr lang="zh-CN" altLang="en-US" dirty="0" smtClean="0">
                <a:ea typeface="宋体" panose="02010600030101010101" pitchFamily="2" charset="-122"/>
              </a:rPr>
              <a:t> 可以在访问之前或是访问过程中进行授权判断的操作</a:t>
            </a:r>
            <a:endParaRPr lang="zh-CN" altLang="en-US" dirty="0" smtClean="0">
              <a:ea typeface="宋体" panose="02010600030101010101" pitchFamily="2" charset="-122"/>
            </a:endParaRPr>
          </a:p>
        </p:txBody>
      </p:sp>
      <p:sp>
        <p:nvSpPr>
          <p:cNvPr id="132099" name="Rectangle 4"/>
          <p:cNvSpPr>
            <a:spLocks noChangeArrowheads="1"/>
          </p:cNvSpPr>
          <p:nvPr/>
        </p:nvSpPr>
        <p:spPr bwMode="auto">
          <a:xfrm>
            <a:off x="323850" y="227647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5.2</a:t>
            </a:r>
            <a:r>
              <a:rPr lang="zh-CN" altLang="en-US" dirty="0" smtClean="0">
                <a:effectLst/>
                <a:ea typeface="宋体" panose="02010600030101010101" pitchFamily="2" charset="-122"/>
                <a:cs typeface="Arial" panose="020B0604020202020204" pitchFamily="34" charset="0"/>
              </a:rPr>
              <a:t>权限控制模型</a:t>
            </a:r>
            <a:endParaRPr lang="zh-CN" altLang="en-US" dirty="0" smtClean="0">
              <a:effectLst/>
              <a:ea typeface="宋体" panose="02010600030101010101" pitchFamily="2" charset="-122"/>
              <a:cs typeface="Arial" panose="020B0604020202020204" pitchFamily="34" charset="0"/>
            </a:endParaRPr>
          </a:p>
        </p:txBody>
      </p:sp>
      <p:sp>
        <p:nvSpPr>
          <p:cNvPr id="2" name="Rectangle 3"/>
          <p:cNvSpPr>
            <a:spLocks noGrp="1"/>
          </p:cNvSpPr>
          <p:nvPr>
            <p:ph type="body" idx="1"/>
          </p:nvPr>
        </p:nvSpPr>
        <p:spPr/>
        <p:txBody>
          <a:bodyPr/>
          <a:lstStyle/>
          <a:p>
            <a:r>
              <a:rPr lang="en-US" altLang="zh-CN" dirty="0" smtClean="0">
                <a:ea typeface="宋体" panose="02010600030101010101" pitchFamily="2" charset="-122"/>
              </a:rPr>
              <a:t>UCON</a:t>
            </a:r>
            <a:r>
              <a:rPr lang="zh-CN" altLang="en-US" dirty="0" smtClean="0">
                <a:ea typeface="宋体" panose="02010600030101010101" pitchFamily="2" charset="-122"/>
              </a:rPr>
              <a:t>模型，</a:t>
            </a:r>
            <a:r>
              <a:rPr lang="en-US" altLang="zh-CN" dirty="0" smtClean="0">
                <a:ea typeface="宋体" panose="02010600030101010101" pitchFamily="2" charset="-122"/>
              </a:rPr>
              <a:t>ABC</a:t>
            </a:r>
            <a:r>
              <a:rPr lang="zh-CN" altLang="en-US" dirty="0" smtClean="0">
                <a:ea typeface="宋体" panose="02010600030101010101" pitchFamily="2" charset="-122"/>
              </a:rPr>
              <a:t>模型</a:t>
            </a:r>
            <a:endParaRPr lang="zh-CN" altLang="en-US" dirty="0" smtClean="0">
              <a:ea typeface="宋体" panose="02010600030101010101" pitchFamily="2" charset="-122"/>
            </a:endParaRPr>
          </a:p>
          <a:p>
            <a:pPr lvl="1"/>
            <a:r>
              <a:rPr lang="zh-CN" altLang="en-US" dirty="0" smtClean="0">
                <a:ea typeface="宋体" panose="02010600030101010101" pitchFamily="2" charset="-122"/>
              </a:rPr>
              <a:t>义务 </a:t>
            </a:r>
            <a:endParaRPr lang="zh-CN" altLang="en-US" dirty="0" smtClean="0">
              <a:ea typeface="宋体" panose="02010600030101010101" pitchFamily="2" charset="-122"/>
            </a:endParaRPr>
          </a:p>
          <a:p>
            <a:pPr lvl="2"/>
            <a:r>
              <a:rPr lang="zh-CN" altLang="en-US" dirty="0" smtClean="0">
                <a:ea typeface="宋体" panose="02010600030101010101" pitchFamily="2" charset="-122"/>
              </a:rPr>
              <a:t>义务（</a:t>
            </a:r>
            <a:r>
              <a:rPr lang="en-US" altLang="zh-CN" dirty="0" smtClean="0">
                <a:ea typeface="宋体" panose="02010600030101010101" pitchFamily="2" charset="-122"/>
              </a:rPr>
              <a:t>O</a:t>
            </a:r>
            <a:r>
              <a:rPr lang="zh-CN" altLang="en-US" dirty="0" smtClean="0">
                <a:ea typeface="宋体" panose="02010600030101010101" pitchFamily="2" charset="-122"/>
              </a:rPr>
              <a:t>）是强制要求主体必须在访问之前或访问过程中执行的功能性谓词。 </a:t>
            </a:r>
            <a:endParaRPr lang="zh-CN" altLang="en-US" dirty="0" smtClean="0">
              <a:ea typeface="宋体" panose="02010600030101010101" pitchFamily="2" charset="-122"/>
            </a:endParaRPr>
          </a:p>
          <a:p>
            <a:pPr lvl="1"/>
            <a:r>
              <a:rPr lang="zh-CN" altLang="en-US" dirty="0" smtClean="0">
                <a:ea typeface="宋体" panose="02010600030101010101" pitchFamily="2" charset="-122"/>
              </a:rPr>
              <a:t>条件</a:t>
            </a:r>
            <a:endParaRPr lang="zh-CN" altLang="en-US" dirty="0" smtClean="0">
              <a:ea typeface="宋体" panose="02010600030101010101" pitchFamily="2" charset="-122"/>
            </a:endParaRPr>
          </a:p>
          <a:p>
            <a:pPr lvl="2"/>
            <a:r>
              <a:rPr lang="zh-CN" altLang="en-US" dirty="0" smtClean="0">
                <a:ea typeface="宋体" panose="02010600030101010101" pitchFamily="2" charset="-122"/>
              </a:rPr>
              <a:t>条件（</a:t>
            </a:r>
            <a:r>
              <a:rPr lang="en-US" altLang="zh-CN" dirty="0" smtClean="0">
                <a:ea typeface="宋体" panose="02010600030101010101" pitchFamily="2" charset="-122"/>
              </a:rPr>
              <a:t>C</a:t>
            </a:r>
            <a:r>
              <a:rPr lang="zh-CN" altLang="en-US" dirty="0" smtClean="0">
                <a:ea typeface="宋体" panose="02010600030101010101" pitchFamily="2" charset="-122"/>
              </a:rPr>
              <a:t>）是环境的或面向系统的决策因素。</a:t>
            </a:r>
            <a:endParaRPr lang="en-US" altLang="zh-CN" dirty="0" smtClean="0">
              <a:ea typeface="宋体" panose="02010600030101010101" pitchFamily="2" charset="-122"/>
            </a:endParaRPr>
          </a:p>
          <a:p>
            <a:pPr lvl="2"/>
            <a:r>
              <a:rPr lang="zh-CN" altLang="en-US" dirty="0">
                <a:ea typeface="宋体" panose="02010600030101010101" pitchFamily="2" charset="-122"/>
              </a:rPr>
              <a:t>评估当前环境</a:t>
            </a:r>
            <a:r>
              <a:rPr lang="zh-CN" altLang="en-US" dirty="0" smtClean="0">
                <a:ea typeface="宋体" panose="02010600030101010101" pitchFamily="2" charset="-122"/>
              </a:rPr>
              <a:t>或系统的状态，检查是否满足了相应请求。  </a:t>
            </a:r>
            <a:endParaRPr lang="zh-CN" altLang="en-US" dirty="0" smtClean="0">
              <a:ea typeface="宋体" panose="02010600030101010101" pitchFamily="2" charset="-122"/>
            </a:endParaRPr>
          </a:p>
        </p:txBody>
      </p:sp>
      <p:sp>
        <p:nvSpPr>
          <p:cNvPr id="133123" name="Rectangle 4"/>
          <p:cNvSpPr>
            <a:spLocks noChangeArrowheads="1"/>
          </p:cNvSpPr>
          <p:nvPr/>
        </p:nvSpPr>
        <p:spPr bwMode="auto">
          <a:xfrm>
            <a:off x="323850" y="227647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5.2</a:t>
            </a:r>
            <a:r>
              <a:rPr lang="zh-CN" altLang="en-US" dirty="0" smtClean="0">
                <a:effectLst/>
                <a:ea typeface="宋体" panose="02010600030101010101" pitchFamily="2" charset="-122"/>
                <a:cs typeface="Arial" panose="020B0604020202020204" pitchFamily="34" charset="0"/>
              </a:rPr>
              <a:t>权限控制模型</a:t>
            </a:r>
            <a:endParaRPr lang="zh-CN" altLang="en-US" dirty="0" smtClean="0">
              <a:effectLst/>
              <a:ea typeface="宋体" panose="02010600030101010101" pitchFamily="2" charset="-122"/>
              <a:cs typeface="Arial" panose="020B0604020202020204" pitchFamily="34" charset="0"/>
            </a:endParaRPr>
          </a:p>
        </p:txBody>
      </p:sp>
      <p:sp>
        <p:nvSpPr>
          <p:cNvPr id="2" name="Rectangle 3"/>
          <p:cNvSpPr>
            <a:spLocks noGrp="1"/>
          </p:cNvSpPr>
          <p:nvPr>
            <p:ph type="body" idx="1"/>
          </p:nvPr>
        </p:nvSpPr>
        <p:spPr/>
        <p:txBody>
          <a:bodyPr/>
          <a:lstStyle/>
          <a:p>
            <a:endParaRPr lang="zh-CN" altLang="en-US" smtClean="0">
              <a:ea typeface="宋体" panose="02010600030101010101" pitchFamily="2" charset="-122"/>
            </a:endParaRPr>
          </a:p>
        </p:txBody>
      </p:sp>
      <p:pic>
        <p:nvPicPr>
          <p:cNvPr id="134147" name="Picture 5"/>
          <p:cNvPicPr>
            <a:picLocks noChangeAspect="1" noChangeArrowheads="1"/>
          </p:cNvPicPr>
          <p:nvPr/>
        </p:nvPicPr>
        <p:blipFill>
          <a:blip r:embed="rId1"/>
          <a:srcRect/>
          <a:stretch>
            <a:fillRect/>
          </a:stretch>
        </p:blipFill>
        <p:spPr bwMode="auto">
          <a:xfrm>
            <a:off x="468313" y="2238375"/>
            <a:ext cx="8207375" cy="289401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29030" name="Rectangle 3"/>
          <p:cNvSpPr>
            <a:spLocks noGrp="1"/>
          </p:cNvSpPr>
          <p:nvPr>
            <p:ph type="body" idx="1"/>
          </p:nvPr>
        </p:nvSpPr>
        <p:spPr/>
        <p:txBody>
          <a:bodyPr/>
          <a:lstStyle/>
          <a:p>
            <a:r>
              <a:rPr lang="en-US" altLang="zh-CN" dirty="0" smtClean="0">
                <a:ea typeface="宋体" panose="02010600030101010101" pitchFamily="2" charset="-122"/>
              </a:rPr>
              <a:t>REL</a:t>
            </a:r>
            <a:r>
              <a:rPr lang="zh-CN" altLang="en-US" dirty="0" smtClean="0">
                <a:ea typeface="宋体" panose="02010600030101010101" pitchFamily="2" charset="-122"/>
              </a:rPr>
              <a:t>体系结构</a:t>
            </a:r>
            <a:endParaRPr lang="zh-CN" altLang="en-US" dirty="0" smtClean="0">
              <a:ea typeface="宋体" panose="02010600030101010101" pitchFamily="2" charset="-122"/>
            </a:endParaRPr>
          </a:p>
        </p:txBody>
      </p:sp>
      <p:sp>
        <p:nvSpPr>
          <p:cNvPr id="129031" name="Rectangle 5"/>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graphicFrame>
        <p:nvGraphicFramePr>
          <p:cNvPr id="129028" name="Object 4"/>
          <p:cNvGraphicFramePr>
            <a:graphicFrameLocks noChangeAspect="1"/>
          </p:cNvGraphicFramePr>
          <p:nvPr/>
        </p:nvGraphicFramePr>
        <p:xfrm>
          <a:off x="1763713" y="2636838"/>
          <a:ext cx="5688012" cy="2998787"/>
        </p:xfrm>
        <a:graphic>
          <a:graphicData uri="http://schemas.openxmlformats.org/presentationml/2006/ole">
            <mc:AlternateContent xmlns:mc="http://schemas.openxmlformats.org/markup-compatibility/2006">
              <mc:Choice xmlns:v="urn:schemas-microsoft-com:vml" Requires="v">
                <p:oleObj spid="_x0000_s179317" name="Visio" r:id="rId1" imgW="5836285" imgH="3070860" progId="Visio.Drawing.11">
                  <p:embed/>
                </p:oleObj>
              </mc:Choice>
              <mc:Fallback>
                <p:oleObj name="Visio" r:id="rId1" imgW="5836285" imgH="3070860" progId="Visio.Drawing.11">
                  <p:embed/>
                  <p:pic>
                    <p:nvPicPr>
                      <p:cNvPr id="0" name="图片 1793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636838"/>
                        <a:ext cx="5688012" cy="299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36200" name="Rectangle 3"/>
          <p:cNvSpPr>
            <a:spLocks noGrp="1"/>
          </p:cNvSpPr>
          <p:nvPr>
            <p:ph type="body" idx="1"/>
          </p:nvPr>
        </p:nvSpPr>
        <p:spPr/>
        <p:txBody>
          <a:bodyPr/>
          <a:lstStyle/>
          <a:p>
            <a:r>
              <a:rPr lang="en-US" altLang="zh-CN" dirty="0" smtClean="0">
                <a:ea typeface="宋体" panose="02010600030101010101" pitchFamily="2" charset="-122"/>
              </a:rPr>
              <a:t>REL</a:t>
            </a:r>
            <a:r>
              <a:rPr lang="zh-CN" altLang="en-US" dirty="0" smtClean="0">
                <a:ea typeface="宋体" panose="02010600030101010101" pitchFamily="2" charset="-122"/>
              </a:rPr>
              <a:t>体系结构</a:t>
            </a:r>
            <a:endParaRPr lang="zh-CN" altLang="en-US" dirty="0" smtClean="0">
              <a:ea typeface="宋体" panose="02010600030101010101" pitchFamily="2" charset="-122"/>
            </a:endParaRPr>
          </a:p>
        </p:txBody>
      </p:sp>
      <p:sp>
        <p:nvSpPr>
          <p:cNvPr id="136201"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sp>
        <p:nvSpPr>
          <p:cNvPr id="136202" name="Rectangle 7"/>
          <p:cNvSpPr>
            <a:spLocks noChangeArrowheads="1"/>
          </p:cNvSpPr>
          <p:nvPr/>
        </p:nvSpPr>
        <p:spPr bwMode="auto">
          <a:xfrm>
            <a:off x="0" y="2652713"/>
            <a:ext cx="9144000" cy="0"/>
          </a:xfrm>
          <a:prstGeom prst="rect">
            <a:avLst/>
          </a:prstGeom>
          <a:noFill/>
          <a:ln w="9525">
            <a:noFill/>
            <a:miter lim="800000"/>
          </a:ln>
        </p:spPr>
        <p:txBody>
          <a:bodyPr wrap="none" anchor="ctr">
            <a:spAutoFit/>
          </a:bodyPr>
          <a:lstStyle/>
          <a:p>
            <a:endParaRPr lang="zh-CN" altLang="en-US"/>
          </a:p>
        </p:txBody>
      </p:sp>
      <p:graphicFrame>
        <p:nvGraphicFramePr>
          <p:cNvPr id="136198" name="Object 6"/>
          <p:cNvGraphicFramePr>
            <a:graphicFrameLocks noChangeAspect="1"/>
          </p:cNvGraphicFramePr>
          <p:nvPr/>
        </p:nvGraphicFramePr>
        <p:xfrm>
          <a:off x="2268538" y="2565400"/>
          <a:ext cx="4608512" cy="2824163"/>
        </p:xfrm>
        <a:graphic>
          <a:graphicData uri="http://schemas.openxmlformats.org/presentationml/2006/ole">
            <mc:AlternateContent xmlns:mc="http://schemas.openxmlformats.org/markup-compatibility/2006">
              <mc:Choice xmlns:v="urn:schemas-microsoft-com:vml" Requires="v">
                <p:oleObj spid="_x0000_s180341" name="Visio" r:id="rId1" imgW="4978400" imgH="3048000" progId="Visio.Drawing.11">
                  <p:embed/>
                </p:oleObj>
              </mc:Choice>
              <mc:Fallback>
                <p:oleObj name="Visio" r:id="rId1" imgW="4978400" imgH="3048000" progId="Visio.Drawing.11">
                  <p:embed/>
                  <p:pic>
                    <p:nvPicPr>
                      <p:cNvPr id="0" name="图片 1803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565400"/>
                        <a:ext cx="4608512" cy="282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42338" name="Rectangle 3"/>
          <p:cNvSpPr>
            <a:spLocks noGrp="1"/>
          </p:cNvSpPr>
          <p:nvPr>
            <p:ph type="body" idx="1"/>
          </p:nvPr>
        </p:nvSpPr>
        <p:spPr/>
        <p:txBody>
          <a:bodyPr/>
          <a:lstStyle/>
          <a:p>
            <a:r>
              <a:rPr lang="en-US" altLang="zh-CN" dirty="0" smtClean="0">
                <a:ea typeface="宋体" panose="02010600030101010101" pitchFamily="2" charset="-122"/>
              </a:rPr>
              <a:t>ODRL</a:t>
            </a:r>
            <a:r>
              <a:rPr lang="zh-CN" altLang="en-US" dirty="0" smtClean="0">
                <a:ea typeface="宋体" panose="02010600030101010101" pitchFamily="2" charset="-122"/>
              </a:rPr>
              <a:t>（</a:t>
            </a:r>
            <a:r>
              <a:rPr lang="en-US" altLang="zh-CN" dirty="0" smtClean="0">
                <a:ea typeface="宋体" panose="02010600030101010101" pitchFamily="2" charset="-122"/>
              </a:rPr>
              <a:t>OMA-DRM-REL </a:t>
            </a:r>
            <a:r>
              <a:rPr lang="zh-CN" altLang="en-US" dirty="0" smtClean="0">
                <a:ea typeface="宋体" panose="02010600030101010101" pitchFamily="2" charset="-122"/>
              </a:rPr>
              <a:t>）</a:t>
            </a:r>
            <a:endParaRPr lang="zh-CN" altLang="en-US" dirty="0" smtClean="0">
              <a:ea typeface="宋体" panose="02010600030101010101" pitchFamily="2" charset="-122"/>
            </a:endParaRPr>
          </a:p>
          <a:p>
            <a:pPr lvl="1"/>
            <a:r>
              <a:rPr lang="zh-CN" altLang="en-US" dirty="0" smtClean="0">
                <a:ea typeface="宋体" panose="02010600030101010101" pitchFamily="2" charset="-122"/>
              </a:rPr>
              <a:t>权限表达模型</a:t>
            </a:r>
            <a:endParaRPr lang="zh-CN" altLang="en-US" dirty="0" smtClean="0">
              <a:ea typeface="宋体" panose="02010600030101010101" pitchFamily="2" charset="-122"/>
            </a:endParaRPr>
          </a:p>
          <a:p>
            <a:pPr lvl="1"/>
            <a:r>
              <a:rPr lang="zh-CN" altLang="en-US" dirty="0" smtClean="0">
                <a:ea typeface="宋体" panose="02010600030101010101" pitchFamily="2" charset="-122"/>
              </a:rPr>
              <a:t>权限数据字典</a:t>
            </a:r>
            <a:endParaRPr lang="zh-CN" altLang="en-US" dirty="0" smtClean="0">
              <a:ea typeface="宋体" panose="02010600030101010101" pitchFamily="2" charset="-122"/>
            </a:endParaRPr>
          </a:p>
          <a:p>
            <a:pPr lvl="1"/>
            <a:r>
              <a:rPr lang="en-US" altLang="zh-CN" dirty="0" smtClean="0">
                <a:ea typeface="宋体" panose="02010600030101010101" pitchFamily="2" charset="-122"/>
              </a:rPr>
              <a:t>XML Schema </a:t>
            </a:r>
            <a:endParaRPr lang="zh-CN" altLang="en-US" dirty="0" smtClean="0">
              <a:ea typeface="宋体" panose="02010600030101010101" pitchFamily="2" charset="-122"/>
            </a:endParaRPr>
          </a:p>
        </p:txBody>
      </p:sp>
      <p:sp>
        <p:nvSpPr>
          <p:cNvPr id="142339"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40295" name="Rectangle 3"/>
          <p:cNvSpPr>
            <a:spLocks noGrp="1"/>
          </p:cNvSpPr>
          <p:nvPr>
            <p:ph type="body" idx="1"/>
          </p:nvPr>
        </p:nvSpPr>
        <p:spPr/>
        <p:txBody>
          <a:bodyPr/>
          <a:lstStyle/>
          <a:p>
            <a:r>
              <a:rPr lang="en-US" altLang="zh-CN" dirty="0" smtClean="0">
                <a:ea typeface="宋体" panose="02010600030101010101" pitchFamily="2" charset="-122"/>
              </a:rPr>
              <a:t>ODRL</a:t>
            </a:r>
            <a:r>
              <a:rPr lang="zh-CN" altLang="en-US" dirty="0" smtClean="0">
                <a:ea typeface="宋体" panose="02010600030101010101" pitchFamily="2" charset="-122"/>
              </a:rPr>
              <a:t>（</a:t>
            </a:r>
            <a:r>
              <a:rPr lang="en-US" altLang="zh-CN" dirty="0" smtClean="0">
                <a:ea typeface="宋体" panose="02010600030101010101" pitchFamily="2" charset="-122"/>
              </a:rPr>
              <a:t>OMA-DRM-REL </a:t>
            </a:r>
            <a:r>
              <a:rPr lang="zh-CN" altLang="en-US" dirty="0" smtClean="0">
                <a:ea typeface="宋体" panose="02010600030101010101" pitchFamily="2" charset="-122"/>
              </a:rPr>
              <a:t>）</a:t>
            </a:r>
            <a:endParaRPr lang="zh-CN" altLang="en-US" dirty="0" smtClean="0">
              <a:ea typeface="宋体" panose="02010600030101010101" pitchFamily="2" charset="-122"/>
            </a:endParaRPr>
          </a:p>
          <a:p>
            <a:pPr lvl="1"/>
            <a:r>
              <a:rPr lang="zh-CN" altLang="en-US" dirty="0" smtClean="0">
                <a:ea typeface="宋体" panose="02010600030101010101" pitchFamily="2" charset="-122"/>
              </a:rPr>
              <a:t>功能模型</a:t>
            </a:r>
            <a:endParaRPr lang="zh-CN" altLang="en-US" dirty="0" smtClean="0">
              <a:ea typeface="宋体" panose="02010600030101010101" pitchFamily="2" charset="-122"/>
            </a:endParaRPr>
          </a:p>
        </p:txBody>
      </p:sp>
      <p:sp>
        <p:nvSpPr>
          <p:cNvPr id="140296"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sp>
        <p:nvSpPr>
          <p:cNvPr id="140297" name="Rectangle 6"/>
          <p:cNvSpPr>
            <a:spLocks noChangeArrowheads="1"/>
          </p:cNvSpPr>
          <p:nvPr/>
        </p:nvSpPr>
        <p:spPr bwMode="auto">
          <a:xfrm>
            <a:off x="0" y="2009775"/>
            <a:ext cx="9144000" cy="0"/>
          </a:xfrm>
          <a:prstGeom prst="rect">
            <a:avLst/>
          </a:prstGeom>
          <a:noFill/>
          <a:ln w="9525">
            <a:noFill/>
            <a:miter lim="800000"/>
          </a:ln>
        </p:spPr>
        <p:txBody>
          <a:bodyPr wrap="none" anchor="ctr">
            <a:spAutoFit/>
          </a:bodyPr>
          <a:lstStyle/>
          <a:p>
            <a:endParaRPr lang="zh-CN" altLang="en-US"/>
          </a:p>
        </p:txBody>
      </p:sp>
      <p:graphicFrame>
        <p:nvGraphicFramePr>
          <p:cNvPr id="140293" name="Object 5"/>
          <p:cNvGraphicFramePr>
            <a:graphicFrameLocks noChangeAspect="1"/>
          </p:cNvGraphicFramePr>
          <p:nvPr/>
        </p:nvGraphicFramePr>
        <p:xfrm>
          <a:off x="1474788" y="2276475"/>
          <a:ext cx="5761037" cy="3773488"/>
        </p:xfrm>
        <a:graphic>
          <a:graphicData uri="http://schemas.openxmlformats.org/presentationml/2006/ole">
            <mc:AlternateContent xmlns:mc="http://schemas.openxmlformats.org/markup-compatibility/2006">
              <mc:Choice xmlns:v="urn:schemas-microsoft-com:vml" Requires="v">
                <p:oleObj spid="_x0000_s181365" name="Visio" r:id="rId1" imgW="6231255" imgH="4086860" progId="Visio.Drawing.11">
                  <p:embed/>
                </p:oleObj>
              </mc:Choice>
              <mc:Fallback>
                <p:oleObj name="Visio" r:id="rId1" imgW="6231255" imgH="4086860" progId="Visio.Drawing.11">
                  <p:embed/>
                  <p:pic>
                    <p:nvPicPr>
                      <p:cNvPr id="0" name="图片 1813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788" y="2276475"/>
                        <a:ext cx="5761037" cy="377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43362" name="Rectangle 3"/>
          <p:cNvSpPr>
            <a:spLocks noGrp="1"/>
          </p:cNvSpPr>
          <p:nvPr>
            <p:ph type="body" idx="1"/>
          </p:nvPr>
        </p:nvSpPr>
        <p:spPr>
          <a:xfrm>
            <a:off x="566738" y="1752600"/>
            <a:ext cx="8253734" cy="4267200"/>
          </a:xfrm>
        </p:spPr>
        <p:txBody>
          <a:bodyPr/>
          <a:lstStyle/>
          <a:p>
            <a:r>
              <a:rPr lang="en-US" altLang="zh-CN" sz="2800" dirty="0" smtClean="0">
                <a:ea typeface="宋体" panose="02010600030101010101" pitchFamily="2" charset="-122"/>
              </a:rPr>
              <a:t>ODRL</a:t>
            </a:r>
            <a:r>
              <a:rPr lang="zh-CN" altLang="en-US" sz="2800" dirty="0" smtClean="0">
                <a:ea typeface="宋体" panose="02010600030101010101" pitchFamily="2" charset="-122"/>
              </a:rPr>
              <a:t>（</a:t>
            </a:r>
            <a:r>
              <a:rPr lang="en-US" altLang="zh-CN" sz="2800" dirty="0" smtClean="0">
                <a:ea typeface="宋体" panose="02010600030101010101" pitchFamily="2" charset="-122"/>
              </a:rPr>
              <a:t>OMA-DRM-REL </a:t>
            </a:r>
            <a:r>
              <a:rPr lang="zh-CN" altLang="en-US" sz="2800" dirty="0" smtClean="0">
                <a:ea typeface="宋体" panose="02010600030101010101" pitchFamily="2" charset="-122"/>
              </a:rPr>
              <a:t>）</a:t>
            </a:r>
            <a:endParaRPr lang="zh-CN" altLang="en-US" sz="2800" dirty="0" smtClean="0">
              <a:ea typeface="宋体" panose="02010600030101010101" pitchFamily="2" charset="-122"/>
            </a:endParaRPr>
          </a:p>
          <a:p>
            <a:pPr lvl="1"/>
            <a:r>
              <a:rPr lang="zh-CN" altLang="en-US" sz="2400" dirty="0" smtClean="0">
                <a:ea typeface="宋体" panose="02010600030101010101" pitchFamily="2" charset="-122"/>
              </a:rPr>
              <a:t>功能模型</a:t>
            </a:r>
            <a:endParaRPr lang="zh-CN" altLang="en-US" sz="2400" dirty="0" smtClean="0">
              <a:ea typeface="宋体" panose="02010600030101010101" pitchFamily="2" charset="-122"/>
            </a:endParaRPr>
          </a:p>
          <a:p>
            <a:pPr lvl="2"/>
            <a:r>
              <a:rPr lang="zh-CN" altLang="en-US" sz="2000" dirty="0" smtClean="0">
                <a:ea typeface="宋体" panose="02010600030101010101" pitchFamily="2" charset="-122"/>
              </a:rPr>
              <a:t>资源：可以是任何实物和数字内容</a:t>
            </a:r>
            <a:endParaRPr lang="en-US" altLang="zh-CN" sz="2000" dirty="0" smtClean="0">
              <a:ea typeface="宋体" panose="02010600030101010101" pitchFamily="2" charset="-122"/>
            </a:endParaRPr>
          </a:p>
          <a:p>
            <a:pPr lvl="2"/>
            <a:r>
              <a:rPr lang="zh-CN" altLang="en-US" sz="2000" dirty="0" smtClean="0">
                <a:ea typeface="宋体" panose="02010600030101010101" pitchFamily="2" charset="-122"/>
              </a:rPr>
              <a:t>权限：包括许可，许可包括约束、需求和条件。</a:t>
            </a:r>
            <a:endParaRPr lang="en-US" altLang="zh-CN" sz="2000" dirty="0" smtClean="0">
              <a:ea typeface="宋体" panose="02010600030101010101" pitchFamily="2" charset="-122"/>
            </a:endParaRPr>
          </a:p>
          <a:p>
            <a:pPr lvl="3"/>
            <a:r>
              <a:rPr lang="zh-CN" altLang="en-US" sz="1800" dirty="0" smtClean="0">
                <a:ea typeface="宋体" panose="02010600030101010101" pitchFamily="2" charset="-122"/>
              </a:rPr>
              <a:t>许可是被允许对资源进行的一些使用或操作，如播放一段视频</a:t>
            </a:r>
            <a:endParaRPr lang="en-US" altLang="zh-CN" sz="1800" dirty="0" smtClean="0">
              <a:ea typeface="宋体" panose="02010600030101010101" pitchFamily="2" charset="-122"/>
            </a:endParaRPr>
          </a:p>
          <a:p>
            <a:pPr lvl="3"/>
            <a:r>
              <a:rPr lang="zh-CN" altLang="en-US" sz="1800" dirty="0" smtClean="0">
                <a:ea typeface="宋体" panose="02010600030101010101" pitchFamily="2" charset="-122"/>
              </a:rPr>
              <a:t>约束是对许可的限制，如最多播放</a:t>
            </a:r>
            <a:r>
              <a:rPr lang="en-US" altLang="zh-CN" sz="1800" dirty="0" smtClean="0">
                <a:ea typeface="宋体" panose="02010600030101010101" pitchFamily="2" charset="-122"/>
              </a:rPr>
              <a:t>5</a:t>
            </a:r>
            <a:r>
              <a:rPr lang="zh-CN" altLang="en-US" sz="1800" dirty="0" smtClean="0">
                <a:ea typeface="宋体" panose="02010600030101010101" pitchFamily="2" charset="-122"/>
              </a:rPr>
              <a:t>次</a:t>
            </a:r>
            <a:endParaRPr lang="en-US" altLang="zh-CN" sz="1800" dirty="0" smtClean="0">
              <a:ea typeface="宋体" panose="02010600030101010101" pitchFamily="2" charset="-122"/>
            </a:endParaRPr>
          </a:p>
          <a:p>
            <a:pPr lvl="3"/>
            <a:r>
              <a:rPr lang="zh-CN" altLang="en-US" sz="1800" dirty="0" smtClean="0">
                <a:ea typeface="宋体" panose="02010600030101010101" pitchFamily="2" charset="-122"/>
              </a:rPr>
              <a:t>需求是为了执行某个许可而必须承担的义务，如付费</a:t>
            </a:r>
            <a:endParaRPr lang="en-US" altLang="zh-CN" sz="1800" dirty="0" smtClean="0">
              <a:ea typeface="宋体" panose="02010600030101010101" pitchFamily="2" charset="-122"/>
            </a:endParaRPr>
          </a:p>
          <a:p>
            <a:pPr lvl="3"/>
            <a:r>
              <a:rPr lang="zh-CN" altLang="en-US" sz="1800" dirty="0" smtClean="0">
                <a:ea typeface="宋体" panose="02010600030101010101" pitchFamily="2" charset="-122"/>
              </a:rPr>
              <a:t>条件是指明例外情况</a:t>
            </a:r>
            <a:endParaRPr lang="en-US" altLang="zh-CN" sz="1800" dirty="0" smtClean="0">
              <a:ea typeface="宋体" panose="02010600030101010101" pitchFamily="2" charset="-122"/>
            </a:endParaRPr>
          </a:p>
          <a:p>
            <a:pPr lvl="2"/>
            <a:r>
              <a:rPr lang="zh-CN" altLang="en-US" dirty="0" smtClean="0">
                <a:ea typeface="宋体" panose="02010600030101010101" pitchFamily="2" charset="-122"/>
              </a:rPr>
              <a:t>主体：包括终端和权限持有者，通常是消费者。</a:t>
            </a:r>
            <a:endParaRPr lang="zh-CN" altLang="en-US" dirty="0" smtClean="0">
              <a:ea typeface="宋体" panose="02010600030101010101" pitchFamily="2" charset="-122"/>
            </a:endParaRPr>
          </a:p>
        </p:txBody>
      </p:sp>
      <p:sp>
        <p:nvSpPr>
          <p:cNvPr id="143363"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43362" name="Rectangle 3"/>
          <p:cNvSpPr>
            <a:spLocks noGrp="1"/>
          </p:cNvSpPr>
          <p:nvPr>
            <p:ph type="body" idx="1"/>
          </p:nvPr>
        </p:nvSpPr>
        <p:spPr/>
        <p:txBody>
          <a:bodyPr/>
          <a:lstStyle/>
          <a:p>
            <a:r>
              <a:rPr lang="en-US" altLang="zh-CN" sz="2800" dirty="0" smtClean="0">
                <a:ea typeface="宋体" panose="02010600030101010101" pitchFamily="2" charset="-122"/>
              </a:rPr>
              <a:t>ODRL</a:t>
            </a:r>
            <a:r>
              <a:rPr lang="zh-CN" altLang="en-US" sz="2800" dirty="0" smtClean="0">
                <a:ea typeface="宋体" panose="02010600030101010101" pitchFamily="2" charset="-122"/>
              </a:rPr>
              <a:t>（</a:t>
            </a:r>
            <a:r>
              <a:rPr lang="en-US" altLang="zh-CN" sz="2800" dirty="0" smtClean="0">
                <a:ea typeface="宋体" panose="02010600030101010101" pitchFamily="2" charset="-122"/>
              </a:rPr>
              <a:t>OMA-DRM-REL </a:t>
            </a:r>
            <a:r>
              <a:rPr lang="zh-CN" altLang="en-US" sz="2800" dirty="0" smtClean="0">
                <a:ea typeface="宋体" panose="02010600030101010101" pitchFamily="2" charset="-122"/>
              </a:rPr>
              <a:t>）</a:t>
            </a:r>
            <a:endParaRPr lang="zh-CN" altLang="en-US" sz="2800" dirty="0" smtClean="0">
              <a:ea typeface="宋体" panose="02010600030101010101" pitchFamily="2" charset="-122"/>
            </a:endParaRPr>
          </a:p>
          <a:p>
            <a:pPr lvl="1"/>
            <a:r>
              <a:rPr lang="zh-CN" altLang="en-US" sz="2400" dirty="0" smtClean="0">
                <a:ea typeface="宋体" panose="02010600030101010101" pitchFamily="2" charset="-122"/>
              </a:rPr>
              <a:t>功能模型</a:t>
            </a:r>
            <a:endParaRPr lang="zh-CN" altLang="en-US" sz="2400" dirty="0" smtClean="0">
              <a:ea typeface="宋体" panose="02010600030101010101" pitchFamily="2" charset="-122"/>
            </a:endParaRPr>
          </a:p>
          <a:p>
            <a:pPr lvl="2"/>
            <a:r>
              <a:rPr lang="zh-CN" altLang="en-US" sz="2000" dirty="0" smtClean="0">
                <a:ea typeface="宋体" panose="02010600030101010101" pitchFamily="2" charset="-122"/>
              </a:rPr>
              <a:t>建议是指权限持有者对其拥有的资源的某个确定权限的一些建议，针对资源不同的商业模式可以创造不同的建议来满足需要。</a:t>
            </a:r>
            <a:endParaRPr lang="zh-CN" altLang="en-US" sz="2000" dirty="0" smtClean="0">
              <a:ea typeface="宋体" panose="02010600030101010101" pitchFamily="2" charset="-122"/>
            </a:endParaRPr>
          </a:p>
          <a:p>
            <a:pPr lvl="2"/>
            <a:r>
              <a:rPr lang="zh-CN" altLang="en-US" sz="2000" dirty="0" smtClean="0">
                <a:ea typeface="宋体" panose="02010600030101010101" pitchFamily="2" charset="-122"/>
              </a:rPr>
              <a:t>协议就是主体对某个资源权限的建议到许可的中间过渡，但这并不意味着建议一定要出现在协议之前。  </a:t>
            </a:r>
            <a:endParaRPr lang="zh-CN" altLang="en-US" sz="2000" dirty="0" smtClean="0">
              <a:ea typeface="宋体" panose="02010600030101010101" pitchFamily="2" charset="-122"/>
            </a:endParaRPr>
          </a:p>
          <a:p>
            <a:pPr lvl="2"/>
            <a:r>
              <a:rPr lang="zh-CN" altLang="en-US" sz="2000" dirty="0" smtClean="0">
                <a:ea typeface="宋体" panose="02010600030101010101" pitchFamily="2" charset="-122"/>
              </a:rPr>
              <a:t>上下文具有十分重要的唯一标识实体功能 </a:t>
            </a:r>
            <a:endParaRPr lang="zh-CN" altLang="en-US" sz="2000" dirty="0" smtClean="0">
              <a:ea typeface="宋体" panose="02010600030101010101" pitchFamily="2" charset="-122"/>
            </a:endParaRPr>
          </a:p>
        </p:txBody>
      </p:sp>
      <p:sp>
        <p:nvSpPr>
          <p:cNvPr id="143363"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683568" y="1772816"/>
            <a:ext cx="7920880" cy="3392488"/>
          </a:xfrm>
        </p:spPr>
        <p:txBody>
          <a:bodyPr/>
          <a:lstStyle/>
          <a:p>
            <a:r>
              <a:rPr lang="zh-CN" altLang="en-US" dirty="0" smtClean="0">
                <a:solidFill>
                  <a:srgbClr val="FF0000"/>
                </a:solidFill>
              </a:rPr>
              <a:t>数字</a:t>
            </a:r>
            <a:r>
              <a:rPr lang="zh-CN" altLang="en-US" dirty="0">
                <a:solidFill>
                  <a:srgbClr val="FF0000"/>
                </a:solidFill>
              </a:rPr>
              <a:t>版权管理</a:t>
            </a:r>
            <a:r>
              <a:rPr lang="zh-CN" altLang="en-US" dirty="0"/>
              <a:t>，即所谓的</a:t>
            </a:r>
            <a:r>
              <a:rPr lang="en-US" altLang="zh-CN" dirty="0"/>
              <a:t>DRM</a:t>
            </a:r>
            <a:r>
              <a:rPr lang="zh-CN" altLang="en-US" dirty="0"/>
              <a:t>（</a:t>
            </a:r>
            <a:r>
              <a:rPr lang="en-US" altLang="zh-CN" dirty="0"/>
              <a:t>Digital Rights Management</a:t>
            </a:r>
            <a:r>
              <a:rPr lang="zh-CN" altLang="en-US" dirty="0"/>
              <a:t>），也称</a:t>
            </a:r>
            <a:r>
              <a:rPr lang="zh-CN" altLang="en-US" dirty="0">
                <a:solidFill>
                  <a:srgbClr val="FF0000"/>
                </a:solidFill>
              </a:rPr>
              <a:t>数字版权保护</a:t>
            </a:r>
            <a:r>
              <a:rPr lang="zh-CN" altLang="en-US" dirty="0"/>
              <a:t>，就是采取</a:t>
            </a:r>
            <a:r>
              <a:rPr lang="zh-CN" altLang="en-US" dirty="0" smtClean="0"/>
              <a:t>信息安全</a:t>
            </a:r>
            <a:r>
              <a:rPr lang="zh-CN" altLang="en-US" dirty="0"/>
              <a:t>技术手段在内的系统解决方案，在保证合法</a:t>
            </a:r>
            <a:r>
              <a:rPr lang="zh-CN" altLang="en-US" dirty="0" smtClean="0"/>
              <a:t>的、具有</a:t>
            </a:r>
            <a:r>
              <a:rPr lang="zh-CN" altLang="en-US" dirty="0"/>
              <a:t>权限的用户对数字信息（如数字图像、音频 、视频等）正常使用的同时，保护数字信息创作</a:t>
            </a:r>
            <a:r>
              <a:rPr lang="zh-CN" altLang="en-US" dirty="0" smtClean="0"/>
              <a:t>者和</a:t>
            </a:r>
            <a:r>
              <a:rPr lang="zh-CN" altLang="en-US" dirty="0"/>
              <a:t>拥有者的版权，根据版权信息使其获得合法收益 ，在版权受到侵害时能够鉴别数字信息的版权</a:t>
            </a:r>
            <a:r>
              <a:rPr lang="zh-CN" altLang="en-US" dirty="0" smtClean="0"/>
              <a:t>归属及</a:t>
            </a:r>
            <a:r>
              <a:rPr lang="zh-CN" altLang="en-US" dirty="0"/>
              <a:t>版权信息的真伪，并确定盗版数字作品的来源。</a:t>
            </a:r>
            <a:endParaRPr lang="zh-CN" altLang="en-US" dirty="0"/>
          </a:p>
          <a:p>
            <a:pPr>
              <a:lnSpc>
                <a:spcPct val="90000"/>
              </a:lnSpc>
            </a:pP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44386" name="Rectangle 3"/>
          <p:cNvSpPr>
            <a:spLocks noGrp="1"/>
          </p:cNvSpPr>
          <p:nvPr>
            <p:ph type="body" idx="1"/>
          </p:nvPr>
        </p:nvSpPr>
        <p:spPr/>
        <p:txBody>
          <a:bodyPr/>
          <a:lstStyle/>
          <a:p>
            <a:r>
              <a:rPr lang="en-US" altLang="zh-CN" dirty="0" smtClean="0">
                <a:ea typeface="宋体" panose="02010600030101010101" pitchFamily="2" charset="-122"/>
              </a:rPr>
              <a:t>ODRL</a:t>
            </a:r>
            <a:r>
              <a:rPr lang="zh-CN" altLang="en-US" dirty="0" smtClean="0">
                <a:ea typeface="宋体" panose="02010600030101010101" pitchFamily="2" charset="-122"/>
              </a:rPr>
              <a:t>（</a:t>
            </a:r>
            <a:r>
              <a:rPr lang="en-US" altLang="zh-CN" dirty="0" smtClean="0">
                <a:ea typeface="宋体" panose="02010600030101010101" pitchFamily="2" charset="-122"/>
              </a:rPr>
              <a:t>OMA-DRM-REL </a:t>
            </a:r>
            <a:r>
              <a:rPr lang="zh-CN" altLang="en-US" dirty="0" smtClean="0">
                <a:ea typeface="宋体" panose="02010600030101010101" pitchFamily="2" charset="-122"/>
              </a:rPr>
              <a:t>）</a:t>
            </a:r>
            <a:endParaRPr lang="zh-CN" altLang="en-US" dirty="0" smtClean="0">
              <a:ea typeface="宋体" panose="02010600030101010101" pitchFamily="2" charset="-122"/>
            </a:endParaRPr>
          </a:p>
          <a:p>
            <a:pPr lvl="1"/>
            <a:r>
              <a:rPr lang="zh-CN" altLang="en-US" dirty="0" smtClean="0">
                <a:ea typeface="宋体" panose="02010600030101010101" pitchFamily="2" charset="-122"/>
              </a:rPr>
              <a:t>功能模型</a:t>
            </a:r>
            <a:endParaRPr lang="zh-CN" altLang="en-US" dirty="0" smtClean="0">
              <a:ea typeface="宋体" panose="02010600030101010101" pitchFamily="2" charset="-122"/>
            </a:endParaRPr>
          </a:p>
        </p:txBody>
      </p:sp>
      <p:sp>
        <p:nvSpPr>
          <p:cNvPr id="144387"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pic>
        <p:nvPicPr>
          <p:cNvPr id="144388" name="Picture 5"/>
          <p:cNvPicPr>
            <a:picLocks noChangeAspect="1" noChangeArrowheads="1"/>
          </p:cNvPicPr>
          <p:nvPr/>
        </p:nvPicPr>
        <p:blipFill>
          <a:blip r:embed="rId1"/>
          <a:srcRect/>
          <a:stretch>
            <a:fillRect/>
          </a:stretch>
        </p:blipFill>
        <p:spPr bwMode="auto">
          <a:xfrm>
            <a:off x="250825" y="2636838"/>
            <a:ext cx="7488238" cy="3656012"/>
          </a:xfrm>
          <a:prstGeom prst="rect">
            <a:avLst/>
          </a:prstGeom>
          <a:noFill/>
          <a:ln w="9525">
            <a:noFill/>
            <a:miter lim="800000"/>
            <a:headEnd/>
            <a:tailEnd/>
          </a:ln>
        </p:spPr>
      </p:pic>
      <p:pic>
        <p:nvPicPr>
          <p:cNvPr id="144389" name="Picture 7"/>
          <p:cNvPicPr>
            <a:picLocks noChangeAspect="1" noChangeArrowheads="1"/>
          </p:cNvPicPr>
          <p:nvPr/>
        </p:nvPicPr>
        <p:blipFill>
          <a:blip r:embed="rId2"/>
          <a:srcRect/>
          <a:stretch>
            <a:fillRect/>
          </a:stretch>
        </p:blipFill>
        <p:spPr bwMode="auto">
          <a:xfrm>
            <a:off x="4699000" y="2636838"/>
            <a:ext cx="6929438" cy="3382962"/>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45410" name="Rectangle 3"/>
          <p:cNvSpPr>
            <a:spLocks noGrp="1"/>
          </p:cNvSpPr>
          <p:nvPr>
            <p:ph type="body" idx="1"/>
          </p:nvPr>
        </p:nvSpPr>
        <p:spPr>
          <a:xfrm>
            <a:off x="457200" y="1600200"/>
            <a:ext cx="8229600" cy="4852988"/>
          </a:xfrm>
        </p:spPr>
        <p:txBody>
          <a:bodyPr/>
          <a:lstStyle/>
          <a:p>
            <a:pPr marL="609600" indent="-609600">
              <a:lnSpc>
                <a:spcPct val="80000"/>
              </a:lnSpc>
            </a:pPr>
            <a:r>
              <a:rPr lang="en-US" altLang="zh-CN" sz="2800" dirty="0" smtClean="0">
                <a:ea typeface="宋体" panose="02010600030101010101" pitchFamily="2" charset="-122"/>
              </a:rPr>
              <a:t>ODRL</a:t>
            </a:r>
            <a:r>
              <a:rPr lang="zh-CN" altLang="en-US" sz="2800" dirty="0" smtClean="0">
                <a:ea typeface="宋体" panose="02010600030101010101" pitchFamily="2" charset="-122"/>
              </a:rPr>
              <a:t>（</a:t>
            </a:r>
            <a:r>
              <a:rPr lang="en-US" altLang="zh-CN" sz="2800" dirty="0" smtClean="0">
                <a:ea typeface="宋体" panose="02010600030101010101" pitchFamily="2" charset="-122"/>
              </a:rPr>
              <a:t>OMA-DRM-REL </a:t>
            </a:r>
            <a:r>
              <a:rPr lang="zh-CN" altLang="en-US" sz="2800" dirty="0" smtClean="0">
                <a:ea typeface="宋体" panose="02010600030101010101" pitchFamily="2" charset="-122"/>
              </a:rPr>
              <a:t>）</a:t>
            </a:r>
            <a:endParaRPr lang="zh-CN" altLang="en-US" sz="2800" dirty="0" smtClean="0">
              <a:ea typeface="宋体" panose="02010600030101010101" pitchFamily="2" charset="-122"/>
            </a:endParaRPr>
          </a:p>
          <a:p>
            <a:pPr marL="990600" lvl="1" indent="-533400">
              <a:lnSpc>
                <a:spcPct val="80000"/>
              </a:lnSpc>
            </a:pPr>
            <a:r>
              <a:rPr lang="zh-CN" altLang="en-US" sz="2400" dirty="0" smtClean="0">
                <a:ea typeface="宋体" panose="02010600030101010101" pitchFamily="2" charset="-122"/>
              </a:rPr>
              <a:t>许可模型</a:t>
            </a:r>
            <a:endParaRPr lang="zh-CN" altLang="en-US" sz="2400" dirty="0" smtClean="0">
              <a:ea typeface="宋体" panose="02010600030101010101" pitchFamily="2" charset="-122"/>
            </a:endParaRPr>
          </a:p>
          <a:p>
            <a:pPr marL="1371600" lvl="2" indent="-457200">
              <a:lnSpc>
                <a:spcPct val="80000"/>
              </a:lnSpc>
            </a:pPr>
            <a:r>
              <a:rPr lang="zh-CN" altLang="en-US" sz="2000" dirty="0" smtClean="0">
                <a:ea typeface="宋体" panose="02010600030101010101" pitchFamily="2" charset="-122"/>
              </a:rPr>
              <a:t>使用（</a:t>
            </a:r>
            <a:r>
              <a:rPr lang="en-US" altLang="zh-CN" sz="2000" dirty="0" smtClean="0">
                <a:ea typeface="宋体" panose="02010600030101010101" pitchFamily="2" charset="-122"/>
              </a:rPr>
              <a:t>Usage</a:t>
            </a:r>
            <a:r>
              <a:rPr lang="zh-CN" altLang="en-US" sz="2000" dirty="0" smtClean="0">
                <a:ea typeface="宋体" panose="02010600030101010101" pitchFamily="2" charset="-122"/>
              </a:rPr>
              <a:t>）是指对资源的一类使用或消费方法。具体实现包括显示（</a:t>
            </a:r>
            <a:r>
              <a:rPr lang="en-US" altLang="zh-CN" sz="2000" dirty="0" smtClean="0">
                <a:ea typeface="宋体" panose="02010600030101010101" pitchFamily="2" charset="-122"/>
              </a:rPr>
              <a:t>Display</a:t>
            </a:r>
            <a:r>
              <a:rPr lang="zh-CN" altLang="en-US" sz="2000" dirty="0" smtClean="0">
                <a:ea typeface="宋体" panose="02010600030101010101" pitchFamily="2" charset="-122"/>
              </a:rPr>
              <a:t>）、打印（</a:t>
            </a:r>
            <a:r>
              <a:rPr lang="en-US" altLang="zh-CN" sz="2000" dirty="0" smtClean="0">
                <a:ea typeface="宋体" panose="02010600030101010101" pitchFamily="2" charset="-122"/>
              </a:rPr>
              <a:t>Print</a:t>
            </a:r>
            <a:r>
              <a:rPr lang="zh-CN" altLang="en-US" sz="2000" dirty="0" smtClean="0">
                <a:ea typeface="宋体" panose="02010600030101010101" pitchFamily="2" charset="-122"/>
              </a:rPr>
              <a:t>）、播放（</a:t>
            </a:r>
            <a:r>
              <a:rPr lang="en-US" altLang="zh-CN" sz="2000" dirty="0" smtClean="0">
                <a:ea typeface="宋体" panose="02010600030101010101" pitchFamily="2" charset="-122"/>
              </a:rPr>
              <a:t>Play</a:t>
            </a:r>
            <a:r>
              <a:rPr lang="zh-CN" altLang="en-US" sz="2000" dirty="0" smtClean="0">
                <a:ea typeface="宋体" panose="02010600030101010101" pitchFamily="2" charset="-122"/>
              </a:rPr>
              <a:t>）、执行（</a:t>
            </a:r>
            <a:r>
              <a:rPr lang="en-US" altLang="zh-CN" sz="2000" dirty="0" smtClean="0">
                <a:ea typeface="宋体" panose="02010600030101010101" pitchFamily="2" charset="-122"/>
              </a:rPr>
              <a:t>Execute</a:t>
            </a:r>
            <a:r>
              <a:rPr lang="zh-CN" altLang="en-US" sz="2000" dirty="0" smtClean="0">
                <a:ea typeface="宋体" panose="02010600030101010101" pitchFamily="2" charset="-122"/>
              </a:rPr>
              <a:t>）等。</a:t>
            </a:r>
            <a:endParaRPr lang="zh-CN" altLang="en-US" sz="2000" dirty="0" smtClean="0">
              <a:ea typeface="宋体" panose="02010600030101010101" pitchFamily="2" charset="-122"/>
            </a:endParaRPr>
          </a:p>
          <a:p>
            <a:pPr marL="1371600" lvl="2" indent="-457200">
              <a:lnSpc>
                <a:spcPct val="80000"/>
              </a:lnSpc>
            </a:pPr>
            <a:r>
              <a:rPr lang="zh-CN" altLang="en-US" sz="2000" dirty="0" smtClean="0">
                <a:ea typeface="宋体" panose="02010600030101010101" pitchFamily="2" charset="-122"/>
              </a:rPr>
              <a:t>重用（</a:t>
            </a:r>
            <a:r>
              <a:rPr lang="en-US" altLang="zh-CN" sz="2000" dirty="0" smtClean="0">
                <a:ea typeface="宋体" panose="02010600030101010101" pitchFamily="2" charset="-122"/>
              </a:rPr>
              <a:t>Reuse</a:t>
            </a:r>
            <a:r>
              <a:rPr lang="zh-CN" altLang="en-US" sz="2000" dirty="0" smtClean="0">
                <a:ea typeface="宋体" panose="02010600030101010101" pitchFamily="2" charset="-122"/>
              </a:rPr>
              <a:t>）指重用资源的一类操作。具体实现有修改（</a:t>
            </a:r>
            <a:r>
              <a:rPr lang="en-US" altLang="zh-CN" sz="2000" dirty="0" smtClean="0">
                <a:ea typeface="宋体" panose="02010600030101010101" pitchFamily="2" charset="-122"/>
              </a:rPr>
              <a:t>Modify</a:t>
            </a:r>
            <a:r>
              <a:rPr lang="zh-CN" altLang="en-US" sz="2000" dirty="0" smtClean="0">
                <a:ea typeface="宋体" panose="02010600030101010101" pitchFamily="2" charset="-122"/>
              </a:rPr>
              <a:t>）、引用（</a:t>
            </a:r>
            <a:r>
              <a:rPr lang="en-US" altLang="zh-CN" sz="2000" dirty="0" smtClean="0">
                <a:ea typeface="宋体" panose="02010600030101010101" pitchFamily="2" charset="-122"/>
              </a:rPr>
              <a:t>Extract</a:t>
            </a:r>
            <a:r>
              <a:rPr lang="zh-CN" altLang="en-US" sz="2000" dirty="0" smtClean="0">
                <a:ea typeface="宋体" panose="02010600030101010101" pitchFamily="2" charset="-122"/>
              </a:rPr>
              <a:t>）、注释（</a:t>
            </a:r>
            <a:r>
              <a:rPr lang="en-US" altLang="zh-CN" sz="2000" dirty="0" smtClean="0">
                <a:ea typeface="宋体" panose="02010600030101010101" pitchFamily="2" charset="-122"/>
              </a:rPr>
              <a:t>Annotate</a:t>
            </a:r>
            <a:r>
              <a:rPr lang="zh-CN" altLang="en-US" sz="2000" dirty="0" smtClean="0">
                <a:ea typeface="宋体" panose="02010600030101010101" pitchFamily="2" charset="-122"/>
              </a:rPr>
              <a:t>）、聚合（</a:t>
            </a:r>
            <a:r>
              <a:rPr lang="en-US" altLang="zh-CN" sz="2000" dirty="0" smtClean="0">
                <a:ea typeface="宋体" panose="02010600030101010101" pitchFamily="2" charset="-122"/>
              </a:rPr>
              <a:t>Aggregate</a:t>
            </a:r>
            <a:r>
              <a:rPr lang="zh-CN" altLang="en-US" sz="2000" dirty="0" smtClean="0">
                <a:ea typeface="宋体" panose="02010600030101010101" pitchFamily="2" charset="-122"/>
              </a:rPr>
              <a:t>）等。</a:t>
            </a:r>
            <a:endParaRPr lang="zh-CN" altLang="en-US" sz="2000" dirty="0" smtClean="0">
              <a:ea typeface="宋体" panose="02010600030101010101" pitchFamily="2" charset="-122"/>
            </a:endParaRPr>
          </a:p>
          <a:p>
            <a:pPr marL="1371600" lvl="2" indent="-457200">
              <a:lnSpc>
                <a:spcPct val="80000"/>
              </a:lnSpc>
            </a:pPr>
            <a:r>
              <a:rPr lang="zh-CN" altLang="en-US" sz="2000" dirty="0" smtClean="0">
                <a:ea typeface="宋体" panose="02010600030101010101" pitchFamily="2" charset="-122"/>
              </a:rPr>
              <a:t>传递（</a:t>
            </a:r>
            <a:r>
              <a:rPr lang="en-US" altLang="zh-CN" sz="2000" dirty="0" smtClean="0">
                <a:ea typeface="宋体" panose="02010600030101010101" pitchFamily="2" charset="-122"/>
              </a:rPr>
              <a:t>Transfer</a:t>
            </a:r>
            <a:r>
              <a:rPr lang="zh-CN" altLang="en-US" sz="2000" dirty="0" smtClean="0">
                <a:ea typeface="宋体" panose="02010600030101010101" pitchFamily="2" charset="-122"/>
              </a:rPr>
              <a:t>）指资源权限传递的过程集。具体实现有销售（</a:t>
            </a:r>
            <a:r>
              <a:rPr lang="en-US" altLang="zh-CN" sz="2000" dirty="0" smtClean="0">
                <a:ea typeface="宋体" panose="02010600030101010101" pitchFamily="2" charset="-122"/>
              </a:rPr>
              <a:t>Sell</a:t>
            </a:r>
            <a:r>
              <a:rPr lang="zh-CN" altLang="en-US" sz="2000" dirty="0" smtClean="0">
                <a:ea typeface="宋体" panose="02010600030101010101" pitchFamily="2" charset="-122"/>
              </a:rPr>
              <a:t>）、出借（</a:t>
            </a:r>
            <a:r>
              <a:rPr lang="en-US" altLang="zh-CN" sz="2000" dirty="0" smtClean="0">
                <a:ea typeface="宋体" panose="02010600030101010101" pitchFamily="2" charset="-122"/>
              </a:rPr>
              <a:t>Lend</a:t>
            </a:r>
            <a:r>
              <a:rPr lang="zh-CN" altLang="en-US" sz="2000" dirty="0" smtClean="0">
                <a:ea typeface="宋体" panose="02010600030101010101" pitchFamily="2" charset="-122"/>
              </a:rPr>
              <a:t>）、给予（</a:t>
            </a:r>
            <a:r>
              <a:rPr lang="en-US" altLang="zh-CN" sz="2000" dirty="0" smtClean="0">
                <a:ea typeface="宋体" panose="02010600030101010101" pitchFamily="2" charset="-122"/>
              </a:rPr>
              <a:t>Give</a:t>
            </a:r>
            <a:r>
              <a:rPr lang="zh-CN" altLang="en-US" sz="2000" dirty="0" smtClean="0">
                <a:ea typeface="宋体" panose="02010600030101010101" pitchFamily="2" charset="-122"/>
              </a:rPr>
              <a:t>）、出租（</a:t>
            </a:r>
            <a:r>
              <a:rPr lang="en-US" altLang="zh-CN" sz="2000" dirty="0" smtClean="0">
                <a:ea typeface="宋体" panose="02010600030101010101" pitchFamily="2" charset="-122"/>
              </a:rPr>
              <a:t>Lease</a:t>
            </a:r>
            <a:r>
              <a:rPr lang="zh-CN" altLang="en-US" sz="2000" dirty="0" smtClean="0">
                <a:ea typeface="宋体" panose="02010600030101010101" pitchFamily="2" charset="-122"/>
              </a:rPr>
              <a:t>）等。</a:t>
            </a:r>
            <a:endParaRPr lang="zh-CN" altLang="en-US" sz="2000" dirty="0" smtClean="0">
              <a:ea typeface="宋体" panose="02010600030101010101" pitchFamily="2" charset="-122"/>
            </a:endParaRPr>
          </a:p>
          <a:p>
            <a:pPr marL="1371600" lvl="2" indent="-457200">
              <a:lnSpc>
                <a:spcPct val="80000"/>
              </a:lnSpc>
            </a:pPr>
            <a:r>
              <a:rPr lang="zh-CN" altLang="en-US" sz="2000" dirty="0" smtClean="0">
                <a:ea typeface="宋体" panose="02010600030101010101" pitchFamily="2" charset="-122"/>
              </a:rPr>
              <a:t>资源管理（</a:t>
            </a:r>
            <a:r>
              <a:rPr lang="en-US" altLang="zh-CN" sz="2000" dirty="0" smtClean="0">
                <a:ea typeface="宋体" panose="02010600030101010101" pitchFamily="2" charset="-122"/>
              </a:rPr>
              <a:t>Asset Management</a:t>
            </a:r>
            <a:r>
              <a:rPr lang="zh-CN" altLang="en-US" sz="2000" dirty="0" smtClean="0">
                <a:ea typeface="宋体" panose="02010600030101010101" pitchFamily="2" charset="-122"/>
              </a:rPr>
              <a:t>）指数字资源管理操作集。具体实现有移动（</a:t>
            </a:r>
            <a:r>
              <a:rPr lang="en-US" altLang="zh-CN" sz="2000" dirty="0" smtClean="0">
                <a:ea typeface="宋体" panose="02010600030101010101" pitchFamily="2" charset="-122"/>
              </a:rPr>
              <a:t>Move</a:t>
            </a:r>
            <a:r>
              <a:rPr lang="zh-CN" altLang="en-US" sz="2000" dirty="0" smtClean="0">
                <a:ea typeface="宋体" panose="02010600030101010101" pitchFamily="2" charset="-122"/>
              </a:rPr>
              <a:t>）、复制（</a:t>
            </a:r>
            <a:r>
              <a:rPr lang="en-US" altLang="zh-CN" sz="2000" dirty="0" smtClean="0">
                <a:ea typeface="宋体" panose="02010600030101010101" pitchFamily="2" charset="-122"/>
              </a:rPr>
              <a:t>Duplicate</a:t>
            </a:r>
            <a:r>
              <a:rPr lang="zh-CN" altLang="en-US" sz="2000" dirty="0" smtClean="0">
                <a:ea typeface="宋体" panose="02010600030101010101" pitchFamily="2" charset="-122"/>
              </a:rPr>
              <a:t>）、删除（</a:t>
            </a:r>
            <a:r>
              <a:rPr lang="en-US" altLang="zh-CN" sz="2000" dirty="0" smtClean="0">
                <a:ea typeface="宋体" panose="02010600030101010101" pitchFamily="2" charset="-122"/>
              </a:rPr>
              <a:t>Delete</a:t>
            </a:r>
            <a:r>
              <a:rPr lang="zh-CN" altLang="en-US" sz="2000" dirty="0" smtClean="0">
                <a:ea typeface="宋体" panose="02010600030101010101" pitchFamily="2" charset="-122"/>
              </a:rPr>
              <a:t>）、核实（</a:t>
            </a:r>
            <a:r>
              <a:rPr lang="en-US" altLang="zh-CN" sz="2000" dirty="0" smtClean="0">
                <a:ea typeface="宋体" panose="02010600030101010101" pitchFamily="2" charset="-122"/>
              </a:rPr>
              <a:t>Verify</a:t>
            </a:r>
            <a:r>
              <a:rPr lang="zh-CN" altLang="en-US" sz="2000" dirty="0" smtClean="0">
                <a:ea typeface="宋体" panose="02010600030101010101" pitchFamily="2" charset="-122"/>
              </a:rPr>
              <a:t>）、备份（</a:t>
            </a:r>
            <a:r>
              <a:rPr lang="en-US" altLang="zh-CN" sz="2000" dirty="0" smtClean="0">
                <a:ea typeface="宋体" panose="02010600030101010101" pitchFamily="2" charset="-122"/>
              </a:rPr>
              <a:t>Backup</a:t>
            </a:r>
            <a:r>
              <a:rPr lang="zh-CN" altLang="en-US" sz="2000" dirty="0" smtClean="0">
                <a:ea typeface="宋体" panose="02010600030101010101" pitchFamily="2" charset="-122"/>
              </a:rPr>
              <a:t>）、恢复（</a:t>
            </a:r>
            <a:r>
              <a:rPr lang="en-US" altLang="zh-CN" sz="2000" dirty="0" smtClean="0">
                <a:ea typeface="宋体" panose="02010600030101010101" pitchFamily="2" charset="-122"/>
              </a:rPr>
              <a:t>Restore</a:t>
            </a:r>
            <a:r>
              <a:rPr lang="zh-CN" altLang="en-US" sz="2000" dirty="0" smtClean="0">
                <a:ea typeface="宋体" panose="02010600030101010101" pitchFamily="2" charset="-122"/>
              </a:rPr>
              <a:t>）、保存（</a:t>
            </a:r>
            <a:r>
              <a:rPr lang="en-US" altLang="zh-CN" sz="2000" dirty="0" smtClean="0">
                <a:ea typeface="宋体" panose="02010600030101010101" pitchFamily="2" charset="-122"/>
              </a:rPr>
              <a:t>Save</a:t>
            </a:r>
            <a:r>
              <a:rPr lang="zh-CN" altLang="en-US" sz="2000" dirty="0" smtClean="0">
                <a:ea typeface="宋体" panose="02010600030101010101" pitchFamily="2" charset="-122"/>
              </a:rPr>
              <a:t>）、安装（</a:t>
            </a:r>
            <a:r>
              <a:rPr lang="en-US" altLang="zh-CN" sz="2000" dirty="0" smtClean="0">
                <a:ea typeface="宋体" panose="02010600030101010101" pitchFamily="2" charset="-122"/>
              </a:rPr>
              <a:t>Install</a:t>
            </a:r>
            <a:r>
              <a:rPr lang="zh-CN" altLang="en-US" sz="2000" dirty="0" smtClean="0">
                <a:ea typeface="宋体" panose="02010600030101010101" pitchFamily="2" charset="-122"/>
              </a:rPr>
              <a:t>）、卸载（</a:t>
            </a:r>
            <a:r>
              <a:rPr lang="en-US" altLang="zh-CN" sz="2000" dirty="0" smtClean="0">
                <a:ea typeface="宋体" panose="02010600030101010101" pitchFamily="2" charset="-122"/>
              </a:rPr>
              <a:t>Uninstall</a:t>
            </a:r>
            <a:r>
              <a:rPr lang="zh-CN" altLang="en-US" sz="2000" dirty="0" smtClean="0">
                <a:ea typeface="宋体" panose="02010600030101010101" pitchFamily="2" charset="-122"/>
              </a:rPr>
              <a:t>）等。</a:t>
            </a:r>
            <a:endParaRPr lang="zh-CN" altLang="en-US" sz="2000" dirty="0" smtClean="0">
              <a:ea typeface="宋体" panose="02010600030101010101" pitchFamily="2" charset="-122"/>
            </a:endParaRPr>
          </a:p>
          <a:p>
            <a:pPr marL="1371600" lvl="2" indent="-457200">
              <a:lnSpc>
                <a:spcPct val="80000"/>
              </a:lnSpc>
            </a:pPr>
            <a:r>
              <a:rPr lang="zh-CN" altLang="en-US" sz="2000" dirty="0" smtClean="0">
                <a:ea typeface="宋体" panose="02010600030101010101" pitchFamily="2" charset="-122"/>
              </a:rPr>
              <a:t>排他性”（</a:t>
            </a:r>
            <a:r>
              <a:rPr lang="en-US" altLang="zh-CN" sz="2000" dirty="0" smtClean="0">
                <a:ea typeface="宋体" panose="02010600030101010101" pitchFamily="2" charset="-122"/>
              </a:rPr>
              <a:t>Exclusivity</a:t>
            </a:r>
            <a:r>
              <a:rPr lang="zh-CN" altLang="en-US" sz="2000" dirty="0" smtClean="0">
                <a:ea typeface="宋体" panose="02010600030101010101" pitchFamily="2" charset="-122"/>
              </a:rPr>
              <a:t>）  </a:t>
            </a:r>
            <a:endParaRPr lang="zh-CN" altLang="en-US" sz="2000" dirty="0" smtClean="0">
              <a:ea typeface="宋体" panose="02010600030101010101" pitchFamily="2" charset="-122"/>
            </a:endParaRPr>
          </a:p>
        </p:txBody>
      </p:sp>
      <p:sp>
        <p:nvSpPr>
          <p:cNvPr id="145411"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46434" name="Rectangle 3"/>
          <p:cNvSpPr>
            <a:spLocks noGrp="1"/>
          </p:cNvSpPr>
          <p:nvPr>
            <p:ph type="body" idx="1"/>
          </p:nvPr>
        </p:nvSpPr>
        <p:spPr>
          <a:xfrm>
            <a:off x="457200" y="1600200"/>
            <a:ext cx="8686800" cy="4852988"/>
          </a:xfrm>
        </p:spPr>
        <p:txBody>
          <a:bodyPr/>
          <a:lstStyle/>
          <a:p>
            <a:pPr marL="609600" indent="-609600">
              <a:lnSpc>
                <a:spcPct val="80000"/>
              </a:lnSpc>
            </a:pPr>
            <a:r>
              <a:rPr lang="en-US" altLang="zh-CN" sz="2000" dirty="0" smtClean="0">
                <a:ea typeface="宋体" panose="02010600030101010101" pitchFamily="2" charset="-122"/>
              </a:rPr>
              <a:t>ODRL</a:t>
            </a:r>
            <a:r>
              <a:rPr lang="zh-CN" altLang="en-US" sz="2000" dirty="0" smtClean="0">
                <a:ea typeface="宋体" panose="02010600030101010101" pitchFamily="2" charset="-122"/>
              </a:rPr>
              <a:t>（</a:t>
            </a:r>
            <a:r>
              <a:rPr lang="en-US" altLang="zh-CN" sz="2000" dirty="0" smtClean="0">
                <a:ea typeface="宋体" panose="02010600030101010101" pitchFamily="2" charset="-122"/>
              </a:rPr>
              <a:t>OMA-DRM-REL </a:t>
            </a:r>
            <a:r>
              <a:rPr lang="zh-CN" altLang="en-US" sz="2000" dirty="0" smtClean="0">
                <a:ea typeface="宋体" panose="02010600030101010101" pitchFamily="2" charset="-122"/>
              </a:rPr>
              <a:t>）</a:t>
            </a:r>
            <a:endParaRPr lang="zh-CN" altLang="en-US" sz="2000" dirty="0" smtClean="0">
              <a:ea typeface="宋体" panose="02010600030101010101" pitchFamily="2" charset="-122"/>
            </a:endParaRPr>
          </a:p>
          <a:p>
            <a:pPr marL="990600" lvl="1" indent="-533400">
              <a:lnSpc>
                <a:spcPct val="80000"/>
              </a:lnSpc>
            </a:pPr>
            <a:r>
              <a:rPr lang="zh-CN" altLang="en-US" sz="1800" dirty="0" smtClean="0">
                <a:ea typeface="宋体" panose="02010600030101010101" pitchFamily="2" charset="-122"/>
              </a:rPr>
              <a:t>约束模型</a:t>
            </a:r>
            <a:endParaRPr lang="zh-CN" altLang="en-US" sz="1800" dirty="0" smtClean="0">
              <a:ea typeface="宋体" panose="02010600030101010101" pitchFamily="2" charset="-122"/>
            </a:endParaRPr>
          </a:p>
          <a:p>
            <a:pPr marL="1371600" lvl="2" indent="-457200">
              <a:lnSpc>
                <a:spcPct val="80000"/>
              </a:lnSpc>
            </a:pPr>
            <a:r>
              <a:rPr lang="zh-CN" altLang="en-US" sz="1800" dirty="0" smtClean="0">
                <a:ea typeface="宋体" panose="02010600030101010101" pitchFamily="2" charset="-122"/>
              </a:rPr>
              <a:t>用户（</a:t>
            </a:r>
            <a:r>
              <a:rPr lang="en-US" altLang="zh-CN" sz="1800" dirty="0" smtClean="0">
                <a:ea typeface="宋体" panose="02010600030101010101" pitchFamily="2" charset="-122"/>
              </a:rPr>
              <a:t>User</a:t>
            </a:r>
            <a:r>
              <a:rPr lang="zh-CN" altLang="en-US" sz="1800" dirty="0" smtClean="0">
                <a:ea typeface="宋体" panose="02010600030101010101" pitchFamily="2" charset="-122"/>
              </a:rPr>
              <a:t>）指用于限定用户的一类约束。具体实现是单个（</a:t>
            </a:r>
            <a:r>
              <a:rPr lang="en-US" altLang="zh-CN" sz="1800" dirty="0" smtClean="0">
                <a:ea typeface="宋体" panose="02010600030101010101" pitchFamily="2" charset="-122"/>
              </a:rPr>
              <a:t>Individual</a:t>
            </a:r>
            <a:r>
              <a:rPr lang="zh-CN" altLang="en-US" sz="1800" dirty="0" smtClean="0">
                <a:ea typeface="宋体" panose="02010600030101010101" pitchFamily="2" charset="-122"/>
              </a:rPr>
              <a:t>）和群（</a:t>
            </a:r>
            <a:r>
              <a:rPr lang="en-US" altLang="zh-CN" sz="1800" dirty="0" smtClean="0">
                <a:ea typeface="宋体" panose="02010600030101010101" pitchFamily="2" charset="-122"/>
              </a:rPr>
              <a:t>Group</a:t>
            </a:r>
            <a:r>
              <a:rPr lang="zh-CN" altLang="en-US" sz="1800" dirty="0" smtClean="0">
                <a:ea typeface="宋体" panose="02010600030101010101" pitchFamily="2" charset="-122"/>
              </a:rPr>
              <a:t>）。</a:t>
            </a:r>
            <a:endParaRPr lang="zh-CN" altLang="en-US" sz="1800" dirty="0" smtClean="0">
              <a:ea typeface="宋体" panose="02010600030101010101" pitchFamily="2" charset="-122"/>
            </a:endParaRPr>
          </a:p>
          <a:p>
            <a:pPr marL="1371600" lvl="2" indent="-457200">
              <a:lnSpc>
                <a:spcPct val="80000"/>
              </a:lnSpc>
            </a:pPr>
            <a:r>
              <a:rPr lang="zh-CN" altLang="en-US" sz="1800" dirty="0" smtClean="0">
                <a:ea typeface="宋体" panose="02010600030101010101" pitchFamily="2" charset="-122"/>
              </a:rPr>
              <a:t>设备（</a:t>
            </a:r>
            <a:r>
              <a:rPr lang="en-US" altLang="zh-CN" sz="1800" dirty="0" smtClean="0">
                <a:ea typeface="宋体" panose="02010600030101010101" pitchFamily="2" charset="-122"/>
              </a:rPr>
              <a:t>Device</a:t>
            </a:r>
            <a:r>
              <a:rPr lang="zh-CN" altLang="en-US" sz="1800" dirty="0" smtClean="0">
                <a:ea typeface="宋体" panose="02010600030101010101" pitchFamily="2" charset="-122"/>
              </a:rPr>
              <a:t>）指用于限定使用的物理设备或系统的一类约束。具体实现为</a:t>
            </a:r>
            <a:r>
              <a:rPr lang="en-US" altLang="zh-CN" sz="1800" dirty="0" smtClean="0">
                <a:ea typeface="宋体" panose="02010600030101010101" pitchFamily="2" charset="-122"/>
              </a:rPr>
              <a:t>CPU</a:t>
            </a:r>
            <a:r>
              <a:rPr lang="zh-CN" altLang="en-US" sz="1800" dirty="0" smtClean="0">
                <a:ea typeface="宋体" panose="02010600030101010101" pitchFamily="2" charset="-122"/>
              </a:rPr>
              <a:t>、网络（</a:t>
            </a:r>
            <a:r>
              <a:rPr lang="en-US" altLang="zh-CN" sz="1800" dirty="0" smtClean="0">
                <a:ea typeface="宋体" panose="02010600030101010101" pitchFamily="2" charset="-122"/>
              </a:rPr>
              <a:t>Network</a:t>
            </a:r>
            <a:r>
              <a:rPr lang="zh-CN" altLang="en-US" sz="1800" dirty="0" smtClean="0">
                <a:ea typeface="宋体" panose="02010600030101010101" pitchFamily="2" charset="-122"/>
              </a:rPr>
              <a:t>）、屏幕（</a:t>
            </a:r>
            <a:r>
              <a:rPr lang="en-US" altLang="zh-CN" sz="1800" dirty="0" smtClean="0">
                <a:ea typeface="宋体" panose="02010600030101010101" pitchFamily="2" charset="-122"/>
              </a:rPr>
              <a:t>Screen</a:t>
            </a:r>
            <a:r>
              <a:rPr lang="zh-CN" altLang="en-US" sz="1800" dirty="0" smtClean="0">
                <a:ea typeface="宋体" panose="02010600030101010101" pitchFamily="2" charset="-122"/>
              </a:rPr>
              <a:t>）、内存（</a:t>
            </a:r>
            <a:r>
              <a:rPr lang="en-US" altLang="zh-CN" sz="1800" dirty="0" smtClean="0">
                <a:ea typeface="宋体" panose="02010600030101010101" pitchFamily="2" charset="-122"/>
              </a:rPr>
              <a:t>Memory</a:t>
            </a:r>
            <a:r>
              <a:rPr lang="zh-CN" altLang="en-US" sz="1800" dirty="0" smtClean="0">
                <a:ea typeface="宋体" panose="02010600030101010101" pitchFamily="2" charset="-122"/>
              </a:rPr>
              <a:t>）、打印机（</a:t>
            </a:r>
            <a:r>
              <a:rPr lang="en-US" altLang="zh-CN" sz="1800" dirty="0" smtClean="0">
                <a:ea typeface="宋体" panose="02010600030101010101" pitchFamily="2" charset="-122"/>
              </a:rPr>
              <a:t>Printer</a:t>
            </a:r>
            <a:r>
              <a:rPr lang="zh-CN" altLang="en-US" sz="1800" dirty="0" smtClean="0">
                <a:ea typeface="宋体" panose="02010600030101010101" pitchFamily="2" charset="-122"/>
              </a:rPr>
              <a:t>）、软件（</a:t>
            </a:r>
            <a:r>
              <a:rPr lang="en-US" altLang="zh-CN" sz="1800" dirty="0" smtClean="0">
                <a:ea typeface="宋体" panose="02010600030101010101" pitchFamily="2" charset="-122"/>
              </a:rPr>
              <a:t>Software</a:t>
            </a:r>
            <a:r>
              <a:rPr lang="zh-CN" altLang="en-US" sz="1800" dirty="0" smtClean="0">
                <a:ea typeface="宋体" panose="02010600030101010101" pitchFamily="2" charset="-122"/>
              </a:rPr>
              <a:t>）、硬件（</a:t>
            </a:r>
            <a:r>
              <a:rPr lang="en-US" altLang="zh-CN" sz="1800" dirty="0" smtClean="0">
                <a:ea typeface="宋体" panose="02010600030101010101" pitchFamily="2" charset="-122"/>
              </a:rPr>
              <a:t>Hardware</a:t>
            </a:r>
            <a:r>
              <a:rPr lang="zh-CN" altLang="en-US" sz="1800" dirty="0" smtClean="0">
                <a:ea typeface="宋体" panose="02010600030101010101" pitchFamily="2" charset="-122"/>
              </a:rPr>
              <a:t>）等。</a:t>
            </a:r>
            <a:endParaRPr lang="zh-CN" altLang="en-US" sz="1800" dirty="0" smtClean="0">
              <a:ea typeface="宋体" panose="02010600030101010101" pitchFamily="2" charset="-122"/>
            </a:endParaRPr>
          </a:p>
          <a:p>
            <a:pPr marL="1371600" lvl="2" indent="-457200">
              <a:lnSpc>
                <a:spcPct val="80000"/>
              </a:lnSpc>
            </a:pPr>
            <a:r>
              <a:rPr lang="zh-CN" altLang="en-US" sz="1800" dirty="0" smtClean="0">
                <a:ea typeface="宋体" panose="02010600030101010101" pitchFamily="2" charset="-122"/>
              </a:rPr>
              <a:t>范围（</a:t>
            </a:r>
            <a:r>
              <a:rPr lang="en-US" altLang="zh-CN" sz="1800" dirty="0" smtClean="0">
                <a:ea typeface="宋体" panose="02010600030101010101" pitchFamily="2" charset="-122"/>
              </a:rPr>
              <a:t>Bounds</a:t>
            </a:r>
            <a:r>
              <a:rPr lang="zh-CN" altLang="en-US" sz="1800" dirty="0" smtClean="0">
                <a:ea typeface="宋体" panose="02010600030101010101" pitchFamily="2" charset="-122"/>
              </a:rPr>
              <a:t>）</a:t>
            </a:r>
            <a:r>
              <a:rPr lang="en-US" altLang="zh-CN" sz="1800" dirty="0" smtClean="0">
                <a:ea typeface="宋体" panose="02010600030101010101" pitchFamily="2" charset="-122"/>
              </a:rPr>
              <a:t>:</a:t>
            </a:r>
            <a:r>
              <a:rPr lang="zh-CN" altLang="en-US" sz="1800" dirty="0" smtClean="0">
                <a:ea typeface="宋体" panose="02010600030101010101" pitchFamily="2" charset="-122"/>
              </a:rPr>
              <a:t>指用于限定使用数量和范围的一类约束。具体实现为数量（</a:t>
            </a:r>
            <a:r>
              <a:rPr lang="en-US" altLang="zh-CN" sz="1800" dirty="0" smtClean="0">
                <a:ea typeface="宋体" panose="02010600030101010101" pitchFamily="2" charset="-122"/>
              </a:rPr>
              <a:t>Count</a:t>
            </a:r>
            <a:r>
              <a:rPr lang="zh-CN" altLang="en-US" sz="1800" dirty="0" smtClean="0">
                <a:ea typeface="宋体" panose="02010600030101010101" pitchFamily="2" charset="-122"/>
              </a:rPr>
              <a:t>）、范围（</a:t>
            </a:r>
            <a:r>
              <a:rPr lang="en-US" altLang="zh-CN" sz="1800" dirty="0" smtClean="0">
                <a:ea typeface="宋体" panose="02010600030101010101" pitchFamily="2" charset="-122"/>
              </a:rPr>
              <a:t>Range</a:t>
            </a:r>
            <a:r>
              <a:rPr lang="zh-CN" altLang="en-US" sz="1800" dirty="0" smtClean="0">
                <a:ea typeface="宋体" panose="02010600030101010101" pitchFamily="2" charset="-122"/>
              </a:rPr>
              <a:t>）、空间（</a:t>
            </a:r>
            <a:r>
              <a:rPr lang="en-US" altLang="zh-CN" sz="1800" dirty="0" smtClean="0">
                <a:ea typeface="宋体" panose="02010600030101010101" pitchFamily="2" charset="-122"/>
              </a:rPr>
              <a:t>Spatial</a:t>
            </a:r>
            <a:r>
              <a:rPr lang="zh-CN" altLang="en-US" sz="1800" dirty="0" smtClean="0">
                <a:ea typeface="宋体" panose="02010600030101010101" pitchFamily="2" charset="-122"/>
              </a:rPr>
              <a:t>）等。</a:t>
            </a:r>
            <a:endParaRPr lang="zh-CN" altLang="en-US" sz="1800" dirty="0" smtClean="0">
              <a:ea typeface="宋体" panose="02010600030101010101" pitchFamily="2" charset="-122"/>
            </a:endParaRPr>
          </a:p>
          <a:p>
            <a:pPr marL="1371600" lvl="2" indent="-457200">
              <a:lnSpc>
                <a:spcPct val="80000"/>
              </a:lnSpc>
            </a:pPr>
            <a:r>
              <a:rPr lang="zh-CN" altLang="en-US" sz="1800" dirty="0" smtClean="0">
                <a:ea typeface="宋体" panose="02010600030101010101" pitchFamily="2" charset="-122"/>
              </a:rPr>
              <a:t>时间（</a:t>
            </a:r>
            <a:r>
              <a:rPr lang="en-US" altLang="zh-CN" sz="1800" dirty="0" smtClean="0">
                <a:ea typeface="宋体" panose="02010600030101010101" pitchFamily="2" charset="-122"/>
              </a:rPr>
              <a:t>Temporal</a:t>
            </a:r>
            <a:r>
              <a:rPr lang="zh-CN" altLang="en-US" sz="1800" dirty="0" smtClean="0">
                <a:ea typeface="宋体" panose="02010600030101010101" pitchFamily="2" charset="-122"/>
              </a:rPr>
              <a:t>）指限制使用时间的一类约束。具体实现为日期（</a:t>
            </a:r>
            <a:r>
              <a:rPr lang="en-US" altLang="zh-CN" sz="1800" dirty="0" smtClean="0">
                <a:ea typeface="宋体" panose="02010600030101010101" pitchFamily="2" charset="-122"/>
              </a:rPr>
              <a:t>Date Time</a:t>
            </a:r>
            <a:r>
              <a:rPr lang="zh-CN" altLang="en-US" sz="1800" dirty="0" smtClean="0">
                <a:ea typeface="宋体" panose="02010600030101010101" pitchFamily="2" charset="-122"/>
              </a:rPr>
              <a:t>）、累计时间（</a:t>
            </a:r>
            <a:r>
              <a:rPr lang="en-US" altLang="zh-CN" sz="1800" dirty="0" smtClean="0">
                <a:ea typeface="宋体" panose="02010600030101010101" pitchFamily="2" charset="-122"/>
              </a:rPr>
              <a:t>Accumulated</a:t>
            </a:r>
            <a:r>
              <a:rPr lang="zh-CN" altLang="en-US" sz="1800" dirty="0" smtClean="0">
                <a:ea typeface="宋体" panose="02010600030101010101" pitchFamily="2" charset="-122"/>
              </a:rPr>
              <a:t>）、间隔（</a:t>
            </a:r>
            <a:r>
              <a:rPr lang="en-US" altLang="zh-CN" sz="1800" dirty="0" smtClean="0">
                <a:ea typeface="宋体" panose="02010600030101010101" pitchFamily="2" charset="-122"/>
              </a:rPr>
              <a:t>Interval</a:t>
            </a:r>
            <a:r>
              <a:rPr lang="zh-CN" altLang="en-US" sz="1800" dirty="0" smtClean="0">
                <a:ea typeface="宋体" panose="02010600030101010101" pitchFamily="2" charset="-122"/>
              </a:rPr>
              <a:t>）等。</a:t>
            </a:r>
            <a:endParaRPr lang="zh-CN" altLang="en-US" sz="1800" dirty="0" smtClean="0">
              <a:ea typeface="宋体" panose="02010600030101010101" pitchFamily="2" charset="-122"/>
            </a:endParaRPr>
          </a:p>
          <a:p>
            <a:pPr marL="1371600" lvl="2" indent="-457200">
              <a:lnSpc>
                <a:spcPct val="80000"/>
              </a:lnSpc>
            </a:pPr>
            <a:r>
              <a:rPr lang="zh-CN" altLang="en-US" sz="1800" dirty="0" smtClean="0">
                <a:ea typeface="宋体" panose="02010600030101010101" pitchFamily="2" charset="-122"/>
              </a:rPr>
              <a:t>外观（</a:t>
            </a:r>
            <a:r>
              <a:rPr lang="en-US" altLang="zh-CN" sz="1800" dirty="0" smtClean="0">
                <a:ea typeface="宋体" panose="02010600030101010101" pitchFamily="2" charset="-122"/>
              </a:rPr>
              <a:t>Aspect</a:t>
            </a:r>
            <a:r>
              <a:rPr lang="zh-CN" altLang="en-US" sz="1800" dirty="0" smtClean="0">
                <a:ea typeface="宋体" panose="02010600030101010101" pitchFamily="2" charset="-122"/>
              </a:rPr>
              <a:t>）指限定资源特征和表现形式的一类约束。具体实现包括格式（</a:t>
            </a:r>
            <a:r>
              <a:rPr lang="en-US" altLang="zh-CN" sz="1800" dirty="0" smtClean="0">
                <a:ea typeface="宋体" panose="02010600030101010101" pitchFamily="2" charset="-122"/>
              </a:rPr>
              <a:t>Format</a:t>
            </a:r>
            <a:r>
              <a:rPr lang="zh-CN" altLang="en-US" sz="1800" dirty="0" smtClean="0">
                <a:ea typeface="宋体" panose="02010600030101010101" pitchFamily="2" charset="-122"/>
              </a:rPr>
              <a:t>）、质量（</a:t>
            </a:r>
            <a:r>
              <a:rPr lang="en-US" altLang="zh-CN" sz="1800" dirty="0" smtClean="0">
                <a:ea typeface="宋体" panose="02010600030101010101" pitchFamily="2" charset="-122"/>
              </a:rPr>
              <a:t>Quality</a:t>
            </a:r>
            <a:r>
              <a:rPr lang="zh-CN" altLang="en-US" sz="1800" dirty="0" smtClean="0">
                <a:ea typeface="宋体" panose="02010600030101010101" pitchFamily="2" charset="-122"/>
              </a:rPr>
              <a:t>）、单位（</a:t>
            </a:r>
            <a:r>
              <a:rPr lang="en-US" altLang="zh-CN" sz="1800" dirty="0" smtClean="0">
                <a:ea typeface="宋体" panose="02010600030101010101" pitchFamily="2" charset="-122"/>
              </a:rPr>
              <a:t>Unit</a:t>
            </a:r>
            <a:r>
              <a:rPr lang="zh-CN" altLang="en-US" sz="1800" dirty="0" smtClean="0">
                <a:ea typeface="宋体" panose="02010600030101010101" pitchFamily="2" charset="-122"/>
              </a:rPr>
              <a:t>）、水印（</a:t>
            </a:r>
            <a:r>
              <a:rPr lang="en-US" altLang="zh-CN" sz="1800" dirty="0" smtClean="0">
                <a:ea typeface="宋体" panose="02010600030101010101" pitchFamily="2" charset="-122"/>
              </a:rPr>
              <a:t>Watermark</a:t>
            </a:r>
            <a:r>
              <a:rPr lang="zh-CN" altLang="en-US" sz="1800" dirty="0" smtClean="0">
                <a:ea typeface="宋体" panose="02010600030101010101" pitchFamily="2" charset="-122"/>
              </a:rPr>
              <a:t>）等。</a:t>
            </a:r>
            <a:endParaRPr lang="zh-CN" altLang="en-US" sz="1800" dirty="0" smtClean="0">
              <a:ea typeface="宋体" panose="02010600030101010101" pitchFamily="2" charset="-122"/>
            </a:endParaRPr>
          </a:p>
          <a:p>
            <a:pPr marL="1371600" lvl="2" indent="-457200">
              <a:lnSpc>
                <a:spcPct val="80000"/>
              </a:lnSpc>
            </a:pPr>
            <a:r>
              <a:rPr lang="zh-CN" altLang="en-US" sz="1800" dirty="0" smtClean="0">
                <a:ea typeface="宋体" panose="02010600030101010101" pitchFamily="2" charset="-122"/>
              </a:rPr>
              <a:t>目标（</a:t>
            </a:r>
            <a:r>
              <a:rPr lang="en-US" altLang="zh-CN" sz="1800" dirty="0" smtClean="0">
                <a:ea typeface="宋体" panose="02010600030101010101" pitchFamily="2" charset="-122"/>
              </a:rPr>
              <a:t>Target</a:t>
            </a:r>
            <a:r>
              <a:rPr lang="zh-CN" altLang="en-US" sz="1800" dirty="0" smtClean="0">
                <a:ea typeface="宋体" panose="02010600030101010101" pitchFamily="2" charset="-122"/>
              </a:rPr>
              <a:t>）指限制使用资源的地点和方法的一类约束。具体实例为目的（</a:t>
            </a:r>
            <a:r>
              <a:rPr lang="en-US" altLang="zh-CN" sz="1800" dirty="0" smtClean="0">
                <a:ea typeface="宋体" panose="02010600030101010101" pitchFamily="2" charset="-122"/>
              </a:rPr>
              <a:t>Purpose</a:t>
            </a:r>
            <a:r>
              <a:rPr lang="zh-CN" altLang="en-US" sz="1800" dirty="0" smtClean="0">
                <a:ea typeface="宋体" panose="02010600030101010101" pitchFamily="2" charset="-122"/>
              </a:rPr>
              <a:t>）、行业（</a:t>
            </a:r>
            <a:r>
              <a:rPr lang="en-US" altLang="zh-CN" sz="1800" dirty="0" smtClean="0">
                <a:ea typeface="宋体" panose="02010600030101010101" pitchFamily="2" charset="-122"/>
              </a:rPr>
              <a:t>Industry</a:t>
            </a:r>
            <a:r>
              <a:rPr lang="zh-CN" altLang="en-US" sz="1800" dirty="0" smtClean="0">
                <a:ea typeface="宋体" panose="02010600030101010101" pitchFamily="2" charset="-122"/>
              </a:rPr>
              <a:t>）、等。</a:t>
            </a:r>
            <a:endParaRPr lang="zh-CN" altLang="en-US" sz="1800" dirty="0" smtClean="0">
              <a:ea typeface="宋体" panose="02010600030101010101" pitchFamily="2" charset="-122"/>
            </a:endParaRPr>
          </a:p>
          <a:p>
            <a:pPr marL="1371600" lvl="2" indent="-457200">
              <a:lnSpc>
                <a:spcPct val="80000"/>
              </a:lnSpc>
            </a:pPr>
            <a:r>
              <a:rPr lang="zh-CN" altLang="en-US" sz="1800" dirty="0" smtClean="0">
                <a:ea typeface="宋体" panose="02010600030101010101" pitchFamily="2" charset="-122"/>
              </a:rPr>
              <a:t>权限（</a:t>
            </a:r>
            <a:r>
              <a:rPr lang="en-US" altLang="zh-CN" sz="1800" dirty="0" smtClean="0">
                <a:ea typeface="宋体" panose="02010600030101010101" pitchFamily="2" charset="-122"/>
              </a:rPr>
              <a:t>Rights</a:t>
            </a:r>
            <a:r>
              <a:rPr lang="zh-CN" altLang="en-US" sz="1800" dirty="0" smtClean="0">
                <a:ea typeface="宋体" panose="02010600030101010101" pitchFamily="2" charset="-122"/>
              </a:rPr>
              <a:t>）指用于授权转移许可和使能下游许可规范的一些约束。具体实现为转移许可（</a:t>
            </a:r>
            <a:r>
              <a:rPr lang="en-US" altLang="zh-CN" sz="1800" dirty="0" smtClean="0">
                <a:ea typeface="宋体" panose="02010600030101010101" pitchFamily="2" charset="-122"/>
              </a:rPr>
              <a:t>Transfer Permission</a:t>
            </a:r>
            <a:r>
              <a:rPr lang="zh-CN" altLang="en-US" sz="1800" dirty="0" smtClean="0">
                <a:ea typeface="宋体" panose="02010600030101010101" pitchFamily="2" charset="-122"/>
              </a:rPr>
              <a:t>）。</a:t>
            </a:r>
            <a:endParaRPr lang="zh-CN" altLang="en-US" sz="1800" dirty="0" smtClean="0">
              <a:ea typeface="宋体" panose="02010600030101010101" pitchFamily="2" charset="-122"/>
            </a:endParaRPr>
          </a:p>
          <a:p>
            <a:pPr marL="1371600" lvl="2" indent="-457200">
              <a:lnSpc>
                <a:spcPct val="80000"/>
              </a:lnSpc>
            </a:pPr>
            <a:endParaRPr lang="zh-CN" altLang="en-US" sz="1800" dirty="0" smtClean="0">
              <a:ea typeface="宋体" panose="02010600030101010101" pitchFamily="2" charset="-122"/>
            </a:endParaRPr>
          </a:p>
        </p:txBody>
      </p:sp>
      <p:sp>
        <p:nvSpPr>
          <p:cNvPr id="146435"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47458" name="Rectangle 3"/>
          <p:cNvSpPr>
            <a:spLocks noGrp="1"/>
          </p:cNvSpPr>
          <p:nvPr>
            <p:ph type="body" idx="1"/>
          </p:nvPr>
        </p:nvSpPr>
        <p:spPr>
          <a:xfrm>
            <a:off x="457200" y="1600200"/>
            <a:ext cx="8229600" cy="4852988"/>
          </a:xfrm>
        </p:spPr>
        <p:txBody>
          <a:bodyPr/>
          <a:lstStyle/>
          <a:p>
            <a:pPr marL="609600" indent="-609600"/>
            <a:r>
              <a:rPr lang="en-US" altLang="zh-CN" dirty="0" smtClean="0">
                <a:ea typeface="宋体" panose="02010600030101010101" pitchFamily="2" charset="-122"/>
              </a:rPr>
              <a:t>ODRL</a:t>
            </a:r>
            <a:r>
              <a:rPr lang="zh-CN" altLang="en-US" dirty="0" smtClean="0">
                <a:ea typeface="宋体" panose="02010600030101010101" pitchFamily="2" charset="-122"/>
              </a:rPr>
              <a:t>（</a:t>
            </a:r>
            <a:r>
              <a:rPr lang="en-US" altLang="zh-CN" dirty="0" smtClean="0">
                <a:ea typeface="宋体" panose="02010600030101010101" pitchFamily="2" charset="-122"/>
              </a:rPr>
              <a:t>OMA-DRM-REL </a:t>
            </a:r>
            <a:r>
              <a:rPr lang="zh-CN" altLang="en-US" dirty="0" smtClean="0">
                <a:ea typeface="宋体" panose="02010600030101010101" pitchFamily="2" charset="-122"/>
              </a:rPr>
              <a:t>）</a:t>
            </a:r>
            <a:endParaRPr lang="zh-CN" altLang="en-US" dirty="0" smtClean="0">
              <a:ea typeface="宋体" panose="02010600030101010101" pitchFamily="2" charset="-122"/>
            </a:endParaRPr>
          </a:p>
          <a:p>
            <a:pPr marL="990600" lvl="1" indent="-533400"/>
            <a:r>
              <a:rPr lang="zh-CN" altLang="en-US" dirty="0" smtClean="0">
                <a:ea typeface="宋体" panose="02010600030101010101" pitchFamily="2" charset="-122"/>
              </a:rPr>
              <a:t>需求模型</a:t>
            </a:r>
            <a:endParaRPr lang="zh-CN" altLang="en-US" dirty="0" smtClean="0">
              <a:ea typeface="宋体" panose="02010600030101010101" pitchFamily="2" charset="-122"/>
            </a:endParaRPr>
          </a:p>
          <a:p>
            <a:pPr marL="1371600" lvl="2" indent="-457200"/>
            <a:r>
              <a:rPr lang="zh-CN" altLang="en-US" dirty="0" smtClean="0">
                <a:ea typeface="宋体" panose="02010600030101010101" pitchFamily="2" charset="-122"/>
              </a:rPr>
              <a:t>费用（</a:t>
            </a:r>
            <a:r>
              <a:rPr lang="en-US" altLang="zh-CN" dirty="0" smtClean="0">
                <a:ea typeface="宋体" panose="02010600030101010101" pitchFamily="2" charset="-122"/>
              </a:rPr>
              <a:t>Fee</a:t>
            </a:r>
            <a:r>
              <a:rPr lang="zh-CN" altLang="en-US" dirty="0" smtClean="0">
                <a:ea typeface="宋体" panose="02010600030101010101" pitchFamily="2" charset="-122"/>
              </a:rPr>
              <a:t>）指使用付费需求。具体实现包括预付（</a:t>
            </a:r>
            <a:r>
              <a:rPr lang="en-US" altLang="zh-CN" dirty="0" err="1" smtClean="0">
                <a:ea typeface="宋体" panose="02010600030101010101" pitchFamily="2" charset="-122"/>
              </a:rPr>
              <a:t>PrePay</a:t>
            </a:r>
            <a:r>
              <a:rPr lang="zh-CN" altLang="en-US" dirty="0" smtClean="0">
                <a:ea typeface="宋体" panose="02010600030101010101" pitchFamily="2" charset="-122"/>
              </a:rPr>
              <a:t>）、后付（</a:t>
            </a:r>
            <a:r>
              <a:rPr lang="en-US" altLang="zh-CN" dirty="0" err="1" smtClean="0">
                <a:ea typeface="宋体" panose="02010600030101010101" pitchFamily="2" charset="-122"/>
              </a:rPr>
              <a:t>PostPay</a:t>
            </a:r>
            <a:r>
              <a:rPr lang="zh-CN" altLang="en-US" dirty="0" smtClean="0">
                <a:ea typeface="宋体" panose="02010600030101010101" pitchFamily="2" charset="-122"/>
              </a:rPr>
              <a:t>）一次一付（</a:t>
            </a:r>
            <a:r>
              <a:rPr lang="en-US" altLang="zh-CN" dirty="0" err="1" smtClean="0">
                <a:ea typeface="宋体" panose="02010600030101010101" pitchFamily="2" charset="-122"/>
              </a:rPr>
              <a:t>PerUse</a:t>
            </a:r>
            <a:r>
              <a:rPr lang="zh-CN" altLang="en-US" dirty="0" smtClean="0">
                <a:ea typeface="宋体" panose="02010600030101010101" pitchFamily="2" charset="-122"/>
              </a:rPr>
              <a:t>）等。</a:t>
            </a:r>
            <a:endParaRPr lang="zh-CN" altLang="en-US" dirty="0" smtClean="0">
              <a:ea typeface="宋体" panose="02010600030101010101" pitchFamily="2" charset="-122"/>
            </a:endParaRPr>
          </a:p>
          <a:p>
            <a:pPr marL="1371600" lvl="2" indent="-457200"/>
            <a:r>
              <a:rPr lang="zh-CN" altLang="en-US" dirty="0" smtClean="0">
                <a:ea typeface="宋体" panose="02010600030101010101" pitchFamily="2" charset="-122"/>
              </a:rPr>
              <a:t>交互（</a:t>
            </a:r>
            <a:r>
              <a:rPr lang="en-US" altLang="zh-CN" dirty="0" smtClean="0">
                <a:ea typeface="宋体" panose="02010600030101010101" pitchFamily="2" charset="-122"/>
              </a:rPr>
              <a:t>Interaction</a:t>
            </a:r>
            <a:r>
              <a:rPr lang="zh-CN" altLang="en-US" dirty="0" smtClean="0">
                <a:ea typeface="宋体" panose="02010600030101010101" pitchFamily="2" charset="-122"/>
              </a:rPr>
              <a:t>）指用户交互需求。具体实现为注册（</a:t>
            </a:r>
            <a:r>
              <a:rPr lang="en-US" altLang="zh-CN" dirty="0" smtClean="0">
                <a:ea typeface="宋体" panose="02010600030101010101" pitchFamily="2" charset="-122"/>
              </a:rPr>
              <a:t>Register</a:t>
            </a:r>
            <a:r>
              <a:rPr lang="zh-CN" altLang="en-US" dirty="0" smtClean="0">
                <a:ea typeface="宋体" panose="02010600030101010101" pitchFamily="2" charset="-122"/>
              </a:rPr>
              <a:t>）等。</a:t>
            </a:r>
            <a:endParaRPr lang="zh-CN" altLang="en-US" dirty="0" smtClean="0">
              <a:ea typeface="宋体" panose="02010600030101010101" pitchFamily="2" charset="-122"/>
            </a:endParaRPr>
          </a:p>
          <a:p>
            <a:pPr marL="1371600" lvl="2" indent="-457200"/>
            <a:r>
              <a:rPr lang="zh-CN" altLang="en-US" dirty="0" smtClean="0">
                <a:ea typeface="宋体" panose="02010600030101010101" pitchFamily="2" charset="-122"/>
              </a:rPr>
              <a:t>使用（</a:t>
            </a:r>
            <a:r>
              <a:rPr lang="en-US" altLang="zh-CN" dirty="0" smtClean="0">
                <a:ea typeface="宋体" panose="02010600030101010101" pitchFamily="2" charset="-122"/>
              </a:rPr>
              <a:t>Usage</a:t>
            </a:r>
            <a:r>
              <a:rPr lang="zh-CN" altLang="en-US" dirty="0" smtClean="0">
                <a:ea typeface="宋体" panose="02010600030101010101" pitchFamily="2" charset="-122"/>
              </a:rPr>
              <a:t>）指使用资源的需求。具体实现为归属（</a:t>
            </a:r>
            <a:r>
              <a:rPr lang="en-US" altLang="zh-CN" dirty="0" smtClean="0">
                <a:ea typeface="宋体" panose="02010600030101010101" pitchFamily="2" charset="-122"/>
              </a:rPr>
              <a:t>Attribution</a:t>
            </a:r>
            <a:r>
              <a:rPr lang="zh-CN" altLang="en-US" dirty="0" smtClean="0">
                <a:ea typeface="宋体" panose="02010600030101010101" pitchFamily="2" charset="-122"/>
              </a:rPr>
              <a:t>）、追踪（</a:t>
            </a:r>
            <a:r>
              <a:rPr lang="en-US" altLang="zh-CN" dirty="0" smtClean="0">
                <a:ea typeface="宋体" panose="02010600030101010101" pitchFamily="2" charset="-122"/>
              </a:rPr>
              <a:t>Tracked</a:t>
            </a:r>
            <a:r>
              <a:rPr lang="zh-CN" altLang="en-US" dirty="0" smtClean="0">
                <a:ea typeface="宋体" panose="02010600030101010101" pitchFamily="2" charset="-122"/>
              </a:rPr>
              <a:t>）等。</a:t>
            </a:r>
            <a:endParaRPr lang="zh-CN" altLang="en-US" dirty="0" smtClean="0">
              <a:ea typeface="宋体" panose="02010600030101010101" pitchFamily="2" charset="-122"/>
            </a:endParaRPr>
          </a:p>
        </p:txBody>
      </p:sp>
      <p:sp>
        <p:nvSpPr>
          <p:cNvPr id="147459"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48482" name="Rectangle 3"/>
          <p:cNvSpPr>
            <a:spLocks noGrp="1"/>
          </p:cNvSpPr>
          <p:nvPr>
            <p:ph type="body" idx="1"/>
          </p:nvPr>
        </p:nvSpPr>
        <p:spPr>
          <a:xfrm>
            <a:off x="457200" y="1600200"/>
            <a:ext cx="8229600" cy="4852988"/>
          </a:xfrm>
        </p:spPr>
        <p:txBody>
          <a:bodyPr/>
          <a:lstStyle/>
          <a:p>
            <a:pPr marL="609600" indent="-609600"/>
            <a:r>
              <a:rPr lang="en-US" altLang="zh-CN" dirty="0" smtClean="0">
                <a:ea typeface="宋体" panose="02010600030101010101" pitchFamily="2" charset="-122"/>
              </a:rPr>
              <a:t>ODRL</a:t>
            </a:r>
            <a:r>
              <a:rPr lang="zh-CN" altLang="en-US" dirty="0" smtClean="0">
                <a:ea typeface="宋体" panose="02010600030101010101" pitchFamily="2" charset="-122"/>
              </a:rPr>
              <a:t>（</a:t>
            </a:r>
            <a:r>
              <a:rPr lang="en-US" altLang="zh-CN" dirty="0" smtClean="0">
                <a:ea typeface="宋体" panose="02010600030101010101" pitchFamily="2" charset="-122"/>
              </a:rPr>
              <a:t>OMA-DRM-REL </a:t>
            </a:r>
            <a:r>
              <a:rPr lang="zh-CN" altLang="en-US" dirty="0" smtClean="0">
                <a:ea typeface="宋体" panose="02010600030101010101" pitchFamily="2" charset="-122"/>
              </a:rPr>
              <a:t>）</a:t>
            </a:r>
            <a:endParaRPr lang="zh-CN" altLang="en-US" dirty="0" smtClean="0">
              <a:ea typeface="宋体" panose="02010600030101010101" pitchFamily="2" charset="-122"/>
            </a:endParaRPr>
          </a:p>
          <a:p>
            <a:pPr marL="990600" lvl="1" indent="-533400"/>
            <a:r>
              <a:rPr lang="zh-CN" altLang="en-US" dirty="0" smtClean="0">
                <a:ea typeface="宋体" panose="02010600030101010101" pitchFamily="2" charset="-122"/>
              </a:rPr>
              <a:t>条件模型</a:t>
            </a:r>
            <a:endParaRPr lang="zh-CN" altLang="en-US" dirty="0" smtClean="0">
              <a:ea typeface="宋体" panose="02010600030101010101" pitchFamily="2" charset="-122"/>
            </a:endParaRPr>
          </a:p>
        </p:txBody>
      </p:sp>
      <p:sp>
        <p:nvSpPr>
          <p:cNvPr id="148483"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pic>
        <p:nvPicPr>
          <p:cNvPr id="148484" name="Picture 5"/>
          <p:cNvPicPr>
            <a:picLocks noChangeAspect="1" noChangeArrowheads="1"/>
          </p:cNvPicPr>
          <p:nvPr/>
        </p:nvPicPr>
        <p:blipFill>
          <a:blip r:embed="rId1"/>
          <a:srcRect/>
          <a:stretch>
            <a:fillRect/>
          </a:stretch>
        </p:blipFill>
        <p:spPr bwMode="auto">
          <a:xfrm>
            <a:off x="323850" y="2781300"/>
            <a:ext cx="7343775" cy="3035300"/>
          </a:xfrm>
          <a:prstGeom prst="rect">
            <a:avLst/>
          </a:prstGeom>
          <a:noFill/>
          <a:ln w="9525">
            <a:noFill/>
            <a:miter lim="800000"/>
            <a:headEnd/>
            <a:tailEnd/>
          </a:ln>
        </p:spPr>
      </p:pic>
      <p:pic>
        <p:nvPicPr>
          <p:cNvPr id="148485" name="Picture 6"/>
          <p:cNvPicPr>
            <a:picLocks noChangeAspect="1" noChangeArrowheads="1"/>
          </p:cNvPicPr>
          <p:nvPr/>
        </p:nvPicPr>
        <p:blipFill>
          <a:blip r:embed="rId2"/>
          <a:srcRect/>
          <a:stretch>
            <a:fillRect/>
          </a:stretch>
        </p:blipFill>
        <p:spPr bwMode="auto">
          <a:xfrm>
            <a:off x="4095750" y="2725738"/>
            <a:ext cx="8253413" cy="27908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49506" name="Rectangle 3"/>
          <p:cNvSpPr>
            <a:spLocks noGrp="1"/>
          </p:cNvSpPr>
          <p:nvPr>
            <p:ph type="body" idx="1"/>
          </p:nvPr>
        </p:nvSpPr>
        <p:spPr>
          <a:xfrm>
            <a:off x="457200" y="1600200"/>
            <a:ext cx="8229600" cy="4852988"/>
          </a:xfrm>
        </p:spPr>
        <p:txBody>
          <a:bodyPr/>
          <a:lstStyle/>
          <a:p>
            <a:pPr marL="609600" indent="-609600"/>
            <a:r>
              <a:rPr lang="en-US" altLang="zh-CN" dirty="0" smtClean="0">
                <a:ea typeface="宋体" panose="02010600030101010101" pitchFamily="2" charset="-122"/>
              </a:rPr>
              <a:t>ODRL</a:t>
            </a:r>
            <a:r>
              <a:rPr lang="zh-CN" altLang="en-US" dirty="0" smtClean="0">
                <a:ea typeface="宋体" panose="02010600030101010101" pitchFamily="2" charset="-122"/>
              </a:rPr>
              <a:t>（</a:t>
            </a:r>
            <a:r>
              <a:rPr lang="en-US" altLang="zh-CN" dirty="0" smtClean="0">
                <a:ea typeface="宋体" panose="02010600030101010101" pitchFamily="2" charset="-122"/>
              </a:rPr>
              <a:t>OMA-DRM-REL </a:t>
            </a:r>
            <a:r>
              <a:rPr lang="zh-CN" altLang="en-US" dirty="0" smtClean="0">
                <a:ea typeface="宋体" panose="02010600030101010101" pitchFamily="2" charset="-122"/>
              </a:rPr>
              <a:t>）</a:t>
            </a:r>
            <a:endParaRPr lang="zh-CN" altLang="en-US" dirty="0" smtClean="0">
              <a:ea typeface="宋体" panose="02010600030101010101" pitchFamily="2" charset="-122"/>
            </a:endParaRPr>
          </a:p>
          <a:p>
            <a:pPr marL="990600" lvl="1" indent="-533400"/>
            <a:r>
              <a:rPr lang="zh-CN" altLang="en-US" dirty="0" smtClean="0">
                <a:ea typeface="宋体" panose="02010600030101010101" pitchFamily="2" charset="-122"/>
              </a:rPr>
              <a:t>权限持有者模型</a:t>
            </a:r>
            <a:endParaRPr lang="zh-CN" altLang="en-US" dirty="0" smtClean="0">
              <a:ea typeface="宋体" panose="02010600030101010101" pitchFamily="2" charset="-122"/>
            </a:endParaRPr>
          </a:p>
          <a:p>
            <a:pPr marL="1371600" lvl="2" indent="-457200"/>
            <a:r>
              <a:rPr lang="zh-CN" altLang="en-US" dirty="0" smtClean="0">
                <a:ea typeface="宋体" panose="02010600030101010101" pitchFamily="2" charset="-122"/>
              </a:rPr>
              <a:t>只有一个抽象实体</a:t>
            </a:r>
            <a:r>
              <a:rPr lang="en-US" altLang="zh-CN" dirty="0" smtClean="0">
                <a:ea typeface="宋体" panose="02010600030101010101" pitchFamily="2" charset="-122"/>
              </a:rPr>
              <a:t>——</a:t>
            </a:r>
            <a:r>
              <a:rPr lang="zh-CN" altLang="en-US" dirty="0" smtClean="0">
                <a:ea typeface="宋体" panose="02010600030101010101" pitchFamily="2" charset="-122"/>
              </a:rPr>
              <a:t>版税（</a:t>
            </a:r>
            <a:r>
              <a:rPr lang="en-US" altLang="zh-CN" dirty="0" smtClean="0">
                <a:ea typeface="宋体" panose="02010600030101010101" pitchFamily="2" charset="-122"/>
              </a:rPr>
              <a:t>Royalty</a:t>
            </a:r>
            <a:r>
              <a:rPr lang="zh-CN" altLang="en-US" dirty="0" smtClean="0">
                <a:ea typeface="宋体" panose="02010600030101010101" pitchFamily="2" charset="-122"/>
              </a:rPr>
              <a:t>），其具体实现为：百分比（</a:t>
            </a:r>
            <a:r>
              <a:rPr lang="en-US" altLang="zh-CN" dirty="0" smtClean="0">
                <a:ea typeface="宋体" panose="02010600030101010101" pitchFamily="2" charset="-122"/>
              </a:rPr>
              <a:t>Percentage</a:t>
            </a:r>
            <a:r>
              <a:rPr lang="zh-CN" altLang="en-US" dirty="0" smtClean="0">
                <a:ea typeface="宋体" panose="02010600030101010101" pitchFamily="2" charset="-122"/>
              </a:rPr>
              <a:t>）和定值（</a:t>
            </a:r>
            <a:r>
              <a:rPr lang="en-US" altLang="zh-CN" dirty="0" smtClean="0">
                <a:ea typeface="宋体" panose="02010600030101010101" pitchFamily="2" charset="-122"/>
              </a:rPr>
              <a:t>Fixed Amount</a:t>
            </a:r>
            <a:r>
              <a:rPr lang="zh-CN" altLang="en-US" dirty="0" smtClean="0">
                <a:ea typeface="宋体" panose="02010600030101010101" pitchFamily="2" charset="-122"/>
              </a:rPr>
              <a:t>），分别指主体为每次交易所承担的付费占整个交易的比例和付费的具体值，即权限持有者能够获得的利益。 </a:t>
            </a:r>
            <a:endParaRPr lang="zh-CN" altLang="en-US" dirty="0" smtClean="0">
              <a:ea typeface="宋体" panose="02010600030101010101" pitchFamily="2" charset="-122"/>
            </a:endParaRPr>
          </a:p>
        </p:txBody>
      </p:sp>
      <p:sp>
        <p:nvSpPr>
          <p:cNvPr id="149507"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50530" name="Rectangle 3"/>
          <p:cNvSpPr>
            <a:spLocks noGrp="1"/>
          </p:cNvSpPr>
          <p:nvPr>
            <p:ph type="body" idx="1"/>
          </p:nvPr>
        </p:nvSpPr>
        <p:spPr>
          <a:xfrm>
            <a:off x="457200" y="1600200"/>
            <a:ext cx="8229600" cy="4852988"/>
          </a:xfrm>
        </p:spPr>
        <p:txBody>
          <a:bodyPr/>
          <a:lstStyle/>
          <a:p>
            <a:pPr marL="609600" indent="-609600"/>
            <a:r>
              <a:rPr lang="en-US" altLang="zh-CN" dirty="0" smtClean="0">
                <a:ea typeface="宋体" panose="02010600030101010101" pitchFamily="2" charset="-122"/>
              </a:rPr>
              <a:t>ODRL</a:t>
            </a:r>
            <a:r>
              <a:rPr lang="zh-CN" altLang="en-US" dirty="0" smtClean="0">
                <a:ea typeface="宋体" panose="02010600030101010101" pitchFamily="2" charset="-122"/>
              </a:rPr>
              <a:t>（</a:t>
            </a:r>
            <a:r>
              <a:rPr lang="en-US" altLang="zh-CN" dirty="0" smtClean="0">
                <a:ea typeface="宋体" panose="02010600030101010101" pitchFamily="2" charset="-122"/>
              </a:rPr>
              <a:t>OMA-DRM-REL </a:t>
            </a:r>
            <a:r>
              <a:rPr lang="zh-CN" altLang="en-US" dirty="0" smtClean="0">
                <a:ea typeface="宋体" panose="02010600030101010101" pitchFamily="2" charset="-122"/>
              </a:rPr>
              <a:t>）</a:t>
            </a:r>
            <a:endParaRPr lang="zh-CN" altLang="en-US" dirty="0" smtClean="0">
              <a:ea typeface="宋体" panose="02010600030101010101" pitchFamily="2" charset="-122"/>
            </a:endParaRPr>
          </a:p>
          <a:p>
            <a:pPr marL="990600" lvl="1" indent="-533400"/>
            <a:r>
              <a:rPr lang="zh-CN" altLang="en-US" dirty="0" smtClean="0">
                <a:ea typeface="宋体" panose="02010600030101010101" pitchFamily="2" charset="-122"/>
              </a:rPr>
              <a:t>权限持有者模型</a:t>
            </a:r>
            <a:endParaRPr lang="zh-CN" altLang="en-US" dirty="0" smtClean="0">
              <a:ea typeface="宋体" panose="02010600030101010101" pitchFamily="2" charset="-122"/>
            </a:endParaRPr>
          </a:p>
          <a:p>
            <a:pPr marL="1371600" lvl="2" indent="-457200"/>
            <a:endParaRPr lang="zh-CN" altLang="en-US" dirty="0" smtClean="0">
              <a:ea typeface="宋体" panose="02010600030101010101" pitchFamily="2" charset="-122"/>
            </a:endParaRPr>
          </a:p>
        </p:txBody>
      </p:sp>
      <p:sp>
        <p:nvSpPr>
          <p:cNvPr id="150531"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pic>
        <p:nvPicPr>
          <p:cNvPr id="150532" name="Picture 5"/>
          <p:cNvPicPr>
            <a:picLocks noChangeAspect="1" noChangeArrowheads="1"/>
          </p:cNvPicPr>
          <p:nvPr/>
        </p:nvPicPr>
        <p:blipFill>
          <a:blip r:embed="rId1"/>
          <a:srcRect/>
          <a:stretch>
            <a:fillRect/>
          </a:stretch>
        </p:blipFill>
        <p:spPr bwMode="auto">
          <a:xfrm>
            <a:off x="827088" y="2636838"/>
            <a:ext cx="7705725" cy="37623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51554" name="Rectangle 3"/>
          <p:cNvSpPr>
            <a:spLocks noGrp="1"/>
          </p:cNvSpPr>
          <p:nvPr>
            <p:ph type="body" idx="1"/>
          </p:nvPr>
        </p:nvSpPr>
        <p:spPr>
          <a:xfrm>
            <a:off x="457200" y="1600200"/>
            <a:ext cx="8229600" cy="4852988"/>
          </a:xfrm>
        </p:spPr>
        <p:txBody>
          <a:bodyPr/>
          <a:lstStyle/>
          <a:p>
            <a:pPr marL="609600" indent="-609600"/>
            <a:r>
              <a:rPr lang="en-US" altLang="zh-CN" dirty="0" smtClean="0">
                <a:ea typeface="宋体" panose="02010600030101010101" pitchFamily="2" charset="-122"/>
              </a:rPr>
              <a:t>ODRL</a:t>
            </a:r>
            <a:r>
              <a:rPr lang="zh-CN" altLang="en-US" dirty="0" smtClean="0">
                <a:ea typeface="宋体" panose="02010600030101010101" pitchFamily="2" charset="-122"/>
              </a:rPr>
              <a:t>（</a:t>
            </a:r>
            <a:r>
              <a:rPr lang="en-US" altLang="zh-CN" dirty="0" smtClean="0">
                <a:ea typeface="宋体" panose="02010600030101010101" pitchFamily="2" charset="-122"/>
              </a:rPr>
              <a:t>OMA-DRM-REL </a:t>
            </a:r>
            <a:r>
              <a:rPr lang="zh-CN" altLang="en-US" dirty="0" smtClean="0">
                <a:ea typeface="宋体" panose="02010600030101010101" pitchFamily="2" charset="-122"/>
              </a:rPr>
              <a:t>）</a:t>
            </a:r>
            <a:endParaRPr lang="zh-CN" altLang="en-US" dirty="0" smtClean="0">
              <a:ea typeface="宋体" panose="02010600030101010101" pitchFamily="2" charset="-122"/>
            </a:endParaRPr>
          </a:p>
          <a:p>
            <a:pPr marL="990600" lvl="1" indent="-533400"/>
            <a:r>
              <a:rPr lang="zh-CN" altLang="en-US" dirty="0" smtClean="0">
                <a:ea typeface="宋体" panose="02010600030101010101" pitchFamily="2" charset="-122"/>
              </a:rPr>
              <a:t>上下文模型</a:t>
            </a:r>
            <a:endParaRPr lang="zh-CN" altLang="en-US" dirty="0" smtClean="0">
              <a:ea typeface="宋体" panose="02010600030101010101" pitchFamily="2" charset="-122"/>
            </a:endParaRPr>
          </a:p>
          <a:p>
            <a:pPr marL="1371600" lvl="2" indent="-457200"/>
            <a:r>
              <a:rPr lang="zh-CN" altLang="en-US" dirty="0" smtClean="0">
                <a:ea typeface="宋体" panose="02010600030101010101" pitchFamily="2" charset="-122"/>
              </a:rPr>
              <a:t>十个实体的聚合。包括实体的唯一标识符</a:t>
            </a:r>
            <a:r>
              <a:rPr lang="en-US" altLang="zh-CN" dirty="0" smtClean="0">
                <a:ea typeface="宋体" panose="02010600030101010101" pitchFamily="2" charset="-122"/>
              </a:rPr>
              <a:t>UID</a:t>
            </a:r>
            <a:r>
              <a:rPr lang="zh-CN" altLang="en-US" dirty="0" smtClean="0">
                <a:ea typeface="宋体" panose="02010600030101010101" pitchFamily="2" charset="-122"/>
              </a:rPr>
              <a:t>、名称</a:t>
            </a:r>
            <a:r>
              <a:rPr lang="en-US" altLang="zh-CN" dirty="0" smtClean="0">
                <a:ea typeface="宋体" panose="02010600030101010101" pitchFamily="2" charset="-122"/>
              </a:rPr>
              <a:t>——</a:t>
            </a:r>
            <a:r>
              <a:rPr lang="zh-CN" altLang="en-US" dirty="0" smtClean="0">
                <a:ea typeface="宋体" panose="02010600030101010101" pitchFamily="2" charset="-122"/>
              </a:rPr>
              <a:t>实体名称、角色、备注、版本、日期、事件、物理位置、数字位置、外部引用、交易和服务。 </a:t>
            </a:r>
            <a:endParaRPr lang="zh-CN" altLang="en-US" dirty="0" smtClean="0">
              <a:ea typeface="宋体" panose="02010600030101010101" pitchFamily="2" charset="-122"/>
            </a:endParaRPr>
          </a:p>
        </p:txBody>
      </p:sp>
      <p:sp>
        <p:nvSpPr>
          <p:cNvPr id="151555" name="Rectangle 4"/>
          <p:cNvSpPr>
            <a:spLocks noChangeArrowheads="1"/>
          </p:cNvSpPr>
          <p:nvPr/>
        </p:nvSpPr>
        <p:spPr bwMode="auto">
          <a:xfrm>
            <a:off x="0" y="256540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52578" name="Rectangle 3"/>
          <p:cNvSpPr>
            <a:spLocks noGrp="1"/>
          </p:cNvSpPr>
          <p:nvPr>
            <p:ph type="body" idx="1"/>
          </p:nvPr>
        </p:nvSpPr>
        <p:spPr>
          <a:xfrm>
            <a:off x="457200" y="1600200"/>
            <a:ext cx="8229600" cy="4852988"/>
          </a:xfrm>
        </p:spPr>
        <p:txBody>
          <a:bodyPr/>
          <a:lstStyle/>
          <a:p>
            <a:pPr marL="609600" indent="-609600"/>
            <a:r>
              <a:rPr lang="en-US" altLang="zh-CN" dirty="0" smtClean="0">
                <a:ea typeface="宋体" panose="02010600030101010101" pitchFamily="2" charset="-122"/>
              </a:rPr>
              <a:t>ODRL</a:t>
            </a:r>
            <a:r>
              <a:rPr lang="zh-CN" altLang="en-US" dirty="0" smtClean="0">
                <a:ea typeface="宋体" panose="02010600030101010101" pitchFamily="2" charset="-122"/>
              </a:rPr>
              <a:t>（</a:t>
            </a:r>
            <a:r>
              <a:rPr lang="en-US" altLang="zh-CN" dirty="0" smtClean="0">
                <a:ea typeface="宋体" panose="02010600030101010101" pitchFamily="2" charset="-122"/>
              </a:rPr>
              <a:t>OMA-DRM-REL </a:t>
            </a:r>
            <a:r>
              <a:rPr lang="zh-CN" altLang="en-US" dirty="0" smtClean="0">
                <a:ea typeface="宋体" panose="02010600030101010101" pitchFamily="2" charset="-122"/>
              </a:rPr>
              <a:t>）</a:t>
            </a:r>
            <a:endParaRPr lang="zh-CN" altLang="en-US" dirty="0" smtClean="0">
              <a:ea typeface="宋体" panose="02010600030101010101" pitchFamily="2" charset="-122"/>
            </a:endParaRPr>
          </a:p>
          <a:p>
            <a:pPr marL="990600" lvl="1" indent="-533400"/>
            <a:r>
              <a:rPr lang="zh-CN" altLang="en-US" dirty="0" smtClean="0">
                <a:ea typeface="宋体" panose="02010600030101010101" pitchFamily="2" charset="-122"/>
              </a:rPr>
              <a:t>建议和协议实体模型</a:t>
            </a:r>
            <a:endParaRPr lang="zh-CN" altLang="en-US" dirty="0" smtClean="0">
              <a:ea typeface="宋体" panose="02010600030101010101" pitchFamily="2" charset="-122"/>
            </a:endParaRPr>
          </a:p>
          <a:p>
            <a:pPr marL="1371600" lvl="2" indent="-457200"/>
            <a:r>
              <a:rPr lang="zh-CN" altLang="en-US" dirty="0" smtClean="0">
                <a:ea typeface="宋体" panose="02010600030101010101" pitchFamily="2" charset="-122"/>
              </a:rPr>
              <a:t>建议实体和协议实体都由资源、权限持有者、许可和上下文等四个实体的组合来表达。二者不同之处在于协议由多个主体参与。 </a:t>
            </a:r>
            <a:endParaRPr lang="zh-CN" altLang="en-US" dirty="0" smtClean="0">
              <a:ea typeface="宋体" panose="02010600030101010101" pitchFamily="2" charset="-122"/>
            </a:endParaRPr>
          </a:p>
        </p:txBody>
      </p:sp>
      <p:sp>
        <p:nvSpPr>
          <p:cNvPr id="152579"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53602" name="Rectangle 3"/>
          <p:cNvSpPr>
            <a:spLocks noGrp="1"/>
          </p:cNvSpPr>
          <p:nvPr>
            <p:ph type="body" idx="1"/>
          </p:nvPr>
        </p:nvSpPr>
        <p:spPr>
          <a:xfrm>
            <a:off x="457200" y="1600200"/>
            <a:ext cx="8229600" cy="4852988"/>
          </a:xfrm>
        </p:spPr>
        <p:txBody>
          <a:bodyPr/>
          <a:lstStyle/>
          <a:p>
            <a:pPr marL="609600" indent="-609600"/>
            <a:r>
              <a:rPr lang="en-US" altLang="zh-CN" dirty="0" smtClean="0">
                <a:ea typeface="宋体" panose="02010600030101010101" pitchFamily="2" charset="-122"/>
              </a:rPr>
              <a:t>ODRL</a:t>
            </a:r>
            <a:r>
              <a:rPr lang="zh-CN" altLang="en-US" dirty="0" smtClean="0">
                <a:ea typeface="宋体" panose="02010600030101010101" pitchFamily="2" charset="-122"/>
              </a:rPr>
              <a:t>（</a:t>
            </a:r>
            <a:r>
              <a:rPr lang="en-US" altLang="zh-CN" dirty="0" smtClean="0">
                <a:ea typeface="宋体" panose="02010600030101010101" pitchFamily="2" charset="-122"/>
              </a:rPr>
              <a:t>OMA-DRM-REL </a:t>
            </a:r>
            <a:r>
              <a:rPr lang="zh-CN" altLang="en-US" dirty="0" smtClean="0">
                <a:ea typeface="宋体" panose="02010600030101010101" pitchFamily="2" charset="-122"/>
              </a:rPr>
              <a:t>）</a:t>
            </a:r>
            <a:endParaRPr lang="zh-CN" altLang="en-US" dirty="0" smtClean="0">
              <a:ea typeface="宋体" panose="02010600030101010101" pitchFamily="2" charset="-122"/>
            </a:endParaRPr>
          </a:p>
          <a:p>
            <a:pPr marL="990600" lvl="1" indent="-533400"/>
            <a:r>
              <a:rPr lang="zh-CN" altLang="en-US" dirty="0" smtClean="0">
                <a:ea typeface="宋体" panose="02010600030101010101" pitchFamily="2" charset="-122"/>
              </a:rPr>
              <a:t>撤销模型</a:t>
            </a:r>
            <a:endParaRPr lang="zh-CN" altLang="en-US" dirty="0" smtClean="0">
              <a:ea typeface="宋体" panose="02010600030101010101" pitchFamily="2" charset="-122"/>
            </a:endParaRPr>
          </a:p>
          <a:p>
            <a:pPr marL="1371600" lvl="2" indent="-457200"/>
            <a:r>
              <a:rPr lang="zh-CN" altLang="en-US" dirty="0" smtClean="0">
                <a:ea typeface="宋体" panose="02010600030101010101" pitchFamily="2" charset="-122"/>
              </a:rPr>
              <a:t>撤销实体表示对建议或协议的撤销，它只包含一个上下文实体，用上下文实体来标识被撤销的建议或协议。 </a:t>
            </a:r>
            <a:endParaRPr lang="zh-CN" altLang="en-US" dirty="0" smtClean="0">
              <a:ea typeface="宋体" panose="02010600030101010101" pitchFamily="2" charset="-122"/>
            </a:endParaRPr>
          </a:p>
        </p:txBody>
      </p:sp>
      <p:sp>
        <p:nvSpPr>
          <p:cNvPr id="153603"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323528" y="1332656"/>
            <a:ext cx="8640960" cy="3392488"/>
          </a:xfrm>
        </p:spPr>
        <p:txBody>
          <a:bodyPr/>
          <a:lstStyle/>
          <a:p>
            <a:r>
              <a:rPr lang="en-US" altLang="zh-CN" dirty="0" smtClean="0"/>
              <a:t>DRM</a:t>
            </a:r>
            <a:r>
              <a:rPr lang="zh-CN" altLang="en-US" dirty="0"/>
              <a:t>是内容安全的一种具体应用，即对数字内容</a:t>
            </a:r>
            <a:r>
              <a:rPr lang="zh-CN" altLang="en-US" dirty="0" smtClean="0"/>
              <a:t>使用</a:t>
            </a:r>
            <a:r>
              <a:rPr lang="zh-CN" altLang="en-US" dirty="0"/>
              <a:t>权限的</a:t>
            </a:r>
            <a:r>
              <a:rPr lang="zh-CN" altLang="en-US" dirty="0">
                <a:solidFill>
                  <a:srgbClr val="FF0000"/>
                </a:solidFill>
              </a:rPr>
              <a:t>确认</a:t>
            </a:r>
            <a:r>
              <a:rPr lang="zh-CN" altLang="en-US" dirty="0"/>
              <a:t>、</a:t>
            </a:r>
            <a:r>
              <a:rPr lang="zh-CN" altLang="en-US" dirty="0">
                <a:solidFill>
                  <a:srgbClr val="FF0000"/>
                </a:solidFill>
              </a:rPr>
              <a:t>封装</a:t>
            </a:r>
            <a:r>
              <a:rPr lang="zh-CN" altLang="en-US" dirty="0"/>
              <a:t>、</a:t>
            </a:r>
            <a:r>
              <a:rPr lang="zh-CN" altLang="en-US" dirty="0">
                <a:solidFill>
                  <a:srgbClr val="FF0000"/>
                </a:solidFill>
              </a:rPr>
              <a:t>分发</a:t>
            </a:r>
            <a:r>
              <a:rPr lang="zh-CN" altLang="en-US" dirty="0"/>
              <a:t>、</a:t>
            </a:r>
            <a:r>
              <a:rPr lang="zh-CN" altLang="en-US" dirty="0">
                <a:solidFill>
                  <a:srgbClr val="FF0000"/>
                </a:solidFill>
              </a:rPr>
              <a:t>控制</a:t>
            </a:r>
            <a:r>
              <a:rPr lang="zh-CN" altLang="en-US" dirty="0"/>
              <a:t>、</a:t>
            </a:r>
            <a:r>
              <a:rPr lang="zh-CN" altLang="en-US" dirty="0">
                <a:solidFill>
                  <a:srgbClr val="FF0000"/>
                </a:solidFill>
              </a:rPr>
              <a:t>追踪</a:t>
            </a:r>
            <a:r>
              <a:rPr lang="zh-CN" altLang="en-US" dirty="0"/>
              <a:t>的</a:t>
            </a:r>
            <a:r>
              <a:rPr lang="zh-CN" altLang="en-US" dirty="0" smtClean="0"/>
              <a:t>机制。</a:t>
            </a:r>
            <a:endParaRPr lang="en-US" altLang="zh-CN" dirty="0" smtClean="0"/>
          </a:p>
          <a:p>
            <a:pPr lvl="1"/>
            <a:r>
              <a:rPr lang="zh-CN" altLang="en-US" dirty="0" smtClean="0"/>
              <a:t>权限</a:t>
            </a:r>
            <a:r>
              <a:rPr lang="zh-CN" altLang="en-US" dirty="0"/>
              <a:t>确认即用户对感兴趣的内容提出使用权限的需求，</a:t>
            </a:r>
            <a:r>
              <a:rPr lang="zh-CN" altLang="en-US" dirty="0" smtClean="0"/>
              <a:t>服务器</a:t>
            </a:r>
            <a:r>
              <a:rPr lang="zh-CN" altLang="en-US" dirty="0"/>
              <a:t>对其资格和要求验证的</a:t>
            </a:r>
            <a:r>
              <a:rPr lang="zh-CN" altLang="en-US" dirty="0" smtClean="0"/>
              <a:t>过程；</a:t>
            </a:r>
            <a:endParaRPr lang="en-US" altLang="zh-CN" dirty="0" smtClean="0"/>
          </a:p>
          <a:p>
            <a:pPr lvl="1"/>
            <a:r>
              <a:rPr lang="zh-CN" altLang="en-US" dirty="0" smtClean="0"/>
              <a:t>权限</a:t>
            </a:r>
            <a:r>
              <a:rPr lang="zh-CN" altLang="en-US" dirty="0"/>
              <a:t>封装即对赋予用户的使用权限及相关信息的加密或</a:t>
            </a:r>
            <a:r>
              <a:rPr lang="zh-CN" altLang="en-US" dirty="0" smtClean="0"/>
              <a:t>保护</a:t>
            </a:r>
            <a:r>
              <a:rPr lang="zh-CN" altLang="en-US" dirty="0"/>
              <a:t>的过程； </a:t>
            </a:r>
            <a:endParaRPr lang="en-US" altLang="zh-CN" dirty="0"/>
          </a:p>
          <a:p>
            <a:pPr lvl="1"/>
            <a:r>
              <a:rPr lang="zh-CN" altLang="en-US" dirty="0" smtClean="0"/>
              <a:t>权限</a:t>
            </a:r>
            <a:r>
              <a:rPr lang="zh-CN" altLang="en-US" dirty="0"/>
              <a:t>分发即将封装好的权限对象安全交付给用户的</a:t>
            </a:r>
            <a:r>
              <a:rPr lang="zh-CN" altLang="en-US" dirty="0" smtClean="0"/>
              <a:t>过程</a:t>
            </a:r>
            <a:endParaRPr lang="en-US" altLang="zh-CN" dirty="0"/>
          </a:p>
          <a:p>
            <a:pPr lvl="1"/>
            <a:r>
              <a:rPr lang="zh-CN" altLang="en-US" dirty="0" smtClean="0"/>
              <a:t>权限</a:t>
            </a:r>
            <a:r>
              <a:rPr lang="zh-CN" altLang="en-US" dirty="0"/>
              <a:t>控制即内在的权限内容的具体生成和外在的权限</a:t>
            </a:r>
            <a:r>
              <a:rPr lang="zh-CN" altLang="en-US" dirty="0" smtClean="0"/>
              <a:t>内容的</a:t>
            </a:r>
            <a:r>
              <a:rPr lang="zh-CN" altLang="en-US" dirty="0"/>
              <a:t>具体实施； </a:t>
            </a:r>
            <a:endParaRPr lang="en-US" altLang="zh-CN" dirty="0"/>
          </a:p>
          <a:p>
            <a:pPr lvl="1"/>
            <a:r>
              <a:rPr lang="zh-CN" altLang="en-US" dirty="0" smtClean="0"/>
              <a:t>盗版</a:t>
            </a:r>
            <a:r>
              <a:rPr lang="zh-CN" altLang="en-US" dirty="0"/>
              <a:t>追踪即保证版权拥有者的合法权利，并对盗版者</a:t>
            </a:r>
            <a:r>
              <a:rPr lang="zh-CN" altLang="en-US" dirty="0" smtClean="0"/>
              <a:t>予以打击</a:t>
            </a:r>
            <a:r>
              <a:rPr lang="zh-CN" altLang="en-US" dirty="0"/>
              <a:t>。数字内容盗版追踪主要靠数字水印技术或者一些</a:t>
            </a:r>
            <a:r>
              <a:rPr lang="zh-CN" altLang="en-US" dirty="0" smtClean="0"/>
              <a:t>网络</a:t>
            </a:r>
            <a:r>
              <a:rPr lang="zh-CN" altLang="en-US" dirty="0"/>
              <a:t>追踪来实现。</a:t>
            </a:r>
            <a:endParaRPr lang="zh-CN" altLang="en-US" dirty="0"/>
          </a:p>
          <a:p>
            <a:pPr lvl="1">
              <a:lnSpc>
                <a:spcPct val="90000"/>
              </a:lnSpc>
            </a:pP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54626" name="Rectangle 3"/>
          <p:cNvSpPr>
            <a:spLocks noGrp="1"/>
          </p:cNvSpPr>
          <p:nvPr>
            <p:ph type="body" idx="1"/>
          </p:nvPr>
        </p:nvSpPr>
        <p:spPr>
          <a:xfrm>
            <a:off x="457200" y="1600200"/>
            <a:ext cx="8229600" cy="4852988"/>
          </a:xfrm>
        </p:spPr>
        <p:txBody>
          <a:bodyPr/>
          <a:lstStyle/>
          <a:p>
            <a:pPr marL="609600" indent="-609600"/>
            <a:r>
              <a:rPr lang="en-US" altLang="zh-CN" dirty="0" smtClean="0">
                <a:ea typeface="宋体" panose="02010600030101010101" pitchFamily="2" charset="-122"/>
              </a:rPr>
              <a:t>ODRL</a:t>
            </a:r>
            <a:r>
              <a:rPr lang="zh-CN" altLang="en-US" dirty="0" smtClean="0">
                <a:ea typeface="宋体" panose="02010600030101010101" pitchFamily="2" charset="-122"/>
              </a:rPr>
              <a:t>（</a:t>
            </a:r>
            <a:r>
              <a:rPr lang="en-US" altLang="zh-CN" dirty="0" smtClean="0">
                <a:ea typeface="宋体" panose="02010600030101010101" pitchFamily="2" charset="-122"/>
              </a:rPr>
              <a:t>OMA-DRM-REL </a:t>
            </a:r>
            <a:r>
              <a:rPr lang="zh-CN" altLang="en-US" dirty="0" smtClean="0">
                <a:ea typeface="宋体" panose="02010600030101010101" pitchFamily="2" charset="-122"/>
              </a:rPr>
              <a:t>）</a:t>
            </a:r>
            <a:endParaRPr lang="zh-CN" altLang="en-US" dirty="0" smtClean="0">
              <a:ea typeface="宋体" panose="02010600030101010101" pitchFamily="2" charset="-122"/>
            </a:endParaRPr>
          </a:p>
          <a:p>
            <a:pPr marL="990600" lvl="1" indent="-533400"/>
            <a:r>
              <a:rPr lang="zh-CN" altLang="en-US" dirty="0" smtClean="0">
                <a:ea typeface="宋体" panose="02010600030101010101" pitchFamily="2" charset="-122"/>
              </a:rPr>
              <a:t>安全模型</a:t>
            </a:r>
            <a:endParaRPr lang="zh-CN" altLang="en-US" dirty="0" smtClean="0">
              <a:ea typeface="宋体" panose="02010600030101010101" pitchFamily="2" charset="-122"/>
            </a:endParaRPr>
          </a:p>
          <a:p>
            <a:pPr marL="1371600" lvl="2" indent="-457200"/>
            <a:r>
              <a:rPr lang="en-US" altLang="zh-CN" dirty="0" smtClean="0">
                <a:ea typeface="宋体" panose="02010600030101010101" pitchFamily="2" charset="-122"/>
              </a:rPr>
              <a:t>ODRL</a:t>
            </a:r>
            <a:r>
              <a:rPr lang="zh-CN" altLang="en-US" dirty="0" smtClean="0">
                <a:ea typeface="宋体" panose="02010600030101010101" pitchFamily="2" charset="-122"/>
              </a:rPr>
              <a:t>支持</a:t>
            </a:r>
            <a:r>
              <a:rPr lang="en-US" altLang="zh-CN" dirty="0" smtClean="0">
                <a:ea typeface="宋体" panose="02010600030101010101" pitchFamily="2" charset="-122"/>
              </a:rPr>
              <a:t>W3C</a:t>
            </a:r>
            <a:r>
              <a:rPr lang="zh-CN" altLang="en-US" dirty="0" smtClean="0">
                <a:ea typeface="宋体" panose="02010600030101010101" pitchFamily="2" charset="-122"/>
              </a:rPr>
              <a:t>规定的</a:t>
            </a:r>
            <a:r>
              <a:rPr lang="en-US" altLang="zh-CN" dirty="0" smtClean="0">
                <a:ea typeface="宋体" panose="02010600030101010101" pitchFamily="2" charset="-122"/>
              </a:rPr>
              <a:t>XML</a:t>
            </a:r>
            <a:r>
              <a:rPr lang="zh-CN" altLang="en-US" dirty="0" smtClean="0">
                <a:ea typeface="宋体" panose="02010600030101010101" pitchFamily="2" charset="-122"/>
              </a:rPr>
              <a:t>数字签名和加密技术。 </a:t>
            </a:r>
            <a:endParaRPr lang="zh-CN" altLang="en-US" dirty="0" smtClean="0">
              <a:ea typeface="宋体" panose="02010600030101010101" pitchFamily="2" charset="-122"/>
            </a:endParaRPr>
          </a:p>
        </p:txBody>
      </p:sp>
      <p:sp>
        <p:nvSpPr>
          <p:cNvPr id="154627" name="Rectangle 4"/>
          <p:cNvSpPr>
            <a:spLocks noChangeArrowheads="1"/>
          </p:cNvSpPr>
          <p:nvPr/>
        </p:nvSpPr>
        <p:spPr bwMode="auto">
          <a:xfrm>
            <a:off x="0" y="2600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55650" name="Rectangle 3"/>
          <p:cNvSpPr>
            <a:spLocks noGrp="1"/>
          </p:cNvSpPr>
          <p:nvPr>
            <p:ph type="body" idx="1"/>
          </p:nvPr>
        </p:nvSpPr>
        <p:spPr/>
        <p:txBody>
          <a:bodyPr/>
          <a:lstStyle/>
          <a:p>
            <a:r>
              <a:rPr lang="en-US" altLang="zh-CN" dirty="0" err="1" smtClean="0">
                <a:ea typeface="宋体" panose="02010600030101010101" pitchFamily="2" charset="-122"/>
              </a:rPr>
              <a:t>XrML</a:t>
            </a:r>
            <a:r>
              <a:rPr lang="zh-CN" altLang="en-US" dirty="0" smtClean="0">
                <a:ea typeface="宋体" panose="02010600030101010101" pitchFamily="2" charset="-122"/>
              </a:rPr>
              <a:t>语言 </a:t>
            </a:r>
            <a:endParaRPr lang="zh-CN" altLang="en-US" dirty="0" smtClean="0">
              <a:ea typeface="宋体" panose="02010600030101010101" pitchFamily="2" charset="-122"/>
            </a:endParaRPr>
          </a:p>
          <a:p>
            <a:pPr lvl="1"/>
            <a:r>
              <a:rPr lang="zh-CN" altLang="en-US" dirty="0" smtClean="0">
                <a:ea typeface="宋体" panose="02010600030101010101" pitchFamily="2" charset="-122"/>
              </a:rPr>
              <a:t>微软（</a:t>
            </a:r>
            <a:r>
              <a:rPr lang="en-US" altLang="zh-CN" dirty="0" smtClean="0">
                <a:ea typeface="宋体" panose="02010600030101010101" pitchFamily="2" charset="-122"/>
              </a:rPr>
              <a:t>Microsoft</a:t>
            </a:r>
            <a:r>
              <a:rPr lang="zh-CN" altLang="en-US" dirty="0" smtClean="0">
                <a:ea typeface="宋体" panose="02010600030101010101" pitchFamily="2" charset="-122"/>
              </a:rPr>
              <a:t>）和施乐（</a:t>
            </a:r>
            <a:r>
              <a:rPr lang="en-US" altLang="zh-CN" dirty="0" smtClean="0">
                <a:ea typeface="宋体" panose="02010600030101010101" pitchFamily="2" charset="-122"/>
              </a:rPr>
              <a:t>Xerox</a:t>
            </a:r>
            <a:r>
              <a:rPr lang="zh-CN" altLang="en-US" dirty="0" smtClean="0">
                <a:ea typeface="宋体" panose="02010600030101010101" pitchFamily="2" charset="-122"/>
              </a:rPr>
              <a:t>）合作的</a:t>
            </a:r>
            <a:r>
              <a:rPr lang="en-US" altLang="zh-CN" dirty="0" err="1" smtClean="0">
                <a:ea typeface="宋体" panose="02010600030101010101" pitchFamily="2" charset="-122"/>
              </a:rPr>
              <a:t>ContentGuard</a:t>
            </a:r>
            <a:r>
              <a:rPr lang="zh-CN" altLang="en-US" dirty="0" smtClean="0">
                <a:ea typeface="宋体" panose="02010600030101010101" pitchFamily="2" charset="-122"/>
              </a:rPr>
              <a:t>公司 </a:t>
            </a:r>
            <a:endParaRPr lang="en-US" altLang="zh-CN" dirty="0" smtClean="0">
              <a:ea typeface="宋体" panose="02010600030101010101" pitchFamily="2" charset="-122"/>
            </a:endParaRPr>
          </a:p>
        </p:txBody>
      </p:sp>
      <p:pic>
        <p:nvPicPr>
          <p:cNvPr id="155651" name="Picture 5"/>
          <p:cNvPicPr>
            <a:picLocks noChangeAspect="1" noChangeArrowheads="1"/>
          </p:cNvPicPr>
          <p:nvPr/>
        </p:nvPicPr>
        <p:blipFill>
          <a:blip r:embed="rId1"/>
          <a:srcRect/>
          <a:stretch>
            <a:fillRect/>
          </a:stretch>
        </p:blipFill>
        <p:spPr bwMode="auto">
          <a:xfrm>
            <a:off x="251023" y="3485158"/>
            <a:ext cx="8353425" cy="282416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56674" name="Rectangle 3"/>
          <p:cNvSpPr>
            <a:spLocks noGrp="1"/>
          </p:cNvSpPr>
          <p:nvPr>
            <p:ph type="body" idx="1"/>
          </p:nvPr>
        </p:nvSpPr>
        <p:spPr/>
        <p:txBody>
          <a:bodyPr/>
          <a:lstStyle/>
          <a:p>
            <a:r>
              <a:rPr lang="en-US" altLang="zh-CN" dirty="0" err="1" smtClean="0">
                <a:ea typeface="宋体" panose="02010600030101010101" pitchFamily="2" charset="-122"/>
              </a:rPr>
              <a:t>XrML</a:t>
            </a:r>
            <a:r>
              <a:rPr lang="zh-CN" altLang="en-US" dirty="0" smtClean="0">
                <a:ea typeface="宋体" panose="02010600030101010101" pitchFamily="2" charset="-122"/>
              </a:rPr>
              <a:t>语言 </a:t>
            </a:r>
            <a:endParaRPr lang="zh-CN" altLang="en-US" dirty="0" smtClean="0">
              <a:ea typeface="宋体" panose="02010600030101010101" pitchFamily="2" charset="-122"/>
            </a:endParaRPr>
          </a:p>
          <a:p>
            <a:pPr lvl="1"/>
            <a:endParaRPr lang="en-US" altLang="zh-CN" dirty="0" smtClean="0">
              <a:ea typeface="宋体" panose="02010600030101010101" pitchFamily="2" charset="-122"/>
            </a:endParaRPr>
          </a:p>
        </p:txBody>
      </p:sp>
      <p:pic>
        <p:nvPicPr>
          <p:cNvPr id="156675" name="Picture 5"/>
          <p:cNvPicPr>
            <a:picLocks noChangeAspect="1" noChangeArrowheads="1"/>
          </p:cNvPicPr>
          <p:nvPr/>
        </p:nvPicPr>
        <p:blipFill>
          <a:blip r:embed="rId1"/>
          <a:srcRect/>
          <a:stretch>
            <a:fillRect/>
          </a:stretch>
        </p:blipFill>
        <p:spPr bwMode="auto">
          <a:xfrm>
            <a:off x="1935163" y="1747838"/>
            <a:ext cx="6884987" cy="43973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60770" name="Rectangle 3"/>
          <p:cNvSpPr>
            <a:spLocks noGrp="1"/>
          </p:cNvSpPr>
          <p:nvPr>
            <p:ph type="body" idx="1"/>
          </p:nvPr>
        </p:nvSpPr>
        <p:spPr>
          <a:xfrm>
            <a:off x="457200" y="1600200"/>
            <a:ext cx="8229600" cy="4852988"/>
          </a:xfrm>
        </p:spPr>
        <p:txBody>
          <a:bodyPr/>
          <a:lstStyle/>
          <a:p>
            <a:pPr>
              <a:lnSpc>
                <a:spcPct val="90000"/>
              </a:lnSpc>
            </a:pPr>
            <a:r>
              <a:rPr lang="en-US" altLang="zh-CN" dirty="0" err="1" smtClean="0">
                <a:ea typeface="宋体" panose="02010600030101010101" pitchFamily="2" charset="-122"/>
              </a:rPr>
              <a:t>XrML</a:t>
            </a:r>
            <a:r>
              <a:rPr lang="zh-CN" altLang="en-US" dirty="0" smtClean="0">
                <a:ea typeface="宋体" panose="02010600030101010101" pitchFamily="2" charset="-122"/>
              </a:rPr>
              <a:t>语言 </a:t>
            </a:r>
            <a:endParaRPr lang="zh-CN" altLang="en-US" dirty="0" smtClean="0">
              <a:ea typeface="宋体" panose="02010600030101010101" pitchFamily="2" charset="-122"/>
            </a:endParaRPr>
          </a:p>
          <a:p>
            <a:pPr lvl="1">
              <a:lnSpc>
                <a:spcPct val="90000"/>
              </a:lnSpc>
            </a:pPr>
            <a:r>
              <a:rPr lang="zh-CN" altLang="en-US" dirty="0" smtClean="0">
                <a:ea typeface="宋体" panose="02010600030101010101" pitchFamily="2" charset="-122"/>
              </a:rPr>
              <a:t>核心</a:t>
            </a:r>
            <a:r>
              <a:rPr lang="en-US" altLang="zh-CN" dirty="0" smtClean="0">
                <a:ea typeface="宋体" panose="02010600030101010101" pitchFamily="2" charset="-122"/>
              </a:rPr>
              <a:t>schema</a:t>
            </a:r>
            <a:endParaRPr lang="en-US" altLang="zh-CN" dirty="0" smtClean="0">
              <a:ea typeface="宋体" panose="02010600030101010101" pitchFamily="2" charset="-122"/>
            </a:endParaRPr>
          </a:p>
          <a:p>
            <a:pPr lvl="2">
              <a:lnSpc>
                <a:spcPct val="90000"/>
              </a:lnSpc>
            </a:pPr>
            <a:r>
              <a:rPr lang="zh-CN" altLang="en-US" dirty="0" smtClean="0">
                <a:ea typeface="宋体" panose="02010600030101010101" pitchFamily="2" charset="-122"/>
              </a:rPr>
              <a:t>定义作为</a:t>
            </a:r>
            <a:r>
              <a:rPr lang="nl-NL" altLang="zh-CN" dirty="0" smtClean="0">
                <a:ea typeface="宋体" panose="02010600030101010101" pitchFamily="2" charset="-122"/>
              </a:rPr>
              <a:t>XrML v2.0</a:t>
            </a:r>
            <a:r>
              <a:rPr lang="zh-CN" altLang="en-US" dirty="0" smtClean="0">
                <a:ea typeface="宋体" panose="02010600030101010101" pitchFamily="2" charset="-122"/>
              </a:rPr>
              <a:t>核心语义的概念</a:t>
            </a:r>
            <a:r>
              <a:rPr lang="zh-CN" altLang="nl-NL" dirty="0" smtClean="0">
                <a:ea typeface="宋体" panose="02010600030101010101" pitchFamily="2" charset="-122"/>
              </a:rPr>
              <a:t>，</a:t>
            </a:r>
            <a:r>
              <a:rPr lang="zh-CN" altLang="en-US" dirty="0" smtClean="0">
                <a:ea typeface="宋体" panose="02010600030101010101" pitchFamily="2" charset="-122"/>
              </a:rPr>
              <a:t>特别是那些有关信任决策评估的概念</a:t>
            </a:r>
            <a:r>
              <a:rPr lang="zh-CN" altLang="nl-NL" dirty="0" smtClean="0">
                <a:ea typeface="宋体" panose="02010600030101010101" pitchFamily="2" charset="-122"/>
              </a:rPr>
              <a:t>，</a:t>
            </a:r>
            <a:r>
              <a:rPr lang="zh-CN" altLang="en-US" dirty="0" smtClean="0">
                <a:ea typeface="宋体" panose="02010600030101010101" pitchFamily="2" charset="-122"/>
              </a:rPr>
              <a:t>包括主体</a:t>
            </a:r>
            <a:r>
              <a:rPr lang="zh-CN" altLang="nl-NL" dirty="0" smtClean="0">
                <a:ea typeface="宋体" panose="02010600030101010101" pitchFamily="2" charset="-122"/>
              </a:rPr>
              <a:t>（</a:t>
            </a:r>
            <a:r>
              <a:rPr lang="nl-NL" altLang="zh-CN" dirty="0" smtClean="0">
                <a:ea typeface="宋体" panose="02010600030101010101" pitchFamily="2" charset="-122"/>
              </a:rPr>
              <a:t>principal</a:t>
            </a:r>
            <a:r>
              <a:rPr lang="zh-CN" altLang="nl-NL" dirty="0" smtClean="0">
                <a:ea typeface="宋体" panose="02010600030101010101" pitchFamily="2" charset="-122"/>
              </a:rPr>
              <a:t>）</a:t>
            </a:r>
            <a:r>
              <a:rPr lang="zh-CN" altLang="en-US" dirty="0" smtClean="0">
                <a:ea typeface="宋体" panose="02010600030101010101" pitchFamily="2" charset="-122"/>
              </a:rPr>
              <a:t>、权限</a:t>
            </a:r>
            <a:r>
              <a:rPr lang="zh-CN" altLang="nl-NL" dirty="0" smtClean="0">
                <a:ea typeface="宋体" panose="02010600030101010101" pitchFamily="2" charset="-122"/>
              </a:rPr>
              <a:t>（</a:t>
            </a:r>
            <a:r>
              <a:rPr lang="nl-NL" altLang="zh-CN" dirty="0" smtClean="0">
                <a:ea typeface="宋体" panose="02010600030101010101" pitchFamily="2" charset="-122"/>
              </a:rPr>
              <a:t>right</a:t>
            </a:r>
            <a:r>
              <a:rPr lang="zh-CN" altLang="nl-NL" dirty="0" smtClean="0">
                <a:ea typeface="宋体" panose="02010600030101010101" pitchFamily="2" charset="-122"/>
              </a:rPr>
              <a:t>）</a:t>
            </a:r>
            <a:r>
              <a:rPr lang="zh-CN" altLang="en-US" dirty="0" smtClean="0">
                <a:ea typeface="宋体" panose="02010600030101010101" pitchFamily="2" charset="-122"/>
              </a:rPr>
              <a:t>、资源</a:t>
            </a:r>
            <a:r>
              <a:rPr lang="zh-CN" altLang="nl-NL" dirty="0" smtClean="0">
                <a:ea typeface="宋体" panose="02010600030101010101" pitchFamily="2" charset="-122"/>
              </a:rPr>
              <a:t>（</a:t>
            </a:r>
            <a:r>
              <a:rPr lang="nl-NL" altLang="zh-CN" dirty="0" smtClean="0">
                <a:ea typeface="宋体" panose="02010600030101010101" pitchFamily="2" charset="-122"/>
              </a:rPr>
              <a:t>resource</a:t>
            </a:r>
            <a:r>
              <a:rPr lang="zh-CN" altLang="nl-NL" dirty="0" smtClean="0">
                <a:ea typeface="宋体" panose="02010600030101010101" pitchFamily="2" charset="-122"/>
              </a:rPr>
              <a:t>）</a:t>
            </a:r>
            <a:r>
              <a:rPr lang="zh-CN" altLang="en-US" dirty="0" smtClean="0">
                <a:ea typeface="宋体" panose="02010600030101010101" pitchFamily="2" charset="-122"/>
              </a:rPr>
              <a:t>、条件</a:t>
            </a:r>
            <a:r>
              <a:rPr lang="zh-CN" altLang="nl-NL" dirty="0" smtClean="0">
                <a:ea typeface="宋体" panose="02010600030101010101" pitchFamily="2" charset="-122"/>
              </a:rPr>
              <a:t>（</a:t>
            </a:r>
            <a:r>
              <a:rPr lang="nl-NL" altLang="zh-CN" dirty="0" smtClean="0">
                <a:ea typeface="宋体" panose="02010600030101010101" pitchFamily="2" charset="-122"/>
              </a:rPr>
              <a:t>condition</a:t>
            </a:r>
            <a:r>
              <a:rPr lang="zh-CN" altLang="nl-NL" dirty="0" smtClean="0">
                <a:ea typeface="宋体" panose="02010600030101010101" pitchFamily="2" charset="-122"/>
              </a:rPr>
              <a:t>）</a:t>
            </a:r>
            <a:r>
              <a:rPr lang="zh-CN" altLang="en-US" dirty="0" smtClean="0">
                <a:ea typeface="宋体" panose="02010600030101010101" pitchFamily="2" charset="-122"/>
              </a:rPr>
              <a:t>、授权</a:t>
            </a:r>
            <a:r>
              <a:rPr lang="zh-CN" altLang="nl-NL" dirty="0" smtClean="0">
                <a:ea typeface="宋体" panose="02010600030101010101" pitchFamily="2" charset="-122"/>
              </a:rPr>
              <a:t>（</a:t>
            </a:r>
            <a:r>
              <a:rPr lang="nl-NL" altLang="zh-CN" dirty="0" smtClean="0">
                <a:ea typeface="宋体" panose="02010600030101010101" pitchFamily="2" charset="-122"/>
              </a:rPr>
              <a:t>grant</a:t>
            </a:r>
            <a:r>
              <a:rPr lang="zh-CN" altLang="nl-NL" dirty="0" smtClean="0">
                <a:ea typeface="宋体" panose="02010600030101010101" pitchFamily="2" charset="-122"/>
              </a:rPr>
              <a:t>）</a:t>
            </a:r>
            <a:r>
              <a:rPr lang="zh-CN" altLang="en-US" dirty="0" smtClean="0">
                <a:ea typeface="宋体" panose="02010600030101010101" pitchFamily="2" charset="-122"/>
              </a:rPr>
              <a:t>和许可</a:t>
            </a:r>
            <a:r>
              <a:rPr lang="zh-CN" altLang="nl-NL" dirty="0" smtClean="0">
                <a:ea typeface="宋体" panose="02010600030101010101" pitchFamily="2" charset="-122"/>
              </a:rPr>
              <a:t>（</a:t>
            </a:r>
            <a:r>
              <a:rPr lang="nl-NL" altLang="zh-CN" dirty="0" smtClean="0">
                <a:ea typeface="宋体" panose="02010600030101010101" pitchFamily="2" charset="-122"/>
              </a:rPr>
              <a:t>license</a:t>
            </a:r>
            <a:r>
              <a:rPr lang="zh-CN" altLang="nl-NL" dirty="0" smtClean="0">
                <a:ea typeface="宋体" panose="02010600030101010101" pitchFamily="2" charset="-122"/>
              </a:rPr>
              <a:t>）</a:t>
            </a:r>
            <a:r>
              <a:rPr lang="zh-CN" altLang="en-US" dirty="0" smtClean="0">
                <a:ea typeface="宋体" panose="02010600030101010101" pitchFamily="2" charset="-122"/>
              </a:rPr>
              <a:t>等六种概念。其名称空间由前缀“</a:t>
            </a:r>
            <a:r>
              <a:rPr lang="en-US" altLang="zh-CN" dirty="0" smtClean="0">
                <a:ea typeface="宋体" panose="02010600030101010101" pitchFamily="2" charset="-122"/>
              </a:rPr>
              <a:t>r:”</a:t>
            </a:r>
            <a:r>
              <a:rPr lang="zh-CN" altLang="en-US" dirty="0" smtClean="0">
                <a:ea typeface="宋体" panose="02010600030101010101" pitchFamily="2" charset="-122"/>
              </a:rPr>
              <a:t>标识。 </a:t>
            </a:r>
            <a:endParaRPr lang="en-US" altLang="zh-CN" dirty="0" smtClean="0">
              <a:ea typeface="宋体" panose="02010600030101010101" pitchFamily="2" charset="-122"/>
            </a:endParaRPr>
          </a:p>
          <a:p>
            <a:pPr lvl="1">
              <a:lnSpc>
                <a:spcPct val="90000"/>
              </a:lnSpc>
            </a:pPr>
            <a:r>
              <a:rPr lang="zh-CN" altLang="en-US" dirty="0" smtClean="0">
                <a:ea typeface="宋体" panose="02010600030101010101" pitchFamily="2" charset="-122"/>
              </a:rPr>
              <a:t>标准扩展</a:t>
            </a:r>
            <a:r>
              <a:rPr lang="en-US" altLang="zh-CN" dirty="0" smtClean="0">
                <a:ea typeface="宋体" panose="02010600030101010101" pitchFamily="2" charset="-122"/>
              </a:rPr>
              <a:t>schema</a:t>
            </a:r>
            <a:endParaRPr lang="en-US" altLang="zh-CN" dirty="0" smtClean="0">
              <a:ea typeface="宋体" panose="02010600030101010101" pitchFamily="2" charset="-122"/>
            </a:endParaRPr>
          </a:p>
          <a:p>
            <a:pPr lvl="2">
              <a:lnSpc>
                <a:spcPct val="90000"/>
              </a:lnSpc>
            </a:pPr>
            <a:r>
              <a:rPr lang="zh-CN" altLang="en-US" dirty="0" smtClean="0">
                <a:ea typeface="宋体" panose="02010600030101010101" pitchFamily="2" charset="-122"/>
              </a:rPr>
              <a:t>定义广泛应用于</a:t>
            </a:r>
            <a:r>
              <a:rPr lang="en-US" altLang="zh-CN" dirty="0" err="1" smtClean="0">
                <a:ea typeface="宋体" panose="02010600030101010101" pitchFamily="2" charset="-122"/>
              </a:rPr>
              <a:t>XrML</a:t>
            </a:r>
            <a:r>
              <a:rPr lang="en-US" altLang="zh-CN" dirty="0" smtClean="0">
                <a:ea typeface="宋体" panose="02010600030101010101" pitchFamily="2" charset="-122"/>
              </a:rPr>
              <a:t> v2.0</a:t>
            </a:r>
            <a:r>
              <a:rPr lang="zh-CN" altLang="en-US" dirty="0" smtClean="0">
                <a:ea typeface="宋体" panose="02010600030101010101" pitchFamily="2" charset="-122"/>
              </a:rPr>
              <a:t>使用场景但又不是</a:t>
            </a:r>
            <a:r>
              <a:rPr lang="en-US" altLang="zh-CN" dirty="0" smtClean="0">
                <a:ea typeface="宋体" panose="02010600030101010101" pitchFamily="2" charset="-122"/>
              </a:rPr>
              <a:t>XrML2.0</a:t>
            </a:r>
            <a:r>
              <a:rPr lang="zh-CN" altLang="en-US" dirty="0" smtClean="0">
                <a:ea typeface="宋体" panose="02010600030101010101" pitchFamily="2" charset="-122"/>
              </a:rPr>
              <a:t>核心语义的概念，包括六种核心概念的商业应用扩展概念。标准扩展模式的名称空间由前缀“</a:t>
            </a:r>
            <a:r>
              <a:rPr lang="en-US" altLang="zh-CN" dirty="0" err="1" smtClean="0">
                <a:ea typeface="宋体" panose="02010600030101010101" pitchFamily="2" charset="-122"/>
              </a:rPr>
              <a:t>sx</a:t>
            </a:r>
            <a:r>
              <a:rPr lang="en-US" altLang="zh-CN" dirty="0" smtClean="0">
                <a:ea typeface="宋体" panose="02010600030101010101" pitchFamily="2" charset="-122"/>
              </a:rPr>
              <a:t>:”</a:t>
            </a:r>
            <a:r>
              <a:rPr lang="zh-CN" altLang="en-US" dirty="0" smtClean="0">
                <a:ea typeface="宋体" panose="02010600030101010101" pitchFamily="2" charset="-122"/>
              </a:rPr>
              <a:t>标识。 </a:t>
            </a:r>
            <a:endParaRPr lang="en-US" altLang="zh-CN" dirty="0" smtClean="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58722" name="Rectangle 3"/>
          <p:cNvSpPr>
            <a:spLocks noGrp="1"/>
          </p:cNvSpPr>
          <p:nvPr>
            <p:ph type="body" idx="1"/>
          </p:nvPr>
        </p:nvSpPr>
        <p:spPr/>
        <p:txBody>
          <a:bodyPr/>
          <a:lstStyle/>
          <a:p>
            <a:r>
              <a:rPr lang="en-US" altLang="zh-CN" dirty="0" err="1" smtClean="0">
                <a:ea typeface="宋体" panose="02010600030101010101" pitchFamily="2" charset="-122"/>
              </a:rPr>
              <a:t>XrML</a:t>
            </a:r>
            <a:r>
              <a:rPr lang="zh-CN" altLang="en-US" dirty="0" smtClean="0">
                <a:ea typeface="宋体" panose="02010600030101010101" pitchFamily="2" charset="-122"/>
              </a:rPr>
              <a:t>语言 </a:t>
            </a:r>
            <a:endParaRPr lang="zh-CN" altLang="en-US" dirty="0" smtClean="0">
              <a:ea typeface="宋体" panose="02010600030101010101" pitchFamily="2" charset="-122"/>
            </a:endParaRPr>
          </a:p>
          <a:p>
            <a:pPr lvl="1"/>
            <a:r>
              <a:rPr lang="zh-CN" altLang="en-US" dirty="0" smtClean="0">
                <a:ea typeface="宋体" panose="02010600030101010101" pitchFamily="2" charset="-122"/>
              </a:rPr>
              <a:t>特定内容扩展</a:t>
            </a:r>
            <a:r>
              <a:rPr lang="en-US" altLang="zh-CN" dirty="0" smtClean="0">
                <a:ea typeface="宋体" panose="02010600030101010101" pitchFamily="2" charset="-122"/>
              </a:rPr>
              <a:t>schema </a:t>
            </a:r>
            <a:endParaRPr lang="en-US" altLang="zh-CN" dirty="0" smtClean="0">
              <a:ea typeface="宋体" panose="02010600030101010101" pitchFamily="2" charset="-122"/>
            </a:endParaRPr>
          </a:p>
          <a:p>
            <a:pPr lvl="2"/>
            <a:r>
              <a:rPr lang="zh-CN" altLang="en-US" dirty="0" smtClean="0">
                <a:ea typeface="宋体" panose="02010600030101010101" pitchFamily="2" charset="-122"/>
              </a:rPr>
              <a:t>定义了特定的、与数字内容或作品（如图书、音乐、视频等）相关的权限管理概念，以“</a:t>
            </a:r>
            <a:r>
              <a:rPr lang="en-US" altLang="zh-CN" dirty="0" smtClean="0">
                <a:ea typeface="宋体" panose="02010600030101010101" pitchFamily="2" charset="-122"/>
              </a:rPr>
              <a:t>cx”</a:t>
            </a:r>
            <a:r>
              <a:rPr lang="zh-CN" altLang="en-US" dirty="0" smtClean="0">
                <a:ea typeface="宋体" panose="02010600030101010101" pitchFamily="2" charset="-122"/>
              </a:rPr>
              <a:t>为前缀。包括内容扩展权限、内容扩展资源和元数据、内容扩展条件和义务等。特定内容扩展模式的名称空间由前缀“</a:t>
            </a:r>
            <a:r>
              <a:rPr lang="en-US" altLang="zh-CN" dirty="0" smtClean="0">
                <a:ea typeface="宋体" panose="02010600030101010101" pitchFamily="2" charset="-122"/>
              </a:rPr>
              <a:t>cx:”</a:t>
            </a:r>
            <a:r>
              <a:rPr lang="zh-CN" altLang="en-US" dirty="0" smtClean="0">
                <a:ea typeface="宋体" panose="02010600030101010101" pitchFamily="2" charset="-122"/>
              </a:rPr>
              <a:t>标识。</a:t>
            </a:r>
            <a:endParaRPr lang="en-US" altLang="zh-CN" dirty="0" smtClean="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57702" name="Rectangle 3"/>
          <p:cNvSpPr>
            <a:spLocks noGrp="1"/>
          </p:cNvSpPr>
          <p:nvPr>
            <p:ph type="body" idx="1"/>
          </p:nvPr>
        </p:nvSpPr>
        <p:spPr/>
        <p:txBody>
          <a:bodyPr/>
          <a:lstStyle/>
          <a:p>
            <a:r>
              <a:rPr lang="en-US" altLang="zh-CN" dirty="0" err="1" smtClean="0">
                <a:ea typeface="宋体" panose="02010600030101010101" pitchFamily="2" charset="-122"/>
              </a:rPr>
              <a:t>XrML</a:t>
            </a:r>
            <a:r>
              <a:rPr lang="zh-CN" altLang="en-US" dirty="0" smtClean="0">
                <a:ea typeface="宋体" panose="02010600030101010101" pitchFamily="2" charset="-122"/>
              </a:rPr>
              <a:t>语言 </a:t>
            </a:r>
            <a:endParaRPr lang="zh-CN" altLang="en-US" dirty="0" smtClean="0">
              <a:ea typeface="宋体" panose="02010600030101010101" pitchFamily="2" charset="-122"/>
            </a:endParaRPr>
          </a:p>
          <a:p>
            <a:endParaRPr lang="zh-CN" altLang="en-US" dirty="0" smtClean="0">
              <a:ea typeface="宋体" panose="02010600030101010101" pitchFamily="2" charset="-122"/>
            </a:endParaRPr>
          </a:p>
        </p:txBody>
      </p:sp>
      <p:sp>
        <p:nvSpPr>
          <p:cNvPr id="157703" name="Rectangle 5"/>
          <p:cNvSpPr>
            <a:spLocks noChangeArrowheads="1"/>
          </p:cNvSpPr>
          <p:nvPr/>
        </p:nvSpPr>
        <p:spPr bwMode="auto">
          <a:xfrm>
            <a:off x="0" y="2676525"/>
            <a:ext cx="9144000" cy="0"/>
          </a:xfrm>
          <a:prstGeom prst="rect">
            <a:avLst/>
          </a:prstGeom>
          <a:noFill/>
          <a:ln w="9525">
            <a:noFill/>
            <a:miter lim="800000"/>
          </a:ln>
        </p:spPr>
        <p:txBody>
          <a:bodyPr wrap="none" anchor="ctr">
            <a:spAutoFit/>
          </a:bodyPr>
          <a:lstStyle/>
          <a:p>
            <a:endParaRPr lang="zh-CN" altLang="en-US"/>
          </a:p>
        </p:txBody>
      </p:sp>
      <p:graphicFrame>
        <p:nvGraphicFramePr>
          <p:cNvPr id="157700" name="Object 4"/>
          <p:cNvGraphicFramePr>
            <a:graphicFrameLocks noChangeAspect="1"/>
          </p:cNvGraphicFramePr>
          <p:nvPr/>
        </p:nvGraphicFramePr>
        <p:xfrm>
          <a:off x="755650" y="2276475"/>
          <a:ext cx="7920038" cy="2909888"/>
        </p:xfrm>
        <a:graphic>
          <a:graphicData uri="http://schemas.openxmlformats.org/presentationml/2006/ole">
            <mc:AlternateContent xmlns:mc="http://schemas.openxmlformats.org/markup-compatibility/2006">
              <mc:Choice xmlns:v="urn:schemas-microsoft-com:vml" Requires="v">
                <p:oleObj spid="_x0000_s182389" name="Visio" r:id="rId1" imgW="5937885" imgH="2190115" progId="Visio.Drawing.11">
                  <p:embed/>
                </p:oleObj>
              </mc:Choice>
              <mc:Fallback>
                <p:oleObj name="Visio" r:id="rId1" imgW="5937885" imgH="2190115" progId="Visio.Drawing.11">
                  <p:embed/>
                  <p:pic>
                    <p:nvPicPr>
                      <p:cNvPr id="0" name="图片 1823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276475"/>
                        <a:ext cx="7920038" cy="290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61794" name="Rectangle 3"/>
          <p:cNvSpPr>
            <a:spLocks noGrp="1"/>
          </p:cNvSpPr>
          <p:nvPr>
            <p:ph type="body" idx="1"/>
          </p:nvPr>
        </p:nvSpPr>
        <p:spPr/>
        <p:txBody>
          <a:bodyPr/>
          <a:lstStyle/>
          <a:p>
            <a:pPr marL="609600" indent="-609600">
              <a:lnSpc>
                <a:spcPct val="80000"/>
              </a:lnSpc>
            </a:pPr>
            <a:r>
              <a:rPr lang="en-US" altLang="zh-CN" sz="2400" dirty="0" err="1" smtClean="0">
                <a:ea typeface="宋体" panose="02010600030101010101" pitchFamily="2" charset="-122"/>
              </a:rPr>
              <a:t>XrML</a:t>
            </a:r>
            <a:r>
              <a:rPr lang="zh-CN" altLang="en-US" sz="2400" dirty="0" smtClean="0">
                <a:ea typeface="宋体" panose="02010600030101010101" pitchFamily="2" charset="-122"/>
              </a:rPr>
              <a:t>语言 </a:t>
            </a:r>
            <a:endParaRPr lang="zh-CN" altLang="en-US" sz="2400" dirty="0" smtClean="0">
              <a:ea typeface="宋体" panose="02010600030101010101" pitchFamily="2" charset="-122"/>
            </a:endParaRPr>
          </a:p>
          <a:p>
            <a:pPr marL="990600" lvl="1" indent="-533400">
              <a:lnSpc>
                <a:spcPct val="80000"/>
              </a:lnSpc>
            </a:pPr>
            <a:r>
              <a:rPr lang="zh-CN" altLang="en-US" sz="2000" dirty="0" smtClean="0">
                <a:ea typeface="宋体" panose="02010600030101010101" pitchFamily="2" charset="-122"/>
              </a:rPr>
              <a:t>权限</a:t>
            </a:r>
            <a:endParaRPr lang="zh-CN" altLang="en-US" sz="2000" dirty="0" smtClean="0">
              <a:ea typeface="宋体" panose="02010600030101010101" pitchFamily="2" charset="-122"/>
            </a:endParaRPr>
          </a:p>
          <a:p>
            <a:pPr marL="990600" lvl="1" indent="-533400">
              <a:lnSpc>
                <a:spcPct val="80000"/>
              </a:lnSpc>
            </a:pPr>
            <a:r>
              <a:rPr lang="zh-CN" altLang="en-US" sz="2000" dirty="0" smtClean="0">
                <a:ea typeface="宋体" panose="02010600030101010101" pitchFamily="2" charset="-122"/>
              </a:rPr>
              <a:t>呈现权（</a:t>
            </a:r>
            <a:r>
              <a:rPr lang="en-US" altLang="zh-CN" sz="2000" dirty="0" smtClean="0">
                <a:ea typeface="宋体" panose="02010600030101010101" pitchFamily="2" charset="-122"/>
              </a:rPr>
              <a:t>Render Rights</a:t>
            </a:r>
            <a:r>
              <a:rPr lang="zh-CN" altLang="en-US" sz="2000" dirty="0" smtClean="0">
                <a:ea typeface="宋体" panose="02010600030101010101" pitchFamily="2" charset="-122"/>
              </a:rPr>
              <a:t>）包括：播放（</a:t>
            </a:r>
            <a:r>
              <a:rPr lang="en-US" altLang="zh-CN" sz="2000" dirty="0" smtClean="0">
                <a:ea typeface="宋体" panose="02010600030101010101" pitchFamily="2" charset="-122"/>
              </a:rPr>
              <a:t>play</a:t>
            </a:r>
            <a:r>
              <a:rPr lang="zh-CN" altLang="en-US" sz="2000" dirty="0" smtClean="0">
                <a:ea typeface="宋体" panose="02010600030101010101" pitchFamily="2" charset="-122"/>
              </a:rPr>
              <a:t>）、打印（</a:t>
            </a:r>
            <a:r>
              <a:rPr lang="en-US" altLang="zh-CN" sz="2000" dirty="0" smtClean="0">
                <a:ea typeface="宋体" panose="02010600030101010101" pitchFamily="2" charset="-122"/>
              </a:rPr>
              <a:t>print</a:t>
            </a:r>
            <a:r>
              <a:rPr lang="zh-CN" altLang="en-US" sz="2000" dirty="0" smtClean="0">
                <a:ea typeface="宋体" panose="02010600030101010101" pitchFamily="2" charset="-122"/>
              </a:rPr>
              <a:t>）、输出（</a:t>
            </a:r>
            <a:r>
              <a:rPr lang="en-US" altLang="zh-CN" sz="2000" dirty="0" smtClean="0">
                <a:ea typeface="宋体" panose="02010600030101010101" pitchFamily="2" charset="-122"/>
              </a:rPr>
              <a:t>export</a:t>
            </a:r>
            <a:r>
              <a:rPr lang="zh-CN" altLang="en-US" sz="2000" dirty="0" smtClean="0">
                <a:ea typeface="宋体" panose="02010600030101010101" pitchFamily="2" charset="-122"/>
              </a:rPr>
              <a:t>）。</a:t>
            </a:r>
            <a:endParaRPr lang="zh-CN" altLang="en-US" sz="2000" dirty="0" smtClean="0">
              <a:ea typeface="宋体" panose="02010600030101010101" pitchFamily="2" charset="-122"/>
            </a:endParaRPr>
          </a:p>
          <a:p>
            <a:pPr marL="990600" lvl="1" indent="-533400">
              <a:lnSpc>
                <a:spcPct val="80000"/>
              </a:lnSpc>
            </a:pPr>
            <a:r>
              <a:rPr lang="zh-CN" altLang="en-US" sz="2000" dirty="0" smtClean="0">
                <a:ea typeface="宋体" panose="02010600030101010101" pitchFamily="2" charset="-122"/>
              </a:rPr>
              <a:t>传送权（</a:t>
            </a:r>
            <a:r>
              <a:rPr lang="en-US" altLang="zh-CN" sz="2000" dirty="0" smtClean="0">
                <a:ea typeface="宋体" panose="02010600030101010101" pitchFamily="2" charset="-122"/>
              </a:rPr>
              <a:t>Transport Rights</a:t>
            </a:r>
            <a:r>
              <a:rPr lang="zh-CN" altLang="en-US" sz="2000" dirty="0" smtClean="0">
                <a:ea typeface="宋体" panose="02010600030101010101" pitchFamily="2" charset="-122"/>
              </a:rPr>
              <a:t>）包括：复制（</a:t>
            </a:r>
            <a:r>
              <a:rPr lang="en-US" altLang="zh-CN" sz="2000" dirty="0" smtClean="0">
                <a:ea typeface="宋体" panose="02010600030101010101" pitchFamily="2" charset="-122"/>
              </a:rPr>
              <a:t>copy</a:t>
            </a:r>
            <a:r>
              <a:rPr lang="zh-CN" altLang="en-US" sz="2000" dirty="0" smtClean="0">
                <a:ea typeface="宋体" panose="02010600030101010101" pitchFamily="2" charset="-122"/>
              </a:rPr>
              <a:t>）、转移（</a:t>
            </a:r>
            <a:r>
              <a:rPr lang="en-US" altLang="zh-CN" sz="2000" dirty="0" smtClean="0">
                <a:ea typeface="宋体" panose="02010600030101010101" pitchFamily="2" charset="-122"/>
              </a:rPr>
              <a:t>transfer</a:t>
            </a:r>
            <a:r>
              <a:rPr lang="zh-CN" altLang="en-US" sz="2000" dirty="0" smtClean="0">
                <a:ea typeface="宋体" panose="02010600030101010101" pitchFamily="2" charset="-122"/>
              </a:rPr>
              <a:t>）、借出（</a:t>
            </a:r>
            <a:r>
              <a:rPr lang="en-US" altLang="zh-CN" sz="2000" dirty="0" smtClean="0">
                <a:ea typeface="宋体" panose="02010600030101010101" pitchFamily="2" charset="-122"/>
              </a:rPr>
              <a:t>loan</a:t>
            </a:r>
            <a:r>
              <a:rPr lang="zh-CN" altLang="en-US" sz="2000" dirty="0" smtClean="0">
                <a:ea typeface="宋体" panose="02010600030101010101" pitchFamily="2" charset="-122"/>
              </a:rPr>
              <a:t>）。</a:t>
            </a:r>
            <a:endParaRPr lang="zh-CN" altLang="en-US" sz="2000" dirty="0" smtClean="0">
              <a:ea typeface="宋体" panose="02010600030101010101" pitchFamily="2" charset="-122"/>
            </a:endParaRPr>
          </a:p>
          <a:p>
            <a:pPr marL="990600" lvl="1" indent="-533400">
              <a:lnSpc>
                <a:spcPct val="80000"/>
              </a:lnSpc>
            </a:pPr>
            <a:r>
              <a:rPr lang="zh-CN" altLang="en-US" sz="2000" dirty="0" smtClean="0">
                <a:ea typeface="宋体" panose="02010600030101010101" pitchFamily="2" charset="-122"/>
              </a:rPr>
              <a:t>作品派生权（</a:t>
            </a:r>
            <a:r>
              <a:rPr lang="en-US" altLang="zh-CN" sz="2000" dirty="0" smtClean="0">
                <a:ea typeface="宋体" panose="02010600030101010101" pitchFamily="2" charset="-122"/>
              </a:rPr>
              <a:t>Derivative Work Rights</a:t>
            </a:r>
            <a:r>
              <a:rPr lang="zh-CN" altLang="en-US" sz="2000" dirty="0" smtClean="0">
                <a:ea typeface="宋体" panose="02010600030101010101" pitchFamily="2" charset="-122"/>
              </a:rPr>
              <a:t>）包括：编辑（</a:t>
            </a:r>
            <a:r>
              <a:rPr lang="en-US" altLang="zh-CN" sz="2000" dirty="0" smtClean="0">
                <a:ea typeface="宋体" panose="02010600030101010101" pitchFamily="2" charset="-122"/>
              </a:rPr>
              <a:t>edit</a:t>
            </a:r>
            <a:r>
              <a:rPr lang="zh-CN" altLang="en-US" sz="2000" dirty="0" smtClean="0">
                <a:ea typeface="宋体" panose="02010600030101010101" pitchFamily="2" charset="-122"/>
              </a:rPr>
              <a:t>）、摘录（</a:t>
            </a:r>
            <a:r>
              <a:rPr lang="en-US" altLang="zh-CN" sz="2000" dirty="0" smtClean="0">
                <a:ea typeface="宋体" panose="02010600030101010101" pitchFamily="2" charset="-122"/>
              </a:rPr>
              <a:t>extract</a:t>
            </a:r>
            <a:r>
              <a:rPr lang="zh-CN" altLang="en-US" sz="2000" dirty="0" smtClean="0">
                <a:ea typeface="宋体" panose="02010600030101010101" pitchFamily="2" charset="-122"/>
              </a:rPr>
              <a:t>）、嵌入（</a:t>
            </a:r>
            <a:r>
              <a:rPr lang="en-US" altLang="zh-CN" sz="2000" dirty="0" smtClean="0">
                <a:ea typeface="宋体" panose="02010600030101010101" pitchFamily="2" charset="-122"/>
              </a:rPr>
              <a:t>embed</a:t>
            </a:r>
            <a:r>
              <a:rPr lang="zh-CN" altLang="en-US" sz="2000" dirty="0" smtClean="0">
                <a:ea typeface="宋体" panose="02010600030101010101" pitchFamily="2" charset="-122"/>
              </a:rPr>
              <a:t>）。</a:t>
            </a:r>
            <a:endParaRPr lang="zh-CN" altLang="en-US" sz="2000" dirty="0" smtClean="0">
              <a:ea typeface="宋体" panose="02010600030101010101" pitchFamily="2" charset="-122"/>
            </a:endParaRPr>
          </a:p>
          <a:p>
            <a:pPr marL="990600" lvl="1" indent="-533400">
              <a:lnSpc>
                <a:spcPct val="80000"/>
              </a:lnSpc>
            </a:pPr>
            <a:r>
              <a:rPr lang="zh-CN" altLang="en-US" sz="2000" dirty="0" smtClean="0">
                <a:ea typeface="宋体" panose="02010600030101010101" pitchFamily="2" charset="-122"/>
              </a:rPr>
              <a:t>配置权（</a:t>
            </a:r>
            <a:r>
              <a:rPr lang="en-US" altLang="zh-CN" sz="2000" dirty="0" smtClean="0">
                <a:ea typeface="宋体" panose="02010600030101010101" pitchFamily="2" charset="-122"/>
              </a:rPr>
              <a:t>Configuration Rights</a:t>
            </a:r>
            <a:r>
              <a:rPr lang="zh-CN" altLang="en-US" sz="2000" dirty="0" smtClean="0">
                <a:ea typeface="宋体" panose="02010600030101010101" pitchFamily="2" charset="-122"/>
              </a:rPr>
              <a:t>）包括：安装（</a:t>
            </a:r>
            <a:r>
              <a:rPr lang="en-US" altLang="zh-CN" sz="2000" dirty="0" smtClean="0">
                <a:ea typeface="宋体" panose="02010600030101010101" pitchFamily="2" charset="-122"/>
              </a:rPr>
              <a:t>install</a:t>
            </a:r>
            <a:r>
              <a:rPr lang="zh-CN" altLang="en-US" sz="2000" dirty="0" smtClean="0">
                <a:ea typeface="宋体" panose="02010600030101010101" pitchFamily="2" charset="-122"/>
              </a:rPr>
              <a:t>）和卸载（</a:t>
            </a:r>
            <a:r>
              <a:rPr lang="en-US" altLang="zh-CN" sz="2000" dirty="0" smtClean="0">
                <a:ea typeface="宋体" panose="02010600030101010101" pitchFamily="2" charset="-122"/>
              </a:rPr>
              <a:t>uninstall</a:t>
            </a:r>
            <a:r>
              <a:rPr lang="zh-CN" altLang="en-US" sz="2000" dirty="0" smtClean="0">
                <a:ea typeface="宋体" panose="02010600030101010101" pitchFamily="2" charset="-122"/>
              </a:rPr>
              <a:t>）。</a:t>
            </a:r>
            <a:endParaRPr lang="zh-CN" altLang="en-US" sz="2000" dirty="0" smtClean="0">
              <a:ea typeface="宋体" panose="02010600030101010101" pitchFamily="2" charset="-122"/>
            </a:endParaRPr>
          </a:p>
          <a:p>
            <a:pPr marL="990600" lvl="1" indent="-533400">
              <a:lnSpc>
                <a:spcPct val="80000"/>
              </a:lnSpc>
            </a:pPr>
            <a:r>
              <a:rPr lang="zh-CN" altLang="en-US" sz="2000" dirty="0" smtClean="0">
                <a:ea typeface="宋体" panose="02010600030101010101" pitchFamily="2" charset="-122"/>
              </a:rPr>
              <a:t>文件管理权（</a:t>
            </a:r>
            <a:r>
              <a:rPr lang="en-US" altLang="zh-CN" sz="2000" dirty="0" smtClean="0">
                <a:ea typeface="宋体" panose="02010600030101010101" pitchFamily="2" charset="-122"/>
              </a:rPr>
              <a:t>File Management Rights</a:t>
            </a:r>
            <a:r>
              <a:rPr lang="zh-CN" altLang="en-US" sz="2000" dirty="0" smtClean="0">
                <a:ea typeface="宋体" panose="02010600030101010101" pitchFamily="2" charset="-122"/>
              </a:rPr>
              <a:t>）包括九种权利：读取（</a:t>
            </a:r>
            <a:r>
              <a:rPr lang="en-US" altLang="zh-CN" sz="2000" dirty="0" smtClean="0">
                <a:ea typeface="宋体" panose="02010600030101010101" pitchFamily="2" charset="-122"/>
              </a:rPr>
              <a:t>read</a:t>
            </a:r>
            <a:r>
              <a:rPr lang="zh-CN" altLang="en-US" sz="2000" dirty="0" smtClean="0">
                <a:ea typeface="宋体" panose="02010600030101010101" pitchFamily="2" charset="-122"/>
              </a:rPr>
              <a:t>）、写入（</a:t>
            </a:r>
            <a:r>
              <a:rPr lang="en-US" altLang="zh-CN" sz="2000" dirty="0" smtClean="0">
                <a:ea typeface="宋体" panose="02010600030101010101" pitchFamily="2" charset="-122"/>
              </a:rPr>
              <a:t>write</a:t>
            </a:r>
            <a:r>
              <a:rPr lang="zh-CN" altLang="en-US" sz="2000" dirty="0" smtClean="0">
                <a:ea typeface="宋体" panose="02010600030101010101" pitchFamily="2" charset="-122"/>
              </a:rPr>
              <a:t>）、执行（</a:t>
            </a:r>
            <a:r>
              <a:rPr lang="en-US" altLang="zh-CN" sz="2000" dirty="0" smtClean="0">
                <a:ea typeface="宋体" panose="02010600030101010101" pitchFamily="2" charset="-122"/>
              </a:rPr>
              <a:t>execute</a:t>
            </a:r>
            <a:r>
              <a:rPr lang="zh-CN" altLang="en-US" sz="2000" dirty="0" smtClean="0">
                <a:ea typeface="宋体" panose="02010600030101010101" pitchFamily="2" charset="-122"/>
              </a:rPr>
              <a:t>）、删除（</a:t>
            </a:r>
            <a:r>
              <a:rPr lang="en-US" altLang="zh-CN" sz="2000" dirty="0" smtClean="0">
                <a:ea typeface="宋体" panose="02010600030101010101" pitchFamily="2" charset="-122"/>
              </a:rPr>
              <a:t>delete</a:t>
            </a:r>
            <a:r>
              <a:rPr lang="zh-CN" altLang="en-US" sz="2000" dirty="0" smtClean="0">
                <a:ea typeface="宋体" panose="02010600030101010101" pitchFamily="2" charset="-122"/>
              </a:rPr>
              <a:t>）备份（</a:t>
            </a:r>
            <a:r>
              <a:rPr lang="en-US" altLang="zh-CN" sz="2000" dirty="0" smtClean="0">
                <a:ea typeface="宋体" panose="02010600030101010101" pitchFamily="2" charset="-122"/>
              </a:rPr>
              <a:t>backup</a:t>
            </a:r>
            <a:r>
              <a:rPr lang="zh-CN" altLang="en-US" sz="2000" dirty="0" smtClean="0">
                <a:ea typeface="宋体" panose="02010600030101010101" pitchFamily="2" charset="-122"/>
              </a:rPr>
              <a:t>）、恢复（</a:t>
            </a:r>
            <a:r>
              <a:rPr lang="en-US" altLang="zh-CN" sz="2000" dirty="0" smtClean="0">
                <a:ea typeface="宋体" panose="02010600030101010101" pitchFamily="2" charset="-122"/>
              </a:rPr>
              <a:t>restore</a:t>
            </a:r>
            <a:r>
              <a:rPr lang="zh-CN" altLang="en-US" sz="2000" dirty="0" smtClean="0">
                <a:ea typeface="宋体" panose="02010600030101010101" pitchFamily="2" charset="-122"/>
              </a:rPr>
              <a:t>）、验证（</a:t>
            </a:r>
            <a:r>
              <a:rPr lang="en-US" altLang="zh-CN" sz="2000" dirty="0" smtClean="0">
                <a:ea typeface="宋体" panose="02010600030101010101" pitchFamily="2" charset="-122"/>
              </a:rPr>
              <a:t>verify</a:t>
            </a:r>
            <a:r>
              <a:rPr lang="zh-CN" altLang="en-US" sz="2000" dirty="0" smtClean="0">
                <a:ea typeface="宋体" panose="02010600030101010101" pitchFamily="2" charset="-122"/>
              </a:rPr>
              <a:t>）、管理文件夹（</a:t>
            </a:r>
            <a:r>
              <a:rPr lang="en-US" altLang="zh-CN" sz="2000" dirty="0" err="1" smtClean="0">
                <a:ea typeface="宋体" panose="02010600030101010101" pitchFamily="2" charset="-122"/>
              </a:rPr>
              <a:t>manageFolder</a:t>
            </a:r>
            <a:r>
              <a:rPr lang="zh-CN" altLang="en-US" sz="2000" dirty="0" smtClean="0">
                <a:ea typeface="宋体" panose="02010600030101010101" pitchFamily="2" charset="-122"/>
              </a:rPr>
              <a:t>）、访问文件夹信息（</a:t>
            </a:r>
            <a:r>
              <a:rPr lang="en-US" altLang="zh-CN" sz="2000" dirty="0" err="1" smtClean="0">
                <a:ea typeface="宋体" panose="02010600030101010101" pitchFamily="2" charset="-122"/>
              </a:rPr>
              <a:t>accessFolderlnfo</a:t>
            </a:r>
            <a:r>
              <a:rPr lang="zh-CN" altLang="en-US" sz="2000" dirty="0" smtClean="0">
                <a:ea typeface="宋体" panose="02010600030101010101" pitchFamily="2" charset="-122"/>
              </a:rPr>
              <a:t>）。</a:t>
            </a:r>
            <a:endParaRPr lang="zh-CN" altLang="en-US" sz="2000" dirty="0" smtClean="0">
              <a:ea typeface="宋体" panose="02010600030101010101" pitchFamily="2" charset="-122"/>
            </a:endParaRPr>
          </a:p>
          <a:p>
            <a:pPr marL="609600" indent="-609600">
              <a:lnSpc>
                <a:spcPct val="80000"/>
              </a:lnSpc>
            </a:pPr>
            <a:endParaRPr lang="zh-CN" altLang="en-US" sz="2400" dirty="0" smtClean="0">
              <a:ea typeface="宋体" panose="02010600030101010101" pitchFamily="2" charset="-122"/>
            </a:endParaRPr>
          </a:p>
        </p:txBody>
      </p:sp>
      <p:sp>
        <p:nvSpPr>
          <p:cNvPr id="161795" name="Rectangle 4"/>
          <p:cNvSpPr>
            <a:spLocks noChangeArrowheads="1"/>
          </p:cNvSpPr>
          <p:nvPr/>
        </p:nvSpPr>
        <p:spPr bwMode="auto">
          <a:xfrm>
            <a:off x="0" y="26765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62818" name="Rectangle 3"/>
          <p:cNvSpPr>
            <a:spLocks noGrp="1"/>
          </p:cNvSpPr>
          <p:nvPr>
            <p:ph type="body" idx="1"/>
          </p:nvPr>
        </p:nvSpPr>
        <p:spPr/>
        <p:txBody>
          <a:bodyPr/>
          <a:lstStyle/>
          <a:p>
            <a:pPr marL="609600" indent="-609600">
              <a:lnSpc>
                <a:spcPct val="80000"/>
              </a:lnSpc>
            </a:pPr>
            <a:r>
              <a:rPr lang="en-US" altLang="zh-CN" sz="2800" dirty="0" err="1" smtClean="0">
                <a:ea typeface="宋体" panose="02010600030101010101" pitchFamily="2" charset="-122"/>
              </a:rPr>
              <a:t>XrML</a:t>
            </a:r>
            <a:r>
              <a:rPr lang="zh-CN" altLang="en-US" sz="2800" dirty="0" smtClean="0">
                <a:ea typeface="宋体" panose="02010600030101010101" pitchFamily="2" charset="-122"/>
              </a:rPr>
              <a:t>语言 </a:t>
            </a:r>
            <a:endParaRPr lang="zh-CN" altLang="en-US" sz="2800" dirty="0" smtClean="0">
              <a:ea typeface="宋体" panose="02010600030101010101" pitchFamily="2" charset="-122"/>
            </a:endParaRPr>
          </a:p>
          <a:p>
            <a:pPr marL="990600" lvl="1" indent="-533400">
              <a:lnSpc>
                <a:spcPct val="80000"/>
              </a:lnSpc>
            </a:pPr>
            <a:r>
              <a:rPr lang="zh-CN" altLang="en-US" sz="2400" dirty="0" smtClean="0">
                <a:ea typeface="宋体" panose="02010600030101010101" pitchFamily="2" charset="-122"/>
              </a:rPr>
              <a:t>资源</a:t>
            </a:r>
            <a:endParaRPr lang="zh-CN" altLang="en-US" sz="2400" dirty="0" smtClean="0">
              <a:ea typeface="宋体" panose="02010600030101010101" pitchFamily="2" charset="-122"/>
            </a:endParaRPr>
          </a:p>
          <a:p>
            <a:pPr marL="990600" lvl="1" indent="-533400">
              <a:lnSpc>
                <a:spcPct val="80000"/>
              </a:lnSpc>
            </a:pPr>
            <a:r>
              <a:rPr lang="zh-CN" altLang="en-US" sz="2400" dirty="0" smtClean="0">
                <a:ea typeface="宋体" panose="02010600030101010101" pitchFamily="2" charset="-122"/>
              </a:rPr>
              <a:t>数字资源（</a:t>
            </a:r>
            <a:r>
              <a:rPr lang="en-US" altLang="zh-CN" sz="2400" dirty="0" err="1" smtClean="0">
                <a:ea typeface="宋体" panose="02010600030101010101" pitchFamily="2" charset="-122"/>
              </a:rPr>
              <a:t>digitalResource</a:t>
            </a:r>
            <a:r>
              <a:rPr lang="en-US" altLang="zh-CN" sz="2400" dirty="0" smtClean="0">
                <a:ea typeface="宋体" panose="02010600030101010101" pitchFamily="2" charset="-122"/>
              </a:rPr>
              <a:t> )</a:t>
            </a:r>
            <a:endParaRPr lang="en-US" altLang="zh-CN" sz="2400" dirty="0" smtClean="0">
              <a:ea typeface="宋体" panose="02010600030101010101" pitchFamily="2" charset="-122"/>
            </a:endParaRPr>
          </a:p>
          <a:p>
            <a:pPr marL="990600" lvl="1" indent="-533400">
              <a:lnSpc>
                <a:spcPct val="80000"/>
              </a:lnSpc>
            </a:pPr>
            <a:r>
              <a:rPr lang="zh-CN" altLang="en-US" sz="2400" dirty="0" smtClean="0">
                <a:ea typeface="宋体" panose="02010600030101010101" pitchFamily="2" charset="-122"/>
              </a:rPr>
              <a:t>授权（</a:t>
            </a:r>
            <a:r>
              <a:rPr lang="en-US" altLang="zh-CN" sz="2400" dirty="0" smtClean="0">
                <a:ea typeface="宋体" panose="02010600030101010101" pitchFamily="2" charset="-122"/>
              </a:rPr>
              <a:t>grant</a:t>
            </a:r>
            <a:r>
              <a:rPr lang="zh-CN" altLang="en-US" sz="2400" dirty="0" smtClean="0">
                <a:ea typeface="宋体" panose="02010600030101010101" pitchFamily="2" charset="-122"/>
              </a:rPr>
              <a:t>）</a:t>
            </a:r>
            <a:endParaRPr lang="zh-CN" altLang="en-US" sz="2400" dirty="0" smtClean="0">
              <a:ea typeface="宋体" panose="02010600030101010101" pitchFamily="2" charset="-122"/>
            </a:endParaRPr>
          </a:p>
          <a:p>
            <a:pPr marL="990600" lvl="1" indent="-533400">
              <a:lnSpc>
                <a:spcPct val="80000"/>
              </a:lnSpc>
            </a:pPr>
            <a:r>
              <a:rPr lang="zh-CN" altLang="en-US" sz="2400" dirty="0" smtClean="0">
                <a:ea typeface="宋体" panose="02010600030101010101" pitchFamily="2" charset="-122"/>
              </a:rPr>
              <a:t>主体（</a:t>
            </a:r>
            <a:r>
              <a:rPr lang="en-US" altLang="zh-CN" sz="2400" dirty="0" smtClean="0">
                <a:ea typeface="宋体" panose="02010600030101010101" pitchFamily="2" charset="-122"/>
              </a:rPr>
              <a:t>principal</a:t>
            </a:r>
            <a:r>
              <a:rPr lang="zh-CN" altLang="en-US" sz="2400" dirty="0" smtClean="0">
                <a:ea typeface="宋体" panose="02010600030101010101" pitchFamily="2" charset="-122"/>
              </a:rPr>
              <a:t>）</a:t>
            </a:r>
            <a:endParaRPr lang="zh-CN" altLang="en-US" sz="2400" dirty="0" smtClean="0">
              <a:ea typeface="宋体" panose="02010600030101010101" pitchFamily="2" charset="-122"/>
            </a:endParaRPr>
          </a:p>
          <a:p>
            <a:pPr marL="990600" lvl="1" indent="-533400">
              <a:lnSpc>
                <a:spcPct val="80000"/>
              </a:lnSpc>
            </a:pPr>
            <a:r>
              <a:rPr lang="zh-CN" altLang="en-US" sz="2400" dirty="0" smtClean="0">
                <a:ea typeface="宋体" panose="02010600030101010101" pitchFamily="2" charset="-122"/>
              </a:rPr>
              <a:t>服务参考（</a:t>
            </a:r>
            <a:r>
              <a:rPr lang="en-US" altLang="zh-CN" sz="2400" dirty="0" err="1" smtClean="0">
                <a:ea typeface="宋体" panose="02010600030101010101" pitchFamily="2" charset="-122"/>
              </a:rPr>
              <a:t>serviceReference</a:t>
            </a:r>
            <a:r>
              <a:rPr lang="zh-CN" altLang="en-US" sz="2400" dirty="0" smtClean="0">
                <a:ea typeface="宋体" panose="02010600030101010101" pitchFamily="2" charset="-122"/>
              </a:rPr>
              <a:t>）</a:t>
            </a:r>
            <a:endParaRPr lang="zh-CN" altLang="en-US" sz="2400" dirty="0" smtClean="0">
              <a:ea typeface="宋体" panose="02010600030101010101" pitchFamily="2" charset="-122"/>
            </a:endParaRPr>
          </a:p>
          <a:p>
            <a:pPr marL="990600" lvl="1" indent="-533400">
              <a:lnSpc>
                <a:spcPct val="80000"/>
              </a:lnSpc>
            </a:pPr>
            <a:r>
              <a:rPr lang="en-US" altLang="zh-CN" sz="2400" dirty="0" smtClean="0">
                <a:ea typeface="宋体" panose="02010600030101010101" pitchFamily="2" charset="-122"/>
              </a:rPr>
              <a:t>XML</a:t>
            </a:r>
            <a:r>
              <a:rPr lang="zh-CN" altLang="en-US" sz="2400" dirty="0" smtClean="0">
                <a:ea typeface="宋体" panose="02010600030101010101" pitchFamily="2" charset="-122"/>
              </a:rPr>
              <a:t>模式摘要</a:t>
            </a:r>
            <a:r>
              <a:rPr lang="en-US" altLang="zh-CN" sz="2400" dirty="0" smtClean="0">
                <a:ea typeface="宋体" panose="02010600030101010101" pitchFamily="2" charset="-122"/>
              </a:rPr>
              <a:t>(</a:t>
            </a:r>
            <a:r>
              <a:rPr lang="en-US" altLang="zh-CN" sz="2400" dirty="0" err="1" smtClean="0">
                <a:ea typeface="宋体" panose="02010600030101010101" pitchFamily="2" charset="-122"/>
              </a:rPr>
              <a:t>xmIPatternAbstract</a:t>
            </a:r>
            <a:r>
              <a:rPr lang="en-US" altLang="zh-CN" sz="2400" dirty="0" smtClean="0">
                <a:ea typeface="宋体" panose="02010600030101010101" pitchFamily="2" charset="-122"/>
              </a:rPr>
              <a:t> )</a:t>
            </a:r>
            <a:endParaRPr lang="en-US" altLang="zh-CN" sz="2400" dirty="0" smtClean="0">
              <a:ea typeface="宋体" panose="02010600030101010101" pitchFamily="2" charset="-122"/>
            </a:endParaRPr>
          </a:p>
          <a:p>
            <a:pPr marL="990600" lvl="1" indent="-533400">
              <a:lnSpc>
                <a:spcPct val="80000"/>
              </a:lnSpc>
            </a:pPr>
            <a:r>
              <a:rPr lang="zh-CN" altLang="en-US" sz="2400" dirty="0" smtClean="0">
                <a:ea typeface="宋体" panose="02010600030101010101" pitchFamily="2" charset="-122"/>
              </a:rPr>
              <a:t>可撤销的签名（</a:t>
            </a:r>
            <a:r>
              <a:rPr lang="en-US" altLang="zh-CN" sz="2400" dirty="0" err="1" smtClean="0">
                <a:ea typeface="宋体" panose="02010600030101010101" pitchFamily="2" charset="-122"/>
              </a:rPr>
              <a:t>sx:revocable</a:t>
            </a:r>
            <a:r>
              <a:rPr lang="zh-CN" altLang="en-US" sz="2400" dirty="0" smtClean="0">
                <a:ea typeface="宋体" panose="02010600030101010101" pitchFamily="2" charset="-122"/>
              </a:rPr>
              <a:t>）</a:t>
            </a:r>
            <a:endParaRPr lang="zh-CN" altLang="en-US" sz="2400" dirty="0" smtClean="0">
              <a:ea typeface="宋体" panose="02010600030101010101" pitchFamily="2" charset="-122"/>
            </a:endParaRPr>
          </a:p>
          <a:p>
            <a:pPr marL="990600" lvl="1" indent="-533400">
              <a:lnSpc>
                <a:spcPct val="80000"/>
              </a:lnSpc>
            </a:pPr>
            <a:r>
              <a:rPr lang="zh-CN" altLang="en-US" sz="2400" dirty="0" smtClean="0">
                <a:ea typeface="宋体" panose="02010600030101010101" pitchFamily="2" charset="-122"/>
              </a:rPr>
              <a:t>名称空间中的名称（</a:t>
            </a:r>
            <a:r>
              <a:rPr lang="en-US" altLang="zh-CN" sz="2400" dirty="0" err="1" smtClean="0">
                <a:ea typeface="宋体" panose="02010600030101010101" pitchFamily="2" charset="-122"/>
              </a:rPr>
              <a:t>sx:name</a:t>
            </a:r>
            <a:r>
              <a:rPr lang="zh-CN" altLang="en-US" sz="2400" dirty="0" smtClean="0">
                <a:ea typeface="宋体" panose="02010600030101010101" pitchFamily="2" charset="-122"/>
              </a:rPr>
              <a:t>）</a:t>
            </a:r>
            <a:endParaRPr lang="zh-CN" altLang="en-US" sz="2400" dirty="0" smtClean="0">
              <a:ea typeface="宋体" panose="02010600030101010101" pitchFamily="2" charset="-122"/>
            </a:endParaRPr>
          </a:p>
          <a:p>
            <a:pPr marL="990600" lvl="1" indent="-533400">
              <a:lnSpc>
                <a:spcPct val="80000"/>
              </a:lnSpc>
            </a:pPr>
            <a:r>
              <a:rPr lang="zh-CN" altLang="en-US" sz="2400" dirty="0" smtClean="0">
                <a:ea typeface="宋体" panose="02010600030101010101" pitchFamily="2" charset="-122"/>
              </a:rPr>
              <a:t>安全级别（</a:t>
            </a:r>
            <a:r>
              <a:rPr lang="en-US" altLang="zh-CN" sz="2400" dirty="0" err="1" smtClean="0">
                <a:ea typeface="宋体" panose="02010600030101010101" pitchFamily="2" charset="-122"/>
              </a:rPr>
              <a:t>cx:securityLevel</a:t>
            </a:r>
            <a:r>
              <a:rPr lang="zh-CN" altLang="en-US" sz="2400" dirty="0" smtClean="0">
                <a:ea typeface="宋体" panose="02010600030101010101" pitchFamily="2" charset="-122"/>
              </a:rPr>
              <a:t>）指主体的抽象安全级别</a:t>
            </a:r>
            <a:endParaRPr lang="zh-CN" altLang="en-US" sz="2400" dirty="0" smtClean="0">
              <a:ea typeface="宋体" panose="02010600030101010101" pitchFamily="2" charset="-122"/>
            </a:endParaRPr>
          </a:p>
          <a:p>
            <a:pPr marL="990600" lvl="1" indent="-533400">
              <a:lnSpc>
                <a:spcPct val="80000"/>
              </a:lnSpc>
            </a:pPr>
            <a:r>
              <a:rPr lang="zh-CN" altLang="en-US" sz="2400" dirty="0" smtClean="0">
                <a:ea typeface="宋体" panose="02010600030101010101" pitchFamily="2" charset="-122"/>
              </a:rPr>
              <a:t>数字作品（</a:t>
            </a:r>
            <a:r>
              <a:rPr lang="en-US" altLang="zh-CN" sz="2400" dirty="0" err="1" smtClean="0">
                <a:ea typeface="宋体" panose="02010600030101010101" pitchFamily="2" charset="-122"/>
              </a:rPr>
              <a:t>cx:digital</a:t>
            </a:r>
            <a:r>
              <a:rPr lang="en-US" altLang="zh-CN" sz="2400" dirty="0" smtClean="0">
                <a:ea typeface="宋体" panose="02010600030101010101" pitchFamily="2" charset="-122"/>
              </a:rPr>
              <a:t> Work</a:t>
            </a:r>
            <a:r>
              <a:rPr lang="zh-CN" altLang="en-US" sz="2400" dirty="0" smtClean="0">
                <a:ea typeface="宋体" panose="02010600030101010101" pitchFamily="2" charset="-122"/>
              </a:rPr>
              <a:t>）。</a:t>
            </a:r>
            <a:endParaRPr lang="zh-CN" altLang="en-US" sz="2400" dirty="0" smtClean="0">
              <a:ea typeface="宋体" panose="02010600030101010101" pitchFamily="2" charset="-122"/>
            </a:endParaRPr>
          </a:p>
          <a:p>
            <a:pPr marL="609600" indent="-609600">
              <a:lnSpc>
                <a:spcPct val="80000"/>
              </a:lnSpc>
            </a:pPr>
            <a:endParaRPr lang="zh-CN" altLang="en-US" sz="2800" dirty="0" smtClean="0">
              <a:ea typeface="宋体" panose="02010600030101010101" pitchFamily="2" charset="-122"/>
            </a:endParaRPr>
          </a:p>
        </p:txBody>
      </p:sp>
      <p:sp>
        <p:nvSpPr>
          <p:cNvPr id="162819" name="Rectangle 4"/>
          <p:cNvSpPr>
            <a:spLocks noChangeArrowheads="1"/>
          </p:cNvSpPr>
          <p:nvPr/>
        </p:nvSpPr>
        <p:spPr bwMode="auto">
          <a:xfrm>
            <a:off x="0" y="26765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a:t>
            </a:r>
            <a:r>
              <a:rPr lang="zh-CN" altLang="en-US" dirty="0" smtClean="0">
                <a:effectLst/>
                <a:ea typeface="宋体" panose="02010600030101010101" pitchFamily="2" charset="-122"/>
                <a:cs typeface="Arial" panose="020B0604020202020204" pitchFamily="34" charset="0"/>
              </a:rPr>
              <a:t>权利描述语言（</a:t>
            </a:r>
            <a:r>
              <a:rPr lang="en-US" altLang="zh-CN" dirty="0" smtClean="0">
                <a:effectLst/>
                <a:ea typeface="宋体" panose="02010600030101010101" pitchFamily="2" charset="-122"/>
                <a:cs typeface="Arial" panose="020B0604020202020204" pitchFamily="34" charset="0"/>
              </a:rPr>
              <a:t>REL</a:t>
            </a:r>
            <a:r>
              <a:rPr lang="zh-CN" altLang="en-US" dirty="0" smtClean="0">
                <a:effectLst/>
                <a:ea typeface="宋体" panose="02010600030101010101" pitchFamily="2" charset="-122"/>
                <a:cs typeface="Arial" panose="020B0604020202020204" pitchFamily="34" charset="0"/>
              </a:rPr>
              <a:t>）</a:t>
            </a:r>
            <a:endParaRPr lang="zh-CN" altLang="en-US" dirty="0" smtClean="0">
              <a:effectLst/>
              <a:ea typeface="宋体" panose="02010600030101010101" pitchFamily="2" charset="-122"/>
              <a:cs typeface="Arial" panose="020B0604020202020204" pitchFamily="34" charset="0"/>
            </a:endParaRPr>
          </a:p>
        </p:txBody>
      </p:sp>
      <p:sp>
        <p:nvSpPr>
          <p:cNvPr id="163842" name="Rectangle 3"/>
          <p:cNvSpPr>
            <a:spLocks noGrp="1"/>
          </p:cNvSpPr>
          <p:nvPr>
            <p:ph type="body" idx="1"/>
          </p:nvPr>
        </p:nvSpPr>
        <p:spPr/>
        <p:txBody>
          <a:bodyPr/>
          <a:lstStyle/>
          <a:p>
            <a:pPr marL="609600" indent="-609600">
              <a:lnSpc>
                <a:spcPct val="90000"/>
              </a:lnSpc>
            </a:pPr>
            <a:r>
              <a:rPr lang="en-US" altLang="zh-CN" sz="2400" dirty="0" err="1" smtClean="0">
                <a:ea typeface="宋体" panose="02010600030101010101" pitchFamily="2" charset="-122"/>
              </a:rPr>
              <a:t>XrML</a:t>
            </a:r>
            <a:r>
              <a:rPr lang="zh-CN" altLang="en-US" sz="2400" dirty="0" smtClean="0">
                <a:ea typeface="宋体" panose="02010600030101010101" pitchFamily="2" charset="-122"/>
              </a:rPr>
              <a:t>语言 </a:t>
            </a:r>
            <a:endParaRPr lang="zh-CN" altLang="en-US" sz="2400" dirty="0" smtClean="0">
              <a:ea typeface="宋体" panose="02010600030101010101" pitchFamily="2" charset="-122"/>
            </a:endParaRPr>
          </a:p>
          <a:p>
            <a:pPr marL="990600" lvl="1" indent="-533400">
              <a:lnSpc>
                <a:spcPct val="90000"/>
              </a:lnSpc>
            </a:pPr>
            <a:r>
              <a:rPr lang="zh-CN" altLang="en-US" sz="2000" dirty="0" smtClean="0">
                <a:ea typeface="宋体" panose="02010600030101010101" pitchFamily="2" charset="-122"/>
              </a:rPr>
              <a:t>条件</a:t>
            </a:r>
            <a:endParaRPr lang="zh-CN" altLang="en-US" sz="2000" dirty="0" smtClean="0">
              <a:ea typeface="宋体" panose="02010600030101010101" pitchFamily="2" charset="-122"/>
            </a:endParaRPr>
          </a:p>
          <a:p>
            <a:pPr marL="990600" lvl="1" indent="-533400">
              <a:lnSpc>
                <a:spcPct val="90000"/>
              </a:lnSpc>
            </a:pPr>
            <a:r>
              <a:rPr lang="zh-CN" altLang="en-US" sz="2000" dirty="0" smtClean="0">
                <a:ea typeface="宋体" panose="02010600030101010101" pitchFamily="2" charset="-122"/>
              </a:rPr>
              <a:t>目的地（</a:t>
            </a:r>
            <a:r>
              <a:rPr lang="en-US" altLang="zh-CN" sz="2000" dirty="0" err="1" smtClean="0">
                <a:ea typeface="宋体" panose="02010600030101010101" pitchFamily="2" charset="-122"/>
              </a:rPr>
              <a:t>cx:destination</a:t>
            </a:r>
            <a:r>
              <a:rPr lang="zh-CN" altLang="en-US" sz="2000" dirty="0" smtClean="0">
                <a:ea typeface="宋体" panose="02010600030101010101" pitchFamily="2" charset="-122"/>
              </a:rPr>
              <a:t>）、助手（</a:t>
            </a:r>
            <a:r>
              <a:rPr lang="en-US" altLang="zh-CN" sz="2000" dirty="0" err="1" smtClean="0">
                <a:ea typeface="宋体" panose="02010600030101010101" pitchFamily="2" charset="-122"/>
              </a:rPr>
              <a:t>cx:helper</a:t>
            </a:r>
            <a:r>
              <a:rPr lang="zh-CN" altLang="en-US" sz="2000" dirty="0" smtClean="0">
                <a:ea typeface="宋体" panose="02010600030101010101" pitchFamily="2" charset="-122"/>
              </a:rPr>
              <a:t>）、播放器（</a:t>
            </a:r>
            <a:r>
              <a:rPr lang="en-US" altLang="zh-CN" sz="2000" dirty="0" err="1" smtClean="0">
                <a:ea typeface="宋体" panose="02010600030101010101" pitchFamily="2" charset="-122"/>
              </a:rPr>
              <a:t>cx:render</a:t>
            </a:r>
            <a:r>
              <a:rPr lang="zh-CN" altLang="en-US" sz="2000" dirty="0" smtClean="0">
                <a:ea typeface="宋体" panose="02010600030101010101" pitchFamily="2" charset="-122"/>
              </a:rPr>
              <a:t>）、来源（</a:t>
            </a:r>
            <a:r>
              <a:rPr lang="en-US" altLang="zh-CN" sz="2000" dirty="0" err="1" smtClean="0">
                <a:ea typeface="宋体" panose="02010600030101010101" pitchFamily="2" charset="-122"/>
              </a:rPr>
              <a:t>cx:source</a:t>
            </a:r>
            <a:r>
              <a:rPr lang="zh-CN" altLang="en-US" sz="2000" dirty="0" smtClean="0">
                <a:ea typeface="宋体" panose="02010600030101010101" pitchFamily="2" charset="-122"/>
              </a:rPr>
              <a:t>）、水印（</a:t>
            </a:r>
            <a:r>
              <a:rPr lang="en-US" altLang="zh-CN" sz="2000" dirty="0" err="1" smtClean="0">
                <a:ea typeface="宋体" panose="02010600030101010101" pitchFamily="2" charset="-122"/>
              </a:rPr>
              <a:t>cx:watermark</a:t>
            </a:r>
            <a:r>
              <a:rPr lang="zh-CN" altLang="en-US" sz="2000" dirty="0" smtClean="0">
                <a:ea typeface="宋体" panose="02010600030101010101" pitchFamily="2" charset="-122"/>
              </a:rPr>
              <a:t>）、现有权限（</a:t>
            </a:r>
            <a:r>
              <a:rPr lang="en-US" altLang="zh-CN" sz="2000" dirty="0" err="1" smtClean="0">
                <a:ea typeface="宋体" panose="02010600030101010101" pitchFamily="2" charset="-122"/>
              </a:rPr>
              <a:t>existsRight</a:t>
            </a:r>
            <a:r>
              <a:rPr lang="zh-CN" altLang="en-US" sz="2000" dirty="0" smtClean="0">
                <a:ea typeface="宋体" panose="02010600030101010101" pitchFamily="2" charset="-122"/>
              </a:rPr>
              <a:t>）、先决权限（</a:t>
            </a:r>
            <a:r>
              <a:rPr lang="en-US" altLang="zh-CN" sz="2000" dirty="0" err="1" smtClean="0">
                <a:ea typeface="宋体" panose="02010600030101010101" pitchFamily="2" charset="-122"/>
              </a:rPr>
              <a:t>prerequisiteRight</a:t>
            </a:r>
            <a:r>
              <a:rPr lang="zh-CN" altLang="en-US" sz="2000" dirty="0" smtClean="0">
                <a:ea typeface="宋体" panose="02010600030101010101" pitchFamily="2" charset="-122"/>
              </a:rPr>
              <a:t>）、撤销开始（</a:t>
            </a:r>
            <a:r>
              <a:rPr lang="en-US" altLang="zh-CN" sz="2000" dirty="0" err="1" smtClean="0">
                <a:ea typeface="宋体" panose="02010600030101010101" pitchFamily="2" charset="-122"/>
              </a:rPr>
              <a:t>revocationFreshness</a:t>
            </a:r>
            <a:r>
              <a:rPr lang="zh-CN" altLang="en-US" sz="2000" dirty="0" smtClean="0">
                <a:ea typeface="宋体" panose="02010600030101010101" pitchFamily="2" charset="-122"/>
              </a:rPr>
              <a:t>）、执行次数（</a:t>
            </a:r>
            <a:r>
              <a:rPr lang="en-US" altLang="zh-CN" sz="2000" dirty="0" err="1" smtClean="0">
                <a:ea typeface="宋体" panose="02010600030101010101" pitchFamily="2" charset="-122"/>
              </a:rPr>
              <a:t>sx:exerciseLimit</a:t>
            </a:r>
            <a:r>
              <a:rPr lang="zh-CN" altLang="en-US" sz="2000" dirty="0" smtClean="0">
                <a:ea typeface="宋体" panose="02010600030101010101" pitchFamily="2" charset="-122"/>
              </a:rPr>
              <a:t>）费用（</a:t>
            </a:r>
            <a:r>
              <a:rPr lang="en-US" altLang="zh-CN" sz="2000" dirty="0" err="1" smtClean="0">
                <a:ea typeface="宋体" panose="02010600030101010101" pitchFamily="2" charset="-122"/>
              </a:rPr>
              <a:t>sx:fee</a:t>
            </a:r>
            <a:r>
              <a:rPr lang="zh-CN" altLang="en-US" sz="2000" dirty="0" smtClean="0">
                <a:ea typeface="宋体" panose="02010600030101010101" pitchFamily="2" charset="-122"/>
              </a:rPr>
              <a:t>）、寻求认可（</a:t>
            </a:r>
            <a:r>
              <a:rPr lang="en-US" altLang="zh-CN" sz="2000" dirty="0" err="1" smtClean="0">
                <a:ea typeface="宋体" panose="02010600030101010101" pitchFamily="2" charset="-122"/>
              </a:rPr>
              <a:t>sx:seekApproval</a:t>
            </a:r>
            <a:r>
              <a:rPr lang="zh-CN" altLang="en-US" sz="2000" dirty="0" smtClean="0">
                <a:ea typeface="宋体" panose="02010600030101010101" pitchFamily="2" charset="-122"/>
              </a:rPr>
              <a:t>）、地域（</a:t>
            </a:r>
            <a:r>
              <a:rPr lang="en-US" altLang="zh-CN" sz="2000" dirty="0" err="1" smtClean="0">
                <a:ea typeface="宋体" panose="02010600030101010101" pitchFamily="2" charset="-122"/>
              </a:rPr>
              <a:t>sx:territory</a:t>
            </a:r>
            <a:r>
              <a:rPr lang="zh-CN" altLang="en-US" sz="2000" dirty="0" smtClean="0">
                <a:ea typeface="宋体" panose="02010600030101010101" pitchFamily="2" charset="-122"/>
              </a:rPr>
              <a:t>）、跟踪查询（</a:t>
            </a:r>
            <a:r>
              <a:rPr lang="en-US" altLang="zh-CN" sz="2000" dirty="0" err="1" smtClean="0">
                <a:ea typeface="宋体" panose="02010600030101010101" pitchFamily="2" charset="-122"/>
              </a:rPr>
              <a:t>sx:trackQuery</a:t>
            </a:r>
            <a:r>
              <a:rPr lang="zh-CN" altLang="en-US" sz="2000" dirty="0" smtClean="0">
                <a:ea typeface="宋体" panose="02010600030101010101" pitchFamily="2" charset="-122"/>
              </a:rPr>
              <a:t>）、跟踪报告（</a:t>
            </a:r>
            <a:r>
              <a:rPr lang="en-US" altLang="zh-CN" sz="2000" dirty="0" err="1" smtClean="0">
                <a:ea typeface="宋体" panose="02010600030101010101" pitchFamily="2" charset="-122"/>
              </a:rPr>
              <a:t>sx:trackReport</a:t>
            </a:r>
            <a:r>
              <a:rPr lang="zh-CN" altLang="en-US" sz="2000" dirty="0" smtClean="0">
                <a:ea typeface="宋体" panose="02010600030101010101" pitchFamily="2" charset="-122"/>
              </a:rPr>
              <a:t>）、有效时间间隔（</a:t>
            </a:r>
            <a:r>
              <a:rPr lang="en-US" altLang="zh-CN" sz="2000" dirty="0" err="1" smtClean="0">
                <a:ea typeface="宋体" panose="02010600030101010101" pitchFamily="2" charset="-122"/>
              </a:rPr>
              <a:t>validityInterval</a:t>
            </a:r>
            <a:r>
              <a:rPr lang="zh-CN" altLang="en-US" sz="2000" dirty="0" smtClean="0">
                <a:ea typeface="宋体" panose="02010600030101010101" pitchFamily="2" charset="-122"/>
              </a:rPr>
              <a:t>）、有效持续时间（</a:t>
            </a:r>
            <a:r>
              <a:rPr lang="en-US" altLang="zh-CN" sz="2000" dirty="0" err="1" smtClean="0">
                <a:ea typeface="宋体" panose="02010600030101010101" pitchFamily="2" charset="-122"/>
              </a:rPr>
              <a:t>sx:validityIntervalFloating</a:t>
            </a:r>
            <a:r>
              <a:rPr lang="zh-CN" altLang="en-US" sz="2000" dirty="0" smtClean="0">
                <a:ea typeface="宋体" panose="02010600030101010101" pitchFamily="2" charset="-122"/>
              </a:rPr>
              <a:t>）、有效累计时间（</a:t>
            </a:r>
            <a:r>
              <a:rPr lang="en-US" altLang="zh-CN" sz="2000" dirty="0" err="1" smtClean="0">
                <a:ea typeface="宋体" panose="02010600030101010101" pitchFamily="2" charset="-122"/>
              </a:rPr>
              <a:t>sx:validityTimeMtered</a:t>
            </a:r>
            <a:r>
              <a:rPr lang="zh-CN" altLang="en-US" sz="2000" dirty="0" smtClean="0">
                <a:ea typeface="宋体" panose="02010600030101010101" pitchFamily="2" charset="-122"/>
              </a:rPr>
              <a:t>）、有效时间周期（</a:t>
            </a:r>
            <a:r>
              <a:rPr lang="en-US" altLang="zh-CN" sz="2000" dirty="0" err="1" smtClean="0">
                <a:ea typeface="宋体" panose="02010600030101010101" pitchFamily="2" charset="-122"/>
              </a:rPr>
              <a:t>sx:validityTimePeriodic</a:t>
            </a:r>
            <a:r>
              <a:rPr lang="zh-CN" altLang="en-US" sz="2000" dirty="0" smtClean="0">
                <a:ea typeface="宋体" panose="02010600030101010101" pitchFamily="2" charset="-122"/>
              </a:rPr>
              <a:t>）。 </a:t>
            </a:r>
            <a:endParaRPr lang="zh-CN" altLang="en-US" sz="2000" dirty="0" smtClean="0">
              <a:ea typeface="宋体" panose="02010600030101010101" pitchFamily="2" charset="-122"/>
            </a:endParaRPr>
          </a:p>
          <a:p>
            <a:pPr marL="609600" indent="-609600">
              <a:lnSpc>
                <a:spcPct val="90000"/>
              </a:lnSpc>
            </a:pPr>
            <a:endParaRPr lang="zh-CN" altLang="en-US" sz="2400" dirty="0" smtClean="0">
              <a:ea typeface="宋体" panose="02010600030101010101" pitchFamily="2" charset="-122"/>
            </a:endParaRPr>
          </a:p>
        </p:txBody>
      </p:sp>
      <p:sp>
        <p:nvSpPr>
          <p:cNvPr id="163843" name="Rectangle 4"/>
          <p:cNvSpPr>
            <a:spLocks noChangeArrowheads="1"/>
          </p:cNvSpPr>
          <p:nvPr/>
        </p:nvSpPr>
        <p:spPr bwMode="auto">
          <a:xfrm>
            <a:off x="0" y="26765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 </a:t>
            </a:r>
            <a:r>
              <a:rPr lang="zh-CN" altLang="en-US" dirty="0" smtClean="0">
                <a:effectLst/>
                <a:ea typeface="宋体" panose="02010600030101010101" pitchFamily="2" charset="-122"/>
                <a:cs typeface="Arial" panose="020B0604020202020204" pitchFamily="34" charset="0"/>
              </a:rPr>
              <a:t>现有</a:t>
            </a:r>
            <a:r>
              <a:rPr lang="en-US" altLang="zh-CN" dirty="0" smtClean="0">
                <a:effectLst/>
                <a:ea typeface="宋体" panose="02010600030101010101" pitchFamily="2" charset="-122"/>
                <a:cs typeface="Arial" panose="020B0604020202020204" pitchFamily="34" charset="0"/>
              </a:rPr>
              <a:t>DRM</a:t>
            </a:r>
            <a:r>
              <a:rPr lang="zh-CN" altLang="en-US" dirty="0" smtClean="0">
                <a:effectLst/>
                <a:ea typeface="宋体" panose="02010600030101010101" pitchFamily="2" charset="-122"/>
                <a:cs typeface="Arial" panose="020B0604020202020204" pitchFamily="34" charset="0"/>
              </a:rPr>
              <a:t>系统</a:t>
            </a:r>
            <a:r>
              <a:rPr lang="en-US" altLang="zh-CN" dirty="0" smtClean="0">
                <a:effectLst/>
                <a:ea typeface="宋体" panose="02010600030101010101" pitchFamily="2" charset="-122"/>
                <a:cs typeface="Arial" panose="020B0604020202020204" pitchFamily="34" charset="0"/>
              </a:rPr>
              <a:t>——</a:t>
            </a:r>
            <a:r>
              <a:rPr lang="zh-CN" altLang="en-US" dirty="0" smtClean="0">
                <a:effectLst/>
                <a:ea typeface="宋体" panose="02010600030101010101" pitchFamily="2" charset="-122"/>
                <a:cs typeface="Arial" panose="020B0604020202020204" pitchFamily="34" charset="0"/>
              </a:rPr>
              <a:t>电子书</a:t>
            </a:r>
            <a:r>
              <a:rPr lang="en-US" altLang="zh-CN" dirty="0" smtClean="0">
                <a:effectLst/>
                <a:ea typeface="宋体" panose="02010600030101010101" pitchFamily="2" charset="-122"/>
                <a:cs typeface="Arial" panose="020B0604020202020204" pitchFamily="34" charset="0"/>
              </a:rPr>
              <a:t>DRM</a:t>
            </a:r>
            <a:endParaRPr lang="zh-CN" altLang="en-US" dirty="0" smtClean="0">
              <a:effectLst/>
              <a:ea typeface="宋体" panose="02010600030101010101" pitchFamily="2" charset="-122"/>
              <a:cs typeface="Arial" panose="020B0604020202020204" pitchFamily="34" charset="0"/>
            </a:endParaRPr>
          </a:p>
        </p:txBody>
      </p:sp>
      <p:sp>
        <p:nvSpPr>
          <p:cNvPr id="163842" name="Rectangle 3"/>
          <p:cNvSpPr>
            <a:spLocks noGrp="1"/>
          </p:cNvSpPr>
          <p:nvPr>
            <p:ph type="body" idx="1"/>
          </p:nvPr>
        </p:nvSpPr>
        <p:spPr>
          <a:xfrm>
            <a:off x="566738" y="1752600"/>
            <a:ext cx="8001000" cy="4700736"/>
          </a:xfrm>
        </p:spPr>
        <p:txBody>
          <a:bodyPr/>
          <a:lstStyle/>
          <a:p>
            <a:pPr marL="609600" indent="-609600">
              <a:lnSpc>
                <a:spcPct val="120000"/>
              </a:lnSpc>
            </a:pPr>
            <a:r>
              <a:rPr lang="en-US" altLang="zh-CN" sz="2400" dirty="0" smtClean="0"/>
              <a:t>Microsoft </a:t>
            </a:r>
            <a:r>
              <a:rPr lang="zh-CN" altLang="en-US" sz="2400" dirty="0"/>
              <a:t>：</a:t>
            </a:r>
            <a:r>
              <a:rPr lang="en-US" altLang="zh-CN" sz="2400" dirty="0"/>
              <a:t>Digital Asset </a:t>
            </a:r>
            <a:r>
              <a:rPr lang="en-US" altLang="zh-CN" sz="2400" dirty="0" smtClean="0"/>
              <a:t>Server</a:t>
            </a:r>
            <a:endParaRPr lang="en-US" altLang="zh-CN" sz="2400" dirty="0" smtClean="0"/>
          </a:p>
          <a:p>
            <a:pPr marL="1047750" lvl="1" indent="-609600">
              <a:lnSpc>
                <a:spcPct val="120000"/>
              </a:lnSpc>
            </a:pPr>
            <a:r>
              <a:rPr lang="zh-CN" altLang="en-US" sz="2000" dirty="0" smtClean="0"/>
              <a:t>微软</a:t>
            </a:r>
            <a:r>
              <a:rPr lang="zh-CN" altLang="en-US" sz="2000" dirty="0"/>
              <a:t>电子图书技术的</a:t>
            </a:r>
            <a:r>
              <a:rPr lang="en-US" altLang="zh-CN" sz="2000" dirty="0"/>
              <a:t>DRM</a:t>
            </a:r>
            <a:r>
              <a:rPr lang="zh-CN" altLang="en-US" sz="2000" dirty="0"/>
              <a:t>模型是一种非常紧密的集成， 不仅包括</a:t>
            </a:r>
            <a:r>
              <a:rPr lang="en-US" altLang="zh-CN" sz="2000" dirty="0"/>
              <a:t>Digital Asset Server</a:t>
            </a:r>
            <a:r>
              <a:rPr lang="zh-CN" altLang="en-US" sz="2000" dirty="0"/>
              <a:t>（简称</a:t>
            </a:r>
            <a:r>
              <a:rPr lang="en-US" altLang="zh-CN" sz="2000" dirty="0"/>
              <a:t>DAS</a:t>
            </a:r>
            <a:r>
              <a:rPr lang="zh-CN" altLang="en-US" sz="2000" dirty="0"/>
              <a:t>）和</a:t>
            </a:r>
            <a:r>
              <a:rPr lang="en-US" altLang="zh-CN" sz="2000" dirty="0"/>
              <a:t>Microsoft Reader</a:t>
            </a:r>
            <a:r>
              <a:rPr lang="zh-CN" altLang="en-US" sz="2000" dirty="0"/>
              <a:t>，而且包括微软的</a:t>
            </a:r>
            <a:r>
              <a:rPr lang="en-US" altLang="zh-CN" sz="2000" dirty="0"/>
              <a:t>Passport</a:t>
            </a:r>
            <a:r>
              <a:rPr lang="zh-CN" altLang="en-US" sz="2000" dirty="0"/>
              <a:t>用户标识和注册系统。 </a:t>
            </a:r>
            <a:r>
              <a:rPr lang="en-US" altLang="zh-CN" sz="2000" dirty="0" smtClean="0"/>
              <a:t> </a:t>
            </a:r>
            <a:endParaRPr lang="en-US" altLang="zh-CN" sz="2000" dirty="0" smtClean="0"/>
          </a:p>
          <a:p>
            <a:pPr marL="1047750" lvl="1" indent="-609600">
              <a:lnSpc>
                <a:spcPct val="120000"/>
              </a:lnSpc>
            </a:pPr>
            <a:r>
              <a:rPr lang="en-US" altLang="zh-CN" sz="2000" dirty="0" smtClean="0"/>
              <a:t>DAS</a:t>
            </a:r>
            <a:r>
              <a:rPr lang="zh-CN" altLang="en-US" sz="2000" dirty="0"/>
              <a:t>可被服务提供者或电子图书零售商部署。 </a:t>
            </a:r>
            <a:endParaRPr lang="en-US" altLang="zh-CN" sz="2000" dirty="0" smtClean="0"/>
          </a:p>
          <a:p>
            <a:pPr marL="609600" indent="-609600">
              <a:lnSpc>
                <a:spcPct val="120000"/>
              </a:lnSpc>
            </a:pPr>
            <a:r>
              <a:rPr lang="en-US" altLang="zh-CN" sz="2400" dirty="0" smtClean="0"/>
              <a:t>Adobe</a:t>
            </a:r>
            <a:r>
              <a:rPr lang="zh-CN" altLang="en-US" sz="2400" dirty="0"/>
              <a:t>：</a:t>
            </a:r>
            <a:r>
              <a:rPr lang="en-US" altLang="zh-CN" sz="2400" dirty="0"/>
              <a:t>Adobe Content Server</a:t>
            </a:r>
            <a:r>
              <a:rPr lang="zh-CN" altLang="en-US" sz="2400" dirty="0"/>
              <a:t>（</a:t>
            </a:r>
            <a:r>
              <a:rPr lang="en-US" altLang="zh-CN" sz="2400" dirty="0"/>
              <a:t>ACS </a:t>
            </a:r>
            <a:r>
              <a:rPr lang="zh-CN" altLang="en-US" sz="2400" dirty="0"/>
              <a:t>） </a:t>
            </a:r>
            <a:endParaRPr lang="en-US" altLang="zh-CN" sz="2400" dirty="0"/>
          </a:p>
          <a:p>
            <a:pPr marL="1047750" lvl="1" indent="-609600">
              <a:lnSpc>
                <a:spcPct val="120000"/>
              </a:lnSpc>
            </a:pPr>
            <a:r>
              <a:rPr lang="zh-CN" altLang="en-US" sz="2000" dirty="0" smtClean="0"/>
              <a:t>是</a:t>
            </a:r>
            <a:r>
              <a:rPr lang="zh-CN" altLang="en-US" sz="2000" dirty="0"/>
              <a:t>一种</a:t>
            </a:r>
            <a:r>
              <a:rPr lang="zh-CN" altLang="en-US" sz="2000" dirty="0" smtClean="0"/>
              <a:t>保障</a:t>
            </a:r>
            <a:r>
              <a:rPr lang="en-US" altLang="zh-CN" sz="2000" dirty="0" smtClean="0"/>
              <a:t>eBook</a:t>
            </a:r>
            <a:r>
              <a:rPr lang="zh-CN" altLang="en-US" sz="2000" dirty="0"/>
              <a:t>销售安全的易用集成系统。 </a:t>
            </a:r>
            <a:endParaRPr lang="en-US" altLang="zh-CN" sz="2000" dirty="0" smtClean="0"/>
          </a:p>
          <a:p>
            <a:pPr marL="1047750" lvl="1" indent="-609600">
              <a:lnSpc>
                <a:spcPct val="120000"/>
              </a:lnSpc>
            </a:pPr>
            <a:r>
              <a:rPr lang="zh-CN" altLang="en-US" sz="2000" dirty="0" smtClean="0"/>
              <a:t>出版商</a:t>
            </a:r>
            <a:r>
              <a:rPr lang="zh-CN" altLang="en-US" sz="2000" dirty="0"/>
              <a:t>可以利用</a:t>
            </a:r>
            <a:r>
              <a:rPr lang="en-US" altLang="zh-CN" sz="2000" dirty="0"/>
              <a:t>Content Server</a:t>
            </a:r>
            <a:r>
              <a:rPr lang="zh-CN" altLang="en-US" sz="2000" dirty="0"/>
              <a:t>的打包服务功能对可移 植文档格式（</a:t>
            </a:r>
            <a:r>
              <a:rPr lang="en-US" altLang="zh-CN" sz="2000" dirty="0"/>
              <a:t>PDF</a:t>
            </a:r>
            <a:r>
              <a:rPr lang="zh-CN" altLang="en-US" sz="2000" dirty="0"/>
              <a:t>）的电子书进行权限设置（打印次数、 阅读时限等），从而建立数字版权管理。</a:t>
            </a:r>
            <a:endParaRPr lang="zh-CN" altLang="en-US" sz="2000" dirty="0" smtClean="0">
              <a:ea typeface="宋体" panose="02010600030101010101" pitchFamily="2" charset="-122"/>
            </a:endParaRPr>
          </a:p>
        </p:txBody>
      </p:sp>
      <p:sp>
        <p:nvSpPr>
          <p:cNvPr id="163843" name="Rectangle 4"/>
          <p:cNvSpPr>
            <a:spLocks noChangeArrowheads="1"/>
          </p:cNvSpPr>
          <p:nvPr/>
        </p:nvSpPr>
        <p:spPr bwMode="auto">
          <a:xfrm>
            <a:off x="0" y="26765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323528" y="1332656"/>
            <a:ext cx="8640960" cy="3392488"/>
          </a:xfrm>
        </p:spPr>
        <p:txBody>
          <a:bodyPr/>
          <a:lstStyle/>
          <a:p>
            <a:r>
              <a:rPr lang="en-US" altLang="zh-CN" dirty="0" smtClean="0"/>
              <a:t>DRM</a:t>
            </a:r>
            <a:r>
              <a:rPr lang="zh-CN" altLang="en-US" dirty="0"/>
              <a:t>为数字内容产品</a:t>
            </a:r>
            <a:r>
              <a:rPr lang="zh-CN" altLang="en-US" dirty="0">
                <a:solidFill>
                  <a:srgbClr val="FF0000"/>
                </a:solidFill>
              </a:rPr>
              <a:t>创作</a:t>
            </a:r>
            <a:r>
              <a:rPr lang="en-US" altLang="zh-CN" dirty="0">
                <a:solidFill>
                  <a:srgbClr val="FF0000"/>
                </a:solidFill>
              </a:rPr>
              <a:t>—</a:t>
            </a:r>
            <a:r>
              <a:rPr lang="zh-CN" altLang="en-US" dirty="0">
                <a:solidFill>
                  <a:srgbClr val="FF0000"/>
                </a:solidFill>
              </a:rPr>
              <a:t>发行</a:t>
            </a:r>
            <a:r>
              <a:rPr lang="en-US" altLang="zh-CN" dirty="0">
                <a:solidFill>
                  <a:srgbClr val="FF0000"/>
                </a:solidFill>
              </a:rPr>
              <a:t>—</a:t>
            </a:r>
            <a:r>
              <a:rPr lang="zh-CN" altLang="en-US" dirty="0">
                <a:solidFill>
                  <a:srgbClr val="FF0000"/>
                </a:solidFill>
              </a:rPr>
              <a:t>消费</a:t>
            </a:r>
            <a:r>
              <a:rPr lang="zh-CN" altLang="en-US" dirty="0"/>
              <a:t>的价值链中 的各个环节都带来了实际的利益。 </a:t>
            </a:r>
            <a:endParaRPr lang="en-US" altLang="zh-CN" dirty="0" smtClean="0"/>
          </a:p>
          <a:p>
            <a:pPr lvl="1">
              <a:lnSpc>
                <a:spcPct val="90000"/>
              </a:lnSpc>
            </a:pPr>
            <a:r>
              <a:rPr lang="zh-CN" altLang="en-US" dirty="0" smtClean="0"/>
              <a:t>对于</a:t>
            </a:r>
            <a:r>
              <a:rPr lang="zh-CN" altLang="en-US" dirty="0"/>
              <a:t>消费者来说可以获得更多所需要的数字信息； </a:t>
            </a:r>
            <a:endParaRPr lang="en-US" altLang="zh-CN" dirty="0" smtClean="0"/>
          </a:p>
          <a:p>
            <a:pPr lvl="1">
              <a:lnSpc>
                <a:spcPct val="90000"/>
              </a:lnSpc>
            </a:pPr>
            <a:r>
              <a:rPr lang="zh-CN" altLang="en-US" dirty="0" smtClean="0"/>
              <a:t>对</a:t>
            </a:r>
            <a:r>
              <a:rPr lang="zh-CN" altLang="en-US" dirty="0"/>
              <a:t>发行者而言，利用发行资源（如网络带宽）、</a:t>
            </a:r>
            <a:r>
              <a:rPr lang="zh-CN" altLang="en-US" dirty="0" smtClean="0"/>
              <a:t>增加消费</a:t>
            </a:r>
            <a:r>
              <a:rPr lang="zh-CN" altLang="en-US" dirty="0"/>
              <a:t>数量，从而获得收益。 </a:t>
            </a:r>
            <a:endParaRPr lang="en-US" altLang="zh-CN" dirty="0" smtClean="0"/>
          </a:p>
          <a:p>
            <a:pPr lvl="1">
              <a:lnSpc>
                <a:spcPct val="90000"/>
              </a:lnSpc>
            </a:pPr>
            <a:r>
              <a:rPr lang="zh-CN" altLang="en-US" dirty="0" smtClean="0"/>
              <a:t>创作</a:t>
            </a:r>
            <a:r>
              <a:rPr lang="zh-CN" altLang="en-US" dirty="0"/>
              <a:t>者和版权拥有者的数字作品可以从保护中获得</a:t>
            </a:r>
            <a:r>
              <a:rPr lang="zh-CN" altLang="en-US" dirty="0" smtClean="0"/>
              <a:t>应有</a:t>
            </a:r>
            <a:r>
              <a:rPr lang="zh-CN" altLang="en-US" dirty="0"/>
              <a:t>的收益。</a:t>
            </a:r>
            <a:endParaRPr lang="zh-CN" altLang="en-US" dirty="0"/>
          </a:p>
        </p:txBody>
      </p:sp>
      <p:pic>
        <p:nvPicPr>
          <p:cNvPr id="1843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6715" y="4141800"/>
            <a:ext cx="7065685" cy="2599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 </a:t>
            </a:r>
            <a:r>
              <a:rPr lang="zh-CN" altLang="en-US" dirty="0" smtClean="0">
                <a:effectLst/>
                <a:ea typeface="宋体" panose="02010600030101010101" pitchFamily="2" charset="-122"/>
                <a:cs typeface="Arial" panose="020B0604020202020204" pitchFamily="34" charset="0"/>
              </a:rPr>
              <a:t>现有</a:t>
            </a:r>
            <a:r>
              <a:rPr lang="en-US" altLang="zh-CN" dirty="0" smtClean="0">
                <a:effectLst/>
                <a:ea typeface="宋体" panose="02010600030101010101" pitchFamily="2" charset="-122"/>
                <a:cs typeface="Arial" panose="020B0604020202020204" pitchFamily="34" charset="0"/>
              </a:rPr>
              <a:t>DRM</a:t>
            </a:r>
            <a:r>
              <a:rPr lang="zh-CN" altLang="en-US" dirty="0" smtClean="0">
                <a:effectLst/>
                <a:ea typeface="宋体" panose="02010600030101010101" pitchFamily="2" charset="-122"/>
                <a:cs typeface="Arial" panose="020B0604020202020204" pitchFamily="34" charset="0"/>
              </a:rPr>
              <a:t>系统</a:t>
            </a:r>
            <a:r>
              <a:rPr lang="en-US" altLang="zh-CN" dirty="0" smtClean="0">
                <a:effectLst/>
                <a:ea typeface="宋体" panose="02010600030101010101" pitchFamily="2" charset="-122"/>
                <a:cs typeface="Arial" panose="020B0604020202020204" pitchFamily="34" charset="0"/>
              </a:rPr>
              <a:t>——</a:t>
            </a:r>
            <a:r>
              <a:rPr lang="zh-CN" altLang="en-US" dirty="0" smtClean="0">
                <a:effectLst/>
                <a:ea typeface="宋体" panose="02010600030101010101" pitchFamily="2" charset="-122"/>
                <a:cs typeface="Arial" panose="020B0604020202020204" pitchFamily="34" charset="0"/>
              </a:rPr>
              <a:t>电子书</a:t>
            </a:r>
            <a:r>
              <a:rPr lang="en-US" altLang="zh-CN" dirty="0" smtClean="0">
                <a:effectLst/>
                <a:ea typeface="宋体" panose="02010600030101010101" pitchFamily="2" charset="-122"/>
                <a:cs typeface="Arial" panose="020B0604020202020204" pitchFamily="34" charset="0"/>
              </a:rPr>
              <a:t>DRM</a:t>
            </a:r>
            <a:endParaRPr lang="zh-CN" altLang="en-US" dirty="0" smtClean="0">
              <a:effectLst/>
              <a:ea typeface="宋体" panose="02010600030101010101" pitchFamily="2" charset="-122"/>
              <a:cs typeface="Arial" panose="020B0604020202020204" pitchFamily="34" charset="0"/>
            </a:endParaRPr>
          </a:p>
        </p:txBody>
      </p:sp>
      <p:sp>
        <p:nvSpPr>
          <p:cNvPr id="163842" name="Rectangle 3"/>
          <p:cNvSpPr>
            <a:spLocks noGrp="1"/>
          </p:cNvSpPr>
          <p:nvPr>
            <p:ph type="body" idx="1"/>
          </p:nvPr>
        </p:nvSpPr>
        <p:spPr>
          <a:xfrm>
            <a:off x="566738" y="1752600"/>
            <a:ext cx="8001000" cy="4700736"/>
          </a:xfrm>
        </p:spPr>
        <p:txBody>
          <a:bodyPr/>
          <a:lstStyle/>
          <a:p>
            <a:pPr marL="609600" indent="-609600">
              <a:lnSpc>
                <a:spcPct val="120000"/>
              </a:lnSpc>
            </a:pPr>
            <a:r>
              <a:rPr lang="zh-CN" altLang="en-US" sz="2400" dirty="0" smtClean="0"/>
              <a:t>书生</a:t>
            </a:r>
            <a:r>
              <a:rPr lang="zh-CN" altLang="en-US" sz="2400" dirty="0"/>
              <a:t>商业机密保护系统（</a:t>
            </a:r>
            <a:r>
              <a:rPr lang="en-US" altLang="zh-CN" sz="2400" dirty="0"/>
              <a:t>SDP</a:t>
            </a:r>
            <a:r>
              <a:rPr lang="zh-CN" altLang="en-US" sz="2400" dirty="0"/>
              <a:t>） </a:t>
            </a:r>
            <a:endParaRPr lang="en-US" altLang="zh-CN" sz="2400" dirty="0" smtClean="0"/>
          </a:p>
          <a:p>
            <a:pPr marL="1047750" lvl="1" indent="-609600">
              <a:lnSpc>
                <a:spcPct val="120000"/>
              </a:lnSpc>
            </a:pPr>
            <a:r>
              <a:rPr lang="en-US" altLang="zh-CN" sz="2000" dirty="0" smtClean="0"/>
              <a:t>SDP</a:t>
            </a:r>
            <a:r>
              <a:rPr lang="zh-CN" altLang="en-US" sz="2000" dirty="0"/>
              <a:t>是书生公司最新研制的文档管理应用系统，该产品 基于书生独有的国际领先的</a:t>
            </a:r>
            <a:r>
              <a:rPr lang="en-US" altLang="zh-CN" sz="2000" dirty="0" smtClean="0"/>
              <a:t>TESDI-DRM</a:t>
            </a:r>
            <a:r>
              <a:rPr lang="zh-CN" altLang="en-US" sz="2000" dirty="0"/>
              <a:t>技术研制</a:t>
            </a:r>
            <a:r>
              <a:rPr lang="zh-CN" altLang="en-US" sz="2000" dirty="0" smtClean="0"/>
              <a:t>而成，同时</a:t>
            </a:r>
            <a:r>
              <a:rPr lang="zh-CN" altLang="en-US" sz="2000" dirty="0"/>
              <a:t>支持在线式与离线</a:t>
            </a:r>
            <a:r>
              <a:rPr lang="zh-CN" altLang="en-US" sz="2000" dirty="0" smtClean="0"/>
              <a:t>式</a:t>
            </a:r>
            <a:r>
              <a:rPr lang="en-US" altLang="zh-CN" sz="2000" dirty="0" smtClean="0"/>
              <a:t>DRM</a:t>
            </a:r>
            <a:r>
              <a:rPr lang="zh-CN" altLang="en-US" sz="2000" dirty="0" smtClean="0"/>
              <a:t>应用</a:t>
            </a:r>
            <a:r>
              <a:rPr lang="zh-CN" altLang="en-US" sz="2000" dirty="0"/>
              <a:t>模型，通过</a:t>
            </a:r>
            <a:r>
              <a:rPr lang="zh-CN" altLang="en-US" sz="2000" dirty="0" smtClean="0"/>
              <a:t>三重</a:t>
            </a:r>
            <a:r>
              <a:rPr lang="zh-CN" altLang="en-US" sz="2000" dirty="0"/>
              <a:t>安全体系的保障，可严格防止电子文件被非法使用</a:t>
            </a:r>
            <a:r>
              <a:rPr lang="zh-CN" altLang="en-US" sz="2000" dirty="0" smtClean="0"/>
              <a:t>和非法</a:t>
            </a:r>
            <a:r>
              <a:rPr lang="zh-CN" altLang="en-US" sz="2000" dirty="0"/>
              <a:t>扩散，即使对有权阅读的人也能够控制</a:t>
            </a:r>
            <a:r>
              <a:rPr lang="zh-CN" altLang="en-US" sz="2000" dirty="0" smtClean="0"/>
              <a:t>其复制</a:t>
            </a:r>
            <a:r>
              <a:rPr lang="zh-CN" altLang="en-US" sz="2000" dirty="0"/>
              <a:t>、</a:t>
            </a:r>
            <a:r>
              <a:rPr lang="zh-CN" altLang="en-US" sz="2000" dirty="0" smtClean="0"/>
              <a:t>打印</a:t>
            </a:r>
            <a:r>
              <a:rPr lang="zh-CN" altLang="en-US" sz="2000" dirty="0"/>
              <a:t>、摘录、传播等权限</a:t>
            </a:r>
            <a:r>
              <a:rPr lang="zh-CN" altLang="en-US" sz="2000" dirty="0" smtClean="0"/>
              <a:t>，从而</a:t>
            </a:r>
            <a:r>
              <a:rPr lang="zh-CN" altLang="en-US" sz="2000" dirty="0"/>
              <a:t>可以在充分保证文档</a:t>
            </a:r>
            <a:r>
              <a:rPr lang="zh-CN" altLang="en-US" sz="2000" dirty="0" smtClean="0"/>
              <a:t>安全性</a:t>
            </a:r>
            <a:r>
              <a:rPr lang="zh-CN" altLang="en-US" sz="2000" dirty="0"/>
              <a:t>的前提下提供最大程度的文档共享功能。 </a:t>
            </a:r>
            <a:endParaRPr lang="en-US" altLang="zh-CN" sz="2000" dirty="0" smtClean="0"/>
          </a:p>
          <a:p>
            <a:pPr marL="1047750" lvl="1" indent="-609600">
              <a:lnSpc>
                <a:spcPct val="120000"/>
              </a:lnSpc>
            </a:pPr>
            <a:r>
              <a:rPr lang="zh-CN" altLang="en-US" sz="2000" dirty="0" smtClean="0"/>
              <a:t>书生</a:t>
            </a:r>
            <a:r>
              <a:rPr lang="zh-CN" altLang="en-US" sz="2000" dirty="0"/>
              <a:t>商业机密保护系统攻克了防止有权接触信息的人扩 散该信息的世界级难题，提供了多达</a:t>
            </a:r>
            <a:r>
              <a:rPr lang="en-US" altLang="zh-CN" sz="2000" dirty="0"/>
              <a:t>14</a:t>
            </a:r>
            <a:r>
              <a:rPr lang="zh-CN" altLang="en-US" sz="2000" dirty="0"/>
              <a:t>种细粒度的管理 权限，是目前世界上最专业、最完善、最先进的文档管 理软件之一。</a:t>
            </a:r>
            <a:endParaRPr lang="zh-CN" altLang="en-US" sz="1600" dirty="0" smtClean="0">
              <a:ea typeface="宋体" panose="02010600030101010101" pitchFamily="2" charset="-122"/>
            </a:endParaRPr>
          </a:p>
        </p:txBody>
      </p:sp>
      <p:sp>
        <p:nvSpPr>
          <p:cNvPr id="163843" name="Rectangle 4"/>
          <p:cNvSpPr>
            <a:spLocks noChangeArrowheads="1"/>
          </p:cNvSpPr>
          <p:nvPr/>
        </p:nvSpPr>
        <p:spPr bwMode="auto">
          <a:xfrm>
            <a:off x="0" y="26765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 </a:t>
            </a:r>
            <a:r>
              <a:rPr lang="zh-CN" altLang="en-US" dirty="0" smtClean="0">
                <a:effectLst/>
                <a:ea typeface="宋体" panose="02010600030101010101" pitchFamily="2" charset="-122"/>
                <a:cs typeface="Arial" panose="020B0604020202020204" pitchFamily="34" charset="0"/>
              </a:rPr>
              <a:t>现有</a:t>
            </a:r>
            <a:r>
              <a:rPr lang="en-US" altLang="zh-CN" dirty="0" smtClean="0">
                <a:effectLst/>
                <a:ea typeface="宋体" panose="02010600030101010101" pitchFamily="2" charset="-122"/>
                <a:cs typeface="Arial" panose="020B0604020202020204" pitchFamily="34" charset="0"/>
              </a:rPr>
              <a:t>DRM</a:t>
            </a:r>
            <a:r>
              <a:rPr lang="zh-CN" altLang="en-US" dirty="0" smtClean="0">
                <a:effectLst/>
                <a:ea typeface="宋体" panose="02010600030101010101" pitchFamily="2" charset="-122"/>
                <a:cs typeface="Arial" panose="020B0604020202020204" pitchFamily="34" charset="0"/>
              </a:rPr>
              <a:t>系统</a:t>
            </a:r>
            <a:r>
              <a:rPr lang="en-US" altLang="zh-CN" dirty="0" smtClean="0">
                <a:effectLst/>
                <a:ea typeface="宋体" panose="02010600030101010101" pitchFamily="2" charset="-122"/>
                <a:cs typeface="Arial" panose="020B0604020202020204" pitchFamily="34" charset="0"/>
              </a:rPr>
              <a:t>——</a:t>
            </a:r>
            <a:r>
              <a:rPr lang="zh-CN" altLang="en-US" dirty="0" smtClean="0">
                <a:effectLst/>
                <a:ea typeface="宋体" panose="02010600030101010101" pitchFamily="2" charset="-122"/>
                <a:cs typeface="Arial" panose="020B0604020202020204" pitchFamily="34" charset="0"/>
              </a:rPr>
              <a:t>电子书</a:t>
            </a:r>
            <a:r>
              <a:rPr lang="en-US" altLang="zh-CN" dirty="0" smtClean="0">
                <a:effectLst/>
                <a:ea typeface="宋体" panose="02010600030101010101" pitchFamily="2" charset="-122"/>
                <a:cs typeface="Arial" panose="020B0604020202020204" pitchFamily="34" charset="0"/>
              </a:rPr>
              <a:t>DRM</a:t>
            </a:r>
            <a:endParaRPr lang="zh-CN" altLang="en-US" dirty="0" smtClean="0">
              <a:effectLst/>
              <a:ea typeface="宋体" panose="02010600030101010101" pitchFamily="2" charset="-122"/>
              <a:cs typeface="Arial" panose="020B0604020202020204" pitchFamily="34" charset="0"/>
            </a:endParaRPr>
          </a:p>
        </p:txBody>
      </p:sp>
      <p:sp>
        <p:nvSpPr>
          <p:cNvPr id="163842" name="Rectangle 3"/>
          <p:cNvSpPr>
            <a:spLocks noGrp="1"/>
          </p:cNvSpPr>
          <p:nvPr>
            <p:ph type="body" idx="1"/>
          </p:nvPr>
        </p:nvSpPr>
        <p:spPr>
          <a:xfrm>
            <a:off x="566738" y="1752600"/>
            <a:ext cx="8001000" cy="4700736"/>
          </a:xfrm>
        </p:spPr>
        <p:txBody>
          <a:bodyPr/>
          <a:lstStyle/>
          <a:p>
            <a:pPr marL="609600" indent="-609600">
              <a:lnSpc>
                <a:spcPct val="120000"/>
              </a:lnSpc>
            </a:pPr>
            <a:r>
              <a:rPr lang="zh-CN" altLang="en-US" sz="2400" dirty="0" smtClean="0"/>
              <a:t>方</a:t>
            </a:r>
            <a:r>
              <a:rPr lang="zh-CN" altLang="en-US" sz="2400" dirty="0"/>
              <a:t>正：</a:t>
            </a:r>
            <a:r>
              <a:rPr lang="en-US" altLang="zh-CN" sz="2400" dirty="0" err="1"/>
              <a:t>Apabi</a:t>
            </a:r>
            <a:r>
              <a:rPr lang="en-US" altLang="zh-CN" sz="2400" dirty="0"/>
              <a:t> Right Server </a:t>
            </a:r>
            <a:endParaRPr lang="en-US" altLang="zh-CN" sz="2400" dirty="0" smtClean="0"/>
          </a:p>
          <a:p>
            <a:pPr marL="1047750" lvl="1" indent="-609600">
              <a:lnSpc>
                <a:spcPct val="120000"/>
              </a:lnSpc>
            </a:pPr>
            <a:r>
              <a:rPr lang="en-US" altLang="zh-CN" sz="2000" dirty="0" err="1" smtClean="0"/>
              <a:t>Apabi</a:t>
            </a:r>
            <a:r>
              <a:rPr lang="en-US" altLang="zh-CN" sz="2000" dirty="0" smtClean="0"/>
              <a:t> </a:t>
            </a:r>
            <a:r>
              <a:rPr lang="en-US" altLang="zh-CN" sz="2000" dirty="0"/>
              <a:t>Maker</a:t>
            </a:r>
            <a:r>
              <a:rPr lang="zh-CN" altLang="en-US" sz="2000" dirty="0"/>
              <a:t>：将多种格式电子文档转化成</a:t>
            </a:r>
            <a:r>
              <a:rPr lang="en-US" altLang="zh-CN" sz="2000" dirty="0"/>
              <a:t>eBook</a:t>
            </a:r>
            <a:r>
              <a:rPr lang="zh-CN" altLang="en-US" sz="2000" dirty="0" smtClean="0"/>
              <a:t>格式</a:t>
            </a:r>
            <a:endParaRPr lang="en-US" altLang="zh-CN" sz="2000" dirty="0" smtClean="0"/>
          </a:p>
          <a:p>
            <a:pPr marL="1047750" lvl="1" indent="-609600">
              <a:lnSpc>
                <a:spcPct val="120000"/>
              </a:lnSpc>
            </a:pPr>
            <a:r>
              <a:rPr lang="en-US" altLang="zh-CN" sz="2000" dirty="0" err="1" smtClean="0"/>
              <a:t>Apabi</a:t>
            </a:r>
            <a:r>
              <a:rPr lang="en-US" altLang="zh-CN" sz="2000" dirty="0" smtClean="0"/>
              <a:t> </a:t>
            </a:r>
            <a:r>
              <a:rPr lang="en-US" altLang="zh-CN" sz="2000" dirty="0"/>
              <a:t>Rights Server</a:t>
            </a:r>
            <a:r>
              <a:rPr lang="zh-CN" altLang="en-US" sz="2000" dirty="0"/>
              <a:t>：用在出版社端服务器； </a:t>
            </a:r>
            <a:r>
              <a:rPr lang="en-US" altLang="zh-CN" sz="2000" dirty="0" smtClean="0"/>
              <a:t> </a:t>
            </a:r>
            <a:endParaRPr lang="en-US" altLang="zh-CN" sz="2000" dirty="0" smtClean="0"/>
          </a:p>
          <a:p>
            <a:pPr marL="1047750" lvl="1" indent="-609600">
              <a:lnSpc>
                <a:spcPct val="120000"/>
              </a:lnSpc>
            </a:pPr>
            <a:r>
              <a:rPr lang="en-US" altLang="zh-CN" sz="2000" dirty="0" err="1" smtClean="0"/>
              <a:t>Apabi</a:t>
            </a:r>
            <a:r>
              <a:rPr lang="en-US" altLang="zh-CN" sz="2000" dirty="0" smtClean="0"/>
              <a:t> </a:t>
            </a:r>
            <a:r>
              <a:rPr lang="en-US" altLang="zh-CN" sz="2000" dirty="0"/>
              <a:t>Retail Server</a:t>
            </a:r>
            <a:r>
              <a:rPr lang="zh-CN" altLang="en-US" sz="2000" dirty="0"/>
              <a:t>：用在书店端服务器； </a:t>
            </a:r>
            <a:endParaRPr lang="en-US" altLang="zh-CN" sz="2000" dirty="0" smtClean="0"/>
          </a:p>
          <a:p>
            <a:pPr marL="1047750" lvl="1" indent="-609600">
              <a:lnSpc>
                <a:spcPct val="120000"/>
              </a:lnSpc>
            </a:pPr>
            <a:r>
              <a:rPr lang="en-US" altLang="zh-CN" sz="2000" dirty="0" smtClean="0"/>
              <a:t> </a:t>
            </a:r>
            <a:r>
              <a:rPr lang="en-US" altLang="zh-CN" sz="2000" dirty="0" err="1"/>
              <a:t>Apabi</a:t>
            </a:r>
            <a:r>
              <a:rPr lang="en-US" altLang="zh-CN" sz="2000" dirty="0"/>
              <a:t> Reader</a:t>
            </a:r>
            <a:r>
              <a:rPr lang="zh-CN" altLang="en-US" sz="2000" dirty="0"/>
              <a:t>：用来阅读电子图书，可以在网上买书， 读书，下载，建立自己的电子图书馆，实现分类管理。</a:t>
            </a:r>
            <a:endParaRPr lang="zh-CN" altLang="en-US" sz="1600" dirty="0" smtClean="0">
              <a:ea typeface="宋体" panose="02010600030101010101" pitchFamily="2" charset="-122"/>
            </a:endParaRPr>
          </a:p>
        </p:txBody>
      </p:sp>
      <p:sp>
        <p:nvSpPr>
          <p:cNvPr id="163843" name="Rectangle 4"/>
          <p:cNvSpPr>
            <a:spLocks noChangeArrowheads="1"/>
          </p:cNvSpPr>
          <p:nvPr/>
        </p:nvSpPr>
        <p:spPr bwMode="auto">
          <a:xfrm>
            <a:off x="0" y="26765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5.3 </a:t>
            </a:r>
            <a:r>
              <a:rPr lang="zh-CN" altLang="en-US" dirty="0" smtClean="0">
                <a:effectLst/>
                <a:ea typeface="宋体" panose="02010600030101010101" pitchFamily="2" charset="-122"/>
                <a:cs typeface="Arial" panose="020B0604020202020204" pitchFamily="34" charset="0"/>
              </a:rPr>
              <a:t>现有</a:t>
            </a:r>
            <a:r>
              <a:rPr lang="en-US" altLang="zh-CN" dirty="0" smtClean="0">
                <a:effectLst/>
                <a:ea typeface="宋体" panose="02010600030101010101" pitchFamily="2" charset="-122"/>
                <a:cs typeface="Arial" panose="020B0604020202020204" pitchFamily="34" charset="0"/>
              </a:rPr>
              <a:t>DRM</a:t>
            </a:r>
            <a:r>
              <a:rPr lang="zh-CN" altLang="en-US" dirty="0" smtClean="0">
                <a:effectLst/>
                <a:ea typeface="宋体" panose="02010600030101010101" pitchFamily="2" charset="-122"/>
                <a:cs typeface="Arial" panose="020B0604020202020204" pitchFamily="34" charset="0"/>
              </a:rPr>
              <a:t>系统</a:t>
            </a:r>
            <a:r>
              <a:rPr lang="en-US" altLang="zh-CN" dirty="0" smtClean="0">
                <a:effectLst/>
                <a:ea typeface="宋体" panose="02010600030101010101" pitchFamily="2" charset="-122"/>
                <a:cs typeface="Arial" panose="020B0604020202020204" pitchFamily="34" charset="0"/>
              </a:rPr>
              <a:t>——</a:t>
            </a:r>
            <a:r>
              <a:rPr lang="zh-CN" altLang="en-US" dirty="0" smtClean="0">
                <a:effectLst/>
                <a:ea typeface="宋体" panose="02010600030101010101" pitchFamily="2" charset="-122"/>
                <a:cs typeface="Arial" panose="020B0604020202020204" pitchFamily="34" charset="0"/>
              </a:rPr>
              <a:t>多媒体</a:t>
            </a:r>
            <a:r>
              <a:rPr lang="en-US" altLang="zh-CN" dirty="0" smtClean="0">
                <a:effectLst/>
                <a:ea typeface="宋体" panose="02010600030101010101" pitchFamily="2" charset="-122"/>
                <a:cs typeface="Arial" panose="020B0604020202020204" pitchFamily="34" charset="0"/>
              </a:rPr>
              <a:t>DRM</a:t>
            </a:r>
            <a:endParaRPr lang="zh-CN" altLang="en-US" dirty="0" smtClean="0">
              <a:effectLst/>
              <a:ea typeface="宋体" panose="02010600030101010101" pitchFamily="2" charset="-122"/>
              <a:cs typeface="Arial" panose="020B0604020202020204" pitchFamily="34" charset="0"/>
            </a:endParaRPr>
          </a:p>
        </p:txBody>
      </p:sp>
      <p:sp>
        <p:nvSpPr>
          <p:cNvPr id="163842" name="Rectangle 3"/>
          <p:cNvSpPr>
            <a:spLocks noGrp="1"/>
          </p:cNvSpPr>
          <p:nvPr>
            <p:ph type="body" idx="1"/>
          </p:nvPr>
        </p:nvSpPr>
        <p:spPr>
          <a:xfrm>
            <a:off x="566738" y="1752600"/>
            <a:ext cx="8001000" cy="4700736"/>
          </a:xfrm>
        </p:spPr>
        <p:txBody>
          <a:bodyPr/>
          <a:lstStyle/>
          <a:p>
            <a:pPr marL="609600" indent="-609600">
              <a:lnSpc>
                <a:spcPct val="120000"/>
              </a:lnSpc>
            </a:pPr>
            <a:r>
              <a:rPr lang="en-US" altLang="zh-CN" sz="2400" dirty="0" smtClean="0"/>
              <a:t>Apple</a:t>
            </a:r>
            <a:r>
              <a:rPr lang="zh-CN" altLang="en-US" sz="2400" dirty="0"/>
              <a:t>：</a:t>
            </a:r>
            <a:r>
              <a:rPr lang="en-US" altLang="zh-CN" sz="2400" dirty="0" err="1"/>
              <a:t>FairPlay</a:t>
            </a:r>
            <a:r>
              <a:rPr lang="en-US" altLang="zh-CN" sz="2400" dirty="0"/>
              <a:t> </a:t>
            </a:r>
            <a:endParaRPr lang="en-US" altLang="zh-CN" sz="2400" dirty="0" smtClean="0"/>
          </a:p>
          <a:p>
            <a:pPr marL="1047750" lvl="1" indent="-609600">
              <a:lnSpc>
                <a:spcPct val="120000"/>
              </a:lnSpc>
            </a:pPr>
            <a:r>
              <a:rPr lang="en-US" altLang="zh-CN" sz="2000" dirty="0" smtClean="0"/>
              <a:t>iPod</a:t>
            </a:r>
            <a:r>
              <a:rPr lang="zh-CN" altLang="en-US" sz="2000" dirty="0"/>
              <a:t>播放器的用户从苹果</a:t>
            </a:r>
            <a:r>
              <a:rPr lang="en-US" altLang="zh-CN" sz="2000" dirty="0"/>
              <a:t>iTunes</a:t>
            </a:r>
            <a:r>
              <a:rPr lang="zh-CN" altLang="en-US" sz="2000" dirty="0"/>
              <a:t>站 点上购买的音乐被允许一次可最多 在</a:t>
            </a:r>
            <a:r>
              <a:rPr lang="en-US" altLang="zh-CN" sz="2000" dirty="0"/>
              <a:t>5</a:t>
            </a:r>
            <a:r>
              <a:rPr lang="zh-CN" altLang="en-US" sz="2000" dirty="0"/>
              <a:t>台经授权的电脑上进行播放。 </a:t>
            </a:r>
            <a:endParaRPr lang="en-US" altLang="zh-CN" sz="2000" dirty="0" smtClean="0"/>
          </a:p>
          <a:p>
            <a:pPr marL="1047750" lvl="1" indent="-609600">
              <a:lnSpc>
                <a:spcPct val="120000"/>
              </a:lnSpc>
            </a:pPr>
            <a:r>
              <a:rPr lang="zh-CN" altLang="en-US" sz="2000" dirty="0" smtClean="0"/>
              <a:t>若</a:t>
            </a:r>
            <a:r>
              <a:rPr lang="zh-CN" altLang="en-US" sz="2000" dirty="0"/>
              <a:t>想在</a:t>
            </a:r>
            <a:r>
              <a:rPr lang="en-US" altLang="zh-CN" sz="2000" dirty="0"/>
              <a:t>iPod</a:t>
            </a:r>
            <a:r>
              <a:rPr lang="zh-CN" altLang="en-US" sz="2000" dirty="0"/>
              <a:t>上播放一段</a:t>
            </a:r>
            <a:r>
              <a:rPr lang="en-US" altLang="zh-CN" sz="2000" dirty="0"/>
              <a:t>WMA</a:t>
            </a:r>
            <a:r>
              <a:rPr lang="zh-CN" altLang="en-US" sz="2000" dirty="0"/>
              <a:t>格式 的视频，或是在诺基亚手机上欣赏 一首来自</a:t>
            </a:r>
            <a:r>
              <a:rPr lang="en-US" altLang="zh-CN" sz="2000" dirty="0"/>
              <a:t>iTunes</a:t>
            </a:r>
            <a:r>
              <a:rPr lang="zh-CN" altLang="en-US" sz="2000" dirty="0"/>
              <a:t>的音乐，就会被限 制，而</a:t>
            </a:r>
            <a:r>
              <a:rPr lang="en-US" altLang="zh-CN" sz="2000" dirty="0"/>
              <a:t>iPod</a:t>
            </a:r>
            <a:r>
              <a:rPr lang="zh-CN" altLang="en-US" sz="2000" dirty="0"/>
              <a:t>也不能播放从其它音乐 服务上购买的音乐。 </a:t>
            </a:r>
            <a:endParaRPr lang="zh-CN" altLang="en-US" sz="1600" dirty="0" smtClean="0">
              <a:ea typeface="宋体" panose="02010600030101010101" pitchFamily="2" charset="-122"/>
            </a:endParaRPr>
          </a:p>
        </p:txBody>
      </p:sp>
      <p:sp>
        <p:nvSpPr>
          <p:cNvPr id="163843" name="Rectangle 4"/>
          <p:cNvSpPr>
            <a:spLocks noChangeArrowheads="1"/>
          </p:cNvSpPr>
          <p:nvPr/>
        </p:nvSpPr>
        <p:spPr bwMode="auto">
          <a:xfrm>
            <a:off x="0" y="26765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bwMode="auto"/>
        <p:txBody>
          <a:bodyPr wrap="square" numCol="1" anchorCtr="0" compatLnSpc="1"/>
          <a:lstStyle/>
          <a:p>
            <a:pPr>
              <a:defRPr/>
            </a:pPr>
            <a:r>
              <a:rPr lang="en-US" altLang="zh-CN" dirty="0" smtClean="0">
                <a:effectLst/>
                <a:ea typeface="宋体" panose="02010600030101010101" pitchFamily="2" charset="-122"/>
                <a:cs typeface="Arial" panose="020B0604020202020204" pitchFamily="34" charset="0"/>
              </a:rPr>
              <a:t>8.3 </a:t>
            </a:r>
            <a:r>
              <a:rPr lang="zh-CN" altLang="en-US" dirty="0" smtClean="0">
                <a:effectLst/>
                <a:ea typeface="宋体" panose="02010600030101010101" pitchFamily="2" charset="-122"/>
                <a:cs typeface="Arial" panose="020B0604020202020204" pitchFamily="34" charset="0"/>
              </a:rPr>
              <a:t>现有</a:t>
            </a:r>
            <a:r>
              <a:rPr lang="en-US" altLang="zh-CN" dirty="0" smtClean="0">
                <a:effectLst/>
                <a:ea typeface="宋体" panose="02010600030101010101" pitchFamily="2" charset="-122"/>
                <a:cs typeface="Arial" panose="020B0604020202020204" pitchFamily="34" charset="0"/>
              </a:rPr>
              <a:t>DRM</a:t>
            </a:r>
            <a:r>
              <a:rPr lang="zh-CN" altLang="en-US" dirty="0" smtClean="0">
                <a:effectLst/>
                <a:ea typeface="宋体" panose="02010600030101010101" pitchFamily="2" charset="-122"/>
                <a:cs typeface="Arial" panose="020B0604020202020204" pitchFamily="34" charset="0"/>
              </a:rPr>
              <a:t>系统</a:t>
            </a:r>
            <a:r>
              <a:rPr lang="en-US" altLang="zh-CN" dirty="0" smtClean="0">
                <a:effectLst/>
                <a:ea typeface="宋体" panose="02010600030101010101" pitchFamily="2" charset="-122"/>
                <a:cs typeface="Arial" panose="020B0604020202020204" pitchFamily="34" charset="0"/>
              </a:rPr>
              <a:t>——</a:t>
            </a:r>
            <a:r>
              <a:rPr lang="zh-CN" altLang="en-US" dirty="0" smtClean="0">
                <a:effectLst/>
                <a:ea typeface="宋体" panose="02010600030101010101" pitchFamily="2" charset="-122"/>
                <a:cs typeface="Arial" panose="020B0604020202020204" pitchFamily="34" charset="0"/>
              </a:rPr>
              <a:t>多媒体</a:t>
            </a:r>
            <a:r>
              <a:rPr lang="en-US" altLang="zh-CN" dirty="0" smtClean="0">
                <a:effectLst/>
                <a:ea typeface="宋体" panose="02010600030101010101" pitchFamily="2" charset="-122"/>
                <a:cs typeface="Arial" panose="020B0604020202020204" pitchFamily="34" charset="0"/>
              </a:rPr>
              <a:t>DRM</a:t>
            </a:r>
            <a:endParaRPr lang="zh-CN" altLang="en-US" dirty="0" smtClean="0">
              <a:effectLst/>
              <a:ea typeface="宋体" panose="02010600030101010101" pitchFamily="2" charset="-122"/>
              <a:cs typeface="Arial" panose="020B0604020202020204" pitchFamily="34" charset="0"/>
            </a:endParaRPr>
          </a:p>
        </p:txBody>
      </p:sp>
      <p:sp>
        <p:nvSpPr>
          <p:cNvPr id="163842" name="Rectangle 3"/>
          <p:cNvSpPr>
            <a:spLocks noGrp="1"/>
          </p:cNvSpPr>
          <p:nvPr>
            <p:ph type="body" idx="1"/>
          </p:nvPr>
        </p:nvSpPr>
        <p:spPr>
          <a:xfrm>
            <a:off x="566738" y="1752600"/>
            <a:ext cx="8001000" cy="4700736"/>
          </a:xfrm>
        </p:spPr>
        <p:txBody>
          <a:bodyPr/>
          <a:lstStyle/>
          <a:p>
            <a:pPr marL="609600" indent="-609600">
              <a:lnSpc>
                <a:spcPct val="120000"/>
              </a:lnSpc>
            </a:pPr>
            <a:r>
              <a:rPr lang="en-US" altLang="zh-CN" sz="2400" dirty="0" smtClean="0"/>
              <a:t>Microsoft </a:t>
            </a:r>
            <a:r>
              <a:rPr lang="en-US" altLang="zh-CN" sz="2400" dirty="0"/>
              <a:t>Windows Media DRM </a:t>
            </a:r>
            <a:endParaRPr lang="en-US" altLang="zh-CN" sz="2400" dirty="0" smtClean="0"/>
          </a:p>
          <a:p>
            <a:pPr marL="1047750" lvl="1" indent="-609600">
              <a:lnSpc>
                <a:spcPct val="120000"/>
              </a:lnSpc>
            </a:pPr>
            <a:r>
              <a:rPr lang="zh-CN" altLang="en-US" sz="2000" dirty="0" smtClean="0"/>
              <a:t>当</a:t>
            </a:r>
            <a:r>
              <a:rPr lang="zh-CN" altLang="en-US" sz="2000" dirty="0"/>
              <a:t>消费者从网站下载到经过加密以后的媒体文件后，他 同时需要获取一个包含解密密钥的许可证来播放这个媒 体文件。 </a:t>
            </a:r>
            <a:endParaRPr lang="en-US" altLang="zh-CN" sz="2000" dirty="0" smtClean="0"/>
          </a:p>
          <a:p>
            <a:pPr marL="1047750" lvl="1" indent="-609600">
              <a:lnSpc>
                <a:spcPct val="120000"/>
              </a:lnSpc>
            </a:pPr>
            <a:r>
              <a:rPr lang="zh-CN" altLang="en-US" sz="2000" dirty="0" smtClean="0"/>
              <a:t>内容</a:t>
            </a:r>
            <a:r>
              <a:rPr lang="zh-CN" altLang="en-US" sz="2000" dirty="0"/>
              <a:t>的所有者可以方便地通过该系统来管理这些许可证 和密钥的</a:t>
            </a:r>
            <a:r>
              <a:rPr lang="zh-CN" altLang="en-US" sz="2000" dirty="0" smtClean="0"/>
              <a:t>分发</a:t>
            </a:r>
            <a:endParaRPr lang="en-US" altLang="zh-CN" sz="2000" dirty="0" smtClean="0"/>
          </a:p>
          <a:p>
            <a:pPr marL="1047750" lvl="1" indent="-609600">
              <a:lnSpc>
                <a:spcPct val="120000"/>
              </a:lnSpc>
            </a:pPr>
            <a:r>
              <a:rPr lang="zh-CN" altLang="en-US" sz="2000" dirty="0" smtClean="0"/>
              <a:t>网上</a:t>
            </a:r>
            <a:r>
              <a:rPr lang="zh-CN" altLang="en-US" sz="2000" dirty="0"/>
              <a:t>的音乐零售网站可以在消费者购买音乐前提供对音 乐的预览。消费者在网站注册以后可以下载到完整的音 乐并且可以在电脑上播放两次。而当消费者第三次播放 该文件的时候，就会被引导到网站的销售页面，在这里 他可以付费进行音乐播放许可证的购买。</a:t>
            </a:r>
            <a:endParaRPr lang="zh-CN" altLang="en-US" sz="1600" dirty="0" smtClean="0">
              <a:ea typeface="宋体" panose="02010600030101010101" pitchFamily="2" charset="-122"/>
            </a:endParaRPr>
          </a:p>
        </p:txBody>
      </p:sp>
      <p:sp>
        <p:nvSpPr>
          <p:cNvPr id="163843" name="Rectangle 4"/>
          <p:cNvSpPr>
            <a:spLocks noChangeArrowheads="1"/>
          </p:cNvSpPr>
          <p:nvPr/>
        </p:nvSpPr>
        <p:spPr bwMode="auto">
          <a:xfrm>
            <a:off x="0" y="26765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bwMode="auto">
          <a:xfrm>
            <a:off x="251520" y="304801"/>
            <a:ext cx="9145016" cy="891952"/>
          </a:xfrm>
        </p:spPr>
        <p:txBody>
          <a:bodyPr wrap="square" numCol="1" anchorCtr="0" compatLnSpc="1"/>
          <a:lstStyle/>
          <a:p>
            <a:pPr>
              <a:defRPr/>
            </a:pPr>
            <a:r>
              <a:rPr lang="en-US" altLang="zh-CN" sz="3600" dirty="0" smtClean="0">
                <a:effectLst/>
                <a:ea typeface="宋体" panose="02010600030101010101" pitchFamily="2" charset="-122"/>
                <a:cs typeface="Arial" panose="020B0604020202020204" pitchFamily="34" charset="0"/>
              </a:rPr>
              <a:t>5.3 </a:t>
            </a:r>
            <a:r>
              <a:rPr lang="zh-CN" altLang="en-US" sz="3600" dirty="0" smtClean="0">
                <a:effectLst/>
                <a:ea typeface="宋体" panose="02010600030101010101" pitchFamily="2" charset="-122"/>
                <a:cs typeface="Arial" panose="020B0604020202020204" pitchFamily="34" charset="0"/>
              </a:rPr>
              <a:t>现有</a:t>
            </a:r>
            <a:r>
              <a:rPr lang="en-US" altLang="zh-CN" sz="3600" dirty="0" smtClean="0">
                <a:effectLst/>
                <a:ea typeface="宋体" panose="02010600030101010101" pitchFamily="2" charset="-122"/>
                <a:cs typeface="Arial" panose="020B0604020202020204" pitchFamily="34" charset="0"/>
              </a:rPr>
              <a:t>DRM</a:t>
            </a:r>
            <a:r>
              <a:rPr lang="zh-CN" altLang="en-US" sz="3600" dirty="0" smtClean="0">
                <a:effectLst/>
                <a:ea typeface="宋体" panose="02010600030101010101" pitchFamily="2" charset="-122"/>
                <a:cs typeface="Arial" panose="020B0604020202020204" pitchFamily="34" charset="0"/>
              </a:rPr>
              <a:t>系统</a:t>
            </a:r>
            <a:r>
              <a:rPr lang="en-US" altLang="zh-CN" sz="3600" dirty="0" smtClean="0">
                <a:effectLst/>
                <a:ea typeface="宋体" panose="02010600030101010101" pitchFamily="2" charset="-122"/>
                <a:cs typeface="Arial" panose="020B0604020202020204" pitchFamily="34" charset="0"/>
              </a:rPr>
              <a:t>——</a:t>
            </a:r>
            <a:r>
              <a:rPr lang="zh-CN" altLang="en-US" sz="3600" dirty="0" smtClean="0">
                <a:effectLst/>
                <a:ea typeface="宋体" panose="02010600030101010101" pitchFamily="2" charset="-122"/>
                <a:cs typeface="Arial" panose="020B0604020202020204" pitchFamily="34" charset="0"/>
              </a:rPr>
              <a:t>广播电视内容保护</a:t>
            </a:r>
            <a:endParaRPr lang="zh-CN" altLang="en-US" sz="3600" dirty="0" smtClean="0">
              <a:effectLst/>
              <a:ea typeface="宋体" panose="02010600030101010101" pitchFamily="2" charset="-122"/>
              <a:cs typeface="Arial" panose="020B0604020202020204" pitchFamily="34" charset="0"/>
            </a:endParaRPr>
          </a:p>
        </p:txBody>
      </p:sp>
      <p:sp>
        <p:nvSpPr>
          <p:cNvPr id="163842" name="Rectangle 3"/>
          <p:cNvSpPr>
            <a:spLocks noGrp="1"/>
          </p:cNvSpPr>
          <p:nvPr>
            <p:ph type="body" idx="1"/>
          </p:nvPr>
        </p:nvSpPr>
        <p:spPr>
          <a:xfrm>
            <a:off x="566738" y="1412776"/>
            <a:ext cx="8325742" cy="4700736"/>
          </a:xfrm>
        </p:spPr>
        <p:txBody>
          <a:bodyPr/>
          <a:lstStyle/>
          <a:p>
            <a:pPr marL="609600" indent="-609600"/>
            <a:r>
              <a:rPr lang="zh-CN" altLang="en-US" sz="2400" dirty="0" smtClean="0"/>
              <a:t>在</a:t>
            </a:r>
            <a:r>
              <a:rPr lang="zh-CN" altLang="en-US" sz="2400" dirty="0"/>
              <a:t>广播及数字电视系统中，</a:t>
            </a:r>
            <a:r>
              <a:rPr lang="en-US" altLang="zh-CN" sz="2400" dirty="0"/>
              <a:t>DRM</a:t>
            </a:r>
            <a:r>
              <a:rPr lang="zh-CN" altLang="en-US" sz="2400" dirty="0"/>
              <a:t>技术主要用于数字内 容的制作管理和传输使用的各个环节上，其应用前景</a:t>
            </a:r>
            <a:r>
              <a:rPr lang="zh-CN" altLang="en-US" sz="2400" dirty="0" smtClean="0"/>
              <a:t>十分</a:t>
            </a:r>
            <a:r>
              <a:rPr lang="zh-CN" altLang="en-US" sz="2400" dirty="0"/>
              <a:t>广阔。 </a:t>
            </a:r>
            <a:endParaRPr lang="en-US" altLang="zh-CN" sz="2400" dirty="0" smtClean="0"/>
          </a:p>
          <a:p>
            <a:pPr marL="609600" indent="-609600"/>
            <a:r>
              <a:rPr lang="zh-CN" altLang="en-US" sz="2400" dirty="0" smtClean="0"/>
              <a:t>国际</a:t>
            </a:r>
            <a:r>
              <a:rPr lang="zh-CN" altLang="en-US" sz="2400" dirty="0"/>
              <a:t>上的相关标准包括</a:t>
            </a:r>
            <a:r>
              <a:rPr lang="en-US" altLang="zh-CN" sz="2400" dirty="0"/>
              <a:t>HDCP</a:t>
            </a:r>
            <a:r>
              <a:rPr lang="zh-CN" altLang="en-US" sz="2400" dirty="0"/>
              <a:t>（高带宽数字内容保护）</a:t>
            </a:r>
            <a:r>
              <a:rPr lang="zh-CN" altLang="en-US" sz="2400" dirty="0" smtClean="0"/>
              <a:t>、</a:t>
            </a:r>
            <a:r>
              <a:rPr lang="en-US" altLang="zh-CN" sz="2400" dirty="0" smtClean="0"/>
              <a:t>DTCP</a:t>
            </a:r>
            <a:r>
              <a:rPr lang="zh-CN" altLang="en-US" sz="2400" dirty="0"/>
              <a:t>（数字传输内容保护）、</a:t>
            </a:r>
            <a:r>
              <a:rPr lang="en-US" altLang="zh-CN" sz="2400" dirty="0"/>
              <a:t>CPRM</a:t>
            </a:r>
            <a:r>
              <a:rPr lang="zh-CN" altLang="en-US" sz="2400" dirty="0"/>
              <a:t>（可录制媒体内 容保护）、</a:t>
            </a:r>
            <a:r>
              <a:rPr lang="en-US" altLang="zh-CN" sz="2400" dirty="0"/>
              <a:t>SDMI</a:t>
            </a:r>
            <a:r>
              <a:rPr lang="zh-CN" altLang="en-US" sz="2400" dirty="0"/>
              <a:t>（安全数字音乐促进）以及</a:t>
            </a:r>
            <a:r>
              <a:rPr lang="en-US" altLang="zh-CN" sz="2400" dirty="0"/>
              <a:t>CAs</a:t>
            </a:r>
            <a:r>
              <a:rPr lang="zh-CN" altLang="en-US" sz="2400" dirty="0"/>
              <a:t>（</a:t>
            </a:r>
            <a:r>
              <a:rPr lang="zh-CN" altLang="en-US" sz="2400" dirty="0" smtClean="0"/>
              <a:t>条件</a:t>
            </a:r>
            <a:r>
              <a:rPr lang="zh-CN" altLang="en-US" sz="2400" dirty="0"/>
              <a:t>接收系统）等。 </a:t>
            </a:r>
            <a:endParaRPr lang="en-US" altLang="zh-CN" sz="2400" dirty="0" smtClean="0"/>
          </a:p>
          <a:p>
            <a:pPr marL="609600" indent="-609600"/>
            <a:r>
              <a:rPr lang="zh-CN" altLang="en-US" sz="2400" dirty="0" smtClean="0"/>
              <a:t>我国</a:t>
            </a:r>
            <a:r>
              <a:rPr lang="zh-CN" altLang="en-US" sz="2400" dirty="0"/>
              <a:t>数字电视产业联盟制订了</a:t>
            </a:r>
            <a:r>
              <a:rPr lang="en-US" altLang="zh-CN" sz="2400" dirty="0"/>
              <a:t>UCPS</a:t>
            </a:r>
            <a:r>
              <a:rPr lang="zh-CN" altLang="en-US" sz="2400" dirty="0"/>
              <a:t>（统一内容</a:t>
            </a:r>
            <a:r>
              <a:rPr lang="zh-CN" altLang="en-US" sz="2400" dirty="0" smtClean="0"/>
              <a:t>保护系统</a:t>
            </a:r>
            <a:r>
              <a:rPr lang="zh-CN" altLang="en-US" sz="2400" dirty="0"/>
              <a:t>）标准，长虹、康佳、海信、西安电子科技大学等</a:t>
            </a:r>
            <a:r>
              <a:rPr lang="zh-CN" altLang="en-US" sz="2400" dirty="0" smtClean="0"/>
              <a:t>十几</a:t>
            </a:r>
            <a:r>
              <a:rPr lang="zh-CN" altLang="en-US" sz="2400" dirty="0"/>
              <a:t>家生产单位、科研机构和高校于</a:t>
            </a:r>
            <a:r>
              <a:rPr lang="en-US" altLang="zh-CN" sz="2400" dirty="0"/>
              <a:t>2004</a:t>
            </a:r>
            <a:r>
              <a:rPr lang="zh-CN" altLang="en-US" sz="2400" dirty="0"/>
              <a:t>年联合成立了 </a:t>
            </a:r>
            <a:r>
              <a:rPr lang="en-US" altLang="zh-CN" sz="2400" dirty="0"/>
              <a:t>UCPS</a:t>
            </a:r>
            <a:r>
              <a:rPr lang="zh-CN" altLang="en-US" sz="2400" dirty="0"/>
              <a:t>论坛以适应市场对数字音视频设备的商业化需求。</a:t>
            </a:r>
            <a:endParaRPr lang="zh-CN" altLang="en-US" sz="2400" dirty="0" smtClean="0">
              <a:ea typeface="宋体" panose="02010600030101010101" pitchFamily="2" charset="-122"/>
            </a:endParaRPr>
          </a:p>
        </p:txBody>
      </p:sp>
      <p:sp>
        <p:nvSpPr>
          <p:cNvPr id="163843" name="Rectangle 4"/>
          <p:cNvSpPr>
            <a:spLocks noChangeArrowheads="1"/>
          </p:cNvSpPr>
          <p:nvPr/>
        </p:nvSpPr>
        <p:spPr bwMode="auto">
          <a:xfrm>
            <a:off x="0" y="26765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323528" y="1332656"/>
            <a:ext cx="8640960" cy="3392488"/>
          </a:xfrm>
        </p:spPr>
        <p:txBody>
          <a:bodyPr/>
          <a:lstStyle/>
          <a:p>
            <a:r>
              <a:rPr lang="en-US" altLang="zh-CN" dirty="0" smtClean="0"/>
              <a:t>DRM</a:t>
            </a:r>
            <a:r>
              <a:rPr lang="zh-CN" altLang="en-US" dirty="0" smtClean="0"/>
              <a:t>的基本特征</a:t>
            </a:r>
            <a:endParaRPr lang="zh-CN" altLang="en-US" dirty="0"/>
          </a:p>
        </p:txBody>
      </p:sp>
      <p:pic>
        <p:nvPicPr>
          <p:cNvPr id="1832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6" y="1916832"/>
            <a:ext cx="6480720" cy="4046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611560" y="1332656"/>
            <a:ext cx="7992888" cy="3392488"/>
          </a:xfrm>
        </p:spPr>
        <p:txBody>
          <a:bodyPr/>
          <a:lstStyle/>
          <a:p>
            <a:r>
              <a:rPr lang="en-US" altLang="zh-CN" dirty="0" smtClean="0"/>
              <a:t>DRM</a:t>
            </a:r>
            <a:r>
              <a:rPr lang="zh-CN" altLang="en-US" dirty="0"/>
              <a:t>的分类</a:t>
            </a:r>
            <a:r>
              <a:rPr lang="zh-CN" altLang="en-US" dirty="0" smtClean="0"/>
              <a:t> </a:t>
            </a:r>
            <a:endParaRPr lang="en-US" altLang="zh-CN" dirty="0" smtClean="0"/>
          </a:p>
          <a:p>
            <a:pPr lvl="1">
              <a:lnSpc>
                <a:spcPct val="90000"/>
              </a:lnSpc>
            </a:pPr>
            <a:r>
              <a:rPr lang="zh-CN" altLang="en-US" dirty="0" smtClean="0"/>
              <a:t>根据</a:t>
            </a:r>
            <a:r>
              <a:rPr lang="zh-CN" altLang="en-US" dirty="0"/>
              <a:t>保护的数字内容，可以分为针对电子书的</a:t>
            </a:r>
            <a:r>
              <a:rPr lang="en-US" altLang="zh-CN" dirty="0" smtClean="0"/>
              <a:t>DRM</a:t>
            </a:r>
            <a:r>
              <a:rPr lang="zh-CN" altLang="en-US" dirty="0" smtClean="0"/>
              <a:t>系统</a:t>
            </a:r>
            <a:r>
              <a:rPr lang="zh-CN" altLang="en-US" dirty="0"/>
              <a:t>（例如方正</a:t>
            </a:r>
            <a:r>
              <a:rPr lang="en-US" altLang="zh-CN" dirty="0" err="1"/>
              <a:t>Apabi</a:t>
            </a:r>
            <a:r>
              <a:rPr lang="en-US" altLang="zh-CN" dirty="0"/>
              <a:t> DRM</a:t>
            </a:r>
            <a:r>
              <a:rPr lang="zh-CN" altLang="en-US" dirty="0"/>
              <a:t>），针对多媒体的</a:t>
            </a:r>
            <a:r>
              <a:rPr lang="en-US" altLang="zh-CN" dirty="0"/>
              <a:t>DRM</a:t>
            </a:r>
            <a:r>
              <a:rPr lang="zh-CN" altLang="en-US" dirty="0" smtClean="0"/>
              <a:t>，针对</a:t>
            </a:r>
            <a:r>
              <a:rPr lang="zh-CN" altLang="en-US" dirty="0"/>
              <a:t>数字电视的</a:t>
            </a:r>
            <a:r>
              <a:rPr lang="en-US" altLang="zh-CN" dirty="0"/>
              <a:t>DRM</a:t>
            </a:r>
            <a:r>
              <a:rPr lang="zh-CN" altLang="en-US" dirty="0"/>
              <a:t>系统（例如</a:t>
            </a:r>
            <a:r>
              <a:rPr lang="en-US" altLang="zh-CN" dirty="0"/>
              <a:t>AVS DRM</a:t>
            </a:r>
            <a:r>
              <a:rPr lang="zh-CN" altLang="en-US" dirty="0"/>
              <a:t>）等</a:t>
            </a:r>
            <a:r>
              <a:rPr lang="zh-CN" altLang="en-US" dirty="0" smtClean="0"/>
              <a:t>。</a:t>
            </a:r>
            <a:endParaRPr lang="en-US" altLang="zh-CN" dirty="0" smtClean="0"/>
          </a:p>
          <a:p>
            <a:pPr lvl="1">
              <a:lnSpc>
                <a:spcPct val="90000"/>
              </a:lnSpc>
            </a:pPr>
            <a:r>
              <a:rPr lang="zh-CN" altLang="en-US" dirty="0" smtClean="0"/>
              <a:t>根据</a:t>
            </a:r>
            <a:r>
              <a:rPr lang="zh-CN" altLang="en-US" dirty="0"/>
              <a:t>有无使用特殊的硬件，可以分为基于硬件</a:t>
            </a:r>
            <a:r>
              <a:rPr lang="zh-CN" altLang="en-US" dirty="0" smtClean="0"/>
              <a:t>的</a:t>
            </a:r>
            <a:r>
              <a:rPr lang="en-US" altLang="zh-CN" dirty="0" smtClean="0"/>
              <a:t>DRM</a:t>
            </a:r>
            <a:r>
              <a:rPr lang="zh-CN" altLang="en-US" dirty="0"/>
              <a:t>系统（例如</a:t>
            </a:r>
            <a:r>
              <a:rPr lang="en-US" altLang="zh-CN" dirty="0"/>
              <a:t>iPod DRM</a:t>
            </a:r>
            <a:r>
              <a:rPr lang="zh-CN" altLang="en-US" dirty="0"/>
              <a:t>）和纯软件的</a:t>
            </a:r>
            <a:r>
              <a:rPr lang="en-US" altLang="zh-CN" dirty="0"/>
              <a:t>DRM</a:t>
            </a:r>
            <a:r>
              <a:rPr lang="zh-CN" altLang="en-US" dirty="0" smtClean="0"/>
              <a:t>系统</a:t>
            </a:r>
            <a:endParaRPr lang="en-US" altLang="zh-CN" dirty="0" smtClean="0"/>
          </a:p>
          <a:p>
            <a:pPr lvl="1">
              <a:lnSpc>
                <a:spcPct val="90000"/>
              </a:lnSpc>
            </a:pPr>
            <a:r>
              <a:rPr lang="zh-CN" altLang="en-US" dirty="0" smtClean="0"/>
              <a:t>根据</a:t>
            </a:r>
            <a:r>
              <a:rPr lang="zh-CN" altLang="en-US" dirty="0"/>
              <a:t>采用的安全技术，可以分为基于密码技术</a:t>
            </a:r>
            <a:r>
              <a:rPr lang="zh-CN" altLang="en-US" dirty="0" smtClean="0"/>
              <a:t>的</a:t>
            </a:r>
            <a:r>
              <a:rPr lang="en-US" altLang="zh-CN" dirty="0" smtClean="0"/>
              <a:t>DRM</a:t>
            </a:r>
            <a:r>
              <a:rPr lang="zh-CN" altLang="en-US" dirty="0"/>
              <a:t>系统和基于数字水印技术的</a:t>
            </a:r>
            <a:r>
              <a:rPr lang="en-US" altLang="zh-CN" dirty="0"/>
              <a:t>DRM</a:t>
            </a:r>
            <a:r>
              <a:rPr lang="zh-CN" altLang="en-US" dirty="0"/>
              <a:t>系统，以及</a:t>
            </a:r>
            <a:r>
              <a:rPr lang="zh-CN" altLang="en-US" dirty="0" smtClean="0"/>
              <a:t>两者</a:t>
            </a:r>
            <a:r>
              <a:rPr lang="zh-CN" altLang="en-US" dirty="0"/>
              <a:t>结合的</a:t>
            </a:r>
            <a:r>
              <a:rPr lang="en-US" altLang="zh-CN" dirty="0"/>
              <a:t>DRM</a:t>
            </a:r>
            <a:r>
              <a:rPr lang="zh-CN" altLang="en-US" dirty="0"/>
              <a:t>系统</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611560" y="1332656"/>
            <a:ext cx="7992888" cy="3392488"/>
          </a:xfrm>
        </p:spPr>
        <p:txBody>
          <a:bodyPr/>
          <a:lstStyle/>
          <a:p>
            <a:r>
              <a:rPr lang="en-US" altLang="zh-CN" dirty="0" smtClean="0"/>
              <a:t>DRM</a:t>
            </a:r>
            <a:r>
              <a:rPr lang="zh-CN" altLang="en-US" dirty="0"/>
              <a:t>源于数字化商业活动中对版权保护的需求，</a:t>
            </a:r>
            <a:r>
              <a:rPr lang="zh-CN" altLang="en-US" dirty="0" smtClean="0"/>
              <a:t>对其</a:t>
            </a:r>
            <a:r>
              <a:rPr lang="zh-CN" altLang="en-US" dirty="0"/>
              <a:t>功能上的需求包括</a:t>
            </a:r>
            <a:r>
              <a:rPr lang="zh-CN" altLang="en-US" dirty="0">
                <a:solidFill>
                  <a:srgbClr val="FF0000"/>
                </a:solidFill>
              </a:rPr>
              <a:t>权限控制、版权认证、内容</a:t>
            </a:r>
            <a:r>
              <a:rPr lang="zh-CN" altLang="en-US" dirty="0" smtClean="0">
                <a:solidFill>
                  <a:srgbClr val="FF0000"/>
                </a:solidFill>
              </a:rPr>
              <a:t>认证</a:t>
            </a:r>
            <a:r>
              <a:rPr lang="zh-CN" altLang="en-US" dirty="0">
                <a:solidFill>
                  <a:srgbClr val="FF0000"/>
                </a:solidFill>
              </a:rPr>
              <a:t>、盗版追踪、操作跟踪</a:t>
            </a:r>
            <a:r>
              <a:rPr lang="zh-CN" altLang="en-US" dirty="0"/>
              <a:t>等内容。 </a:t>
            </a:r>
            <a:endParaRPr lang="en-US" altLang="zh-CN" dirty="0" smtClean="0"/>
          </a:p>
        </p:txBody>
      </p:sp>
      <p:pic>
        <p:nvPicPr>
          <p:cNvPr id="1853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3608" y="2780928"/>
            <a:ext cx="7714909"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en-US" altLang="zh-CN" sz="3200" dirty="0" smtClean="0">
                <a:ea typeface="宋体" panose="02010600030101010101" pitchFamily="2" charset="-122"/>
                <a:cs typeface="Arial" panose="020B0604020202020204" pitchFamily="34" charset="0"/>
              </a:rPr>
              <a:t>5.1 </a:t>
            </a:r>
            <a:r>
              <a:rPr lang="zh-CN" altLang="en-US" sz="3200" dirty="0" smtClean="0">
                <a:ea typeface="宋体" panose="02010600030101010101" pitchFamily="2" charset="-122"/>
                <a:cs typeface="Arial" panose="020B0604020202020204" pitchFamily="34" charset="0"/>
              </a:rPr>
              <a:t>概述</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611560" y="1332656"/>
            <a:ext cx="7992888" cy="3392488"/>
          </a:xfrm>
        </p:spPr>
        <p:txBody>
          <a:bodyPr/>
          <a:lstStyle/>
          <a:p>
            <a:r>
              <a:rPr lang="zh-CN" altLang="en-US" dirty="0" smtClean="0">
                <a:solidFill>
                  <a:srgbClr val="FF0000"/>
                </a:solidFill>
              </a:rPr>
              <a:t>权限</a:t>
            </a:r>
            <a:r>
              <a:rPr lang="zh-CN" altLang="en-US" dirty="0">
                <a:solidFill>
                  <a:srgbClr val="FF0000"/>
                </a:solidFill>
              </a:rPr>
              <a:t>控制 </a:t>
            </a:r>
            <a:r>
              <a:rPr lang="zh-CN" altLang="en-US" dirty="0"/>
              <a:t>：</a:t>
            </a:r>
            <a:r>
              <a:rPr lang="zh-CN" altLang="en-US" dirty="0" smtClean="0"/>
              <a:t>对</a:t>
            </a:r>
            <a:r>
              <a:rPr lang="zh-CN" altLang="en-US" dirty="0"/>
              <a:t>版权保护的最基本的要求就是权限控制</a:t>
            </a:r>
            <a:r>
              <a:rPr lang="zh-CN" altLang="en-US" dirty="0" smtClean="0"/>
              <a:t>。</a:t>
            </a:r>
            <a:endParaRPr lang="en-US" altLang="zh-CN" dirty="0" smtClean="0"/>
          </a:p>
          <a:p>
            <a:r>
              <a:rPr lang="zh-CN" altLang="en-US" dirty="0" smtClean="0"/>
              <a:t>权限</a:t>
            </a:r>
            <a:r>
              <a:rPr lang="zh-CN" altLang="en-US" dirty="0"/>
              <a:t>控制包括两个方面： </a:t>
            </a:r>
            <a:endParaRPr lang="en-US" altLang="zh-CN" dirty="0"/>
          </a:p>
          <a:p>
            <a:pPr lvl="1"/>
            <a:r>
              <a:rPr lang="zh-CN" altLang="en-US" dirty="0" smtClean="0"/>
              <a:t>具有</a:t>
            </a:r>
            <a:r>
              <a:rPr lang="zh-CN" altLang="en-US" dirty="0"/>
              <a:t>权限的合法用户能够正常使用数字内容，无权限的</a:t>
            </a:r>
            <a:r>
              <a:rPr lang="zh-CN" altLang="en-US" dirty="0" smtClean="0"/>
              <a:t>用户</a:t>
            </a:r>
            <a:r>
              <a:rPr lang="zh-CN" altLang="en-US" dirty="0"/>
              <a:t>将被部分或完全禁止对数字内容的访问，比如只可以</a:t>
            </a:r>
            <a:r>
              <a:rPr lang="zh-CN" altLang="en-US" dirty="0" smtClean="0"/>
              <a:t>浏览</a:t>
            </a:r>
            <a:r>
              <a:rPr lang="zh-CN" altLang="en-US" dirty="0"/>
              <a:t>内容摘要等</a:t>
            </a:r>
            <a:r>
              <a:rPr lang="zh-CN" altLang="en-US" dirty="0" smtClean="0"/>
              <a:t>；</a:t>
            </a:r>
            <a:endParaRPr lang="en-US" altLang="zh-CN" dirty="0" smtClean="0"/>
          </a:p>
          <a:p>
            <a:pPr lvl="1"/>
            <a:r>
              <a:rPr lang="zh-CN" altLang="en-US" dirty="0" smtClean="0"/>
              <a:t>不同</a:t>
            </a:r>
            <a:r>
              <a:rPr lang="zh-CN" altLang="en-US" dirty="0"/>
              <a:t>的权限具有不同的对数字内容的访问使用能力，</a:t>
            </a:r>
            <a:r>
              <a:rPr lang="zh-CN" altLang="en-US" dirty="0" smtClean="0"/>
              <a:t>版权保护系统</a:t>
            </a:r>
            <a:r>
              <a:rPr lang="zh-CN" altLang="en-US" dirty="0"/>
              <a:t>应能区分不同的权限，并根据权限的不同控制</a:t>
            </a:r>
            <a:r>
              <a:rPr lang="zh-CN" altLang="en-US" dirty="0" smtClean="0"/>
              <a:t>用户</a:t>
            </a:r>
            <a:r>
              <a:rPr lang="zh-CN" altLang="en-US" dirty="0"/>
              <a:t>对数字内容的访问</a:t>
            </a:r>
            <a:r>
              <a:rPr lang="zh-CN" altLang="en-US" dirty="0" smtClean="0"/>
              <a:t>。</a:t>
            </a:r>
            <a:endParaRPr lang="en-US" altLang="zh-CN" dirty="0" smtClean="0"/>
          </a:p>
          <a:p>
            <a:r>
              <a:rPr lang="zh-CN" altLang="en-US" dirty="0" smtClean="0"/>
              <a:t>拷贝</a:t>
            </a:r>
            <a:r>
              <a:rPr lang="zh-CN" altLang="en-US" dirty="0"/>
              <a:t>控制、播放控制、处理能力控制、有效期限制都属于</a:t>
            </a:r>
            <a:r>
              <a:rPr lang="zh-CN" altLang="en-US" dirty="0" smtClean="0"/>
              <a:t>权限</a:t>
            </a:r>
            <a:r>
              <a:rPr lang="zh-CN" altLang="en-US" dirty="0"/>
              <a:t>控制的范畴。 </a:t>
            </a: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8483</Words>
  <Application>WPS 演示</Application>
  <PresentationFormat>全屏显示(4:3)</PresentationFormat>
  <Paragraphs>413</Paragraphs>
  <Slides>54</Slides>
  <Notes>34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vt:i4>
      </vt:variant>
      <vt:variant>
        <vt:lpstr>幻灯片标题</vt:lpstr>
      </vt:variant>
      <vt:variant>
        <vt:i4>54</vt:i4>
      </vt:variant>
    </vt:vector>
  </HeadingPairs>
  <TitlesOfParts>
    <vt:vector size="70" baseType="lpstr">
      <vt:lpstr>Arial</vt:lpstr>
      <vt:lpstr>宋体</vt:lpstr>
      <vt:lpstr>Wingdings</vt:lpstr>
      <vt:lpstr>Verdana</vt:lpstr>
      <vt:lpstr>华文隶书</vt:lpstr>
      <vt:lpstr>华文新魏</vt:lpstr>
      <vt:lpstr>Tahoma</vt:lpstr>
      <vt:lpstr>微软雅黑</vt:lpstr>
      <vt:lpstr>Arial Unicode MS</vt:lpstr>
      <vt:lpstr>Profile</vt:lpstr>
      <vt:lpstr>Visio.Drawing.11</vt:lpstr>
      <vt:lpstr>Visio.Drawing.11</vt:lpstr>
      <vt:lpstr>Visio.Drawing.11</vt:lpstr>
      <vt:lpstr>Visio.Drawing.11</vt:lpstr>
      <vt:lpstr>Visio.Drawing.11</vt:lpstr>
      <vt:lpstr>Visio.Drawing.11</vt:lpstr>
      <vt:lpstr>数字内容安全</vt:lpstr>
      <vt:lpstr>本章内容</vt:lpstr>
      <vt:lpstr>8.1 概述</vt:lpstr>
      <vt:lpstr>8.1 概述</vt:lpstr>
      <vt:lpstr>8.1 概述</vt:lpstr>
      <vt:lpstr>8.1 概述</vt:lpstr>
      <vt:lpstr>8.1 概述</vt:lpstr>
      <vt:lpstr>8.1 概述</vt:lpstr>
      <vt:lpstr>8.1 概述</vt:lpstr>
      <vt:lpstr>8.1 概述</vt:lpstr>
      <vt:lpstr>8.1 概述</vt:lpstr>
      <vt:lpstr>8.1 概述</vt:lpstr>
      <vt:lpstr>8.1 概述</vt:lpstr>
      <vt:lpstr>8.1 概述</vt:lpstr>
      <vt:lpstr>8.1 概述</vt:lpstr>
      <vt:lpstr>8.2权限控制模型</vt:lpstr>
      <vt:lpstr>8.2权限控制模型</vt:lpstr>
      <vt:lpstr>8.2权限控制模型</vt:lpstr>
      <vt:lpstr>8.2权限控制模型</vt:lpstr>
      <vt:lpstr>8.2权限控制模型</vt:lpstr>
      <vt:lpstr>8.2权限控制模型</vt:lpstr>
      <vt:lpstr>8.2权限控制模型</vt:lpstr>
      <vt:lpstr>8.2权限控制模型</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8.3权利描述语言（REL）</vt:lpstr>
      <vt:lpstr>8.3 现有DRM系统——电子书DRM</vt:lpstr>
      <vt:lpstr>8.3 现有DRM系统——电子书DRM</vt:lpstr>
      <vt:lpstr>8.3 现有DRM系统——电子书DRM</vt:lpstr>
      <vt:lpstr>8.3 现有DRM系统——多媒体DRM</vt:lpstr>
      <vt:lpstr>8.3 现有DRM系统——多媒体DRM</vt:lpstr>
      <vt:lpstr>8.3 现有DRM系统——广播电视内容保护</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路边一棵树1382538600</cp:lastModifiedBy>
  <cp:revision>2015</cp:revision>
  <dcterms:created xsi:type="dcterms:W3CDTF">2004-03-02T12:35:00Z</dcterms:created>
  <dcterms:modified xsi:type="dcterms:W3CDTF">2018-04-10T02:27:06Z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