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78" r:id="rId3"/>
    <p:sldId id="976" r:id="rId5"/>
    <p:sldId id="1151" r:id="rId6"/>
    <p:sldId id="1152" r:id="rId7"/>
    <p:sldId id="1153" r:id="rId8"/>
    <p:sldId id="1154" r:id="rId9"/>
    <p:sldId id="1155" r:id="rId10"/>
    <p:sldId id="1326" r:id="rId11"/>
    <p:sldId id="1327" r:id="rId12"/>
    <p:sldId id="1328" r:id="rId13"/>
    <p:sldId id="1330" r:id="rId14"/>
    <p:sldId id="1331" r:id="rId15"/>
    <p:sldId id="1332" r:id="rId16"/>
    <p:sldId id="1333" r:id="rId17"/>
    <p:sldId id="1334" r:id="rId18"/>
    <p:sldId id="1335" r:id="rId19"/>
    <p:sldId id="1336" r:id="rId20"/>
    <p:sldId id="1337" r:id="rId21"/>
    <p:sldId id="1338" r:id="rId22"/>
    <p:sldId id="1339" r:id="rId23"/>
    <p:sldId id="1340" r:id="rId24"/>
    <p:sldId id="1341" r:id="rId25"/>
    <p:sldId id="1342" r:id="rId26"/>
    <p:sldId id="1106" r:id="rId27"/>
    <p:sldId id="1107" r:id="rId28"/>
    <p:sldId id="1108" r:id="rId29"/>
    <p:sldId id="1109" r:id="rId30"/>
    <p:sldId id="1110" r:id="rId31"/>
    <p:sldId id="1236" r:id="rId32"/>
    <p:sldId id="1237" r:id="rId33"/>
    <p:sldId id="1231" r:id="rId34"/>
    <p:sldId id="1238" r:id="rId35"/>
    <p:sldId id="1239" r:id="rId36"/>
    <p:sldId id="1240" r:id="rId37"/>
    <p:sldId id="1245" r:id="rId38"/>
    <p:sldId id="1241" r:id="rId39"/>
    <p:sldId id="1246" r:id="rId40"/>
    <p:sldId id="1247" r:id="rId41"/>
    <p:sldId id="1248" r:id="rId42"/>
    <p:sldId id="1112" r:id="rId43"/>
    <p:sldId id="1113" r:id="rId44"/>
    <p:sldId id="1228" r:id="rId45"/>
    <p:sldId id="1229" r:id="rId46"/>
    <p:sldId id="1115" r:id="rId47"/>
    <p:sldId id="1179" r:id="rId48"/>
    <p:sldId id="1182" r:id="rId49"/>
    <p:sldId id="1183" r:id="rId50"/>
    <p:sldId id="1249" r:id="rId51"/>
    <p:sldId id="1184" r:id="rId52"/>
    <p:sldId id="1185" r:id="rId53"/>
    <p:sldId id="1186" r:id="rId54"/>
    <p:sldId id="1187" r:id="rId55"/>
    <p:sldId id="1195" r:id="rId56"/>
    <p:sldId id="1202" r:id="rId57"/>
    <p:sldId id="1319" r:id="rId58"/>
    <p:sldId id="1203" r:id="rId59"/>
    <p:sldId id="1204" r:id="rId60"/>
    <p:sldId id="1205" r:id="rId61"/>
    <p:sldId id="1214" r:id="rId62"/>
    <p:sldId id="1215" r:id="rId63"/>
    <p:sldId id="1216" r:id="rId64"/>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BFF"/>
    <a:srgbClr val="CC99FF"/>
    <a:srgbClr val="FFCCFF"/>
    <a:srgbClr val="CCECFF"/>
    <a:srgbClr val="FF9900"/>
    <a:srgbClr val="663300"/>
    <a:srgbClr val="33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62983" autoAdjust="0"/>
  </p:normalViewPr>
  <p:slideViewPr>
    <p:cSldViewPr>
      <p:cViewPr varScale="1">
        <p:scale>
          <a:sx n="43" d="100"/>
          <a:sy n="43" d="100"/>
        </p:scale>
        <p:origin x="-2046" y="-102"/>
      </p:cViewPr>
      <p:guideLst>
        <p:guide orient="horz" pos="2160"/>
        <p:guide pos="2882"/>
      </p:guideLst>
    </p:cSldViewPr>
  </p:slideViewPr>
  <p:notesTextViewPr>
    <p:cViewPr>
      <p:scale>
        <a:sx n="100" d="100"/>
        <a:sy n="100" d="100"/>
      </p:scale>
      <p:origin x="0" y="0"/>
    </p:cViewPr>
  </p:notesTextViewPr>
  <p:sorterViewPr>
    <p:cViewPr>
      <p:scale>
        <a:sx n="66" d="100"/>
        <a:sy n="66" d="100"/>
      </p:scale>
      <p:origin x="0" y="146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a:defRPr/>
            </a:pPr>
            <a:endParaRPr lang="en-US" altLang="zh-CN"/>
          </a:p>
        </p:txBody>
      </p:sp>
      <p:sp>
        <p:nvSpPr>
          <p:cNvPr id="201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1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1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a:defRPr/>
            </a:pPr>
            <a:endParaRPr lang="en-US" altLang="zh-CN"/>
          </a:p>
        </p:txBody>
      </p:sp>
      <p:sp>
        <p:nvSpPr>
          <p:cNvPr id="201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140E3571-B9F4-4991-83A1-4443C89AFA3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4" Type="http://schemas.openxmlformats.org/officeDocument/2006/relationships/hyperlink" Target="http://baike.baidu.com/view/2965825.htm" TargetMode="External"/><Relationship Id="rId3" Type="http://schemas.openxmlformats.org/officeDocument/2006/relationships/hyperlink" Target="http://baike.baidu.com/view/42116.htm"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9" Type="http://schemas.openxmlformats.org/officeDocument/2006/relationships/hyperlink" Target="http://baike.baidu.com/view/1549178.htm" TargetMode="External"/><Relationship Id="rId8" Type="http://schemas.openxmlformats.org/officeDocument/2006/relationships/hyperlink" Target="http://baike.baidu.com/view/575.htm" TargetMode="External"/><Relationship Id="rId7" Type="http://schemas.openxmlformats.org/officeDocument/2006/relationships/hyperlink" Target="http://baike.baidu.com/view/37967.htm" TargetMode="External"/><Relationship Id="rId6" Type="http://schemas.openxmlformats.org/officeDocument/2006/relationships/hyperlink" Target="http://baike.baidu.com/view/495165.htm" TargetMode="External"/><Relationship Id="rId5" Type="http://schemas.openxmlformats.org/officeDocument/2006/relationships/hyperlink" Target="http://baike.baidu.com/view/76422.htm" TargetMode="External"/><Relationship Id="rId4" Type="http://schemas.openxmlformats.org/officeDocument/2006/relationships/hyperlink" Target="http://baike.baidu.com/view/3639712.htm" TargetMode="External"/><Relationship Id="rId3" Type="http://schemas.openxmlformats.org/officeDocument/2006/relationships/hyperlink" Target="http://baike.baidu.com/view/16215.htm" TargetMode="External"/><Relationship Id="rId2" Type="http://schemas.openxmlformats.org/officeDocument/2006/relationships/notesMaster" Target="../notesMasters/notesMaster1.xml"/><Relationship Id="rId12" Type="http://schemas.openxmlformats.org/officeDocument/2006/relationships/hyperlink" Target="http://baike.baidu.com/view/286827.htm" TargetMode="External"/><Relationship Id="rId11" Type="http://schemas.openxmlformats.org/officeDocument/2006/relationships/hyperlink" Target="http://baike.baidu.com/view/42116.htm" TargetMode="External"/><Relationship Id="rId10" Type="http://schemas.openxmlformats.org/officeDocument/2006/relationships/hyperlink" Target="http://baike.baidu.com/view/103469.htm" TargetMode="Externa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view/7754.htm" TargetMode="External"/><Relationship Id="rId7" Type="http://schemas.openxmlformats.org/officeDocument/2006/relationships/hyperlink" Target="http://baike.baidu.com/view/7747.htm" TargetMode="External"/><Relationship Id="rId6" Type="http://schemas.openxmlformats.org/officeDocument/2006/relationships/hyperlink" Target="http://baike.baidu.com/view/626973.htm" TargetMode="External"/><Relationship Id="rId5" Type="http://schemas.openxmlformats.org/officeDocument/2006/relationships/hyperlink" Target="http://baike.baidu.com/view/794.htm" TargetMode="External"/><Relationship Id="rId4" Type="http://schemas.openxmlformats.org/officeDocument/2006/relationships/hyperlink" Target="http://baike.baidu.com/view/56322.htm" TargetMode="External"/><Relationship Id="rId3" Type="http://schemas.openxmlformats.org/officeDocument/2006/relationships/hyperlink" Target="http://baike.baidu.com/view/417253.htm"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49F039-7F63-4E5B-9CC7-07B35BEA035F}" type="slidenum">
              <a:rPr lang="zh-CN" altLang="en-US"/>
            </a:fld>
            <a:endParaRPr lang="en-US" altLang="zh-CN"/>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数字视频源数据一般都被压缩为</a:t>
            </a:r>
            <a:r>
              <a:rPr lang="en-US" altLang="zh-CN" dirty="0" smtClean="0"/>
              <a:t>MPEG-1</a:t>
            </a:r>
            <a:r>
              <a:rPr lang="zh-CN" altLang="en-US" dirty="0" smtClean="0"/>
              <a:t>和</a:t>
            </a:r>
            <a:r>
              <a:rPr lang="en-US" altLang="zh-CN" dirty="0" smtClean="0"/>
              <a:t>MPEG-2</a:t>
            </a:r>
            <a:r>
              <a:rPr lang="zh-CN" altLang="en-US" dirty="0" smtClean="0"/>
              <a:t>后才用来存储和传播的， 比如运用到</a:t>
            </a:r>
            <a:r>
              <a:rPr lang="en-US" altLang="zh-CN" dirty="0" smtClean="0"/>
              <a:t>DVD</a:t>
            </a:r>
            <a:r>
              <a:rPr lang="zh-CN" altLang="en-US" dirty="0" smtClean="0"/>
              <a:t>和</a:t>
            </a:r>
            <a:r>
              <a:rPr lang="en-US" altLang="zh-CN" dirty="0" smtClean="0"/>
              <a:t>VOD</a:t>
            </a:r>
            <a:r>
              <a:rPr lang="zh-CN" altLang="en-US" dirty="0" smtClean="0"/>
              <a:t>系统上。 为了防止盗版和侵权， 可以在以上系统中采用数字水印技术， 条件是数字视频水印必须能够抵抗包括</a:t>
            </a:r>
            <a:r>
              <a:rPr lang="en-US" altLang="zh-CN" dirty="0" smtClean="0"/>
              <a:t>MPEG</a:t>
            </a:r>
            <a:r>
              <a:rPr lang="zh-CN" altLang="en-US" dirty="0" smtClean="0"/>
              <a:t>压缩在内的各种攻击。 </a:t>
            </a:r>
            <a:endParaRPr lang="zh-CN" altLang="en-US" dirty="0" smtClean="0"/>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AF8729-820E-42FA-BCE8-E08DA8526DB2}" type="slidenum">
              <a:rPr lang="zh-CN" altLang="en-US"/>
            </a:fld>
            <a:endParaRPr lang="en-US" altLang="zh-CN"/>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2C021F-1540-4331-8649-67F6A070BEC3}" type="slidenum">
              <a:rPr lang="zh-CN" altLang="en-US"/>
            </a:fld>
            <a:endParaRPr lang="en-US" altLang="zh-CN"/>
          </a:p>
        </p:txBody>
      </p:sp>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06F000-C1B4-4B6E-81BF-B2D3D15D6BEB}" type="slidenum">
              <a:rPr lang="zh-CN" altLang="en-US"/>
            </a:fld>
            <a:endParaRPr lang="en-US" altLang="zh-CN"/>
          </a:p>
        </p:txBody>
      </p:sp>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D0574AB-76D1-4E88-8862-1DCDBC5663C6}" type="slidenum">
              <a:rPr lang="zh-CN" altLang="en-US"/>
            </a:fld>
            <a:endParaRPr lang="en-US" altLang="zh-CN"/>
          </a:p>
        </p:txBody>
      </p:sp>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3729E86-DFF4-4AE6-8226-B1B043E5831F}" type="slidenum">
              <a:rPr lang="zh-CN" altLang="en-US"/>
            </a:fld>
            <a:endParaRPr lang="en-US" altLang="zh-CN"/>
          </a:p>
        </p:txBody>
      </p:sp>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p:txBody>
          <a:bodyPr/>
          <a:lstStyle/>
          <a:p>
            <a:r>
              <a:rPr lang="en-US" altLang="zh-CN" dirty="0" smtClean="0"/>
              <a:t>I</a:t>
            </a:r>
            <a:r>
              <a:rPr lang="zh-CN" altLang="en-US" dirty="0" smtClean="0"/>
              <a:t>画面用原始数据直接编码，不与其它画面比较。所以，</a:t>
            </a:r>
            <a:r>
              <a:rPr lang="en-US" altLang="zh-CN" dirty="0" smtClean="0"/>
              <a:t>I</a:t>
            </a:r>
            <a:r>
              <a:rPr lang="zh-CN" altLang="en-US" dirty="0" smtClean="0"/>
              <a:t>画面的编码量信息量大，数据量大，但可以仅用自身的数据独立还原画面。如果视频画面中出现马赛克或其它紊乱，只要有一帧</a:t>
            </a:r>
            <a:r>
              <a:rPr lang="en-US" altLang="zh-CN" dirty="0" smtClean="0"/>
              <a:t>I</a:t>
            </a:r>
            <a:r>
              <a:rPr lang="zh-CN" altLang="en-US" dirty="0" smtClean="0"/>
              <a:t>画面出现就能中止错误的画面继续下去。</a:t>
            </a:r>
            <a:endParaRPr lang="zh-CN" altLang="en-US" dirty="0" smtClean="0"/>
          </a:p>
          <a:p>
            <a:r>
              <a:rPr lang="en-US" altLang="zh-CN" dirty="0" smtClean="0"/>
              <a:t>P</a:t>
            </a:r>
            <a:r>
              <a:rPr lang="zh-CN" altLang="en-US" dirty="0" smtClean="0"/>
              <a:t>画面用最近的</a:t>
            </a:r>
            <a:r>
              <a:rPr lang="en-US" altLang="zh-CN" dirty="0" smtClean="0"/>
              <a:t>I</a:t>
            </a:r>
            <a:r>
              <a:rPr lang="zh-CN" altLang="en-US" dirty="0" smtClean="0"/>
              <a:t>或</a:t>
            </a:r>
            <a:r>
              <a:rPr lang="en-US" altLang="zh-CN" dirty="0" smtClean="0"/>
              <a:t>P</a:t>
            </a:r>
            <a:r>
              <a:rPr lang="zh-CN" altLang="en-US" dirty="0" smtClean="0"/>
              <a:t>画面作为比较基准进行运动预测，只记录下这帧画面与基准画面的不同之处。所以，编码效率较高，数据量小，但还原画面就需要前面的基准帧数据。若基准画面已经有错，那么这个画面上的错误会被传下去，直到</a:t>
            </a:r>
            <a:r>
              <a:rPr lang="en-US" altLang="zh-CN" dirty="0" smtClean="0"/>
              <a:t>I</a:t>
            </a:r>
            <a:r>
              <a:rPr lang="zh-CN" altLang="en-US" dirty="0" smtClean="0"/>
              <a:t>画面到来。</a:t>
            </a:r>
            <a:endParaRPr lang="zh-CN" altLang="en-US" dirty="0" smtClean="0"/>
          </a:p>
          <a:p>
            <a:r>
              <a:rPr lang="en-US" altLang="zh-CN" dirty="0" smtClean="0"/>
              <a:t>B</a:t>
            </a:r>
            <a:r>
              <a:rPr lang="zh-CN" altLang="en-US" dirty="0" smtClean="0"/>
              <a:t>画面可以同时用前面和后面的画面作为比较基准进行运动预测。编码压缩率最大，数据量最小，而且不会传递错误。但需要附加存储器，时间上有迟后，还不能作为以后的预测基准。</a:t>
            </a:r>
            <a:endParaRPr lang="en-US" altLang="zh-CN" dirty="0" smtClean="0"/>
          </a:p>
          <a:p>
            <a:r>
              <a:rPr lang="zh-CN" altLang="en-US" dirty="0" smtClean="0"/>
              <a:t>值得注意的是，由于</a:t>
            </a:r>
            <a:r>
              <a:rPr lang="en-US" altLang="zh-CN" dirty="0" smtClean="0"/>
              <a:t>B</a:t>
            </a:r>
            <a:r>
              <a:rPr lang="zh-CN" altLang="en-US" dirty="0" smtClean="0"/>
              <a:t>帧</a:t>
            </a:r>
            <a:r>
              <a:rPr lang="zh-CN" altLang="en-US" dirty="0" smtClean="0">
                <a:hlinkClick r:id="rId3" action="ppaction://hlinkfile"/>
              </a:rPr>
              <a:t>图像</a:t>
            </a:r>
            <a:r>
              <a:rPr lang="zh-CN" altLang="en-US" dirty="0" smtClean="0"/>
              <a:t>采用了未来帧作为参考，因此</a:t>
            </a:r>
            <a:r>
              <a:rPr lang="en-US" altLang="zh-CN" dirty="0" smtClean="0"/>
              <a:t>MPEG-2</a:t>
            </a:r>
            <a:r>
              <a:rPr lang="zh-CN" altLang="en-US" dirty="0" smtClean="0"/>
              <a:t>编码码流中</a:t>
            </a:r>
            <a:r>
              <a:rPr lang="zh-CN" altLang="en-US" dirty="0" smtClean="0">
                <a:hlinkClick r:id="rId4" action="ppaction://hlinkfile"/>
              </a:rPr>
              <a:t>图像帧</a:t>
            </a:r>
            <a:r>
              <a:rPr lang="zh-CN" altLang="en-US" dirty="0" smtClean="0"/>
              <a:t>的传输顺序和显示顺序是不同的。</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输入的帧或场表示为</a:t>
            </a:r>
            <a:r>
              <a:rPr lang="en-US" altLang="zh-CN" dirty="0" err="1" smtClean="0"/>
              <a:t>Fn</a:t>
            </a:r>
            <a:r>
              <a:rPr lang="zh-CN" altLang="en-US" dirty="0" smtClean="0"/>
              <a:t>，对以宏块</a:t>
            </a:r>
            <a:r>
              <a:rPr lang="en-US" altLang="zh-CN" dirty="0" smtClean="0"/>
              <a:t>(</a:t>
            </a:r>
            <a:r>
              <a:rPr lang="en-US" altLang="zh-CN" dirty="0" err="1" smtClean="0"/>
              <a:t>MacroBlock</a:t>
            </a:r>
            <a:r>
              <a:rPr lang="zh-CN" altLang="en-US" dirty="0" smtClean="0"/>
              <a:t>，对应于原始图像中大小为 </a:t>
            </a:r>
            <a:r>
              <a:rPr lang="en-US" altLang="zh-CN" dirty="0" smtClean="0"/>
              <a:t>16×16 </a:t>
            </a:r>
            <a:r>
              <a:rPr lang="zh-CN" altLang="en-US" dirty="0" smtClean="0"/>
              <a:t>的像素块</a:t>
            </a:r>
            <a:r>
              <a:rPr lang="en-US" altLang="zh-CN" dirty="0" smtClean="0"/>
              <a:t>)</a:t>
            </a:r>
            <a:r>
              <a:rPr lang="zh-CN" altLang="en-US" dirty="0" smtClean="0"/>
              <a:t>为单位进行处理。首先确定该宏块是采用帧内还是帧间编码，如果采用帧内预测编码，其预测值</a:t>
            </a:r>
            <a:r>
              <a:rPr lang="en-US" altLang="zh-CN" dirty="0" smtClean="0"/>
              <a:t>P</a:t>
            </a:r>
            <a:r>
              <a:rPr lang="zh-CN" altLang="en-US" dirty="0" smtClean="0"/>
              <a:t>是由当前片中已经编码的图像块预测获得；如果采用帧间编码，则利用已经编码的参考帧</a:t>
            </a:r>
            <a:r>
              <a:rPr lang="en-US" altLang="zh-CN" dirty="0" smtClean="0"/>
              <a:t>Fn-1</a:t>
            </a:r>
            <a:r>
              <a:rPr lang="zh-CN" altLang="en-US" dirty="0" smtClean="0"/>
              <a:t>通过运动估计和运动补偿得到预测图像。</a:t>
            </a:r>
            <a:endParaRPr lang="en-US" altLang="zh-CN" dirty="0" smtClean="0"/>
          </a:p>
          <a:p>
            <a:r>
              <a:rPr lang="zh-CN" altLang="en-US" dirty="0" smtClean="0"/>
              <a:t>预测块在和当前块的真实值相减后，得到一个残差块</a:t>
            </a:r>
            <a:r>
              <a:rPr lang="en-US" altLang="zh-CN" dirty="0" smtClean="0"/>
              <a:t>D</a:t>
            </a:r>
            <a:r>
              <a:rPr lang="zh-CN" altLang="en-US" dirty="0" smtClean="0"/>
              <a:t>，对</a:t>
            </a:r>
            <a:r>
              <a:rPr lang="en-US" altLang="zh-CN" dirty="0" smtClean="0"/>
              <a:t>D</a:t>
            </a:r>
            <a:r>
              <a:rPr lang="zh-CN" altLang="en-US" dirty="0" smtClean="0"/>
              <a:t>进行变换、量化后产生一组量化后的系数</a:t>
            </a:r>
            <a:r>
              <a:rPr lang="en-US" altLang="zh-CN" dirty="0" smtClean="0"/>
              <a:t>X</a:t>
            </a:r>
            <a:r>
              <a:rPr lang="zh-CN" altLang="en-US" dirty="0" smtClean="0"/>
              <a:t>，再经过熵编码，最后与解码所需要的一些边信息一起组成一个压缩后的码流。</a:t>
            </a:r>
            <a:endParaRPr lang="zh-CN" altLang="en-US" dirty="0" smtClean="0"/>
          </a:p>
          <a:p>
            <a:r>
              <a:rPr lang="zh-CN" altLang="en-US" dirty="0" smtClean="0"/>
              <a:t>为了编码端和解码端的参考图像完全一致，编码器必须有重建图像的功能，因此需要将残差图像境反量化、反变化后得到</a:t>
            </a:r>
            <a:r>
              <a:rPr lang="en-US" altLang="zh-CN" dirty="0" smtClean="0"/>
              <a:t>D</a:t>
            </a:r>
            <a:r>
              <a:rPr lang="zh-CN" altLang="en-US" dirty="0" smtClean="0"/>
              <a:t>，与预测值</a:t>
            </a:r>
            <a:r>
              <a:rPr lang="en-US" altLang="zh-CN" dirty="0" smtClean="0"/>
              <a:t>P</a:t>
            </a:r>
            <a:r>
              <a:rPr lang="zh-CN" altLang="en-US" dirty="0" smtClean="0"/>
              <a:t>相加，得到</a:t>
            </a:r>
            <a:r>
              <a:rPr lang="en-US" altLang="zh-CN" dirty="0" smtClean="0"/>
              <a:t>F</a:t>
            </a:r>
            <a:r>
              <a:rPr lang="zh-CN" altLang="en-US" dirty="0" smtClean="0"/>
              <a:t>。为去除编码中产生的噪声，提高参考帧的图像质量，进行过滤然后生成重建图像。可以作为参考帧，之所以不使用原始数据作为参考帧而是将当前帧先编码再解码后的重建帧作为参考帧，是因为编码过程是有损压缩，在量化时损失了部分信息，解码端恢复出来的是损失了部分信息的图像，这样如果使用原始数据作为参考帧，编解码端的参考帧不同，会产生误差并向后续的帧传播，会降低视频的质量。</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81E38C0-0A94-4043-AC79-D0BA8C858818}" type="slidenum">
              <a:rPr lang="en-US" altLang="zh-CN"/>
            </a:fld>
            <a:endParaRPr lang="en-US" altLang="zh-CN"/>
          </a:p>
        </p:txBody>
      </p:sp>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a:lstStyle/>
          <a:p>
            <a:endParaRPr lang="zh-CN"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D157878-6DEB-4AE1-9775-E7C5C63DE5C9}" type="slidenum">
              <a:rPr lang="en-US" sz="1200">
                <a:latin typeface="+mn-lt"/>
                <a:ea typeface="+mn-ea"/>
              </a:rPr>
            </a:fld>
            <a:endParaRPr lang="en-US" sz="1200">
              <a:latin typeface="+mn-lt"/>
              <a:ea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81E38C0-0A94-4043-AC79-D0BA8C858818}" type="slidenum">
              <a:rPr lang="en-US" altLang="zh-CN"/>
            </a:fld>
            <a:endParaRPr lang="en-US" altLang="zh-CN"/>
          </a:p>
        </p:txBody>
      </p:sp>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a:lstStyle/>
          <a:p>
            <a:endParaRPr lang="zh-CN"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D157878-6DEB-4AE1-9775-E7C5C63DE5C9}" type="slidenum">
              <a:rPr lang="en-US" sz="1200">
                <a:latin typeface="+mn-lt"/>
                <a:ea typeface="+mn-ea"/>
              </a:rPr>
            </a:fld>
            <a:endParaRPr lang="en-US" sz="1200">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图像是不连续的，是由许多密集的小点组成的。这些小点称为像素，像素越多，越清晰</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281E38C0-0A94-4043-AC79-D0BA8C858818}" type="slidenum">
              <a:rPr lang="en-US" altLang="zh-CN"/>
            </a:fld>
            <a:endParaRPr lang="en-US" altLang="zh-CN"/>
          </a:p>
        </p:txBody>
      </p:sp>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a:lstStyle/>
          <a:p>
            <a:endParaRPr lang="zh-CN"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D157878-6DEB-4AE1-9775-E7C5C63DE5C9}" type="slidenum">
              <a:rPr lang="en-US" sz="1200">
                <a:latin typeface="+mn-lt"/>
                <a:ea typeface="+mn-ea"/>
              </a:rPr>
            </a:fld>
            <a:endParaRPr lang="en-US" sz="1200">
              <a:latin typeface="+mn-lt"/>
              <a:ea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6488FE-692A-4E57-9884-09D8A33D6365}" type="slidenum">
              <a:rPr lang="en-US" altLang="zh-CN"/>
            </a:fld>
            <a:endParaRPr lang="en-US" altLang="zh-CN"/>
          </a:p>
        </p:txBody>
      </p:sp>
      <p:sp>
        <p:nvSpPr>
          <p:cNvPr id="510978" name="Rectangle 2"/>
          <p:cNvSpPr>
            <a:spLocks noGrp="1" noRot="1" noChangeAspect="1" noChangeArrowheads="1" noTextEdit="1"/>
          </p:cNvSpPr>
          <p:nvPr>
            <p:ph type="sldImg"/>
          </p:nvPr>
        </p:nvSpPr>
        <p:spPr/>
      </p:sp>
      <p:sp>
        <p:nvSpPr>
          <p:cNvPr id="510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3537E6-387F-4387-A6A4-9886479269F7}" type="slidenum">
              <a:rPr lang="en-US" altLang="zh-CN"/>
            </a:fld>
            <a:endParaRPr lang="en-US" altLang="zh-CN"/>
          </a:p>
        </p:txBody>
      </p:sp>
      <p:sp>
        <p:nvSpPr>
          <p:cNvPr id="515074" name="Rectangle 2"/>
          <p:cNvSpPr>
            <a:spLocks noGrp="1" noRot="1" noChangeAspect="1" noChangeArrowheads="1" noTextEdit="1"/>
          </p:cNvSpPr>
          <p:nvPr>
            <p:ph type="sldImg"/>
          </p:nvPr>
        </p:nvSpPr>
        <p:spPr/>
      </p:sp>
      <p:sp>
        <p:nvSpPr>
          <p:cNvPr id="515075" name="Rectangle 3"/>
          <p:cNvSpPr>
            <a:spLocks noGrp="1" noChangeArrowheads="1"/>
          </p:cNvSpPr>
          <p:nvPr>
            <p:ph type="body" idx="1"/>
          </p:nvPr>
        </p:nvSpPr>
        <p:spPr/>
        <p:txBody>
          <a:bodyPr/>
          <a:lstStyle/>
          <a:p>
            <a:r>
              <a:rPr lang="en-US" altLang="zh-CN" dirty="0" smtClean="0"/>
              <a:t> </a:t>
            </a:r>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0D85F7-2EE4-45A6-AF7A-3860A57A815F}" type="slidenum">
              <a:rPr lang="en-US" altLang="zh-CN"/>
            </a:fld>
            <a:endParaRPr lang="en-US" altLang="zh-CN"/>
          </a:p>
        </p:txBody>
      </p:sp>
      <p:sp>
        <p:nvSpPr>
          <p:cNvPr id="517122" name="Rectangle 2"/>
          <p:cNvSpPr>
            <a:spLocks noGrp="1" noRot="1" noChangeAspect="1" noChangeArrowheads="1" noTextEdit="1"/>
          </p:cNvSpPr>
          <p:nvPr>
            <p:ph type="sldImg"/>
          </p:nvPr>
        </p:nvSpPr>
        <p:spPr/>
      </p:sp>
      <p:sp>
        <p:nvSpPr>
          <p:cNvPr id="517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3537E6-387F-4387-A6A4-9886479269F7}" type="slidenum">
              <a:rPr lang="en-US" altLang="zh-CN"/>
            </a:fld>
            <a:endParaRPr lang="en-US" altLang="zh-CN"/>
          </a:p>
        </p:txBody>
      </p:sp>
      <p:sp>
        <p:nvSpPr>
          <p:cNvPr id="515074" name="Rectangle 2"/>
          <p:cNvSpPr>
            <a:spLocks noGrp="1" noRot="1" noChangeAspect="1" noChangeArrowheads="1" noTextEdit="1"/>
          </p:cNvSpPr>
          <p:nvPr>
            <p:ph type="sldImg"/>
          </p:nvPr>
        </p:nvSpPr>
        <p:spPr/>
      </p:sp>
      <p:sp>
        <p:nvSpPr>
          <p:cNvPr id="515075" name="Rectangle 3"/>
          <p:cNvSpPr>
            <a:spLocks noGrp="1" noChangeArrowheads="1"/>
          </p:cNvSpPr>
          <p:nvPr>
            <p:ph type="body" idx="1"/>
          </p:nvPr>
        </p:nvSpPr>
        <p:spPr/>
        <p:txBody>
          <a:bodyPr/>
          <a:lstStyle/>
          <a:p>
            <a:r>
              <a:rPr lang="zh-CN" altLang="en-US" dirty="0" smtClean="0"/>
              <a:t> </a:t>
            </a: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F78CCA-5CBE-44F5-B036-A5FF412E8C23}" type="slidenum">
              <a:rPr lang="en-US" altLang="zh-CN"/>
            </a:fld>
            <a:endParaRPr lang="en-US" altLang="zh-CN"/>
          </a:p>
        </p:txBody>
      </p:sp>
      <p:sp>
        <p:nvSpPr>
          <p:cNvPr id="513026" name="Rectangle 2"/>
          <p:cNvSpPr>
            <a:spLocks noGrp="1" noRot="1" noChangeAspect="1" noChangeArrowheads="1" noTextEdit="1"/>
          </p:cNvSpPr>
          <p:nvPr>
            <p:ph type="sldImg"/>
          </p:nvPr>
        </p:nvSpPr>
        <p:spPr/>
      </p:sp>
      <p:sp>
        <p:nvSpPr>
          <p:cNvPr id="513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773110-D0D1-4080-9B55-0894FC1D3ED3}" type="slidenum">
              <a:rPr lang="en-US" altLang="zh-CN"/>
            </a:fld>
            <a:endParaRPr lang="en-US" altLang="zh-CN"/>
          </a:p>
        </p:txBody>
      </p:sp>
      <p:sp>
        <p:nvSpPr>
          <p:cNvPr id="151554" name="Rectangle 2"/>
          <p:cNvSpPr>
            <a:spLocks noGrp="1" noRot="1" noChangeAspect="1" noChangeArrowheads="1" noTextEdit="1"/>
          </p:cNvSpPr>
          <p:nvPr>
            <p:ph type="sldImg"/>
          </p:nvPr>
        </p:nvSpPr>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669CC5-D738-40C3-A835-A053AD1A5AB5}" type="slidenum">
              <a:rPr lang="en-US" altLang="zh-CN"/>
            </a:fld>
            <a:endParaRPr lang="en-US" altLang="zh-CN"/>
          </a:p>
        </p:txBody>
      </p:sp>
      <p:sp>
        <p:nvSpPr>
          <p:cNvPr id="153602" name="Rectangle 2"/>
          <p:cNvSpPr>
            <a:spLocks noGrp="1" noRot="1" noChangeAspect="1" noChangeArrowheads="1" noTextEdit="1"/>
          </p:cNvSpPr>
          <p:nvPr>
            <p:ph type="sldImg"/>
          </p:nvPr>
        </p:nvSpPr>
        <p:spPr/>
      </p:sp>
      <p:sp>
        <p:nvSpPr>
          <p:cNvPr id="153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7A2079-6D46-43B0-AED3-DBD4F55311C2}" type="slidenum">
              <a:rPr lang="en-US" altLang="zh-CN"/>
            </a:fld>
            <a:endParaRPr lang="en-US" altLang="zh-CN"/>
          </a:p>
        </p:txBody>
      </p:sp>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7A2079-6D46-43B0-AED3-DBD4F55311C2}" type="slidenum">
              <a:rPr lang="en-US" altLang="zh-CN"/>
            </a:fld>
            <a:endParaRPr lang="en-US" altLang="zh-CN"/>
          </a:p>
        </p:txBody>
      </p:sp>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E15ECE-E474-4492-A42A-4A113A2278FD}" type="slidenum">
              <a:rPr lang="en-US" altLang="zh-CN"/>
            </a:fld>
            <a:endParaRPr lang="en-US" altLang="zh-CN"/>
          </a:p>
        </p:txBody>
      </p:sp>
      <p:sp>
        <p:nvSpPr>
          <p:cNvPr id="156674" name="Rectangle 2"/>
          <p:cNvSpPr>
            <a:spLocks noGrp="1" noRot="1" noChangeAspect="1" noChangeArrowheads="1" noTextEdit="1"/>
          </p:cNvSpPr>
          <p:nvPr>
            <p:ph type="sldImg"/>
          </p:nvPr>
        </p:nvSpPr>
        <p:spPr/>
      </p:sp>
      <p:sp>
        <p:nvSpPr>
          <p:cNvPr id="156675" name="Rectangle 3"/>
          <p:cNvSpPr>
            <a:spLocks noGrp="1" noChangeArrowheads="1"/>
          </p:cNvSpPr>
          <p:nvPr>
            <p:ph type="body" idx="1"/>
          </p:nvPr>
        </p:nvSpPr>
        <p:spPr/>
        <p:txBody>
          <a:bodyPr/>
          <a:lstStyle/>
          <a:p>
            <a:r>
              <a:rPr lang="zh-CN" altLang="en-US" dirty="0" smtClean="0"/>
              <a:t> </a:t>
            </a:r>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F4A523-8F89-4945-9162-CC0C941C22D0}" type="slidenum">
              <a:rPr lang="en-US" altLang="zh-CN"/>
            </a:fld>
            <a:endParaRPr lang="en-US" altLang="zh-CN"/>
          </a:p>
        </p:txBody>
      </p:sp>
      <p:sp>
        <p:nvSpPr>
          <p:cNvPr id="158722" name="Rectangle 2"/>
          <p:cNvSpPr>
            <a:spLocks noGrp="1" noRot="1" noChangeAspect="1" noChangeArrowheads="1" noTextEdit="1"/>
          </p:cNvSpPr>
          <p:nvPr>
            <p:ph type="sldImg"/>
          </p:nvPr>
        </p:nvSpPr>
        <p:spPr/>
      </p:sp>
      <p:sp>
        <p:nvSpPr>
          <p:cNvPr id="15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07EDA4-7737-4FB4-8DF4-C155420C89C4}" type="slidenum">
              <a:rPr lang="en-US" altLang="zh-CN"/>
            </a:fld>
            <a:endParaRPr lang="en-US" altLang="zh-CN"/>
          </a:p>
        </p:txBody>
      </p:sp>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A5FB35-F314-4A82-BFD4-89707E74851F}" type="slidenum">
              <a:rPr lang="en-US" altLang="zh-CN"/>
            </a:fld>
            <a:endParaRPr lang="en-US" altLang="zh-CN"/>
          </a:p>
        </p:txBody>
      </p:sp>
      <p:sp>
        <p:nvSpPr>
          <p:cNvPr id="162818" name="Rectangle 2"/>
          <p:cNvSpPr>
            <a:spLocks noGrp="1" noRot="1" noChangeAspect="1" noChangeArrowheads="1" noTextEdit="1"/>
          </p:cNvSpPr>
          <p:nvPr>
            <p:ph type="sldImg"/>
          </p:nvPr>
        </p:nvSpPr>
        <p:spPr/>
      </p:sp>
      <p:sp>
        <p:nvSpPr>
          <p:cNvPr id="162819" name="Rectangle 3"/>
          <p:cNvSpPr>
            <a:spLocks noGrp="1" noChangeArrowheads="1"/>
          </p:cNvSpPr>
          <p:nvPr>
            <p:ph type="body" idx="1"/>
          </p:nvPr>
        </p:nvSpPr>
        <p:spPr/>
        <p:txBody>
          <a:bodyPr/>
          <a:lstStyle/>
          <a:p>
            <a:r>
              <a:rPr lang="en-US" altLang="zh-CN" dirty="0" smtClean="0"/>
              <a:t> </a:t>
            </a:r>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34056B-6447-418E-9EE0-5FE0CF6A2765}" type="slidenum">
              <a:rPr lang="en-US" altLang="zh-CN"/>
            </a:fld>
            <a:endParaRPr lang="en-US" altLang="zh-CN"/>
          </a:p>
        </p:txBody>
      </p:sp>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40452C-0229-4213-8934-48BA43EC2BB3}" type="slidenum">
              <a:rPr lang="en-US" altLang="zh-CN"/>
            </a:fld>
            <a:endParaRPr lang="en-US" altLang="zh-CN"/>
          </a:p>
        </p:txBody>
      </p:sp>
      <p:sp>
        <p:nvSpPr>
          <p:cNvPr id="147458" name="Rectangle 2"/>
          <p:cNvSpPr>
            <a:spLocks noGrp="1" noRot="1" noChangeAspect="1" noChangeArrowheads="1" noTextEdit="1"/>
          </p:cNvSpPr>
          <p:nvPr>
            <p:ph type="sldImg"/>
          </p:nvPr>
        </p:nvSpPr>
        <p:spPr/>
      </p:sp>
      <p:sp>
        <p:nvSpPr>
          <p:cNvPr id="147459" name="Rectangle 3"/>
          <p:cNvSpPr>
            <a:spLocks noGrp="1" noChangeArrowheads="1"/>
          </p:cNvSpPr>
          <p:nvPr>
            <p:ph type="body" idx="1"/>
          </p:nvPr>
        </p:nvSpPr>
        <p:spPr/>
        <p:txBody>
          <a:bodyPr/>
          <a:lstStyle/>
          <a:p>
            <a:r>
              <a:rPr lang="en-US" altLang="zh-CN" dirty="0" smtClean="0"/>
              <a:t> </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音频信号是幅度随时间变化而变的一维连续信号，不仅在时间上是连续的，在幅度上也是连续的。</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2055A4-176E-4AC8-B54C-10CF8ABCE502}" type="slidenum">
              <a:rPr lang="en-US" altLang="zh-CN"/>
            </a:fld>
            <a:endParaRPr lang="en-US" altLang="zh-CN"/>
          </a:p>
        </p:txBody>
      </p:sp>
      <p:sp>
        <p:nvSpPr>
          <p:cNvPr id="149506" name="Rectangle 2"/>
          <p:cNvSpPr>
            <a:spLocks noGrp="1" noRot="1" noChangeAspect="1" noChangeArrowheads="1" noTextEdit="1"/>
          </p:cNvSpPr>
          <p:nvPr>
            <p:ph type="sldImg"/>
          </p:nvPr>
        </p:nvSpPr>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E2FA62-E90A-4DB4-947D-2B1C77F59315}" type="slidenum">
              <a:rPr lang="en-US" altLang="zh-CN"/>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FC92DF-9C20-4ACE-A531-A5026EB3E89F}" type="slidenum">
              <a:rPr lang="en-US" altLang="zh-CN"/>
            </a:fld>
            <a:endParaRPr lang="en-US" altLang="zh-CN"/>
          </a:p>
        </p:txBody>
      </p:sp>
      <p:sp>
        <p:nvSpPr>
          <p:cNvPr id="360450" name="Rectangle 2"/>
          <p:cNvSpPr>
            <a:spLocks noGrp="1" noRot="1" noChangeAspect="1" noChangeArrowheads="1" noTextEdit="1"/>
          </p:cNvSpPr>
          <p:nvPr>
            <p:ph type="sldImg"/>
          </p:nvPr>
        </p:nvSpPr>
        <p:spPr/>
      </p:sp>
      <p:sp>
        <p:nvSpPr>
          <p:cNvPr id="360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采样又称抽样或取样，它是把时间上连续的模拟信号变为时间上断续离散的有限个样本值的信号。它是时间的连续函数</a:t>
            </a:r>
            <a:r>
              <a:rPr lang="en-US" altLang="zh-CN" dirty="0" smtClean="0">
                <a:effectLst/>
              </a:rPr>
              <a:t>X</a:t>
            </a:r>
            <a:r>
              <a:rPr lang="zh-CN" altLang="en-US" dirty="0" smtClean="0">
                <a:effectLst/>
              </a:rPr>
              <a:t>（</a:t>
            </a:r>
            <a:r>
              <a:rPr lang="en-US" altLang="zh-CN" dirty="0" smtClean="0">
                <a:effectLst/>
              </a:rPr>
              <a:t>t</a:t>
            </a:r>
            <a:r>
              <a:rPr lang="zh-CN" altLang="en-US" dirty="0" smtClean="0">
                <a:effectLst/>
              </a:rPr>
              <a:t>），若要对其进行采样，需按一定的时间间隔（</a:t>
            </a:r>
            <a:r>
              <a:rPr lang="en-US" altLang="zh-CN" dirty="0" smtClean="0">
                <a:effectLst/>
              </a:rPr>
              <a:t>T</a:t>
            </a:r>
            <a:r>
              <a:rPr lang="zh-CN" altLang="en-US" dirty="0" smtClean="0">
                <a:effectLst/>
              </a:rPr>
              <a:t>）从波形中取出其幅度值，得到一组</a:t>
            </a:r>
            <a:r>
              <a:rPr lang="en-US" altLang="zh-CN" dirty="0" smtClean="0">
                <a:effectLst/>
              </a:rPr>
              <a:t>X</a:t>
            </a:r>
            <a:r>
              <a:rPr lang="zh-CN" altLang="en-US" dirty="0" smtClean="0">
                <a:effectLst/>
              </a:rPr>
              <a:t>（</a:t>
            </a:r>
            <a:r>
              <a:rPr lang="en-US" altLang="zh-CN" dirty="0" err="1" smtClean="0">
                <a:effectLst/>
              </a:rPr>
              <a:t>nT</a:t>
            </a:r>
            <a:r>
              <a:rPr lang="zh-CN" altLang="en-US" dirty="0" smtClean="0">
                <a:effectLst/>
              </a:rPr>
              <a:t>）序列，即</a:t>
            </a:r>
            <a:r>
              <a:rPr lang="en-US" altLang="zh-CN" dirty="0" smtClean="0">
                <a:effectLst/>
              </a:rPr>
              <a:t>X</a:t>
            </a:r>
            <a:r>
              <a:rPr lang="zh-CN" altLang="en-US" dirty="0" smtClean="0">
                <a:effectLst/>
              </a:rPr>
              <a:t>（</a:t>
            </a:r>
            <a:r>
              <a:rPr lang="en-US" altLang="zh-CN" dirty="0" smtClean="0">
                <a:effectLst/>
              </a:rPr>
              <a:t>T</a:t>
            </a:r>
            <a:r>
              <a:rPr lang="zh-CN" altLang="en-US" dirty="0" smtClean="0">
                <a:effectLst/>
              </a:rPr>
              <a:t>），</a:t>
            </a:r>
            <a:r>
              <a:rPr lang="en-US" altLang="zh-CN" dirty="0" smtClean="0">
                <a:effectLst/>
              </a:rPr>
              <a:t>X</a:t>
            </a:r>
            <a:r>
              <a:rPr lang="zh-CN" altLang="en-US" dirty="0" smtClean="0">
                <a:effectLst/>
              </a:rPr>
              <a:t>（</a:t>
            </a:r>
            <a:r>
              <a:rPr lang="en-US" altLang="zh-CN" dirty="0" smtClean="0">
                <a:effectLst/>
              </a:rPr>
              <a:t>2T</a:t>
            </a:r>
            <a:r>
              <a:rPr lang="zh-CN" altLang="en-US" dirty="0" smtClean="0">
                <a:effectLst/>
              </a:rPr>
              <a:t>），</a:t>
            </a:r>
            <a:r>
              <a:rPr lang="en-US" altLang="zh-CN" dirty="0" smtClean="0">
                <a:effectLst/>
              </a:rPr>
              <a:t>X</a:t>
            </a:r>
            <a:r>
              <a:rPr lang="zh-CN" altLang="en-US" dirty="0" smtClean="0">
                <a:effectLst/>
              </a:rPr>
              <a:t>（</a:t>
            </a:r>
            <a:r>
              <a:rPr lang="en-US" altLang="zh-CN" dirty="0" smtClean="0">
                <a:effectLst/>
              </a:rPr>
              <a:t>3T</a:t>
            </a:r>
            <a:r>
              <a:rPr lang="zh-CN" altLang="en-US" dirty="0" smtClean="0">
                <a:effectLst/>
              </a:rPr>
              <a:t>），</a:t>
            </a:r>
            <a:r>
              <a:rPr lang="en-US" altLang="zh-CN" dirty="0" smtClean="0">
                <a:effectLst/>
              </a:rPr>
              <a:t>X</a:t>
            </a:r>
            <a:r>
              <a:rPr lang="zh-CN" altLang="en-US" dirty="0" smtClean="0">
                <a:effectLst/>
              </a:rPr>
              <a:t>（</a:t>
            </a:r>
            <a:r>
              <a:rPr lang="en-US" altLang="zh-CN" dirty="0" smtClean="0">
                <a:effectLst/>
              </a:rPr>
              <a:t>4T</a:t>
            </a:r>
            <a:r>
              <a:rPr lang="zh-CN" altLang="en-US" dirty="0" smtClean="0">
                <a:effectLst/>
              </a:rPr>
              <a:t>），</a:t>
            </a:r>
            <a:r>
              <a:rPr lang="en-US" altLang="zh-CN" dirty="0" smtClean="0">
                <a:effectLst/>
              </a:rPr>
              <a:t>X</a:t>
            </a:r>
            <a:r>
              <a:rPr lang="zh-CN" altLang="en-US" dirty="0" smtClean="0">
                <a:effectLst/>
              </a:rPr>
              <a:t>（</a:t>
            </a:r>
            <a:r>
              <a:rPr lang="en-US" altLang="zh-CN" dirty="0" smtClean="0">
                <a:effectLst/>
              </a:rPr>
              <a:t>5T</a:t>
            </a:r>
            <a:r>
              <a:rPr lang="zh-CN" altLang="en-US" dirty="0" smtClean="0">
                <a:effectLst/>
              </a:rPr>
              <a:t>），</a:t>
            </a:r>
            <a:r>
              <a:rPr lang="en-US" altLang="zh-CN" dirty="0" smtClean="0">
                <a:effectLst/>
              </a:rPr>
              <a:t>X</a:t>
            </a:r>
            <a:r>
              <a:rPr lang="zh-CN" altLang="en-US" dirty="0" smtClean="0">
                <a:effectLst/>
              </a:rPr>
              <a:t>（</a:t>
            </a:r>
            <a:r>
              <a:rPr lang="en-US" altLang="zh-CN" dirty="0" smtClean="0">
                <a:effectLst/>
              </a:rPr>
              <a:t>6T</a:t>
            </a:r>
            <a:r>
              <a:rPr lang="zh-CN" altLang="en-US" dirty="0" smtClean="0">
                <a:effectLst/>
              </a:rPr>
              <a:t>）等。</a:t>
            </a:r>
            <a:r>
              <a:rPr lang="en-US" altLang="zh-CN" dirty="0" smtClean="0">
                <a:effectLst/>
              </a:rPr>
              <a:t>T</a:t>
            </a:r>
            <a:r>
              <a:rPr lang="zh-CN" altLang="en-US" dirty="0" smtClean="0">
                <a:effectLst/>
              </a:rPr>
              <a:t>称为采样周期，</a:t>
            </a:r>
            <a:r>
              <a:rPr lang="en-US" altLang="zh-CN" dirty="0" smtClean="0">
                <a:effectLst/>
              </a:rPr>
              <a:t>1/T</a:t>
            </a:r>
            <a:r>
              <a:rPr lang="zh-CN" altLang="en-US" dirty="0" smtClean="0">
                <a:effectLst/>
              </a:rPr>
              <a:t>称为采样频率，</a:t>
            </a:r>
            <a:r>
              <a:rPr lang="en-US" altLang="zh-CN" dirty="0" smtClean="0">
                <a:effectLst/>
              </a:rPr>
              <a:t>X</a:t>
            </a:r>
            <a:r>
              <a:rPr lang="zh-CN" altLang="en-US" dirty="0" smtClean="0">
                <a:effectLst/>
              </a:rPr>
              <a:t>（</a:t>
            </a:r>
            <a:r>
              <a:rPr lang="en-US" altLang="zh-CN" dirty="0" err="1" smtClean="0">
                <a:effectLst/>
              </a:rPr>
              <a:t>nT</a:t>
            </a:r>
            <a:r>
              <a:rPr lang="zh-CN" altLang="en-US" dirty="0" smtClean="0">
                <a:effectLst/>
              </a:rPr>
              <a:t>）序列是连续波形的离散信号。显然，离散信号</a:t>
            </a:r>
            <a:r>
              <a:rPr lang="en-US" altLang="zh-CN" dirty="0" smtClean="0">
                <a:effectLst/>
              </a:rPr>
              <a:t>X</a:t>
            </a:r>
            <a:r>
              <a:rPr lang="zh-CN" altLang="en-US" dirty="0" smtClean="0">
                <a:effectLst/>
              </a:rPr>
              <a:t>（</a:t>
            </a:r>
            <a:r>
              <a:rPr lang="en-US" altLang="zh-CN" dirty="0" err="1" smtClean="0">
                <a:effectLst/>
              </a:rPr>
              <a:t>nT</a:t>
            </a:r>
            <a:r>
              <a:rPr lang="zh-CN" altLang="en-US" dirty="0" smtClean="0">
                <a:effectLst/>
              </a:rPr>
              <a:t>）只是从连续信号</a:t>
            </a:r>
            <a:r>
              <a:rPr lang="en-US" altLang="zh-CN" dirty="0" smtClean="0">
                <a:effectLst/>
              </a:rPr>
              <a:t>X</a:t>
            </a:r>
            <a:r>
              <a:rPr lang="zh-CN" altLang="en-US" dirty="0" smtClean="0">
                <a:effectLst/>
              </a:rPr>
              <a:t>（</a:t>
            </a:r>
            <a:r>
              <a:rPr lang="en-US" altLang="zh-CN" dirty="0" smtClean="0">
                <a:effectLst/>
              </a:rPr>
              <a:t>t</a:t>
            </a:r>
            <a:r>
              <a:rPr lang="zh-CN" altLang="en-US" dirty="0" smtClean="0">
                <a:effectLst/>
              </a:rPr>
              <a:t>）上取出的有限个振幅样本值。</a:t>
            </a:r>
            <a:endParaRPr lang="en-US" altLang="zh-CN" dirty="0" smtClean="0">
              <a:effectLst/>
            </a:endParaRPr>
          </a:p>
          <a:p>
            <a:r>
              <a:rPr lang="zh-CN" altLang="en-US" dirty="0" smtClean="0">
                <a:effectLst/>
              </a:rPr>
              <a:t>采样只解决了音频波形信号在时间坐标（即横轴）上把一个波形切成若干个等分的数字化问题，但是每一等分的长方形的高是多少呢？即需要用某种数字化的方法来反映某一瞬间声波幅度的电压值的大小，该值的大小影响音量的高低。我们把声波波形幅度的数字化表示称为“量化”。</a:t>
            </a:r>
            <a:endParaRPr lang="en-US" altLang="zh-CN" dirty="0" smtClean="0">
              <a:effectLst/>
            </a:endParaRPr>
          </a:p>
          <a:p>
            <a:r>
              <a:rPr lang="zh-CN" altLang="en-US" dirty="0" smtClean="0">
                <a:effectLst/>
              </a:rPr>
              <a:t>量化的过程是先将采样后的信号按整个声波的幅度划分为有限个区段的集合，把落入某个区段的样值归为一类，并赋予相同的量化值。如何分割采样信号的幅度呢？还是采取二进制的方式，以</a:t>
            </a:r>
            <a:r>
              <a:rPr lang="en-US" altLang="zh-CN" dirty="0" smtClean="0">
                <a:effectLst/>
              </a:rPr>
              <a:t>8</a:t>
            </a:r>
            <a:r>
              <a:rPr lang="zh-CN" altLang="en-US" dirty="0" smtClean="0">
                <a:effectLst/>
              </a:rPr>
              <a:t>位（</a:t>
            </a:r>
            <a:r>
              <a:rPr lang="en-US" altLang="zh-CN" dirty="0" smtClean="0">
                <a:effectLst/>
              </a:rPr>
              <a:t>bit</a:t>
            </a:r>
            <a:r>
              <a:rPr lang="zh-CN" altLang="en-US" dirty="0" smtClean="0">
                <a:effectLst/>
              </a:rPr>
              <a:t>）或</a:t>
            </a:r>
            <a:r>
              <a:rPr lang="en-US" altLang="zh-CN" dirty="0" smtClean="0">
                <a:effectLst/>
              </a:rPr>
              <a:t>16</a:t>
            </a:r>
            <a:r>
              <a:rPr lang="zh-CN" altLang="en-US" dirty="0" smtClean="0">
                <a:effectLst/>
              </a:rPr>
              <a:t>位的方式来划分纵轴。也就是说在一个以</a:t>
            </a:r>
            <a:r>
              <a:rPr lang="en-US" altLang="zh-CN" dirty="0" smtClean="0">
                <a:effectLst/>
              </a:rPr>
              <a:t>8</a:t>
            </a:r>
            <a:r>
              <a:rPr lang="zh-CN" altLang="en-US" dirty="0" smtClean="0">
                <a:effectLst/>
              </a:rPr>
              <a:t>位为记录模式的音效中，其纵轴将会被划分为</a:t>
            </a:r>
            <a:r>
              <a:rPr lang="en-US" altLang="zh-CN" dirty="0" smtClean="0">
                <a:effectLst/>
              </a:rPr>
              <a:t>28</a:t>
            </a:r>
            <a:r>
              <a:rPr lang="zh-CN" altLang="en-US" dirty="0" smtClean="0">
                <a:effectLst/>
              </a:rPr>
              <a:t>个量化等级（</a:t>
            </a:r>
            <a:r>
              <a:rPr lang="en-US" altLang="zh-CN" dirty="0" smtClean="0">
                <a:effectLst/>
              </a:rPr>
              <a:t>Quantization Levels</a:t>
            </a:r>
            <a:r>
              <a:rPr lang="zh-CN" altLang="en-US" dirty="0" smtClean="0">
                <a:effectLst/>
              </a:rPr>
              <a:t>），用以记录其幅度大小；而在一个以</a:t>
            </a:r>
            <a:r>
              <a:rPr lang="en-US" altLang="zh-CN" dirty="0" smtClean="0">
                <a:effectLst/>
              </a:rPr>
              <a:t>16</a:t>
            </a:r>
            <a:r>
              <a:rPr lang="zh-CN" altLang="en-US" dirty="0" smtClean="0">
                <a:effectLst/>
              </a:rPr>
              <a:t>位为记录模式的音效中，其纵轴将会被划分为</a:t>
            </a:r>
            <a:r>
              <a:rPr lang="en-US" altLang="zh-CN" dirty="0" smtClean="0">
                <a:effectLst/>
              </a:rPr>
              <a:t>216</a:t>
            </a:r>
            <a:r>
              <a:rPr lang="zh-CN" altLang="en-US" dirty="0" smtClean="0">
                <a:effectLst/>
              </a:rPr>
              <a:t>个量化等级来记录采样的声音幅度。声音的采样与量化如图</a:t>
            </a:r>
            <a:r>
              <a:rPr lang="en-US" altLang="zh-CN" dirty="0" smtClean="0">
                <a:effectLst/>
              </a:rPr>
              <a:t>2-1-2</a:t>
            </a:r>
            <a:r>
              <a:rPr lang="zh-CN" altLang="en-US" dirty="0" smtClean="0">
                <a:effectLst/>
              </a:rPr>
              <a:t>，图中所示是以</a:t>
            </a:r>
            <a:r>
              <a:rPr lang="en-US" altLang="zh-CN" dirty="0" smtClean="0">
                <a:effectLst/>
              </a:rPr>
              <a:t>4</a:t>
            </a:r>
            <a:r>
              <a:rPr lang="zh-CN" altLang="en-US" dirty="0" smtClean="0">
                <a:effectLst/>
              </a:rPr>
              <a:t>位二进制来划分纵轴，即将纵轴划分为</a:t>
            </a:r>
            <a:r>
              <a:rPr lang="en-US" altLang="zh-CN" dirty="0" smtClean="0">
                <a:effectLst/>
              </a:rPr>
              <a:t>24</a:t>
            </a:r>
            <a:r>
              <a:rPr lang="zh-CN" altLang="en-US" dirty="0" smtClean="0">
                <a:effectLst/>
              </a:rPr>
              <a:t>个量化等级。</a:t>
            </a:r>
            <a:br>
              <a:rPr lang="zh-CN" altLang="en-US" dirty="0" smtClean="0">
                <a:effectLst/>
              </a:rPr>
            </a:br>
            <a:br>
              <a:rPr lang="zh-CN" altLang="en-US" dirty="0" smtClean="0">
                <a:effectLst/>
              </a:rPr>
            </a:br>
            <a:r>
              <a:rPr lang="zh-CN" altLang="en-US" dirty="0" smtClean="0">
                <a:effectLst/>
              </a:rPr>
              <a:t>编码就是对量化结果的二进制数据以一定格式表示的过程；也就是按照一定的格式把经过采样和量化得到的离散数据记录下来，</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MPEG</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音频压缩算法是世界上第一个高保真音频数据压缩国际标准，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MP3</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就是采用</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MPEG-1</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标准中的第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3</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层音频压缩模式实现的压缩比率高，音质失真小的音频文件。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MP3</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凭借其存储空间小、音质好以及方便存储和传输的特性，已成为网络中最主流的音频格式。据统计，当前在所有网络音乐中</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MP3 </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音频格式达到</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90%</a:t>
            </a:r>
            <a:r>
              <a:rPr lang="zh-CN" altLang="zh-CN" sz="1200" kern="1200" dirty="0" smtClean="0">
                <a:solidFill>
                  <a:schemeClr val="tx1"/>
                </a:solidFill>
                <a:effectLst/>
                <a:latin typeface="Arial" panose="020B0604020202020204" pitchFamily="34" charset="0"/>
                <a:ea typeface="宋体" panose="02010600030101010101" pitchFamily="2" charset="-122"/>
                <a:cs typeface="+mn-cs"/>
              </a:rPr>
              <a:t>以上</a:t>
            </a:r>
            <a:r>
              <a:rPr lang="en-US" altLang="zh-CN" sz="1200" kern="1200" baseline="30000" dirty="0" smtClean="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YUV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主要用于优化彩色</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视频</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信号的传输，使其向后相容老式</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黑白电视</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5"/>
              </a:rPr>
              <a:t>视频信号</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传输相比，它最大的优点在于只需占用极少的频宽（</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要求三个独立的视频信号同时传输）。其中“</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表示明亮度（</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Luminance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或</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Luma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），也就是灰阶值；而“</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和“</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表示的则是</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6"/>
              </a:rPr>
              <a:t>色度</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Chrominance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或</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Chroma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），作用是描述影像</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7"/>
              </a:rPr>
              <a:t>色彩</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及饱和度，用于指定</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8"/>
              </a:rPr>
              <a:t>像素</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的颜色。“亮度”是透过</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输入信号来建立的，方法是将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信号的特定部分叠加到一起。“色度”则定义了颜色的两个方面─色调与饱和度，分别用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Cb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来表示。其中，</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反映了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输入信号红色部分与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信号亮度值之间的差异。而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Cb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反映的是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输入信号蓝色部分与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信号亮度值之间的差异。</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采用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YUV</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7"/>
              </a:rPr>
              <a:t>色彩</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空间的重要性是它的亮度信号</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和色度信号</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是分离的。如果只有</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信号分量而没有</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分量，那么这样表示的图像就是黑白</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9"/>
              </a:rPr>
              <a:t>灰度图像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10"/>
              </a:rPr>
              <a:t>彩色电视</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采用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YUV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空间正是为了用亮度信号</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解决彩色电视机与</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黑白电视</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机的兼容问题，使黑白电视机也能接收彩色电视信号。</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采样格式，其中</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YCbCr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4:1:1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比较常用，其含义为：每个点保存一个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8bit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的亮度值</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也就是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值</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，每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2x2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个点保存一个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Cb</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值</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11"/>
              </a:rPr>
              <a:t>图像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在肉眼中的感觉不会起太大的变化。所以， 原来用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RGB(R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G</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都是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8bit unsigned)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模型，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个点需要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8x3=24 bits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（如下图第一个图），（全采样后，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YUV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仍各占</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8bit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）。按</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4:1:1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采样后，而现在平均仅需要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8+(8/4)+(8/4)=12bits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个点，</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+8(U)+8(V)=48bits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平均每个点占</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12bits(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如下图第二个图</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。这样就把图像的</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12"/>
              </a:rPr>
              <a:t>数据压缩</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了一半。</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比如在一幅蓝天白云图中，绝大部分表示天空背景的像素都是蓝色的，白云的颜色也是相近的，在存储图像时，就比存储图像每一点的数据，可以记录下图像的特征，重现画面。帧内预测</a:t>
            </a:r>
            <a:endParaRPr lang="en-US" altLang="zh-CN" dirty="0" smtClean="0"/>
          </a:p>
          <a:p>
            <a:r>
              <a:rPr lang="zh-CN" altLang="en-US" dirty="0" smtClean="0"/>
              <a:t>帧间预测</a:t>
            </a:r>
            <a:endParaRPr lang="en-US" altLang="zh-CN" dirty="0" smtClean="0"/>
          </a:p>
          <a:p>
            <a:r>
              <a:rPr lang="zh-CN" altLang="en-US" dirty="0" smtClean="0"/>
              <a:t>亮度比色彩更加敏感，保证亮度信息时，可以把彩色信息清晰度降低</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ITU-T</a:t>
            </a:r>
            <a:r>
              <a:rPr lang="zh-CN" altLang="en-US" dirty="0" smtClean="0">
                <a:effectLst/>
              </a:rPr>
              <a:t>与</a:t>
            </a:r>
            <a:r>
              <a:rPr lang="en-US" altLang="zh-CN" dirty="0" smtClean="0">
                <a:effectLst/>
              </a:rPr>
              <a:t>ISO/IEC</a:t>
            </a:r>
            <a:r>
              <a:rPr lang="zh-CN" altLang="en-US" dirty="0" smtClean="0">
                <a:effectLst/>
              </a:rPr>
              <a:t>是制定视频编码标准的两大组织，</a:t>
            </a:r>
            <a:r>
              <a:rPr lang="en-US" altLang="zh-CN" dirty="0" smtClean="0">
                <a:effectLst/>
              </a:rPr>
              <a:t>ITU-T</a:t>
            </a:r>
            <a:r>
              <a:rPr lang="zh-CN" altLang="en-US" dirty="0" smtClean="0">
                <a:effectLst/>
              </a:rPr>
              <a:t>的标准包括</a:t>
            </a:r>
            <a:r>
              <a:rPr lang="en-US" altLang="zh-CN" dirty="0" smtClean="0">
                <a:effectLst/>
                <a:hlinkClick r:id="rId3" action="ppaction://hlinkfile"/>
              </a:rPr>
              <a:t>H.261</a:t>
            </a:r>
            <a:r>
              <a:rPr lang="zh-CN" altLang="en-US" dirty="0" smtClean="0">
                <a:effectLst/>
              </a:rPr>
              <a:t>、</a:t>
            </a:r>
            <a:r>
              <a:rPr lang="en-US" altLang="zh-CN" dirty="0" smtClean="0">
                <a:effectLst/>
              </a:rPr>
              <a:t>H.263</a:t>
            </a:r>
            <a:r>
              <a:rPr lang="zh-CN" altLang="en-US" dirty="0" smtClean="0">
                <a:effectLst/>
              </a:rPr>
              <a:t>、</a:t>
            </a:r>
            <a:r>
              <a:rPr lang="en-US" altLang="zh-CN" dirty="0" smtClean="0">
                <a:effectLst/>
                <a:hlinkClick r:id="rId4" action="ppaction://hlinkfile"/>
              </a:rPr>
              <a:t>H.264</a:t>
            </a:r>
            <a:r>
              <a:rPr lang="zh-CN" altLang="en-US" dirty="0" smtClean="0">
                <a:effectLst/>
              </a:rPr>
              <a:t>，主要应用于实时视频通信领域，如会议电视；</a:t>
            </a:r>
            <a:r>
              <a:rPr lang="en-US" altLang="zh-CN" dirty="0" smtClean="0">
                <a:effectLst/>
              </a:rPr>
              <a:t>MPEG</a:t>
            </a:r>
            <a:r>
              <a:rPr lang="zh-CN" altLang="en-US" dirty="0" smtClean="0">
                <a:effectLst/>
              </a:rPr>
              <a:t>系列标准是由</a:t>
            </a:r>
            <a:r>
              <a:rPr lang="en-US" altLang="zh-CN" dirty="0" smtClean="0">
                <a:effectLst/>
              </a:rPr>
              <a:t>ISO/IEC</a:t>
            </a:r>
            <a:r>
              <a:rPr lang="zh-CN" altLang="en-US" dirty="0" smtClean="0">
                <a:effectLst/>
              </a:rPr>
              <a:t>制定的，主要应用于视频存储</a:t>
            </a:r>
            <a:r>
              <a:rPr lang="en-US" altLang="zh-CN" dirty="0" smtClean="0">
                <a:effectLst/>
              </a:rPr>
              <a:t>(DVD)</a:t>
            </a:r>
            <a:r>
              <a:rPr lang="zh-CN" altLang="en-US" dirty="0" smtClean="0">
                <a:effectLst/>
              </a:rPr>
              <a:t>、广播电视、因特网或无线网上的</a:t>
            </a:r>
            <a:r>
              <a:rPr lang="zh-CN" altLang="en-US" dirty="0" smtClean="0">
                <a:effectLst/>
                <a:hlinkClick r:id="rId5" action="ppaction://hlinkfile"/>
              </a:rPr>
              <a:t>流媒体</a:t>
            </a:r>
            <a:r>
              <a:rPr lang="zh-CN" altLang="en-US" dirty="0" smtClean="0">
                <a:effectLst/>
              </a:rPr>
              <a:t>等。两个组织也共同制定了一些标准，</a:t>
            </a:r>
            <a:r>
              <a:rPr lang="en-US" altLang="zh-CN" dirty="0" smtClean="0">
                <a:effectLst/>
                <a:hlinkClick r:id="rId6" action="ppaction://hlinkfile"/>
              </a:rPr>
              <a:t>H.262</a:t>
            </a:r>
            <a:r>
              <a:rPr lang="zh-CN" altLang="en-US" dirty="0" smtClean="0">
                <a:effectLst/>
              </a:rPr>
              <a:t>标准等同于</a:t>
            </a:r>
            <a:r>
              <a:rPr lang="en-US" altLang="zh-CN" dirty="0" smtClean="0">
                <a:effectLst/>
                <a:hlinkClick r:id="rId7" action="ppaction://hlinkfile"/>
              </a:rPr>
              <a:t>MPEG-2</a:t>
            </a:r>
            <a:r>
              <a:rPr lang="zh-CN" altLang="en-US" dirty="0" smtClean="0">
                <a:effectLst/>
              </a:rPr>
              <a:t>的视频编码标准，而最新的</a:t>
            </a:r>
            <a:r>
              <a:rPr lang="en-US" altLang="zh-CN" dirty="0" smtClean="0">
                <a:effectLst/>
              </a:rPr>
              <a:t>H.264</a:t>
            </a:r>
            <a:r>
              <a:rPr lang="zh-CN" altLang="en-US" dirty="0" smtClean="0">
                <a:effectLst/>
              </a:rPr>
              <a:t>标准则被纳入</a:t>
            </a:r>
            <a:r>
              <a:rPr lang="en-US" altLang="zh-CN" dirty="0" smtClean="0">
                <a:effectLst/>
                <a:hlinkClick r:id="rId8" action="ppaction://hlinkfile"/>
              </a:rPr>
              <a:t>MPEG-4</a:t>
            </a:r>
            <a:r>
              <a:rPr lang="zh-CN" altLang="en-US" dirty="0" smtClean="0">
                <a:effectLst/>
              </a:rPr>
              <a:t>的第</a:t>
            </a:r>
            <a:r>
              <a:rPr lang="en-US" altLang="zh-CN" dirty="0" smtClean="0">
                <a:effectLst/>
              </a:rPr>
              <a:t>10</a:t>
            </a:r>
            <a:r>
              <a:rPr lang="zh-CN" altLang="en-US" dirty="0" smtClean="0">
                <a:effectLst/>
              </a:rPr>
              <a:t>部分。</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65638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65638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D03AA6D5-0A92-40B2-81ED-4CC5B6A63C60}"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3358DA5-E157-42DD-8F65-2D8434C7495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3F896D8-50DD-41E4-9169-A51ECB37993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2607E3AE-EF43-4625-BE06-FB412C950FD5}"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123289B8-A341-45B9-B1B4-C7198CAE5DA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396" y="777578"/>
            <a:ext cx="7772400" cy="1470025"/>
          </a:xfrm>
        </p:spPr>
        <p:txBody>
          <a:bodyPr>
            <a:normAutofit/>
          </a:bodyPr>
          <a:lstStyle>
            <a:lvl1pPr>
              <a:lnSpc>
                <a:spcPct val="150000"/>
              </a:lnSpc>
              <a:defRPr sz="2810">
                <a:latin typeface="微软雅黑" panose="020B0503020204020204" charset="-122"/>
                <a:ea typeface="微软雅黑" panose="020B0503020204020204" charset="-122"/>
              </a:defRPr>
            </a:lvl1pPr>
          </a:lstStyle>
          <a:p>
            <a:r>
              <a:rPr lang="en-US" dirty="0" smtClean="0"/>
              <a:t>Click to edit Master title style</a:t>
            </a:r>
            <a:endParaRPr lang="en-US" dirty="0"/>
          </a:p>
        </p:txBody>
      </p:sp>
      <p:sp>
        <p:nvSpPr>
          <p:cNvPr id="3" name="日期占位符 2"/>
          <p:cNvSpPr>
            <a:spLocks noGrp="1"/>
          </p:cNvSpPr>
          <p:nvPr>
            <p:ph type="dt" sz="half" idx="10"/>
          </p:nvPr>
        </p:nvSpPr>
        <p:spPr/>
        <p:txBody>
          <a:bodyPr/>
          <a:lstStyle/>
          <a:p>
            <a:fld id="{6C1884DE-8F12-4903-AFD2-FD6C2CC94612}" type="datetime1">
              <a:rPr lang="zh-CN" altLang="en-US" smtClean="0"/>
            </a:fld>
            <a:endParaRPr lang="zh-CN" altLang="en-US"/>
          </a:p>
        </p:txBody>
      </p:sp>
      <p:sp>
        <p:nvSpPr>
          <p:cNvPr id="4" name="灯片编号占位符 3"/>
          <p:cNvSpPr>
            <a:spLocks noGrp="1"/>
          </p:cNvSpPr>
          <p:nvPr>
            <p:ph type="sldNum" sz="quarter" idx="11"/>
          </p:nvPr>
        </p:nvSpPr>
        <p:spPr/>
        <p:txBody>
          <a:bodyPr/>
          <a:lstStyle/>
          <a:p>
            <a:fld id="{95DCCDF8-63E7-4D6A-9DF4-EB09417D7267}" type="slidenum">
              <a:rPr lang="zh-CN" altLang="en-US" smtClean="0"/>
            </a:fld>
            <a:endParaRPr lang="zh-CN" altLang="en-US"/>
          </a:p>
        </p:txBody>
      </p:sp>
      <p:sp>
        <p:nvSpPr>
          <p:cNvPr id="5" name="页脚占位符 4"/>
          <p:cNvSpPr>
            <a:spLocks noGrp="1"/>
          </p:cNvSpPr>
          <p:nvPr>
            <p:ph type="ftr" sz="quarter" idx="12"/>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Box 8"/>
          <p:cNvSpPr txBox="1"/>
          <p:nvPr userDrawn="1"/>
        </p:nvSpPr>
        <p:spPr>
          <a:xfrm>
            <a:off x="457200" y="6492240"/>
            <a:ext cx="4648200" cy="153888"/>
          </a:xfrm>
          <a:prstGeom prst="rect">
            <a:avLst/>
          </a:prstGeom>
          <a:noFill/>
        </p:spPr>
        <p:txBody>
          <a:bodyPr wrap="square" lIns="0" tIns="0" rIns="0" bIns="0" rtlCol="0">
            <a:spAutoFit/>
          </a:bodyPr>
          <a:lstStyle/>
          <a:p>
            <a:pPr>
              <a:defRPr/>
            </a:pPr>
            <a:r>
              <a:rPr lang="zh-CN" altLang="en-US" sz="1000" dirty="0">
                <a:solidFill>
                  <a:prstClr val="white">
                    <a:lumMod val="50000"/>
                  </a:prstClr>
                </a:solidFill>
              </a:rPr>
              <a:t>上海微</a:t>
            </a:r>
            <a:r>
              <a:rPr lang="zh-CN" altLang="en-US" sz="1000" dirty="0" smtClean="0">
                <a:solidFill>
                  <a:prstClr val="white">
                    <a:lumMod val="50000"/>
                  </a:prstClr>
                </a:solidFill>
              </a:rPr>
              <a:t>趣</a:t>
            </a:r>
            <a:r>
              <a:rPr lang="en-US" altLang="zh-CN" sz="1000" dirty="0" smtClean="0">
                <a:solidFill>
                  <a:prstClr val="white">
                    <a:lumMod val="50000"/>
                  </a:prstClr>
                </a:solidFill>
              </a:rPr>
              <a:t>  </a:t>
            </a:r>
            <a:r>
              <a:rPr lang="en-US" altLang="zh-CN" sz="1000" dirty="0">
                <a:solidFill>
                  <a:prstClr val="white">
                    <a:lumMod val="50000"/>
                  </a:prstClr>
                </a:solidFill>
              </a:rPr>
              <a:t>|  </a:t>
            </a:r>
            <a:r>
              <a:rPr lang="en-US" altLang="zh-CN" sz="1000" dirty="0" smtClean="0">
                <a:solidFill>
                  <a:srgbClr val="00B0F0"/>
                </a:solidFill>
              </a:rPr>
              <a:t>abit.io</a:t>
            </a:r>
            <a:endParaRPr lang="en-US" sz="1000" dirty="0">
              <a:solidFill>
                <a:srgbClr val="00B0F0"/>
              </a:solidFill>
            </a:endParaRPr>
          </a:p>
        </p:txBody>
      </p:sp>
      <p:sp>
        <p:nvSpPr>
          <p:cNvPr id="8" name="TextBox 7"/>
          <p:cNvSpPr txBox="1"/>
          <p:nvPr userDrawn="1"/>
        </p:nvSpPr>
        <p:spPr>
          <a:xfrm>
            <a:off x="8153400" y="6492240"/>
            <a:ext cx="533400" cy="153888"/>
          </a:xfrm>
          <a:prstGeom prst="rect">
            <a:avLst/>
          </a:prstGeom>
          <a:noFill/>
        </p:spPr>
        <p:txBody>
          <a:bodyPr wrap="square" lIns="0" tIns="0" rIns="0" bIns="0" rtlCol="0">
            <a:spAutoFit/>
          </a:bodyPr>
          <a:lstStyle/>
          <a:p>
            <a:pPr algn="r">
              <a:defRPr/>
            </a:pPr>
            <a:fld id="{CC53E80A-75E1-40DE-BBC6-517271E0AAC1}" type="slidenum">
              <a:rPr lang="en-US" sz="1000">
                <a:solidFill>
                  <a:prstClr val="white">
                    <a:lumMod val="50000"/>
                  </a:prstClr>
                </a:solidFill>
              </a:rPr>
            </a:fld>
            <a:endParaRPr lang="en-US" sz="10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891952"/>
          </a:xfrm>
        </p:spPr>
        <p:txBody>
          <a:bodyPr/>
          <a:lstStyle>
            <a:lvl1pPr>
              <a:defRPr>
                <a:latin typeface="+mj-lt"/>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20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81750"/>
            <a:ext cx="1981200" cy="339725"/>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381750"/>
            <a:ext cx="2895600" cy="339725"/>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381750"/>
            <a:ext cx="1981200" cy="339725"/>
          </a:xfrm>
        </p:spPr>
        <p:txBody>
          <a:bodyPr/>
          <a:lstStyle>
            <a:lvl1pPr>
              <a:defRPr/>
            </a:lvl1pPr>
          </a:lstStyle>
          <a:p>
            <a:pPr>
              <a:defRPr/>
            </a:pPr>
            <a:r>
              <a:rPr lang="zh-CN" altLang="en-US"/>
              <a:t>第</a:t>
            </a:r>
            <a:fld id="{6F83C59E-A256-40B9-B415-6031A5C88378}" type="slidenum">
              <a:rPr lang="en-US" altLang="zh-CN"/>
            </a:fld>
            <a:r>
              <a:rPr lang="zh-CN" altLang="en-US"/>
              <a:t>页</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DD6954-5B70-44B1-8461-36DE441BC77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4AE22ED0-4C6D-4061-83ED-8FD2D75EEC2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251287E3-5E06-4B41-8716-E73895B4AE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7E0BA083-7E86-413A-A679-2C781744125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4D9BCD9A-EA24-4C71-87E4-4A3B25415C5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1E18B68B-F763-4130-A4CE-13B8B4D8C22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A2DE77F-C6CC-444D-82E0-4C738727674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11188" y="1196975"/>
            <a:ext cx="7958137"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11188" y="6308725"/>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366"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a:defRPr/>
            </a:pPr>
            <a:endParaRPr lang="en-US" altLang="zh-CN"/>
          </a:p>
        </p:txBody>
      </p:sp>
      <p:sp>
        <p:nvSpPr>
          <p:cNvPr id="655367"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b="0"/>
            </a:lvl1pPr>
          </a:lstStyle>
          <a:p>
            <a:pPr>
              <a:defRPr/>
            </a:pPr>
            <a:endParaRPr lang="en-US" altLang="zh-CN"/>
          </a:p>
        </p:txBody>
      </p:sp>
      <p:sp>
        <p:nvSpPr>
          <p:cNvPr id="655368"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a:defRPr/>
            </a:pPr>
            <a:fld id="{DC1E853C-520B-44FC-82EB-3747A8EC61D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hyperlink" Target="http://baike.baidu.com/view/794.htm" TargetMode="External"/><Relationship Id="rId2" Type="http://schemas.openxmlformats.org/officeDocument/2006/relationships/hyperlink" Target="http://baike.baidu.com/view/56322.htm" TargetMode="External"/><Relationship Id="rId1" Type="http://schemas.openxmlformats.org/officeDocument/2006/relationships/hyperlink" Target="http://baike.baidu.com/view/417253.ht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20.wmf"/><Relationship Id="rId6" Type="http://schemas.openxmlformats.org/officeDocument/2006/relationships/oleObject" Target="../embeddings/oleObject8.bin"/><Relationship Id="rId5" Type="http://schemas.openxmlformats.org/officeDocument/2006/relationships/image" Target="../media/image19.wmf"/><Relationship Id="rId4" Type="http://schemas.openxmlformats.org/officeDocument/2006/relationships/oleObject" Target="../embeddings/oleObject7.bin"/><Relationship Id="rId3" Type="http://schemas.openxmlformats.org/officeDocument/2006/relationships/image" Target="../media/image18.wmf"/><Relationship Id="rId2" Type="http://schemas.openxmlformats.org/officeDocument/2006/relationships/oleObject" Target="../embeddings/oleObject6.bin"/><Relationship Id="rId10" Type="http://schemas.openxmlformats.org/officeDocument/2006/relationships/notesSlide" Target="../notesSlides/notesSlide2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oleObject" Target="../embeddings/oleObject11.bin"/><Relationship Id="rId4" Type="http://schemas.openxmlformats.org/officeDocument/2006/relationships/image" Target="../media/image25.png"/><Relationship Id="rId3" Type="http://schemas.openxmlformats.org/officeDocument/2006/relationships/oleObject" Target="../embeddings/oleObject10.bin"/><Relationship Id="rId2" Type="http://schemas.openxmlformats.org/officeDocument/2006/relationships/image" Target="../media/image24.png"/><Relationship Id="rId1"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2.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40.wmf"/><Relationship Id="rId2" Type="http://schemas.openxmlformats.org/officeDocument/2006/relationships/oleObject" Target="../embeddings/oleObject16.bin"/><Relationship Id="rId1"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1.wmf"/></Relationships>
</file>

<file path=ppt/slides/_rels/slide59.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43.wmf"/><Relationship Id="rId2" Type="http://schemas.openxmlformats.org/officeDocument/2006/relationships/image" Target="../media/image42.emf"/><Relationship Id="rId1"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dirty="0">
                <a:solidFill>
                  <a:schemeClr val="accent2"/>
                </a:solidFill>
                <a:latin typeface="华文新魏" panose="02010800040101010101" pitchFamily="2" charset="-122"/>
                <a:ea typeface="华文新魏" panose="02010800040101010101" pitchFamily="2" charset="-122"/>
              </a:rPr>
              <a:t>数字内容安全</a:t>
            </a:r>
            <a:endParaRPr lang="zh-CN" altLang="en-US" dirty="0" smtClean="0"/>
          </a:p>
        </p:txBody>
      </p:sp>
      <p:sp>
        <p:nvSpPr>
          <p:cNvPr id="4099" name="副标题 2"/>
          <p:cNvSpPr>
            <a:spLocks noGrp="1"/>
          </p:cNvSpPr>
          <p:nvPr>
            <p:ph type="subTitle" idx="1"/>
          </p:nvPr>
        </p:nvSpPr>
        <p:spPr>
          <a:xfrm>
            <a:off x="1187624" y="3141663"/>
            <a:ext cx="7200800" cy="1600200"/>
          </a:xfrm>
        </p:spPr>
        <p:txBody>
          <a:bodyPr/>
          <a:lstStyle/>
          <a:p>
            <a:pPr algn="ctr" eaLnBrk="1" hangingPunct="1"/>
            <a:r>
              <a:rPr lang="zh-CN" altLang="en-US" sz="4400" dirty="0" smtClean="0">
                <a:solidFill>
                  <a:srgbClr val="002060"/>
                </a:solidFill>
                <a:latin typeface="华文新魏" panose="02010800040101010101" pitchFamily="2" charset="-122"/>
                <a:ea typeface="华文新魏" panose="02010800040101010101" pitchFamily="2" charset="-122"/>
              </a:rPr>
              <a:t>第六章 多媒体内容安全技术</a:t>
            </a:r>
            <a:endParaRPr lang="en-US" altLang="zh-CN" sz="4400" dirty="0" smtClean="0">
              <a:solidFill>
                <a:srgbClr val="002060"/>
              </a:solidFill>
              <a:latin typeface="华文新魏" panose="02010800040101010101" pitchFamily="2" charset="-122"/>
              <a:ea typeface="华文新魏" panose="02010800040101010101" pitchFamily="2" charset="-122"/>
            </a:endParaRPr>
          </a:p>
        </p:txBody>
      </p:sp>
      <p:sp>
        <p:nvSpPr>
          <p:cNvPr id="41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DB9F275-5CEB-4050-B6DF-834F385AE19B}" type="slidenum">
              <a:rPr lang="en-US" altLang="zh-CN" b="0" smtClean="0"/>
            </a:fld>
            <a:endParaRPr lang="en-US" altLang="zh-CN" b="0" smtClean="0"/>
          </a:p>
        </p:txBody>
      </p:sp>
      <p:pic>
        <p:nvPicPr>
          <p:cNvPr id="4101" name="Picture 5" descr="BU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404813"/>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9"/>
          <p:cNvSpPr txBox="1">
            <a:spLocks noChangeArrowheads="1"/>
          </p:cNvSpPr>
          <p:nvPr/>
        </p:nvSpPr>
        <p:spPr bwMode="auto">
          <a:xfrm>
            <a:off x="2555875" y="5084763"/>
            <a:ext cx="4381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a:spcBef>
                <a:spcPts val="600"/>
              </a:spcBef>
              <a:spcAft>
                <a:spcPts val="600"/>
              </a:spcAft>
              <a:buClr>
                <a:schemeClr val="accent2"/>
              </a:buClr>
              <a:buSzPct val="85000"/>
              <a:buFont typeface="ZapfDingbats"/>
              <a:buNone/>
            </a:pPr>
            <a:r>
              <a:rPr lang="zh-CN" altLang="en-US" sz="2400" dirty="0" smtClean="0">
                <a:latin typeface="华文楷体" panose="02010600040101010101" pitchFamily="2" charset="-122"/>
                <a:ea typeface="华文楷体" panose="02010600040101010101" pitchFamily="2" charset="-122"/>
              </a:rPr>
              <a:t>网络空间安全学院</a:t>
            </a:r>
            <a:endParaRPr lang="zh-CN" altLang="en-US" sz="2400" dirty="0">
              <a:latin typeface="华文楷体" panose="02010600040101010101" pitchFamily="2" charset="-122"/>
              <a:ea typeface="华文楷体" panose="0201060004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E7FB55B-5D22-445A-AB1B-33593936BB0E}" type="slidenum">
              <a:rPr lang="en-US" altLang="zh-CN"/>
            </a:fld>
            <a:endParaRPr lang="en-US" altLang="zh-CN"/>
          </a:p>
        </p:txBody>
      </p:sp>
      <p:sp>
        <p:nvSpPr>
          <p:cNvPr id="158723" name="Rectangle 3"/>
          <p:cNvSpPr>
            <a:spLocks noGrp="1" noChangeArrowheads="1"/>
          </p:cNvSpPr>
          <p:nvPr>
            <p:ph type="body" idx="1"/>
          </p:nvPr>
        </p:nvSpPr>
        <p:spPr>
          <a:xfrm>
            <a:off x="611188" y="1484784"/>
            <a:ext cx="8172450" cy="4752975"/>
          </a:xfrm>
        </p:spPr>
        <p:txBody>
          <a:bodyPr/>
          <a:lstStyle/>
          <a:p>
            <a:pPr>
              <a:lnSpc>
                <a:spcPct val="90000"/>
              </a:lnSpc>
            </a:pPr>
            <a:r>
              <a:rPr lang="zh-CN" altLang="en-US" dirty="0">
                <a:latin typeface="宋体" panose="02010600030101010101" pitchFamily="2" charset="-122"/>
              </a:rPr>
              <a:t>音频信号的数字表示</a:t>
            </a:r>
            <a:endParaRPr lang="en-US" altLang="zh-CN" dirty="0">
              <a:latin typeface="宋体" panose="02010600030101010101" pitchFamily="2" charset="-122"/>
            </a:endParaRPr>
          </a:p>
          <a:p>
            <a:pPr marL="609600" indent="-609600">
              <a:lnSpc>
                <a:spcPct val="90000"/>
              </a:lnSpc>
            </a:pPr>
            <a:endParaRPr lang="zh-CN" altLang="en-US" sz="2400" b="1" dirty="0">
              <a:latin typeface="华文细黑" panose="02010600040101010101" pitchFamily="2" charset="-122"/>
              <a:ea typeface="华文细黑" panose="02010600040101010101" pitchFamily="2" charset="-122"/>
            </a:endParaRPr>
          </a:p>
          <a:p>
            <a:pPr>
              <a:lnSpc>
                <a:spcPct val="90000"/>
              </a:lnSpc>
            </a:pPr>
            <a:r>
              <a:rPr lang="zh-CN" altLang="en-US" dirty="0" smtClean="0">
                <a:latin typeface="宋体" panose="02010600030101010101" pitchFamily="2" charset="-122"/>
              </a:rPr>
              <a:t>互联网</a:t>
            </a:r>
            <a:r>
              <a:rPr lang="zh-CN" altLang="en-US" dirty="0">
                <a:latin typeface="宋体" panose="02010600030101010101" pitchFamily="2" charset="-122"/>
              </a:rPr>
              <a:t>和各种机器上的声音文件格式很多，其中</a:t>
            </a:r>
            <a:r>
              <a:rPr lang="en-US" altLang="zh-CN" dirty="0">
                <a:latin typeface="宋体" panose="02010600030101010101" pitchFamily="2" charset="-122"/>
              </a:rPr>
              <a:t>wav</a:t>
            </a:r>
            <a:r>
              <a:rPr lang="zh-CN" altLang="en-US" dirty="0" smtClean="0">
                <a:latin typeface="宋体" panose="02010600030101010101" pitchFamily="2" charset="-122"/>
              </a:rPr>
              <a:t>格式</a:t>
            </a:r>
            <a:r>
              <a:rPr lang="zh-CN" altLang="en-US" dirty="0">
                <a:latin typeface="宋体" panose="02010600030101010101" pitchFamily="2" charset="-122"/>
              </a:rPr>
              <a:t>文件主要用在</a:t>
            </a:r>
            <a:r>
              <a:rPr lang="en-US" altLang="zh-CN" dirty="0">
                <a:latin typeface="宋体" panose="02010600030101010101" pitchFamily="2" charset="-122"/>
              </a:rPr>
              <a:t>PC</a:t>
            </a:r>
            <a:r>
              <a:rPr lang="zh-CN" altLang="en-US" dirty="0">
                <a:latin typeface="宋体" panose="02010600030101010101" pitchFamily="2" charset="-122"/>
              </a:rPr>
              <a:t>机上，</a:t>
            </a:r>
            <a:r>
              <a:rPr lang="en-US" altLang="zh-CN" dirty="0">
                <a:latin typeface="宋体" panose="02010600030101010101" pitchFamily="2" charset="-122"/>
              </a:rPr>
              <a:t>au</a:t>
            </a:r>
            <a:r>
              <a:rPr lang="zh-CN" altLang="en-US" dirty="0">
                <a:latin typeface="宋体" panose="02010600030101010101" pitchFamily="2" charset="-122"/>
              </a:rPr>
              <a:t>格式文件多用于</a:t>
            </a:r>
            <a:r>
              <a:rPr lang="en-US" altLang="zh-CN" dirty="0">
                <a:latin typeface="宋体" panose="02010600030101010101" pitchFamily="2" charset="-122"/>
              </a:rPr>
              <a:t>Unix</a:t>
            </a:r>
            <a:r>
              <a:rPr lang="zh-CN" altLang="en-US" dirty="0">
                <a:latin typeface="宋体" panose="02010600030101010101" pitchFamily="2" charset="-122"/>
              </a:rPr>
              <a:t>工作站</a:t>
            </a:r>
            <a:r>
              <a:rPr lang="zh-CN" altLang="en-US" dirty="0" smtClean="0">
                <a:latin typeface="宋体" panose="02010600030101010101" pitchFamily="2" charset="-122"/>
              </a:rPr>
              <a:t>，</a:t>
            </a:r>
            <a:r>
              <a:rPr lang="en-US" altLang="zh-CN" dirty="0" err="1" smtClean="0">
                <a:latin typeface="宋体" panose="02010600030101010101" pitchFamily="2" charset="-122"/>
              </a:rPr>
              <a:t>aifr</a:t>
            </a:r>
            <a:r>
              <a:rPr lang="zh-CN" altLang="en-US" dirty="0">
                <a:latin typeface="宋体" panose="02010600030101010101" pitchFamily="2" charset="-122"/>
              </a:rPr>
              <a:t>和</a:t>
            </a:r>
            <a:r>
              <a:rPr lang="en-US" altLang="zh-CN" dirty="0" err="1">
                <a:latin typeface="宋体" panose="02010600030101010101" pitchFamily="2" charset="-122"/>
              </a:rPr>
              <a:t>snd</a:t>
            </a:r>
            <a:r>
              <a:rPr lang="zh-CN" altLang="en-US" dirty="0">
                <a:latin typeface="宋体" panose="02010600030101010101" pitchFamily="2" charset="-122"/>
              </a:rPr>
              <a:t>则主要用于苹果机和</a:t>
            </a:r>
            <a:r>
              <a:rPr lang="en-US" altLang="zh-CN" dirty="0">
                <a:latin typeface="宋体" panose="02010600030101010101" pitchFamily="2" charset="-122"/>
              </a:rPr>
              <a:t>SGI</a:t>
            </a:r>
            <a:r>
              <a:rPr lang="zh-CN" altLang="en-US" dirty="0">
                <a:latin typeface="宋体" panose="02010600030101010101" pitchFamily="2" charset="-122"/>
              </a:rPr>
              <a:t>工作站。</a:t>
            </a:r>
            <a:endParaRPr lang="zh-CN" altLang="en-US" dirty="0">
              <a:latin typeface="宋体" panose="02010600030101010101" pitchFamily="2" charset="-122"/>
            </a:endParaRPr>
          </a:p>
          <a:p>
            <a:pPr>
              <a:lnSpc>
                <a:spcPct val="90000"/>
              </a:lnSpc>
            </a:pPr>
            <a:r>
              <a:rPr lang="zh-CN" altLang="en-US" dirty="0" smtClean="0">
                <a:latin typeface="宋体" panose="02010600030101010101" pitchFamily="2" charset="-122"/>
              </a:rPr>
              <a:t>而</a:t>
            </a:r>
            <a:r>
              <a:rPr lang="zh-CN" altLang="en-US" dirty="0">
                <a:latin typeface="宋体" panose="02010600030101010101" pitchFamily="2" charset="-122"/>
              </a:rPr>
              <a:t>在互联网上绝大多数是</a:t>
            </a:r>
            <a:r>
              <a:rPr lang="en-US" altLang="zh-CN" dirty="0">
                <a:latin typeface="宋体" panose="02010600030101010101" pitchFamily="2" charset="-122"/>
              </a:rPr>
              <a:t>MP3</a:t>
            </a:r>
            <a:r>
              <a:rPr lang="zh-CN" altLang="en-US" dirty="0">
                <a:latin typeface="宋体" panose="02010600030101010101" pitchFamily="2" charset="-122"/>
              </a:rPr>
              <a:t>格式的文件。</a:t>
            </a:r>
            <a:r>
              <a:rPr lang="en-US" altLang="zh-CN" dirty="0">
                <a:latin typeface="宋体" panose="02010600030101010101" pitchFamily="2" charset="-122"/>
              </a:rPr>
              <a:t>MP3</a:t>
            </a:r>
            <a:r>
              <a:rPr lang="zh-CN" altLang="en-US" dirty="0">
                <a:latin typeface="宋体" panose="02010600030101010101" pitchFamily="2" charset="-122"/>
              </a:rPr>
              <a:t>格式</a:t>
            </a:r>
            <a:r>
              <a:rPr lang="zh-CN" altLang="en-US" dirty="0" smtClean="0">
                <a:latin typeface="宋体" panose="02010600030101010101" pitchFamily="2" charset="-122"/>
              </a:rPr>
              <a:t>是</a:t>
            </a:r>
            <a:r>
              <a:rPr lang="en-US" altLang="zh-CN" dirty="0" smtClean="0">
                <a:latin typeface="宋体" panose="02010600030101010101" pitchFamily="2" charset="-122"/>
              </a:rPr>
              <a:t>MPEG-1</a:t>
            </a:r>
            <a:r>
              <a:rPr lang="zh-CN" altLang="en-US" dirty="0">
                <a:latin typeface="宋体" panose="02010600030101010101" pitchFamily="2" charset="-122"/>
              </a:rPr>
              <a:t>标准的第三层，具有非常高的压缩率。但由于</a:t>
            </a:r>
            <a:r>
              <a:rPr lang="en-US" altLang="zh-CN" dirty="0" smtClean="0">
                <a:latin typeface="宋体" panose="02010600030101010101" pitchFamily="2" charset="-122"/>
              </a:rPr>
              <a:t>MP3</a:t>
            </a:r>
            <a:r>
              <a:rPr lang="zh-CN" altLang="en-US" dirty="0" smtClean="0">
                <a:latin typeface="宋体" panose="02010600030101010101" pitchFamily="2" charset="-122"/>
              </a:rPr>
              <a:t>文件</a:t>
            </a:r>
            <a:r>
              <a:rPr lang="zh-CN" altLang="en-US" dirty="0">
                <a:latin typeface="宋体" panose="02010600030101010101" pitchFamily="2" charset="-122"/>
              </a:rPr>
              <a:t>是熵编码，无法直接得到音频信号的原始幅值也就</a:t>
            </a:r>
            <a:r>
              <a:rPr lang="zh-CN" altLang="en-US" dirty="0" smtClean="0">
                <a:latin typeface="宋体" panose="02010600030101010101" pitchFamily="2" charset="-122"/>
              </a:rPr>
              <a:t>无法直接</a:t>
            </a:r>
            <a:r>
              <a:rPr lang="zh-CN" altLang="en-US" dirty="0">
                <a:latin typeface="宋体" panose="02010600030101010101" pitchFamily="2" charset="-122"/>
              </a:rPr>
              <a:t>对其作信号处理</a:t>
            </a:r>
            <a:r>
              <a:rPr lang="zh-CN" altLang="en-US" dirty="0" smtClean="0">
                <a:latin typeface="宋体" panose="02010600030101010101" pitchFamily="2" charset="-122"/>
              </a:rPr>
              <a:t>。</a:t>
            </a:r>
            <a:endParaRPr lang="zh-CN" altLang="en-US" dirty="0">
              <a:latin typeface="宋体" panose="02010600030101010101" pitchFamily="2" charset="-122"/>
            </a:endParaRPr>
          </a:p>
        </p:txBody>
      </p:sp>
      <p:sp>
        <p:nvSpPr>
          <p:cNvPr id="7"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18C5ABC-5094-416D-9E30-93E7C506C792}" type="slidenum">
              <a:rPr lang="en-US" altLang="zh-CN"/>
            </a:fld>
            <a:endParaRPr lang="en-US" altLang="zh-CN"/>
          </a:p>
        </p:txBody>
      </p:sp>
      <p:sp>
        <p:nvSpPr>
          <p:cNvPr id="156674" name="Rectangle 2"/>
          <p:cNvSpPr>
            <a:spLocks noGrp="1" noChangeArrowheads="1"/>
          </p:cNvSpPr>
          <p:nvPr>
            <p:ph type="title"/>
          </p:nvPr>
        </p:nvSpPr>
        <p:spPr>
          <a:xfrm>
            <a:off x="431800" y="584200"/>
            <a:ext cx="8316913" cy="550863"/>
          </a:xfrm>
        </p:spPr>
        <p:txBody>
          <a:bodyPr/>
          <a:lstStyle/>
          <a:p>
            <a:r>
              <a:rPr lang="zh-CN" altLang="en-US" dirty="0">
                <a:latin typeface="宋体" panose="02010600030101010101" pitchFamily="2" charset="-122"/>
              </a:rPr>
              <a:t>数字视频</a:t>
            </a:r>
            <a:endParaRPr lang="zh-CN" altLang="en-US" b="1" dirty="0">
              <a:latin typeface="华文细黑" panose="02010600040101010101" pitchFamily="2" charset="-122"/>
              <a:ea typeface="华文细黑" panose="02010600040101010101" pitchFamily="2" charset="-122"/>
            </a:endParaRPr>
          </a:p>
        </p:txBody>
      </p:sp>
      <p:sp>
        <p:nvSpPr>
          <p:cNvPr id="156675" name="Rectangle 3"/>
          <p:cNvSpPr>
            <a:spLocks noGrp="1" noChangeArrowheads="1"/>
          </p:cNvSpPr>
          <p:nvPr>
            <p:ph type="body" idx="1"/>
          </p:nvPr>
        </p:nvSpPr>
        <p:spPr>
          <a:xfrm>
            <a:off x="576263" y="1520825"/>
            <a:ext cx="8208962" cy="5040313"/>
          </a:xfrm>
        </p:spPr>
        <p:txBody>
          <a:bodyPr/>
          <a:lstStyle/>
          <a:p>
            <a:pPr>
              <a:lnSpc>
                <a:spcPct val="90000"/>
              </a:lnSpc>
            </a:pPr>
            <a:r>
              <a:rPr lang="zh-CN" altLang="en-US" dirty="0" smtClean="0">
                <a:latin typeface="宋体" panose="02010600030101010101" pitchFamily="2" charset="-122"/>
              </a:rPr>
              <a:t>采样</a:t>
            </a:r>
            <a:r>
              <a:rPr lang="zh-CN" altLang="en-US" dirty="0">
                <a:latin typeface="宋体" panose="02010600030101010101" pitchFamily="2" charset="-122"/>
              </a:rPr>
              <a:t>与</a:t>
            </a:r>
            <a:r>
              <a:rPr lang="zh-CN" altLang="en-US" dirty="0" smtClean="0">
                <a:latin typeface="宋体" panose="02010600030101010101" pitchFamily="2" charset="-122"/>
              </a:rPr>
              <a:t>量化：为了</a:t>
            </a:r>
            <a:r>
              <a:rPr lang="zh-CN" altLang="en-US" dirty="0">
                <a:latin typeface="宋体" panose="02010600030101010101" pitchFamily="2" charset="-122"/>
              </a:rPr>
              <a:t>存储视觉信息，模拟视频信号必须通过模拟</a:t>
            </a:r>
            <a:r>
              <a:rPr lang="en-US" altLang="zh-CN" dirty="0">
                <a:latin typeface="宋体" panose="02010600030101010101" pitchFamily="2" charset="-122"/>
              </a:rPr>
              <a:t>/</a:t>
            </a:r>
            <a:r>
              <a:rPr lang="zh-CN" altLang="en-US" dirty="0" smtClean="0">
                <a:latin typeface="宋体" panose="02010600030101010101" pitchFamily="2" charset="-122"/>
              </a:rPr>
              <a:t>数字（</a:t>
            </a:r>
            <a:r>
              <a:rPr lang="en-US" altLang="zh-CN" dirty="0">
                <a:latin typeface="宋体" panose="02010600030101010101" pitchFamily="2" charset="-122"/>
              </a:rPr>
              <a:t>A/D</a:t>
            </a:r>
            <a:r>
              <a:rPr lang="zh-CN" altLang="en-US" dirty="0">
                <a:latin typeface="宋体" panose="02010600030101010101" pitchFamily="2" charset="-122"/>
              </a:rPr>
              <a:t>）转换器来转变为数字的“</a:t>
            </a:r>
            <a:r>
              <a:rPr lang="en-US" altLang="zh-CN" dirty="0">
                <a:latin typeface="宋体" panose="02010600030101010101" pitchFamily="2" charset="-122"/>
              </a:rPr>
              <a:t>0”</a:t>
            </a:r>
            <a:r>
              <a:rPr lang="zh-CN" altLang="en-US" dirty="0">
                <a:latin typeface="宋体" panose="02010600030101010101" pitchFamily="2" charset="-122"/>
              </a:rPr>
              <a:t>或“</a:t>
            </a:r>
            <a:r>
              <a:rPr lang="en-US" altLang="zh-CN" dirty="0">
                <a:latin typeface="宋体" panose="02010600030101010101" pitchFamily="2" charset="-122"/>
              </a:rPr>
              <a:t>1”</a:t>
            </a:r>
            <a:r>
              <a:rPr lang="zh-CN" altLang="en-US" dirty="0">
                <a:latin typeface="宋体" panose="02010600030101010101" pitchFamily="2" charset="-122"/>
              </a:rPr>
              <a:t>。这个转变</a:t>
            </a:r>
            <a:r>
              <a:rPr lang="zh-CN" altLang="en-US" dirty="0" smtClean="0">
                <a:latin typeface="宋体" panose="02010600030101010101" pitchFamily="2" charset="-122"/>
              </a:rPr>
              <a:t>过程</a:t>
            </a:r>
            <a:r>
              <a:rPr lang="zh-CN" altLang="en-US" dirty="0">
                <a:latin typeface="宋体" panose="02010600030101010101" pitchFamily="2" charset="-122"/>
              </a:rPr>
              <a:t>就是我们所说的视频捕捉（或采集过程）。</a:t>
            </a:r>
            <a:endParaRPr lang="zh-CN" altLang="en-US" dirty="0">
              <a:latin typeface="宋体" panose="02010600030101010101" pitchFamily="2" charset="-122"/>
            </a:endParaRPr>
          </a:p>
          <a:p>
            <a:pPr>
              <a:lnSpc>
                <a:spcPct val="90000"/>
              </a:lnSpc>
            </a:pPr>
            <a:r>
              <a:rPr lang="zh-CN" altLang="en-US" dirty="0" smtClean="0">
                <a:latin typeface="宋体" panose="02010600030101010101" pitchFamily="2" charset="-122"/>
              </a:rPr>
              <a:t>电视</a:t>
            </a:r>
            <a:r>
              <a:rPr lang="zh-CN" altLang="en-US" dirty="0">
                <a:latin typeface="宋体" panose="02010600030101010101" pitchFamily="2" charset="-122"/>
              </a:rPr>
              <a:t>信号有两种采样：空间采样和时间取样。</a:t>
            </a:r>
            <a:endParaRPr lang="zh-CN" altLang="en-US" dirty="0">
              <a:latin typeface="宋体" panose="02010600030101010101" pitchFamily="2" charset="-122"/>
            </a:endParaRPr>
          </a:p>
          <a:p>
            <a:pPr>
              <a:lnSpc>
                <a:spcPct val="90000"/>
              </a:lnSpc>
            </a:pPr>
            <a:r>
              <a:rPr lang="zh-CN" altLang="en-US" dirty="0" smtClean="0">
                <a:latin typeface="宋体" panose="02010600030101010101" pitchFamily="2" charset="-122"/>
              </a:rPr>
              <a:t>时间</a:t>
            </a:r>
            <a:r>
              <a:rPr lang="zh-CN" altLang="en-US" dirty="0">
                <a:latin typeface="宋体" panose="02010600030101010101" pitchFamily="2" charset="-122"/>
              </a:rPr>
              <a:t>取样：运动图像可由每秒若干帧的静止图像构成</a:t>
            </a:r>
            <a:r>
              <a:rPr lang="zh-CN" altLang="en-US" dirty="0" smtClean="0">
                <a:latin typeface="宋体" panose="02010600030101010101" pitchFamily="2" charset="-122"/>
              </a:rPr>
              <a:t>，我国</a:t>
            </a:r>
            <a:r>
              <a:rPr lang="zh-CN" altLang="en-US" dirty="0">
                <a:latin typeface="宋体" panose="02010600030101010101" pitchFamily="2" charset="-122"/>
              </a:rPr>
              <a:t>采用</a:t>
            </a:r>
            <a:r>
              <a:rPr lang="en-US" altLang="zh-CN" dirty="0">
                <a:latin typeface="宋体" panose="02010600030101010101" pitchFamily="2" charset="-122"/>
              </a:rPr>
              <a:t>PAL</a:t>
            </a:r>
            <a:r>
              <a:rPr lang="zh-CN" altLang="en-US" dirty="0">
                <a:latin typeface="宋体" panose="02010600030101010101" pitchFamily="2" charset="-122"/>
              </a:rPr>
              <a:t>制规定彩色电视每秒</a:t>
            </a:r>
            <a:r>
              <a:rPr lang="en-US" altLang="zh-CN" dirty="0">
                <a:latin typeface="宋体" panose="02010600030101010101" pitchFamily="2" charset="-122"/>
              </a:rPr>
              <a:t>25</a:t>
            </a:r>
            <a:r>
              <a:rPr lang="zh-CN" altLang="en-US" dirty="0">
                <a:latin typeface="宋体" panose="02010600030101010101" pitchFamily="2" charset="-122"/>
              </a:rPr>
              <a:t>帧，美国、日本等</a:t>
            </a:r>
            <a:r>
              <a:rPr lang="zh-CN" altLang="en-US" dirty="0" smtClean="0">
                <a:latin typeface="宋体" panose="02010600030101010101" pitchFamily="2" charset="-122"/>
              </a:rPr>
              <a:t>采用</a:t>
            </a:r>
            <a:r>
              <a:rPr lang="en-US" altLang="zh-CN" dirty="0" smtClean="0">
                <a:latin typeface="宋体" panose="02010600030101010101" pitchFamily="2" charset="-122"/>
              </a:rPr>
              <a:t>NTSC</a:t>
            </a:r>
            <a:r>
              <a:rPr lang="zh-CN" altLang="en-US" dirty="0">
                <a:latin typeface="宋体" panose="02010600030101010101" pitchFamily="2" charset="-122"/>
              </a:rPr>
              <a:t>制规定每秒</a:t>
            </a:r>
            <a:r>
              <a:rPr lang="en-US" altLang="zh-CN" dirty="0">
                <a:latin typeface="宋体" panose="02010600030101010101" pitchFamily="2" charset="-122"/>
              </a:rPr>
              <a:t>20</a:t>
            </a:r>
            <a:r>
              <a:rPr lang="zh-CN" altLang="en-US" dirty="0">
                <a:latin typeface="宋体" panose="02010600030101010101" pitchFamily="2" charset="-122"/>
              </a:rPr>
              <a:t>帧。</a:t>
            </a:r>
            <a:endParaRPr lang="zh-CN" altLang="en-US" dirty="0">
              <a:latin typeface="宋体" panose="02010600030101010101" pitchFamily="2" charset="-122"/>
            </a:endParaRPr>
          </a:p>
          <a:p>
            <a:pPr>
              <a:lnSpc>
                <a:spcPct val="90000"/>
              </a:lnSpc>
            </a:pPr>
            <a:r>
              <a:rPr lang="zh-CN" altLang="en-US" dirty="0" smtClean="0">
                <a:latin typeface="宋体" panose="02010600030101010101" pitchFamily="2" charset="-122"/>
              </a:rPr>
              <a:t>空间</a:t>
            </a:r>
            <a:r>
              <a:rPr lang="zh-CN" altLang="en-US" dirty="0">
                <a:latin typeface="宋体" panose="02010600030101010101" pitchFamily="2" charset="-122"/>
              </a:rPr>
              <a:t>取样：在同一电视信号帧中，同一行由若干取样</a:t>
            </a:r>
            <a:r>
              <a:rPr lang="zh-CN" altLang="en-US" dirty="0" smtClean="0">
                <a:latin typeface="宋体" panose="02010600030101010101" pitchFamily="2" charset="-122"/>
              </a:rPr>
              <a:t>点构成</a:t>
            </a:r>
            <a:r>
              <a:rPr lang="zh-CN" altLang="en-US" dirty="0">
                <a:latin typeface="宋体" panose="02010600030101010101" pitchFamily="2" charset="-122"/>
              </a:rPr>
              <a:t>，即像素，这取样点就属于空间</a:t>
            </a:r>
            <a:r>
              <a:rPr lang="zh-CN" altLang="en-US" dirty="0" smtClean="0">
                <a:latin typeface="宋体" panose="02010600030101010101" pitchFamily="2" charset="-122"/>
              </a:rPr>
              <a:t>取样</a:t>
            </a:r>
            <a:endParaRPr lang="zh-CN" altLang="en-US"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7147A47-5101-410C-927D-9E6A16D4AE48}" type="slidenum">
              <a:rPr lang="en-US" altLang="zh-CN"/>
            </a:fld>
            <a:endParaRPr lang="en-US" altLang="zh-CN"/>
          </a:p>
        </p:txBody>
      </p:sp>
      <p:sp>
        <p:nvSpPr>
          <p:cNvPr id="157698" name="Rectangle 2"/>
          <p:cNvSpPr>
            <a:spLocks noGrp="1" noChangeArrowheads="1"/>
          </p:cNvSpPr>
          <p:nvPr>
            <p:ph type="title"/>
          </p:nvPr>
        </p:nvSpPr>
        <p:spPr>
          <a:xfrm>
            <a:off x="503238" y="620713"/>
            <a:ext cx="8316912" cy="550862"/>
          </a:xfrm>
        </p:spPr>
        <p:txBody>
          <a:bodyPr/>
          <a:lstStyle/>
          <a:p>
            <a:r>
              <a:rPr lang="zh-CN" altLang="en-US" dirty="0">
                <a:latin typeface="宋体" panose="02010600030101010101" pitchFamily="2" charset="-122"/>
              </a:rPr>
              <a:t>数字视频</a:t>
            </a:r>
            <a:endParaRPr lang="zh-CN" altLang="en-US" b="1" dirty="0">
              <a:latin typeface="华文细黑" panose="02010600040101010101" pitchFamily="2" charset="-122"/>
              <a:ea typeface="华文细黑" panose="02010600040101010101" pitchFamily="2" charset="-122"/>
            </a:endParaRPr>
          </a:p>
        </p:txBody>
      </p:sp>
      <p:sp>
        <p:nvSpPr>
          <p:cNvPr id="157699" name="Rectangle 3"/>
          <p:cNvSpPr>
            <a:spLocks noGrp="1" noChangeArrowheads="1"/>
          </p:cNvSpPr>
          <p:nvPr>
            <p:ph type="body" idx="1"/>
          </p:nvPr>
        </p:nvSpPr>
        <p:spPr>
          <a:xfrm>
            <a:off x="576263" y="1665288"/>
            <a:ext cx="8172450" cy="4716462"/>
          </a:xfrm>
        </p:spPr>
        <p:txBody>
          <a:bodyPr/>
          <a:lstStyle/>
          <a:p>
            <a:pPr>
              <a:lnSpc>
                <a:spcPct val="90000"/>
              </a:lnSpc>
            </a:pPr>
            <a:r>
              <a:rPr lang="zh-CN" altLang="en-US" dirty="0" smtClean="0">
                <a:latin typeface="宋体" panose="02010600030101010101" pitchFamily="2" charset="-122"/>
              </a:rPr>
              <a:t>彩色空间：</a:t>
            </a:r>
            <a:r>
              <a:rPr lang="en-US" altLang="zh-CN" dirty="0" err="1" smtClean="0">
                <a:latin typeface="宋体" panose="02010600030101010101" pitchFamily="2" charset="-122"/>
              </a:rPr>
              <a:t>YCbCr</a:t>
            </a:r>
            <a:r>
              <a:rPr lang="en-US" altLang="zh-CN" dirty="0" smtClean="0">
                <a:latin typeface="宋体" panose="02010600030101010101" pitchFamily="2" charset="-122"/>
              </a:rPr>
              <a:t>(YUV</a:t>
            </a:r>
            <a:r>
              <a:rPr lang="en-US" altLang="zh-CN" dirty="0">
                <a:latin typeface="宋体" panose="02010600030101010101" pitchFamily="2" charset="-122"/>
              </a:rPr>
              <a:t>)</a:t>
            </a:r>
            <a:endParaRPr lang="en-US" altLang="zh-CN" dirty="0">
              <a:latin typeface="宋体" panose="02010600030101010101" pitchFamily="2" charset="-122"/>
            </a:endParaRPr>
          </a:p>
          <a:p>
            <a:pPr>
              <a:lnSpc>
                <a:spcPct val="90000"/>
              </a:lnSpc>
            </a:pPr>
            <a:r>
              <a:rPr lang="zh-CN" altLang="en-US" dirty="0" smtClean="0">
                <a:latin typeface="宋体" panose="02010600030101010101" pitchFamily="2" charset="-122"/>
              </a:rPr>
              <a:t>人类</a:t>
            </a:r>
            <a:r>
              <a:rPr lang="zh-CN" altLang="en-US" dirty="0">
                <a:latin typeface="宋体" panose="02010600030101010101" pitchFamily="2" charset="-122"/>
              </a:rPr>
              <a:t>视频系统对亮度比彩色更敏感，因此可把亮度从</a:t>
            </a:r>
            <a:r>
              <a:rPr lang="zh-CN" altLang="en-US" dirty="0" smtClean="0">
                <a:latin typeface="宋体" panose="02010600030101010101" pitchFamily="2" charset="-122"/>
              </a:rPr>
              <a:t>彩色</a:t>
            </a:r>
            <a:r>
              <a:rPr lang="zh-CN" altLang="en-US" dirty="0">
                <a:latin typeface="宋体" panose="02010600030101010101" pitchFamily="2" charset="-122"/>
              </a:rPr>
              <a:t>信息中分离出来，并使之具有更高的清晰度</a:t>
            </a:r>
            <a:r>
              <a:rPr lang="zh-CN" altLang="en-US" dirty="0" smtClean="0">
                <a:latin typeface="宋体" panose="02010600030101010101" pitchFamily="2" charset="-122"/>
              </a:rPr>
              <a:t>。</a:t>
            </a:r>
            <a:r>
              <a:rPr lang="zh-CN" altLang="en-US" dirty="0">
                <a:latin typeface="宋体" panose="02010600030101010101" pitchFamily="2" charset="-122"/>
              </a:rPr>
              <a:t>每个象素的彩色表示包含三个分量，</a:t>
            </a:r>
            <a:r>
              <a:rPr lang="en-US" altLang="zh-CN" dirty="0"/>
              <a:t>Y</a:t>
            </a:r>
            <a:r>
              <a:rPr lang="en-US" altLang="zh-CN" dirty="0">
                <a:latin typeface="宋体" panose="02010600030101010101" pitchFamily="2" charset="-122"/>
              </a:rPr>
              <a:t>（</a:t>
            </a:r>
            <a:r>
              <a:rPr lang="zh-CN" altLang="en-US" dirty="0">
                <a:latin typeface="宋体" panose="02010600030101010101" pitchFamily="2" charset="-122"/>
              </a:rPr>
              <a:t>亮度）和两个色度分量</a:t>
            </a:r>
            <a:r>
              <a:rPr lang="en-US" altLang="zh-CN" dirty="0" err="1"/>
              <a:t>Cb</a:t>
            </a:r>
            <a:r>
              <a:rPr lang="en-US" altLang="zh-CN" dirty="0" err="1">
                <a:latin typeface="宋体" panose="02010600030101010101" pitchFamily="2" charset="-122"/>
              </a:rPr>
              <a:t>、</a:t>
            </a:r>
            <a:r>
              <a:rPr lang="en-US" altLang="zh-CN" dirty="0" err="1"/>
              <a:t>Cr</a:t>
            </a:r>
            <a:endParaRPr lang="en-US" altLang="zh-CN" dirty="0">
              <a:latin typeface="宋体" panose="02010600030101010101" pitchFamily="2" charset="-122"/>
            </a:endParaRPr>
          </a:p>
          <a:p>
            <a:pPr>
              <a:lnSpc>
                <a:spcPct val="90000"/>
              </a:lnSpc>
            </a:pPr>
            <a:endParaRPr lang="zh-CN" altLang="en-US" dirty="0">
              <a:latin typeface="宋体" panose="02010600030101010101" pitchFamily="2" charset="-122"/>
            </a:endParaRPr>
          </a:p>
        </p:txBody>
      </p:sp>
      <p:sp>
        <p:nvSpPr>
          <p:cNvPr id="157701" name="Rectangle 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0" name="Object 4"/>
          <p:cNvGraphicFramePr>
            <a:graphicFrameLocks noChangeAspect="1"/>
          </p:cNvGraphicFramePr>
          <p:nvPr/>
        </p:nvGraphicFramePr>
        <p:xfrm>
          <a:off x="1835696" y="4149080"/>
          <a:ext cx="3584575" cy="1285875"/>
        </p:xfrm>
        <a:graphic>
          <a:graphicData uri="http://schemas.openxmlformats.org/presentationml/2006/ole">
            <mc:AlternateContent xmlns:mc="http://schemas.openxmlformats.org/markup-compatibility/2006">
              <mc:Choice xmlns:v="urn:schemas-microsoft-com:vml" Requires="v">
                <p:oleObj spid="_x0000_s176162" name="Equation" r:id="rId1" imgW="1993900" imgH="711200" progId="Equation.DSMT4">
                  <p:embed/>
                </p:oleObj>
              </mc:Choice>
              <mc:Fallback>
                <p:oleObj name="Equation" r:id="rId1" imgW="1993900" imgH="711200" progId="Equation.DSMT4">
                  <p:embed/>
                  <p:pic>
                    <p:nvPicPr>
                      <p:cNvPr id="0" name="图片 1761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149080"/>
                        <a:ext cx="3584575" cy="1285875"/>
                      </a:xfrm>
                      <a:prstGeom prst="rect">
                        <a:avLst/>
                      </a:prstGeom>
                      <a:solidFill>
                        <a:schemeClr val="bg1"/>
                      </a:solidFill>
                    </p:spPr>
                  </p:pic>
                </p:oleObj>
              </mc:Fallback>
            </mc:AlternateContent>
          </a:graphicData>
        </a:graphic>
      </p:graphicFrame>
      <p:sp>
        <p:nvSpPr>
          <p:cNvPr id="157703" name="Rectangle 7"/>
          <p:cNvSpPr>
            <a:spLocks noChangeArrowheads="1"/>
          </p:cNvSpPr>
          <p:nvPr/>
        </p:nvSpPr>
        <p:spPr bwMode="auto">
          <a:xfrm>
            <a:off x="0" y="360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BC141C3-38DA-4F52-9B23-ED20863E0F73}" type="slidenum">
              <a:rPr lang="en-US" altLang="zh-CN"/>
            </a:fld>
            <a:endParaRPr lang="en-US" altLang="zh-CN"/>
          </a:p>
        </p:txBody>
      </p:sp>
      <p:sp>
        <p:nvSpPr>
          <p:cNvPr id="159746" name="Rectangle 2"/>
          <p:cNvSpPr>
            <a:spLocks noGrp="1" noChangeArrowheads="1"/>
          </p:cNvSpPr>
          <p:nvPr>
            <p:ph type="title"/>
          </p:nvPr>
        </p:nvSpPr>
        <p:spPr>
          <a:xfrm>
            <a:off x="503238" y="620713"/>
            <a:ext cx="8316912" cy="550862"/>
          </a:xfrm>
        </p:spPr>
        <p:txBody>
          <a:bodyPr/>
          <a:lstStyle/>
          <a:p>
            <a:r>
              <a:rPr lang="zh-CN" altLang="en-US" dirty="0">
                <a:latin typeface="宋体" panose="02010600030101010101" pitchFamily="2" charset="-122"/>
              </a:rPr>
              <a:t>数字视频</a:t>
            </a:r>
            <a:endParaRPr lang="zh-CN" altLang="en-US" b="1" dirty="0">
              <a:latin typeface="华文细黑" panose="02010600040101010101" pitchFamily="2" charset="-122"/>
              <a:ea typeface="华文细黑" panose="02010600040101010101" pitchFamily="2" charset="-122"/>
            </a:endParaRPr>
          </a:p>
        </p:txBody>
      </p:sp>
      <p:sp>
        <p:nvSpPr>
          <p:cNvPr id="159747" name="Rectangle 3"/>
          <p:cNvSpPr>
            <a:spLocks noGrp="1" noChangeArrowheads="1"/>
          </p:cNvSpPr>
          <p:nvPr>
            <p:ph type="body" idx="1"/>
          </p:nvPr>
        </p:nvSpPr>
        <p:spPr>
          <a:xfrm>
            <a:off x="684213" y="1628800"/>
            <a:ext cx="8172450" cy="4608512"/>
          </a:xfrm>
        </p:spPr>
        <p:txBody>
          <a:bodyPr/>
          <a:lstStyle/>
          <a:p>
            <a:pPr>
              <a:lnSpc>
                <a:spcPct val="90000"/>
              </a:lnSpc>
            </a:pPr>
            <a:r>
              <a:rPr lang="zh-CN" altLang="en-US" dirty="0">
                <a:latin typeface="宋体" panose="02010600030101010101" pitchFamily="2" charset="-122"/>
              </a:rPr>
              <a:t>数字视频压缩</a:t>
            </a:r>
            <a:r>
              <a:rPr lang="zh-CN" altLang="en-US" dirty="0" smtClean="0">
                <a:latin typeface="宋体" panose="02010600030101010101" pitchFamily="2" charset="-122"/>
              </a:rPr>
              <a:t>编码，视频</a:t>
            </a:r>
            <a:r>
              <a:rPr lang="zh-CN" altLang="en-US" dirty="0">
                <a:latin typeface="宋体" panose="02010600030101010101" pitchFamily="2" charset="-122"/>
              </a:rPr>
              <a:t>数据中存在大量的冗余信息：</a:t>
            </a:r>
            <a:endParaRPr lang="zh-CN" altLang="en-US" dirty="0">
              <a:latin typeface="宋体" panose="02010600030101010101" pitchFamily="2" charset="-122"/>
            </a:endParaRPr>
          </a:p>
          <a:p>
            <a:pPr>
              <a:lnSpc>
                <a:spcPct val="90000"/>
              </a:lnSpc>
            </a:pPr>
            <a:r>
              <a:rPr lang="zh-CN" altLang="en-US" dirty="0" smtClean="0">
                <a:latin typeface="宋体" panose="02010600030101010101" pitchFamily="2" charset="-122"/>
              </a:rPr>
              <a:t>空间冗余</a:t>
            </a:r>
            <a:endParaRPr lang="en-US" altLang="zh-CN" dirty="0" smtClean="0">
              <a:latin typeface="宋体" panose="02010600030101010101" pitchFamily="2" charset="-122"/>
            </a:endParaRPr>
          </a:p>
          <a:p>
            <a:pPr lvl="1">
              <a:lnSpc>
                <a:spcPct val="90000"/>
              </a:lnSpc>
            </a:pPr>
            <a:r>
              <a:rPr lang="zh-CN" altLang="en-US" dirty="0">
                <a:latin typeface="宋体" panose="02010600030101010101" pitchFamily="2" charset="-122"/>
              </a:rPr>
              <a:t>画面</a:t>
            </a:r>
            <a:r>
              <a:rPr lang="zh-CN" altLang="en-US" dirty="0" smtClean="0">
                <a:latin typeface="宋体" panose="02010600030101010101" pitchFamily="2" charset="-122"/>
              </a:rPr>
              <a:t>中相邻像素间或数个相邻像素块间存在高度的相关性</a:t>
            </a:r>
            <a:endParaRPr lang="zh-CN" altLang="en-US" dirty="0">
              <a:latin typeface="宋体" panose="02010600030101010101" pitchFamily="2" charset="-122"/>
            </a:endParaRPr>
          </a:p>
          <a:p>
            <a:pPr>
              <a:lnSpc>
                <a:spcPct val="90000"/>
              </a:lnSpc>
            </a:pPr>
            <a:r>
              <a:rPr lang="zh-CN" altLang="en-US" dirty="0" smtClean="0">
                <a:latin typeface="宋体" panose="02010600030101010101" pitchFamily="2" charset="-122"/>
              </a:rPr>
              <a:t>时间冗余</a:t>
            </a:r>
            <a:endParaRPr lang="en-US" altLang="zh-CN" dirty="0" smtClean="0">
              <a:latin typeface="宋体" panose="02010600030101010101" pitchFamily="2" charset="-122"/>
            </a:endParaRPr>
          </a:p>
          <a:p>
            <a:pPr lvl="1">
              <a:lnSpc>
                <a:spcPct val="90000"/>
              </a:lnSpc>
            </a:pPr>
            <a:r>
              <a:rPr lang="zh-CN" altLang="en-US" dirty="0">
                <a:latin typeface="宋体" panose="02010600030101010101" pitchFamily="2" charset="-122"/>
              </a:rPr>
              <a:t>相邻</a:t>
            </a:r>
            <a:r>
              <a:rPr lang="zh-CN" altLang="en-US" dirty="0" smtClean="0">
                <a:latin typeface="宋体" panose="02010600030101010101" pitchFamily="2" charset="-122"/>
              </a:rPr>
              <a:t>帧往往包含相同的背景和移动物体，有可能会有微小的变动</a:t>
            </a:r>
            <a:endParaRPr lang="en-US" altLang="zh-CN" dirty="0" smtClean="0">
              <a:latin typeface="宋体" panose="02010600030101010101" pitchFamily="2" charset="-122"/>
            </a:endParaRPr>
          </a:p>
          <a:p>
            <a:pPr>
              <a:lnSpc>
                <a:spcPct val="90000"/>
              </a:lnSpc>
            </a:pPr>
            <a:r>
              <a:rPr lang="zh-CN" altLang="en-US" dirty="0">
                <a:latin typeface="宋体" panose="02010600030101010101" pitchFamily="2" charset="-122"/>
              </a:rPr>
              <a:t>视觉</a:t>
            </a:r>
            <a:r>
              <a:rPr lang="zh-CN" altLang="en-US" dirty="0" smtClean="0">
                <a:latin typeface="宋体" panose="02010600030101010101" pitchFamily="2" charset="-122"/>
              </a:rPr>
              <a:t>冗余</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根据人类视觉系统对视觉信息不同的敏感度，把那些不十分重要的信息称作视觉冗余</a:t>
            </a:r>
            <a:endParaRPr lang="zh-CN" altLang="en-US"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954FE0F-3952-401E-9B52-AD263B0EEC48}" type="slidenum">
              <a:rPr lang="en-US" altLang="zh-CN"/>
            </a:fld>
            <a:endParaRPr lang="en-US" altLang="zh-CN"/>
          </a:p>
        </p:txBody>
      </p:sp>
      <p:sp>
        <p:nvSpPr>
          <p:cNvPr id="161794" name="Rectangle 2"/>
          <p:cNvSpPr>
            <a:spLocks noGrp="1" noChangeArrowheads="1"/>
          </p:cNvSpPr>
          <p:nvPr>
            <p:ph type="title"/>
          </p:nvPr>
        </p:nvSpPr>
        <p:spPr>
          <a:xfrm>
            <a:off x="468313" y="620713"/>
            <a:ext cx="8316912" cy="550862"/>
          </a:xfrm>
        </p:spPr>
        <p:txBody>
          <a:bodyPr/>
          <a:lstStyle/>
          <a:p>
            <a:r>
              <a:rPr lang="zh-CN" altLang="en-US" dirty="0">
                <a:latin typeface="宋体" panose="02010600030101010101" pitchFamily="2" charset="-122"/>
              </a:rPr>
              <a:t>数字视频</a:t>
            </a:r>
            <a:endParaRPr lang="zh-CN" altLang="en-US" b="1" dirty="0">
              <a:latin typeface="华文细黑" panose="02010600040101010101" pitchFamily="2" charset="-122"/>
              <a:ea typeface="华文细黑" panose="02010600040101010101" pitchFamily="2" charset="-122"/>
            </a:endParaRPr>
          </a:p>
        </p:txBody>
      </p:sp>
      <p:sp>
        <p:nvSpPr>
          <p:cNvPr id="161795" name="Rectangle 3"/>
          <p:cNvSpPr>
            <a:spLocks noGrp="1" noChangeArrowheads="1"/>
          </p:cNvSpPr>
          <p:nvPr>
            <p:ph type="body" idx="1"/>
          </p:nvPr>
        </p:nvSpPr>
        <p:spPr>
          <a:xfrm>
            <a:off x="539750" y="1665288"/>
            <a:ext cx="8135938" cy="4500562"/>
          </a:xfrm>
        </p:spPr>
        <p:txBody>
          <a:bodyPr/>
          <a:lstStyle/>
          <a:p>
            <a:pPr>
              <a:lnSpc>
                <a:spcPct val="90000"/>
              </a:lnSpc>
            </a:pPr>
            <a:r>
              <a:rPr lang="zh-CN" altLang="en-US" dirty="0">
                <a:latin typeface="宋体" panose="02010600030101010101" pitchFamily="2" charset="-122"/>
              </a:rPr>
              <a:t>数字视频常见</a:t>
            </a:r>
            <a:r>
              <a:rPr lang="zh-CN" altLang="en-US" dirty="0" smtClean="0">
                <a:latin typeface="宋体" panose="02010600030101010101" pitchFamily="2" charset="-122"/>
              </a:rPr>
              <a:t>格式，数字</a:t>
            </a:r>
            <a:r>
              <a:rPr lang="zh-CN" altLang="en-US" dirty="0">
                <a:latin typeface="宋体" panose="02010600030101010101" pitchFamily="2" charset="-122"/>
              </a:rPr>
              <a:t>视频通常包括运动的图像、声音背景音乐和音效</a:t>
            </a:r>
            <a:r>
              <a:rPr lang="zh-CN" altLang="en-US" dirty="0" smtClean="0">
                <a:latin typeface="宋体" panose="02010600030101010101" pitchFamily="2" charset="-122"/>
              </a:rPr>
              <a:t>，具有</a:t>
            </a:r>
            <a:r>
              <a:rPr lang="zh-CN" altLang="en-US" dirty="0">
                <a:latin typeface="宋体" panose="02010600030101010101" pitchFamily="2" charset="-122"/>
              </a:rPr>
              <a:t>数据量大和实时性强等特点</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a:lnSpc>
                <a:spcPct val="90000"/>
              </a:lnSpc>
            </a:pPr>
            <a:r>
              <a:rPr lang="zh-CN" altLang="en-US" dirty="0" smtClean="0">
                <a:latin typeface="宋体" panose="02010600030101010101" pitchFamily="2" charset="-122"/>
              </a:rPr>
              <a:t>针对</a:t>
            </a:r>
            <a:r>
              <a:rPr lang="zh-CN" altLang="en-US" dirty="0">
                <a:latin typeface="宋体" panose="02010600030101010101" pitchFamily="2" charset="-122"/>
              </a:rPr>
              <a:t>不同的应用要求，</a:t>
            </a:r>
            <a:r>
              <a:rPr lang="zh-CN" altLang="en-US" dirty="0" smtClean="0">
                <a:latin typeface="宋体" panose="02010600030101010101" pitchFamily="2" charset="-122"/>
              </a:rPr>
              <a:t>有多种</a:t>
            </a:r>
            <a:r>
              <a:rPr lang="zh-CN" altLang="en-US" dirty="0">
                <a:latin typeface="宋体" panose="02010600030101010101" pitchFamily="2" charset="-122"/>
              </a:rPr>
              <a:t>文件格式：</a:t>
            </a:r>
            <a:r>
              <a:rPr lang="en-US" altLang="zh-CN" dirty="0">
                <a:latin typeface="宋体" panose="02010600030101010101" pitchFamily="2" charset="-122"/>
              </a:rPr>
              <a:t>RM</a:t>
            </a:r>
            <a:r>
              <a:rPr lang="zh-CN" altLang="en-US" dirty="0">
                <a:latin typeface="宋体" panose="02010600030101010101" pitchFamily="2" charset="-122"/>
              </a:rPr>
              <a:t>格式 、</a:t>
            </a:r>
            <a:r>
              <a:rPr lang="en-US" altLang="zh-CN" dirty="0">
                <a:latin typeface="宋体" panose="02010600030101010101" pitchFamily="2" charset="-122"/>
              </a:rPr>
              <a:t>RMVB</a:t>
            </a:r>
            <a:r>
              <a:rPr lang="zh-CN" altLang="en-US" dirty="0">
                <a:latin typeface="宋体" panose="02010600030101010101" pitchFamily="2" charset="-122"/>
              </a:rPr>
              <a:t>格式 、</a:t>
            </a:r>
            <a:r>
              <a:rPr lang="en-US" altLang="zh-CN" dirty="0">
                <a:latin typeface="宋体" panose="02010600030101010101" pitchFamily="2" charset="-122"/>
              </a:rPr>
              <a:t>ASF</a:t>
            </a:r>
            <a:r>
              <a:rPr lang="zh-CN" altLang="en-US" dirty="0">
                <a:latin typeface="宋体" panose="02010600030101010101" pitchFamily="2" charset="-122"/>
              </a:rPr>
              <a:t>格式 、</a:t>
            </a:r>
            <a:r>
              <a:rPr lang="en-US" altLang="zh-CN" dirty="0" smtClean="0">
                <a:latin typeface="宋体" panose="02010600030101010101" pitchFamily="2" charset="-122"/>
              </a:rPr>
              <a:t>AVI</a:t>
            </a:r>
            <a:r>
              <a:rPr lang="zh-CN" altLang="en-US" dirty="0" smtClean="0">
                <a:latin typeface="宋体" panose="02010600030101010101" pitchFamily="2" charset="-122"/>
              </a:rPr>
              <a:t>格式 </a:t>
            </a:r>
            <a:r>
              <a:rPr lang="zh-CN" altLang="en-US" dirty="0">
                <a:latin typeface="宋体" panose="02010600030101010101" pitchFamily="2" charset="-122"/>
              </a:rPr>
              <a:t>、</a:t>
            </a:r>
            <a:r>
              <a:rPr lang="en-US" altLang="zh-CN" dirty="0">
                <a:latin typeface="宋体" panose="02010600030101010101" pitchFamily="2" charset="-122"/>
              </a:rPr>
              <a:t>AMV</a:t>
            </a:r>
            <a:r>
              <a:rPr lang="zh-CN" altLang="en-US" dirty="0">
                <a:latin typeface="宋体" panose="02010600030101010101" pitchFamily="2" charset="-122"/>
              </a:rPr>
              <a:t>格式 、</a:t>
            </a:r>
            <a:r>
              <a:rPr lang="en-US" altLang="zh-CN" dirty="0">
                <a:latin typeface="宋体" panose="02010600030101010101" pitchFamily="2" charset="-122"/>
              </a:rPr>
              <a:t>SWF</a:t>
            </a:r>
            <a:r>
              <a:rPr lang="zh-CN" altLang="en-US" dirty="0">
                <a:latin typeface="宋体" panose="02010600030101010101" pitchFamily="2" charset="-122"/>
              </a:rPr>
              <a:t>格式、 </a:t>
            </a:r>
            <a:r>
              <a:rPr lang="en-US" altLang="zh-CN" dirty="0">
                <a:latin typeface="宋体" panose="02010600030101010101" pitchFamily="2" charset="-122"/>
              </a:rPr>
              <a:t>MPEG</a:t>
            </a:r>
            <a:r>
              <a:rPr lang="zh-CN" altLang="en-US" dirty="0">
                <a:latin typeface="宋体" panose="02010600030101010101" pitchFamily="2" charset="-122"/>
              </a:rPr>
              <a:t>格式、 </a:t>
            </a:r>
            <a:r>
              <a:rPr lang="en-US" altLang="zh-CN" dirty="0">
                <a:latin typeface="宋体" panose="02010600030101010101" pitchFamily="2" charset="-122"/>
              </a:rPr>
              <a:t>DivX</a:t>
            </a:r>
            <a:r>
              <a:rPr lang="zh-CN" altLang="en-US" dirty="0">
                <a:latin typeface="宋体" panose="02010600030101010101" pitchFamily="2" charset="-122"/>
              </a:rPr>
              <a:t>格式 </a:t>
            </a:r>
            <a:r>
              <a:rPr lang="zh-CN" altLang="en-US" dirty="0" smtClean="0">
                <a:latin typeface="宋体" panose="02010600030101010101" pitchFamily="2" charset="-122"/>
              </a:rPr>
              <a:t>、</a:t>
            </a:r>
            <a:r>
              <a:rPr lang="en-US" altLang="zh-CN" dirty="0" smtClean="0">
                <a:latin typeface="宋体" panose="02010600030101010101" pitchFamily="2" charset="-122"/>
              </a:rPr>
              <a:t>WMV</a:t>
            </a:r>
            <a:r>
              <a:rPr lang="zh-CN" altLang="en-US" dirty="0">
                <a:latin typeface="宋体" panose="02010600030101010101" pitchFamily="2" charset="-122"/>
              </a:rPr>
              <a:t>格式 、</a:t>
            </a:r>
            <a:r>
              <a:rPr lang="en-US" altLang="zh-CN" dirty="0">
                <a:latin typeface="宋体" panose="02010600030101010101" pitchFamily="2" charset="-122"/>
              </a:rPr>
              <a:t>QuickTime </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3E01046-F969-461E-9871-4FC42AE79A80}" type="slidenum">
              <a:rPr lang="en-US" altLang="zh-CN"/>
            </a:fld>
            <a:endParaRPr lang="en-US" altLang="zh-CN"/>
          </a:p>
        </p:txBody>
      </p:sp>
      <p:sp>
        <p:nvSpPr>
          <p:cNvPr id="162818" name="Rectangle 2"/>
          <p:cNvSpPr>
            <a:spLocks noGrp="1" noChangeArrowheads="1"/>
          </p:cNvSpPr>
          <p:nvPr>
            <p:ph type="title"/>
          </p:nvPr>
        </p:nvSpPr>
        <p:spPr>
          <a:xfrm>
            <a:off x="503238" y="657225"/>
            <a:ext cx="8316912" cy="550863"/>
          </a:xfrm>
        </p:spPr>
        <p:txBody>
          <a:bodyPr/>
          <a:lstStyle/>
          <a:p>
            <a:r>
              <a:rPr lang="zh-CN" altLang="en-US" dirty="0">
                <a:latin typeface="宋体" panose="02010600030101010101" pitchFamily="2" charset="-122"/>
              </a:rPr>
              <a:t>数字视频</a:t>
            </a:r>
            <a:endParaRPr lang="zh-CN" altLang="en-US" b="1" dirty="0">
              <a:latin typeface="华文细黑" panose="02010600040101010101" pitchFamily="2" charset="-122"/>
              <a:ea typeface="华文细黑" panose="02010600040101010101" pitchFamily="2" charset="-122"/>
            </a:endParaRPr>
          </a:p>
        </p:txBody>
      </p:sp>
      <p:sp>
        <p:nvSpPr>
          <p:cNvPr id="162819" name="Rectangle 3"/>
          <p:cNvSpPr>
            <a:spLocks noGrp="1" noChangeArrowheads="1"/>
          </p:cNvSpPr>
          <p:nvPr>
            <p:ph type="body" idx="1"/>
          </p:nvPr>
        </p:nvSpPr>
        <p:spPr>
          <a:xfrm>
            <a:off x="539750" y="1736725"/>
            <a:ext cx="8172450" cy="4752975"/>
          </a:xfrm>
        </p:spPr>
        <p:txBody>
          <a:bodyPr/>
          <a:lstStyle/>
          <a:p>
            <a:pPr>
              <a:lnSpc>
                <a:spcPct val="90000"/>
              </a:lnSpc>
            </a:pPr>
            <a:r>
              <a:rPr lang="zh-CN" altLang="en-US" dirty="0">
                <a:latin typeface="宋体" panose="02010600030101010101" pitchFamily="2" charset="-122"/>
              </a:rPr>
              <a:t>数字视频编码标准，主要有：</a:t>
            </a:r>
            <a:endParaRPr lang="en-US" altLang="zh-CN" dirty="0">
              <a:latin typeface="宋体" panose="02010600030101010101" pitchFamily="2" charset="-122"/>
            </a:endParaRPr>
          </a:p>
          <a:p>
            <a:pPr>
              <a:lnSpc>
                <a:spcPct val="90000"/>
              </a:lnSpc>
            </a:pPr>
            <a:r>
              <a:rPr lang="en-US" altLang="zh-CN" dirty="0">
                <a:latin typeface="宋体" panose="02010600030101010101" pitchFamily="2" charset="-122"/>
              </a:rPr>
              <a:t>ITU-T</a:t>
            </a:r>
            <a:r>
              <a:rPr lang="zh-CN" altLang="en-US" dirty="0">
                <a:latin typeface="宋体" panose="02010600030101010101" pitchFamily="2" charset="-122"/>
              </a:rPr>
              <a:t>：</a:t>
            </a:r>
            <a:r>
              <a:rPr lang="en-US" altLang="zh-CN" dirty="0">
                <a:latin typeface="宋体" panose="02010600030101010101" pitchFamily="2" charset="-122"/>
                <a:hlinkClick r:id="rId1" action="ppaction://hlinkfile"/>
              </a:rPr>
              <a:t>H.261</a:t>
            </a:r>
            <a:r>
              <a:rPr lang="zh-CN" altLang="en-US" dirty="0">
                <a:latin typeface="宋体" panose="02010600030101010101" pitchFamily="2" charset="-122"/>
              </a:rPr>
              <a:t>、</a:t>
            </a:r>
            <a:r>
              <a:rPr lang="en-US" altLang="zh-CN" dirty="0">
                <a:latin typeface="宋体" panose="02010600030101010101" pitchFamily="2" charset="-122"/>
              </a:rPr>
              <a:t>H.263</a:t>
            </a:r>
            <a:r>
              <a:rPr lang="zh-CN" altLang="en-US" dirty="0">
                <a:latin typeface="宋体" panose="02010600030101010101" pitchFamily="2" charset="-122"/>
              </a:rPr>
              <a:t>、</a:t>
            </a:r>
            <a:r>
              <a:rPr lang="en-US" altLang="zh-CN" dirty="0">
                <a:latin typeface="宋体" panose="02010600030101010101" pitchFamily="2" charset="-122"/>
                <a:hlinkClick r:id="rId2" action="ppaction://hlinkfile"/>
              </a:rPr>
              <a:t>H.264</a:t>
            </a:r>
            <a:r>
              <a:rPr lang="zh-CN" altLang="en-US" dirty="0">
                <a:latin typeface="宋体" panose="02010600030101010101" pitchFamily="2" charset="-122"/>
              </a:rPr>
              <a:t>，主要应用于实时视频通信领域</a:t>
            </a:r>
            <a:endParaRPr lang="en-US" altLang="zh-CN" dirty="0">
              <a:latin typeface="宋体" panose="02010600030101010101" pitchFamily="2" charset="-122"/>
            </a:endParaRPr>
          </a:p>
          <a:p>
            <a:pPr>
              <a:lnSpc>
                <a:spcPct val="90000"/>
              </a:lnSpc>
            </a:pPr>
            <a:r>
              <a:rPr lang="en-US" altLang="zh-CN" dirty="0">
                <a:latin typeface="宋体" panose="02010600030101010101" pitchFamily="2" charset="-122"/>
              </a:rPr>
              <a:t>ISO/IEC</a:t>
            </a:r>
            <a:r>
              <a:rPr lang="zh-CN" altLang="en-US" dirty="0">
                <a:latin typeface="宋体" panose="02010600030101010101" pitchFamily="2" charset="-122"/>
              </a:rPr>
              <a:t>：</a:t>
            </a:r>
            <a:r>
              <a:rPr lang="en-US" altLang="zh-CN" dirty="0">
                <a:latin typeface="宋体" panose="02010600030101010101" pitchFamily="2" charset="-122"/>
              </a:rPr>
              <a:t>MPEG-X</a:t>
            </a:r>
            <a:r>
              <a:rPr lang="zh-CN" altLang="en-US" dirty="0">
                <a:latin typeface="宋体" panose="02010600030101010101" pitchFamily="2" charset="-122"/>
              </a:rPr>
              <a:t>，主要应用于视频存储</a:t>
            </a:r>
            <a:r>
              <a:rPr lang="en-US" altLang="zh-CN" dirty="0">
                <a:latin typeface="宋体" panose="02010600030101010101" pitchFamily="2" charset="-122"/>
              </a:rPr>
              <a:t>(DVD)</a:t>
            </a:r>
            <a:r>
              <a:rPr lang="zh-CN" altLang="en-US" dirty="0">
                <a:latin typeface="宋体" panose="02010600030101010101" pitchFamily="2" charset="-122"/>
              </a:rPr>
              <a:t>、广播电视、因特网或无线网上的</a:t>
            </a:r>
            <a:r>
              <a:rPr lang="zh-CN" altLang="en-US" dirty="0">
                <a:latin typeface="宋体" panose="02010600030101010101" pitchFamily="2" charset="-122"/>
                <a:hlinkClick r:id="rId3" action="ppaction://hlinkfile"/>
              </a:rPr>
              <a:t>流媒体</a:t>
            </a:r>
            <a:r>
              <a:rPr lang="zh-CN" altLang="en-US" dirty="0">
                <a:latin typeface="宋体" panose="02010600030101010101" pitchFamily="2" charset="-122"/>
              </a:rPr>
              <a:t>等</a:t>
            </a:r>
            <a:endParaRPr lang="zh-CN" altLang="en-US"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C7FB507-1561-4FFC-9778-4DFF7094CC46}" type="slidenum">
              <a:rPr lang="zh-CN" altLang="en-US"/>
            </a:fld>
            <a:endParaRPr lang="en-US" altLang="zh-CN"/>
          </a:p>
        </p:txBody>
      </p:sp>
      <p:sp>
        <p:nvSpPr>
          <p:cNvPr id="24578" name="Rectangle 2"/>
          <p:cNvSpPr>
            <a:spLocks noGrp="1" noChangeArrowheads="1"/>
          </p:cNvSpPr>
          <p:nvPr>
            <p:ph type="title"/>
          </p:nvPr>
        </p:nvSpPr>
        <p:spPr/>
        <p:txBody>
          <a:bodyPr/>
          <a:lstStyle/>
          <a:p>
            <a:r>
              <a:rPr lang="zh-CN" altLang="en-US" dirty="0">
                <a:latin typeface="宋体" panose="02010600030101010101" pitchFamily="2" charset="-122"/>
              </a:rPr>
              <a:t>数字视频编码标准</a:t>
            </a:r>
            <a:r>
              <a:rPr lang="en-US" altLang="zh-CN" dirty="0"/>
              <a:t>MPEG-2 </a:t>
            </a:r>
            <a:endParaRPr lang="zh-CN" altLang="en-US" dirty="0"/>
          </a:p>
        </p:txBody>
      </p:sp>
      <p:sp>
        <p:nvSpPr>
          <p:cNvPr id="24579" name="Rectangle 3"/>
          <p:cNvSpPr>
            <a:spLocks noGrp="1" noChangeArrowheads="1"/>
          </p:cNvSpPr>
          <p:nvPr>
            <p:ph type="body" idx="1"/>
          </p:nvPr>
        </p:nvSpPr>
        <p:spPr/>
        <p:txBody>
          <a:bodyPr/>
          <a:lstStyle/>
          <a:p>
            <a:r>
              <a:rPr lang="zh-CN" altLang="en-US" dirty="0"/>
              <a:t>基本原理</a:t>
            </a:r>
            <a:endParaRPr lang="zh-CN" altLang="en-US" dirty="0"/>
          </a:p>
          <a:p>
            <a:pPr lvl="1"/>
            <a:r>
              <a:rPr lang="zh-CN" altLang="en-US" dirty="0">
                <a:latin typeface="宋体" panose="02010600030101010101" pitchFamily="2" charset="-122"/>
              </a:rPr>
              <a:t>对各种图像数据冗余度及视觉冗余度的压缩，包括统计冗余度的压缩，空间冗余度的压缩，时间冗余度的压缩和视觉冗余度的压缩</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02F09A3-3B2B-4FC6-A851-3287C2461BC7}" type="slidenum">
              <a:rPr lang="zh-CN" altLang="en-US"/>
            </a:fld>
            <a:endParaRPr lang="en-US" altLang="zh-CN"/>
          </a:p>
        </p:txBody>
      </p:sp>
      <p:sp>
        <p:nvSpPr>
          <p:cNvPr id="26626" name="Rectangle 2"/>
          <p:cNvSpPr>
            <a:spLocks noGrp="1" noChangeArrowheads="1"/>
          </p:cNvSpPr>
          <p:nvPr>
            <p:ph type="title"/>
          </p:nvPr>
        </p:nvSpPr>
        <p:spPr/>
        <p:txBody>
          <a:bodyPr/>
          <a:lstStyle/>
          <a:p>
            <a:endParaRPr lang="zh-CN" altLang="en-US"/>
          </a:p>
        </p:txBody>
      </p:sp>
      <p:sp>
        <p:nvSpPr>
          <p:cNvPr id="26627" name="Rectangle 3"/>
          <p:cNvSpPr>
            <a:spLocks noGrp="1" noChangeArrowheads="1"/>
          </p:cNvSpPr>
          <p:nvPr>
            <p:ph type="body" idx="1"/>
          </p:nvPr>
        </p:nvSpPr>
        <p:spPr/>
        <p:txBody>
          <a:bodyPr/>
          <a:lstStyle/>
          <a:p>
            <a:r>
              <a:rPr lang="en-US" altLang="zh-CN" dirty="0"/>
              <a:t>MPEG-2</a:t>
            </a:r>
            <a:r>
              <a:rPr lang="zh-CN" altLang="en-US" dirty="0">
                <a:latin typeface="宋体" panose="02010600030101010101" pitchFamily="2" charset="-122"/>
              </a:rPr>
              <a:t>视频被描述为一系列连续的画面，而每幅画面看成是二维的象素阵列。每个象素的彩色表示包含三个分量，</a:t>
            </a:r>
            <a:r>
              <a:rPr lang="en-US" altLang="zh-CN" dirty="0"/>
              <a:t>Y</a:t>
            </a:r>
            <a:r>
              <a:rPr lang="en-US" altLang="zh-CN" dirty="0">
                <a:latin typeface="宋体" panose="02010600030101010101" pitchFamily="2" charset="-122"/>
              </a:rPr>
              <a:t>（</a:t>
            </a:r>
            <a:r>
              <a:rPr lang="zh-CN" altLang="en-US" dirty="0">
                <a:latin typeface="宋体" panose="02010600030101010101" pitchFamily="2" charset="-122"/>
              </a:rPr>
              <a:t>亮度）和两个色度分量</a:t>
            </a:r>
            <a:r>
              <a:rPr lang="en-US" altLang="zh-CN" dirty="0" err="1"/>
              <a:t>Cb</a:t>
            </a:r>
            <a:r>
              <a:rPr lang="en-US" altLang="zh-CN" dirty="0" err="1">
                <a:latin typeface="宋体" panose="02010600030101010101" pitchFamily="2" charset="-122"/>
              </a:rPr>
              <a:t>、</a:t>
            </a:r>
            <a:r>
              <a:rPr lang="en-US" altLang="zh-CN" dirty="0" err="1"/>
              <a:t>Cr</a:t>
            </a:r>
            <a:endParaRPr lang="en-US" altLang="zh-CN" dirty="0">
              <a:latin typeface="宋体" panose="02010600030101010101" pitchFamily="2" charset="-122"/>
            </a:endParaRPr>
          </a:p>
          <a:p>
            <a:r>
              <a:rPr lang="zh-CN" altLang="en-US" dirty="0">
                <a:latin typeface="宋体" panose="02010600030101010101" pitchFamily="2" charset="-122"/>
              </a:rPr>
              <a:t>数字化视频的压缩主要是基于以下几种技术：色度信息的子采样，量化，运动补偿，基于</a:t>
            </a:r>
            <a:r>
              <a:rPr lang="en-US" altLang="zh-CN" dirty="0">
                <a:latin typeface="宋体" panose="02010600030101010101" pitchFamily="2" charset="-122"/>
              </a:rPr>
              <a:t>DCT</a:t>
            </a:r>
            <a:r>
              <a:rPr lang="zh-CN" altLang="en-US" dirty="0">
                <a:latin typeface="宋体" panose="02010600030101010101" pitchFamily="2" charset="-122"/>
              </a:rPr>
              <a:t>的频率变换，可变长编码</a:t>
            </a:r>
            <a:r>
              <a:rPr lang="en-US" altLang="zh-CN" dirty="0">
                <a:latin typeface="宋体" panose="02010600030101010101" pitchFamily="2" charset="-122"/>
              </a:rPr>
              <a:t>VLC</a:t>
            </a:r>
            <a:r>
              <a:rPr lang="zh-CN" altLang="en-US" dirty="0">
                <a:latin typeface="宋体" panose="02010600030101010101" pitchFamily="2" charset="-122"/>
              </a:rPr>
              <a:t>和画面的插补 </a:t>
            </a:r>
            <a:endParaRPr lang="zh-CN" altLang="en-US"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EBCB65F-ABD3-43D3-993A-F07E8C4F6A2A}" type="slidenum">
              <a:rPr lang="zh-CN" altLang="en-US"/>
            </a:fld>
            <a:endParaRPr lang="en-US" altLang="zh-CN"/>
          </a:p>
        </p:txBody>
      </p:sp>
      <p:sp>
        <p:nvSpPr>
          <p:cNvPr id="27650" name="Rectangle 2"/>
          <p:cNvSpPr>
            <a:spLocks noGrp="1" noChangeArrowheads="1"/>
          </p:cNvSpPr>
          <p:nvPr>
            <p:ph type="title"/>
          </p:nvPr>
        </p:nvSpPr>
        <p:spPr/>
        <p:txBody>
          <a:bodyPr/>
          <a:lstStyle/>
          <a:p>
            <a:endParaRPr lang="zh-CN" altLang="en-US"/>
          </a:p>
        </p:txBody>
      </p:sp>
      <p:sp>
        <p:nvSpPr>
          <p:cNvPr id="27651" name="Rectangle 3"/>
          <p:cNvSpPr>
            <a:spLocks noGrp="1" noChangeArrowheads="1"/>
          </p:cNvSpPr>
          <p:nvPr>
            <p:ph type="body" idx="1"/>
          </p:nvPr>
        </p:nvSpPr>
        <p:spPr/>
        <p:txBody>
          <a:bodyPr/>
          <a:lstStyle/>
          <a:p>
            <a:r>
              <a:rPr lang="zh-CN" altLang="en-US" dirty="0">
                <a:latin typeface="宋体" panose="02010600030101010101" pitchFamily="2" charset="-122"/>
              </a:rPr>
              <a:t>色度信息的子采样</a:t>
            </a:r>
            <a:r>
              <a:rPr lang="zh-CN" altLang="en-US" dirty="0"/>
              <a:t> </a:t>
            </a:r>
            <a:endParaRPr lang="zh-CN" altLang="en-US" dirty="0"/>
          </a:p>
          <a:p>
            <a:pPr lvl="1"/>
            <a:r>
              <a:rPr lang="en-US" altLang="zh-CN" dirty="0"/>
              <a:t>HVS</a:t>
            </a:r>
            <a:r>
              <a:rPr lang="zh-CN" altLang="en-US" dirty="0">
                <a:latin typeface="宋体" panose="02010600030101010101" pitchFamily="2" charset="-122"/>
              </a:rPr>
              <a:t>对图像的亮度分量最敏感，因而</a:t>
            </a:r>
            <a:r>
              <a:rPr lang="en-US" altLang="zh-CN" dirty="0"/>
              <a:t>Y</a:t>
            </a:r>
            <a:r>
              <a:rPr lang="zh-CN" altLang="en-US" dirty="0">
                <a:latin typeface="宋体" panose="02010600030101010101" pitchFamily="2" charset="-122"/>
              </a:rPr>
              <a:t>象素以满分辨率编码。对于色度分量，</a:t>
            </a:r>
            <a:r>
              <a:rPr lang="en-US" altLang="zh-CN" dirty="0"/>
              <a:t>HVS</a:t>
            </a:r>
            <a:r>
              <a:rPr lang="zh-CN" altLang="en-US" dirty="0">
                <a:latin typeface="宋体" panose="02010600030101010101" pitchFamily="2" charset="-122"/>
              </a:rPr>
              <a:t>不是很敏感，可通过与平滑处理过程相结合</a:t>
            </a:r>
            <a:endParaRPr lang="zh-CN" altLang="en-US" dirty="0">
              <a:latin typeface="宋体" panose="02010600030101010101" pitchFamily="2" charset="-122"/>
            </a:endParaRPr>
          </a:p>
          <a:p>
            <a:r>
              <a:rPr lang="zh-CN" altLang="en-US" dirty="0">
                <a:latin typeface="宋体" panose="02010600030101010101" pitchFamily="2" charset="-122"/>
              </a:rPr>
              <a:t>预测编码</a:t>
            </a:r>
            <a:r>
              <a:rPr lang="zh-CN" altLang="en-US" dirty="0"/>
              <a:t> </a:t>
            </a:r>
            <a:endParaRPr lang="zh-CN" altLang="en-US" dirty="0"/>
          </a:p>
          <a:p>
            <a:pPr lvl="1"/>
            <a:r>
              <a:rPr lang="zh-CN" altLang="en-US" dirty="0">
                <a:latin typeface="宋体" panose="02010600030101010101" pitchFamily="2" charset="-122"/>
              </a:rPr>
              <a:t>在很小的一个空域内象素值的变化不会太大，对差值进行编码</a:t>
            </a:r>
            <a:endParaRPr lang="zh-CN" altLang="en-US"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8C4705A-69DF-4F78-96F1-631B1BD3B8A1}" type="slidenum">
              <a:rPr lang="zh-CN" altLang="en-US"/>
            </a:fld>
            <a:endParaRPr lang="en-US" altLang="zh-CN"/>
          </a:p>
        </p:txBody>
      </p:sp>
      <p:sp>
        <p:nvSpPr>
          <p:cNvPr id="28674" name="Rectangle 2"/>
          <p:cNvSpPr>
            <a:spLocks noGrp="1" noChangeArrowheads="1"/>
          </p:cNvSpPr>
          <p:nvPr>
            <p:ph type="title"/>
          </p:nvPr>
        </p:nvSpPr>
        <p:spPr/>
        <p:txBody>
          <a:bodyPr/>
          <a:lstStyle/>
          <a:p>
            <a:endParaRPr lang="zh-CN" altLang="en-US"/>
          </a:p>
        </p:txBody>
      </p:sp>
      <p:sp>
        <p:nvSpPr>
          <p:cNvPr id="28675" name="Rectangle 3"/>
          <p:cNvSpPr>
            <a:spLocks noGrp="1" noChangeArrowheads="1"/>
          </p:cNvSpPr>
          <p:nvPr>
            <p:ph type="body" idx="1"/>
          </p:nvPr>
        </p:nvSpPr>
        <p:spPr>
          <a:xfrm>
            <a:off x="683568" y="1484784"/>
            <a:ext cx="7626350" cy="4876800"/>
          </a:xfrm>
        </p:spPr>
        <p:txBody>
          <a:bodyPr/>
          <a:lstStyle/>
          <a:p>
            <a:r>
              <a:rPr lang="zh-CN" altLang="en-US" dirty="0">
                <a:latin typeface="宋体" panose="02010600030101010101" pitchFamily="2" charset="-122"/>
              </a:rPr>
              <a:t>运动补偿</a:t>
            </a:r>
            <a:endParaRPr lang="zh-CN" altLang="en-US" dirty="0">
              <a:latin typeface="宋体" panose="02010600030101010101" pitchFamily="2" charset="-122"/>
            </a:endParaRPr>
          </a:p>
          <a:p>
            <a:pPr lvl="1"/>
            <a:r>
              <a:rPr lang="zh-CN" altLang="en-US" dirty="0">
                <a:latin typeface="宋体" panose="02010600030101010101" pitchFamily="2" charset="-122"/>
              </a:rPr>
              <a:t>通过对一幅已知画面中的相邻象素值的块进行重定位来达到对另外一幅图像中的一块象素值进行预测的目的</a:t>
            </a:r>
            <a:r>
              <a:rPr lang="zh-CN" altLang="en-US" dirty="0"/>
              <a:t>  </a:t>
            </a:r>
            <a:endParaRPr lang="zh-CN" altLang="en-US" dirty="0"/>
          </a:p>
          <a:p>
            <a:pPr lvl="1"/>
            <a:r>
              <a:rPr lang="zh-CN" altLang="en-US" dirty="0">
                <a:latin typeface="宋体" panose="02010600030101010101" pitchFamily="2" charset="-122"/>
              </a:rPr>
              <a:t>运动被描述成一个二维的矢量，该运动矢量指明从先前已解码图像的什么地方去检测一块象素来预测当前块中的象素值</a:t>
            </a:r>
            <a:r>
              <a:rPr lang="zh-CN" altLang="en-US" dirty="0"/>
              <a:t> </a:t>
            </a:r>
            <a:endParaRPr lang="zh-CN" altLang="en-US" dirty="0"/>
          </a:p>
          <a:p>
            <a:pPr lvl="1"/>
            <a:r>
              <a:rPr lang="zh-CN" altLang="en-US" dirty="0">
                <a:latin typeface="宋体" panose="02010600030101010101" pitchFamily="2" charset="-122"/>
              </a:rPr>
              <a:t>这种技术基于以下事实，即相同场景下短画面序列中，大部分物体在同一位置保持不变，只有部分物体移动很短的距离</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zh-CN" altLang="en-US" sz="3200" b="1" dirty="0">
                <a:latin typeface="+mj-ea"/>
                <a:ea typeface="+mj-ea"/>
                <a:cs typeface="Tahoma" panose="020B0604030504040204" pitchFamily="34" charset="0"/>
              </a:rPr>
              <a:t>本章内容</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83568" y="1772816"/>
            <a:ext cx="7772400" cy="3392488"/>
          </a:xfrm>
        </p:spPr>
        <p:txBody>
          <a:bodyPr/>
          <a:lstStyle/>
          <a:p>
            <a:pPr marL="469900" lvl="1" indent="-469900">
              <a:lnSpc>
                <a:spcPct val="90000"/>
              </a:lnSpc>
              <a:buFont typeface="Wingdings" panose="05000000000000000000" pitchFamily="2" charset="2"/>
              <a:buChar char="o"/>
            </a:pPr>
            <a:r>
              <a:rPr lang="en-US" altLang="zh-CN" sz="2800" dirty="0" smtClean="0">
                <a:cs typeface="+mn-cs"/>
              </a:rPr>
              <a:t>6.1 </a:t>
            </a:r>
            <a:r>
              <a:rPr lang="zh-CN" altLang="en-US" sz="2800" dirty="0">
                <a:cs typeface="+mn-cs"/>
              </a:rPr>
              <a:t>基本概念</a:t>
            </a:r>
            <a:endParaRPr lang="en-US" altLang="zh-CN" sz="2800" dirty="0">
              <a:cs typeface="+mn-cs"/>
            </a:endParaRPr>
          </a:p>
          <a:p>
            <a:pPr marL="469900" lvl="1" indent="-469900">
              <a:lnSpc>
                <a:spcPct val="90000"/>
              </a:lnSpc>
              <a:buFont typeface="Wingdings" panose="05000000000000000000" pitchFamily="2" charset="2"/>
              <a:buChar char="o"/>
            </a:pPr>
            <a:r>
              <a:rPr lang="en-US" altLang="zh-CN" sz="2800" dirty="0" smtClean="0">
                <a:cs typeface="+mn-cs"/>
              </a:rPr>
              <a:t>6.2 </a:t>
            </a:r>
            <a:r>
              <a:rPr lang="zh-CN" altLang="en-US" sz="2800" dirty="0" smtClean="0">
                <a:cs typeface="+mn-cs"/>
              </a:rPr>
              <a:t>鲁棒哈希</a:t>
            </a:r>
            <a:endParaRPr lang="en-US" altLang="zh-CN" sz="2800" dirty="0" smtClean="0">
              <a:cs typeface="+mn-cs"/>
            </a:endParaRPr>
          </a:p>
          <a:p>
            <a:pPr marL="469900" lvl="1" indent="-469900">
              <a:lnSpc>
                <a:spcPct val="90000"/>
              </a:lnSpc>
              <a:buFont typeface="Wingdings" panose="05000000000000000000" pitchFamily="2" charset="2"/>
              <a:buChar char="o"/>
            </a:pPr>
            <a:r>
              <a:rPr lang="en-US" altLang="zh-CN" sz="2800" dirty="0" smtClean="0"/>
              <a:t>6.3 </a:t>
            </a:r>
            <a:r>
              <a:rPr lang="zh-CN" altLang="en-US" sz="2800" dirty="0" smtClean="0"/>
              <a:t>多媒体选择</a:t>
            </a:r>
            <a:r>
              <a:rPr lang="zh-CN" altLang="en-US" sz="2800" dirty="0"/>
              <a:t>加密</a:t>
            </a:r>
            <a:endParaRPr lang="zh-CN" altLang="en-US" sz="2800" dirty="0"/>
          </a:p>
          <a:p>
            <a:pPr marL="469900" lvl="1" indent="-469900">
              <a:lnSpc>
                <a:spcPct val="90000"/>
              </a:lnSpc>
              <a:buFont typeface="Wingdings" panose="05000000000000000000" pitchFamily="2" charset="2"/>
              <a:buChar char="o"/>
            </a:pPr>
            <a:r>
              <a:rPr lang="en-US" altLang="zh-CN" sz="2800" dirty="0"/>
              <a:t>6.4 </a:t>
            </a:r>
            <a:r>
              <a:rPr lang="zh-CN" altLang="en-US" sz="2800" dirty="0"/>
              <a:t>情感分析</a:t>
            </a:r>
            <a:endParaRPr lang="en-US" altLang="zh-CN" sz="2800" dirty="0"/>
          </a:p>
          <a:p>
            <a:pPr marL="469900" lvl="1" indent="-469900">
              <a:lnSpc>
                <a:spcPct val="90000"/>
              </a:lnSpc>
              <a:buFont typeface="Wingdings" panose="05000000000000000000" pitchFamily="2" charset="2"/>
              <a:buChar char="o"/>
            </a:pPr>
            <a:r>
              <a:rPr lang="zh-CN" altLang="zh-CN" sz="2800" dirty="0">
                <a:cs typeface="+mn-cs"/>
              </a:rPr>
              <a:t>算法要求：</a:t>
            </a:r>
            <a:endParaRPr lang="zh-CN" altLang="zh-CN" sz="2800" dirty="0">
              <a:cs typeface="+mn-cs"/>
            </a:endParaRPr>
          </a:p>
          <a:p>
            <a:pPr marL="927100" lvl="2" indent="-469900">
              <a:lnSpc>
                <a:spcPct val="90000"/>
              </a:lnSpc>
              <a:buFont typeface="Wingdings" panose="05000000000000000000" pitchFamily="2" charset="2"/>
              <a:buChar char="o"/>
            </a:pPr>
            <a:r>
              <a:rPr lang="zh-CN" altLang="zh-CN" sz="2565" dirty="0">
                <a:cs typeface="+mn-cs"/>
              </a:rPr>
              <a:t>鲁棒哈希算法</a:t>
            </a:r>
            <a:endParaRPr lang="zh-CN" altLang="zh-CN" sz="2565" dirty="0">
              <a:cs typeface="+mn-cs"/>
            </a:endParaRPr>
          </a:p>
          <a:p>
            <a:pPr marL="927100" lvl="2" indent="-469900">
              <a:lnSpc>
                <a:spcPct val="90000"/>
              </a:lnSpc>
              <a:buFont typeface="Wingdings" panose="05000000000000000000" pitchFamily="2" charset="2"/>
              <a:buChar char="o"/>
            </a:pPr>
            <a:r>
              <a:rPr lang="zh-CN" altLang="zh-CN" sz="2565" dirty="0">
                <a:cs typeface="+mn-cs"/>
              </a:rPr>
              <a:t>选择加密算法</a:t>
            </a:r>
            <a:endParaRPr lang="zh-CN" altLang="zh-CN" sz="2565" dirty="0">
              <a:cs typeface="+mn-cs"/>
            </a:endParaRPr>
          </a:p>
          <a:p>
            <a:pPr>
              <a:lnSpc>
                <a:spcPct val="90000"/>
              </a:lnSpc>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6760AF1-A290-4577-BAE9-ACA7D127C7FD}" type="slidenum">
              <a:rPr lang="zh-CN" altLang="en-US"/>
            </a:fld>
            <a:endParaRPr lang="en-US" altLang="zh-CN"/>
          </a:p>
        </p:txBody>
      </p:sp>
      <p:sp>
        <p:nvSpPr>
          <p:cNvPr id="29698" name="Rectangle 2"/>
          <p:cNvSpPr>
            <a:spLocks noGrp="1" noChangeArrowheads="1"/>
          </p:cNvSpPr>
          <p:nvPr>
            <p:ph type="title"/>
          </p:nvPr>
        </p:nvSpPr>
        <p:spPr/>
        <p:txBody>
          <a:bodyPr/>
          <a:lstStyle/>
          <a:p>
            <a:endParaRPr lang="zh-CN" altLang="en-US"/>
          </a:p>
        </p:txBody>
      </p:sp>
      <p:sp>
        <p:nvSpPr>
          <p:cNvPr id="29699" name="Rectangle 3"/>
          <p:cNvSpPr>
            <a:spLocks noGrp="1" noChangeArrowheads="1"/>
          </p:cNvSpPr>
          <p:nvPr>
            <p:ph type="body" idx="1"/>
          </p:nvPr>
        </p:nvSpPr>
        <p:spPr>
          <a:xfrm>
            <a:off x="683568" y="1628800"/>
            <a:ext cx="7626350" cy="4495800"/>
          </a:xfrm>
        </p:spPr>
        <p:txBody>
          <a:bodyPr/>
          <a:lstStyle/>
          <a:p>
            <a:pPr>
              <a:lnSpc>
                <a:spcPct val="90000"/>
              </a:lnSpc>
            </a:pPr>
            <a:r>
              <a:rPr lang="zh-CN" altLang="en-US" sz="2800" dirty="0"/>
              <a:t>频率变换</a:t>
            </a:r>
            <a:endParaRPr lang="zh-CN" altLang="en-US" sz="2800" dirty="0"/>
          </a:p>
          <a:p>
            <a:pPr lvl="1">
              <a:lnSpc>
                <a:spcPct val="90000"/>
              </a:lnSpc>
            </a:pPr>
            <a:r>
              <a:rPr lang="zh-CN" altLang="en-US" sz="2400" dirty="0">
                <a:latin typeface="宋体" panose="02010600030101010101" pitchFamily="2" charset="-122"/>
              </a:rPr>
              <a:t>将图像按</a:t>
            </a:r>
            <a:r>
              <a:rPr lang="zh-CN" altLang="en-US" sz="2400" dirty="0"/>
              <a:t>8</a:t>
            </a:r>
            <a:r>
              <a:rPr lang="zh-CN" altLang="en-US" sz="2400" dirty="0">
                <a:latin typeface="宋体" panose="02010600030101010101" pitchFamily="2" charset="-122"/>
              </a:rPr>
              <a:t>×</a:t>
            </a:r>
            <a:r>
              <a:rPr lang="zh-CN" altLang="en-US" sz="2400" dirty="0"/>
              <a:t>8</a:t>
            </a:r>
            <a:r>
              <a:rPr lang="zh-CN" altLang="en-US" sz="2400" dirty="0">
                <a:latin typeface="宋体" panose="02010600030101010101" pitchFamily="2" charset="-122"/>
              </a:rPr>
              <a:t>分块做</a:t>
            </a:r>
            <a:r>
              <a:rPr lang="en-US" altLang="zh-CN" sz="2400" dirty="0"/>
              <a:t>DCT</a:t>
            </a:r>
            <a:r>
              <a:rPr lang="en-US" altLang="zh-CN" sz="2400" dirty="0">
                <a:latin typeface="宋体" panose="02010600030101010101" pitchFamily="2" charset="-122"/>
              </a:rPr>
              <a:t>，</a:t>
            </a:r>
            <a:r>
              <a:rPr lang="zh-CN" altLang="en-US" sz="2400" dirty="0">
                <a:latin typeface="宋体" panose="02010600030101010101" pitchFamily="2" charset="-122"/>
              </a:rPr>
              <a:t>得到</a:t>
            </a:r>
            <a:r>
              <a:rPr lang="zh-CN" altLang="en-US" sz="2400" dirty="0"/>
              <a:t>8</a:t>
            </a:r>
            <a:r>
              <a:rPr lang="zh-CN" altLang="en-US" sz="2400" dirty="0">
                <a:latin typeface="宋体" panose="02010600030101010101" pitchFamily="2" charset="-122"/>
              </a:rPr>
              <a:t>×</a:t>
            </a:r>
            <a:r>
              <a:rPr lang="zh-CN" altLang="en-US" sz="2400" dirty="0"/>
              <a:t>8</a:t>
            </a:r>
            <a:r>
              <a:rPr lang="zh-CN" altLang="en-US" sz="2400" dirty="0">
                <a:latin typeface="宋体" panose="02010600030101010101" pitchFamily="2" charset="-122"/>
              </a:rPr>
              <a:t>的频域系数矩阵</a:t>
            </a:r>
            <a:r>
              <a:rPr lang="zh-CN" altLang="en-US" sz="2400" dirty="0"/>
              <a:t> </a:t>
            </a:r>
            <a:endParaRPr lang="zh-CN" altLang="en-US" sz="2400" dirty="0"/>
          </a:p>
          <a:p>
            <a:pPr>
              <a:lnSpc>
                <a:spcPct val="90000"/>
              </a:lnSpc>
            </a:pPr>
            <a:r>
              <a:rPr lang="zh-CN" altLang="en-US" sz="2800" dirty="0">
                <a:latin typeface="宋体" panose="02010600030101010101" pitchFamily="2" charset="-122"/>
              </a:rPr>
              <a:t>画面插补</a:t>
            </a:r>
            <a:r>
              <a:rPr lang="zh-CN" altLang="en-US" sz="2800" dirty="0"/>
              <a:t> </a:t>
            </a:r>
            <a:endParaRPr lang="zh-CN" altLang="en-US" sz="2800" dirty="0"/>
          </a:p>
          <a:p>
            <a:pPr lvl="1">
              <a:lnSpc>
                <a:spcPct val="90000"/>
              </a:lnSpc>
            </a:pPr>
            <a:r>
              <a:rPr lang="zh-CN" altLang="en-US" sz="2400" dirty="0">
                <a:latin typeface="宋体" panose="02010600030101010101" pitchFamily="2" charset="-122"/>
              </a:rPr>
              <a:t>如果解码器要从前一幅和后一幅图像来重构一幅图像，那么中间的图像就可以通过插补的技术，即双向预测来重构</a:t>
            </a:r>
            <a:endParaRPr lang="zh-CN" altLang="en-US" sz="2400" dirty="0">
              <a:latin typeface="宋体" panose="02010600030101010101" pitchFamily="2" charset="-122"/>
            </a:endParaRPr>
          </a:p>
          <a:p>
            <a:pPr lvl="1">
              <a:lnSpc>
                <a:spcPct val="90000"/>
              </a:lnSpc>
            </a:pPr>
            <a:r>
              <a:rPr lang="zh-CN" altLang="en-US" sz="2400" dirty="0">
                <a:latin typeface="宋体" panose="02010600030101010101" pitchFamily="2" charset="-122"/>
              </a:rPr>
              <a:t>中间图像的象素块的值可以进行前向预测和后向预测，也就是通过运动矢量把已知象素块作平移而获得，解码器可以将前后图像的预测值的平均值作为指定块的象素值</a:t>
            </a:r>
            <a:r>
              <a:rPr lang="zh-CN" altLang="en-US" sz="2400" dirty="0"/>
              <a:t> </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90D9A03-C8F5-44DF-BECD-44872239E4FF}" type="slidenum">
              <a:rPr lang="zh-CN" altLang="en-US"/>
            </a:fld>
            <a:endParaRPr lang="en-US" altLang="zh-CN"/>
          </a:p>
        </p:txBody>
      </p:sp>
      <p:sp>
        <p:nvSpPr>
          <p:cNvPr id="30722" name="Rectangle 2"/>
          <p:cNvSpPr>
            <a:spLocks noGrp="1" noChangeArrowheads="1"/>
          </p:cNvSpPr>
          <p:nvPr>
            <p:ph type="title"/>
          </p:nvPr>
        </p:nvSpPr>
        <p:spPr/>
        <p:txBody>
          <a:bodyPr/>
          <a:lstStyle/>
          <a:p>
            <a:r>
              <a:rPr lang="zh-CN" altLang="en-US" dirty="0"/>
              <a:t>编码后的视频流</a:t>
            </a:r>
            <a:endParaRPr lang="zh-CN" altLang="en-US" dirty="0"/>
          </a:p>
        </p:txBody>
      </p:sp>
      <p:sp>
        <p:nvSpPr>
          <p:cNvPr id="30723" name="Rectangle 3"/>
          <p:cNvSpPr>
            <a:spLocks noGrp="1" noChangeArrowheads="1"/>
          </p:cNvSpPr>
          <p:nvPr>
            <p:ph type="body" idx="1"/>
          </p:nvPr>
        </p:nvSpPr>
        <p:spPr>
          <a:xfrm>
            <a:off x="755576" y="1412776"/>
            <a:ext cx="7626350" cy="4876800"/>
          </a:xfrm>
        </p:spPr>
        <p:txBody>
          <a:bodyPr/>
          <a:lstStyle/>
          <a:p>
            <a:r>
              <a:rPr lang="zh-CN" altLang="en-US" dirty="0">
                <a:latin typeface="宋体" panose="02010600030101010101" pitchFamily="2" charset="-122"/>
              </a:rPr>
              <a:t>由相互间有预测和生成关系的一组</a:t>
            </a:r>
            <a:r>
              <a:rPr lang="en-US" altLang="zh-CN" dirty="0"/>
              <a:t>I</a:t>
            </a:r>
            <a:r>
              <a:rPr lang="en-US" altLang="zh-CN" dirty="0">
                <a:latin typeface="宋体" panose="02010600030101010101" pitchFamily="2" charset="-122"/>
              </a:rPr>
              <a:t>、</a:t>
            </a:r>
            <a:r>
              <a:rPr lang="en-US" altLang="zh-CN" dirty="0"/>
              <a:t>B</a:t>
            </a:r>
            <a:r>
              <a:rPr lang="en-US" altLang="zh-CN" dirty="0">
                <a:latin typeface="宋体" panose="02010600030101010101" pitchFamily="2" charset="-122"/>
              </a:rPr>
              <a:t>、</a:t>
            </a:r>
            <a:r>
              <a:rPr lang="en-US" altLang="zh-CN" dirty="0"/>
              <a:t>P</a:t>
            </a:r>
            <a:r>
              <a:rPr lang="zh-CN" altLang="en-US" dirty="0">
                <a:latin typeface="宋体" panose="02010600030101010101" pitchFamily="2" charset="-122"/>
              </a:rPr>
              <a:t>图像构成</a:t>
            </a:r>
            <a:endParaRPr lang="zh-CN" altLang="en-US" dirty="0">
              <a:latin typeface="宋体" panose="02010600030101010101" pitchFamily="2" charset="-122"/>
            </a:endParaRPr>
          </a:p>
          <a:p>
            <a:r>
              <a:rPr lang="zh-CN" altLang="en-US" dirty="0">
                <a:latin typeface="宋体" panose="02010600030101010101" pitchFamily="2" charset="-122"/>
              </a:rPr>
              <a:t>头一帧图像总是</a:t>
            </a:r>
            <a:r>
              <a:rPr lang="en-US" altLang="zh-CN" dirty="0"/>
              <a:t>I</a:t>
            </a:r>
            <a:r>
              <a:rPr lang="zh-CN" altLang="en-US" dirty="0">
                <a:latin typeface="宋体" panose="02010600030101010101" pitchFamily="2" charset="-122"/>
              </a:rPr>
              <a:t>帧，用于视频随机访问同步，其压缩比属于中等</a:t>
            </a:r>
            <a:endParaRPr lang="zh-CN" altLang="en-US" dirty="0">
              <a:latin typeface="宋体" panose="02010600030101010101" pitchFamily="2" charset="-122"/>
            </a:endParaRPr>
          </a:p>
          <a:p>
            <a:r>
              <a:rPr lang="en-US" altLang="zh-CN" dirty="0"/>
              <a:t>P</a:t>
            </a:r>
            <a:r>
              <a:rPr lang="zh-CN" altLang="en-US" dirty="0">
                <a:latin typeface="宋体" panose="02010600030101010101" pitchFamily="2" charset="-122"/>
              </a:rPr>
              <a:t>帧称为前向预测帧，由前面的</a:t>
            </a:r>
            <a:r>
              <a:rPr lang="en-US" altLang="zh-CN" dirty="0"/>
              <a:t>I</a:t>
            </a:r>
            <a:r>
              <a:rPr lang="zh-CN" altLang="en-US" dirty="0">
                <a:latin typeface="宋体" panose="02010600030101010101" pitchFamily="2" charset="-122"/>
              </a:rPr>
              <a:t>图像或</a:t>
            </a:r>
            <a:r>
              <a:rPr lang="en-US" altLang="zh-CN" dirty="0"/>
              <a:t>P</a:t>
            </a:r>
            <a:r>
              <a:rPr lang="zh-CN" altLang="en-US" dirty="0">
                <a:latin typeface="宋体" panose="02010600030101010101" pitchFamily="2" charset="-122"/>
              </a:rPr>
              <a:t>图像进行预测得到，压缩率较高</a:t>
            </a:r>
            <a:endParaRPr lang="zh-CN" altLang="en-US" dirty="0">
              <a:latin typeface="宋体" panose="02010600030101010101" pitchFamily="2" charset="-122"/>
            </a:endParaRPr>
          </a:p>
          <a:p>
            <a:r>
              <a:rPr lang="en-US" altLang="zh-CN" dirty="0"/>
              <a:t>B</a:t>
            </a:r>
            <a:r>
              <a:rPr lang="zh-CN" altLang="en-US" dirty="0">
                <a:latin typeface="宋体" panose="02010600030101010101" pitchFamily="2" charset="-122"/>
              </a:rPr>
              <a:t>帧称为双向预测帧，同时由前面的</a:t>
            </a:r>
            <a:r>
              <a:rPr lang="en-US" altLang="zh-CN" dirty="0"/>
              <a:t>I</a:t>
            </a:r>
            <a:r>
              <a:rPr lang="zh-CN" altLang="en-US" dirty="0">
                <a:latin typeface="宋体" panose="02010600030101010101" pitchFamily="2" charset="-122"/>
              </a:rPr>
              <a:t>或</a:t>
            </a:r>
            <a:r>
              <a:rPr lang="en-US" altLang="zh-CN" dirty="0"/>
              <a:t>P</a:t>
            </a:r>
            <a:r>
              <a:rPr lang="zh-CN" altLang="en-US" dirty="0">
                <a:latin typeface="宋体" panose="02010600030101010101" pitchFamily="2" charset="-122"/>
              </a:rPr>
              <a:t>图像及后面的</a:t>
            </a:r>
            <a:r>
              <a:rPr lang="en-US" altLang="zh-CN" dirty="0"/>
              <a:t>P</a:t>
            </a:r>
            <a:r>
              <a:rPr lang="zh-CN" altLang="en-US" dirty="0">
                <a:latin typeface="宋体" panose="02010600030101010101" pitchFamily="2" charset="-122"/>
              </a:rPr>
              <a:t>图像或</a:t>
            </a:r>
            <a:r>
              <a:rPr lang="en-US" altLang="zh-CN" dirty="0"/>
              <a:t>I</a:t>
            </a:r>
            <a:r>
              <a:rPr lang="zh-CN" altLang="en-US" dirty="0">
                <a:latin typeface="宋体" panose="02010600030101010101" pitchFamily="2" charset="-122"/>
              </a:rPr>
              <a:t>图像预测得到，压缩率较高，含场景突变信息</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MPEG4</a:t>
            </a:r>
            <a:r>
              <a:rPr lang="zh-CN" altLang="en-US"/>
              <a:t>编码器</a:t>
            </a:r>
            <a:endParaRPr lang="zh-CN" altLang="en-US"/>
          </a:p>
        </p:txBody>
      </p:sp>
      <p:sp>
        <p:nvSpPr>
          <p:cNvPr id="4" name="灯片编号占位符 3"/>
          <p:cNvSpPr>
            <a:spLocks noGrp="1"/>
          </p:cNvSpPr>
          <p:nvPr>
            <p:ph type="sldNum" sz="quarter" idx="12"/>
          </p:nvPr>
        </p:nvSpPr>
        <p:spPr/>
        <p:txBody>
          <a:bodyPr/>
          <a:p>
            <a:pPr>
              <a:defRPr/>
            </a:pPr>
            <a:r>
              <a:rPr lang="zh-CN" altLang="en-US"/>
              <a:t>第</a:t>
            </a:r>
            <a:fld id="{6F83C59E-A256-40B9-B415-6031A5C88378}" type="slidenum">
              <a:rPr lang="en-US" altLang="zh-CN"/>
            </a:fld>
            <a:r>
              <a:rPr lang="zh-CN" altLang="en-US"/>
              <a:t>页</a:t>
            </a:r>
            <a:endParaRPr lang="en-US" altLang="zh-CN"/>
          </a:p>
        </p:txBody>
      </p:sp>
      <p:graphicFrame>
        <p:nvGraphicFramePr>
          <p:cNvPr id="5" name="内容占位符 4"/>
          <p:cNvGraphicFramePr>
            <a:graphicFrameLocks noChangeAspect="1"/>
          </p:cNvGraphicFramePr>
          <p:nvPr>
            <p:ph idx="1"/>
          </p:nvPr>
        </p:nvGraphicFramePr>
        <p:xfrm>
          <a:off x="901700" y="1701165"/>
          <a:ext cx="6868795" cy="3668395"/>
        </p:xfrm>
        <a:graphic>
          <a:graphicData uri="http://schemas.openxmlformats.org/presentationml/2006/ole">
            <mc:AlternateContent xmlns:mc="http://schemas.openxmlformats.org/markup-compatibility/2006">
              <mc:Choice xmlns:v="urn:schemas-microsoft-com:vml" Requires="v">
                <p:oleObj spid="_x0000_s6" name="" r:id="rId1" imgW="6438900" imgH="3438525" progId="Paint.Picture">
                  <p:embed/>
                </p:oleObj>
              </mc:Choice>
              <mc:Fallback>
                <p:oleObj name="" r:id="rId1" imgW="6438900" imgH="3438525" progId="Paint.Picture">
                  <p:embed/>
                  <p:pic>
                    <p:nvPicPr>
                      <p:cNvPr id="0" name="图片 5"/>
                      <p:cNvPicPr/>
                      <p:nvPr/>
                    </p:nvPicPr>
                    <p:blipFill>
                      <a:blip r:embed="rId2"/>
                    </p:blipFill>
                    <p:spPr>
                      <a:xfrm>
                        <a:off x="901700" y="1701165"/>
                        <a:ext cx="6868795" cy="366839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4DF3196-DFB8-45A4-8B59-20EE602B6517}" type="slidenum">
              <a:rPr lang="en-US" altLang="zh-CN"/>
            </a:fld>
            <a:endParaRPr lang="en-US" altLang="zh-CN"/>
          </a:p>
        </p:txBody>
      </p:sp>
      <p:sp>
        <p:nvSpPr>
          <p:cNvPr id="166914" name="Rectangle 2"/>
          <p:cNvSpPr>
            <a:spLocks noGrp="1" noChangeArrowheads="1"/>
          </p:cNvSpPr>
          <p:nvPr>
            <p:ph type="title"/>
          </p:nvPr>
        </p:nvSpPr>
        <p:spPr>
          <a:xfrm>
            <a:off x="503238" y="620713"/>
            <a:ext cx="8316912" cy="550862"/>
          </a:xfrm>
        </p:spPr>
        <p:txBody>
          <a:bodyPr/>
          <a:lstStyle/>
          <a:p>
            <a:r>
              <a:rPr lang="en-US" altLang="zh-CN" dirty="0"/>
              <a:t>H.264</a:t>
            </a:r>
            <a:r>
              <a:rPr lang="zh-CN" altLang="en-US" dirty="0"/>
              <a:t>视频流</a:t>
            </a:r>
            <a:endParaRPr lang="zh-CN" altLang="en-US" b="1" dirty="0">
              <a:latin typeface="华文细黑" panose="02010600040101010101" pitchFamily="2" charset="-122"/>
              <a:ea typeface="华文细黑" panose="02010600040101010101" pitchFamily="2" charset="-122"/>
            </a:endParaRPr>
          </a:p>
        </p:txBody>
      </p:sp>
      <p:pic>
        <p:nvPicPr>
          <p:cNvPr id="166982" name="Picture 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4768" y="1365502"/>
            <a:ext cx="7632848" cy="469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69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74675" y="-27384"/>
            <a:ext cx="8001000" cy="1216025"/>
          </a:xfrm>
          <a:noFill/>
        </p:spPr>
        <p:txBody>
          <a:bodyPr rtlCol="0">
            <a:normAutofit/>
            <a:scene3d>
              <a:camera prst="orthographicFront"/>
              <a:lightRig rig="flat" dir="t"/>
            </a:scene3d>
            <a:sp3d contourW="12700">
              <a:contourClr>
                <a:schemeClr val="accent1">
                  <a:lumMod val="20000"/>
                  <a:lumOff val="80000"/>
                </a:schemeClr>
              </a:contourClr>
            </a:sp3d>
          </a:bodyPr>
          <a:lstStyle/>
          <a:p>
            <a:pPr>
              <a:defRPr/>
            </a:pPr>
            <a:r>
              <a:rPr lang="en-US" altLang="zh-CN" dirty="0" smtClean="0">
                <a:ea typeface="华文隶书" panose="02010800040101010101" pitchFamily="2" charset="-122"/>
              </a:rPr>
              <a:t>6.2 </a:t>
            </a:r>
            <a:r>
              <a:rPr lang="zh-CN" altLang="en-US" dirty="0">
                <a:ea typeface="华文隶书" panose="02010800040101010101" pitchFamily="2" charset="-122"/>
              </a:rPr>
              <a:t>图像哈希技术</a:t>
            </a:r>
            <a:endParaRPr lang="zh-CN" altLang="en-US" dirty="0">
              <a:ea typeface="华文隶书" panose="02010800040101010101" pitchFamily="2" charset="-122"/>
            </a:endParaRPr>
          </a:p>
        </p:txBody>
      </p:sp>
      <p:sp>
        <p:nvSpPr>
          <p:cNvPr id="3075" name="内容占位符 2"/>
          <p:cNvSpPr>
            <a:spLocks noGrp="1"/>
          </p:cNvSpPr>
          <p:nvPr>
            <p:ph idx="4294967295"/>
          </p:nvPr>
        </p:nvSpPr>
        <p:spPr>
          <a:xfrm>
            <a:off x="566738" y="1412776"/>
            <a:ext cx="8001000" cy="4267200"/>
          </a:xfrm>
        </p:spPr>
        <p:txBody>
          <a:bodyPr/>
          <a:lstStyle/>
          <a:p>
            <a:r>
              <a:rPr lang="zh-CN" altLang="en-US" dirty="0">
                <a:latin typeface="+mn-ea"/>
              </a:rPr>
              <a:t>完整性认证</a:t>
            </a:r>
            <a:endParaRPr lang="zh-CN" altLang="en-US" dirty="0">
              <a:latin typeface="+mn-ea"/>
            </a:endParaRPr>
          </a:p>
          <a:p>
            <a:pPr lvl="1"/>
            <a:r>
              <a:rPr lang="zh-CN" altLang="en-US" dirty="0">
                <a:latin typeface="+mn-ea"/>
              </a:rPr>
              <a:t>完全哈希</a:t>
            </a:r>
            <a:endParaRPr lang="zh-CN" altLang="en-US" dirty="0">
              <a:latin typeface="+mn-ea"/>
            </a:endParaRPr>
          </a:p>
          <a:p>
            <a:pPr lvl="1">
              <a:buFontTx/>
              <a:buNone/>
            </a:pPr>
            <a:r>
              <a:rPr lang="zh-CN" altLang="en-US" dirty="0">
                <a:latin typeface="+mn-ea"/>
              </a:rPr>
              <a:t>   </a:t>
            </a:r>
            <a:r>
              <a:rPr lang="zh-CN" altLang="zh-CN" dirty="0">
                <a:latin typeface="+mn-ea"/>
              </a:rPr>
              <a:t>不允许图像有任何丝毫的改变，在要求很严格或是非常机密的情况下就需要用到完整性认证。基于密码学意义上的认证方法均属于图像完整性认证。</a:t>
            </a:r>
            <a:endParaRPr lang="zh-CN" altLang="en-US" dirty="0">
              <a:latin typeface="+mn-ea"/>
            </a:endParaRPr>
          </a:p>
          <a:p>
            <a:r>
              <a:rPr lang="zh-CN" altLang="en-US" dirty="0">
                <a:latin typeface="+mn-ea"/>
              </a:rPr>
              <a:t>基于内容的认证（基于内容的签名）</a:t>
            </a:r>
            <a:endParaRPr lang="zh-CN" altLang="en-US" dirty="0">
              <a:latin typeface="+mn-ea"/>
            </a:endParaRPr>
          </a:p>
          <a:p>
            <a:pPr lvl="1"/>
            <a:r>
              <a:rPr lang="zh-CN" altLang="zh-CN" dirty="0">
                <a:latin typeface="+mn-ea"/>
              </a:rPr>
              <a:t>允许图像经受一些不损害图像质量的操作，只要使代表图像内容的特性得到认证即可。</a:t>
            </a:r>
            <a:endParaRPr lang="zh-CN" altLang="en-US" dirty="0">
              <a:latin typeface="+mn-ea"/>
            </a:endParaRPr>
          </a:p>
          <a:p>
            <a:pPr lvl="1"/>
            <a:endParaRPr lang="en-US" altLang="zh-CN" dirty="0">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4294967295"/>
          </p:nvPr>
        </p:nvSpPr>
        <p:spPr/>
        <p:txBody>
          <a:bodyPr/>
          <a:lstStyle/>
          <a:p>
            <a:r>
              <a:rPr lang="zh-CN" altLang="en-US" dirty="0">
                <a:latin typeface="+mn-ea"/>
              </a:rPr>
              <a:t>图像哈希算法主要指标</a:t>
            </a:r>
            <a:endParaRPr lang="zh-CN" altLang="en-US" dirty="0">
              <a:latin typeface="+mn-ea"/>
            </a:endParaRPr>
          </a:p>
          <a:p>
            <a:pPr lvl="1"/>
            <a:r>
              <a:rPr lang="zh-CN" altLang="zh-CN" dirty="0">
                <a:latin typeface="+mn-ea"/>
              </a:rPr>
              <a:t>感知鲁棒性</a:t>
            </a:r>
            <a:endParaRPr lang="zh-CN" altLang="en-US" dirty="0">
              <a:latin typeface="+mn-ea"/>
            </a:endParaRPr>
          </a:p>
          <a:p>
            <a:pPr lvl="1">
              <a:buFontTx/>
              <a:buNone/>
            </a:pPr>
            <a:endParaRPr lang="zh-CN" altLang="en-US" dirty="0">
              <a:latin typeface="+mn-ea"/>
            </a:endParaRPr>
          </a:p>
          <a:p>
            <a:pPr lvl="1"/>
            <a:r>
              <a:rPr lang="zh-CN" altLang="zh-CN" dirty="0">
                <a:latin typeface="+mn-ea"/>
              </a:rPr>
              <a:t>视觉脆弱性</a:t>
            </a:r>
            <a:endParaRPr lang="zh-CN" altLang="en-US" dirty="0">
              <a:latin typeface="+mn-ea"/>
            </a:endParaRPr>
          </a:p>
          <a:p>
            <a:pPr lvl="1">
              <a:buFontTx/>
              <a:buNone/>
            </a:pPr>
            <a:endParaRPr lang="zh-CN" altLang="en-US" dirty="0">
              <a:latin typeface="+mn-ea"/>
            </a:endParaRPr>
          </a:p>
          <a:p>
            <a:pPr lvl="1"/>
            <a:r>
              <a:rPr lang="zh-CN" altLang="zh-CN" dirty="0">
                <a:latin typeface="+mn-ea"/>
              </a:rPr>
              <a:t>不可预知性</a:t>
            </a:r>
            <a:endParaRPr lang="zh-CN" altLang="en-US" dirty="0">
              <a:latin typeface="+mn-ea"/>
            </a:endParaRPr>
          </a:p>
        </p:txBody>
      </p:sp>
      <p:pic>
        <p:nvPicPr>
          <p:cNvPr id="410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2781300"/>
            <a:ext cx="82089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789363"/>
            <a:ext cx="83534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724400"/>
            <a:ext cx="7345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5194300"/>
            <a:ext cx="80279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4294967295"/>
          </p:nvPr>
        </p:nvSpPr>
        <p:spPr/>
        <p:txBody>
          <a:bodyPr/>
          <a:lstStyle/>
          <a:p>
            <a:r>
              <a:rPr lang="zh-CN" altLang="en-US" dirty="0">
                <a:latin typeface="+mn-ea"/>
              </a:rPr>
              <a:t>图像哈希算法</a:t>
            </a:r>
            <a:endParaRPr lang="zh-CN" altLang="en-US" dirty="0">
              <a:latin typeface="+mn-ea"/>
            </a:endParaRPr>
          </a:p>
          <a:p>
            <a:pPr lvl="1"/>
            <a:r>
              <a:rPr lang="zh-CN" altLang="zh-CN" dirty="0">
                <a:latin typeface="+mn-ea"/>
              </a:rPr>
              <a:t>（</a:t>
            </a:r>
            <a:r>
              <a:rPr lang="en-US" altLang="zh-CN" dirty="0">
                <a:latin typeface="+mn-ea"/>
              </a:rPr>
              <a:t>1</a:t>
            </a:r>
            <a:r>
              <a:rPr lang="zh-CN" altLang="zh-CN" dirty="0">
                <a:latin typeface="+mn-ea"/>
              </a:rPr>
              <a:t>）产生一个关键依赖型的特征向量；</a:t>
            </a:r>
            <a:endParaRPr lang="zh-CN" altLang="zh-CN" dirty="0">
              <a:latin typeface="+mn-ea"/>
            </a:endParaRPr>
          </a:p>
          <a:p>
            <a:pPr lvl="1"/>
            <a:r>
              <a:rPr lang="zh-CN" altLang="zh-CN" dirty="0">
                <a:latin typeface="+mn-ea"/>
              </a:rPr>
              <a:t>（</a:t>
            </a:r>
            <a:r>
              <a:rPr lang="en-US" altLang="zh-CN" dirty="0">
                <a:latin typeface="+mn-ea"/>
              </a:rPr>
              <a:t>2</a:t>
            </a:r>
            <a:r>
              <a:rPr lang="zh-CN" altLang="zh-CN" dirty="0">
                <a:latin typeface="+mn-ea"/>
              </a:rPr>
              <a:t>）量化该特征向量；</a:t>
            </a:r>
            <a:endParaRPr lang="zh-CN" altLang="zh-CN" dirty="0">
              <a:latin typeface="+mn-ea"/>
            </a:endParaRPr>
          </a:p>
          <a:p>
            <a:pPr lvl="1"/>
            <a:r>
              <a:rPr lang="zh-CN" altLang="zh-CN" dirty="0">
                <a:latin typeface="+mn-ea"/>
              </a:rPr>
              <a:t>（</a:t>
            </a:r>
            <a:r>
              <a:rPr lang="en-US" altLang="zh-CN" dirty="0">
                <a:latin typeface="+mn-ea"/>
              </a:rPr>
              <a:t>3</a:t>
            </a:r>
            <a:r>
              <a:rPr lang="zh-CN" altLang="zh-CN" dirty="0">
                <a:latin typeface="+mn-ea"/>
              </a:rPr>
              <a:t>）压缩己经量化了的向量。</a:t>
            </a:r>
            <a:endParaRPr lang="zh-CN" altLang="zh-CN" dirty="0">
              <a:latin typeface="+mn-ea"/>
            </a:endParaRPr>
          </a:p>
          <a:p>
            <a:pPr lvl="1"/>
            <a:endParaRPr lang="en-US" altLang="zh-CN" dirty="0">
              <a:ea typeface="微软雅黑" panose="020B0503020204020204" charset="-122"/>
            </a:endParaRPr>
          </a:p>
        </p:txBody>
      </p:sp>
      <p:pic>
        <p:nvPicPr>
          <p:cNvPr id="51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4005263"/>
            <a:ext cx="52768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1600200"/>
            <a:ext cx="8435975" cy="4525963"/>
          </a:xfrm>
        </p:spPr>
        <p:txBody>
          <a:bodyPr/>
          <a:lstStyle/>
          <a:p>
            <a:r>
              <a:rPr lang="zh-CN" altLang="en-US" dirty="0">
                <a:latin typeface="+mn-ea"/>
              </a:rPr>
              <a:t>图像哈希</a:t>
            </a:r>
            <a:endParaRPr lang="zh-CN" altLang="en-US" dirty="0">
              <a:latin typeface="+mn-ea"/>
            </a:endParaRPr>
          </a:p>
          <a:p>
            <a:pPr lvl="1"/>
            <a:r>
              <a:rPr lang="zh-CN" altLang="zh-CN" dirty="0">
                <a:latin typeface="+mn-ea"/>
              </a:rPr>
              <a:t>一般而言图像</a:t>
            </a:r>
            <a:r>
              <a:rPr lang="en-US" altLang="zh-CN" dirty="0">
                <a:latin typeface="+mn-ea"/>
              </a:rPr>
              <a:t>Hashing</a:t>
            </a:r>
            <a:r>
              <a:rPr lang="zh-CN" altLang="zh-CN" dirty="0">
                <a:latin typeface="+mn-ea"/>
              </a:rPr>
              <a:t>算法</a:t>
            </a:r>
            <a:r>
              <a:rPr lang="en-US" altLang="zh-CN" i="1" dirty="0">
                <a:latin typeface="+mn-ea"/>
              </a:rPr>
              <a:t>H</a:t>
            </a:r>
            <a:r>
              <a:rPr lang="zh-CN" altLang="zh-CN" dirty="0">
                <a:latin typeface="+mn-ea"/>
              </a:rPr>
              <a:t>应满足如下条件： </a:t>
            </a:r>
            <a:endParaRPr lang="zh-CN" altLang="en-US" dirty="0">
              <a:latin typeface="+mn-ea"/>
            </a:endParaRPr>
          </a:p>
        </p:txBody>
      </p:sp>
      <p:pic>
        <p:nvPicPr>
          <p:cNvPr id="614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4763" y="2708275"/>
            <a:ext cx="69691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4294967295"/>
          </p:nvPr>
        </p:nvSpPr>
        <p:spPr/>
        <p:txBody>
          <a:bodyPr/>
          <a:lstStyle/>
          <a:p>
            <a:r>
              <a:rPr lang="zh-CN" altLang="en-US" dirty="0">
                <a:latin typeface="+mn-ea"/>
              </a:rPr>
              <a:t>图像哈希算法</a:t>
            </a:r>
            <a:endParaRPr lang="zh-CN" altLang="en-US" dirty="0">
              <a:latin typeface="+mn-ea"/>
            </a:endParaRPr>
          </a:p>
        </p:txBody>
      </p:sp>
      <p:pic>
        <p:nvPicPr>
          <p:cNvPr id="922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4075" y="2492151"/>
            <a:ext cx="4251325"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1600200"/>
            <a:ext cx="8435975" cy="4525963"/>
          </a:xfrm>
        </p:spPr>
        <p:txBody>
          <a:bodyPr/>
          <a:lstStyle/>
          <a:p>
            <a:r>
              <a:rPr lang="zh-CN" altLang="en-US" dirty="0">
                <a:latin typeface="+mn-ea"/>
              </a:rPr>
              <a:t>图像哈希</a:t>
            </a:r>
            <a:endParaRPr lang="zh-CN" altLang="en-US" dirty="0">
              <a:latin typeface="+mn-ea"/>
            </a:endParaRPr>
          </a:p>
          <a:p>
            <a:pPr lvl="1"/>
            <a:r>
              <a:rPr lang="zh-CN" altLang="zh-CN" dirty="0" smtClean="0"/>
              <a:t>基于</a:t>
            </a:r>
            <a:r>
              <a:rPr lang="zh-CN" altLang="zh-CN" dirty="0"/>
              <a:t>图像统计学特性的方法（灰度直方图、小波统计特性</a:t>
            </a:r>
            <a:r>
              <a:rPr lang="zh-CN" altLang="zh-CN" dirty="0" smtClean="0"/>
              <a:t>）</a:t>
            </a:r>
            <a:endParaRPr lang="en-US" altLang="zh-CN" dirty="0" smtClean="0"/>
          </a:p>
          <a:p>
            <a:pPr lvl="1"/>
            <a:r>
              <a:rPr lang="zh-CN" altLang="zh-CN" dirty="0" smtClean="0"/>
              <a:t>基于</a:t>
            </a:r>
            <a:r>
              <a:rPr lang="zh-CN" altLang="zh-CN" dirty="0"/>
              <a:t>图像关系的方法（</a:t>
            </a:r>
            <a:r>
              <a:rPr lang="en-US" altLang="zh-CN" dirty="0"/>
              <a:t>DCT</a:t>
            </a:r>
            <a:r>
              <a:rPr lang="zh-CN" altLang="zh-CN" dirty="0"/>
              <a:t>系数对、小波系数对</a:t>
            </a:r>
            <a:r>
              <a:rPr lang="zh-CN" altLang="zh-CN" dirty="0" smtClean="0"/>
              <a:t>）</a:t>
            </a:r>
            <a:endParaRPr lang="en-US" altLang="zh-CN" dirty="0" smtClean="0"/>
          </a:p>
          <a:p>
            <a:pPr lvl="1"/>
            <a:r>
              <a:rPr lang="zh-CN" altLang="zh-CN" dirty="0" smtClean="0"/>
              <a:t>基于</a:t>
            </a:r>
            <a:r>
              <a:rPr lang="zh-CN" altLang="zh-CN" dirty="0"/>
              <a:t>原始图像特征表述的方法（</a:t>
            </a:r>
            <a:r>
              <a:rPr lang="en-US" altLang="zh-CN" dirty="0"/>
              <a:t>SVD</a:t>
            </a:r>
            <a:r>
              <a:rPr lang="zh-CN" altLang="zh-CN" dirty="0"/>
              <a:t>值</a:t>
            </a:r>
            <a:r>
              <a:rPr lang="zh-CN" altLang="zh-CN" dirty="0" smtClean="0"/>
              <a:t>）</a:t>
            </a:r>
            <a:endParaRPr lang="en-US" altLang="zh-CN" dirty="0" smtClean="0"/>
          </a:p>
          <a:p>
            <a:pPr lvl="1"/>
            <a:r>
              <a:rPr lang="zh-CN" altLang="zh-CN" dirty="0" smtClean="0"/>
              <a:t>基于</a:t>
            </a:r>
            <a:r>
              <a:rPr lang="zh-CN" altLang="zh-CN" dirty="0"/>
              <a:t>低层图像特征提取的方法（特征点）</a:t>
            </a:r>
            <a:r>
              <a:rPr lang="zh-CN" altLang="zh-CN" dirty="0" smtClean="0">
                <a:latin typeface="+mn-ea"/>
              </a:rPr>
              <a:t> </a:t>
            </a:r>
            <a:endParaRPr lang="zh-CN" altLang="en-US" dirty="0">
              <a:latin typeface="+mn-ea"/>
            </a:endParaRPr>
          </a:p>
        </p:txBody>
      </p:sp>
      <p:sp>
        <p:nvSpPr>
          <p:cNvPr id="5"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DC76BC5-BEA4-481C-8754-120C975FDFE0}" type="slidenum">
              <a:rPr lang="zh-CN" altLang="en-US"/>
            </a:fld>
            <a:endParaRPr lang="en-US" altLang="zh-CN"/>
          </a:p>
        </p:txBody>
      </p:sp>
      <p:sp>
        <p:nvSpPr>
          <p:cNvPr id="11266" name="Rectangle 2"/>
          <p:cNvSpPr>
            <a:spLocks noGrp="1" noChangeArrowheads="1"/>
          </p:cNvSpPr>
          <p:nvPr>
            <p:ph type="title"/>
          </p:nvPr>
        </p:nvSpPr>
        <p:spPr/>
        <p:txBody>
          <a:bodyPr/>
          <a:lstStyle/>
          <a:p>
            <a:r>
              <a:rPr lang="en-US" altLang="zh-CN" dirty="0" smtClean="0"/>
              <a:t>6</a:t>
            </a:r>
            <a:r>
              <a:rPr lang="zh-CN" altLang="en-US" dirty="0" smtClean="0"/>
              <a:t>.</a:t>
            </a:r>
            <a:r>
              <a:rPr lang="zh-CN" altLang="en-US" dirty="0"/>
              <a:t>1 </a:t>
            </a:r>
            <a:r>
              <a:rPr lang="zh-CN" altLang="en-US" dirty="0" smtClean="0"/>
              <a:t>基本</a:t>
            </a:r>
            <a:r>
              <a:rPr lang="zh-CN" altLang="en-US" dirty="0"/>
              <a:t>概念</a:t>
            </a:r>
            <a:endParaRPr lang="zh-CN" altLang="en-US" dirty="0"/>
          </a:p>
        </p:txBody>
      </p:sp>
      <p:sp>
        <p:nvSpPr>
          <p:cNvPr id="11267" name="Rectangle 3"/>
          <p:cNvSpPr>
            <a:spLocks noGrp="1" noChangeArrowheads="1"/>
          </p:cNvSpPr>
          <p:nvPr>
            <p:ph type="body" idx="1"/>
          </p:nvPr>
        </p:nvSpPr>
        <p:spPr>
          <a:xfrm>
            <a:off x="683568" y="1484784"/>
            <a:ext cx="7772400" cy="4643438"/>
          </a:xfrm>
        </p:spPr>
        <p:txBody>
          <a:bodyPr/>
          <a:lstStyle/>
          <a:p>
            <a:pPr marL="609600" indent="-609600">
              <a:lnSpc>
                <a:spcPct val="80000"/>
              </a:lnSpc>
            </a:pPr>
            <a:r>
              <a:rPr lang="zh-CN" altLang="en-US" sz="2800" dirty="0" smtClean="0">
                <a:latin typeface="+mn-ea"/>
              </a:rPr>
              <a:t>多媒体内容包括音视频、图像、文本、游戏等。</a:t>
            </a:r>
            <a:endParaRPr lang="zh-CN" altLang="en-US" sz="2800" dirty="0" smtClean="0">
              <a:latin typeface="+mn-ea"/>
            </a:endParaRPr>
          </a:p>
          <a:p>
            <a:pPr marL="0" indent="0">
              <a:lnSpc>
                <a:spcPct val="80000"/>
              </a:lnSpc>
              <a:buNone/>
            </a:pPr>
            <a:endParaRPr lang="zh-CN" altLang="en-US" sz="2800" dirty="0" smtClean="0">
              <a:latin typeface="+mn-ea"/>
            </a:endParaRPr>
          </a:p>
          <a:p>
            <a:pPr marL="609600" indent="-609600">
              <a:lnSpc>
                <a:spcPct val="80000"/>
              </a:lnSpc>
            </a:pPr>
            <a:r>
              <a:rPr lang="zh-CN" altLang="en-US" sz="2800" dirty="0" smtClean="0">
                <a:latin typeface="+mn-ea"/>
              </a:rPr>
              <a:t>多媒体内容保护技术包括数字水印、密码技术和内容过滤等。</a:t>
            </a:r>
            <a:r>
              <a:rPr lang="zh-CN" altLang="en-US" sz="2000" dirty="0">
                <a:latin typeface="+mn-ea"/>
              </a:rPr>
              <a:t>  </a:t>
            </a:r>
            <a:endParaRPr lang="zh-CN" altLang="en-US" sz="2000" dirty="0">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1600200"/>
            <a:ext cx="8435975" cy="4525963"/>
          </a:xfrm>
        </p:spPr>
        <p:txBody>
          <a:bodyPr/>
          <a:lstStyle/>
          <a:p>
            <a:r>
              <a:rPr lang="zh-CN" altLang="en-US" dirty="0" smtClean="0">
                <a:latin typeface="+mn-ea"/>
              </a:rPr>
              <a:t>图像</a:t>
            </a:r>
            <a:r>
              <a:rPr lang="zh-CN" altLang="en-US" dirty="0">
                <a:latin typeface="+mn-ea"/>
              </a:rPr>
              <a:t>统计特征</a:t>
            </a:r>
            <a:endParaRPr lang="zh-CN" altLang="en-US" dirty="0">
              <a:latin typeface="+mn-ea"/>
            </a:endParaRPr>
          </a:p>
          <a:p>
            <a:pPr lvl="1"/>
            <a:r>
              <a:rPr lang="zh-CN" altLang="en-US" dirty="0" smtClean="0">
                <a:latin typeface="+mn-ea"/>
              </a:rPr>
              <a:t>颜色特征</a:t>
            </a:r>
            <a:endParaRPr lang="en-US" altLang="zh-CN" dirty="0" smtClean="0">
              <a:latin typeface="+mn-ea"/>
            </a:endParaRPr>
          </a:p>
          <a:p>
            <a:pPr lvl="1"/>
            <a:r>
              <a:rPr lang="zh-CN" altLang="en-US" dirty="0">
                <a:latin typeface="+mn-ea"/>
              </a:rPr>
              <a:t>纹理</a:t>
            </a:r>
            <a:r>
              <a:rPr lang="zh-CN" altLang="en-US" dirty="0" smtClean="0">
                <a:latin typeface="+mn-ea"/>
              </a:rPr>
              <a:t>特征</a:t>
            </a:r>
            <a:endParaRPr lang="en-US" altLang="zh-CN" dirty="0" smtClean="0">
              <a:latin typeface="+mn-ea"/>
            </a:endParaRPr>
          </a:p>
          <a:p>
            <a:pPr lvl="1"/>
            <a:r>
              <a:rPr lang="zh-CN" altLang="en-US" dirty="0">
                <a:latin typeface="+mn-ea"/>
              </a:rPr>
              <a:t>其他特征</a:t>
            </a:r>
            <a:endParaRPr lang="zh-CN" altLang="en-US" dirty="0">
              <a:latin typeface="+mn-ea"/>
            </a:endParaRPr>
          </a:p>
        </p:txBody>
      </p:sp>
      <p:sp>
        <p:nvSpPr>
          <p:cNvPr id="5"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467494" y="44624"/>
            <a:ext cx="8208962" cy="1150938"/>
          </a:xfrm>
        </p:spPr>
        <p:txBody>
          <a:bodyPr/>
          <a:lstStyle/>
          <a:p>
            <a:pPr>
              <a:defRPr/>
            </a:pPr>
            <a:r>
              <a:rPr lang="zh-CN" altLang="en-US" b="1" kern="1200" dirty="0" smtClean="0"/>
              <a:t> 颜色</a:t>
            </a:r>
            <a:r>
              <a:rPr lang="zh-CN" altLang="en-US" b="1" kern="1200" dirty="0"/>
              <a:t>特征描述 </a:t>
            </a:r>
            <a:endParaRPr lang="zh-CN" altLang="en-US" b="1" kern="1200" dirty="0"/>
          </a:p>
        </p:txBody>
      </p:sp>
      <p:sp>
        <p:nvSpPr>
          <p:cNvPr id="509955" name="Rectangle 3"/>
          <p:cNvSpPr>
            <a:spLocks noGrp="1" noChangeArrowheads="1"/>
          </p:cNvSpPr>
          <p:nvPr>
            <p:ph type="body" idx="1"/>
          </p:nvPr>
        </p:nvSpPr>
        <p:spPr>
          <a:xfrm>
            <a:off x="468313" y="1268760"/>
            <a:ext cx="8351837" cy="4824412"/>
          </a:xfrm>
        </p:spPr>
        <p:txBody>
          <a:bodyPr/>
          <a:lstStyle/>
          <a:p>
            <a:pPr>
              <a:buFont typeface="Wingdings" panose="05000000000000000000" pitchFamily="2" charset="2"/>
              <a:buNone/>
            </a:pPr>
            <a:endParaRPr lang="en-US" altLang="zh-CN" sz="1000" dirty="0">
              <a:latin typeface="黑体" panose="02010609060101010101" pitchFamily="2" charset="-122"/>
              <a:ea typeface="黑体" panose="02010609060101010101" pitchFamily="2" charset="-122"/>
            </a:endParaRPr>
          </a:p>
          <a:p>
            <a:r>
              <a:rPr lang="zh-CN" altLang="en-US" sz="3000" dirty="0">
                <a:latin typeface="+mn-ea"/>
              </a:rPr>
              <a:t>颜色特征反映彩色图像的整体特征，一幅图像可以用它的颜色特性近似描述。</a:t>
            </a:r>
            <a:endParaRPr lang="zh-CN" altLang="en-US" sz="3000" dirty="0">
              <a:latin typeface="+mn-ea"/>
            </a:endParaRPr>
          </a:p>
          <a:p>
            <a:r>
              <a:rPr lang="zh-CN" altLang="en-US" sz="3000" dirty="0">
                <a:latin typeface="+mn-ea"/>
              </a:rPr>
              <a:t>根据颜色与空间属性的关系，颜色特征的表示方法可以有颜色矩、颜色直方图、</a:t>
            </a:r>
            <a:r>
              <a:rPr lang="zh-CN" altLang="en-US" sz="3000" dirty="0" smtClean="0">
                <a:latin typeface="+mn-ea"/>
              </a:rPr>
              <a:t>颜色聚合矢量等</a:t>
            </a:r>
            <a:r>
              <a:rPr lang="zh-CN" altLang="en-US" sz="3000" dirty="0">
                <a:latin typeface="+mn-ea"/>
              </a:rPr>
              <a:t>几种方法。</a:t>
            </a:r>
            <a:endParaRPr lang="zh-CN" altLang="en-US" sz="30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9955">
                                            <p:txEl>
                                              <p:pRg st="1" end="1"/>
                                            </p:txEl>
                                          </p:spTgt>
                                        </p:tgtEl>
                                        <p:attrNameLst>
                                          <p:attrName>style.visibility</p:attrName>
                                        </p:attrNameLst>
                                      </p:cBhvr>
                                      <p:to>
                                        <p:strVal val="visible"/>
                                      </p:to>
                                    </p:set>
                                    <p:anim calcmode="lin" valueType="num">
                                      <p:cBhvr additive="base">
                                        <p:cTn id="7" dur="500" fill="hold"/>
                                        <p:tgtEl>
                                          <p:spTgt spid="5099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9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9955">
                                            <p:txEl>
                                              <p:pRg st="2" end="2"/>
                                            </p:txEl>
                                          </p:spTgt>
                                        </p:tgtEl>
                                        <p:attrNameLst>
                                          <p:attrName>style.visibility</p:attrName>
                                        </p:attrNameLst>
                                      </p:cBhvr>
                                      <p:to>
                                        <p:strVal val="visible"/>
                                      </p:to>
                                    </p:set>
                                    <p:anim calcmode="lin" valueType="num">
                                      <p:cBhvr additive="base">
                                        <p:cTn id="13" dur="500" fill="hold"/>
                                        <p:tgtEl>
                                          <p:spTgt spid="5099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99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539502" y="116632"/>
            <a:ext cx="8208962" cy="1150938"/>
          </a:xfrm>
        </p:spPr>
        <p:txBody>
          <a:bodyPr/>
          <a:lstStyle/>
          <a:p>
            <a:pPr>
              <a:defRPr/>
            </a:pPr>
            <a:r>
              <a:rPr lang="zh-CN" altLang="en-US" b="1" kern="1200" dirty="0" smtClean="0"/>
              <a:t>颜色</a:t>
            </a:r>
            <a:r>
              <a:rPr lang="zh-CN" altLang="en-US" b="1" kern="1200" dirty="0"/>
              <a:t>直方图 </a:t>
            </a:r>
            <a:endParaRPr lang="zh-CN" altLang="en-US" b="1" kern="1200" dirty="0"/>
          </a:p>
        </p:txBody>
      </p:sp>
      <p:sp>
        <p:nvSpPr>
          <p:cNvPr id="514051" name="Rectangle 3"/>
          <p:cNvSpPr>
            <a:spLocks noGrp="1" noChangeArrowheads="1"/>
          </p:cNvSpPr>
          <p:nvPr>
            <p:ph type="body" idx="1"/>
          </p:nvPr>
        </p:nvSpPr>
        <p:spPr>
          <a:xfrm>
            <a:off x="468313" y="1773238"/>
            <a:ext cx="8351837" cy="4824412"/>
          </a:xfrm>
        </p:spPr>
        <p:txBody>
          <a:bodyPr/>
          <a:lstStyle/>
          <a:p>
            <a:r>
              <a:rPr lang="zh-CN" altLang="en-US" sz="3000" dirty="0">
                <a:latin typeface="+mn-ea"/>
              </a:rPr>
              <a:t>描述了图像颜色分布的统计特性。</a:t>
            </a:r>
            <a:endParaRPr lang="zh-CN" altLang="en-US" sz="3000" dirty="0">
              <a:latin typeface="+mn-ea"/>
            </a:endParaRPr>
          </a:p>
          <a:p>
            <a:r>
              <a:rPr lang="zh-CN" altLang="en-US" sz="3000" dirty="0">
                <a:latin typeface="+mn-ea"/>
              </a:rPr>
              <a:t>设一幅图像包含</a:t>
            </a:r>
            <a:r>
              <a:rPr lang="en-US" altLang="zh-CN" sz="3000" dirty="0">
                <a:latin typeface="+mn-ea"/>
              </a:rPr>
              <a:t>M</a:t>
            </a:r>
            <a:r>
              <a:rPr lang="zh-CN" altLang="en-US" sz="3000" dirty="0">
                <a:latin typeface="+mn-ea"/>
              </a:rPr>
              <a:t>个像素，图像的颜色空间被量化成</a:t>
            </a:r>
            <a:r>
              <a:rPr lang="en-US" altLang="zh-CN" sz="3000" dirty="0">
                <a:latin typeface="+mn-ea"/>
              </a:rPr>
              <a:t>N</a:t>
            </a:r>
            <a:r>
              <a:rPr lang="zh-CN" altLang="en-US" sz="3000" dirty="0">
                <a:latin typeface="+mn-ea"/>
              </a:rPr>
              <a:t>个不同颜色。颜色直方图</a:t>
            </a:r>
            <a:r>
              <a:rPr lang="en-US" altLang="zh-CN" sz="3000" dirty="0">
                <a:latin typeface="+mn-ea"/>
              </a:rPr>
              <a:t>H</a:t>
            </a:r>
            <a:r>
              <a:rPr lang="zh-CN" altLang="en-US" sz="3000" dirty="0">
                <a:latin typeface="+mn-ea"/>
              </a:rPr>
              <a:t>定义为：</a:t>
            </a:r>
            <a:endParaRPr lang="zh-CN" altLang="en-US" sz="3000" dirty="0">
              <a:latin typeface="+mn-ea"/>
            </a:endParaRPr>
          </a:p>
          <a:p>
            <a:endParaRPr lang="zh-CN" altLang="en-US" sz="3000" dirty="0">
              <a:latin typeface="+mn-ea"/>
            </a:endParaRPr>
          </a:p>
          <a:p>
            <a:r>
              <a:rPr lang="zh-CN" altLang="en-US" sz="3000" dirty="0">
                <a:latin typeface="+mn-ea"/>
              </a:rPr>
              <a:t>  </a:t>
            </a:r>
            <a:r>
              <a:rPr lang="zh-CN" altLang="en-US" sz="3000" dirty="0" smtClean="0">
                <a:latin typeface="+mn-ea"/>
              </a:rPr>
              <a:t>第</a:t>
            </a:r>
            <a:r>
              <a:rPr lang="en-US" altLang="zh-CN" sz="3000" dirty="0">
                <a:latin typeface="+mn-ea"/>
              </a:rPr>
              <a:t>i</a:t>
            </a:r>
            <a:r>
              <a:rPr lang="zh-CN" altLang="en-US" sz="3000" dirty="0">
                <a:latin typeface="+mn-ea"/>
              </a:rPr>
              <a:t>种颜色在整幅图像中具有的像素数。</a:t>
            </a:r>
            <a:endParaRPr lang="zh-CN" altLang="en-US" sz="3000" dirty="0">
              <a:latin typeface="+mn-ea"/>
            </a:endParaRPr>
          </a:p>
          <a:p>
            <a:r>
              <a:rPr lang="zh-CN" altLang="en-US" sz="3000" dirty="0">
                <a:latin typeface="+mn-ea"/>
              </a:rPr>
              <a:t>归一化为：</a:t>
            </a:r>
            <a:endParaRPr lang="zh-CN" altLang="en-US" sz="3000" dirty="0">
              <a:latin typeface="+mn-ea"/>
            </a:endParaRPr>
          </a:p>
          <a:p>
            <a:pPr>
              <a:buClr>
                <a:schemeClr val="accent2"/>
              </a:buClr>
              <a:buFont typeface="Wingdings" panose="05000000000000000000" pitchFamily="2" charset="2"/>
              <a:buNone/>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accent2"/>
              </a:buClr>
              <a:buFont typeface="Wingdings" panose="05000000000000000000" pitchFamily="2" charset="2"/>
              <a:buChar char="Ø"/>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accent2"/>
              </a:buClr>
              <a:buFont typeface="Wingdings" panose="05000000000000000000" pitchFamily="2" charset="2"/>
              <a:buNone/>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accent2"/>
              </a:buClr>
              <a:buFont typeface="Wingdings" panose="05000000000000000000" pitchFamily="2" charset="2"/>
              <a:buChar char="Ø"/>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tx1"/>
              </a:buClr>
              <a:buFont typeface="Wingdings" panose="05000000000000000000" pitchFamily="2" charset="2"/>
              <a:buBlip>
                <a:blip r:embed="rId1"/>
              </a:buBlip>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tx1"/>
              </a:buClr>
              <a:buFont typeface="Wingdings" panose="05000000000000000000" pitchFamily="2" charset="2"/>
              <a:buBlip>
                <a:blip r:embed="rId1"/>
              </a:buBlip>
            </a:pPr>
            <a:endParaRPr lang="en-US" altLang="zh-CN"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p:txBody>
      </p:sp>
      <p:graphicFrame>
        <p:nvGraphicFramePr>
          <p:cNvPr id="514053" name="Object 5"/>
          <p:cNvGraphicFramePr>
            <a:graphicFrameLocks noChangeAspect="1"/>
          </p:cNvGraphicFramePr>
          <p:nvPr/>
        </p:nvGraphicFramePr>
        <p:xfrm>
          <a:off x="3707904" y="3356992"/>
          <a:ext cx="1003300" cy="531812"/>
        </p:xfrm>
        <a:graphic>
          <a:graphicData uri="http://schemas.openxmlformats.org/presentationml/2006/ole">
            <mc:AlternateContent xmlns:mc="http://schemas.openxmlformats.org/markup-compatibility/2006">
              <mc:Choice xmlns:v="urn:schemas-microsoft-com:vml" Requires="v">
                <p:oleObj spid="_x0000_s178265" name="公式" r:id="rId2" imgW="431800" imgH="228600" progId="Equation.3">
                  <p:embed/>
                </p:oleObj>
              </mc:Choice>
              <mc:Fallback>
                <p:oleObj name="公式" r:id="rId2" imgW="431800" imgH="228600" progId="Equation.3">
                  <p:embed/>
                  <p:pic>
                    <p:nvPicPr>
                      <p:cNvPr id="0" name="图片 1782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356992"/>
                        <a:ext cx="10033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054" name="Object 6"/>
          <p:cNvGraphicFramePr>
            <a:graphicFrameLocks noChangeAspect="1"/>
          </p:cNvGraphicFramePr>
          <p:nvPr/>
        </p:nvGraphicFramePr>
        <p:xfrm>
          <a:off x="3276600" y="4797425"/>
          <a:ext cx="1563688" cy="531813"/>
        </p:xfrm>
        <a:graphic>
          <a:graphicData uri="http://schemas.openxmlformats.org/presentationml/2006/ole">
            <mc:AlternateContent xmlns:mc="http://schemas.openxmlformats.org/markup-compatibility/2006">
              <mc:Choice xmlns:v="urn:schemas-microsoft-com:vml" Requires="v">
                <p:oleObj spid="_x0000_s178266" name="公式" r:id="rId4" imgW="673100" imgH="228600" progId="Equation.3">
                  <p:embed/>
                </p:oleObj>
              </mc:Choice>
              <mc:Fallback>
                <p:oleObj name="公式" r:id="rId4" imgW="673100" imgH="228600" progId="Equation.3">
                  <p:embed/>
                  <p:pic>
                    <p:nvPicPr>
                      <p:cNvPr id="0" name="图片 1782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797425"/>
                        <a:ext cx="15636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055" name="Object 7"/>
          <p:cNvGraphicFramePr>
            <a:graphicFrameLocks noChangeAspect="1"/>
          </p:cNvGraphicFramePr>
          <p:nvPr/>
        </p:nvGraphicFramePr>
        <p:xfrm>
          <a:off x="971550" y="3789363"/>
          <a:ext cx="354013" cy="531812"/>
        </p:xfrm>
        <a:graphic>
          <a:graphicData uri="http://schemas.openxmlformats.org/presentationml/2006/ole">
            <mc:AlternateContent xmlns:mc="http://schemas.openxmlformats.org/markup-compatibility/2006">
              <mc:Choice xmlns:v="urn:schemas-microsoft-com:vml" Requires="v">
                <p:oleObj spid="_x0000_s178267" name="公式" r:id="rId6" imgW="152400" imgH="228600" progId="Equation.3">
                  <p:embed/>
                </p:oleObj>
              </mc:Choice>
              <mc:Fallback>
                <p:oleObj name="公式" r:id="rId6" imgW="152400" imgH="228600" progId="Equation.3">
                  <p:embed/>
                  <p:pic>
                    <p:nvPicPr>
                      <p:cNvPr id="0" name="图片 1782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789363"/>
                        <a:ext cx="354013"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 calcmode="lin" valueType="num">
                                      <p:cBhvr additive="base">
                                        <p:cTn id="7" dur="500" fill="hold"/>
                                        <p:tgtEl>
                                          <p:spTgt spid="514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4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13" dur="500"/>
                                        <p:tgtEl>
                                          <p:spTgt spid="51405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14053"/>
                                        </p:tgtEl>
                                        <p:attrNameLst>
                                          <p:attrName>style.visibility</p:attrName>
                                        </p:attrNameLst>
                                      </p:cBhvr>
                                      <p:to>
                                        <p:strVal val="visible"/>
                                      </p:to>
                                    </p:set>
                                    <p:animEffect transition="in" filter="blinds(horizontal)">
                                      <p:cBhvr>
                                        <p:cTn id="18" dur="500"/>
                                        <p:tgtEl>
                                          <p:spTgt spid="51405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14055"/>
                                        </p:tgtEl>
                                        <p:attrNameLst>
                                          <p:attrName>style.visibility</p:attrName>
                                        </p:attrNameLst>
                                      </p:cBhvr>
                                      <p:to>
                                        <p:strVal val="visible"/>
                                      </p:to>
                                    </p:set>
                                    <p:animEffect transition="in" filter="blinds(horizontal)">
                                      <p:cBhvr>
                                        <p:cTn id="23" dur="500"/>
                                        <p:tgtEl>
                                          <p:spTgt spid="51405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28" dur="500"/>
                                        <p:tgtEl>
                                          <p:spTgt spid="51405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33" dur="500"/>
                                        <p:tgtEl>
                                          <p:spTgt spid="51405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14054"/>
                                        </p:tgtEl>
                                        <p:attrNameLst>
                                          <p:attrName>style.visibility</p:attrName>
                                        </p:attrNameLst>
                                      </p:cBhvr>
                                      <p:to>
                                        <p:strVal val="visible"/>
                                      </p:to>
                                    </p:set>
                                    <p:animEffect transition="in" filter="blinds(horizontal)">
                                      <p:cBhvr>
                                        <p:cTn id="38" dur="500"/>
                                        <p:tgtEl>
                                          <p:spTgt spid="51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467494" y="116632"/>
            <a:ext cx="8208962" cy="1150938"/>
          </a:xfrm>
        </p:spPr>
        <p:txBody>
          <a:bodyPr/>
          <a:lstStyle/>
          <a:p>
            <a:pPr>
              <a:defRPr/>
            </a:pPr>
            <a:r>
              <a:rPr lang="zh-CN" altLang="en-US" b="1" kern="1200" dirty="0" smtClean="0"/>
              <a:t>颜色</a:t>
            </a:r>
            <a:r>
              <a:rPr lang="zh-CN" altLang="en-US" b="1" kern="1200" dirty="0"/>
              <a:t>直方图 </a:t>
            </a:r>
            <a:endParaRPr lang="zh-CN" altLang="en-US" b="1" kern="1200" dirty="0"/>
          </a:p>
        </p:txBody>
      </p:sp>
      <p:sp>
        <p:nvSpPr>
          <p:cNvPr id="516099" name="Rectangle 3"/>
          <p:cNvSpPr>
            <a:spLocks noGrp="1" noChangeArrowheads="1"/>
          </p:cNvSpPr>
          <p:nvPr>
            <p:ph type="body" idx="1"/>
          </p:nvPr>
        </p:nvSpPr>
        <p:spPr>
          <a:xfrm>
            <a:off x="468313" y="1268760"/>
            <a:ext cx="8351837" cy="4824412"/>
          </a:xfrm>
        </p:spPr>
        <p:txBody>
          <a:bodyPr/>
          <a:lstStyle/>
          <a:p>
            <a:r>
              <a:rPr lang="zh-CN" altLang="en-US" sz="3000" dirty="0">
                <a:latin typeface="+mn-ea"/>
              </a:rPr>
              <a:t>由于</a:t>
            </a:r>
            <a:r>
              <a:rPr lang="en-US" altLang="zh-CN" sz="3000" dirty="0">
                <a:latin typeface="+mn-ea"/>
              </a:rPr>
              <a:t>RGB</a:t>
            </a:r>
            <a:r>
              <a:rPr lang="zh-CN" altLang="en-US" sz="3000" dirty="0">
                <a:latin typeface="+mn-ea"/>
              </a:rPr>
              <a:t>颜色空间与人的视觉不一致，可将</a:t>
            </a:r>
            <a:r>
              <a:rPr lang="en-US" altLang="zh-CN" sz="3000" dirty="0">
                <a:latin typeface="+mn-ea"/>
              </a:rPr>
              <a:t>RGB</a:t>
            </a:r>
            <a:r>
              <a:rPr lang="zh-CN" altLang="en-US" sz="3000" dirty="0">
                <a:latin typeface="+mn-ea"/>
              </a:rPr>
              <a:t>空间转换到视觉一致性</a:t>
            </a:r>
            <a:r>
              <a:rPr lang="zh-CN" altLang="en-US" sz="3000" dirty="0" smtClean="0">
                <a:latin typeface="+mn-ea"/>
              </a:rPr>
              <a:t>空间。可以</a:t>
            </a:r>
            <a:r>
              <a:rPr lang="zh-CN" altLang="en-US" sz="3000" dirty="0">
                <a:latin typeface="+mn-ea"/>
              </a:rPr>
              <a:t>采用一种更简单的颜色空间：</a:t>
            </a:r>
            <a:endParaRPr lang="zh-CN" altLang="en-US" sz="3000" dirty="0">
              <a:latin typeface="+mn-ea"/>
            </a:endParaRPr>
          </a:p>
          <a:p>
            <a:endParaRPr lang="zh-CN" altLang="en-US" sz="3000" dirty="0">
              <a:latin typeface="+mn-ea"/>
            </a:endParaRPr>
          </a:p>
          <a:p>
            <a:endParaRPr lang="zh-CN" altLang="en-US" sz="3000" dirty="0">
              <a:latin typeface="+mn-ea"/>
            </a:endParaRPr>
          </a:p>
          <a:p>
            <a:endParaRPr lang="zh-CN" altLang="en-US" sz="3000" dirty="0">
              <a:latin typeface="+mn-ea"/>
            </a:endParaRPr>
          </a:p>
          <a:p>
            <a:endParaRPr lang="en-US" altLang="zh-CN" sz="3000" dirty="0" smtClean="0">
              <a:latin typeface="+mn-ea"/>
            </a:endParaRPr>
          </a:p>
          <a:p>
            <a:r>
              <a:rPr lang="zh-CN" altLang="en-US" sz="3000" dirty="0" smtClean="0">
                <a:latin typeface="+mn-ea"/>
              </a:rPr>
              <a:t>彩色</a:t>
            </a:r>
            <a:r>
              <a:rPr lang="zh-CN" altLang="en-US" sz="3000" dirty="0">
                <a:latin typeface="+mn-ea"/>
              </a:rPr>
              <a:t>图像变换成灰度图像的公式为：</a:t>
            </a:r>
            <a:endParaRPr lang="zh-CN" altLang="en-US" sz="3000" dirty="0">
              <a:latin typeface="+mn-ea"/>
            </a:endParaRPr>
          </a:p>
        </p:txBody>
      </p:sp>
      <p:pic>
        <p:nvPicPr>
          <p:cNvPr id="51610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7085" y="2780928"/>
            <a:ext cx="6840538" cy="1462087"/>
          </a:xfrm>
          <a:prstGeom prst="rect">
            <a:avLst/>
          </a:prstGeom>
          <a:noFill/>
          <a:extLst>
            <a:ext uri="{909E8E84-426E-40DD-AFC4-6F175D3DCCD1}">
              <a14:hiddenFill xmlns:a14="http://schemas.microsoft.com/office/drawing/2010/main">
                <a:solidFill>
                  <a:srgbClr val="FFFFFF"/>
                </a:solidFill>
              </a14:hiddenFill>
            </a:ext>
          </a:extLst>
        </p:spPr>
      </p:pic>
      <p:sp>
        <p:nvSpPr>
          <p:cNvPr id="516105" name="Rectangle 9"/>
          <p:cNvSpPr>
            <a:spLocks noChangeArrowheads="1"/>
          </p:cNvSpPr>
          <p:nvPr/>
        </p:nvSpPr>
        <p:spPr bwMode="auto">
          <a:xfrm>
            <a:off x="2484438" y="4502151"/>
            <a:ext cx="199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t>这里，</a:t>
            </a:r>
            <a:r>
              <a:rPr lang="en-US" altLang="zh-CN" b="1" dirty="0"/>
              <a:t>max=255</a:t>
            </a:r>
            <a:r>
              <a:rPr lang="zh-CN" altLang="en-US" b="1" dirty="0"/>
              <a:t>。</a:t>
            </a:r>
            <a:endParaRPr lang="zh-CN" altLang="en-US" b="1" dirty="0"/>
          </a:p>
        </p:txBody>
      </p:sp>
      <p:pic>
        <p:nvPicPr>
          <p:cNvPr id="5161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5445224"/>
            <a:ext cx="3384550" cy="898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 calcmode="lin" valueType="num">
                                      <p:cBhvr additive="base">
                                        <p:cTn id="7" dur="500" fill="hold"/>
                                        <p:tgtEl>
                                          <p:spTgt spid="516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6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16104"/>
                                        </p:tgtEl>
                                        <p:attrNameLst>
                                          <p:attrName>style.visibility</p:attrName>
                                        </p:attrNameLst>
                                      </p:cBhvr>
                                      <p:to>
                                        <p:strVal val="visible"/>
                                      </p:to>
                                    </p:set>
                                    <p:animEffect transition="in" filter="blinds(horizontal)">
                                      <p:cBhvr>
                                        <p:cTn id="13" dur="500"/>
                                        <p:tgtEl>
                                          <p:spTgt spid="51610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6105"/>
                                        </p:tgtEl>
                                        <p:attrNameLst>
                                          <p:attrName>style.visibility</p:attrName>
                                        </p:attrNameLst>
                                      </p:cBhvr>
                                      <p:to>
                                        <p:strVal val="visible"/>
                                      </p:to>
                                    </p:set>
                                    <p:animEffect transition="in" filter="blinds(horizontal)">
                                      <p:cBhvr>
                                        <p:cTn id="18" dur="500"/>
                                        <p:tgtEl>
                                          <p:spTgt spid="51610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16099">
                                            <p:txEl>
                                              <p:pRg st="5" end="5"/>
                                            </p:txEl>
                                          </p:spTgt>
                                        </p:tgtEl>
                                        <p:attrNameLst>
                                          <p:attrName>style.visibility</p:attrName>
                                        </p:attrNameLst>
                                      </p:cBhvr>
                                      <p:to>
                                        <p:strVal val="visible"/>
                                      </p:to>
                                    </p:set>
                                    <p:animEffect transition="in" filter="blinds(horizontal)">
                                      <p:cBhvr>
                                        <p:cTn id="23" dur="500"/>
                                        <p:tgtEl>
                                          <p:spTgt spid="51609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16106"/>
                                        </p:tgtEl>
                                        <p:attrNameLst>
                                          <p:attrName>style.visibility</p:attrName>
                                        </p:attrNameLst>
                                      </p:cBhvr>
                                      <p:to>
                                        <p:strVal val="visible"/>
                                      </p:to>
                                    </p:set>
                                    <p:animEffect transition="in" filter="blinds(horizontal)">
                                      <p:cBhvr>
                                        <p:cTn id="28" dur="500"/>
                                        <p:tgtEl>
                                          <p:spTgt spid="516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autoUpdateAnimBg="0" build="p"/>
      <p:bldP spid="51610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539502" y="116632"/>
            <a:ext cx="8208962" cy="1150938"/>
          </a:xfrm>
        </p:spPr>
        <p:txBody>
          <a:bodyPr/>
          <a:lstStyle/>
          <a:p>
            <a:pPr>
              <a:defRPr/>
            </a:pPr>
            <a:r>
              <a:rPr lang="zh-CN" altLang="en-US" b="1" kern="1200" dirty="0" smtClean="0"/>
              <a:t>颜色</a:t>
            </a:r>
            <a:r>
              <a:rPr lang="zh-CN" altLang="en-US" b="1" kern="1200" dirty="0"/>
              <a:t>直方图 </a:t>
            </a:r>
            <a:endParaRPr lang="zh-CN" altLang="en-US" b="1" kern="1200" dirty="0"/>
          </a:p>
        </p:txBody>
      </p:sp>
      <p:sp>
        <p:nvSpPr>
          <p:cNvPr id="514051" name="Rectangle 3"/>
          <p:cNvSpPr>
            <a:spLocks noGrp="1" noChangeArrowheads="1"/>
          </p:cNvSpPr>
          <p:nvPr>
            <p:ph type="body" idx="1"/>
          </p:nvPr>
        </p:nvSpPr>
        <p:spPr>
          <a:xfrm>
            <a:off x="468313" y="1484784"/>
            <a:ext cx="8351837" cy="4824412"/>
          </a:xfrm>
        </p:spPr>
        <p:txBody>
          <a:bodyPr/>
          <a:lstStyle/>
          <a:p>
            <a:r>
              <a:rPr lang="zh-CN" altLang="en-US" sz="3000" dirty="0" smtClean="0">
                <a:latin typeface="+mn-ea"/>
              </a:rPr>
              <a:t>一般流程：</a:t>
            </a:r>
            <a:endParaRPr lang="en-US" altLang="zh-CN" sz="3000" dirty="0" smtClean="0">
              <a:latin typeface="+mn-ea"/>
            </a:endParaRPr>
          </a:p>
          <a:p>
            <a:pPr lvl="1"/>
            <a:r>
              <a:rPr lang="zh-CN" altLang="en-US" sz="2600" dirty="0">
                <a:latin typeface="+mn-ea"/>
              </a:rPr>
              <a:t>将颜色</a:t>
            </a:r>
            <a:r>
              <a:rPr lang="zh-CN" altLang="en-US" sz="2600" dirty="0" smtClean="0">
                <a:latin typeface="+mn-ea"/>
              </a:rPr>
              <a:t>空间划分成若干个颜色区间，每个区间代表直方图的一个颜色柄，称之为颜色量化</a:t>
            </a:r>
            <a:endParaRPr lang="en-US" altLang="zh-CN" sz="2600" dirty="0" smtClean="0">
              <a:latin typeface="+mn-ea"/>
            </a:endParaRPr>
          </a:p>
          <a:p>
            <a:pPr lvl="1"/>
            <a:r>
              <a:rPr lang="zh-CN" altLang="en-US" sz="2600" dirty="0">
                <a:latin typeface="+mn-ea"/>
              </a:rPr>
              <a:t>统计颜色落在</a:t>
            </a:r>
            <a:r>
              <a:rPr lang="zh-CN" altLang="en-US" sz="2600" dirty="0" smtClean="0">
                <a:latin typeface="+mn-ea"/>
              </a:rPr>
              <a:t>颜色柄中的像素点总数</a:t>
            </a:r>
            <a:endParaRPr lang="en-US" altLang="zh-CN" sz="2600" dirty="0" smtClean="0">
              <a:latin typeface="+mn-ea"/>
            </a:endParaRPr>
          </a:p>
          <a:p>
            <a:pPr lvl="1"/>
            <a:r>
              <a:rPr lang="zh-CN" altLang="en-US" sz="2600" dirty="0" smtClean="0">
                <a:latin typeface="+mn-ea"/>
              </a:rPr>
              <a:t>计算颜色直方图</a:t>
            </a:r>
            <a:endParaRPr lang="en-US" altLang="zh-CN" sz="2600" dirty="0" smtClean="0">
              <a:latin typeface="+mn-ea"/>
            </a:endParaRPr>
          </a:p>
          <a:p>
            <a:r>
              <a:rPr lang="zh-CN" altLang="en-US" sz="3000" dirty="0" smtClean="0">
                <a:latin typeface="+mn-ea"/>
              </a:rPr>
              <a:t>优点：</a:t>
            </a:r>
            <a:endParaRPr lang="en-US" altLang="zh-CN" sz="3000" dirty="0" smtClean="0">
              <a:latin typeface="+mn-ea"/>
            </a:endParaRPr>
          </a:p>
          <a:p>
            <a:pPr lvl="1"/>
            <a:r>
              <a:rPr lang="zh-CN" altLang="en-US" sz="2600" dirty="0">
                <a:latin typeface="+mn-ea"/>
              </a:rPr>
              <a:t>提取方法</a:t>
            </a:r>
            <a:r>
              <a:rPr lang="zh-CN" altLang="en-US" sz="2600" dirty="0" smtClean="0">
                <a:latin typeface="+mn-ea"/>
              </a:rPr>
              <a:t>简单，计算复杂度小</a:t>
            </a:r>
            <a:endParaRPr lang="en-US" altLang="zh-CN" sz="2600" dirty="0" smtClean="0">
              <a:latin typeface="+mn-ea"/>
            </a:endParaRPr>
          </a:p>
          <a:p>
            <a:pPr lvl="1"/>
            <a:r>
              <a:rPr lang="zh-CN" altLang="en-US" sz="2600" dirty="0" smtClean="0">
                <a:latin typeface="+mn-ea"/>
              </a:rPr>
              <a:t>位移、旋转等图像操作不会影响该颜色特征</a:t>
            </a:r>
            <a:endParaRPr lang="en-US" altLang="zh-CN" sz="2600" dirty="0" smtClean="0">
              <a:latin typeface="+mn-ea"/>
            </a:endParaRPr>
          </a:p>
          <a:p>
            <a:r>
              <a:rPr lang="zh-CN" altLang="en-US" sz="3000" dirty="0" smtClean="0">
                <a:latin typeface="+mn-ea"/>
              </a:rPr>
              <a:t>缺点：</a:t>
            </a:r>
            <a:endParaRPr lang="en-US" altLang="zh-CN" sz="3000" dirty="0" smtClean="0">
              <a:latin typeface="+mn-ea"/>
            </a:endParaRPr>
          </a:p>
          <a:p>
            <a:pPr lvl="1"/>
            <a:r>
              <a:rPr lang="zh-CN" altLang="en-US" sz="2600" dirty="0">
                <a:latin typeface="+mn-ea"/>
              </a:rPr>
              <a:t>量化</a:t>
            </a:r>
            <a:r>
              <a:rPr lang="zh-CN" altLang="en-US" sz="2600" dirty="0" smtClean="0">
                <a:latin typeface="+mn-ea"/>
              </a:rPr>
              <a:t>方法：均匀 </a:t>
            </a:r>
            <a:r>
              <a:rPr lang="en-US" altLang="zh-CN" sz="2600" dirty="0" err="1" smtClean="0">
                <a:latin typeface="+mn-ea"/>
              </a:rPr>
              <a:t>vs</a:t>
            </a:r>
            <a:r>
              <a:rPr lang="en-US" altLang="zh-CN" sz="2600" dirty="0" smtClean="0">
                <a:latin typeface="+mn-ea"/>
              </a:rPr>
              <a:t> </a:t>
            </a:r>
            <a:r>
              <a:rPr lang="zh-CN" altLang="en-US" sz="2600" dirty="0" smtClean="0">
                <a:latin typeface="+mn-ea"/>
              </a:rPr>
              <a:t>非均匀；量化阶数的选择</a:t>
            </a:r>
            <a:endParaRPr lang="zh-CN" altLang="en-US" sz="2600" dirty="0">
              <a:latin typeface="+mn-ea"/>
            </a:endParaRPr>
          </a:p>
          <a:p>
            <a:endParaRPr lang="zh-CN" altLang="en-US" sz="3000" dirty="0">
              <a:latin typeface="+mn-ea"/>
            </a:endParaRPr>
          </a:p>
          <a:p>
            <a:pPr>
              <a:buClr>
                <a:schemeClr val="accent2"/>
              </a:buClr>
              <a:buFont typeface="Wingdings" panose="05000000000000000000" pitchFamily="2" charset="2"/>
              <a:buNone/>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accent2"/>
              </a:buClr>
              <a:buFont typeface="Wingdings" panose="05000000000000000000" pitchFamily="2" charset="2"/>
              <a:buChar char="Ø"/>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accent2"/>
              </a:buClr>
              <a:buFont typeface="Wingdings" panose="05000000000000000000" pitchFamily="2" charset="2"/>
              <a:buNone/>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accent2"/>
              </a:buClr>
              <a:buFont typeface="Wingdings" panose="05000000000000000000" pitchFamily="2" charset="2"/>
              <a:buChar char="Ø"/>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tx1"/>
              </a:buClr>
              <a:buFont typeface="Wingdings" panose="05000000000000000000" pitchFamily="2" charset="2"/>
              <a:buBlip>
                <a:blip r:embed="rId1"/>
              </a:buBlip>
            </a:pPr>
            <a:endParaRPr lang="zh-CN" altLang="en-US"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a:p>
            <a:pPr>
              <a:buClr>
                <a:schemeClr val="tx1"/>
              </a:buClr>
              <a:buFont typeface="Wingdings" panose="05000000000000000000" pitchFamily="2" charset="2"/>
              <a:buBlip>
                <a:blip r:embed="rId1"/>
              </a:buBlip>
            </a:pPr>
            <a:endParaRPr lang="en-US" altLang="zh-CN" sz="2800" b="1" dirty="0">
              <a:solidFill>
                <a:srgbClr val="9900CC"/>
              </a:solidFill>
              <a:latin typeface="隶书" panose="02010509060101010101" pitchFamily="49" charset="-122"/>
              <a:ea typeface="隶书"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blinds(horizontal)">
                                      <p:cBhvr>
                                        <p:cTn id="7" dur="500"/>
                                        <p:tgtEl>
                                          <p:spTgt spid="514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12" dur="500"/>
                                        <p:tgtEl>
                                          <p:spTgt spid="514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17" dur="500"/>
                                        <p:tgtEl>
                                          <p:spTgt spid="514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22" dur="500"/>
                                        <p:tgtEl>
                                          <p:spTgt spid="514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27" dur="500"/>
                                        <p:tgtEl>
                                          <p:spTgt spid="5140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4051">
                                            <p:txEl>
                                              <p:pRg st="5" end="5"/>
                                            </p:txEl>
                                          </p:spTgt>
                                        </p:tgtEl>
                                        <p:attrNameLst>
                                          <p:attrName>style.visibility</p:attrName>
                                        </p:attrNameLst>
                                      </p:cBhvr>
                                      <p:to>
                                        <p:strVal val="visible"/>
                                      </p:to>
                                    </p:set>
                                    <p:animEffect transition="in" filter="blinds(horizontal)">
                                      <p:cBhvr>
                                        <p:cTn id="32" dur="500"/>
                                        <p:tgtEl>
                                          <p:spTgt spid="5140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37" dur="500"/>
                                        <p:tgtEl>
                                          <p:spTgt spid="5140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42" dur="500"/>
                                        <p:tgtEl>
                                          <p:spTgt spid="5140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47" dur="500"/>
                                        <p:tgtEl>
                                          <p:spTgt spid="514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467494" y="116632"/>
            <a:ext cx="8208962" cy="1150938"/>
          </a:xfrm>
        </p:spPr>
        <p:txBody>
          <a:bodyPr/>
          <a:lstStyle/>
          <a:p>
            <a:pPr>
              <a:defRPr/>
            </a:pPr>
            <a:r>
              <a:rPr lang="zh-CN" altLang="en-US" b="1" kern="1200" dirty="0" smtClean="0"/>
              <a:t>颜色</a:t>
            </a:r>
            <a:r>
              <a:rPr lang="zh-CN" altLang="en-US" b="1" kern="1200" dirty="0"/>
              <a:t>矩 </a:t>
            </a:r>
            <a:endParaRPr lang="zh-CN" altLang="en-US" b="1" kern="1200" dirty="0"/>
          </a:p>
        </p:txBody>
      </p:sp>
      <p:sp>
        <p:nvSpPr>
          <p:cNvPr id="512003" name="Rectangle 3"/>
          <p:cNvSpPr>
            <a:spLocks noGrp="1" noChangeArrowheads="1"/>
          </p:cNvSpPr>
          <p:nvPr>
            <p:ph type="body" idx="1"/>
          </p:nvPr>
        </p:nvSpPr>
        <p:spPr>
          <a:xfrm>
            <a:off x="468313" y="1340768"/>
            <a:ext cx="8351837" cy="4824412"/>
          </a:xfrm>
        </p:spPr>
        <p:txBody>
          <a:bodyPr/>
          <a:lstStyle/>
          <a:p>
            <a:r>
              <a:rPr lang="zh-CN" altLang="en-US" sz="3000" dirty="0">
                <a:latin typeface="+mn-ea"/>
              </a:rPr>
              <a:t>颜色矩是以数学方法为基础的，通过计算矩来描述颜色的分布。 </a:t>
            </a:r>
            <a:endParaRPr lang="zh-CN" altLang="en-US" sz="3000" dirty="0">
              <a:latin typeface="+mn-ea"/>
            </a:endParaRPr>
          </a:p>
          <a:p>
            <a:r>
              <a:rPr lang="zh-CN" altLang="en-US" sz="3000" dirty="0">
                <a:latin typeface="+mn-ea"/>
              </a:rPr>
              <a:t>颜色矩通常直接在</a:t>
            </a:r>
            <a:r>
              <a:rPr lang="en-US" altLang="zh-CN" sz="3000" dirty="0">
                <a:latin typeface="+mn-ea"/>
              </a:rPr>
              <a:t>RGB</a:t>
            </a:r>
            <a:r>
              <a:rPr lang="zh-CN" altLang="en-US" sz="3000" dirty="0">
                <a:latin typeface="+mn-ea"/>
              </a:rPr>
              <a:t>空间计算 </a:t>
            </a:r>
            <a:endParaRPr lang="zh-CN" altLang="en-US" sz="3000" dirty="0">
              <a:latin typeface="+mn-ea"/>
            </a:endParaRPr>
          </a:p>
          <a:p>
            <a:r>
              <a:rPr lang="zh-CN" altLang="en-US" sz="3000" dirty="0">
                <a:latin typeface="+mn-ea"/>
              </a:rPr>
              <a:t>颜色分布的前三阶矩表示为：</a:t>
            </a:r>
            <a:endParaRPr lang="zh-CN" altLang="en-US" sz="3000" dirty="0">
              <a:latin typeface="+mn-ea"/>
            </a:endParaRPr>
          </a:p>
          <a:p>
            <a:endParaRPr lang="zh-CN" altLang="en-US" sz="3000" dirty="0">
              <a:latin typeface="+mn-ea"/>
            </a:endParaRPr>
          </a:p>
          <a:p>
            <a:endParaRPr lang="zh-CN" altLang="en-US" sz="3000" dirty="0">
              <a:latin typeface="+mn-ea"/>
            </a:endParaRPr>
          </a:p>
          <a:p>
            <a:endParaRPr lang="zh-CN" altLang="en-US" sz="3000" dirty="0">
              <a:latin typeface="+mn-ea"/>
            </a:endParaRPr>
          </a:p>
          <a:p>
            <a:pPr marL="0" indent="0">
              <a:buNone/>
            </a:pPr>
            <a:endParaRPr lang="zh-CN" altLang="en-US" sz="3000" dirty="0">
              <a:latin typeface="+mn-ea"/>
            </a:endParaRPr>
          </a:p>
          <a:p>
            <a:r>
              <a:rPr lang="zh-CN" altLang="en-US" sz="3000" dirty="0">
                <a:latin typeface="+mn-ea"/>
              </a:rPr>
              <a:t>一阶</a:t>
            </a:r>
            <a:r>
              <a:rPr lang="en-US" altLang="zh-CN" sz="3000" dirty="0">
                <a:latin typeface="+mn-ea"/>
              </a:rPr>
              <a:t>-</a:t>
            </a:r>
            <a:r>
              <a:rPr lang="zh-CN" altLang="en-US" sz="3000" dirty="0">
                <a:latin typeface="+mn-ea"/>
              </a:rPr>
              <a:t>颜色分量的平均强度；二、三阶</a:t>
            </a:r>
            <a:r>
              <a:rPr lang="en-US" altLang="zh-CN" sz="3000" dirty="0">
                <a:latin typeface="+mn-ea"/>
              </a:rPr>
              <a:t>—</a:t>
            </a:r>
            <a:r>
              <a:rPr lang="zh-CN" altLang="en-US" sz="3000" dirty="0">
                <a:latin typeface="+mn-ea"/>
              </a:rPr>
              <a:t>方差和偏移度。</a:t>
            </a:r>
            <a:endParaRPr lang="zh-CN" altLang="en-US" sz="3000" dirty="0">
              <a:latin typeface="+mn-ea"/>
            </a:endParaRPr>
          </a:p>
        </p:txBody>
      </p:sp>
      <p:pic>
        <p:nvPicPr>
          <p:cNvPr id="51200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513" y="3429000"/>
            <a:ext cx="6048375" cy="2278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03">
                                            <p:txEl>
                                              <p:pRg st="0" end="0"/>
                                            </p:txEl>
                                          </p:spTgt>
                                        </p:tgtEl>
                                        <p:attrNameLst>
                                          <p:attrName>style.visibility</p:attrName>
                                        </p:attrNameLst>
                                      </p:cBhvr>
                                      <p:to>
                                        <p:strVal val="visible"/>
                                      </p:to>
                                    </p:set>
                                    <p:animEffect transition="in" filter="blinds(horizontal)">
                                      <p:cBhvr>
                                        <p:cTn id="7" dur="500"/>
                                        <p:tgtEl>
                                          <p:spTgt spid="512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03">
                                            <p:txEl>
                                              <p:pRg st="1" end="1"/>
                                            </p:txEl>
                                          </p:spTgt>
                                        </p:tgtEl>
                                        <p:attrNameLst>
                                          <p:attrName>style.visibility</p:attrName>
                                        </p:attrNameLst>
                                      </p:cBhvr>
                                      <p:to>
                                        <p:strVal val="visible"/>
                                      </p:to>
                                    </p:set>
                                    <p:animEffect transition="in" filter="blinds(horizontal)">
                                      <p:cBhvr>
                                        <p:cTn id="12" dur="500"/>
                                        <p:tgtEl>
                                          <p:spTgt spid="512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03">
                                            <p:txEl>
                                              <p:pRg st="2" end="2"/>
                                            </p:txEl>
                                          </p:spTgt>
                                        </p:tgtEl>
                                        <p:attrNameLst>
                                          <p:attrName>style.visibility</p:attrName>
                                        </p:attrNameLst>
                                      </p:cBhvr>
                                      <p:to>
                                        <p:strVal val="visible"/>
                                      </p:to>
                                    </p:set>
                                    <p:animEffect transition="in" filter="blinds(horizontal)">
                                      <p:cBhvr>
                                        <p:cTn id="17" dur="500"/>
                                        <p:tgtEl>
                                          <p:spTgt spid="512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05"/>
                                        </p:tgtEl>
                                        <p:attrNameLst>
                                          <p:attrName>style.visibility</p:attrName>
                                        </p:attrNameLst>
                                      </p:cBhvr>
                                      <p:to>
                                        <p:strVal val="visible"/>
                                      </p:to>
                                    </p:set>
                                    <p:animEffect transition="in" filter="blinds(horizontal)">
                                      <p:cBhvr>
                                        <p:cTn id="22" dur="500"/>
                                        <p:tgtEl>
                                          <p:spTgt spid="5120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003">
                                            <p:txEl>
                                              <p:pRg st="7" end="7"/>
                                            </p:txEl>
                                          </p:spTgt>
                                        </p:tgtEl>
                                        <p:attrNameLst>
                                          <p:attrName>style.visibility</p:attrName>
                                        </p:attrNameLst>
                                      </p:cBhvr>
                                      <p:to>
                                        <p:strVal val="visible"/>
                                      </p:to>
                                    </p:set>
                                    <p:animEffect transition="in" filter="blinds(horizontal)">
                                      <p:cBhvr>
                                        <p:cTn id="27" dur="500"/>
                                        <p:tgtEl>
                                          <p:spTgt spid="512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1026"/>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r>
              <a:rPr lang="zh-CN" altLang="en-US" b="1" kern="1200" dirty="0" smtClean="0"/>
              <a:t>颜色聚合矢量</a:t>
            </a:r>
            <a:endParaRPr lang="zh-CN" altLang="en-US" b="1" kern="1200" dirty="0"/>
          </a:p>
        </p:txBody>
      </p:sp>
      <p:sp>
        <p:nvSpPr>
          <p:cNvPr id="717827" name="Rectangle 1027"/>
          <p:cNvSpPr>
            <a:spLocks noGrp="1" noChangeArrowheads="1"/>
          </p:cNvSpPr>
          <p:nvPr>
            <p:ph type="body" idx="1"/>
          </p:nvPr>
        </p:nvSpPr>
        <p:spPr bwMode="auto">
          <a:xfrm>
            <a:off x="395288" y="1484313"/>
            <a:ext cx="8353176" cy="4968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90000"/>
              </a:lnSpc>
            </a:pPr>
            <a:r>
              <a:rPr lang="zh-CN" altLang="en-US" sz="3000" dirty="0">
                <a:latin typeface="+mn-ea"/>
              </a:rPr>
              <a:t>颜色直方图和颜色矩只是考虑了图像颜色的整体分布，不涉及位置信息</a:t>
            </a:r>
            <a:r>
              <a:rPr lang="zh-CN" altLang="en-US" sz="3000" dirty="0" smtClean="0">
                <a:latin typeface="+mn-ea"/>
              </a:rPr>
              <a:t>。</a:t>
            </a:r>
            <a:endParaRPr lang="zh-CN" altLang="en-US" sz="3000" dirty="0">
              <a:latin typeface="+mn-ea"/>
            </a:endParaRPr>
          </a:p>
          <a:p>
            <a:pPr>
              <a:lnSpc>
                <a:spcPct val="90000"/>
              </a:lnSpc>
            </a:pPr>
            <a:r>
              <a:rPr lang="zh-CN" altLang="en-US" sz="3000" dirty="0">
                <a:latin typeface="+mn-ea"/>
              </a:rPr>
              <a:t>颜色集表示则同时考虑了颜色空间的选择和颜色空间的划分 </a:t>
            </a:r>
            <a:endParaRPr lang="en-US" altLang="zh-CN" sz="3000" dirty="0" smtClean="0">
              <a:latin typeface="+mn-ea"/>
            </a:endParaRPr>
          </a:p>
          <a:p>
            <a:pPr>
              <a:lnSpc>
                <a:spcPct val="90000"/>
              </a:lnSpc>
            </a:pPr>
            <a:r>
              <a:rPr lang="zh-CN" altLang="en-US" sz="3000" dirty="0">
                <a:latin typeface="+mn-ea"/>
              </a:rPr>
              <a:t>一般</a:t>
            </a:r>
            <a:r>
              <a:rPr lang="zh-CN" altLang="en-US" sz="3000" dirty="0" smtClean="0">
                <a:latin typeface="+mn-ea"/>
              </a:rPr>
              <a:t>流程：</a:t>
            </a:r>
            <a:endParaRPr lang="en-US" altLang="zh-CN" sz="3000" dirty="0" smtClean="0">
              <a:latin typeface="+mn-ea"/>
            </a:endParaRPr>
          </a:p>
          <a:p>
            <a:pPr lvl="1">
              <a:lnSpc>
                <a:spcPct val="90000"/>
              </a:lnSpc>
            </a:pPr>
            <a:r>
              <a:rPr lang="zh-CN" altLang="en-US" sz="2600" dirty="0" smtClean="0">
                <a:latin typeface="+mn-ea"/>
              </a:rPr>
              <a:t>将颜色空间划分成若干个</a:t>
            </a:r>
            <a:r>
              <a:rPr lang="zh-CN" altLang="en-US" sz="2600" dirty="0">
                <a:latin typeface="+mn-ea"/>
              </a:rPr>
              <a:t>颜色</a:t>
            </a:r>
            <a:r>
              <a:rPr lang="zh-CN" altLang="en-US" sz="2600" dirty="0" smtClean="0">
                <a:latin typeface="+mn-ea"/>
              </a:rPr>
              <a:t>柄</a:t>
            </a:r>
            <a:endParaRPr lang="en-US" altLang="zh-CN" sz="2600" dirty="0" smtClean="0">
              <a:latin typeface="+mn-ea"/>
            </a:endParaRPr>
          </a:p>
          <a:p>
            <a:pPr lvl="1">
              <a:lnSpc>
                <a:spcPct val="90000"/>
              </a:lnSpc>
            </a:pPr>
            <a:r>
              <a:rPr lang="zh-CN" altLang="en-US" sz="2600" dirty="0">
                <a:latin typeface="+mn-ea"/>
              </a:rPr>
              <a:t>统计</a:t>
            </a:r>
            <a:r>
              <a:rPr lang="zh-CN" altLang="en-US" sz="2600" dirty="0" smtClean="0">
                <a:latin typeface="+mn-ea"/>
              </a:rPr>
              <a:t>颜色落在每个颜色柄中的像素点个数，并将其分为两类：若很多具有相同颜色的像素点之间是空间连续的，称为连续点；反之成为离散点。统计每个颜色柄中连续和离散像素点的个数，如第</a:t>
            </a:r>
            <a:r>
              <a:rPr lang="en-US" altLang="zh-CN" sz="2600" dirty="0" smtClean="0">
                <a:latin typeface="+mn-ea"/>
              </a:rPr>
              <a:t>i</a:t>
            </a:r>
            <a:r>
              <a:rPr lang="zh-CN" altLang="en-US" sz="2600" dirty="0" smtClean="0">
                <a:latin typeface="+mn-ea"/>
              </a:rPr>
              <a:t>个颜色柄，连续和离散可记为（</a:t>
            </a:r>
            <a:r>
              <a:rPr lang="en-US" altLang="zh-CN" sz="2600" dirty="0" err="1" smtClean="0">
                <a:latin typeface="+mn-ea"/>
              </a:rPr>
              <a:t>a</a:t>
            </a:r>
            <a:r>
              <a:rPr lang="en-US" altLang="zh-CN" sz="2600" baseline="-25000" dirty="0" err="1" smtClean="0">
                <a:latin typeface="+mn-ea"/>
              </a:rPr>
              <a:t>i</a:t>
            </a:r>
            <a:r>
              <a:rPr lang="en-US" altLang="zh-CN" sz="2600" dirty="0" err="1" smtClean="0">
                <a:latin typeface="+mn-ea"/>
              </a:rPr>
              <a:t>,b</a:t>
            </a:r>
            <a:r>
              <a:rPr lang="en-US" altLang="zh-CN" sz="2600" baseline="-25000" dirty="0" err="1" smtClean="0">
                <a:latin typeface="+mn-ea"/>
              </a:rPr>
              <a:t>i</a:t>
            </a:r>
            <a:r>
              <a:rPr lang="zh-CN" altLang="en-US" sz="2600" dirty="0" smtClean="0">
                <a:latin typeface="+mn-ea"/>
              </a:rPr>
              <a:t>）</a:t>
            </a:r>
            <a:endParaRPr lang="en-US" altLang="zh-CN" sz="2600" dirty="0" smtClean="0">
              <a:latin typeface="+mn-ea"/>
            </a:endParaRPr>
          </a:p>
          <a:p>
            <a:pPr lvl="1">
              <a:lnSpc>
                <a:spcPct val="90000"/>
              </a:lnSpc>
            </a:pPr>
            <a:r>
              <a:rPr lang="zh-CN" altLang="en-US" sz="2600" dirty="0">
                <a:latin typeface="+mn-ea"/>
              </a:rPr>
              <a:t>得出颜色</a:t>
            </a:r>
            <a:r>
              <a:rPr lang="zh-CN" altLang="en-US" sz="2600" dirty="0" smtClean="0">
                <a:latin typeface="+mn-ea"/>
              </a:rPr>
              <a:t>矢量</a:t>
            </a:r>
            <a:r>
              <a:rPr lang="en-US" altLang="zh-CN" sz="2600" dirty="0" smtClean="0">
                <a:latin typeface="+mn-ea"/>
              </a:rPr>
              <a:t>(</a:t>
            </a:r>
            <a:r>
              <a:rPr lang="zh-CN" altLang="en-US" sz="2600" dirty="0">
                <a:latin typeface="+mn-ea"/>
              </a:rPr>
              <a:t>（</a:t>
            </a:r>
            <a:r>
              <a:rPr lang="en-US" altLang="zh-CN" sz="2600" dirty="0" smtClean="0">
                <a:latin typeface="+mn-ea"/>
              </a:rPr>
              <a:t>a</a:t>
            </a:r>
            <a:r>
              <a:rPr lang="en-US" altLang="zh-CN" sz="2600" baseline="-25000" dirty="0" smtClean="0">
                <a:latin typeface="+mn-ea"/>
              </a:rPr>
              <a:t>1</a:t>
            </a:r>
            <a:r>
              <a:rPr lang="en-US" altLang="zh-CN" sz="2600" dirty="0" smtClean="0">
                <a:latin typeface="+mn-ea"/>
              </a:rPr>
              <a:t>,b</a:t>
            </a:r>
            <a:r>
              <a:rPr lang="en-US" altLang="zh-CN" sz="2600" baseline="-25000" dirty="0" smtClean="0">
                <a:latin typeface="+mn-ea"/>
              </a:rPr>
              <a:t>1</a:t>
            </a:r>
            <a:r>
              <a:rPr lang="zh-CN" altLang="en-US" sz="2600" dirty="0" smtClean="0">
                <a:latin typeface="+mn-ea"/>
              </a:rPr>
              <a:t>）</a:t>
            </a:r>
            <a:r>
              <a:rPr lang="en-US" altLang="zh-CN" sz="2600" dirty="0" smtClean="0">
                <a:latin typeface="+mn-ea"/>
              </a:rPr>
              <a:t>,</a:t>
            </a:r>
            <a:r>
              <a:rPr lang="zh-CN" altLang="en-US" sz="2600" dirty="0" smtClean="0">
                <a:latin typeface="+mn-ea"/>
              </a:rPr>
              <a:t>（</a:t>
            </a:r>
            <a:r>
              <a:rPr lang="en-US" altLang="zh-CN" sz="2600" dirty="0" smtClean="0">
                <a:latin typeface="+mn-ea"/>
              </a:rPr>
              <a:t>a</a:t>
            </a:r>
            <a:r>
              <a:rPr lang="en-US" altLang="zh-CN" sz="2600" baseline="-25000" dirty="0" smtClean="0">
                <a:latin typeface="+mn-ea"/>
              </a:rPr>
              <a:t>2</a:t>
            </a:r>
            <a:r>
              <a:rPr lang="en-US" altLang="zh-CN" sz="2600" dirty="0" smtClean="0">
                <a:latin typeface="+mn-ea"/>
              </a:rPr>
              <a:t>,b</a:t>
            </a:r>
            <a:r>
              <a:rPr lang="en-US" altLang="zh-CN" sz="2600" baseline="-25000" dirty="0" smtClean="0">
                <a:latin typeface="+mn-ea"/>
              </a:rPr>
              <a:t>2</a:t>
            </a:r>
            <a:r>
              <a:rPr lang="zh-CN" altLang="en-US" sz="2600" dirty="0" smtClean="0">
                <a:latin typeface="+mn-ea"/>
              </a:rPr>
              <a:t>）</a:t>
            </a:r>
            <a:r>
              <a:rPr lang="en-US" altLang="zh-CN" sz="2600" dirty="0" smtClean="0">
                <a:latin typeface="+mn-ea"/>
              </a:rPr>
              <a:t>….</a:t>
            </a:r>
            <a:r>
              <a:rPr lang="zh-CN" altLang="en-US" sz="2600" dirty="0">
                <a:latin typeface="+mn-ea"/>
              </a:rPr>
              <a:t> （</a:t>
            </a:r>
            <a:r>
              <a:rPr lang="en-US" altLang="zh-CN" sz="2600" dirty="0" err="1" smtClean="0">
                <a:latin typeface="+mn-ea"/>
              </a:rPr>
              <a:t>a</a:t>
            </a:r>
            <a:r>
              <a:rPr lang="en-US" altLang="zh-CN" sz="2600" baseline="-25000" dirty="0" err="1" smtClean="0">
                <a:latin typeface="+mn-ea"/>
              </a:rPr>
              <a:t>k</a:t>
            </a:r>
            <a:r>
              <a:rPr lang="en-US" altLang="zh-CN" sz="2600" dirty="0" err="1" smtClean="0">
                <a:latin typeface="+mn-ea"/>
              </a:rPr>
              <a:t>,b</a:t>
            </a:r>
            <a:r>
              <a:rPr lang="en-US" altLang="zh-CN" sz="2600" baseline="-25000" dirty="0" err="1" smtClean="0">
                <a:latin typeface="+mn-ea"/>
              </a:rPr>
              <a:t>k</a:t>
            </a:r>
            <a:r>
              <a:rPr lang="zh-CN" altLang="en-US" sz="2600" dirty="0" smtClean="0">
                <a:latin typeface="+mn-ea"/>
              </a:rPr>
              <a:t>）</a:t>
            </a:r>
            <a:r>
              <a:rPr lang="en-US" altLang="zh-CN" sz="2600" dirty="0" smtClean="0">
                <a:latin typeface="+mn-ea"/>
              </a:rPr>
              <a:t>)</a:t>
            </a:r>
            <a:endParaRPr lang="en-US" altLang="zh-CN" sz="3000" dirty="0">
              <a:latin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1026"/>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r>
              <a:rPr lang="zh-CN" altLang="en-US" b="1" kern="1200" dirty="0"/>
              <a:t>其他颜色特征</a:t>
            </a:r>
            <a:endParaRPr lang="zh-CN" altLang="en-US" b="1" kern="1200" dirty="0"/>
          </a:p>
        </p:txBody>
      </p:sp>
      <p:sp>
        <p:nvSpPr>
          <p:cNvPr id="717827" name="Rectangle 1027"/>
          <p:cNvSpPr>
            <a:spLocks noGrp="1" noChangeArrowheads="1"/>
          </p:cNvSpPr>
          <p:nvPr>
            <p:ph type="body" idx="1"/>
          </p:nvPr>
        </p:nvSpPr>
        <p:spPr bwMode="auto">
          <a:xfrm>
            <a:off x="395288" y="1484313"/>
            <a:ext cx="8353176" cy="4968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90000"/>
              </a:lnSpc>
            </a:pPr>
            <a:r>
              <a:rPr lang="zh-CN" altLang="en-US" sz="3000" dirty="0" smtClean="0">
                <a:latin typeface="+mn-ea"/>
              </a:rPr>
              <a:t>色彩对比度</a:t>
            </a:r>
            <a:endParaRPr lang="en-US" altLang="zh-CN" sz="3000" dirty="0" smtClean="0">
              <a:latin typeface="+mn-ea"/>
            </a:endParaRPr>
          </a:p>
          <a:p>
            <a:pPr>
              <a:lnSpc>
                <a:spcPct val="90000"/>
              </a:lnSpc>
            </a:pPr>
            <a:r>
              <a:rPr lang="zh-CN" altLang="en-US" sz="3000" dirty="0" smtClean="0">
                <a:latin typeface="+mn-ea"/>
              </a:rPr>
              <a:t>饱和度</a:t>
            </a:r>
            <a:endParaRPr lang="en-US" altLang="zh-CN" sz="3000" dirty="0" smtClean="0">
              <a:latin typeface="+mn-ea"/>
            </a:endParaRPr>
          </a:p>
          <a:p>
            <a:pPr>
              <a:lnSpc>
                <a:spcPct val="90000"/>
              </a:lnSpc>
            </a:pPr>
            <a:r>
              <a:rPr lang="zh-CN" altLang="en-US" sz="3000" dirty="0">
                <a:latin typeface="+mn-ea"/>
              </a:rPr>
              <a:t>色彩暖度</a:t>
            </a:r>
            <a:endParaRPr lang="en-US" altLang="zh-CN" sz="3000" dirty="0" smtClean="0">
              <a:latin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1026"/>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r>
              <a:rPr lang="zh-CN" altLang="en-US" b="1" kern="1200" dirty="0" smtClean="0"/>
              <a:t>图像纹理特征</a:t>
            </a:r>
            <a:endParaRPr lang="zh-CN" altLang="en-US" b="1" kern="1200" dirty="0"/>
          </a:p>
        </p:txBody>
      </p:sp>
      <p:sp>
        <p:nvSpPr>
          <p:cNvPr id="717827" name="Rectangle 1027"/>
          <p:cNvSpPr>
            <a:spLocks noGrp="1" noChangeArrowheads="1"/>
          </p:cNvSpPr>
          <p:nvPr>
            <p:ph type="body" idx="1"/>
          </p:nvPr>
        </p:nvSpPr>
        <p:spPr bwMode="auto">
          <a:xfrm>
            <a:off x="395288" y="1484313"/>
            <a:ext cx="8353176" cy="4968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90000"/>
              </a:lnSpc>
            </a:pPr>
            <a:r>
              <a:rPr lang="zh-CN" altLang="en-US" sz="3000" dirty="0" smtClean="0">
                <a:latin typeface="+mn-ea"/>
              </a:rPr>
              <a:t>指</a:t>
            </a:r>
            <a:r>
              <a:rPr lang="zh-CN" altLang="en-US" sz="3000" dirty="0">
                <a:latin typeface="+mn-ea"/>
              </a:rPr>
              <a:t>的是图像像素灰度级或颜色的某种变化，主要研究如何获得图像纹理特征和结构的定量描述和解释，以便于图像分析、分割和理解</a:t>
            </a:r>
            <a:r>
              <a:rPr lang="zh-CN" altLang="en-US" sz="3000" dirty="0" smtClean="0">
                <a:latin typeface="+mn-ea"/>
              </a:rPr>
              <a:t>。</a:t>
            </a:r>
            <a:endParaRPr lang="en-US" altLang="zh-CN" sz="3000" dirty="0" smtClean="0">
              <a:latin typeface="+mn-ea"/>
            </a:endParaRPr>
          </a:p>
          <a:p>
            <a:pPr>
              <a:lnSpc>
                <a:spcPct val="90000"/>
              </a:lnSpc>
            </a:pPr>
            <a:r>
              <a:rPr lang="zh-CN" altLang="en-US" sz="3000" dirty="0">
                <a:latin typeface="+mn-ea"/>
              </a:rPr>
              <a:t>灰度</a:t>
            </a:r>
            <a:r>
              <a:rPr lang="zh-CN" altLang="en-US" sz="3000" dirty="0" smtClean="0">
                <a:latin typeface="+mn-ea"/>
              </a:rPr>
              <a:t>共生矩阵</a:t>
            </a:r>
            <a:endParaRPr lang="en-US" altLang="zh-CN" sz="3000" dirty="0" smtClean="0">
              <a:latin typeface="+mn-ea"/>
            </a:endParaRPr>
          </a:p>
          <a:p>
            <a:pPr lvl="1">
              <a:lnSpc>
                <a:spcPct val="90000"/>
              </a:lnSpc>
            </a:pPr>
            <a:r>
              <a:rPr lang="zh-CN" altLang="en-US" dirty="0">
                <a:latin typeface="宋体" panose="02010600030101010101" pitchFamily="2" charset="-122"/>
              </a:rPr>
              <a:t>灰度共生矩阵就是从    的图像</a:t>
            </a:r>
            <a:r>
              <a:rPr lang="en-US" altLang="zh-CN" dirty="0">
                <a:latin typeface="宋体" panose="02010600030101010101" pitchFamily="2" charset="-122"/>
              </a:rPr>
              <a:t>f(</a:t>
            </a:r>
            <a:r>
              <a:rPr lang="en-US" altLang="zh-CN" dirty="0" err="1">
                <a:latin typeface="宋体" panose="02010600030101010101" pitchFamily="2" charset="-122"/>
              </a:rPr>
              <a:t>x,y</a:t>
            </a:r>
            <a:r>
              <a:rPr lang="en-US" altLang="zh-CN" dirty="0">
                <a:latin typeface="宋体" panose="02010600030101010101" pitchFamily="2" charset="-122"/>
              </a:rPr>
              <a:t>)</a:t>
            </a:r>
            <a:r>
              <a:rPr lang="zh-CN" altLang="en-US" dirty="0">
                <a:latin typeface="宋体" panose="02010600030101010101" pitchFamily="2" charset="-122"/>
              </a:rPr>
              <a:t>的灰度为</a:t>
            </a:r>
            <a:r>
              <a:rPr lang="en-US" altLang="zh-CN" dirty="0">
                <a:latin typeface="宋体" panose="02010600030101010101" pitchFamily="2" charset="-122"/>
              </a:rPr>
              <a:t>i</a:t>
            </a:r>
            <a:r>
              <a:rPr lang="zh-CN" altLang="en-US" dirty="0">
                <a:latin typeface="宋体" panose="02010600030101010101" pitchFamily="2" charset="-122"/>
              </a:rPr>
              <a:t>的像素出发，统计与距离为 </a:t>
            </a:r>
            <a:r>
              <a:rPr lang="en-US" altLang="zh-CN" dirty="0">
                <a:latin typeface="宋体" panose="02010600030101010101" pitchFamily="2" charset="-122"/>
              </a:rPr>
              <a:t> </a:t>
            </a:r>
            <a:r>
              <a:rPr lang="en-US" altLang="zh-CN" dirty="0"/>
              <a:t>                  </a:t>
            </a:r>
            <a:r>
              <a:rPr lang="zh-CN" altLang="en-US" dirty="0" smtClean="0"/>
              <a:t>，</a:t>
            </a:r>
            <a:r>
              <a:rPr lang="zh-CN" altLang="en-US" dirty="0">
                <a:latin typeface="宋体" panose="02010600030101010101" pitchFamily="2" charset="-122"/>
              </a:rPr>
              <a:t>灰度为</a:t>
            </a:r>
            <a:r>
              <a:rPr lang="zh-CN" altLang="en-US" dirty="0"/>
              <a:t> </a:t>
            </a:r>
            <a:r>
              <a:rPr lang="en-US" altLang="zh-CN" dirty="0"/>
              <a:t>j</a:t>
            </a:r>
            <a:r>
              <a:rPr lang="zh-CN" altLang="en-US" dirty="0">
                <a:latin typeface="宋体" panose="02010600030101010101" pitchFamily="2" charset="-122"/>
              </a:rPr>
              <a:t>的像素同时出现的概率</a:t>
            </a:r>
            <a:r>
              <a:rPr lang="zh-CN" altLang="en-US" dirty="0"/>
              <a:t>                </a:t>
            </a:r>
            <a:r>
              <a:rPr lang="zh-CN" altLang="en-US" dirty="0" smtClean="0"/>
              <a:t>。</a:t>
            </a:r>
            <a:endParaRPr lang="en-US" altLang="zh-CN" dirty="0" smtClean="0"/>
          </a:p>
          <a:p>
            <a:pPr lvl="1">
              <a:lnSpc>
                <a:spcPct val="90000"/>
              </a:lnSpc>
            </a:pPr>
            <a:r>
              <a:rPr lang="zh-CN" altLang="en-US" dirty="0">
                <a:latin typeface="宋体" panose="02010600030101010101" pitchFamily="2" charset="-122"/>
              </a:rPr>
              <a:t>反映</a:t>
            </a:r>
            <a:r>
              <a:rPr lang="zh-CN" altLang="en-US" dirty="0" smtClean="0">
                <a:latin typeface="宋体" panose="02010600030101010101" pitchFamily="2" charset="-122"/>
              </a:rPr>
              <a:t>了图像灰度分布与方向、变化幅度、局部邻域的关系</a:t>
            </a:r>
            <a:endParaRPr lang="en-US" altLang="zh-CN" dirty="0">
              <a:latin typeface="宋体" panose="02010600030101010101" pitchFamily="2" charset="-122"/>
            </a:endParaRPr>
          </a:p>
          <a:p>
            <a:pPr>
              <a:lnSpc>
                <a:spcPct val="90000"/>
              </a:lnSpc>
            </a:pPr>
            <a:r>
              <a:rPr lang="en-US" altLang="zh-CN" sz="3000" dirty="0" smtClean="0">
                <a:latin typeface="+mn-ea"/>
              </a:rPr>
              <a:t>Gabor</a:t>
            </a:r>
            <a:r>
              <a:rPr lang="zh-CN" altLang="en-US" sz="3000" dirty="0" smtClean="0">
                <a:latin typeface="+mn-ea"/>
              </a:rPr>
              <a:t>小波特征</a:t>
            </a:r>
            <a:endParaRPr lang="en-US" altLang="zh-CN" sz="3000" dirty="0" smtClean="0">
              <a:latin typeface="+mn-ea"/>
            </a:endParaRPr>
          </a:p>
          <a:p>
            <a:pPr>
              <a:lnSpc>
                <a:spcPct val="90000"/>
              </a:lnSpc>
            </a:pPr>
            <a:endParaRPr lang="zh-CN" altLang="en-US" sz="3000" dirty="0">
              <a:latin typeface="+mn-ea"/>
            </a:endParaRPr>
          </a:p>
        </p:txBody>
      </p:sp>
      <p:graphicFrame>
        <p:nvGraphicFramePr>
          <p:cNvPr id="2" name="对象 1"/>
          <p:cNvGraphicFramePr>
            <a:graphicFrameLocks noChangeAspect="1"/>
          </p:cNvGraphicFramePr>
          <p:nvPr/>
        </p:nvGraphicFramePr>
        <p:xfrm>
          <a:off x="4139952" y="3340224"/>
          <a:ext cx="609600" cy="304800"/>
        </p:xfrm>
        <a:graphic>
          <a:graphicData uri="http://schemas.openxmlformats.org/presentationml/2006/ole">
            <mc:AlternateContent xmlns:mc="http://schemas.openxmlformats.org/markup-compatibility/2006">
              <mc:Choice xmlns:v="urn:schemas-microsoft-com:vml" Requires="v">
                <p:oleObj spid="_x0000_s181313" name="位图图像" r:id="rId1" imgW="304800" imgH="152400" progId="PBrush">
                  <p:embed/>
                </p:oleObj>
              </mc:Choice>
              <mc:Fallback>
                <p:oleObj name="位图图像" r:id="rId1" imgW="304800" imgH="152400" progId="PBrush">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34022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4499992" y="3717032"/>
          <a:ext cx="1800225" cy="320675"/>
        </p:xfrm>
        <a:graphic>
          <a:graphicData uri="http://schemas.openxmlformats.org/presentationml/2006/ole">
            <mc:AlternateContent xmlns:mc="http://schemas.openxmlformats.org/markup-compatibility/2006">
              <mc:Choice xmlns:v="urn:schemas-microsoft-com:vml" Requires="v">
                <p:oleObj spid="_x0000_s181314" name="位图图像" r:id="rId3" imgW="857250" imgH="152400" progId="PBrush">
                  <p:embed/>
                </p:oleObj>
              </mc:Choice>
              <mc:Fallback>
                <p:oleObj name="位图图像" r:id="rId3" imgW="857250" imgH="152400"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717032"/>
                        <a:ext cx="180022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4355976" y="4005064"/>
          <a:ext cx="1171575" cy="301625"/>
        </p:xfrm>
        <a:graphic>
          <a:graphicData uri="http://schemas.openxmlformats.org/presentationml/2006/ole">
            <mc:AlternateContent xmlns:mc="http://schemas.openxmlformats.org/markup-compatibility/2006">
              <mc:Choice xmlns:v="urn:schemas-microsoft-com:vml" Requires="v">
                <p:oleObj spid="_x0000_s181315" name="位图图像" r:id="rId5" imgW="666750" imgH="171450" progId="PBrush">
                  <p:embed/>
                </p:oleObj>
              </mc:Choice>
              <mc:Fallback>
                <p:oleObj name="位图图像" r:id="rId5" imgW="666750" imgH="171450" progId="PBrush">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005064"/>
                        <a:ext cx="11715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1026"/>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r>
              <a:rPr lang="zh-CN" altLang="en-US" b="1" kern="1200" dirty="0" smtClean="0"/>
              <a:t>其他特征</a:t>
            </a:r>
            <a:endParaRPr lang="zh-CN" altLang="en-US" b="1" kern="1200" dirty="0"/>
          </a:p>
        </p:txBody>
      </p:sp>
      <p:sp>
        <p:nvSpPr>
          <p:cNvPr id="717827" name="Rectangle 1027"/>
          <p:cNvSpPr>
            <a:spLocks noGrp="1" noChangeArrowheads="1"/>
          </p:cNvSpPr>
          <p:nvPr>
            <p:ph type="body" idx="1"/>
          </p:nvPr>
        </p:nvSpPr>
        <p:spPr bwMode="auto">
          <a:xfrm>
            <a:off x="395288" y="1484313"/>
            <a:ext cx="8353176" cy="4968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90000"/>
              </a:lnSpc>
            </a:pPr>
            <a:r>
              <a:rPr lang="zh-CN" altLang="en-US" sz="3000" dirty="0" smtClean="0">
                <a:latin typeface="+mn-ea"/>
              </a:rPr>
              <a:t>边缘特征</a:t>
            </a:r>
            <a:endParaRPr lang="en-US" altLang="zh-CN" sz="3000" dirty="0" smtClean="0">
              <a:latin typeface="+mn-ea"/>
            </a:endParaRPr>
          </a:p>
          <a:p>
            <a:pPr lvl="1">
              <a:lnSpc>
                <a:spcPct val="90000"/>
              </a:lnSpc>
            </a:pPr>
            <a:r>
              <a:rPr lang="zh-CN" altLang="en-US" sz="2600" dirty="0" smtClean="0">
                <a:latin typeface="+mn-ea"/>
              </a:rPr>
              <a:t>灰度（颜色）存在较大差异的像素点，一般边缘点存在于背景的分界处，或者目标内部的纹理区域。</a:t>
            </a:r>
            <a:endParaRPr lang="en-US" altLang="zh-CN" sz="2600" dirty="0" smtClean="0">
              <a:latin typeface="+mn-ea"/>
            </a:endParaRPr>
          </a:p>
          <a:p>
            <a:pPr>
              <a:lnSpc>
                <a:spcPct val="90000"/>
              </a:lnSpc>
            </a:pPr>
            <a:r>
              <a:rPr lang="zh-CN" altLang="en-US" sz="3000" dirty="0">
                <a:latin typeface="+mn-ea"/>
              </a:rPr>
              <a:t>轮廓</a:t>
            </a:r>
            <a:r>
              <a:rPr lang="zh-CN" altLang="en-US" sz="3000" dirty="0" smtClean="0">
                <a:latin typeface="+mn-ea"/>
              </a:rPr>
              <a:t>特征</a:t>
            </a:r>
            <a:endParaRPr lang="en-US" altLang="zh-CN" sz="3000" dirty="0" smtClean="0">
              <a:latin typeface="+mn-ea"/>
            </a:endParaRPr>
          </a:p>
          <a:p>
            <a:pPr lvl="1">
              <a:lnSpc>
                <a:spcPct val="90000"/>
              </a:lnSpc>
            </a:pPr>
            <a:r>
              <a:rPr lang="zh-CN" altLang="en-US" sz="2600" dirty="0">
                <a:latin typeface="+mn-ea"/>
              </a:rPr>
              <a:t>描述图像</a:t>
            </a:r>
            <a:r>
              <a:rPr lang="zh-CN" altLang="en-US" sz="2600" dirty="0" smtClean="0">
                <a:latin typeface="+mn-ea"/>
              </a:rPr>
              <a:t>内某些目标的物体的轮廓信息，从而为识别物体提供形状方面的信息</a:t>
            </a:r>
            <a:endParaRPr lang="zh-CN" altLang="en-US" sz="2600"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063414F7-D1DF-405F-8516-80D561AF5CBA}" type="slidenum">
              <a:rPr lang="zh-CN" altLang="en-US"/>
            </a:fld>
            <a:endParaRPr lang="en-US" altLang="zh-CN"/>
          </a:p>
        </p:txBody>
      </p:sp>
      <p:sp>
        <p:nvSpPr>
          <p:cNvPr id="12291" name="Rectangle 3"/>
          <p:cNvSpPr>
            <a:spLocks noGrp="1" noChangeArrowheads="1"/>
          </p:cNvSpPr>
          <p:nvPr>
            <p:ph type="body" sz="half" idx="1"/>
          </p:nvPr>
        </p:nvSpPr>
        <p:spPr>
          <a:xfrm>
            <a:off x="611560" y="1474440"/>
            <a:ext cx="8097837" cy="4114800"/>
          </a:xfrm>
        </p:spPr>
        <p:txBody>
          <a:bodyPr/>
          <a:lstStyle/>
          <a:p>
            <a:pPr marL="609600" indent="-609600">
              <a:lnSpc>
                <a:spcPct val="80000"/>
              </a:lnSpc>
            </a:pPr>
            <a:r>
              <a:rPr lang="zh-CN" altLang="en-US" sz="2800" dirty="0">
                <a:latin typeface="+mn-ea"/>
              </a:rPr>
              <a:t>数字图像的表示</a:t>
            </a:r>
            <a:endParaRPr lang="zh-CN" altLang="en-US" sz="2800" dirty="0">
              <a:latin typeface="+mn-ea"/>
            </a:endParaRPr>
          </a:p>
          <a:p>
            <a:pPr lvl="1">
              <a:lnSpc>
                <a:spcPct val="150000"/>
              </a:lnSpc>
            </a:pPr>
            <a:r>
              <a:rPr lang="zh-CN" altLang="en-US" sz="2000" dirty="0" smtClean="0">
                <a:latin typeface="+mn-ea"/>
              </a:rPr>
              <a:t>1</a:t>
            </a:r>
            <a:r>
              <a:rPr lang="zh-CN" altLang="en-US" sz="2000" dirty="0">
                <a:latin typeface="+mn-ea"/>
              </a:rPr>
              <a:t>）图像的矩阵和矢量表达</a:t>
            </a:r>
            <a:endParaRPr lang="zh-CN" altLang="en-US" sz="2000" dirty="0">
              <a:latin typeface="+mn-ea"/>
            </a:endParaRPr>
          </a:p>
          <a:p>
            <a:pPr lvl="1">
              <a:lnSpc>
                <a:spcPct val="150000"/>
              </a:lnSpc>
            </a:pPr>
            <a:r>
              <a:rPr lang="zh-CN" altLang="en-US" sz="2000" dirty="0" smtClean="0">
                <a:latin typeface="+mn-ea"/>
                <a:sym typeface="Arial" panose="020B0604020202020204" pitchFamily="34" charset="0"/>
              </a:rPr>
              <a:t>一</a:t>
            </a:r>
            <a:r>
              <a:rPr lang="zh-CN" altLang="en-US" sz="2000" dirty="0">
                <a:latin typeface="+mn-ea"/>
                <a:sym typeface="Arial" panose="020B0604020202020204" pitchFamily="34" charset="0"/>
              </a:rPr>
              <a:t>幅2D图像可以用一个2D数组f(x,y)来表示。实际</a:t>
            </a:r>
            <a:r>
              <a:rPr lang="zh-CN" altLang="en-US" sz="2000" dirty="0" smtClean="0">
                <a:latin typeface="+mn-ea"/>
                <a:sym typeface="Arial" panose="020B0604020202020204" pitchFamily="34" charset="0"/>
              </a:rPr>
              <a:t>中将一</a:t>
            </a:r>
            <a:r>
              <a:rPr lang="zh-CN" altLang="en-US" sz="2000" dirty="0">
                <a:latin typeface="+mn-ea"/>
                <a:sym typeface="Arial" panose="020B0604020202020204" pitchFamily="34" charset="0"/>
              </a:rPr>
              <a:t>幅2D图像写成一个M×N矩阵：</a:t>
            </a:r>
            <a:endParaRPr lang="zh-CN" altLang="en-US" sz="2000" dirty="0">
              <a:latin typeface="+mn-ea"/>
              <a:sym typeface="Arial" panose="020B0604020202020204" pitchFamily="34" charset="0"/>
            </a:endParaRPr>
          </a:p>
          <a:p>
            <a:pPr marL="609600" indent="-609600">
              <a:lnSpc>
                <a:spcPct val="80000"/>
              </a:lnSpc>
              <a:buFont typeface="Wingdings" panose="05000000000000000000" pitchFamily="2" charset="2"/>
              <a:buNone/>
            </a:pPr>
            <a:endParaRPr lang="zh-CN" altLang="en-US" sz="2400" b="1" dirty="0">
              <a:latin typeface="华文细黑" panose="02010600040101010101" pitchFamily="2" charset="-122"/>
              <a:ea typeface="华文细黑" panose="02010600040101010101" pitchFamily="2" charset="-122"/>
              <a:sym typeface="Arial" panose="020B0604020202020204" pitchFamily="34" charset="0"/>
            </a:endParaRPr>
          </a:p>
          <a:p>
            <a:pPr marL="609600" indent="-609600">
              <a:lnSpc>
                <a:spcPct val="80000"/>
              </a:lnSpc>
              <a:buFont typeface="Wingdings" panose="05000000000000000000" pitchFamily="2" charset="2"/>
              <a:buNone/>
            </a:pPr>
            <a:endParaRPr lang="zh-CN" altLang="en-US" sz="2400" b="1" dirty="0">
              <a:latin typeface="华文细黑" panose="02010600040101010101" pitchFamily="2" charset="-122"/>
              <a:ea typeface="华文细黑" panose="02010600040101010101" pitchFamily="2" charset="-122"/>
              <a:sym typeface="Arial" panose="020B0604020202020204" pitchFamily="34" charset="0"/>
            </a:endParaRPr>
          </a:p>
          <a:p>
            <a:pPr lvl="1">
              <a:lnSpc>
                <a:spcPct val="150000"/>
              </a:lnSpc>
            </a:pPr>
            <a:r>
              <a:rPr lang="zh-CN" altLang="en-US" sz="2400" b="1" dirty="0" smtClean="0">
                <a:latin typeface="华文细黑" panose="02010600040101010101" pitchFamily="2" charset="-122"/>
                <a:ea typeface="华文细黑" panose="02010600040101010101" pitchFamily="2" charset="-122"/>
                <a:sym typeface="Arial" panose="020B0604020202020204" pitchFamily="34" charset="0"/>
              </a:rPr>
              <a:t> </a:t>
            </a:r>
            <a:r>
              <a:rPr lang="zh-CN" altLang="en-US" sz="2000" dirty="0">
                <a:latin typeface="+mn-ea"/>
                <a:sym typeface="Arial" panose="020B0604020202020204" pitchFamily="34" charset="0"/>
              </a:rPr>
              <a:t>也可以用矢量来表示：</a:t>
            </a:r>
            <a:endParaRPr lang="zh-CN" altLang="en-US" sz="2000" dirty="0">
              <a:latin typeface="+mn-ea"/>
              <a:sym typeface="Arial" panose="020B0604020202020204" pitchFamily="34" charset="0"/>
            </a:endParaRPr>
          </a:p>
          <a:p>
            <a:pPr lvl="1">
              <a:lnSpc>
                <a:spcPct val="150000"/>
              </a:lnSpc>
            </a:pPr>
            <a:r>
              <a:rPr lang="zh-CN" altLang="en-US" sz="2000" dirty="0">
                <a:latin typeface="+mn-ea"/>
                <a:sym typeface="Arial" panose="020B0604020202020204" pitchFamily="34" charset="0"/>
              </a:rPr>
              <a:t>其中：</a:t>
            </a:r>
            <a:endParaRPr lang="zh-CN" altLang="en-US" sz="2000" dirty="0">
              <a:latin typeface="+mn-ea"/>
              <a:sym typeface="Arial" panose="020B0604020202020204" pitchFamily="34" charset="0"/>
            </a:endParaRPr>
          </a:p>
        </p:txBody>
      </p:sp>
      <p:graphicFrame>
        <p:nvGraphicFramePr>
          <p:cNvPr id="12292" name="Object 4"/>
          <p:cNvGraphicFramePr>
            <a:graphicFrameLocks noGrp="1" noChangeAspect="1"/>
          </p:cNvGraphicFramePr>
          <p:nvPr>
            <p:ph sz="quarter" idx="2"/>
          </p:nvPr>
        </p:nvGraphicFramePr>
        <p:xfrm>
          <a:off x="4716016" y="2996952"/>
          <a:ext cx="2087563" cy="1044575"/>
        </p:xfrm>
        <a:graphic>
          <a:graphicData uri="http://schemas.openxmlformats.org/presentationml/2006/ole">
            <mc:AlternateContent xmlns:mc="http://schemas.openxmlformats.org/markup-compatibility/2006">
              <mc:Choice xmlns:v="urn:schemas-microsoft-com:vml" Requires="v">
                <p:oleObj spid="_x0000_s164199" name="" r:id="rId1" imgW="1740535" imgH="940435" progId="Equation.3">
                  <p:embed/>
                </p:oleObj>
              </mc:Choice>
              <mc:Fallback>
                <p:oleObj name="" r:id="rId1" imgW="1740535" imgH="940435" progId="Equation.3">
                  <p:embed/>
                  <p:pic>
                    <p:nvPicPr>
                      <p:cNvPr id="0" name="图片 164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996952"/>
                        <a:ext cx="2087563" cy="1044575"/>
                      </a:xfrm>
                      <a:prstGeom prst="rect">
                        <a:avLst/>
                      </a:prstGeom>
                      <a:solidFill>
                        <a:schemeClr val="bg1"/>
                      </a:solidFill>
                      <a:ln>
                        <a:noFill/>
                      </a:ln>
                    </p:spPr>
                  </p:pic>
                </p:oleObj>
              </mc:Fallback>
            </mc:AlternateContent>
          </a:graphicData>
        </a:graphic>
      </p:graphicFrame>
      <p:graphicFrame>
        <p:nvGraphicFramePr>
          <p:cNvPr id="12293" name="Object 5"/>
          <p:cNvGraphicFramePr>
            <a:graphicFrameLocks noGrp="1" noChangeAspect="1"/>
          </p:cNvGraphicFramePr>
          <p:nvPr>
            <p:ph sz="quarter" idx="3"/>
          </p:nvPr>
        </p:nvGraphicFramePr>
        <p:xfrm>
          <a:off x="4427984" y="4293096"/>
          <a:ext cx="1943100" cy="360363"/>
        </p:xfrm>
        <a:graphic>
          <a:graphicData uri="http://schemas.openxmlformats.org/presentationml/2006/ole">
            <mc:AlternateContent xmlns:mc="http://schemas.openxmlformats.org/markup-compatibility/2006">
              <mc:Choice xmlns:v="urn:schemas-microsoft-com:vml" Requires="v">
                <p:oleObj spid="_x0000_s164200" name="" r:id="rId3" imgW="1435735" imgH="228600" progId="Equation.3">
                  <p:embed/>
                </p:oleObj>
              </mc:Choice>
              <mc:Fallback>
                <p:oleObj name="" r:id="rId3" imgW="1435735" imgH="228600" progId="Equation.3">
                  <p:embed/>
                  <p:pic>
                    <p:nvPicPr>
                      <p:cNvPr id="0" name="图片 1641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293096"/>
                        <a:ext cx="1943100" cy="360363"/>
                      </a:xfrm>
                      <a:prstGeom prst="rect">
                        <a:avLst/>
                      </a:prstGeom>
                      <a:solidFill>
                        <a:schemeClr val="bg1"/>
                      </a:solidFill>
                      <a:ln>
                        <a:noFill/>
                      </a:ln>
                    </p:spPr>
                  </p:pic>
                </p:oleObj>
              </mc:Fallback>
            </mc:AlternateContent>
          </a:graphicData>
        </a:graphic>
      </p:graphicFrame>
      <p:graphicFrame>
        <p:nvGraphicFramePr>
          <p:cNvPr id="12294" name="Object 6"/>
          <p:cNvGraphicFramePr>
            <a:graphicFrameLocks noChangeAspect="1"/>
          </p:cNvGraphicFramePr>
          <p:nvPr/>
        </p:nvGraphicFramePr>
        <p:xfrm>
          <a:off x="2483768" y="4869160"/>
          <a:ext cx="3348038" cy="325437"/>
        </p:xfrm>
        <a:graphic>
          <a:graphicData uri="http://schemas.openxmlformats.org/presentationml/2006/ole">
            <mc:AlternateContent xmlns:mc="http://schemas.openxmlformats.org/markup-compatibility/2006">
              <mc:Choice xmlns:v="urn:schemas-microsoft-com:vml" Requires="v">
                <p:oleObj spid="_x0000_s164201" name="" r:id="rId5" imgW="2616200" imgH="241300" progId="Equation.3">
                  <p:embed/>
                </p:oleObj>
              </mc:Choice>
              <mc:Fallback>
                <p:oleObj name="" r:id="rId5" imgW="2616200" imgH="241300" progId="Equation.3">
                  <p:embed/>
                  <p:pic>
                    <p:nvPicPr>
                      <p:cNvPr id="0" name="图片 164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869160"/>
                        <a:ext cx="3348038" cy="325437"/>
                      </a:xfrm>
                      <a:prstGeom prst="rect">
                        <a:avLst/>
                      </a:prstGeom>
                      <a:solidFill>
                        <a:schemeClr val="bg1"/>
                      </a:solidFill>
                      <a:ln>
                        <a:noFill/>
                      </a:ln>
                    </p:spPr>
                  </p:pic>
                </p:oleObj>
              </mc:Fallback>
            </mc:AlternateContent>
          </a:graphicData>
        </a:graphic>
      </p:graphicFrame>
      <p:sp>
        <p:nvSpPr>
          <p:cNvPr id="10"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4294967295"/>
          </p:nvPr>
        </p:nvSpPr>
        <p:spPr/>
        <p:txBody>
          <a:bodyPr/>
          <a:lstStyle/>
          <a:p>
            <a:r>
              <a:rPr lang="zh-CN" altLang="en-US" dirty="0">
                <a:latin typeface="+mn-ea"/>
              </a:rPr>
              <a:t>图像哈希算法</a:t>
            </a:r>
            <a:r>
              <a:rPr lang="zh-CN" altLang="en-US" dirty="0" smtClean="0">
                <a:latin typeface="+mn-ea"/>
              </a:rPr>
              <a:t>例</a:t>
            </a:r>
            <a:r>
              <a:rPr lang="en-US" altLang="zh-CN" dirty="0" smtClean="0">
                <a:latin typeface="+mn-ea"/>
              </a:rPr>
              <a:t>1</a:t>
            </a:r>
            <a:endParaRPr lang="en-US" altLang="zh-CN" dirty="0">
              <a:latin typeface="+mn-ea"/>
            </a:endParaRPr>
          </a:p>
          <a:p>
            <a:pPr lvl="1"/>
            <a:r>
              <a:rPr lang="zh-CN" altLang="zh-CN" dirty="0">
                <a:latin typeface="+mn-ea"/>
              </a:rPr>
              <a:t>基于</a:t>
            </a:r>
            <a:r>
              <a:rPr lang="en-US" altLang="zh-CN" dirty="0">
                <a:latin typeface="+mn-ea"/>
              </a:rPr>
              <a:t>DCT</a:t>
            </a:r>
            <a:r>
              <a:rPr lang="zh-CN" altLang="zh-CN" dirty="0">
                <a:latin typeface="+mn-ea"/>
              </a:rPr>
              <a:t>的图像</a:t>
            </a:r>
            <a:r>
              <a:rPr lang="en-US" altLang="zh-CN" dirty="0">
                <a:latin typeface="+mn-ea"/>
              </a:rPr>
              <a:t>Hashing</a:t>
            </a:r>
            <a:r>
              <a:rPr lang="zh-CN" altLang="zh-CN" dirty="0">
                <a:latin typeface="+mn-ea"/>
              </a:rPr>
              <a:t>算法</a:t>
            </a:r>
            <a:endParaRPr lang="zh-CN" altLang="en-US" dirty="0">
              <a:latin typeface="+mn-ea"/>
            </a:endParaRPr>
          </a:p>
          <a:p>
            <a:pPr lvl="1"/>
            <a:r>
              <a:rPr lang="zh-CN" altLang="zh-CN" dirty="0">
                <a:latin typeface="+mn-ea"/>
              </a:rPr>
              <a:t>将图像的</a:t>
            </a:r>
            <a:r>
              <a:rPr lang="en-US" altLang="zh-CN" dirty="0">
                <a:latin typeface="+mn-ea"/>
              </a:rPr>
              <a:t>DCT</a:t>
            </a:r>
            <a:r>
              <a:rPr lang="zh-CN" altLang="zh-CN" dirty="0">
                <a:latin typeface="+mn-ea"/>
              </a:rPr>
              <a:t>系数矩阵分别投影到</a:t>
            </a:r>
            <a:r>
              <a:rPr lang="en-US" altLang="zh-CN" dirty="0">
                <a:latin typeface="+mn-ea"/>
              </a:rPr>
              <a:t>N</a:t>
            </a:r>
            <a:r>
              <a:rPr lang="zh-CN" altLang="zh-CN" dirty="0">
                <a:latin typeface="+mn-ea"/>
              </a:rPr>
              <a:t>个由密钥控制产生并经过低通滤波的光滑随机模板上</a:t>
            </a:r>
            <a:endParaRPr lang="zh-CN" altLang="en-US" dirty="0">
              <a:latin typeface="+mn-ea"/>
            </a:endParaRPr>
          </a:p>
          <a:p>
            <a:pPr lvl="1"/>
            <a:r>
              <a:rPr lang="zh-CN" altLang="zh-CN" dirty="0">
                <a:latin typeface="+mn-ea"/>
              </a:rPr>
              <a:t>通过判断每个投影结果的内积是否大于</a:t>
            </a:r>
            <a:r>
              <a:rPr lang="en-US" altLang="zh-CN" dirty="0">
                <a:latin typeface="+mn-ea"/>
              </a:rPr>
              <a:t>0</a:t>
            </a:r>
            <a:r>
              <a:rPr lang="zh-CN" altLang="zh-CN" dirty="0">
                <a:latin typeface="+mn-ea"/>
              </a:rPr>
              <a:t>将其量化成长度为</a:t>
            </a:r>
            <a:r>
              <a:rPr lang="en-US" altLang="zh-CN" dirty="0">
                <a:latin typeface="+mn-ea"/>
              </a:rPr>
              <a:t>N</a:t>
            </a:r>
            <a:r>
              <a:rPr lang="zh-CN" altLang="zh-CN" dirty="0">
                <a:latin typeface="+mn-ea"/>
              </a:rPr>
              <a:t>的二进制序列，作为图像</a:t>
            </a:r>
            <a:r>
              <a:rPr lang="en-US" altLang="zh-CN" dirty="0">
                <a:latin typeface="+mn-ea"/>
              </a:rPr>
              <a:t>Hash</a:t>
            </a:r>
            <a:endParaRPr lang="en-US" altLang="zh-CN" dirty="0">
              <a:latin typeface="+mn-ea"/>
            </a:endParaRPr>
          </a:p>
          <a:p>
            <a:pPr lvl="1"/>
            <a:r>
              <a:rPr lang="zh-CN" altLang="zh-CN" dirty="0">
                <a:latin typeface="+mn-ea"/>
              </a:rPr>
              <a:t>其中</a:t>
            </a:r>
            <a:r>
              <a:rPr lang="en-US" altLang="zh-CN" dirty="0">
                <a:latin typeface="+mn-ea"/>
              </a:rPr>
              <a:t>DCT</a:t>
            </a:r>
            <a:r>
              <a:rPr lang="zh-CN" altLang="zh-CN" dirty="0">
                <a:latin typeface="+mn-ea"/>
              </a:rPr>
              <a:t>系数矩阵投影到光滑模板得到的是图像的低频特征，有一定的鲁棒性，而模板的生成由密钥控制使得</a:t>
            </a:r>
            <a:r>
              <a:rPr lang="en-US" altLang="zh-CN" dirty="0">
                <a:latin typeface="+mn-ea"/>
              </a:rPr>
              <a:t>Hashing</a:t>
            </a:r>
            <a:r>
              <a:rPr lang="zh-CN" altLang="zh-CN" dirty="0">
                <a:latin typeface="+mn-ea"/>
              </a:rPr>
              <a:t>算法具有安全性。</a:t>
            </a:r>
            <a:endParaRPr lang="zh-CN" altLang="en-US" dirty="0">
              <a:latin typeface="+mn-ea"/>
            </a:endParaRPr>
          </a:p>
        </p:txBody>
      </p:sp>
      <p:sp>
        <p:nvSpPr>
          <p:cNvPr id="4"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4294967295"/>
          </p:nvPr>
        </p:nvSpPr>
        <p:spPr>
          <a:xfrm>
            <a:off x="179388" y="1412776"/>
            <a:ext cx="8856662" cy="4525963"/>
          </a:xfrm>
        </p:spPr>
        <p:txBody>
          <a:bodyPr/>
          <a:lstStyle/>
          <a:p>
            <a:r>
              <a:rPr lang="zh-CN" altLang="en-US" sz="2800" dirty="0">
                <a:latin typeface="+mn-ea"/>
              </a:rPr>
              <a:t>图像哈希算法</a:t>
            </a:r>
            <a:r>
              <a:rPr lang="zh-CN" altLang="en-US" sz="2800" dirty="0" smtClean="0">
                <a:latin typeface="+mn-ea"/>
              </a:rPr>
              <a:t>例</a:t>
            </a:r>
            <a:r>
              <a:rPr lang="en-US" altLang="zh-CN" sz="2800" dirty="0" smtClean="0">
                <a:latin typeface="+mn-ea"/>
              </a:rPr>
              <a:t>2</a:t>
            </a:r>
            <a:endParaRPr lang="en-US" altLang="zh-CN" sz="2800" dirty="0">
              <a:latin typeface="+mn-ea"/>
            </a:endParaRPr>
          </a:p>
          <a:p>
            <a:r>
              <a:rPr lang="zh-CN" altLang="en-US" sz="2800" dirty="0">
                <a:latin typeface="+mn-ea"/>
              </a:rPr>
              <a:t>特征提取</a:t>
            </a:r>
            <a:endParaRPr lang="zh-CN" altLang="en-US" sz="2800" dirty="0">
              <a:latin typeface="+mn-ea"/>
            </a:endParaRPr>
          </a:p>
          <a:p>
            <a:pPr lvl="1"/>
            <a:r>
              <a:rPr lang="zh-CN" altLang="zh-CN" sz="2000" dirty="0">
                <a:latin typeface="+mn-ea"/>
              </a:rPr>
              <a:t>原始图像通过插值处理，分辨率统一</a:t>
            </a:r>
            <a:r>
              <a:rPr lang="zh-CN" altLang="zh-CN" sz="2000" dirty="0" smtClean="0">
                <a:latin typeface="+mn-ea"/>
              </a:rPr>
              <a:t>变为</a:t>
            </a:r>
            <a:r>
              <a:rPr lang="en-US" altLang="zh-CN" sz="2000" dirty="0" smtClean="0">
                <a:latin typeface="+mn-ea"/>
              </a:rPr>
              <a:t>64 </a:t>
            </a:r>
            <a:r>
              <a:rPr lang="en-US" altLang="zh-CN" sz="2000" dirty="0">
                <a:latin typeface="+mn-ea"/>
              </a:rPr>
              <a:t>X </a:t>
            </a:r>
            <a:r>
              <a:rPr lang="en-US" altLang="zh-CN" sz="2000" dirty="0" smtClean="0">
                <a:latin typeface="+mn-ea"/>
              </a:rPr>
              <a:t>64</a:t>
            </a:r>
            <a:endParaRPr lang="en-US" altLang="zh-CN" sz="2000" dirty="0" smtClean="0">
              <a:latin typeface="+mn-ea"/>
            </a:endParaRPr>
          </a:p>
          <a:p>
            <a:pPr lvl="1"/>
            <a:r>
              <a:rPr lang="zh-CN" altLang="zh-CN" sz="2000" dirty="0"/>
              <a:t>对标准化图像进行</a:t>
            </a:r>
            <a:r>
              <a:rPr lang="en-US" altLang="zh-CN" sz="2000" dirty="0"/>
              <a:t>8*8</a:t>
            </a:r>
            <a:r>
              <a:rPr lang="zh-CN" altLang="zh-CN" sz="2000" dirty="0"/>
              <a:t>子块划分，将标准化图像划分为（</a:t>
            </a:r>
            <a:r>
              <a:rPr lang="en-US" altLang="zh-CN" sz="2000" dirty="0"/>
              <a:t>64*64</a:t>
            </a:r>
            <a:r>
              <a:rPr lang="zh-CN" altLang="zh-CN" sz="2000" dirty="0"/>
              <a:t>）</a:t>
            </a:r>
            <a:r>
              <a:rPr lang="en-US" altLang="zh-CN" sz="2000" dirty="0"/>
              <a:t>/</a:t>
            </a:r>
            <a:r>
              <a:rPr lang="zh-CN" altLang="zh-CN" sz="2000" dirty="0"/>
              <a:t>（</a:t>
            </a:r>
            <a:r>
              <a:rPr lang="en-US" altLang="zh-CN" sz="2000" dirty="0"/>
              <a:t>8*8</a:t>
            </a:r>
            <a:r>
              <a:rPr lang="zh-CN" altLang="zh-CN" sz="2000" dirty="0"/>
              <a:t>）</a:t>
            </a:r>
            <a:r>
              <a:rPr lang="en-US" altLang="zh-CN" sz="2000" dirty="0"/>
              <a:t>=64</a:t>
            </a:r>
            <a:r>
              <a:rPr lang="zh-CN" altLang="zh-CN" sz="2000" dirty="0"/>
              <a:t>个子块，依次对各子块进行二维</a:t>
            </a:r>
            <a:r>
              <a:rPr lang="zh-CN" altLang="zh-CN" sz="2000" dirty="0" smtClean="0"/>
              <a:t>离散余弦变换</a:t>
            </a:r>
            <a:endParaRPr lang="en-US" altLang="zh-CN" sz="2000" dirty="0" smtClean="0"/>
          </a:p>
          <a:p>
            <a:pPr lvl="1"/>
            <a:r>
              <a:rPr lang="zh-CN" altLang="zh-CN" sz="2000" dirty="0"/>
              <a:t>生成</a:t>
            </a:r>
            <a:r>
              <a:rPr lang="en-US" altLang="zh-CN" sz="2000" dirty="0"/>
              <a:t>N </a:t>
            </a:r>
            <a:r>
              <a:rPr lang="zh-CN" altLang="zh-CN" sz="2000" dirty="0"/>
              <a:t>个</a:t>
            </a:r>
            <a:r>
              <a:rPr lang="en-US" altLang="zh-CN" sz="2000" dirty="0"/>
              <a:t>64*64</a:t>
            </a:r>
            <a:r>
              <a:rPr lang="zh-CN" altLang="zh-CN" sz="2000" dirty="0"/>
              <a:t>伪随机矩阵：首先通过密钥伪随机生成服从标准正态的、的</a:t>
            </a:r>
            <a:r>
              <a:rPr lang="en-US" altLang="zh-CN" sz="2000" dirty="0"/>
              <a:t>64*64</a:t>
            </a:r>
            <a:r>
              <a:rPr lang="zh-CN" altLang="zh-CN" sz="2000" dirty="0" smtClean="0"/>
              <a:t>矩阵</a:t>
            </a:r>
            <a:r>
              <a:rPr lang="zh-CN" altLang="en-US" sz="2000" dirty="0" smtClean="0"/>
              <a:t>，</a:t>
            </a:r>
            <a:r>
              <a:rPr lang="zh-CN" altLang="zh-CN" sz="2000" dirty="0" smtClean="0"/>
              <a:t>然后</a:t>
            </a:r>
            <a:r>
              <a:rPr lang="zh-CN" altLang="zh-CN" sz="2000" dirty="0"/>
              <a:t>用高斯低通滤波器进行迭代滤波</a:t>
            </a:r>
            <a:endParaRPr lang="en-US" altLang="zh-CN" sz="2000" dirty="0">
              <a:latin typeface="+mn-ea"/>
            </a:endParaRPr>
          </a:p>
        </p:txBody>
      </p:sp>
      <p:sp>
        <p:nvSpPr>
          <p:cNvPr id="4"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4294967295"/>
          </p:nvPr>
        </p:nvSpPr>
        <p:spPr>
          <a:xfrm>
            <a:off x="179388" y="1412776"/>
            <a:ext cx="8856662" cy="4525963"/>
          </a:xfrm>
        </p:spPr>
        <p:txBody>
          <a:bodyPr/>
          <a:lstStyle/>
          <a:p>
            <a:r>
              <a:rPr lang="zh-CN" altLang="en-US" sz="2800" dirty="0">
                <a:latin typeface="+mn-ea"/>
              </a:rPr>
              <a:t>图像哈希算法</a:t>
            </a:r>
            <a:r>
              <a:rPr lang="zh-CN" altLang="en-US" sz="2800" dirty="0" smtClean="0">
                <a:latin typeface="+mn-ea"/>
              </a:rPr>
              <a:t>例</a:t>
            </a:r>
            <a:r>
              <a:rPr lang="en-US" altLang="zh-CN" sz="2800" dirty="0" smtClean="0">
                <a:latin typeface="+mn-ea"/>
              </a:rPr>
              <a:t>2</a:t>
            </a:r>
            <a:endParaRPr lang="en-US" altLang="zh-CN" sz="2800" dirty="0">
              <a:latin typeface="+mn-ea"/>
            </a:endParaRPr>
          </a:p>
          <a:p>
            <a:r>
              <a:rPr lang="zh-CN" altLang="en-US" sz="2000" dirty="0" smtClean="0">
                <a:latin typeface="+mn-ea"/>
              </a:rPr>
              <a:t>敏感度矩阵</a:t>
            </a:r>
            <a:endParaRPr lang="en-US" altLang="zh-CN" sz="2000" dirty="0" smtClean="0">
              <a:latin typeface="+mn-ea"/>
            </a:endParaRPr>
          </a:p>
          <a:p>
            <a:pPr marL="0" indent="0">
              <a:buNone/>
            </a:pPr>
            <a:r>
              <a:rPr lang="en-US" altLang="zh-CN" sz="2000" dirty="0" smtClean="0">
                <a:latin typeface="+mn-ea"/>
              </a:rPr>
              <a:t>    </a:t>
            </a:r>
            <a:r>
              <a:rPr lang="en-US" altLang="zh-CN" sz="2000" dirty="0"/>
              <a:t>m =[</a:t>
            </a:r>
            <a:endParaRPr lang="zh-CN" altLang="zh-CN" sz="2000" dirty="0"/>
          </a:p>
          <a:p>
            <a:pPr marL="0" indent="0">
              <a:buNone/>
            </a:pPr>
            <a:r>
              <a:rPr lang="en-US" altLang="zh-CN" sz="2000" dirty="0" smtClean="0"/>
              <a:t>      71.43 </a:t>
            </a:r>
            <a:r>
              <a:rPr lang="en-US" altLang="zh-CN" sz="2000" dirty="0"/>
              <a:t>99.01 86.21 60.24 41.67 29.16 20.88 15.24;</a:t>
            </a:r>
            <a:endParaRPr lang="zh-CN" altLang="zh-CN" sz="2000" dirty="0"/>
          </a:p>
          <a:p>
            <a:pPr marL="0" indent="0">
              <a:buNone/>
            </a:pPr>
            <a:r>
              <a:rPr lang="en-US" altLang="zh-CN" sz="2000" dirty="0"/>
              <a:t> </a:t>
            </a:r>
            <a:r>
              <a:rPr lang="en-US" altLang="zh-CN" sz="2000" dirty="0" smtClean="0"/>
              <a:t>     99.01 </a:t>
            </a:r>
            <a:r>
              <a:rPr lang="en-US" altLang="zh-CN" sz="2000" dirty="0"/>
              <a:t>68.97 75.76 65.79 50.00 36.90 27.25 20.28;</a:t>
            </a:r>
            <a:endParaRPr lang="zh-CN" altLang="zh-CN" sz="2000" dirty="0"/>
          </a:p>
          <a:p>
            <a:pPr marL="0" indent="0">
              <a:buNone/>
            </a:pPr>
            <a:r>
              <a:rPr lang="en-US" altLang="zh-CN" sz="2000" dirty="0" smtClean="0"/>
              <a:t>      86.21 </a:t>
            </a:r>
            <a:r>
              <a:rPr lang="en-US" altLang="zh-CN" sz="2000" dirty="0"/>
              <a:t>75.76 44.64 38.61 33.56 27.47 21.74 </a:t>
            </a:r>
            <a:r>
              <a:rPr lang="en-US" altLang="zh-CN" sz="2000" dirty="0" smtClean="0"/>
              <a:t>17.01;</a:t>
            </a:r>
            <a:endParaRPr lang="en-US" altLang="zh-CN" sz="2000" dirty="0"/>
          </a:p>
          <a:p>
            <a:pPr marL="0" indent="0">
              <a:buNone/>
            </a:pPr>
            <a:r>
              <a:rPr lang="en-US" altLang="zh-CN" sz="2000" dirty="0"/>
              <a:t> </a:t>
            </a:r>
            <a:r>
              <a:rPr lang="en-US" altLang="zh-CN" sz="2000" dirty="0" smtClean="0"/>
              <a:t>     60.24 </a:t>
            </a:r>
            <a:r>
              <a:rPr lang="en-US" altLang="zh-CN" sz="2000" dirty="0"/>
              <a:t>65.79 38.61 26.53 21.98 18.87 15.92 13.16;</a:t>
            </a:r>
            <a:endParaRPr lang="zh-CN" altLang="zh-CN" sz="2000" dirty="0"/>
          </a:p>
          <a:p>
            <a:pPr marL="0" indent="0">
              <a:buNone/>
            </a:pPr>
            <a:r>
              <a:rPr lang="en-US" altLang="zh-CN" sz="2000" dirty="0" smtClean="0"/>
              <a:t>      41.67 </a:t>
            </a:r>
            <a:r>
              <a:rPr lang="en-US" altLang="zh-CN" sz="2000" dirty="0"/>
              <a:t>50.00 33.56 21.98 16.26 13.14 11.48 9.83;</a:t>
            </a:r>
            <a:endParaRPr lang="zh-CN" altLang="zh-CN" sz="2000" dirty="0"/>
          </a:p>
          <a:p>
            <a:pPr marL="0" indent="0">
              <a:buNone/>
            </a:pPr>
            <a:r>
              <a:rPr lang="en-US" altLang="zh-CN" sz="2000" dirty="0" smtClean="0"/>
              <a:t>      29.16 </a:t>
            </a:r>
            <a:r>
              <a:rPr lang="en-US" altLang="zh-CN" sz="2000" dirty="0"/>
              <a:t>36.90 27.47 18.87 13.14 10.40 8.64 7.40;</a:t>
            </a:r>
            <a:endParaRPr lang="zh-CN" altLang="zh-CN" sz="2000" dirty="0"/>
          </a:p>
          <a:p>
            <a:pPr marL="0" indent="0">
              <a:buNone/>
            </a:pPr>
            <a:r>
              <a:rPr lang="en-US" altLang="zh-CN" sz="2000" dirty="0" smtClean="0"/>
              <a:t>      20.88 </a:t>
            </a:r>
            <a:r>
              <a:rPr lang="en-US" altLang="zh-CN" sz="2000" dirty="0"/>
              <a:t>27.25 21.74 15.92 11.48 8.64 6.90 5.78;</a:t>
            </a:r>
            <a:endParaRPr lang="zh-CN" altLang="zh-CN" sz="2000" dirty="0"/>
          </a:p>
          <a:p>
            <a:pPr marL="0" indent="0">
              <a:buNone/>
            </a:pPr>
            <a:r>
              <a:rPr lang="en-US" altLang="zh-CN" sz="2000" dirty="0" smtClean="0"/>
              <a:t>      15.24 </a:t>
            </a:r>
            <a:r>
              <a:rPr lang="en-US" altLang="zh-CN" sz="2000" dirty="0"/>
              <a:t>20.28 17.01 13.16 9.83 7.40 5.78 4.73</a:t>
            </a:r>
            <a:r>
              <a:rPr lang="en-US" altLang="zh-CN" sz="2000" dirty="0" smtClean="0"/>
              <a:t>]</a:t>
            </a:r>
            <a:endParaRPr lang="en-US" altLang="zh-CN" sz="2000" dirty="0" smtClean="0"/>
          </a:p>
          <a:p>
            <a:pPr marL="0" indent="0">
              <a:buNone/>
            </a:pPr>
            <a:r>
              <a:rPr lang="zh-CN" altLang="zh-CN" sz="2000" dirty="0"/>
              <a:t>对矩阵</a:t>
            </a:r>
            <a:r>
              <a:rPr lang="en-US" altLang="zh-CN" sz="2000" dirty="0"/>
              <a:t>m</a:t>
            </a:r>
            <a:r>
              <a:rPr lang="zh-CN" altLang="zh-CN" sz="2000" dirty="0"/>
              <a:t>进行周期延拓得到大小为</a:t>
            </a:r>
            <a:r>
              <a:rPr lang="en-US" altLang="zh-CN" sz="2000" dirty="0"/>
              <a:t>64 </a:t>
            </a:r>
            <a:r>
              <a:rPr lang="zh-CN" altLang="zh-CN" sz="2000" dirty="0"/>
              <a:t>×</a:t>
            </a:r>
            <a:r>
              <a:rPr lang="en-US" altLang="zh-CN" sz="2000" dirty="0"/>
              <a:t>64 </a:t>
            </a:r>
            <a:r>
              <a:rPr lang="zh-CN" altLang="zh-CN" sz="2000" dirty="0"/>
              <a:t>的矩阵</a:t>
            </a:r>
            <a:r>
              <a:rPr lang="en-US" altLang="zh-CN" sz="2000" dirty="0"/>
              <a:t>M ,</a:t>
            </a:r>
            <a:r>
              <a:rPr lang="zh-CN" altLang="zh-CN" sz="2000" dirty="0"/>
              <a:t>并将其每个元素作为</a:t>
            </a:r>
            <a:r>
              <a:rPr lang="en-US" altLang="zh-CN" sz="2000" dirty="0" err="1"/>
              <a:t>I</a:t>
            </a:r>
            <a:r>
              <a:rPr lang="en-US" altLang="zh-CN" sz="2000" baseline="-25000" dirty="0" err="1"/>
              <a:t>c</a:t>
            </a:r>
            <a:r>
              <a:rPr lang="zh-CN" altLang="zh-CN" sz="2000" dirty="0"/>
              <a:t>的对应位置频率系数在特征值计算中的权。</a:t>
            </a:r>
            <a:endParaRPr lang="zh-CN" altLang="zh-CN" sz="2000" dirty="0"/>
          </a:p>
          <a:p>
            <a:pPr marL="0" indent="0">
              <a:buNone/>
            </a:pPr>
            <a:endParaRPr lang="en-US" altLang="zh-CN" sz="2000" dirty="0">
              <a:latin typeface="+mn-ea"/>
            </a:endParaRPr>
          </a:p>
        </p:txBody>
      </p:sp>
      <p:sp>
        <p:nvSpPr>
          <p:cNvPr id="4"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4294967295"/>
          </p:nvPr>
        </p:nvSpPr>
        <p:spPr>
          <a:xfrm>
            <a:off x="179388" y="1412776"/>
            <a:ext cx="8856662" cy="4525963"/>
          </a:xfrm>
        </p:spPr>
        <p:txBody>
          <a:bodyPr/>
          <a:lstStyle/>
          <a:p>
            <a:r>
              <a:rPr lang="zh-CN" altLang="en-US" sz="2800" dirty="0">
                <a:latin typeface="+mn-ea"/>
              </a:rPr>
              <a:t>图像哈希算法</a:t>
            </a:r>
            <a:r>
              <a:rPr lang="zh-CN" altLang="en-US" sz="2800" dirty="0" smtClean="0">
                <a:latin typeface="+mn-ea"/>
              </a:rPr>
              <a:t>例</a:t>
            </a:r>
            <a:r>
              <a:rPr lang="en-US" altLang="zh-CN" sz="2800" dirty="0" smtClean="0">
                <a:latin typeface="+mn-ea"/>
              </a:rPr>
              <a:t>2</a:t>
            </a:r>
            <a:endParaRPr lang="en-US" altLang="zh-CN" sz="2800" dirty="0">
              <a:latin typeface="+mn-ea"/>
            </a:endParaRPr>
          </a:p>
          <a:p>
            <a:pPr lvl="0"/>
            <a:r>
              <a:rPr lang="zh-CN" altLang="zh-CN" sz="2000" dirty="0" smtClean="0"/>
              <a:t>计算</a:t>
            </a:r>
            <a:endParaRPr lang="en-US" altLang="zh-CN" sz="2000" dirty="0" smtClean="0"/>
          </a:p>
          <a:p>
            <a:pPr lvl="0"/>
            <a:endParaRPr lang="en-US" altLang="zh-CN" sz="2000" dirty="0"/>
          </a:p>
          <a:p>
            <a:pPr lvl="0"/>
            <a:endParaRPr lang="zh-CN" altLang="zh-CN" sz="2000" dirty="0"/>
          </a:p>
          <a:p>
            <a:endParaRPr lang="en-US" altLang="zh-CN" sz="2000" dirty="0" smtClean="0"/>
          </a:p>
          <a:p>
            <a:r>
              <a:rPr lang="zh-CN" altLang="zh-CN" sz="2000" dirty="0" smtClean="0"/>
              <a:t>如果</a:t>
            </a:r>
            <a:r>
              <a:rPr lang="en-US" altLang="zh-CN" sz="2000" dirty="0"/>
              <a:t>Y</a:t>
            </a:r>
            <a:r>
              <a:rPr lang="en-US" altLang="zh-CN" sz="2000" baseline="-25000" dirty="0"/>
              <a:t>N</a:t>
            </a:r>
            <a:r>
              <a:rPr lang="en-US" altLang="zh-CN" sz="2000" dirty="0"/>
              <a:t> &lt;0</a:t>
            </a:r>
            <a:r>
              <a:rPr lang="zh-CN" altLang="zh-CN" sz="2000" dirty="0"/>
              <a:t>，则</a:t>
            </a:r>
            <a:r>
              <a:rPr lang="en-US" altLang="zh-CN" sz="2000" dirty="0"/>
              <a:t>H(n)=0</a:t>
            </a:r>
            <a:r>
              <a:rPr lang="zh-CN" altLang="zh-CN" sz="2000" dirty="0"/>
              <a:t>，反之则</a:t>
            </a:r>
            <a:r>
              <a:rPr lang="en-US" altLang="zh-CN" sz="2000" dirty="0"/>
              <a:t>H(n)=1</a:t>
            </a:r>
            <a:r>
              <a:rPr lang="zh-CN" altLang="zh-CN" sz="2000" dirty="0" smtClean="0"/>
              <a:t>；</a:t>
            </a:r>
            <a:endParaRPr lang="en-US" altLang="zh-CN" sz="2000" dirty="0" smtClean="0"/>
          </a:p>
          <a:p>
            <a:r>
              <a:rPr lang="zh-CN" altLang="zh-CN" sz="2000" dirty="0" smtClean="0"/>
              <a:t>循环，</a:t>
            </a:r>
            <a:r>
              <a:rPr lang="zh-CN" altLang="zh-CN" sz="2000" dirty="0"/>
              <a:t>直到将所有的</a:t>
            </a:r>
            <a:r>
              <a:rPr lang="en-US" altLang="zh-CN" sz="2000" dirty="0"/>
              <a:t>N </a:t>
            </a:r>
            <a:r>
              <a:rPr lang="zh-CN" altLang="zh-CN" sz="2000" dirty="0"/>
              <a:t>个</a:t>
            </a:r>
            <a:r>
              <a:rPr lang="en-US" altLang="zh-CN" sz="2000" dirty="0"/>
              <a:t>64*64</a:t>
            </a:r>
            <a:r>
              <a:rPr lang="zh-CN" altLang="zh-CN" sz="2000" dirty="0"/>
              <a:t>伪随机矩阵都计算完，最终生成一个</a:t>
            </a:r>
            <a:r>
              <a:rPr lang="en-US" altLang="zh-CN" sz="2000" dirty="0"/>
              <a:t>N</a:t>
            </a:r>
            <a:r>
              <a:rPr lang="zh-CN" altLang="zh-CN" sz="2000" dirty="0"/>
              <a:t>比特的</a:t>
            </a:r>
            <a:r>
              <a:rPr lang="en-US" altLang="zh-CN" sz="2000" dirty="0"/>
              <a:t>Hash</a:t>
            </a:r>
            <a:r>
              <a:rPr lang="zh-CN" altLang="zh-CN" sz="2000" dirty="0"/>
              <a:t>向量</a:t>
            </a:r>
            <a:endParaRPr lang="zh-CN" altLang="zh-CN" sz="2000" dirty="0"/>
          </a:p>
          <a:p>
            <a:pPr marL="0" indent="0">
              <a:buNone/>
            </a:pPr>
            <a:endParaRPr lang="en-US" altLang="zh-CN" sz="2000" dirty="0">
              <a:latin typeface="+mn-ea"/>
            </a:endParaRPr>
          </a:p>
        </p:txBody>
      </p:sp>
      <p:sp>
        <p:nvSpPr>
          <p:cNvPr id="4"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pic>
        <p:nvPicPr>
          <p:cNvPr id="184322" name="图片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2276872"/>
            <a:ext cx="5570077"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4294967295"/>
          </p:nvPr>
        </p:nvSpPr>
        <p:spPr/>
        <p:txBody>
          <a:bodyPr/>
          <a:lstStyle/>
          <a:p>
            <a:r>
              <a:rPr lang="zh-CN" altLang="en-US" dirty="0">
                <a:latin typeface="+mn-ea"/>
              </a:rPr>
              <a:t>图像哈希算法</a:t>
            </a:r>
            <a:r>
              <a:rPr lang="zh-CN" altLang="en-US" dirty="0" smtClean="0">
                <a:latin typeface="+mn-ea"/>
              </a:rPr>
              <a:t>例</a:t>
            </a:r>
            <a:r>
              <a:rPr lang="en-US" altLang="zh-CN" dirty="0" smtClean="0">
                <a:latin typeface="+mn-ea"/>
              </a:rPr>
              <a:t>2</a:t>
            </a:r>
            <a:endParaRPr lang="en-US" altLang="zh-CN" dirty="0">
              <a:latin typeface="+mn-ea"/>
            </a:endParaRPr>
          </a:p>
          <a:p>
            <a:r>
              <a:rPr lang="zh-CN" altLang="zh-CN" b="1" dirty="0">
                <a:latin typeface="+mn-ea"/>
              </a:rPr>
              <a:t>图像的认证</a:t>
            </a:r>
            <a:endParaRPr lang="zh-CN" altLang="en-US" b="1" dirty="0">
              <a:latin typeface="+mn-ea"/>
            </a:endParaRPr>
          </a:p>
          <a:p>
            <a:pPr lvl="1"/>
            <a:r>
              <a:rPr lang="zh-CN" altLang="zh-CN" dirty="0">
                <a:latin typeface="+mn-ea"/>
              </a:rPr>
              <a:t>在认证阶段，按照如下公式计算两哈希序列的距离，即设定阈值</a:t>
            </a:r>
            <a:r>
              <a:rPr lang="en-US" altLang="zh-CN" dirty="0">
                <a:latin typeface="+mn-ea"/>
              </a:rPr>
              <a:t>r</a:t>
            </a:r>
            <a:r>
              <a:rPr lang="zh-CN" altLang="zh-CN" dirty="0">
                <a:latin typeface="+mn-ea"/>
              </a:rPr>
              <a:t>，如果</a:t>
            </a:r>
            <a:r>
              <a:rPr lang="en-US" altLang="zh-CN" dirty="0">
                <a:latin typeface="+mn-ea"/>
              </a:rPr>
              <a:t>dis</a:t>
            </a:r>
            <a:r>
              <a:rPr lang="zh-CN" altLang="zh-CN" dirty="0">
                <a:latin typeface="+mn-ea"/>
              </a:rPr>
              <a:t>≤</a:t>
            </a:r>
            <a:r>
              <a:rPr lang="en-US" altLang="zh-CN" dirty="0">
                <a:latin typeface="+mn-ea"/>
              </a:rPr>
              <a:t>T</a:t>
            </a:r>
            <a:r>
              <a:rPr lang="zh-CN" altLang="zh-CN" dirty="0">
                <a:latin typeface="+mn-ea"/>
              </a:rPr>
              <a:t>，则认为匹配成功；如果</a:t>
            </a:r>
            <a:r>
              <a:rPr lang="en-US" altLang="zh-CN" dirty="0">
                <a:latin typeface="+mn-ea"/>
              </a:rPr>
              <a:t>dis&gt;T</a:t>
            </a:r>
            <a:r>
              <a:rPr lang="zh-CN" altLang="zh-CN" dirty="0">
                <a:latin typeface="+mn-ea"/>
              </a:rPr>
              <a:t>，则认证失败．这里的</a:t>
            </a:r>
            <a:r>
              <a:rPr lang="en-US" altLang="zh-CN" dirty="0">
                <a:latin typeface="+mn-ea"/>
              </a:rPr>
              <a:t>norm</a:t>
            </a:r>
            <a:r>
              <a:rPr lang="zh-CN" altLang="zh-CN" dirty="0">
                <a:latin typeface="+mn-ea"/>
              </a:rPr>
              <a:t>即</a:t>
            </a:r>
            <a:r>
              <a:rPr lang="en-US" altLang="zh-CN" dirty="0">
                <a:latin typeface="+mn-ea"/>
              </a:rPr>
              <a:t>2</a:t>
            </a:r>
            <a:r>
              <a:rPr lang="zh-CN" altLang="zh-CN" dirty="0">
                <a:latin typeface="+mn-ea"/>
              </a:rPr>
              <a:t>一范数，也可采用其他的相似度衡量方法</a:t>
            </a:r>
            <a:endParaRPr lang="zh-CN" altLang="en-US" dirty="0">
              <a:latin typeface="+mn-ea"/>
            </a:endParaRPr>
          </a:p>
        </p:txBody>
      </p:sp>
      <p:sp>
        <p:nvSpPr>
          <p:cNvPr id="143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4341" name="Object 5"/>
          <p:cNvGraphicFramePr>
            <a:graphicFrameLocks noChangeAspect="1"/>
          </p:cNvGraphicFramePr>
          <p:nvPr/>
        </p:nvGraphicFramePr>
        <p:xfrm>
          <a:off x="1763713" y="4724400"/>
          <a:ext cx="4294187" cy="865188"/>
        </p:xfrm>
        <a:graphic>
          <a:graphicData uri="http://schemas.openxmlformats.org/presentationml/2006/ole">
            <mc:AlternateContent xmlns:mc="http://schemas.openxmlformats.org/markup-compatibility/2006">
              <mc:Choice xmlns:v="urn:schemas-microsoft-com:vml" Requires="v">
                <p:oleObj spid="_x0000_s154766" name="公式" r:id="rId1" imgW="3175000" imgH="635000" progId="Equation.3">
                  <p:embed/>
                </p:oleObj>
              </mc:Choice>
              <mc:Fallback>
                <p:oleObj name="公式" r:id="rId1" imgW="3175000" imgH="635000" progId="Equation.3">
                  <p:embed/>
                  <p:pic>
                    <p:nvPicPr>
                      <p:cNvPr id="0" name="图片 1547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724400"/>
                        <a:ext cx="4294187"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1"/>
          <p:cNvSpPr txBox="1"/>
          <p:nvPr/>
        </p:nvSpPr>
        <p:spPr bwMode="auto">
          <a:xfrm>
            <a:off x="574675" y="-2738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normAutofit/>
            <a:scene3d>
              <a:camera prst="orthographicFront"/>
              <a:lightRig rig="flat" dir="t"/>
            </a:scene3d>
            <a:sp3d contourW="12700">
              <a:contourClr>
                <a:schemeClr val="accent1">
                  <a:lumMod val="20000"/>
                  <a:lumOff val="80000"/>
                </a:schemeClr>
              </a:contourClr>
            </a:sp3d>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zh-CN" altLang="en-US" dirty="0" smtClean="0">
                <a:ea typeface="华文隶书" panose="02010800040101010101" pitchFamily="2" charset="-122"/>
              </a:rPr>
              <a:t>图像哈希技术</a:t>
            </a:r>
            <a:endParaRPr lang="zh-CN" altLang="en-US" dirty="0">
              <a:ea typeface="华文隶书"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dirty="0" smtClean="0"/>
              <a:t>6.3 </a:t>
            </a:r>
            <a:r>
              <a:rPr lang="zh-CN" altLang="en-US" dirty="0" smtClean="0"/>
              <a:t>选择</a:t>
            </a:r>
            <a:r>
              <a:rPr lang="zh-CN" altLang="en-US" dirty="0"/>
              <a:t>加密技术</a:t>
            </a:r>
            <a:endParaRPr lang="zh-CN" altLang="en-US" dirty="0"/>
          </a:p>
        </p:txBody>
      </p:sp>
      <p:sp>
        <p:nvSpPr>
          <p:cNvPr id="150533" name="Rectangle 5"/>
          <p:cNvSpPr>
            <a:spLocks noChangeArrowheads="1"/>
          </p:cNvSpPr>
          <p:nvPr/>
        </p:nvSpPr>
        <p:spPr bwMode="auto">
          <a:xfrm>
            <a:off x="399717" y="1612106"/>
            <a:ext cx="8564772"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9750" indent="-539750">
              <a:lnSpc>
                <a:spcPct val="90000"/>
              </a:lnSpc>
              <a:spcBef>
                <a:spcPct val="20000"/>
              </a:spcBef>
              <a:buClr>
                <a:schemeClr val="folHlink"/>
              </a:buClr>
              <a:buSzPct val="60000"/>
              <a:buFont typeface="Wingdings" panose="05000000000000000000" pitchFamily="2" charset="2"/>
              <a:buNone/>
            </a:pPr>
            <a:r>
              <a:rPr lang="en-US" altLang="zh-CN" sz="2000" dirty="0">
                <a:solidFill>
                  <a:schemeClr val="hlink"/>
                </a:solidFill>
              </a:rPr>
              <a:t>       </a:t>
            </a:r>
            <a:r>
              <a:rPr lang="zh-CN" altLang="en-US" sz="2800" b="1" dirty="0">
                <a:latin typeface="黑体" panose="02010609060101010101" pitchFamily="2" charset="-122"/>
                <a:ea typeface="黑体" panose="02010609060101010101" pitchFamily="2" charset="-122"/>
              </a:rPr>
              <a:t>图像的特点              文本</a:t>
            </a:r>
            <a:r>
              <a:rPr lang="zh-CN" sz="2800" b="1" dirty="0">
                <a:latin typeface="黑体" panose="02010609060101010101" pitchFamily="2" charset="-122"/>
                <a:ea typeface="黑体" panose="02010609060101010101" pitchFamily="2" charset="-122"/>
              </a:rPr>
              <a:t>加密</a:t>
            </a:r>
            <a:r>
              <a:rPr lang="zh-CN" altLang="en-US" sz="2800" b="1" dirty="0">
                <a:latin typeface="黑体" panose="02010609060101010101" pitchFamily="2" charset="-122"/>
                <a:ea typeface="黑体" panose="02010609060101010101" pitchFamily="2" charset="-122"/>
              </a:rPr>
              <a:t>算法</a:t>
            </a:r>
            <a:endParaRPr lang="zh-CN" altLang="en-US" sz="2800" b="1" dirty="0">
              <a:latin typeface="黑体" panose="02010609060101010101" pitchFamily="2" charset="-122"/>
              <a:ea typeface="黑体" panose="02010609060101010101" pitchFamily="2" charset="-122"/>
            </a:endParaRPr>
          </a:p>
          <a:p>
            <a:pPr marL="539750" indent="-539750">
              <a:lnSpc>
                <a:spcPct val="90000"/>
              </a:lnSpc>
              <a:spcBef>
                <a:spcPct val="20000"/>
              </a:spcBef>
              <a:buClr>
                <a:schemeClr val="folHlink"/>
              </a:buClr>
              <a:buSzPct val="60000"/>
              <a:buFont typeface="Wingdings" panose="05000000000000000000" pitchFamily="2" charset="2"/>
              <a:buNone/>
            </a:pPr>
            <a:endParaRPr lang="zh-CN" altLang="en-US" sz="1400" dirty="0"/>
          </a:p>
          <a:p>
            <a:pPr marL="539750" indent="-539750">
              <a:spcBef>
                <a:spcPct val="50000"/>
              </a:spcBef>
              <a:buFont typeface="Wingdings" panose="05000000000000000000" pitchFamily="2" charset="2"/>
              <a:buNone/>
            </a:pPr>
            <a:r>
              <a:rPr lang="zh-CN" altLang="en-US" sz="2400" b="1" dirty="0">
                <a:latin typeface="Times New Roman" panose="02020603050405020304" pitchFamily="18" charset="0"/>
                <a:ea typeface="楷体_GB2312" pitchFamily="49" charset="-122"/>
              </a:rPr>
              <a:t>信息量比文本要大得多		      加密速度慢</a:t>
            </a:r>
            <a:endParaRPr lang="zh-CN" altLang="en-US" sz="2400" b="1" dirty="0">
              <a:latin typeface="Times New Roman" panose="02020603050405020304" pitchFamily="18" charset="0"/>
              <a:ea typeface="楷体_GB2312" pitchFamily="49" charset="-122"/>
            </a:endParaRPr>
          </a:p>
          <a:p>
            <a:pPr marL="539750" indent="-539750">
              <a:spcBef>
                <a:spcPct val="50000"/>
              </a:spcBef>
              <a:buFont typeface="Wingdings" panose="05000000000000000000" pitchFamily="2" charset="2"/>
              <a:buNone/>
            </a:pPr>
            <a:r>
              <a:rPr lang="zh-CN" altLang="en-US" sz="2400" b="1" dirty="0">
                <a:latin typeface="Times New Roman" panose="02020603050405020304" pitchFamily="18" charset="0"/>
                <a:ea typeface="楷体_GB2312" pitchFamily="49" charset="-122"/>
              </a:rPr>
              <a:t>像素间具有强相关性		     易受区域分析的攻击 </a:t>
            </a:r>
            <a:endParaRPr lang="zh-CN" altLang="en-US" sz="2400" b="1" dirty="0">
              <a:latin typeface="Times New Roman" panose="02020603050405020304" pitchFamily="18" charset="0"/>
              <a:ea typeface="楷体_GB2312" pitchFamily="49" charset="-122"/>
            </a:endParaRPr>
          </a:p>
          <a:p>
            <a:pPr marL="539750" indent="-539750">
              <a:spcBef>
                <a:spcPct val="50000"/>
              </a:spcBef>
              <a:buFont typeface="Wingdings" panose="05000000000000000000" pitchFamily="2" charset="2"/>
              <a:buNone/>
            </a:pPr>
            <a:r>
              <a:rPr lang="zh-CN" altLang="en-US" sz="2400" b="1" dirty="0">
                <a:latin typeface="Times New Roman" panose="02020603050405020304" pitchFamily="18" charset="0"/>
                <a:ea typeface="楷体_GB2312" pitchFamily="49" charset="-122"/>
              </a:rPr>
              <a:t>解密时允许一定程度失真  	                 没有考虑失真度的问题</a:t>
            </a:r>
            <a:endParaRPr lang="zh-CN" altLang="en-US" sz="2400" b="1" dirty="0">
              <a:latin typeface="Times New Roman" panose="02020603050405020304" pitchFamily="18" charset="0"/>
              <a:ea typeface="楷体_GB2312" pitchFamily="49" charset="-122"/>
            </a:endParaRPr>
          </a:p>
          <a:p>
            <a:pPr marL="539750" indent="-539750">
              <a:spcBef>
                <a:spcPct val="50000"/>
              </a:spcBef>
              <a:buFont typeface="Wingdings" panose="05000000000000000000" pitchFamily="2" charset="2"/>
              <a:buNone/>
            </a:pPr>
            <a:r>
              <a:rPr lang="zh-CN" altLang="en-US" sz="2400" b="1" dirty="0">
                <a:latin typeface="Times New Roman" panose="02020603050405020304" pitchFamily="18" charset="0"/>
                <a:ea typeface="楷体_GB2312" pitchFamily="49" charset="-122"/>
              </a:rPr>
              <a:t>图像具有特定数据格式		     需要做预处理</a:t>
            </a:r>
            <a:endParaRPr lang="zh-CN" altLang="en-US" sz="2400" b="1" dirty="0">
              <a:latin typeface="Times New Roman" panose="02020603050405020304" pitchFamily="18" charset="0"/>
              <a:ea typeface="楷体_GB2312" pitchFamily="49" charset="-122"/>
            </a:endParaRPr>
          </a:p>
          <a:p>
            <a:pPr marL="539750" indent="-539750">
              <a:spcBef>
                <a:spcPct val="50000"/>
              </a:spcBef>
              <a:buFont typeface="Wingdings" panose="05000000000000000000" pitchFamily="2" charset="2"/>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marL="539750" indent="-539750">
              <a:lnSpc>
                <a:spcPct val="90000"/>
              </a:lnSpc>
              <a:spcBef>
                <a:spcPct val="20000"/>
              </a:spcBef>
              <a:buClr>
                <a:schemeClr val="folHlink"/>
              </a:buClr>
              <a:buSzPct val="60000"/>
              <a:buFont typeface="Wingdings" panose="05000000000000000000" pitchFamily="2" charset="2"/>
              <a:buNone/>
            </a:pPr>
            <a:r>
              <a:rPr lang="en-US" altLang="zh-CN" dirty="0"/>
              <a:t>	</a:t>
            </a:r>
            <a:endParaRPr lang="en-US" altLang="zh-CN" dirty="0"/>
          </a:p>
        </p:txBody>
      </p:sp>
      <p:sp>
        <p:nvSpPr>
          <p:cNvPr id="150534" name="AutoShape 6"/>
          <p:cNvSpPr>
            <a:spLocks noChangeArrowheads="1"/>
          </p:cNvSpPr>
          <p:nvPr/>
        </p:nvSpPr>
        <p:spPr bwMode="auto">
          <a:xfrm>
            <a:off x="4283968" y="2564904"/>
            <a:ext cx="792162" cy="287337"/>
          </a:xfrm>
          <a:prstGeom prst="rightArrow">
            <a:avLst>
              <a:gd name="adj1" fmla="val 50000"/>
              <a:gd name="adj2" fmla="val 68923"/>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5" name="AutoShape 7"/>
          <p:cNvSpPr>
            <a:spLocks noChangeArrowheads="1"/>
          </p:cNvSpPr>
          <p:nvPr/>
        </p:nvSpPr>
        <p:spPr bwMode="auto">
          <a:xfrm>
            <a:off x="4283968" y="3069729"/>
            <a:ext cx="792162" cy="287337"/>
          </a:xfrm>
          <a:prstGeom prst="rightArrow">
            <a:avLst>
              <a:gd name="adj1" fmla="val 50000"/>
              <a:gd name="adj2" fmla="val 68923"/>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6" name="AutoShape 8"/>
          <p:cNvSpPr>
            <a:spLocks noChangeArrowheads="1"/>
          </p:cNvSpPr>
          <p:nvPr/>
        </p:nvSpPr>
        <p:spPr bwMode="auto">
          <a:xfrm>
            <a:off x="4283968" y="3647579"/>
            <a:ext cx="792162" cy="287337"/>
          </a:xfrm>
          <a:prstGeom prst="rightArrow">
            <a:avLst>
              <a:gd name="adj1" fmla="val 50000"/>
              <a:gd name="adj2" fmla="val 68923"/>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7" name="AutoShape 9"/>
          <p:cNvSpPr>
            <a:spLocks noChangeArrowheads="1"/>
          </p:cNvSpPr>
          <p:nvPr/>
        </p:nvSpPr>
        <p:spPr bwMode="auto">
          <a:xfrm>
            <a:off x="4283968" y="4222254"/>
            <a:ext cx="792162" cy="287337"/>
          </a:xfrm>
          <a:prstGeom prst="rightArrow">
            <a:avLst>
              <a:gd name="adj1" fmla="val 50000"/>
              <a:gd name="adj2" fmla="val 68923"/>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3s30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775" y="980231"/>
            <a:ext cx="374491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2637" name="Group 61"/>
          <p:cNvGraphicFramePr>
            <a:graphicFrameLocks noGrp="1"/>
          </p:cNvGraphicFramePr>
          <p:nvPr>
            <p:ph idx="1"/>
          </p:nvPr>
        </p:nvGraphicFramePr>
        <p:xfrm>
          <a:off x="971550" y="4757191"/>
          <a:ext cx="7335838" cy="1408113"/>
        </p:xfrm>
        <a:graphic>
          <a:graphicData uri="http://schemas.openxmlformats.org/drawingml/2006/table">
            <a:tbl>
              <a:tblPr/>
              <a:tblGrid>
                <a:gridCol w="2044700"/>
                <a:gridCol w="2525713"/>
                <a:gridCol w="2765425"/>
              </a:tblGrid>
              <a:tr h="469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卫星图像大小</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DES</a:t>
                      </a: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加密时间</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DES</a:t>
                      </a: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解密时间</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3072×3072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195.0741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194.7811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4096×4096</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347.8511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346.9931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常见的图像加密算法 </a:t>
            </a:r>
            <a:endParaRPr lang="zh-CN" altLang="en-US"/>
          </a:p>
        </p:txBody>
      </p:sp>
      <p:sp>
        <p:nvSpPr>
          <p:cNvPr id="115715" name="Rectangle 3"/>
          <p:cNvSpPr>
            <a:spLocks noGrp="1" noChangeArrowheads="1"/>
          </p:cNvSpPr>
          <p:nvPr>
            <p:ph type="body" idx="1"/>
          </p:nvPr>
        </p:nvSpPr>
        <p:spPr>
          <a:xfrm>
            <a:off x="539501" y="1340768"/>
            <a:ext cx="8208963" cy="4724400"/>
          </a:xfrm>
        </p:spPr>
        <p:txBody>
          <a:bodyPr/>
          <a:lstStyle/>
          <a:p>
            <a:pPr marL="469900" lvl="1" indent="-469900">
              <a:buSzTx/>
              <a:buFont typeface="Wingdings" panose="05000000000000000000" pitchFamily="2" charset="2"/>
              <a:buChar char="o"/>
            </a:pPr>
            <a:r>
              <a:rPr lang="zh-CN" altLang="en-US" sz="2600" dirty="0" smtClean="0">
                <a:latin typeface="+mn-ea"/>
                <a:cs typeface="+mn-cs"/>
              </a:rPr>
              <a:t>按加密操作所在的空间</a:t>
            </a:r>
            <a:endParaRPr lang="en-US" altLang="zh-CN" sz="2600" dirty="0" smtClean="0">
              <a:latin typeface="+mn-ea"/>
              <a:cs typeface="+mn-cs"/>
            </a:endParaRPr>
          </a:p>
          <a:p>
            <a:pPr marL="866775" lvl="2" indent="-469900"/>
            <a:r>
              <a:rPr lang="zh-CN" altLang="en-US" sz="2000" dirty="0" smtClean="0">
                <a:latin typeface="+mn-ea"/>
                <a:cs typeface="+mn-cs"/>
              </a:rPr>
              <a:t>频域加密</a:t>
            </a:r>
            <a:endParaRPr lang="en-US" altLang="zh-CN" sz="2000" dirty="0" smtClean="0">
              <a:latin typeface="+mn-ea"/>
              <a:cs typeface="+mn-cs"/>
            </a:endParaRPr>
          </a:p>
          <a:p>
            <a:pPr marL="866775" lvl="2" indent="-469900"/>
            <a:r>
              <a:rPr lang="zh-CN" altLang="en-US" sz="2000" dirty="0">
                <a:latin typeface="+mn-ea"/>
                <a:cs typeface="+mn-cs"/>
              </a:rPr>
              <a:t>变换域加密</a:t>
            </a:r>
            <a:endParaRPr lang="en-US" altLang="zh-CN" sz="2000" dirty="0" smtClean="0">
              <a:latin typeface="+mn-ea"/>
              <a:cs typeface="+mn-cs"/>
            </a:endParaRPr>
          </a:p>
          <a:p>
            <a:pPr marL="469900" lvl="1" indent="-469900">
              <a:buSzTx/>
              <a:buFont typeface="Wingdings" panose="05000000000000000000" pitchFamily="2" charset="2"/>
              <a:buChar char="o"/>
            </a:pPr>
            <a:r>
              <a:rPr lang="zh-CN" altLang="en-US" sz="2600" dirty="0" smtClean="0">
                <a:latin typeface="+mn-ea"/>
                <a:cs typeface="+mn-cs"/>
              </a:rPr>
              <a:t>按像素位置和像素灰度值是否改变</a:t>
            </a:r>
            <a:endParaRPr lang="en-US" altLang="zh-CN" sz="2600" dirty="0" smtClean="0">
              <a:latin typeface="+mn-ea"/>
              <a:cs typeface="+mn-cs"/>
            </a:endParaRPr>
          </a:p>
          <a:p>
            <a:pPr marL="866775" lvl="2" indent="-469900"/>
            <a:r>
              <a:rPr lang="zh-CN" altLang="en-US" sz="2000" dirty="0">
                <a:latin typeface="+mn-ea"/>
                <a:cs typeface="+mn-cs"/>
              </a:rPr>
              <a:t>置乱加密</a:t>
            </a:r>
            <a:endParaRPr lang="en-US" altLang="zh-CN" sz="2000" dirty="0">
              <a:latin typeface="+mn-ea"/>
              <a:cs typeface="+mn-cs"/>
            </a:endParaRPr>
          </a:p>
          <a:p>
            <a:pPr marL="866775" lvl="2" indent="-469900"/>
            <a:r>
              <a:rPr lang="zh-CN" altLang="en-US" sz="2000" dirty="0">
                <a:latin typeface="+mn-ea"/>
                <a:cs typeface="+mn-cs"/>
              </a:rPr>
              <a:t>灰度加密</a:t>
            </a:r>
            <a:endParaRPr lang="en-US" altLang="zh-CN" sz="2000" dirty="0">
              <a:latin typeface="+mn-ea"/>
              <a:cs typeface="+mn-cs"/>
            </a:endParaRPr>
          </a:p>
          <a:p>
            <a:pPr marL="469900" lvl="1" indent="-469900">
              <a:buSzTx/>
              <a:buFont typeface="Wingdings" panose="05000000000000000000" pitchFamily="2" charset="2"/>
              <a:buChar char="o"/>
            </a:pPr>
            <a:r>
              <a:rPr lang="zh-CN" altLang="en-US" sz="2600" dirty="0" smtClean="0">
                <a:latin typeface="+mn-ea"/>
                <a:cs typeface="+mn-cs"/>
              </a:rPr>
              <a:t>按是否有损失</a:t>
            </a:r>
            <a:endParaRPr lang="en-US" altLang="zh-CN" sz="2600" dirty="0" smtClean="0">
              <a:latin typeface="+mn-ea"/>
              <a:cs typeface="+mn-cs"/>
            </a:endParaRPr>
          </a:p>
          <a:p>
            <a:pPr marL="866775" lvl="2" indent="-469900"/>
            <a:r>
              <a:rPr lang="zh-CN" altLang="en-US" sz="2000" dirty="0">
                <a:latin typeface="+mn-ea"/>
                <a:cs typeface="+mn-cs"/>
              </a:rPr>
              <a:t>有损加密</a:t>
            </a:r>
            <a:endParaRPr lang="en-US" altLang="zh-CN" sz="2000" dirty="0">
              <a:latin typeface="+mn-ea"/>
              <a:cs typeface="+mn-cs"/>
            </a:endParaRPr>
          </a:p>
          <a:p>
            <a:pPr marL="866775" lvl="2" indent="-469900"/>
            <a:r>
              <a:rPr lang="zh-CN" altLang="en-US" sz="2000" dirty="0">
                <a:latin typeface="+mn-ea"/>
                <a:cs typeface="+mn-cs"/>
              </a:rPr>
              <a:t>无损加密</a:t>
            </a:r>
            <a:endParaRPr lang="en-US" altLang="zh-CN" sz="2000" dirty="0">
              <a:latin typeface="+mn-ea"/>
              <a:cs typeface="+mn-cs"/>
            </a:endParaRPr>
          </a:p>
          <a:p>
            <a:pPr marL="469900" lvl="1" indent="-469900">
              <a:buSzTx/>
              <a:buFont typeface="Wingdings" panose="05000000000000000000" pitchFamily="2" charset="2"/>
              <a:buChar char="o"/>
            </a:pPr>
            <a:r>
              <a:rPr lang="zh-CN" altLang="en-US" sz="2600" dirty="0" smtClean="0">
                <a:latin typeface="+mn-ea"/>
                <a:cs typeface="+mn-cs"/>
              </a:rPr>
              <a:t>按加密数据的百分比</a:t>
            </a:r>
            <a:endParaRPr lang="en-US" altLang="zh-CN" sz="2600" dirty="0" smtClean="0">
              <a:latin typeface="+mn-ea"/>
              <a:cs typeface="+mn-cs"/>
            </a:endParaRPr>
          </a:p>
          <a:p>
            <a:pPr marL="866775" lvl="2" indent="-469900"/>
            <a:r>
              <a:rPr lang="zh-CN" altLang="en-US" sz="2000" dirty="0">
                <a:latin typeface="+mn-ea"/>
                <a:cs typeface="+mn-cs"/>
              </a:rPr>
              <a:t>完全</a:t>
            </a:r>
            <a:r>
              <a:rPr lang="zh-CN" altLang="en-US" sz="2000" dirty="0" smtClean="0">
                <a:latin typeface="+mn-ea"/>
                <a:cs typeface="+mn-cs"/>
              </a:rPr>
              <a:t>加密</a:t>
            </a:r>
            <a:endParaRPr lang="en-US" altLang="zh-CN" sz="2000" dirty="0" smtClean="0">
              <a:latin typeface="+mn-ea"/>
              <a:cs typeface="+mn-cs"/>
            </a:endParaRPr>
          </a:p>
          <a:p>
            <a:pPr marL="866775" lvl="2" indent="-469900"/>
            <a:r>
              <a:rPr lang="zh-CN" altLang="en-US" sz="2000" dirty="0">
                <a:latin typeface="+mn-ea"/>
                <a:cs typeface="+mn-cs"/>
              </a:rPr>
              <a:t>选择加密</a:t>
            </a:r>
            <a:endParaRPr lang="en-US" altLang="zh-CN" sz="20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常见的图像加密算法 </a:t>
            </a:r>
            <a:endParaRPr lang="zh-CN" altLang="en-US"/>
          </a:p>
        </p:txBody>
      </p:sp>
      <p:sp>
        <p:nvSpPr>
          <p:cNvPr id="115715" name="Rectangle 3"/>
          <p:cNvSpPr>
            <a:spLocks noGrp="1" noChangeArrowheads="1"/>
          </p:cNvSpPr>
          <p:nvPr>
            <p:ph type="body" idx="1"/>
          </p:nvPr>
        </p:nvSpPr>
        <p:spPr>
          <a:xfrm>
            <a:off x="539501" y="1340768"/>
            <a:ext cx="8208963" cy="4724400"/>
          </a:xfrm>
        </p:spPr>
        <p:txBody>
          <a:bodyPr/>
          <a:lstStyle/>
          <a:p>
            <a:pPr marL="469900" lvl="1" indent="-469900">
              <a:buSzTx/>
              <a:buFont typeface="Wingdings" panose="05000000000000000000" pitchFamily="2" charset="2"/>
              <a:buChar char="o"/>
            </a:pPr>
            <a:r>
              <a:rPr lang="zh-CN" altLang="en-US" dirty="0" smtClean="0">
                <a:latin typeface="+mn-ea"/>
                <a:cs typeface="+mn-cs"/>
              </a:rPr>
              <a:t>置乱加密</a:t>
            </a:r>
            <a:endParaRPr lang="en-US" altLang="zh-CN" dirty="0" smtClean="0">
              <a:latin typeface="+mn-ea"/>
              <a:cs typeface="+mn-cs"/>
            </a:endParaRPr>
          </a:p>
          <a:p>
            <a:pPr marL="866775" lvl="2" indent="-469900"/>
            <a:r>
              <a:rPr lang="zh-CN" altLang="en-US" sz="2400" dirty="0" smtClean="0">
                <a:latin typeface="+mn-ea"/>
                <a:cs typeface="+mn-cs"/>
              </a:rPr>
              <a:t>对图像像素在空间的位置进行重新排列，使原图像变成无意义的混乱图像</a:t>
            </a:r>
            <a:endParaRPr lang="en-US" altLang="zh-CN" sz="2400" dirty="0" smtClean="0">
              <a:latin typeface="+mn-ea"/>
              <a:cs typeface="+mn-cs"/>
            </a:endParaRPr>
          </a:p>
          <a:p>
            <a:pPr marL="866775" lvl="2" indent="-469900"/>
            <a:r>
              <a:rPr lang="zh-CN" altLang="en-US" sz="2400" dirty="0">
                <a:latin typeface="+mn-ea"/>
                <a:cs typeface="+mn-cs"/>
              </a:rPr>
              <a:t>不会</a:t>
            </a:r>
            <a:r>
              <a:rPr lang="zh-CN" altLang="en-US" sz="2400" dirty="0" smtClean="0">
                <a:latin typeface="+mn-ea"/>
                <a:cs typeface="+mn-cs"/>
              </a:rPr>
              <a:t>改变空域各像素的灰度值，仅通过改变像素在空间的位置来达到加密的目的</a:t>
            </a:r>
            <a:endParaRPr lang="en-US" altLang="zh-CN" sz="2400" dirty="0" smtClean="0">
              <a:latin typeface="+mn-ea"/>
              <a:cs typeface="+mn-cs"/>
            </a:endParaRPr>
          </a:p>
          <a:p>
            <a:pPr marL="469900" lvl="1" indent="-469900">
              <a:buFont typeface="Wingdings" panose="05000000000000000000" pitchFamily="2" charset="2"/>
              <a:buChar char="o"/>
            </a:pPr>
            <a:r>
              <a:rPr lang="zh-CN" altLang="en-US" dirty="0">
                <a:latin typeface="+mn-ea"/>
                <a:cs typeface="+mn-cs"/>
              </a:rPr>
              <a:t>灰度加密</a:t>
            </a:r>
            <a:endParaRPr lang="en-US" altLang="zh-CN" dirty="0">
              <a:latin typeface="+mn-ea"/>
              <a:cs typeface="+mn-cs"/>
            </a:endParaRPr>
          </a:p>
          <a:p>
            <a:pPr marL="866775" lvl="2" indent="-469900"/>
            <a:r>
              <a:rPr lang="zh-CN" altLang="en-US" sz="2400" dirty="0" smtClean="0">
                <a:latin typeface="+mn-ea"/>
                <a:cs typeface="+mn-cs"/>
              </a:rPr>
              <a:t>对像素的灰度值进行加密</a:t>
            </a:r>
            <a:endParaRPr lang="en-US" altLang="zh-CN" sz="2400" dirty="0">
              <a:latin typeface="+mn-ea"/>
              <a:cs typeface="+mn-cs"/>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a:t>SCAN</a:t>
            </a:r>
            <a:r>
              <a:rPr lang="zh-CN" altLang="en-US"/>
              <a:t>语言</a:t>
            </a:r>
            <a:endParaRPr lang="zh-CN" altLang="en-US"/>
          </a:p>
        </p:txBody>
      </p:sp>
      <p:sp>
        <p:nvSpPr>
          <p:cNvPr id="155651" name="Rectangle 3"/>
          <p:cNvSpPr>
            <a:spLocks noGrp="1" noChangeArrowheads="1"/>
          </p:cNvSpPr>
          <p:nvPr>
            <p:ph type="body" idx="1"/>
          </p:nvPr>
        </p:nvSpPr>
        <p:spPr>
          <a:xfrm>
            <a:off x="899592" y="1844824"/>
            <a:ext cx="3317875" cy="4114800"/>
          </a:xfrm>
        </p:spPr>
        <p:txBody>
          <a:bodyPr/>
          <a:lstStyle/>
          <a:p>
            <a:pPr marL="0" indent="0">
              <a:buFont typeface="Wingdings" panose="05000000000000000000" pitchFamily="2" charset="2"/>
              <a:buNone/>
            </a:pPr>
            <a:r>
              <a:rPr lang="en-US" altLang="zh-CN" sz="2400" b="1" dirty="0">
                <a:latin typeface="Times New Roman" panose="02020603050405020304" pitchFamily="18" charset="0"/>
                <a:ea typeface="楷体_GB2312" pitchFamily="49" charset="-122"/>
              </a:rPr>
              <a:t>SCAN</a:t>
            </a:r>
            <a:r>
              <a:rPr lang="zh-CN" altLang="en-US" sz="2400" b="1" dirty="0">
                <a:latin typeface="Times New Roman" panose="02020603050405020304" pitchFamily="18" charset="0"/>
                <a:ea typeface="楷体_GB2312" pitchFamily="49" charset="-122"/>
              </a:rPr>
              <a:t>语言是一种图像加密算法，主要的思想是建立图像</a:t>
            </a:r>
            <a:r>
              <a:rPr lang="en-US" altLang="zh-CN" sz="2400" b="1" dirty="0">
                <a:latin typeface="Times New Roman" panose="02020603050405020304" pitchFamily="18" charset="0"/>
                <a:ea typeface="楷体_GB2312" pitchFamily="49" charset="-122"/>
              </a:rPr>
              <a:t>SCAN</a:t>
            </a:r>
            <a:r>
              <a:rPr lang="zh-CN" altLang="en-US" sz="2400" b="1" dirty="0">
                <a:latin typeface="Times New Roman" panose="02020603050405020304" pitchFamily="18" charset="0"/>
                <a:ea typeface="楷体_GB2312" pitchFamily="49" charset="-122"/>
              </a:rPr>
              <a:t>模式库，使用不同模式对偶数大小的方图进行扫描，其中模式类型作为密钥。</a:t>
            </a:r>
            <a:endParaRPr lang="zh-CN" altLang="en-US" dirty="0"/>
          </a:p>
        </p:txBody>
      </p:sp>
      <p:pic>
        <p:nvPicPr>
          <p:cNvPr id="155652" name="Picture 4" descr="25_120312_wr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1021" y="2204864"/>
            <a:ext cx="2763837" cy="2276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31E3C18E-CEC5-4D8B-BF63-1B19860A2393}" type="slidenum">
              <a:rPr lang="zh-CN" altLang="en-US"/>
            </a:fld>
            <a:endParaRPr lang="en-US" altLang="zh-CN"/>
          </a:p>
        </p:txBody>
      </p:sp>
      <p:sp>
        <p:nvSpPr>
          <p:cNvPr id="13315" name="Rectangle 3"/>
          <p:cNvSpPr>
            <a:spLocks noGrp="1" noChangeArrowheads="1"/>
          </p:cNvSpPr>
          <p:nvPr>
            <p:ph type="body" sz="half" idx="1"/>
          </p:nvPr>
        </p:nvSpPr>
        <p:spPr>
          <a:xfrm>
            <a:off x="611560" y="1484784"/>
            <a:ext cx="8097837" cy="4114800"/>
          </a:xfrm>
        </p:spPr>
        <p:txBody>
          <a:bodyPr/>
          <a:lstStyle/>
          <a:p>
            <a:pPr marL="609600" indent="-609600">
              <a:lnSpc>
                <a:spcPct val="80000"/>
              </a:lnSpc>
            </a:pPr>
            <a:r>
              <a:rPr lang="zh-CN" altLang="en-US" sz="2800" dirty="0">
                <a:latin typeface="+mn-ea"/>
              </a:rPr>
              <a:t>数字图像</a:t>
            </a:r>
            <a:r>
              <a:rPr lang="zh-CN" altLang="en-US" sz="2800" dirty="0" smtClean="0">
                <a:latin typeface="+mn-ea"/>
              </a:rPr>
              <a:t>的表示</a:t>
            </a:r>
            <a:endParaRPr lang="en-US" altLang="zh-CN" sz="2800" dirty="0" smtClean="0">
              <a:latin typeface="+mn-ea"/>
            </a:endParaRPr>
          </a:p>
          <a:p>
            <a:pPr lvl="1">
              <a:lnSpc>
                <a:spcPct val="150000"/>
              </a:lnSpc>
            </a:pPr>
            <a:r>
              <a:rPr lang="zh-CN" altLang="en-US" sz="2000" dirty="0">
                <a:latin typeface="+mn-ea"/>
              </a:rPr>
              <a:t>2）数字图像的种类和表示方法</a:t>
            </a:r>
            <a:endParaRPr lang="zh-CN" altLang="en-US" sz="2000" dirty="0">
              <a:latin typeface="+mn-ea"/>
            </a:endParaRPr>
          </a:p>
          <a:p>
            <a:pPr lvl="1">
              <a:lnSpc>
                <a:spcPct val="150000"/>
              </a:lnSpc>
            </a:pPr>
            <a:r>
              <a:rPr lang="zh-CN" altLang="en-US" sz="2000" dirty="0" smtClean="0">
                <a:latin typeface="+mn-ea"/>
              </a:rPr>
              <a:t>每个</a:t>
            </a:r>
            <a:r>
              <a:rPr lang="zh-CN" altLang="en-US" sz="2000" dirty="0">
                <a:latin typeface="+mn-ea"/>
              </a:rPr>
              <a:t>图像的像素通常对应于二维空间中一个特定的</a:t>
            </a:r>
            <a:r>
              <a:rPr lang="zh-CN" altLang="en-US" sz="2000" dirty="0" smtClean="0">
                <a:latin typeface="+mn-ea"/>
              </a:rPr>
              <a:t>位置</a:t>
            </a:r>
            <a:r>
              <a:rPr lang="zh-CN" altLang="en-US" sz="2000" dirty="0">
                <a:latin typeface="+mn-ea"/>
              </a:rPr>
              <a:t>，并且由一个或多个与那个点相关的采样值组成数值。</a:t>
            </a:r>
            <a:endParaRPr lang="zh-CN" altLang="en-US" sz="2000" dirty="0">
              <a:latin typeface="+mn-ea"/>
            </a:endParaRPr>
          </a:p>
          <a:p>
            <a:pPr lvl="1">
              <a:lnSpc>
                <a:spcPct val="150000"/>
              </a:lnSpc>
            </a:pPr>
            <a:r>
              <a:rPr lang="zh-CN" altLang="en-US" sz="2000" dirty="0">
                <a:latin typeface="+mn-ea"/>
              </a:rPr>
              <a:t>根据这些采样数目及特性的不同数字图像可以划分为：</a:t>
            </a:r>
            <a:r>
              <a:rPr lang="zh-CN" altLang="en-US" sz="2000" dirty="0" smtClean="0">
                <a:latin typeface="+mn-ea"/>
              </a:rPr>
              <a:t>二值</a:t>
            </a:r>
            <a:r>
              <a:rPr lang="zh-CN" altLang="en-US" sz="2000" dirty="0">
                <a:latin typeface="+mn-ea"/>
              </a:rPr>
              <a:t>图像、灰度图像和彩色图像。</a:t>
            </a:r>
            <a:endParaRPr lang="zh-CN" altLang="en-US" sz="2000" dirty="0">
              <a:latin typeface="+mn-ea"/>
            </a:endParaRPr>
          </a:p>
          <a:p>
            <a:pPr lvl="1">
              <a:lnSpc>
                <a:spcPct val="150000"/>
              </a:lnSpc>
            </a:pPr>
            <a:r>
              <a:rPr lang="zh-CN" altLang="en-US" sz="2000" dirty="0" smtClean="0">
                <a:latin typeface="+mn-ea"/>
              </a:rPr>
              <a:t>对</a:t>
            </a:r>
            <a:r>
              <a:rPr lang="zh-CN" altLang="en-US" sz="2000" dirty="0">
                <a:latin typeface="+mn-ea"/>
              </a:rPr>
              <a:t>2-D图像的显示可以采用多种形式，其基本是将其</a:t>
            </a:r>
            <a:r>
              <a:rPr lang="zh-CN" altLang="en-US" sz="2000" dirty="0" smtClean="0">
                <a:latin typeface="+mn-ea"/>
              </a:rPr>
              <a:t>看作</a:t>
            </a:r>
            <a:r>
              <a:rPr lang="zh-CN" altLang="en-US" sz="2000" dirty="0">
                <a:latin typeface="+mn-ea"/>
              </a:rPr>
              <a:t>在2-D空间位置上的一种幅度分布。</a:t>
            </a:r>
            <a:endParaRPr lang="zh-CN" altLang="en-US" sz="2000" dirty="0">
              <a:latin typeface="+mn-ea"/>
            </a:endParaRPr>
          </a:p>
        </p:txBody>
      </p:sp>
      <p:sp>
        <p:nvSpPr>
          <p:cNvPr id="7"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Rectangle 5"/>
          <p:cNvSpPr>
            <a:spLocks noChangeArrowheads="1"/>
          </p:cNvSpPr>
          <p:nvPr/>
        </p:nvSpPr>
        <p:spPr bwMode="auto">
          <a:xfrm>
            <a:off x="0" y="144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0" name="Object 4"/>
          <p:cNvGraphicFramePr>
            <a:graphicFrameLocks noChangeAspect="1"/>
          </p:cNvGraphicFramePr>
          <p:nvPr/>
        </p:nvGraphicFramePr>
        <p:xfrm>
          <a:off x="1258888" y="223838"/>
          <a:ext cx="6299200" cy="5942012"/>
        </p:xfrm>
        <a:graphic>
          <a:graphicData uri="http://schemas.openxmlformats.org/presentationml/2006/ole">
            <mc:AlternateContent xmlns:mc="http://schemas.openxmlformats.org/markup-compatibility/2006">
              <mc:Choice xmlns:v="urn:schemas-microsoft-com:vml" Requires="v">
                <p:oleObj spid="_x0000_s164974" name="Visio" r:id="rId1" imgW="6254115" imgH="5881370" progId="Visio.Drawing.11">
                  <p:embed/>
                </p:oleObj>
              </mc:Choice>
              <mc:Fallback>
                <p:oleObj name="Visio" r:id="rId1" imgW="6254115" imgH="5881370" progId="Visio.Drawing.11">
                  <p:embed/>
                  <p:pic>
                    <p:nvPicPr>
                      <p:cNvPr id="0" name="图片 1649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23838"/>
                        <a:ext cx="6299200" cy="594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2" name="Rectangle 6"/>
          <p:cNvSpPr>
            <a:spLocks noChangeArrowheads="1"/>
          </p:cNvSpPr>
          <p:nvPr/>
        </p:nvSpPr>
        <p:spPr bwMode="auto">
          <a:xfrm>
            <a:off x="3276600" y="5995988"/>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Times New Roman" panose="02020603050405020304" pitchFamily="18" charset="0"/>
                <a:ea typeface="楷体_GB2312" pitchFamily="49" charset="-122"/>
              </a:rPr>
              <a:t>基本的扫描模式</a:t>
            </a:r>
            <a:r>
              <a:rPr lang="zh-CN" altLang="en-US"/>
              <a:t> </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Rectangle 5"/>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9748" name="Object 4"/>
          <p:cNvGraphicFramePr>
            <a:graphicFrameLocks noChangeAspect="1"/>
          </p:cNvGraphicFramePr>
          <p:nvPr/>
        </p:nvGraphicFramePr>
        <p:xfrm>
          <a:off x="0" y="1458937"/>
          <a:ext cx="8785225" cy="4189412"/>
        </p:xfrm>
        <a:graphic>
          <a:graphicData uri="http://schemas.openxmlformats.org/presentationml/2006/ole">
            <mc:AlternateContent xmlns:mc="http://schemas.openxmlformats.org/markup-compatibility/2006">
              <mc:Choice xmlns:v="urn:schemas-microsoft-com:vml" Requires="v">
                <p:oleObj spid="_x0000_s165998" name="Visio" r:id="rId1" imgW="5678170" imgH="2438400" progId="Visio.Drawing.11">
                  <p:embed/>
                </p:oleObj>
              </mc:Choice>
              <mc:Fallback>
                <p:oleObj name="Visio" r:id="rId1" imgW="5678170" imgH="2438400" progId="Visio.Drawing.11">
                  <p:embed/>
                  <p:pic>
                    <p:nvPicPr>
                      <p:cNvPr id="0" name="图片 1659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937"/>
                        <a:ext cx="8785225" cy="418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0" name="Rectangle 6"/>
          <p:cNvSpPr>
            <a:spLocks noChangeArrowheads="1"/>
          </p:cNvSpPr>
          <p:nvPr/>
        </p:nvSpPr>
        <p:spPr bwMode="auto">
          <a:xfrm>
            <a:off x="3203575" y="5780112"/>
            <a:ext cx="301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Times New Roman" panose="02020603050405020304" pitchFamily="18" charset="0"/>
                <a:ea typeface="楷体_GB2312" pitchFamily="49" charset="-122"/>
              </a:rPr>
              <a:t>分块模式和转换函数 </a:t>
            </a:r>
            <a:endParaRPr lang="zh-CN" altLang="en-US" sz="2400" b="1">
              <a:latin typeface="Times New Roman" panose="02020603050405020304" pitchFamily="18" charset="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5"/>
          <p:cNvSpPr>
            <a:spLocks noChangeArrowheads="1"/>
          </p:cNvSpPr>
          <p:nvPr/>
        </p:nvSpPr>
        <p:spPr bwMode="auto">
          <a:xfrm>
            <a:off x="0"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1796" name="Object 4"/>
          <p:cNvGraphicFramePr>
            <a:graphicFrameLocks noChangeAspect="1"/>
          </p:cNvGraphicFramePr>
          <p:nvPr/>
        </p:nvGraphicFramePr>
        <p:xfrm>
          <a:off x="3924300" y="1269008"/>
          <a:ext cx="4849813" cy="5040312"/>
        </p:xfrm>
        <a:graphic>
          <a:graphicData uri="http://schemas.openxmlformats.org/presentationml/2006/ole">
            <mc:AlternateContent xmlns:mc="http://schemas.openxmlformats.org/markup-compatibility/2006">
              <mc:Choice xmlns:v="urn:schemas-microsoft-com:vml" Requires="v">
                <p:oleObj spid="_x0000_s167022" name="Visio" r:id="rId1" imgW="3556000" imgH="3669030" progId="Visio.Drawing.11">
                  <p:embed/>
                </p:oleObj>
              </mc:Choice>
              <mc:Fallback>
                <p:oleObj name="Visio" r:id="rId1" imgW="3556000" imgH="3669030" progId="Visio.Drawing.11">
                  <p:embed/>
                  <p:pic>
                    <p:nvPicPr>
                      <p:cNvPr id="0" name="图片 167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269008"/>
                        <a:ext cx="4849813" cy="504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798" name="Rectangle 6"/>
          <p:cNvSpPr>
            <a:spLocks noChangeArrowheads="1"/>
          </p:cNvSpPr>
          <p:nvPr/>
        </p:nvSpPr>
        <p:spPr bwMode="auto">
          <a:xfrm>
            <a:off x="323850" y="4001522"/>
            <a:ext cx="37449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latin typeface="Times New Roman" panose="02020603050405020304" pitchFamily="18" charset="0"/>
                <a:ea typeface="楷体_GB2312" pitchFamily="49" charset="-122"/>
              </a:rPr>
              <a:t>SCAN</a:t>
            </a:r>
            <a:r>
              <a:rPr lang="zh-CN" altLang="en-US" sz="2400" b="1" dirty="0">
                <a:latin typeface="Times New Roman" panose="02020603050405020304" pitchFamily="18" charset="0"/>
                <a:ea typeface="楷体_GB2312" pitchFamily="49" charset="-122"/>
              </a:rPr>
              <a:t>语言加密</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密钥为</a:t>
            </a:r>
            <a:endParaRPr lang="zh-CN" altLang="en-US"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B5(s2 Z0(c5 b0 o0 s5</a:t>
            </a:r>
            <a:r>
              <a:rPr lang="en-US" altLang="zh-CN" sz="2400" b="1" dirty="0" smtClean="0">
                <a:latin typeface="Times New Roman" panose="02020603050405020304" pitchFamily="18" charset="0"/>
                <a:ea typeface="楷体_GB2312" pitchFamily="49" charset="-122"/>
              </a:rPr>
              <a:t>) c4 </a:t>
            </a:r>
            <a:r>
              <a:rPr lang="en-US" altLang="zh-CN" sz="2400" b="1" dirty="0">
                <a:latin typeface="Times New Roman" panose="02020603050405020304" pitchFamily="18" charset="0"/>
                <a:ea typeface="楷体_GB2312" pitchFamily="49" charset="-122"/>
              </a:rPr>
              <a:t>d1)</a:t>
            </a:r>
            <a:r>
              <a:rPr lang="en-US" altLang="zh-CN" dirty="0"/>
              <a:t> </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dirty="0"/>
              <a:t>常见的二维混沌映射</a:t>
            </a:r>
            <a:endParaRPr lang="zh-CN" altLang="en-US" dirty="0"/>
          </a:p>
        </p:txBody>
      </p:sp>
      <p:sp>
        <p:nvSpPr>
          <p:cNvPr id="130051" name="Rectangle 3"/>
          <p:cNvSpPr>
            <a:spLocks noGrp="1" noChangeArrowheads="1"/>
          </p:cNvSpPr>
          <p:nvPr>
            <p:ph type="body" idx="1"/>
          </p:nvPr>
        </p:nvSpPr>
        <p:spPr>
          <a:xfrm>
            <a:off x="566738" y="1628800"/>
            <a:ext cx="8001000" cy="4267200"/>
          </a:xfrm>
        </p:spPr>
        <p:txBody>
          <a:bodyPr/>
          <a:lstStyle/>
          <a:p>
            <a:pPr marL="469900" lvl="1" indent="-469900">
              <a:buFont typeface="Wingdings" panose="05000000000000000000" pitchFamily="2" charset="2"/>
              <a:buChar char="o"/>
            </a:pPr>
            <a:r>
              <a:rPr lang="en-US" altLang="zh-CN" dirty="0">
                <a:latin typeface="+mn-ea"/>
                <a:cs typeface="+mn-cs"/>
              </a:rPr>
              <a:t>Baker Map</a:t>
            </a:r>
            <a:endParaRPr lang="en-US" altLang="zh-CN" dirty="0">
              <a:latin typeface="+mn-ea"/>
              <a:cs typeface="+mn-cs"/>
            </a:endParaRPr>
          </a:p>
          <a:p>
            <a:pPr marL="469900" lvl="1" indent="-469900">
              <a:buFont typeface="Wingdings" panose="05000000000000000000" pitchFamily="2" charset="2"/>
              <a:buChar char="o"/>
            </a:pPr>
            <a:r>
              <a:rPr lang="en-US" altLang="zh-CN" dirty="0">
                <a:latin typeface="+mn-ea"/>
                <a:cs typeface="+mn-cs"/>
              </a:rPr>
              <a:t>Cat Map</a:t>
            </a:r>
            <a:endParaRPr lang="en-US" altLang="zh-CN" dirty="0">
              <a:latin typeface="+mn-ea"/>
              <a:cs typeface="+mn-cs"/>
            </a:endParaRPr>
          </a:p>
          <a:p>
            <a:pPr marL="469900" lvl="1" indent="-469900">
              <a:buFont typeface="Wingdings" panose="05000000000000000000" pitchFamily="2" charset="2"/>
              <a:buChar char="o"/>
            </a:pPr>
            <a:r>
              <a:rPr lang="en-US" altLang="zh-CN" dirty="0">
                <a:latin typeface="+mn-ea"/>
                <a:cs typeface="+mn-cs"/>
              </a:rPr>
              <a:t>Standard Map</a:t>
            </a:r>
            <a:endParaRPr lang="en-US" altLang="zh-CN" dirty="0">
              <a:latin typeface="+mn-ea"/>
              <a:cs typeface="+mn-cs"/>
            </a:endParaRPr>
          </a:p>
          <a:p>
            <a:pPr marL="469900" lvl="1" indent="-469900">
              <a:buFont typeface="Wingdings" panose="05000000000000000000" pitchFamily="2" charset="2"/>
              <a:buChar char="o"/>
            </a:pPr>
            <a:r>
              <a:rPr lang="en-US" altLang="zh-CN" dirty="0">
                <a:latin typeface="+mn-ea"/>
                <a:cs typeface="+mn-cs"/>
              </a:rPr>
              <a:t>Tent </a:t>
            </a:r>
            <a:r>
              <a:rPr lang="en-US" altLang="zh-CN" dirty="0" smtClean="0">
                <a:latin typeface="+mn-ea"/>
                <a:cs typeface="+mn-cs"/>
              </a:rPr>
              <a:t>Map</a:t>
            </a:r>
            <a:endParaRPr lang="en-US" altLang="zh-CN" dirty="0">
              <a:latin typeface="+mn-ea"/>
              <a:cs typeface="+mn-cs"/>
            </a:endParaRPr>
          </a:p>
        </p:txBody>
      </p:sp>
      <p:sp>
        <p:nvSpPr>
          <p:cNvPr id="130052" name="Rectangle 4"/>
          <p:cNvSpPr>
            <a:spLocks noChangeArrowheads="1"/>
          </p:cNvSpPr>
          <p:nvPr/>
        </p:nvSpPr>
        <p:spPr bwMode="auto">
          <a:xfrm>
            <a:off x="5148263" y="1196975"/>
            <a:ext cx="4572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altLang="zh-CN" b="1">
              <a:solidFill>
                <a:schemeClr val="tx2"/>
              </a:solidFill>
              <a:latin typeface="Times New Roman" panose="02020603050405020304" pitchFamily="18" charset="0"/>
            </a:endParaRPr>
          </a:p>
          <a:p>
            <a:pPr lvl="1">
              <a:lnSpc>
                <a:spcPct val="90000"/>
              </a:lnSpc>
              <a:spcBef>
                <a:spcPct val="50000"/>
              </a:spcBef>
              <a:buClr>
                <a:schemeClr val="tx2"/>
              </a:buClr>
              <a:buSzPct val="55000"/>
              <a:buFont typeface="Wingdings" panose="05000000000000000000" pitchFamily="2" charset="2"/>
              <a:buChar char="n"/>
            </a:pPr>
            <a:endParaRPr lang="en-US" altLang="zh-CN" sz="20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a:latin typeface="Times New Roman" panose="02020603050405020304" pitchFamily="18" charset="0"/>
              </a:rPr>
              <a:t>Cat Map</a:t>
            </a:r>
            <a:endParaRPr lang="en-US" altLang="zh-CN">
              <a:latin typeface="Times New Roman" panose="02020603050405020304" pitchFamily="18" charset="0"/>
            </a:endParaRPr>
          </a:p>
        </p:txBody>
      </p:sp>
      <p:pic>
        <p:nvPicPr>
          <p:cNvPr id="146436" name="Picture 4" descr="cat%20ma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82749"/>
            <a:ext cx="5148263"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7"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70093" name="Picture 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5013176"/>
            <a:ext cx="40195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000"/>
              <a:t>（1）读入图像IM*N。</a:t>
            </a:r>
            <a:endParaRPr lang="zh-CN" altLang="en-US" sz="2000"/>
          </a:p>
          <a:p>
            <a:r>
              <a:rPr lang="zh-CN" altLang="en-US" sz="2000"/>
              <a:t>（2）输入密钥(x1，n1，n2，x2，n3，xo，yo，zo)。计算移位序列的迭代步数step，符号矩阵S，系数矩阵y，猫变换矩阵A。</a:t>
            </a:r>
            <a:endParaRPr lang="zh-CN" altLang="en-US" sz="2000"/>
          </a:p>
          <a:p>
            <a:r>
              <a:rPr lang="zh-CN" altLang="en-US" sz="2000"/>
              <a:t>（3）对读人像素灰度值矩阵进行移位变换l1=lxstep。</a:t>
            </a:r>
            <a:endParaRPr lang="zh-CN" altLang="en-US" sz="2000"/>
          </a:p>
          <a:p>
            <a:r>
              <a:rPr lang="zh-CN" altLang="en-US" sz="2000"/>
              <a:t>（4）对图像I进行DCT变换ID=DCT(II)。</a:t>
            </a:r>
            <a:endParaRPr lang="zh-CN" altLang="en-US" sz="2000"/>
          </a:p>
          <a:p>
            <a:r>
              <a:rPr lang="zh-CN" altLang="en-US" sz="2000"/>
              <a:t>（5）改变DCer变换系数IDD=ID *Y。</a:t>
            </a:r>
            <a:endParaRPr lang="zh-CN" altLang="en-US" sz="2000"/>
          </a:p>
          <a:p>
            <a:r>
              <a:rPr lang="zh-CN" altLang="en-US" sz="2000"/>
              <a:t>（6）做3-D猫映射I=xIDD。</a:t>
            </a:r>
            <a:endParaRPr lang="zh-CN" altLang="en-US" sz="2000"/>
          </a:p>
          <a:p>
            <a:r>
              <a:rPr lang="zh-CN" altLang="en-US" sz="2000"/>
              <a:t>（7）改变系数符号，点成符号矩阵Ifnd =IC．*sign。</a:t>
            </a:r>
            <a:endParaRPr lang="zh-CN" altLang="en-US" sz="2000"/>
          </a:p>
          <a:p>
            <a:r>
              <a:rPr lang="zh-CN" altLang="en-US" sz="2000"/>
              <a:t>（8）输出加密图像。</a:t>
            </a:r>
            <a:endParaRPr lang="zh-CN" altLang="en-US" sz="2000"/>
          </a:p>
        </p:txBody>
      </p:sp>
      <p:sp>
        <p:nvSpPr>
          <p:cNvPr id="4" name="灯片编号占位符 3"/>
          <p:cNvSpPr>
            <a:spLocks noGrp="1"/>
          </p:cNvSpPr>
          <p:nvPr>
            <p:ph type="sldNum" sz="quarter" idx="12"/>
          </p:nvPr>
        </p:nvSpPr>
        <p:spPr/>
        <p:txBody>
          <a:bodyPr/>
          <a:p>
            <a:pPr>
              <a:defRPr/>
            </a:pPr>
            <a:r>
              <a:rPr lang="zh-CN" altLang="en-US"/>
              <a:t>第</a:t>
            </a:r>
            <a:fld id="{6F83C59E-A256-40B9-B415-6031A5C88378}" type="slidenum">
              <a:rPr lang="en-US" altLang="zh-CN"/>
            </a:fld>
            <a:r>
              <a:rPr lang="zh-CN" altLang="en-US"/>
              <a:t>页</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4938" y="620713"/>
            <a:ext cx="2879725" cy="2879725"/>
          </a:xfrm>
          <a:prstGeom prst="rect">
            <a:avLst/>
          </a:prstGeom>
          <a:noFill/>
          <a:extLst>
            <a:ext uri="{909E8E84-426E-40DD-AFC4-6F175D3DCCD1}">
              <a14:hiddenFill xmlns:a14="http://schemas.microsoft.com/office/drawing/2010/main">
                <a:solidFill>
                  <a:srgbClr val="FFFFFF"/>
                </a:solidFill>
              </a14:hiddenFill>
            </a:ext>
          </a:extLst>
        </p:spPr>
      </p:pic>
      <p:pic>
        <p:nvPicPr>
          <p:cNvPr id="148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620713"/>
            <a:ext cx="2879725" cy="2879725"/>
          </a:xfrm>
          <a:prstGeom prst="rect">
            <a:avLst/>
          </a:prstGeom>
          <a:noFill/>
          <a:extLst>
            <a:ext uri="{909E8E84-426E-40DD-AFC4-6F175D3DCCD1}">
              <a14:hiddenFill xmlns:a14="http://schemas.microsoft.com/office/drawing/2010/main">
                <a:solidFill>
                  <a:srgbClr val="FFFFFF"/>
                </a:solidFill>
              </a14:hiddenFill>
            </a:ext>
          </a:extLst>
        </p:spPr>
      </p:pic>
      <p:pic>
        <p:nvPicPr>
          <p:cNvPr id="148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644900"/>
            <a:ext cx="2879725" cy="2879725"/>
          </a:xfrm>
          <a:prstGeom prst="rect">
            <a:avLst/>
          </a:prstGeom>
          <a:noFill/>
          <a:extLst>
            <a:ext uri="{909E8E84-426E-40DD-AFC4-6F175D3DCCD1}">
              <a14:hiddenFill xmlns:a14="http://schemas.microsoft.com/office/drawing/2010/main">
                <a:solidFill>
                  <a:srgbClr val="FFFFFF"/>
                </a:solidFill>
              </a14:hiddenFill>
            </a:ext>
          </a:extLst>
        </p:spPr>
      </p:pic>
      <p:sp>
        <p:nvSpPr>
          <p:cNvPr id="148487" name="Rectangle 7"/>
          <p:cNvSpPr>
            <a:spLocks noChangeArrowheads="1"/>
          </p:cNvSpPr>
          <p:nvPr/>
        </p:nvSpPr>
        <p:spPr bwMode="auto">
          <a:xfrm>
            <a:off x="0" y="46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8488" name="Rectangle 8"/>
          <p:cNvSpPr>
            <a:spLocks noChangeArrowheads="1"/>
          </p:cNvSpPr>
          <p:nvPr/>
        </p:nvSpPr>
        <p:spPr bwMode="auto">
          <a:xfrm>
            <a:off x="4217988" y="2270125"/>
            <a:ext cx="708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latin typeface="Arial" panose="020B0604020202020204" pitchFamily="34" charset="0"/>
              </a:rPr>
              <a:t>      </a:t>
            </a:r>
            <a:endParaRPr lang="en-US" altLang="zh-CN">
              <a:latin typeface="Arial" panose="020B0604020202020204" pitchFamily="34" charset="0"/>
            </a:endParaRPr>
          </a:p>
        </p:txBody>
      </p:sp>
      <p:sp>
        <p:nvSpPr>
          <p:cNvPr id="148489" name="Rectangle 9"/>
          <p:cNvSpPr>
            <a:spLocks noChangeArrowheads="1"/>
          </p:cNvSpPr>
          <p:nvPr/>
        </p:nvSpPr>
        <p:spPr bwMode="auto">
          <a:xfrm>
            <a:off x="0" y="4344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endParaRPr lang="zh-CN" altLang="zh-CN">
              <a:latin typeface="Arial" panose="020B0604020202020204" pitchFamily="34" charset="0"/>
            </a:endParaRPr>
          </a:p>
        </p:txBody>
      </p:sp>
      <p:sp>
        <p:nvSpPr>
          <p:cNvPr id="148490" name="Rectangle 10"/>
          <p:cNvSpPr>
            <a:spLocks noChangeArrowheads="1"/>
          </p:cNvSpPr>
          <p:nvPr/>
        </p:nvSpPr>
        <p:spPr bwMode="auto">
          <a:xfrm>
            <a:off x="323850" y="4906963"/>
            <a:ext cx="312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ctr"/>
            <a:r>
              <a:rPr lang="zh-CN" altLang="en-US" sz="2400" b="1">
                <a:latin typeface="Times New Roman" panose="02020603050405020304" pitchFamily="18" charset="0"/>
                <a:ea typeface="楷体_GB2312" pitchFamily="49" charset="-122"/>
              </a:rPr>
              <a:t>用</a:t>
            </a:r>
            <a:r>
              <a:rPr lang="en-US" altLang="zh-CN" sz="2400" b="1">
                <a:latin typeface="Times New Roman" panose="02020603050405020304" pitchFamily="18" charset="0"/>
                <a:ea typeface="楷体_GB2312" pitchFamily="49" charset="-122"/>
              </a:rPr>
              <a:t>Cat map</a:t>
            </a:r>
            <a:r>
              <a:rPr lang="zh-CN" altLang="en-US" sz="2400" b="1">
                <a:latin typeface="Times New Roman" panose="02020603050405020304" pitchFamily="18" charset="0"/>
                <a:ea typeface="楷体_GB2312" pitchFamily="49" charset="-122"/>
              </a:rPr>
              <a:t>加密图像</a:t>
            </a:r>
            <a:endParaRPr lang="zh-CN" altLang="en-US" sz="24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zh-CN" b="0"/>
              <a:t>standard map</a:t>
            </a:r>
            <a:r>
              <a:rPr lang="en-US" altLang="zh-CN"/>
              <a:t> </a:t>
            </a:r>
            <a:endParaRPr lang="en-US" altLang="zh-CN"/>
          </a:p>
        </p:txBody>
      </p:sp>
      <p:sp>
        <p:nvSpPr>
          <p:cNvPr id="309251" name="Rectangle 3"/>
          <p:cNvSpPr>
            <a:spLocks noGrp="1" noChangeArrowheads="1"/>
          </p:cNvSpPr>
          <p:nvPr>
            <p:ph type="body" idx="1"/>
          </p:nvPr>
        </p:nvSpPr>
        <p:spPr/>
        <p:txBody>
          <a:bodyPr/>
          <a:lstStyle/>
          <a:p>
            <a:endParaRPr lang="zh-CN" altLang="zh-CN"/>
          </a:p>
        </p:txBody>
      </p:sp>
      <p:pic>
        <p:nvPicPr>
          <p:cNvPr id="3092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1288" y="1989138"/>
            <a:ext cx="28797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4"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9253" name="Object 5"/>
          <p:cNvGraphicFramePr>
            <a:graphicFrameLocks noChangeAspect="1"/>
          </p:cNvGraphicFramePr>
          <p:nvPr/>
        </p:nvGraphicFramePr>
        <p:xfrm>
          <a:off x="971550" y="5300663"/>
          <a:ext cx="7777163" cy="547687"/>
        </p:xfrm>
        <a:graphic>
          <a:graphicData uri="http://schemas.openxmlformats.org/presentationml/2006/ole">
            <mc:AlternateContent xmlns:mc="http://schemas.openxmlformats.org/markup-compatibility/2006">
              <mc:Choice xmlns:v="urn:schemas-microsoft-com:vml" Requires="v">
                <p:oleObj spid="_x0000_s171118" name="公式" r:id="rId2" imgW="3644900" imgH="254000" progId="Equation.3">
                  <p:embed/>
                </p:oleObj>
              </mc:Choice>
              <mc:Fallback>
                <p:oleObj name="公式" r:id="rId2" imgW="3644900" imgH="254000" progId="Equation.3">
                  <p:embed/>
                  <p:pic>
                    <p:nvPicPr>
                      <p:cNvPr id="0" name="图片 171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300663"/>
                        <a:ext cx="777716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92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989138"/>
            <a:ext cx="2879725" cy="287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 y="1484784"/>
            <a:ext cx="9144000" cy="4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bwMode="auto"/>
        <p:txBody>
          <a:bodyPr wrap="square" numCol="1" anchorCtr="0" compatLnSpc="1"/>
          <a:lstStyle/>
          <a:p>
            <a:pPr>
              <a:defRPr/>
            </a:pPr>
            <a:r>
              <a:rPr lang="zh-CN" altLang="en-US" dirty="0" smtClean="0"/>
              <a:t>分层加密</a:t>
            </a:r>
            <a:endParaRPr lang="zh-CN" altLang="en-US" dirty="0"/>
          </a:p>
        </p:txBody>
      </p:sp>
      <p:sp>
        <p:nvSpPr>
          <p:cNvPr id="94214" name="Rectangle 3"/>
          <p:cNvSpPr>
            <a:spLocks noGrp="1"/>
          </p:cNvSpPr>
          <p:nvPr>
            <p:ph type="body" idx="1"/>
          </p:nvPr>
        </p:nvSpPr>
        <p:spPr/>
        <p:txBody>
          <a:bodyPr/>
          <a:lstStyle/>
          <a:p>
            <a:r>
              <a:rPr lang="zh-CN" altLang="en-US" dirty="0" smtClean="0">
                <a:ea typeface="宋体" panose="02010600030101010101" pitchFamily="2" charset="-122"/>
              </a:rPr>
              <a:t>分层加密</a:t>
            </a:r>
            <a:endParaRPr lang="zh-CN" altLang="en-US" dirty="0" smtClean="0">
              <a:ea typeface="宋体" panose="02010600030101010101" pitchFamily="2" charset="-122"/>
            </a:endParaRPr>
          </a:p>
        </p:txBody>
      </p:sp>
      <p:sp>
        <p:nvSpPr>
          <p:cNvPr id="94215" name="Rectangle 5"/>
          <p:cNvSpPr>
            <a:spLocks noChangeArrowheads="1"/>
          </p:cNvSpPr>
          <p:nvPr/>
        </p:nvSpPr>
        <p:spPr bwMode="auto">
          <a:xfrm>
            <a:off x="0" y="2767013"/>
            <a:ext cx="9144000" cy="0"/>
          </a:xfrm>
          <a:prstGeom prst="rect">
            <a:avLst/>
          </a:prstGeom>
          <a:noFill/>
          <a:ln w="9525">
            <a:noFill/>
            <a:miter lim="800000"/>
          </a:ln>
        </p:spPr>
        <p:txBody>
          <a:bodyPr wrap="none" anchor="ctr">
            <a:spAutoFit/>
          </a:bodyPr>
          <a:lstStyle/>
          <a:p>
            <a:endParaRPr lang="zh-CN" altLang="en-US"/>
          </a:p>
        </p:txBody>
      </p:sp>
      <p:graphicFrame>
        <p:nvGraphicFramePr>
          <p:cNvPr id="94212" name="Object 4"/>
          <p:cNvGraphicFramePr>
            <a:graphicFrameLocks noChangeAspect="1"/>
          </p:cNvGraphicFramePr>
          <p:nvPr/>
        </p:nvGraphicFramePr>
        <p:xfrm>
          <a:off x="58738" y="4941888"/>
          <a:ext cx="4800600" cy="1323975"/>
        </p:xfrm>
        <a:graphic>
          <a:graphicData uri="http://schemas.openxmlformats.org/presentationml/2006/ole">
            <mc:AlternateContent xmlns:mc="http://schemas.openxmlformats.org/markup-compatibility/2006">
              <mc:Choice xmlns:v="urn:schemas-microsoft-com:vml" Requires="v">
                <p:oleObj spid="_x0000_s172142" name="Visio" r:id="rId1" imgW="6254115" imgH="1738630" progId="Visio.Drawing.11">
                  <p:embed/>
                </p:oleObj>
              </mc:Choice>
              <mc:Fallback>
                <p:oleObj name="Visio" r:id="rId1" imgW="6254115" imgH="1738630" progId="Visio.Drawing.11">
                  <p:embed/>
                  <p:pic>
                    <p:nvPicPr>
                      <p:cNvPr id="0" name="图片 172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4941888"/>
                        <a:ext cx="480060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4216" name="Picture 6"/>
          <p:cNvPicPr>
            <a:picLocks noChangeAspect="1" noChangeArrowheads="1"/>
          </p:cNvPicPr>
          <p:nvPr/>
        </p:nvPicPr>
        <p:blipFill>
          <a:blip r:embed="rId3"/>
          <a:srcRect/>
          <a:stretch>
            <a:fillRect/>
          </a:stretch>
        </p:blipFill>
        <p:spPr bwMode="auto">
          <a:xfrm>
            <a:off x="3647425" y="1412776"/>
            <a:ext cx="527367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A2F4421-69B7-417D-A4BB-80A42A4F4775}" type="slidenum">
              <a:rPr lang="zh-CN" altLang="en-US"/>
            </a:fld>
            <a:endParaRPr lang="en-US" altLang="zh-CN"/>
          </a:p>
        </p:txBody>
      </p:sp>
      <p:sp>
        <p:nvSpPr>
          <p:cNvPr id="14339" name="Rectangle 3"/>
          <p:cNvSpPr>
            <a:spLocks noGrp="1" noChangeArrowheads="1"/>
          </p:cNvSpPr>
          <p:nvPr>
            <p:ph type="body" sz="half" idx="1"/>
          </p:nvPr>
        </p:nvSpPr>
        <p:spPr>
          <a:xfrm>
            <a:off x="611560" y="1556792"/>
            <a:ext cx="8097837" cy="4114800"/>
          </a:xfrm>
        </p:spPr>
        <p:txBody>
          <a:bodyPr/>
          <a:lstStyle/>
          <a:p>
            <a:pPr marL="609600" indent="-609600">
              <a:lnSpc>
                <a:spcPct val="80000"/>
              </a:lnSpc>
            </a:pPr>
            <a:r>
              <a:rPr lang="zh-CN" altLang="en-US" sz="2800" dirty="0">
                <a:latin typeface="+mn-ea"/>
              </a:rPr>
              <a:t>数字图像的格式 </a:t>
            </a:r>
            <a:endParaRPr lang="zh-CN" altLang="en-US" sz="2800" dirty="0">
              <a:latin typeface="+mn-ea"/>
            </a:endParaRPr>
          </a:p>
          <a:p>
            <a:pPr lvl="1">
              <a:lnSpc>
                <a:spcPct val="150000"/>
              </a:lnSpc>
            </a:pPr>
            <a:r>
              <a:rPr lang="zh-CN" altLang="en-US" sz="2000" dirty="0" smtClean="0">
                <a:latin typeface="+mn-ea"/>
              </a:rPr>
              <a:t>数字</a:t>
            </a:r>
            <a:r>
              <a:rPr lang="zh-CN" altLang="en-US" sz="2000" dirty="0">
                <a:latin typeface="+mn-ea"/>
              </a:rPr>
              <a:t>图像的格式是人们保存图像的一种方式或形式。</a:t>
            </a:r>
            <a:endParaRPr lang="zh-CN" altLang="en-US" sz="2000" dirty="0">
              <a:latin typeface="+mn-ea"/>
            </a:endParaRPr>
          </a:p>
          <a:p>
            <a:pPr lvl="1">
              <a:lnSpc>
                <a:spcPct val="150000"/>
              </a:lnSpc>
            </a:pPr>
            <a:r>
              <a:rPr lang="zh-CN" altLang="en-US" sz="2000" dirty="0">
                <a:latin typeface="+mn-ea"/>
              </a:rPr>
              <a:t>目前比较流行的包括光栅图像格式BMP、GIF、JPEG</a:t>
            </a:r>
            <a:r>
              <a:rPr lang="zh-CN" altLang="en-US" sz="2000" dirty="0" smtClean="0">
                <a:latin typeface="+mn-ea"/>
              </a:rPr>
              <a:t>、PNG</a:t>
            </a:r>
            <a:r>
              <a:rPr lang="zh-CN" altLang="en-US" sz="2000" dirty="0">
                <a:latin typeface="+mn-ea"/>
              </a:rPr>
              <a:t>等，以及矢量图像格式WMF、SVG等。进行数字</a:t>
            </a:r>
            <a:r>
              <a:rPr lang="zh-CN" altLang="en-US" sz="2000" dirty="0" smtClean="0">
                <a:latin typeface="+mn-ea"/>
              </a:rPr>
              <a:t>图像处理</a:t>
            </a:r>
            <a:r>
              <a:rPr lang="zh-CN" altLang="en-US" sz="2000" dirty="0">
                <a:latin typeface="+mn-ea"/>
              </a:rPr>
              <a:t>的前提是图像必须是未经过压缩的，最常见的BMP</a:t>
            </a:r>
            <a:r>
              <a:rPr lang="zh-CN" altLang="en-US" sz="2000" dirty="0" smtClean="0">
                <a:latin typeface="+mn-ea"/>
              </a:rPr>
              <a:t>格式</a:t>
            </a:r>
            <a:r>
              <a:rPr lang="zh-CN" altLang="en-US" sz="2000" dirty="0">
                <a:latin typeface="+mn-ea"/>
              </a:rPr>
              <a:t>是未经压缩的，所以适合作为处理对象。压缩图像</a:t>
            </a:r>
            <a:r>
              <a:rPr lang="zh-CN" altLang="en-US" sz="2000" dirty="0" smtClean="0">
                <a:latin typeface="+mn-ea"/>
              </a:rPr>
              <a:t>必须经过</a:t>
            </a:r>
            <a:r>
              <a:rPr lang="zh-CN" altLang="en-US" sz="2000" dirty="0">
                <a:latin typeface="+mn-ea"/>
              </a:rPr>
              <a:t>解压缩还原成BMP图像才能用于数字图像处理。</a:t>
            </a:r>
            <a:endParaRPr lang="zh-CN" altLang="en-US" sz="2000" dirty="0">
              <a:latin typeface="+mn-ea"/>
            </a:endParaRPr>
          </a:p>
        </p:txBody>
      </p:sp>
      <p:sp>
        <p:nvSpPr>
          <p:cNvPr id="7"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bwMode="auto"/>
        <p:txBody>
          <a:bodyPr wrap="square" numCol="1" anchorCtr="0" compatLnSpc="1"/>
          <a:lstStyle/>
          <a:p>
            <a:pPr>
              <a:defRPr/>
            </a:pPr>
            <a:r>
              <a:rPr lang="zh-CN" altLang="en-US" dirty="0"/>
              <a:t>分层加密</a:t>
            </a:r>
            <a:endParaRPr lang="zh-CN" altLang="en-US" dirty="0" smtClean="0">
              <a:effectLst/>
              <a:ea typeface="宋体" panose="02010600030101010101" pitchFamily="2" charset="-122"/>
              <a:cs typeface="Arial" panose="020B0604020202020204" pitchFamily="34" charset="0"/>
            </a:endParaRPr>
          </a:p>
        </p:txBody>
      </p:sp>
      <p:sp>
        <p:nvSpPr>
          <p:cNvPr id="99330" name="Rectangle 3"/>
          <p:cNvSpPr>
            <a:spLocks noGrp="1"/>
          </p:cNvSpPr>
          <p:nvPr>
            <p:ph type="body" idx="1"/>
          </p:nvPr>
        </p:nvSpPr>
        <p:spPr/>
        <p:txBody>
          <a:bodyPr/>
          <a:lstStyle/>
          <a:p>
            <a:r>
              <a:rPr lang="zh-CN" altLang="en-US" dirty="0" smtClean="0">
                <a:ea typeface="宋体" panose="02010600030101010101" pitchFamily="2" charset="-122"/>
              </a:rPr>
              <a:t>分层加密</a:t>
            </a:r>
            <a:endParaRPr lang="zh-CN" altLang="en-US" dirty="0" smtClean="0">
              <a:ea typeface="宋体" panose="02010600030101010101" pitchFamily="2" charset="-122"/>
            </a:endParaRPr>
          </a:p>
          <a:p>
            <a:pPr lvl="1"/>
            <a:r>
              <a:rPr lang="zh-CN" altLang="en-US" dirty="0" smtClean="0">
                <a:ea typeface="宋体" panose="02010600030101010101" pitchFamily="2" charset="-122"/>
              </a:rPr>
              <a:t>用户只能解密</a:t>
            </a:r>
            <a:r>
              <a:rPr lang="en-US" altLang="zh-CN" dirty="0" smtClean="0">
                <a:ea typeface="宋体" panose="02010600030101010101" pitchFamily="2" charset="-122"/>
              </a:rPr>
              <a:t>x</a:t>
            </a:r>
            <a:r>
              <a:rPr lang="zh-CN" altLang="en-US" dirty="0" smtClean="0">
                <a:ea typeface="宋体" panose="02010600030101010101" pitchFamily="2" charset="-122"/>
              </a:rPr>
              <a:t>层</a:t>
            </a:r>
            <a:r>
              <a:rPr lang="en-US" altLang="zh-CN" dirty="0" smtClean="0">
                <a:ea typeface="宋体" panose="02010600030101010101" pitchFamily="2" charset="-122"/>
              </a:rPr>
              <a:t>y</a:t>
            </a:r>
            <a:r>
              <a:rPr lang="zh-CN" altLang="en-US" dirty="0" smtClean="0">
                <a:ea typeface="宋体" panose="02010600030101010101" pitchFamily="2" charset="-122"/>
              </a:rPr>
              <a:t>分辨率级图像，而无法获取后续图像数据包明文，而且算法可以抵抗共谋攻击，因此算法能够有效实现访问控制 </a:t>
            </a:r>
            <a:endParaRPr lang="zh-CN" altLang="en-US" dirty="0" smtClean="0">
              <a:ea typeface="宋体" panose="02010600030101010101" pitchFamily="2" charset="-122"/>
            </a:endParaRPr>
          </a:p>
        </p:txBody>
      </p:sp>
      <p:sp>
        <p:nvSpPr>
          <p:cNvPr id="99331" name="Rectangle 4"/>
          <p:cNvSpPr>
            <a:spLocks noChangeArrowheads="1"/>
          </p:cNvSpPr>
          <p:nvPr/>
        </p:nvSpPr>
        <p:spPr bwMode="auto">
          <a:xfrm>
            <a:off x="0" y="276701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bwMode="auto"/>
        <p:txBody>
          <a:bodyPr wrap="square" numCol="1" anchorCtr="0" compatLnSpc="1"/>
          <a:lstStyle/>
          <a:p>
            <a:pPr>
              <a:defRPr/>
            </a:pPr>
            <a:r>
              <a:rPr lang="zh-CN" altLang="en-US" dirty="0"/>
              <a:t>分层加密</a:t>
            </a:r>
            <a:endParaRPr lang="zh-CN" altLang="en-US" dirty="0" smtClean="0">
              <a:effectLst/>
              <a:ea typeface="宋体" panose="02010600030101010101" pitchFamily="2" charset="-122"/>
              <a:cs typeface="Arial" panose="020B0604020202020204" pitchFamily="34" charset="0"/>
            </a:endParaRPr>
          </a:p>
        </p:txBody>
      </p:sp>
      <p:sp>
        <p:nvSpPr>
          <p:cNvPr id="103426" name="Rectangle 3"/>
          <p:cNvSpPr>
            <a:spLocks noGrp="1"/>
          </p:cNvSpPr>
          <p:nvPr>
            <p:ph type="body" idx="1"/>
          </p:nvPr>
        </p:nvSpPr>
        <p:spPr/>
        <p:txBody>
          <a:bodyPr/>
          <a:lstStyle/>
          <a:p>
            <a:r>
              <a:rPr lang="zh-CN" altLang="en-US" dirty="0" smtClean="0">
                <a:ea typeface="宋体" panose="02010600030101010101" pitchFamily="2" charset="-122"/>
              </a:rPr>
              <a:t>分层加密</a:t>
            </a:r>
            <a:endParaRPr lang="zh-CN" altLang="en-US" dirty="0" smtClean="0">
              <a:ea typeface="宋体" panose="02010600030101010101" pitchFamily="2" charset="-122"/>
            </a:endParaRPr>
          </a:p>
        </p:txBody>
      </p:sp>
      <p:sp>
        <p:nvSpPr>
          <p:cNvPr id="103427" name="Rectangle 4"/>
          <p:cNvSpPr>
            <a:spLocks noChangeArrowheads="1"/>
          </p:cNvSpPr>
          <p:nvPr/>
        </p:nvSpPr>
        <p:spPr bwMode="auto">
          <a:xfrm>
            <a:off x="0" y="2767013"/>
            <a:ext cx="9144000" cy="0"/>
          </a:xfrm>
          <a:prstGeom prst="rect">
            <a:avLst/>
          </a:prstGeom>
          <a:noFill/>
          <a:ln w="9525">
            <a:noFill/>
            <a:miter lim="800000"/>
          </a:ln>
        </p:spPr>
        <p:txBody>
          <a:bodyPr wrap="none" anchor="ctr">
            <a:spAutoFit/>
          </a:bodyPr>
          <a:lstStyle/>
          <a:p>
            <a:endParaRPr lang="zh-CN" altLang="en-US"/>
          </a:p>
        </p:txBody>
      </p:sp>
      <p:pic>
        <p:nvPicPr>
          <p:cNvPr id="103428" name="Picture 5"/>
          <p:cNvPicPr>
            <a:picLocks noChangeAspect="1" noChangeArrowheads="1"/>
          </p:cNvPicPr>
          <p:nvPr/>
        </p:nvPicPr>
        <p:blipFill>
          <a:blip r:embed="rId1"/>
          <a:srcRect/>
          <a:stretch>
            <a:fillRect/>
          </a:stretch>
        </p:blipFill>
        <p:spPr bwMode="auto">
          <a:xfrm>
            <a:off x="3276600" y="1556792"/>
            <a:ext cx="5273675" cy="4732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8E1609A-5766-41F7-92BA-82084A30EF18}" type="slidenum">
              <a:rPr lang="zh-CN" altLang="en-US"/>
            </a:fld>
            <a:endParaRPr lang="en-US" altLang="zh-CN"/>
          </a:p>
        </p:txBody>
      </p:sp>
      <p:sp>
        <p:nvSpPr>
          <p:cNvPr id="15363" name="Rectangle 3"/>
          <p:cNvSpPr>
            <a:spLocks noGrp="1" noChangeArrowheads="1"/>
          </p:cNvSpPr>
          <p:nvPr>
            <p:ph type="body" sz="half" idx="1"/>
          </p:nvPr>
        </p:nvSpPr>
        <p:spPr>
          <a:xfrm>
            <a:off x="611560" y="1484784"/>
            <a:ext cx="8097837" cy="4114800"/>
          </a:xfrm>
        </p:spPr>
        <p:txBody>
          <a:bodyPr/>
          <a:lstStyle/>
          <a:p>
            <a:pPr marL="609600" indent="-609600">
              <a:lnSpc>
                <a:spcPct val="80000"/>
              </a:lnSpc>
            </a:pPr>
            <a:r>
              <a:rPr lang="zh-CN" altLang="en-US" sz="2800" dirty="0">
                <a:latin typeface="+mn-ea"/>
              </a:rPr>
              <a:t>数字图像的性质与</a:t>
            </a:r>
            <a:r>
              <a:rPr lang="zh-CN" altLang="en-US" sz="2800" dirty="0" smtClean="0">
                <a:latin typeface="+mn-ea"/>
              </a:rPr>
              <a:t>特点</a:t>
            </a:r>
            <a:endParaRPr lang="zh-CN" altLang="en-US" sz="2400" b="1" dirty="0" smtClean="0">
              <a:latin typeface="华文细黑" panose="02010600040101010101" pitchFamily="2" charset="-122"/>
              <a:ea typeface="华文细黑" panose="02010600040101010101" pitchFamily="2" charset="-122"/>
            </a:endParaRPr>
          </a:p>
          <a:p>
            <a:pPr lvl="1">
              <a:lnSpc>
                <a:spcPct val="150000"/>
              </a:lnSpc>
            </a:pPr>
            <a:r>
              <a:rPr lang="zh-CN" altLang="en-US" sz="2000" dirty="0" smtClean="0">
                <a:latin typeface="+mn-ea"/>
              </a:rPr>
              <a:t>像素（像元）是数字图像最基本的单位，是成像过程的</a:t>
            </a:r>
            <a:r>
              <a:rPr lang="zh-CN" altLang="en-US" sz="2000" dirty="0">
                <a:latin typeface="+mn-ea"/>
              </a:rPr>
              <a:t>采样点，也是计算机图像处理的最小单元。</a:t>
            </a:r>
            <a:endParaRPr lang="zh-CN" altLang="en-US" sz="2000" dirty="0">
              <a:latin typeface="+mn-ea"/>
            </a:endParaRPr>
          </a:p>
          <a:p>
            <a:pPr lvl="1">
              <a:lnSpc>
                <a:spcPct val="150000"/>
              </a:lnSpc>
            </a:pPr>
            <a:r>
              <a:rPr lang="zh-CN" altLang="en-US" sz="2000" dirty="0" smtClean="0">
                <a:latin typeface="+mn-ea"/>
              </a:rPr>
              <a:t>数字</a:t>
            </a:r>
            <a:r>
              <a:rPr lang="zh-CN" altLang="en-US" sz="2000" dirty="0">
                <a:latin typeface="+mn-ea"/>
              </a:rPr>
              <a:t>图像具有以下特点：图像数据信息量很大；</a:t>
            </a:r>
            <a:r>
              <a:rPr lang="zh-CN" altLang="en-US" sz="2000" dirty="0" smtClean="0">
                <a:latin typeface="+mn-ea"/>
              </a:rPr>
              <a:t>数字图像</a:t>
            </a:r>
            <a:r>
              <a:rPr lang="zh-CN" altLang="en-US" sz="2000" dirty="0">
                <a:latin typeface="+mn-ea"/>
              </a:rPr>
              <a:t>占用的频带较宽；数字图像中各个像素不是独立的</a:t>
            </a:r>
            <a:r>
              <a:rPr lang="zh-CN" altLang="en-US" sz="2000" dirty="0" smtClean="0">
                <a:latin typeface="+mn-ea"/>
              </a:rPr>
              <a:t>，其</a:t>
            </a:r>
            <a:r>
              <a:rPr lang="zh-CN" altLang="en-US" sz="2000" dirty="0">
                <a:latin typeface="+mn-ea"/>
              </a:rPr>
              <a:t>相关性很大；数字图像是需要给人观察和评价的，</a:t>
            </a:r>
            <a:r>
              <a:rPr lang="zh-CN" altLang="en-US" sz="2000" dirty="0" smtClean="0">
                <a:latin typeface="+mn-ea"/>
              </a:rPr>
              <a:t>因此效果</a:t>
            </a:r>
            <a:r>
              <a:rPr lang="zh-CN" altLang="en-US" sz="2000" dirty="0">
                <a:latin typeface="+mn-ea"/>
              </a:rPr>
              <a:t>的好坏受人的因素影响较大。</a:t>
            </a:r>
            <a:endParaRPr lang="zh-CN" altLang="en-US" sz="2000" dirty="0">
              <a:latin typeface="+mn-ea"/>
            </a:endParaRPr>
          </a:p>
        </p:txBody>
      </p:sp>
      <p:sp>
        <p:nvSpPr>
          <p:cNvPr id="7"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6ABD363-B3F7-4039-8A80-002E2E727F9F}" type="slidenum">
              <a:rPr lang="en-US" altLang="zh-CN"/>
            </a:fld>
            <a:endParaRPr lang="en-US" altLang="zh-CN"/>
          </a:p>
        </p:txBody>
      </p:sp>
      <p:sp>
        <p:nvSpPr>
          <p:cNvPr id="155651" name="Rectangle 3"/>
          <p:cNvSpPr>
            <a:spLocks noGrp="1" noChangeArrowheads="1"/>
          </p:cNvSpPr>
          <p:nvPr>
            <p:ph type="body" idx="1"/>
          </p:nvPr>
        </p:nvSpPr>
        <p:spPr>
          <a:xfrm>
            <a:off x="539750" y="1412776"/>
            <a:ext cx="8316913" cy="4681537"/>
          </a:xfrm>
        </p:spPr>
        <p:txBody>
          <a:bodyPr/>
          <a:lstStyle/>
          <a:p>
            <a:pPr>
              <a:lnSpc>
                <a:spcPct val="90000"/>
              </a:lnSpc>
            </a:pPr>
            <a:r>
              <a:rPr lang="zh-CN" altLang="en-US" dirty="0">
                <a:latin typeface="宋体" panose="02010600030101010101" pitchFamily="2" charset="-122"/>
              </a:rPr>
              <a:t>音频信号的</a:t>
            </a:r>
            <a:r>
              <a:rPr lang="zh-CN" altLang="en-US" dirty="0" smtClean="0">
                <a:latin typeface="宋体" panose="02010600030101010101" pitchFamily="2" charset="-122"/>
              </a:rPr>
              <a:t>数字表示</a:t>
            </a:r>
            <a:endParaRPr lang="en-US" altLang="zh-CN" dirty="0" smtClean="0">
              <a:latin typeface="宋体" panose="02010600030101010101" pitchFamily="2" charset="-122"/>
            </a:endParaRPr>
          </a:p>
          <a:p>
            <a:pPr lvl="1">
              <a:lnSpc>
                <a:spcPct val="120000"/>
              </a:lnSpc>
            </a:pPr>
            <a:r>
              <a:rPr lang="zh-CN" altLang="en-US" sz="2200" dirty="0" smtClean="0">
                <a:latin typeface="华文细黑" panose="02010600040101010101" pitchFamily="2" charset="-122"/>
                <a:ea typeface="华文细黑" panose="02010600040101010101" pitchFamily="2" charset="-122"/>
              </a:rPr>
              <a:t>计算机</a:t>
            </a:r>
            <a:r>
              <a:rPr lang="zh-CN" altLang="en-US" sz="2200" dirty="0">
                <a:latin typeface="华文细黑" panose="02010600040101010101" pitchFamily="2" charset="-122"/>
                <a:ea typeface="华文细黑" panose="02010600040101010101" pitchFamily="2" charset="-122"/>
              </a:rPr>
              <a:t>只能处理时间上和幅度上都是有限的信号，</a:t>
            </a:r>
            <a:r>
              <a:rPr lang="zh-CN" altLang="en-US" sz="2200" dirty="0" smtClean="0">
                <a:latin typeface="华文细黑" panose="02010600040101010101" pitchFamily="2" charset="-122"/>
                <a:ea typeface="华文细黑" panose="02010600040101010101" pitchFamily="2" charset="-122"/>
              </a:rPr>
              <a:t>也就是</a:t>
            </a:r>
            <a:r>
              <a:rPr lang="zh-CN" altLang="en-US" sz="2200" dirty="0">
                <a:latin typeface="华文细黑" panose="02010600040101010101" pitchFamily="2" charset="-122"/>
                <a:ea typeface="华文细黑" panose="02010600040101010101" pitchFamily="2" charset="-122"/>
              </a:rPr>
              <a:t>数字信号，要对声音信号进行计算机处理，就必须对</a:t>
            </a:r>
            <a:r>
              <a:rPr lang="zh-CN" altLang="en-US" sz="2200" dirty="0" smtClean="0">
                <a:latin typeface="华文细黑" panose="02010600040101010101" pitchFamily="2" charset="-122"/>
                <a:ea typeface="华文细黑" panose="02010600040101010101" pitchFamily="2" charset="-122"/>
              </a:rPr>
              <a:t>声音信号</a:t>
            </a:r>
            <a:r>
              <a:rPr lang="zh-CN" altLang="en-US" sz="2200" dirty="0">
                <a:latin typeface="华文细黑" panose="02010600040101010101" pitchFamily="2" charset="-122"/>
                <a:ea typeface="华文细黑" panose="02010600040101010101" pitchFamily="2" charset="-122"/>
              </a:rPr>
              <a:t>进行数字化（即</a:t>
            </a:r>
            <a:r>
              <a:rPr lang="en-US" altLang="zh-CN" sz="2200" dirty="0">
                <a:ea typeface="华文细黑" panose="02010600040101010101" pitchFamily="2" charset="-122"/>
              </a:rPr>
              <a:t>A/D</a:t>
            </a:r>
            <a:r>
              <a:rPr lang="zh-CN" altLang="en-US" sz="2200" dirty="0">
                <a:latin typeface="华文细黑" panose="02010600040101010101" pitchFamily="2" charset="-122"/>
                <a:ea typeface="华文细黑" panose="02010600040101010101" pitchFamily="2" charset="-122"/>
              </a:rPr>
              <a:t>转换）</a:t>
            </a:r>
            <a:r>
              <a:rPr lang="zh-CN" altLang="en-US" sz="2200" dirty="0" smtClean="0">
                <a:latin typeface="华文细黑" panose="02010600040101010101" pitchFamily="2" charset="-122"/>
                <a:ea typeface="华文细黑" panose="02010600040101010101" pitchFamily="2" charset="-122"/>
              </a:rPr>
              <a:t>。</a:t>
            </a:r>
            <a:endParaRPr lang="en-US" altLang="zh-CN" sz="2200" dirty="0" smtClean="0">
              <a:latin typeface="华文细黑" panose="02010600040101010101" pitchFamily="2" charset="-122"/>
              <a:ea typeface="华文细黑" panose="02010600040101010101" pitchFamily="2" charset="-122"/>
            </a:endParaRPr>
          </a:p>
          <a:p>
            <a:pPr lvl="1">
              <a:lnSpc>
                <a:spcPct val="120000"/>
              </a:lnSpc>
            </a:pPr>
            <a:r>
              <a:rPr lang="zh-CN" altLang="en-US" sz="2200" dirty="0">
                <a:latin typeface="华文细黑" panose="02010600040101010101" pitchFamily="2" charset="-122"/>
                <a:ea typeface="华文细黑" panose="02010600040101010101" pitchFamily="2" charset="-122"/>
              </a:rPr>
              <a:t>数字化实际上就是采样和量化、编码。连续时间的</a:t>
            </a:r>
            <a:r>
              <a:rPr lang="zh-CN" altLang="en-US" sz="2200" dirty="0" smtClean="0">
                <a:latin typeface="华文细黑" panose="02010600040101010101" pitchFamily="2" charset="-122"/>
                <a:ea typeface="华文细黑" panose="02010600040101010101" pitchFamily="2" charset="-122"/>
              </a:rPr>
              <a:t>离散化</a:t>
            </a:r>
            <a:r>
              <a:rPr lang="zh-CN" altLang="en-US" sz="2200" dirty="0">
                <a:latin typeface="华文细黑" panose="02010600040101010101" pitchFamily="2" charset="-122"/>
                <a:ea typeface="华文细黑" panose="02010600040101010101" pitchFamily="2" charset="-122"/>
              </a:rPr>
              <a:t>通过采样来实现，在某些特定的时刻对模拟信号进行</a:t>
            </a:r>
            <a:r>
              <a:rPr lang="zh-CN" altLang="en-US" sz="2200" dirty="0" smtClean="0">
                <a:latin typeface="华文细黑" panose="02010600040101010101" pitchFamily="2" charset="-122"/>
                <a:ea typeface="华文细黑" panose="02010600040101010101" pitchFamily="2" charset="-122"/>
              </a:rPr>
              <a:t>测量叫做</a:t>
            </a:r>
            <a:r>
              <a:rPr lang="zh-CN" altLang="en-US" sz="2200" dirty="0">
                <a:latin typeface="华文细黑" panose="02010600040101010101" pitchFamily="2" charset="-122"/>
                <a:ea typeface="华文细黑" panose="02010600040101010101" pitchFamily="2" charset="-122"/>
              </a:rPr>
              <a:t>采样。连续幅度的离散化通过量化来实现，也就是把</a:t>
            </a:r>
            <a:r>
              <a:rPr lang="zh-CN" altLang="en-US" sz="2200" dirty="0" smtClean="0">
                <a:latin typeface="华文细黑" panose="02010600040101010101" pitchFamily="2" charset="-122"/>
                <a:ea typeface="华文细黑" panose="02010600040101010101" pitchFamily="2" charset="-122"/>
              </a:rPr>
              <a:t>信号</a:t>
            </a:r>
            <a:r>
              <a:rPr lang="zh-CN" altLang="en-US" sz="2200" dirty="0">
                <a:latin typeface="华文细黑" panose="02010600040101010101" pitchFamily="2" charset="-122"/>
                <a:ea typeface="华文细黑" panose="02010600040101010101" pitchFamily="2" charset="-122"/>
              </a:rPr>
              <a:t>的强度划分成不同等级。采样的精度，样本的大小是用</a:t>
            </a:r>
            <a:r>
              <a:rPr lang="zh-CN" altLang="en-US" sz="2200" dirty="0" smtClean="0">
                <a:latin typeface="华文细黑" panose="02010600040101010101" pitchFamily="2" charset="-122"/>
                <a:ea typeface="华文细黑" panose="02010600040101010101" pitchFamily="2" charset="-122"/>
              </a:rPr>
              <a:t>每个</a:t>
            </a:r>
            <a:r>
              <a:rPr lang="zh-CN" altLang="en-US" sz="2200" dirty="0">
                <a:latin typeface="华文细黑" panose="02010600040101010101" pitchFamily="2" charset="-122"/>
                <a:ea typeface="华文细黑" panose="02010600040101010101" pitchFamily="2" charset="-122"/>
              </a:rPr>
              <a:t>声音样本的比特率（</a:t>
            </a:r>
            <a:r>
              <a:rPr lang="en-US" altLang="zh-CN" sz="2200" dirty="0">
                <a:latin typeface="华文细黑" panose="02010600040101010101" pitchFamily="2" charset="-122"/>
                <a:ea typeface="华文细黑" panose="02010600040101010101" pitchFamily="2" charset="-122"/>
              </a:rPr>
              <a:t>bit/s</a:t>
            </a:r>
            <a:r>
              <a:rPr lang="zh-CN" altLang="en-US" sz="2200" dirty="0">
                <a:latin typeface="华文细黑" panose="02010600040101010101" pitchFamily="2" charset="-122"/>
                <a:ea typeface="华文细黑" panose="02010600040101010101" pitchFamily="2" charset="-122"/>
              </a:rPr>
              <a:t>）表示的，它反映度量声音</a:t>
            </a:r>
            <a:r>
              <a:rPr lang="zh-CN" altLang="en-US" sz="2200" dirty="0" smtClean="0">
                <a:latin typeface="华文细黑" panose="02010600040101010101" pitchFamily="2" charset="-122"/>
                <a:ea typeface="华文细黑" panose="02010600040101010101" pitchFamily="2" charset="-122"/>
              </a:rPr>
              <a:t>波形幅度</a:t>
            </a:r>
            <a:r>
              <a:rPr lang="zh-CN" altLang="en-US" sz="2200" dirty="0">
                <a:latin typeface="华文细黑" panose="02010600040101010101" pitchFamily="2" charset="-122"/>
                <a:ea typeface="华文细黑" panose="02010600040101010101" pitchFamily="2" charset="-122"/>
              </a:rPr>
              <a:t>的精度。脉冲编码调制</a:t>
            </a:r>
            <a:r>
              <a:rPr lang="en-US" altLang="zh-CN" sz="2200" dirty="0">
                <a:latin typeface="华文细黑" panose="02010600040101010101" pitchFamily="2" charset="-122"/>
                <a:ea typeface="华文细黑" panose="02010600040101010101" pitchFamily="2" charset="-122"/>
              </a:rPr>
              <a:t>PCM</a:t>
            </a:r>
            <a:r>
              <a:rPr lang="zh-CN" altLang="en-US" sz="2200" dirty="0">
                <a:latin typeface="华文细黑" panose="02010600040101010101" pitchFamily="2" charset="-122"/>
                <a:ea typeface="华文细黑" panose="02010600040101010101" pitchFamily="2" charset="-122"/>
              </a:rPr>
              <a:t>是最简单的波形编码方式。</a:t>
            </a:r>
            <a:endParaRPr lang="zh-CN" altLang="en-US" sz="2200" dirty="0">
              <a:latin typeface="华文细黑" panose="02010600040101010101" pitchFamily="2" charset="-122"/>
              <a:ea typeface="华文细黑" panose="02010600040101010101" pitchFamily="2" charset="-122"/>
            </a:endParaRPr>
          </a:p>
        </p:txBody>
      </p:sp>
      <p:sp>
        <p:nvSpPr>
          <p:cNvPr id="3"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6ABD363-B3F7-4039-8A80-002E2E727F9F}" type="slidenum">
              <a:rPr lang="en-US" altLang="zh-CN"/>
            </a:fld>
            <a:endParaRPr lang="en-US" altLang="zh-CN"/>
          </a:p>
        </p:txBody>
      </p:sp>
      <p:sp>
        <p:nvSpPr>
          <p:cNvPr id="155651" name="Rectangle 3"/>
          <p:cNvSpPr>
            <a:spLocks noGrp="1" noChangeArrowheads="1"/>
          </p:cNvSpPr>
          <p:nvPr>
            <p:ph type="body" idx="1"/>
          </p:nvPr>
        </p:nvSpPr>
        <p:spPr>
          <a:xfrm>
            <a:off x="539750" y="1412776"/>
            <a:ext cx="8316913" cy="4681537"/>
          </a:xfrm>
        </p:spPr>
        <p:txBody>
          <a:bodyPr/>
          <a:lstStyle/>
          <a:p>
            <a:pPr>
              <a:lnSpc>
                <a:spcPct val="90000"/>
              </a:lnSpc>
            </a:pPr>
            <a:r>
              <a:rPr lang="zh-CN" altLang="en-US" dirty="0">
                <a:latin typeface="宋体" panose="02010600030101010101" pitchFamily="2" charset="-122"/>
              </a:rPr>
              <a:t>音频信号的</a:t>
            </a:r>
            <a:r>
              <a:rPr lang="zh-CN" altLang="en-US" dirty="0" smtClean="0">
                <a:latin typeface="宋体" panose="02010600030101010101" pitchFamily="2" charset="-122"/>
              </a:rPr>
              <a:t>数字表示</a:t>
            </a:r>
            <a:endParaRPr lang="en-US" altLang="zh-CN" dirty="0" smtClean="0">
              <a:latin typeface="宋体" panose="02010600030101010101" pitchFamily="2" charset="-122"/>
            </a:endParaRPr>
          </a:p>
        </p:txBody>
      </p:sp>
      <p:pic>
        <p:nvPicPr>
          <p:cNvPr id="159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2210266"/>
            <a:ext cx="53435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452" y="4221088"/>
            <a:ext cx="55435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574675" y="304801"/>
            <a:ext cx="8001000" cy="891952"/>
          </a:xfrm>
        </p:spPr>
        <p:txBody>
          <a:bodyPr/>
          <a:lstStyle/>
          <a:p>
            <a:r>
              <a:rPr lang="en-US" altLang="zh-CN" dirty="0">
                <a:ea typeface="华文隶书" panose="02010800040101010101" pitchFamily="2" charset="-122"/>
              </a:rPr>
              <a:t>6</a:t>
            </a:r>
            <a:r>
              <a:rPr lang="zh-CN" altLang="en-US" dirty="0">
                <a:ea typeface="华文隶书" panose="02010800040101010101" pitchFamily="2" charset="-122"/>
              </a:rPr>
              <a:t>.1 基本概念</a:t>
            </a:r>
            <a:endParaRPr lang="zh-CN" altLang="en-US" dirty="0">
              <a:ea typeface="华文隶书" panose="0201080004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6075</Words>
  <Application>WPS 演示</Application>
  <PresentationFormat>全屏显示(4:3)</PresentationFormat>
  <Paragraphs>479</Paragraphs>
  <Slides>61</Slides>
  <Notes>128</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17</vt:i4>
      </vt:variant>
      <vt:variant>
        <vt:lpstr>幻灯片标题</vt:lpstr>
      </vt:variant>
      <vt:variant>
        <vt:i4>61</vt:i4>
      </vt:variant>
    </vt:vector>
  </HeadingPairs>
  <TitlesOfParts>
    <vt:vector size="100" baseType="lpstr">
      <vt:lpstr>Arial</vt:lpstr>
      <vt:lpstr>宋体</vt:lpstr>
      <vt:lpstr>Wingdings</vt:lpstr>
      <vt:lpstr>Verdana</vt:lpstr>
      <vt:lpstr>华文隶书</vt:lpstr>
      <vt:lpstr>微软雅黑</vt:lpstr>
      <vt:lpstr>华文新魏</vt:lpstr>
      <vt:lpstr>ZapfDingbats</vt:lpstr>
      <vt:lpstr>Segoe Print</vt:lpstr>
      <vt:lpstr>华文楷体</vt:lpstr>
      <vt:lpstr>Tahoma</vt:lpstr>
      <vt:lpstr>华文细黑</vt:lpstr>
      <vt:lpstr>Arial Unicode MS</vt:lpstr>
      <vt:lpstr>黑体</vt:lpstr>
      <vt:lpstr>隶书</vt:lpstr>
      <vt:lpstr>Times New Roman</vt:lpstr>
      <vt:lpstr>楷体_GB2312</vt:lpstr>
      <vt:lpstr>新宋体</vt:lpstr>
      <vt:lpstr>仿宋</vt:lpstr>
      <vt:lpstr>华文仿宋</vt:lpstr>
      <vt:lpstr>Calibri</vt:lpstr>
      <vt:lpstr>Profile</vt:lpstr>
      <vt:lpstr>Equation.3</vt:lpstr>
      <vt:lpstr>PBrush</vt:lpstr>
      <vt:lpstr>PBrush</vt:lpstr>
      <vt:lpstr>Equation.3</vt:lpstr>
      <vt:lpstr>Visio.Drawing.11</vt:lpstr>
      <vt:lpstr>Visio.Drawing.11</vt:lpstr>
      <vt:lpstr>Visio.Drawing.11</vt:lpstr>
      <vt:lpstr>Equation.3</vt:lpstr>
      <vt:lpstr>Visio.Drawing.11</vt:lpstr>
      <vt:lpstr>Equation.3</vt:lpstr>
      <vt:lpstr>Equation.3</vt:lpstr>
      <vt:lpstr>Equation.DSMT4</vt:lpstr>
      <vt:lpstr>Paint.Picture</vt:lpstr>
      <vt:lpstr>Equation.3</vt:lpstr>
      <vt:lpstr>Equation.3</vt:lpstr>
      <vt:lpstr>Equation.3</vt:lpstr>
      <vt:lpstr>PBrush</vt:lpstr>
      <vt:lpstr>数字内容安全</vt:lpstr>
      <vt:lpstr>本章内容</vt:lpstr>
      <vt:lpstr>6.1 基本概念</vt:lpstr>
      <vt:lpstr>6.1 基本概念</vt:lpstr>
      <vt:lpstr>6.1 基本概念</vt:lpstr>
      <vt:lpstr>6.1 基本概念</vt:lpstr>
      <vt:lpstr>6.1 基本概念</vt:lpstr>
      <vt:lpstr>6.1 基本概念</vt:lpstr>
      <vt:lpstr>6.1 基本概念</vt:lpstr>
      <vt:lpstr>6.1 基本概念</vt:lpstr>
      <vt:lpstr>数字视频</vt:lpstr>
      <vt:lpstr>数字视频</vt:lpstr>
      <vt:lpstr>数字视频</vt:lpstr>
      <vt:lpstr>数字视频</vt:lpstr>
      <vt:lpstr>数字视频</vt:lpstr>
      <vt:lpstr>数字视频编码标准MPEG-2 </vt:lpstr>
      <vt:lpstr>PowerPoint 演示文稿</vt:lpstr>
      <vt:lpstr>PowerPoint 演示文稿</vt:lpstr>
      <vt:lpstr>PowerPoint 演示文稿</vt:lpstr>
      <vt:lpstr>PowerPoint 演示文稿</vt:lpstr>
      <vt:lpstr>编码后的视频流</vt:lpstr>
      <vt:lpstr>MPEG4编码器</vt:lpstr>
      <vt:lpstr>H.264视频流</vt:lpstr>
      <vt:lpstr>6.2 图像哈希技术</vt:lpstr>
      <vt:lpstr>PowerPoint 演示文稿</vt:lpstr>
      <vt:lpstr>PowerPoint 演示文稿</vt:lpstr>
      <vt:lpstr>PowerPoint 演示文稿</vt:lpstr>
      <vt:lpstr>PowerPoint 演示文稿</vt:lpstr>
      <vt:lpstr>PowerPoint 演示文稿</vt:lpstr>
      <vt:lpstr>PowerPoint 演示文稿</vt:lpstr>
      <vt:lpstr> 颜色特征描述 </vt:lpstr>
      <vt:lpstr>颜色直方图 </vt:lpstr>
      <vt:lpstr>颜色直方图 </vt:lpstr>
      <vt:lpstr>颜色直方图 </vt:lpstr>
      <vt:lpstr>颜色矩 </vt:lpstr>
      <vt:lpstr>颜色聚合矢量</vt:lpstr>
      <vt:lpstr>其他颜色特征</vt:lpstr>
      <vt:lpstr>图像纹理特征</vt:lpstr>
      <vt:lpstr>其他特征</vt:lpstr>
      <vt:lpstr>PowerPoint 演示文稿</vt:lpstr>
      <vt:lpstr>PowerPoint 演示文稿</vt:lpstr>
      <vt:lpstr>PowerPoint 演示文稿</vt:lpstr>
      <vt:lpstr>PowerPoint 演示文稿</vt:lpstr>
      <vt:lpstr>PowerPoint 演示文稿</vt:lpstr>
      <vt:lpstr>6.3 选择加密技术</vt:lpstr>
      <vt:lpstr>PowerPoint 演示文稿</vt:lpstr>
      <vt:lpstr>常见的图像加密算法 </vt:lpstr>
      <vt:lpstr>常见的图像加密算法 </vt:lpstr>
      <vt:lpstr>SCAN语言</vt:lpstr>
      <vt:lpstr>PowerPoint 演示文稿</vt:lpstr>
      <vt:lpstr>PowerPoint 演示文稿</vt:lpstr>
      <vt:lpstr>PowerPoint 演示文稿</vt:lpstr>
      <vt:lpstr>常见的二维混沌映射</vt:lpstr>
      <vt:lpstr>Cat Map</vt:lpstr>
      <vt:lpstr>PowerPoint 演示文稿</vt:lpstr>
      <vt:lpstr>PowerPoint 演示文稿</vt:lpstr>
      <vt:lpstr>standard map </vt:lpstr>
      <vt:lpstr>PowerPoint 演示文稿</vt:lpstr>
      <vt:lpstr>分层加密</vt:lpstr>
      <vt:lpstr>分层加密</vt:lpstr>
      <vt:lpstr>分层加密</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ruth</cp:lastModifiedBy>
  <cp:revision>2062</cp:revision>
  <dcterms:created xsi:type="dcterms:W3CDTF">2004-03-02T12:35:00Z</dcterms:created>
  <dcterms:modified xsi:type="dcterms:W3CDTF">2019-05-16T12:04:32Z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