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59" r:id="rId5"/>
    <p:sldId id="260" r:id="rId6"/>
    <p:sldId id="272" r:id="rId7"/>
    <p:sldId id="261" r:id="rId8"/>
    <p:sldId id="265" r:id="rId9"/>
    <p:sldId id="262" r:id="rId10"/>
    <p:sldId id="264" r:id="rId11"/>
    <p:sldId id="266" r:id="rId12"/>
    <p:sldId id="267" r:id="rId13"/>
    <p:sldId id="268" r:id="rId14"/>
    <p:sldId id="269" r:id="rId15"/>
    <p:sldId id="271" r:id="rId16"/>
    <p:sldId id="270" r:id="rId17"/>
    <p:sldId id="25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14" d="100"/>
          <a:sy n="114" d="100"/>
        </p:scale>
        <p:origin x="354"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EB70AD-51AA-4717-B6E1-EF4875A82218}"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9A9BC-403D-451B-B5A1-435E6BACBC88}" type="slidenum">
              <a:rPr lang="en-US" smtClean="0"/>
              <a:t>‹#›</a:t>
            </a:fld>
            <a:endParaRPr lang="en-US"/>
          </a:p>
        </p:txBody>
      </p:sp>
    </p:spTree>
    <p:extLst>
      <p:ext uri="{BB962C8B-B14F-4D97-AF65-F5344CB8AC3E}">
        <p14:creationId xmlns:p14="http://schemas.microsoft.com/office/powerpoint/2010/main" val="1436741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EB70AD-51AA-4717-B6E1-EF4875A82218}"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9A9BC-403D-451B-B5A1-435E6BACBC88}" type="slidenum">
              <a:rPr lang="en-US" smtClean="0"/>
              <a:t>‹#›</a:t>
            </a:fld>
            <a:endParaRPr lang="en-US"/>
          </a:p>
        </p:txBody>
      </p:sp>
    </p:spTree>
    <p:extLst>
      <p:ext uri="{BB962C8B-B14F-4D97-AF65-F5344CB8AC3E}">
        <p14:creationId xmlns:p14="http://schemas.microsoft.com/office/powerpoint/2010/main" val="3500779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EB70AD-51AA-4717-B6E1-EF4875A82218}"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9A9BC-403D-451B-B5A1-435E6BACBC88}" type="slidenum">
              <a:rPr lang="en-US" smtClean="0"/>
              <a:t>‹#›</a:t>
            </a:fld>
            <a:endParaRPr lang="en-US"/>
          </a:p>
        </p:txBody>
      </p:sp>
    </p:spTree>
    <p:extLst>
      <p:ext uri="{BB962C8B-B14F-4D97-AF65-F5344CB8AC3E}">
        <p14:creationId xmlns:p14="http://schemas.microsoft.com/office/powerpoint/2010/main" val="308279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EB70AD-51AA-4717-B6E1-EF4875A82218}"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9A9BC-403D-451B-B5A1-435E6BACBC88}" type="slidenum">
              <a:rPr lang="en-US" smtClean="0"/>
              <a:t>‹#›</a:t>
            </a:fld>
            <a:endParaRPr lang="en-US"/>
          </a:p>
        </p:txBody>
      </p:sp>
    </p:spTree>
    <p:extLst>
      <p:ext uri="{BB962C8B-B14F-4D97-AF65-F5344CB8AC3E}">
        <p14:creationId xmlns:p14="http://schemas.microsoft.com/office/powerpoint/2010/main" val="1310764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EB70AD-51AA-4717-B6E1-EF4875A82218}"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9A9BC-403D-451B-B5A1-435E6BACBC88}" type="slidenum">
              <a:rPr lang="en-US" smtClean="0"/>
              <a:t>‹#›</a:t>
            </a:fld>
            <a:endParaRPr lang="en-US"/>
          </a:p>
        </p:txBody>
      </p:sp>
    </p:spTree>
    <p:extLst>
      <p:ext uri="{BB962C8B-B14F-4D97-AF65-F5344CB8AC3E}">
        <p14:creationId xmlns:p14="http://schemas.microsoft.com/office/powerpoint/2010/main" val="533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EB70AD-51AA-4717-B6E1-EF4875A82218}"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E9A9BC-403D-451B-B5A1-435E6BACBC88}" type="slidenum">
              <a:rPr lang="en-US" smtClean="0"/>
              <a:t>‹#›</a:t>
            </a:fld>
            <a:endParaRPr lang="en-US"/>
          </a:p>
        </p:txBody>
      </p:sp>
    </p:spTree>
    <p:extLst>
      <p:ext uri="{BB962C8B-B14F-4D97-AF65-F5344CB8AC3E}">
        <p14:creationId xmlns:p14="http://schemas.microsoft.com/office/powerpoint/2010/main" val="721254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EB70AD-51AA-4717-B6E1-EF4875A82218}" type="datetimeFigureOut">
              <a:rPr lang="en-US" smtClean="0"/>
              <a:t>9/17/2021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E9A9BC-403D-451B-B5A1-435E6BACBC88}" type="slidenum">
              <a:rPr lang="en-US" smtClean="0"/>
              <a:t>‹#›</a:t>
            </a:fld>
            <a:endParaRPr lang="en-US"/>
          </a:p>
        </p:txBody>
      </p:sp>
    </p:spTree>
    <p:extLst>
      <p:ext uri="{BB962C8B-B14F-4D97-AF65-F5344CB8AC3E}">
        <p14:creationId xmlns:p14="http://schemas.microsoft.com/office/powerpoint/2010/main" val="4033508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EB70AD-51AA-4717-B6E1-EF4875A82218}" type="datetimeFigureOut">
              <a:rPr lang="en-US" smtClean="0"/>
              <a:t>9/17/2021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E9A9BC-403D-451B-B5A1-435E6BACBC88}" type="slidenum">
              <a:rPr lang="en-US" smtClean="0"/>
              <a:t>‹#›</a:t>
            </a:fld>
            <a:endParaRPr lang="en-US"/>
          </a:p>
        </p:txBody>
      </p:sp>
    </p:spTree>
    <p:extLst>
      <p:ext uri="{BB962C8B-B14F-4D97-AF65-F5344CB8AC3E}">
        <p14:creationId xmlns:p14="http://schemas.microsoft.com/office/powerpoint/2010/main" val="27920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EB70AD-51AA-4717-B6E1-EF4875A82218}" type="datetimeFigureOut">
              <a:rPr lang="en-US" smtClean="0"/>
              <a:t>9/17/2021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E9A9BC-403D-451B-B5A1-435E6BACBC88}" type="slidenum">
              <a:rPr lang="en-US" smtClean="0"/>
              <a:t>‹#›</a:t>
            </a:fld>
            <a:endParaRPr lang="en-US"/>
          </a:p>
        </p:txBody>
      </p:sp>
    </p:spTree>
    <p:extLst>
      <p:ext uri="{BB962C8B-B14F-4D97-AF65-F5344CB8AC3E}">
        <p14:creationId xmlns:p14="http://schemas.microsoft.com/office/powerpoint/2010/main" val="450000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EB70AD-51AA-4717-B6E1-EF4875A82218}"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E9A9BC-403D-451B-B5A1-435E6BACBC88}" type="slidenum">
              <a:rPr lang="en-US" smtClean="0"/>
              <a:t>‹#›</a:t>
            </a:fld>
            <a:endParaRPr lang="en-US"/>
          </a:p>
        </p:txBody>
      </p:sp>
    </p:spTree>
    <p:extLst>
      <p:ext uri="{BB962C8B-B14F-4D97-AF65-F5344CB8AC3E}">
        <p14:creationId xmlns:p14="http://schemas.microsoft.com/office/powerpoint/2010/main" val="1437198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EB70AD-51AA-4717-B6E1-EF4875A82218}"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E9A9BC-403D-451B-B5A1-435E6BACBC88}" type="slidenum">
              <a:rPr lang="en-US" smtClean="0"/>
              <a:t>‹#›</a:t>
            </a:fld>
            <a:endParaRPr lang="en-US"/>
          </a:p>
        </p:txBody>
      </p:sp>
    </p:spTree>
    <p:extLst>
      <p:ext uri="{BB962C8B-B14F-4D97-AF65-F5344CB8AC3E}">
        <p14:creationId xmlns:p14="http://schemas.microsoft.com/office/powerpoint/2010/main" val="1812714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EB70AD-51AA-4717-B6E1-EF4875A82218}" type="datetimeFigureOut">
              <a:rPr lang="en-US" smtClean="0"/>
              <a:t>9/17/2021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E9A9BC-403D-451B-B5A1-435E6BACBC88}" type="slidenum">
              <a:rPr lang="en-US" smtClean="0"/>
              <a:t>‹#›</a:t>
            </a:fld>
            <a:endParaRPr lang="en-US"/>
          </a:p>
        </p:txBody>
      </p:sp>
    </p:spTree>
    <p:extLst>
      <p:ext uri="{BB962C8B-B14F-4D97-AF65-F5344CB8AC3E}">
        <p14:creationId xmlns:p14="http://schemas.microsoft.com/office/powerpoint/2010/main" val="3581105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ase.inf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hpd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SPASE METADATA MODEL</a:t>
            </a:r>
            <a:br>
              <a:rPr lang="en-US" dirty="0" smtClean="0"/>
            </a:br>
            <a:r>
              <a:rPr lang="en-US" dirty="0" smtClean="0"/>
              <a:t>FOR HELIOPHYSICS</a:t>
            </a:r>
            <a:br>
              <a:rPr lang="en-US" dirty="0" smtClean="0"/>
            </a:br>
            <a:r>
              <a:rPr lang="en-US" dirty="0" smtClean="0"/>
              <a:t>DATA AND MODELS </a:t>
            </a:r>
            <a:endParaRPr lang="en-US" dirty="0"/>
          </a:p>
        </p:txBody>
      </p:sp>
      <p:sp>
        <p:nvSpPr>
          <p:cNvPr id="3" name="Subtitle 2"/>
          <p:cNvSpPr>
            <a:spLocks noGrp="1"/>
          </p:cNvSpPr>
          <p:nvPr>
            <p:ph type="subTitle" idx="1"/>
          </p:nvPr>
        </p:nvSpPr>
        <p:spPr>
          <a:xfrm>
            <a:off x="1165013" y="3602038"/>
            <a:ext cx="9895840" cy="1655762"/>
          </a:xfrm>
        </p:spPr>
        <p:txBody>
          <a:bodyPr>
            <a:normAutofit/>
          </a:bodyPr>
          <a:lstStyle/>
          <a:p>
            <a:r>
              <a:rPr lang="en-US" dirty="0" err="1" smtClean="0"/>
              <a:t>Thieman</a:t>
            </a:r>
            <a:r>
              <a:rPr lang="en-US" dirty="0" smtClean="0"/>
              <a:t>, James</a:t>
            </a:r>
            <a:r>
              <a:rPr lang="en-US" baseline="30000" dirty="0" smtClean="0"/>
              <a:t>1</a:t>
            </a:r>
            <a:r>
              <a:rPr lang="en-US" dirty="0" smtClean="0"/>
              <a:t>; Roberts, D Aaron</a:t>
            </a:r>
            <a:r>
              <a:rPr lang="en-US" baseline="30000" dirty="0" smtClean="0"/>
              <a:t>1</a:t>
            </a:r>
            <a:r>
              <a:rPr lang="en-US" dirty="0" smtClean="0"/>
              <a:t>; King, Todd</a:t>
            </a:r>
            <a:r>
              <a:rPr lang="en-US" baseline="30000" dirty="0"/>
              <a:t>2</a:t>
            </a:r>
            <a:r>
              <a:rPr lang="en-US" dirty="0" smtClean="0"/>
              <a:t>; Fung, Shing</a:t>
            </a:r>
            <a:r>
              <a:rPr lang="en-US" baseline="30000" dirty="0" smtClean="0"/>
              <a:t>1</a:t>
            </a:r>
            <a:r>
              <a:rPr lang="en-US" dirty="0" smtClean="0"/>
              <a:t>; </a:t>
            </a:r>
            <a:r>
              <a:rPr lang="en-US" dirty="0" err="1" smtClean="0"/>
              <a:t>Bargatze</a:t>
            </a:r>
            <a:r>
              <a:rPr lang="en-US" dirty="0" smtClean="0"/>
              <a:t>, Lee</a:t>
            </a:r>
            <a:r>
              <a:rPr lang="en-US" baseline="30000" dirty="0"/>
              <a:t>2</a:t>
            </a:r>
            <a:endParaRPr lang="en-US" dirty="0" smtClean="0"/>
          </a:p>
          <a:p>
            <a:endParaRPr lang="en-US" sz="1800" dirty="0" smtClean="0"/>
          </a:p>
          <a:p>
            <a:r>
              <a:rPr lang="en-US" sz="1800" dirty="0" smtClean="0"/>
              <a:t>1. NASA Goddard Space Flight Center, Greenbelt, United States </a:t>
            </a:r>
          </a:p>
          <a:p>
            <a:r>
              <a:rPr lang="en-US" sz="1800" dirty="0" smtClean="0"/>
              <a:t>2. Department of Earth, Planetary, and Space Sciences, University of California, Los Angeles, California, </a:t>
            </a:r>
            <a:endParaRPr lang="en-US" sz="1800" dirty="0"/>
          </a:p>
        </p:txBody>
      </p:sp>
      <p:sp>
        <p:nvSpPr>
          <p:cNvPr id="5" name="TextBox 4"/>
          <p:cNvSpPr txBox="1"/>
          <p:nvPr/>
        </p:nvSpPr>
        <p:spPr>
          <a:xfrm>
            <a:off x="10166773" y="5919894"/>
            <a:ext cx="1607299" cy="369332"/>
          </a:xfrm>
          <a:prstGeom prst="rect">
            <a:avLst/>
          </a:prstGeom>
          <a:noFill/>
        </p:spPr>
        <p:txBody>
          <a:bodyPr wrap="none" rtlCol="0">
            <a:spAutoFit/>
          </a:bodyPr>
          <a:lstStyle/>
          <a:p>
            <a:r>
              <a:rPr lang="en-US" dirty="0" smtClean="0"/>
              <a:t>PSW.4-0001-18</a:t>
            </a:r>
            <a:endParaRPr lang="en-US" dirty="0"/>
          </a:p>
        </p:txBody>
      </p:sp>
      <p:sp>
        <p:nvSpPr>
          <p:cNvPr id="6" name="TextBox 5"/>
          <p:cNvSpPr txBox="1"/>
          <p:nvPr/>
        </p:nvSpPr>
        <p:spPr>
          <a:xfrm>
            <a:off x="396240" y="6031654"/>
            <a:ext cx="1444819" cy="369332"/>
          </a:xfrm>
          <a:prstGeom prst="rect">
            <a:avLst/>
          </a:prstGeom>
          <a:noFill/>
        </p:spPr>
        <p:txBody>
          <a:bodyPr wrap="none" rtlCol="0">
            <a:spAutoFit/>
          </a:bodyPr>
          <a:lstStyle/>
          <a:p>
            <a:r>
              <a:rPr lang="en-US" dirty="0" smtClean="0"/>
              <a:t>COSPAR 2018</a:t>
            </a:r>
            <a:endParaRPr lang="en-US" dirty="0"/>
          </a:p>
        </p:txBody>
      </p:sp>
    </p:spTree>
    <p:extLst>
      <p:ext uri="{BB962C8B-B14F-4D97-AF65-F5344CB8AC3E}">
        <p14:creationId xmlns:p14="http://schemas.microsoft.com/office/powerpoint/2010/main" val="2382713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Object Identifier (DOI) Integration</a:t>
            </a:r>
            <a:endParaRPr lang="en-US" dirty="0"/>
          </a:p>
        </p:txBody>
      </p:sp>
      <p:sp>
        <p:nvSpPr>
          <p:cNvPr id="3" name="Content Placeholder 2"/>
          <p:cNvSpPr>
            <a:spLocks noGrp="1"/>
          </p:cNvSpPr>
          <p:nvPr>
            <p:ph idx="1"/>
          </p:nvPr>
        </p:nvSpPr>
        <p:spPr/>
        <p:txBody>
          <a:bodyPr>
            <a:normAutofit fontScale="92500" lnSpcReduction="20000"/>
          </a:bodyPr>
          <a:lstStyle/>
          <a:p>
            <a:pPr marL="0" indent="0" algn="ctr">
              <a:buNone/>
            </a:pPr>
            <a:r>
              <a:rPr lang="en-US" sz="3600" dirty="0" smtClean="0"/>
              <a:t>DOI for data = Citable data</a:t>
            </a:r>
          </a:p>
          <a:p>
            <a:pPr marL="0" indent="0">
              <a:buNone/>
            </a:pPr>
            <a:endParaRPr lang="en-US" dirty="0" smtClean="0"/>
          </a:p>
          <a:p>
            <a:r>
              <a:rPr lang="en-US" dirty="0" smtClean="0"/>
              <a:t>DOI assign by a registration authority (SPASE Group can do this)</a:t>
            </a:r>
          </a:p>
          <a:p>
            <a:r>
              <a:rPr lang="en-US" dirty="0" smtClean="0"/>
              <a:t>Required DOI information (title, authors, publisher, etc.) can be extracted from SPASE descriptions.</a:t>
            </a:r>
          </a:p>
          <a:p>
            <a:r>
              <a:rPr lang="en-US" dirty="0" smtClean="0"/>
              <a:t>Assigned DOI can be included in SPASE description.</a:t>
            </a:r>
          </a:p>
          <a:p>
            <a:r>
              <a:rPr lang="en-US" dirty="0" smtClean="0"/>
              <a:t>Landing page provided by registry (</a:t>
            </a:r>
            <a:r>
              <a:rPr lang="en-US" dirty="0" smtClean="0">
                <a:hlinkClick r:id="rId2"/>
              </a:rPr>
              <a:t>http://spase.info</a:t>
            </a:r>
            <a:r>
              <a:rPr lang="en-US" dirty="0" smtClean="0"/>
              <a:t>)</a:t>
            </a:r>
          </a:p>
          <a:p>
            <a:r>
              <a:rPr lang="en-US" dirty="0" smtClean="0"/>
              <a:t>Data access provided through </a:t>
            </a:r>
            <a:r>
              <a:rPr lang="en-US" dirty="0" err="1" smtClean="0"/>
              <a:t>AccessURL</a:t>
            </a:r>
            <a:r>
              <a:rPr lang="en-US" dirty="0" smtClean="0"/>
              <a:t> (and portals)</a:t>
            </a:r>
          </a:p>
          <a:p>
            <a:pPr marL="0" indent="0" algn="ctr">
              <a:buNone/>
            </a:pPr>
            <a:endParaRPr lang="en-US" dirty="0" smtClean="0"/>
          </a:p>
          <a:p>
            <a:pPr marL="0" indent="0" algn="ctr">
              <a:buNone/>
            </a:pPr>
            <a:r>
              <a:rPr lang="en-US" dirty="0" smtClean="0"/>
              <a:t>More publications for researchers.</a:t>
            </a:r>
          </a:p>
        </p:txBody>
      </p:sp>
    </p:spTree>
    <p:extLst>
      <p:ext uri="{BB962C8B-B14F-4D97-AF65-F5344CB8AC3E}">
        <p14:creationId xmlns:p14="http://schemas.microsoft.com/office/powerpoint/2010/main" val="312805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750"/>
                                        <p:tgtEl>
                                          <p:spTgt spid="3">
                                            <p:txEl>
                                              <p:pRg st="2" end="2"/>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750"/>
                                        <p:tgtEl>
                                          <p:spTgt spid="3">
                                            <p:txEl>
                                              <p:pRg st="3" end="3"/>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750"/>
                                        <p:tgtEl>
                                          <p:spTgt spid="3">
                                            <p:txEl>
                                              <p:pRg st="4" end="4"/>
                                            </p:txEl>
                                          </p:spTgt>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750"/>
                                        <p:tgtEl>
                                          <p:spTgt spid="3">
                                            <p:txEl>
                                              <p:pRg st="5" end="5"/>
                                            </p:txEl>
                                          </p:spTgt>
                                        </p:tgtEl>
                                      </p:cBhvr>
                                    </p:animEffect>
                                  </p:childTnLst>
                                </p:cTn>
                              </p:par>
                            </p:childTnLst>
                          </p:cTn>
                        </p:par>
                        <p:par>
                          <p:cTn id="24" fill="hold">
                            <p:stCondLst>
                              <p:cond delay="375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750"/>
                                        <p:tgtEl>
                                          <p:spTgt spid="3">
                                            <p:txEl>
                                              <p:pRg st="6" end="6"/>
                                            </p:txEl>
                                          </p:spTgt>
                                        </p:tgtEl>
                                      </p:cBhvr>
                                    </p:animEffect>
                                  </p:childTnLst>
                                </p:cTn>
                              </p:par>
                            </p:childTnLst>
                          </p:cTn>
                        </p:par>
                        <p:par>
                          <p:cTn id="28" fill="hold">
                            <p:stCondLst>
                              <p:cond delay="4500"/>
                            </p:stCondLst>
                            <p:childTnLst>
                              <p:par>
                                <p:cTn id="29" presetID="10" presetClass="entr" presetSubtype="0" fill="hold" grpId="0" nodeType="after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75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SPASE School</a:t>
            </a:r>
            <a:endParaRPr lang="en-US" dirty="0"/>
          </a:p>
        </p:txBody>
      </p:sp>
      <p:sp>
        <p:nvSpPr>
          <p:cNvPr id="3" name="Content Placeholder 2"/>
          <p:cNvSpPr>
            <a:spLocks noGrp="1"/>
          </p:cNvSpPr>
          <p:nvPr>
            <p:ph idx="1"/>
          </p:nvPr>
        </p:nvSpPr>
        <p:spPr>
          <a:xfrm>
            <a:off x="838200" y="2159133"/>
            <a:ext cx="3992321" cy="4017830"/>
          </a:xfrm>
        </p:spPr>
        <p:txBody>
          <a:bodyPr/>
          <a:lstStyle/>
          <a:p>
            <a:r>
              <a:rPr lang="en-US" dirty="0" smtClean="0"/>
              <a:t>Tutorials</a:t>
            </a:r>
          </a:p>
          <a:p>
            <a:r>
              <a:rPr lang="en-US" dirty="0" smtClean="0"/>
              <a:t>Examples</a:t>
            </a:r>
          </a:p>
          <a:p>
            <a:pPr marL="0" indent="0">
              <a:buNone/>
            </a:pPr>
            <a:r>
              <a:rPr lang="en-US" dirty="0" smtClean="0"/>
              <a:t>… and more</a:t>
            </a:r>
          </a:p>
          <a:p>
            <a:pPr marL="0" indent="0">
              <a:buNone/>
            </a:pPr>
            <a:endParaRPr lang="en-US" dirty="0"/>
          </a:p>
          <a:p>
            <a:pPr marL="0" indent="0">
              <a:buNone/>
            </a:pPr>
            <a:r>
              <a:rPr lang="en-US" sz="2400" dirty="0" smtClean="0"/>
              <a:t>http://spase-group.org/school</a:t>
            </a:r>
            <a:endParaRPr lang="en-US" sz="2400" dirty="0"/>
          </a:p>
        </p:txBody>
      </p:sp>
      <p:pic>
        <p:nvPicPr>
          <p:cNvPr id="4" name="Picture 3"/>
          <p:cNvPicPr>
            <a:picLocks noChangeAspect="1"/>
          </p:cNvPicPr>
          <p:nvPr/>
        </p:nvPicPr>
        <p:blipFill>
          <a:blip r:embed="rId2"/>
          <a:stretch>
            <a:fillRect/>
          </a:stretch>
        </p:blipFill>
        <p:spPr>
          <a:xfrm>
            <a:off x="4773072" y="401049"/>
            <a:ext cx="6965231" cy="6117043"/>
          </a:xfrm>
          <a:prstGeom prst="rect">
            <a:avLst/>
          </a:prstGeom>
        </p:spPr>
      </p:pic>
    </p:spTree>
    <p:extLst>
      <p:ext uri="{BB962C8B-B14F-4D97-AF65-F5344CB8AC3E}">
        <p14:creationId xmlns:p14="http://schemas.microsoft.com/office/powerpoint/2010/main" val="3299884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Stats</a:t>
            </a:r>
            <a:endParaRPr lang="en-US" dirty="0"/>
          </a:p>
        </p:txBody>
      </p:sp>
      <p:sp>
        <p:nvSpPr>
          <p:cNvPr id="3" name="Content Placeholder 2"/>
          <p:cNvSpPr>
            <a:spLocks noGrp="1"/>
          </p:cNvSpPr>
          <p:nvPr>
            <p:ph idx="1"/>
          </p:nvPr>
        </p:nvSpPr>
        <p:spPr/>
        <p:txBody>
          <a:bodyPr/>
          <a:lstStyle/>
          <a:p>
            <a:pPr marL="0" indent="0">
              <a:buNone/>
            </a:pPr>
            <a:r>
              <a:rPr lang="en-US" dirty="0" smtClean="0"/>
              <a:t>11 Repositories (all on </a:t>
            </a:r>
            <a:r>
              <a:rPr lang="en-US" dirty="0" smtClean="0">
                <a:hlinkClick r:id="rId2"/>
              </a:rPr>
              <a:t>https://github.com/hpde</a:t>
            </a:r>
            <a:r>
              <a:rPr lang="en-US" dirty="0" smtClean="0"/>
              <a:t>)</a:t>
            </a:r>
          </a:p>
          <a:p>
            <a:pPr marL="457200" lvl="1" indent="0">
              <a:buNone/>
            </a:pPr>
            <a:r>
              <a:rPr lang="en-US" dirty="0" smtClean="0"/>
              <a:t>ASWS, CCMC, CSSDP, ESA, GBO, ISWI, JAXA, NOAA, NSF, SMWG, VSPO</a:t>
            </a:r>
          </a:p>
          <a:p>
            <a:pPr marL="457200" lvl="1" indent="0">
              <a:buNone/>
            </a:pPr>
            <a:endParaRPr lang="en-US" dirty="0"/>
          </a:p>
          <a:p>
            <a:pPr marL="0" indent="0">
              <a:buNone/>
            </a:pPr>
            <a:r>
              <a:rPr lang="en-US" dirty="0" smtClean="0"/>
              <a:t>SMWG (Organization and Infrastructure resources)</a:t>
            </a:r>
          </a:p>
          <a:p>
            <a:pPr marL="457200" lvl="1" indent="0">
              <a:buNone/>
            </a:pPr>
            <a:r>
              <a:rPr lang="en-US" dirty="0" smtClean="0"/>
              <a:t>1,885 Observatories</a:t>
            </a:r>
          </a:p>
          <a:p>
            <a:pPr marL="457200" lvl="1" indent="0">
              <a:buNone/>
            </a:pPr>
            <a:r>
              <a:rPr lang="en-US" dirty="0" smtClean="0"/>
              <a:t>2,268 Instruments</a:t>
            </a:r>
          </a:p>
          <a:p>
            <a:pPr marL="457200" lvl="1" indent="0">
              <a:buNone/>
            </a:pPr>
            <a:r>
              <a:rPr lang="en-US" dirty="0" smtClean="0"/>
              <a:t>4,904 Persons</a:t>
            </a:r>
          </a:p>
          <a:p>
            <a:pPr marL="457200" lvl="1" indent="0">
              <a:buNone/>
            </a:pPr>
            <a:r>
              <a:rPr lang="en-US" dirty="0"/>
              <a:t> </a:t>
            </a:r>
            <a:r>
              <a:rPr lang="en-US" dirty="0" smtClean="0"/>
              <a:t>  147 Repositories</a:t>
            </a:r>
          </a:p>
          <a:p>
            <a:pPr marL="457200" lvl="1" indent="0">
              <a:buNone/>
            </a:pPr>
            <a:r>
              <a:rPr lang="en-US" dirty="0"/>
              <a:t> </a:t>
            </a:r>
            <a:r>
              <a:rPr lang="en-US" dirty="0" smtClean="0"/>
              <a:t>    15 Services</a:t>
            </a:r>
          </a:p>
          <a:p>
            <a:pPr marL="0" indent="0">
              <a:buNone/>
            </a:pPr>
            <a:endParaRPr lang="en-US" dirty="0"/>
          </a:p>
        </p:txBody>
      </p:sp>
    </p:spTree>
    <p:extLst>
      <p:ext uri="{BB962C8B-B14F-4D97-AF65-F5344CB8AC3E}">
        <p14:creationId xmlns:p14="http://schemas.microsoft.com/office/powerpoint/2010/main" val="2288314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More Stats</a:t>
            </a:r>
            <a:endParaRPr lang="en-US" dirty="0"/>
          </a:p>
        </p:txBody>
      </p:sp>
      <p:sp>
        <p:nvSpPr>
          <p:cNvPr id="3" name="Content Placeholder 2"/>
          <p:cNvSpPr>
            <a:spLocks noGrp="1"/>
          </p:cNvSpPr>
          <p:nvPr>
            <p:ph idx="1"/>
          </p:nvPr>
        </p:nvSpPr>
        <p:spPr/>
        <p:txBody>
          <a:bodyPr/>
          <a:lstStyle/>
          <a:p>
            <a:pPr marL="0" indent="0">
              <a:spcBef>
                <a:spcPts val="1200"/>
              </a:spcBef>
              <a:buNone/>
            </a:pPr>
            <a:r>
              <a:rPr lang="en-US" dirty="0" smtClean="0"/>
              <a:t>Described Resources</a:t>
            </a:r>
          </a:p>
          <a:p>
            <a:pPr marL="457200" lvl="1" indent="0">
              <a:spcBef>
                <a:spcPts val="1200"/>
              </a:spcBef>
              <a:buNone/>
            </a:pPr>
            <a:r>
              <a:rPr lang="en-US" dirty="0" smtClean="0"/>
              <a:t>ASWS :     150</a:t>
            </a:r>
          </a:p>
          <a:p>
            <a:pPr marL="457200" lvl="1" indent="0">
              <a:spcBef>
                <a:spcPts val="1200"/>
              </a:spcBef>
              <a:buNone/>
            </a:pPr>
            <a:r>
              <a:rPr lang="en-US" dirty="0" smtClean="0"/>
              <a:t>CCMC :         7</a:t>
            </a:r>
          </a:p>
          <a:p>
            <a:pPr marL="457200" lvl="1" indent="0">
              <a:spcBef>
                <a:spcPts val="1200"/>
              </a:spcBef>
              <a:buNone/>
            </a:pPr>
            <a:r>
              <a:rPr lang="en-US" dirty="0" smtClean="0"/>
              <a:t>ESA     :     185</a:t>
            </a:r>
          </a:p>
          <a:p>
            <a:pPr marL="457200" lvl="1" indent="0">
              <a:spcBef>
                <a:spcPts val="1200"/>
              </a:spcBef>
              <a:buNone/>
            </a:pPr>
            <a:r>
              <a:rPr lang="en-US" dirty="0" smtClean="0"/>
              <a:t>GBO    : 1,222</a:t>
            </a:r>
          </a:p>
          <a:p>
            <a:pPr marL="457200" lvl="1" indent="0">
              <a:spcBef>
                <a:spcPts val="1200"/>
              </a:spcBef>
              <a:buNone/>
            </a:pPr>
            <a:r>
              <a:rPr lang="en-US" dirty="0" smtClean="0"/>
              <a:t>JAXA   :       56</a:t>
            </a:r>
          </a:p>
          <a:p>
            <a:pPr marL="457200" lvl="1" indent="0">
              <a:spcBef>
                <a:spcPts val="1200"/>
              </a:spcBef>
              <a:buNone/>
            </a:pPr>
            <a:r>
              <a:rPr lang="en-US" dirty="0" smtClean="0"/>
              <a:t>VSPO  :  2,446</a:t>
            </a:r>
          </a:p>
          <a:p>
            <a:pPr marL="457200" lvl="1" indent="0">
              <a:spcBef>
                <a:spcPts val="1200"/>
              </a:spcBef>
              <a:buNone/>
            </a:pPr>
            <a:r>
              <a:rPr lang="en-US" dirty="0" smtClean="0"/>
              <a:t>            =======</a:t>
            </a:r>
            <a:endParaRPr lang="en-US" dirty="0"/>
          </a:p>
          <a:p>
            <a:pPr marL="457200" lvl="1" indent="0">
              <a:spcBef>
                <a:spcPts val="1200"/>
              </a:spcBef>
              <a:buNone/>
            </a:pPr>
            <a:r>
              <a:rPr lang="en-US" dirty="0" smtClean="0"/>
              <a:t>              4,066</a:t>
            </a:r>
          </a:p>
          <a:p>
            <a:pPr marL="457200" lvl="1" indent="0">
              <a:spcBef>
                <a:spcPts val="1200"/>
              </a:spcBef>
              <a:buNone/>
            </a:pPr>
            <a:endParaRPr lang="en-US" dirty="0"/>
          </a:p>
        </p:txBody>
      </p:sp>
    </p:spTree>
    <p:extLst>
      <p:ext uri="{BB962C8B-B14F-4D97-AF65-F5344CB8AC3E}">
        <p14:creationId xmlns:p14="http://schemas.microsoft.com/office/powerpoint/2010/main" val="417166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Happenings</a:t>
            </a:r>
            <a:endParaRPr lang="en-US" dirty="0"/>
          </a:p>
        </p:txBody>
      </p:sp>
      <p:sp>
        <p:nvSpPr>
          <p:cNvPr id="3" name="Content Placeholder 2"/>
          <p:cNvSpPr>
            <a:spLocks noGrp="1"/>
          </p:cNvSpPr>
          <p:nvPr>
            <p:ph idx="1"/>
          </p:nvPr>
        </p:nvSpPr>
        <p:spPr/>
        <p:txBody>
          <a:bodyPr/>
          <a:lstStyle/>
          <a:p>
            <a:pPr>
              <a:spcBef>
                <a:spcPts val="1800"/>
              </a:spcBef>
            </a:pPr>
            <a:r>
              <a:rPr lang="en-US" dirty="0" smtClean="0"/>
              <a:t>Improvements to web site and services</a:t>
            </a:r>
          </a:p>
          <a:p>
            <a:pPr>
              <a:spcBef>
                <a:spcPts val="1800"/>
              </a:spcBef>
            </a:pPr>
            <a:r>
              <a:rPr lang="en-US" dirty="0" smtClean="0"/>
              <a:t>Continuous additions of SPASE descriptions </a:t>
            </a:r>
            <a:br>
              <a:rPr lang="en-US" dirty="0" smtClean="0"/>
            </a:br>
            <a:r>
              <a:rPr lang="en-US" dirty="0" smtClean="0"/>
              <a:t>(lead by </a:t>
            </a:r>
            <a:r>
              <a:rPr lang="en-US" dirty="0" err="1" smtClean="0"/>
              <a:t>Spase</a:t>
            </a:r>
            <a:r>
              <a:rPr lang="en-US" dirty="0" smtClean="0"/>
              <a:t> Metadata Working Team - SMWT)</a:t>
            </a:r>
          </a:p>
          <a:p>
            <a:pPr>
              <a:spcBef>
                <a:spcPts val="1800"/>
              </a:spcBef>
            </a:pPr>
            <a:r>
              <a:rPr lang="en-US" dirty="0" smtClean="0"/>
              <a:t>New Web based editor</a:t>
            </a:r>
          </a:p>
          <a:p>
            <a:pPr>
              <a:spcBef>
                <a:spcPts val="1800"/>
              </a:spcBef>
            </a:pPr>
            <a:r>
              <a:rPr lang="en-US" dirty="0" smtClean="0"/>
              <a:t>HAPI time series data access</a:t>
            </a:r>
          </a:p>
          <a:p>
            <a:pPr>
              <a:spcBef>
                <a:spcPts val="1800"/>
              </a:spcBef>
            </a:pPr>
            <a:r>
              <a:rPr lang="en-US" dirty="0" smtClean="0"/>
              <a:t>International Heliophysics Data Environment (IHDE)</a:t>
            </a:r>
          </a:p>
          <a:p>
            <a:endParaRPr lang="en-US" dirty="0"/>
          </a:p>
        </p:txBody>
      </p:sp>
    </p:spTree>
    <p:extLst>
      <p:ext uri="{BB962C8B-B14F-4D97-AF65-F5344CB8AC3E}">
        <p14:creationId xmlns:p14="http://schemas.microsoft.com/office/powerpoint/2010/main" val="201343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3000"/>
                                        <p:tgtEl>
                                          <p:spTgt spid="3">
                                            <p:txEl>
                                              <p:pRg st="0" end="0"/>
                                            </p:txEl>
                                          </p:spTgt>
                                        </p:tgtEl>
                                      </p:cBhvr>
                                    </p:animEffect>
                                  </p:childTnLst>
                                </p:cTn>
                              </p:par>
                            </p:childTnLst>
                          </p:cTn>
                        </p:par>
                        <p:par>
                          <p:cTn id="8" fill="hold">
                            <p:stCondLst>
                              <p:cond delay="3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3000"/>
                                        <p:tgtEl>
                                          <p:spTgt spid="3">
                                            <p:txEl>
                                              <p:pRg st="1" end="1"/>
                                            </p:txEl>
                                          </p:spTgt>
                                        </p:tgtEl>
                                      </p:cBhvr>
                                    </p:animEffect>
                                  </p:childTnLst>
                                </p:cTn>
                              </p:par>
                            </p:childTnLst>
                          </p:cTn>
                        </p:par>
                        <p:par>
                          <p:cTn id="12" fill="hold">
                            <p:stCondLst>
                              <p:cond delay="6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3000"/>
                                        <p:tgtEl>
                                          <p:spTgt spid="3">
                                            <p:txEl>
                                              <p:pRg st="2" end="2"/>
                                            </p:txEl>
                                          </p:spTgt>
                                        </p:tgtEl>
                                      </p:cBhvr>
                                    </p:animEffect>
                                  </p:childTnLst>
                                </p:cTn>
                              </p:par>
                            </p:childTnLst>
                          </p:cTn>
                        </p:par>
                        <p:par>
                          <p:cTn id="16" fill="hold">
                            <p:stCondLst>
                              <p:cond delay="9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3000"/>
                                        <p:tgtEl>
                                          <p:spTgt spid="3">
                                            <p:txEl>
                                              <p:pRg st="3" end="3"/>
                                            </p:txEl>
                                          </p:spTgt>
                                        </p:tgtEl>
                                      </p:cBhvr>
                                    </p:animEffect>
                                  </p:childTnLst>
                                </p:cTn>
                              </p:par>
                            </p:childTnLst>
                          </p:cTn>
                        </p:par>
                        <p:par>
                          <p:cTn id="20" fill="hold">
                            <p:stCondLst>
                              <p:cond delay="1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3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marL="0" indent="0">
              <a:buNone/>
            </a:pPr>
            <a:r>
              <a:rPr lang="en-US" dirty="0"/>
              <a:t>Overall SPASE metadata is capable of providing the infrastructure to connect data, documents, people, software, services and published works. </a:t>
            </a:r>
            <a:endParaRPr lang="en-US" dirty="0" smtClean="0"/>
          </a:p>
          <a:p>
            <a:pPr marL="0" indent="0">
              <a:buNone/>
            </a:pPr>
            <a:endParaRPr lang="en-US" dirty="0"/>
          </a:p>
          <a:p>
            <a:pPr marL="0" indent="0">
              <a:buNone/>
            </a:pPr>
            <a:r>
              <a:rPr lang="en-US" dirty="0" smtClean="0"/>
              <a:t>… and </a:t>
            </a:r>
            <a:r>
              <a:rPr lang="en-US" dirty="0"/>
              <a:t>when SPASE metadata is harvested by a portal </a:t>
            </a:r>
            <a:r>
              <a:rPr lang="en-US" dirty="0" smtClean="0"/>
              <a:t>it </a:t>
            </a:r>
            <a:r>
              <a:rPr lang="en-US" smtClean="0"/>
              <a:t>can enable </a:t>
            </a:r>
            <a:r>
              <a:rPr lang="en-US" dirty="0"/>
              <a:t>rich discoverability</a:t>
            </a:r>
            <a:r>
              <a:rPr lang="en-US" dirty="0" smtClean="0"/>
              <a:t>.</a:t>
            </a:r>
          </a:p>
          <a:p>
            <a:pPr marL="0" indent="0">
              <a:buNone/>
            </a:pPr>
            <a:endParaRPr lang="en-US" dirty="0"/>
          </a:p>
          <a:p>
            <a:pPr marL="0" indent="0">
              <a:buNone/>
            </a:pPr>
            <a:r>
              <a:rPr lang="en-US" dirty="0" smtClean="0"/>
              <a:t>… and we’re constantly improving and enhancing the metadata model and services to meet the needs of the community.</a:t>
            </a:r>
            <a:endParaRPr lang="en-US" dirty="0"/>
          </a:p>
        </p:txBody>
      </p:sp>
    </p:spTree>
    <p:extLst>
      <p:ext uri="{BB962C8B-B14F-4D97-AF65-F5344CB8AC3E}">
        <p14:creationId xmlns:p14="http://schemas.microsoft.com/office/powerpoint/2010/main" val="3770957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376504" y="566702"/>
            <a:ext cx="9754961" cy="5868219"/>
          </a:xfrm>
          <a:prstGeom prst="rect">
            <a:avLst/>
          </a:prstGeom>
        </p:spPr>
      </p:pic>
    </p:spTree>
    <p:extLst>
      <p:ext uri="{BB962C8B-B14F-4D97-AF65-F5344CB8AC3E}">
        <p14:creationId xmlns:p14="http://schemas.microsoft.com/office/powerpoint/2010/main" val="10263011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The Space Physics Archive Search and Extract (SPASE) Metadata standard is a community developed standard that is being supported and used by the NASA-funded space and solar physics community. It is also in use by the international community and by other U.S. agencies (NOAA). SPASE metadata has long been used to describe experimental data, software, documents and more. The most recent additions to the SPASE information model are extensions to support describing a simulation or model and the results generated from a run. These extensions are based on the work done by the EU’s Framework 7 Integrated Medium for Planetary Exploration (</a:t>
            </a:r>
            <a:r>
              <a:rPr lang="en-US" dirty="0" err="1" smtClean="0"/>
              <a:t>IMPEx</a:t>
            </a:r>
            <a:r>
              <a:rPr lang="en-US" dirty="0" smtClean="0"/>
              <a:t>) project. In addition to </a:t>
            </a:r>
            <a:r>
              <a:rPr lang="en-US" dirty="0" err="1" smtClean="0"/>
              <a:t>IMPEx</a:t>
            </a:r>
            <a:r>
              <a:rPr lang="en-US" dirty="0" smtClean="0"/>
              <a:t>, these extensions have been adopted by the multi-agency Coordinated Community Modeling Center (CCMC) to describe supported models and run results. These extensions, along with the core SPASE metadata, enable the discovery of related observational and theoretical data resources through search portals such as NASA’s Heliophysics Data Portal. In addition, SPASE provides a variety of tools and services related to generating and validating resource descriptions. One new service is that SPASE now provides support for issuing Digital Object Identifiers (DOI) for resources that are described with SPASE. The SPASE Metadata Working Team (SMWT) will work with data producers who lack other avenues for producing DOI so that their registered data may be referenced in publications. SPASE also provides generated landing pages based on the content of SPASE resource descriptions which can be used for any DOI. Overall SPASE metadata is capable of providing the infrastructure to connect data, documents, people, software, services and published works. And when SPASE metadata is harvested by a portal an ability to have rich discoverability.</a:t>
            </a:r>
            <a:endParaRPr lang="en-US" dirty="0"/>
          </a:p>
        </p:txBody>
      </p:sp>
    </p:spTree>
    <p:extLst>
      <p:ext uri="{BB962C8B-B14F-4D97-AF65-F5344CB8AC3E}">
        <p14:creationId xmlns:p14="http://schemas.microsoft.com/office/powerpoint/2010/main" val="2755624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SPASE</a:t>
            </a:r>
            <a:endParaRPr lang="en-US" dirty="0"/>
          </a:p>
        </p:txBody>
      </p:sp>
      <p:sp>
        <p:nvSpPr>
          <p:cNvPr id="3" name="Content Placeholder 2"/>
          <p:cNvSpPr>
            <a:spLocks noGrp="1"/>
          </p:cNvSpPr>
          <p:nvPr>
            <p:ph idx="1"/>
          </p:nvPr>
        </p:nvSpPr>
        <p:spPr/>
        <p:txBody>
          <a:bodyPr/>
          <a:lstStyle/>
          <a:p>
            <a:pPr marL="0" indent="0" algn="ctr">
              <a:buNone/>
            </a:pPr>
            <a:r>
              <a:rPr lang="en-US" sz="4800" dirty="0" smtClean="0"/>
              <a:t>SPASE</a:t>
            </a:r>
          </a:p>
          <a:p>
            <a:pPr marL="0" indent="0" algn="ctr">
              <a:buNone/>
            </a:pPr>
            <a:r>
              <a:rPr lang="en-US" dirty="0" smtClean="0"/>
              <a:t>Space Physics Archive Search and Extract</a:t>
            </a:r>
          </a:p>
          <a:p>
            <a:pPr marL="0" indent="0" algn="ctr">
              <a:buNone/>
            </a:pPr>
            <a:endParaRPr lang="en-US" dirty="0" smtClean="0"/>
          </a:p>
          <a:p>
            <a:pPr marL="0" indent="0" algn="ctr">
              <a:buNone/>
            </a:pPr>
            <a:r>
              <a:rPr lang="en-US" dirty="0" smtClean="0"/>
              <a:t>Community developed metadata standard</a:t>
            </a:r>
          </a:p>
          <a:p>
            <a:pPr marL="0" indent="0" algn="ctr">
              <a:buNone/>
            </a:pPr>
            <a:r>
              <a:rPr lang="en-US" dirty="0" smtClean="0"/>
              <a:t>Used by the NASA-funded space and solar physics community</a:t>
            </a:r>
          </a:p>
          <a:p>
            <a:pPr marL="0" indent="0" algn="ctr">
              <a:buNone/>
            </a:pPr>
            <a:r>
              <a:rPr lang="en-US" dirty="0" smtClean="0"/>
              <a:t>Used by the international community </a:t>
            </a:r>
          </a:p>
          <a:p>
            <a:pPr marL="0" indent="0" algn="ctr">
              <a:buNone/>
            </a:pPr>
            <a:r>
              <a:rPr lang="en-US" dirty="0" smtClean="0"/>
              <a:t>and by other U.S. agencies (NOAA)</a:t>
            </a:r>
          </a:p>
          <a:p>
            <a:pPr marL="0" indent="0" algn="ctr">
              <a:buNone/>
            </a:pPr>
            <a:endParaRPr lang="en-US" dirty="0" smtClean="0"/>
          </a:p>
          <a:p>
            <a:pPr marL="0" indent="0" algn="ctr">
              <a:buNone/>
            </a:pPr>
            <a:endParaRPr lang="en-US" dirty="0"/>
          </a:p>
        </p:txBody>
      </p:sp>
    </p:spTree>
    <p:extLst>
      <p:ext uri="{BB962C8B-B14F-4D97-AF65-F5344CB8AC3E}">
        <p14:creationId xmlns:p14="http://schemas.microsoft.com/office/powerpoint/2010/main" val="2542535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SPASE Design Principles</a:t>
            </a:r>
            <a:endParaRPr lang="en-US" dirty="0"/>
          </a:p>
        </p:txBody>
      </p:sp>
      <p:sp>
        <p:nvSpPr>
          <p:cNvPr id="3" name="Content Placeholder 2"/>
          <p:cNvSpPr>
            <a:spLocks noGrp="1"/>
          </p:cNvSpPr>
          <p:nvPr>
            <p:ph sz="half" idx="1"/>
          </p:nvPr>
        </p:nvSpPr>
        <p:spPr/>
        <p:txBody>
          <a:bodyPr>
            <a:normAutofit fontScale="92500"/>
          </a:bodyPr>
          <a:lstStyle/>
          <a:p>
            <a:r>
              <a:rPr lang="en-US" dirty="0" smtClean="0"/>
              <a:t>Pleasantly Parallel</a:t>
            </a:r>
          </a:p>
          <a:p>
            <a:pPr lvl="1"/>
            <a:r>
              <a:rPr lang="en-US" dirty="0" smtClean="0"/>
              <a:t>Metadata and Data generation are created independently</a:t>
            </a:r>
          </a:p>
          <a:p>
            <a:endParaRPr lang="en-US" dirty="0" smtClean="0"/>
          </a:p>
          <a:p>
            <a:r>
              <a:rPr lang="en-US" dirty="0" smtClean="0"/>
              <a:t>Scalable to Big Data</a:t>
            </a:r>
          </a:p>
          <a:p>
            <a:pPr lvl="1"/>
            <a:r>
              <a:rPr lang="en-US" dirty="0" smtClean="0"/>
              <a:t>Storage of metadata and data are </a:t>
            </a:r>
            <a:r>
              <a:rPr lang="en-US" dirty="0" err="1" smtClean="0"/>
              <a:t>seperate</a:t>
            </a:r>
            <a:r>
              <a:rPr lang="en-US" dirty="0" smtClean="0"/>
              <a:t> - Data is referenced by URL</a:t>
            </a:r>
          </a:p>
          <a:p>
            <a:pPr lvl="1"/>
            <a:endParaRPr lang="en-US" dirty="0" smtClean="0"/>
          </a:p>
          <a:p>
            <a:r>
              <a:rPr lang="en-US" dirty="0" smtClean="0"/>
              <a:t>Designed for Discovery</a:t>
            </a:r>
          </a:p>
          <a:p>
            <a:pPr lvl="1"/>
            <a:r>
              <a:rPr lang="en-US" dirty="0" smtClean="0"/>
              <a:t>Metadata is contextually rich </a:t>
            </a:r>
            <a:br>
              <a:rPr lang="en-US" dirty="0" smtClean="0"/>
            </a:br>
            <a:r>
              <a:rPr lang="en-US" dirty="0" smtClean="0"/>
              <a:t>(and scientifically useful)</a:t>
            </a:r>
          </a:p>
        </p:txBody>
      </p:sp>
      <p:pic>
        <p:nvPicPr>
          <p:cNvPr id="5" name="Content Placeholder 4"/>
          <p:cNvPicPr>
            <a:picLocks noGrp="1" noChangeAspect="1"/>
          </p:cNvPicPr>
          <p:nvPr>
            <p:ph sz="half" idx="2"/>
          </p:nvPr>
        </p:nvPicPr>
        <p:blipFill>
          <a:blip r:embed="rId2"/>
          <a:stretch>
            <a:fillRect/>
          </a:stretch>
        </p:blipFill>
        <p:spPr>
          <a:xfrm>
            <a:off x="6705515" y="1220985"/>
            <a:ext cx="4648285" cy="5140644"/>
          </a:xfrm>
          <a:prstGeom prst="rect">
            <a:avLst/>
          </a:prstGeom>
          <a:ln>
            <a:noFill/>
          </a:ln>
        </p:spPr>
      </p:pic>
      <p:sp>
        <p:nvSpPr>
          <p:cNvPr id="6" name="TextBox 5"/>
          <p:cNvSpPr txBox="1"/>
          <p:nvPr/>
        </p:nvSpPr>
        <p:spPr>
          <a:xfrm>
            <a:off x="7924368" y="6315799"/>
            <a:ext cx="2417457" cy="369332"/>
          </a:xfrm>
          <a:prstGeom prst="rect">
            <a:avLst/>
          </a:prstGeom>
          <a:noFill/>
        </p:spPr>
        <p:txBody>
          <a:bodyPr wrap="none" rtlCol="0">
            <a:spAutoFit/>
          </a:bodyPr>
          <a:lstStyle/>
          <a:p>
            <a:r>
              <a:rPr lang="en-US" dirty="0" smtClean="0"/>
              <a:t>http://spase-group.org</a:t>
            </a:r>
            <a:endParaRPr lang="en-US" dirty="0"/>
          </a:p>
        </p:txBody>
      </p:sp>
    </p:spTree>
    <p:extLst>
      <p:ext uri="{BB962C8B-B14F-4D97-AF65-F5344CB8AC3E}">
        <p14:creationId xmlns:p14="http://schemas.microsoft.com/office/powerpoint/2010/main" val="638115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Time Line</a:t>
            </a:r>
            <a:endParaRPr lang="en-US" dirty="0"/>
          </a:p>
        </p:txBody>
      </p:sp>
      <p:cxnSp>
        <p:nvCxnSpPr>
          <p:cNvPr id="5" name="Straight Connector 4"/>
          <p:cNvCxnSpPr/>
          <p:nvPr/>
        </p:nvCxnSpPr>
        <p:spPr>
          <a:xfrm>
            <a:off x="888823" y="3571348"/>
            <a:ext cx="10863175" cy="0"/>
          </a:xfrm>
          <a:prstGeom prst="line">
            <a:avLst/>
          </a:prstGeom>
          <a:ln w="127000"/>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165483" y="1918396"/>
            <a:ext cx="2362313" cy="2252386"/>
            <a:chOff x="322239" y="1918396"/>
            <a:chExt cx="2362313" cy="2252386"/>
          </a:xfrm>
        </p:grpSpPr>
        <p:cxnSp>
          <p:nvCxnSpPr>
            <p:cNvPr id="7" name="Straight Connector 6"/>
            <p:cNvCxnSpPr/>
            <p:nvPr/>
          </p:nvCxnSpPr>
          <p:spPr>
            <a:xfrm flipV="1">
              <a:off x="1480563" y="2995615"/>
              <a:ext cx="0" cy="575733"/>
            </a:xfrm>
            <a:prstGeom prst="line">
              <a:avLst/>
            </a:prstGeom>
            <a:ln w="101600">
              <a:headEnd type="ova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45579" y="3647562"/>
              <a:ext cx="915635" cy="523220"/>
            </a:xfrm>
            <a:prstGeom prst="rect">
              <a:avLst/>
            </a:prstGeom>
            <a:noFill/>
          </p:spPr>
          <p:txBody>
            <a:bodyPr wrap="none" rtlCol="0">
              <a:spAutoFit/>
            </a:bodyPr>
            <a:lstStyle/>
            <a:p>
              <a:r>
                <a:rPr lang="en-US" sz="2800" dirty="0" smtClean="0"/>
                <a:t>1998</a:t>
              </a:r>
              <a:endParaRPr lang="en-US" sz="2800" dirty="0"/>
            </a:p>
          </p:txBody>
        </p:sp>
        <p:sp>
          <p:nvSpPr>
            <p:cNvPr id="9" name="TextBox 8"/>
            <p:cNvSpPr txBox="1"/>
            <p:nvPr/>
          </p:nvSpPr>
          <p:spPr>
            <a:xfrm>
              <a:off x="322239" y="1918396"/>
              <a:ext cx="2362313" cy="1077218"/>
            </a:xfrm>
            <a:prstGeom prst="rect">
              <a:avLst/>
            </a:prstGeom>
            <a:noFill/>
            <a:ln w="12700">
              <a:solidFill>
                <a:schemeClr val="bg1">
                  <a:lumMod val="75000"/>
                </a:schemeClr>
              </a:solidFill>
            </a:ln>
          </p:spPr>
          <p:txBody>
            <a:bodyPr wrap="none" rtlCol="0">
              <a:spAutoFit/>
            </a:bodyPr>
            <a:lstStyle/>
            <a:p>
              <a:pPr algn="ctr"/>
              <a:r>
                <a:rPr lang="en-US" sz="3200" dirty="0" smtClean="0"/>
                <a:t>ISTP @ RAL</a:t>
              </a:r>
            </a:p>
            <a:p>
              <a:pPr algn="ctr"/>
              <a:r>
                <a:rPr lang="en-US" sz="3200" dirty="0" smtClean="0"/>
                <a:t>Call to action</a:t>
              </a:r>
              <a:endParaRPr lang="en-US" sz="3200" dirty="0"/>
            </a:p>
          </p:txBody>
        </p:sp>
      </p:grpSp>
      <p:grpSp>
        <p:nvGrpSpPr>
          <p:cNvPr id="71" name="Group 70"/>
          <p:cNvGrpSpPr/>
          <p:nvPr/>
        </p:nvGrpSpPr>
        <p:grpSpPr>
          <a:xfrm>
            <a:off x="1661961" y="2984284"/>
            <a:ext cx="2417841" cy="3069517"/>
            <a:chOff x="1818717" y="2984284"/>
            <a:chExt cx="2417841" cy="3069517"/>
          </a:xfrm>
        </p:grpSpPr>
        <p:cxnSp>
          <p:nvCxnSpPr>
            <p:cNvPr id="10" name="Straight Connector 9"/>
            <p:cNvCxnSpPr>
              <a:endCxn id="11" idx="0"/>
            </p:cNvCxnSpPr>
            <p:nvPr/>
          </p:nvCxnSpPr>
          <p:spPr>
            <a:xfrm>
              <a:off x="3027637" y="3592717"/>
              <a:ext cx="1" cy="1383866"/>
            </a:xfrm>
            <a:prstGeom prst="line">
              <a:avLst/>
            </a:prstGeom>
            <a:ln w="101600">
              <a:headEnd type="ova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818717" y="4976583"/>
              <a:ext cx="2417841" cy="1077218"/>
            </a:xfrm>
            <a:prstGeom prst="rect">
              <a:avLst/>
            </a:prstGeom>
            <a:noFill/>
            <a:ln w="12700">
              <a:solidFill>
                <a:schemeClr val="bg1">
                  <a:lumMod val="75000"/>
                </a:schemeClr>
              </a:solidFill>
            </a:ln>
          </p:spPr>
          <p:txBody>
            <a:bodyPr wrap="none" rtlCol="0">
              <a:spAutoFit/>
            </a:bodyPr>
            <a:lstStyle/>
            <a:p>
              <a:pPr algn="ctr"/>
              <a:r>
                <a:rPr lang="en-US" sz="3200" dirty="0" smtClean="0"/>
                <a:t>AISRP (NASA)</a:t>
              </a:r>
            </a:p>
            <a:p>
              <a:pPr algn="ctr"/>
              <a:r>
                <a:rPr lang="en-US" sz="3200" dirty="0" smtClean="0"/>
                <a:t>Proposal</a:t>
              </a:r>
              <a:endParaRPr lang="en-US" sz="3200" dirty="0"/>
            </a:p>
          </p:txBody>
        </p:sp>
        <p:sp>
          <p:nvSpPr>
            <p:cNvPr id="12" name="TextBox 11"/>
            <p:cNvSpPr txBox="1"/>
            <p:nvPr/>
          </p:nvSpPr>
          <p:spPr>
            <a:xfrm>
              <a:off x="2609591" y="2984284"/>
              <a:ext cx="915635" cy="523220"/>
            </a:xfrm>
            <a:prstGeom prst="rect">
              <a:avLst/>
            </a:prstGeom>
            <a:noFill/>
          </p:spPr>
          <p:txBody>
            <a:bodyPr wrap="none" rtlCol="0">
              <a:spAutoFit/>
            </a:bodyPr>
            <a:lstStyle/>
            <a:p>
              <a:r>
                <a:rPr lang="en-US" sz="2800" dirty="0" smtClean="0"/>
                <a:t>2001</a:t>
              </a:r>
              <a:endParaRPr lang="en-US" sz="2800" dirty="0"/>
            </a:p>
          </p:txBody>
        </p:sp>
      </p:grpSp>
      <p:grpSp>
        <p:nvGrpSpPr>
          <p:cNvPr id="72" name="Group 71"/>
          <p:cNvGrpSpPr/>
          <p:nvPr/>
        </p:nvGrpSpPr>
        <p:grpSpPr>
          <a:xfrm>
            <a:off x="2776302" y="1945340"/>
            <a:ext cx="1963423" cy="2225442"/>
            <a:chOff x="2933058" y="1945340"/>
            <a:chExt cx="1963423" cy="2225442"/>
          </a:xfrm>
        </p:grpSpPr>
        <p:cxnSp>
          <p:nvCxnSpPr>
            <p:cNvPr id="14" name="Straight Connector 13"/>
            <p:cNvCxnSpPr>
              <a:endCxn id="15" idx="2"/>
            </p:cNvCxnSpPr>
            <p:nvPr/>
          </p:nvCxnSpPr>
          <p:spPr>
            <a:xfrm flipV="1">
              <a:off x="3914769" y="2530115"/>
              <a:ext cx="1" cy="1052458"/>
            </a:xfrm>
            <a:prstGeom prst="line">
              <a:avLst/>
            </a:prstGeom>
            <a:ln w="101600">
              <a:headEnd type="ova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933058" y="1945340"/>
              <a:ext cx="1963423" cy="584775"/>
            </a:xfrm>
            <a:prstGeom prst="rect">
              <a:avLst/>
            </a:prstGeom>
            <a:noFill/>
            <a:ln w="12700">
              <a:solidFill>
                <a:schemeClr val="bg1">
                  <a:lumMod val="75000"/>
                </a:schemeClr>
              </a:solidFill>
            </a:ln>
          </p:spPr>
          <p:txBody>
            <a:bodyPr wrap="none" rtlCol="0">
              <a:spAutoFit/>
            </a:bodyPr>
            <a:lstStyle/>
            <a:p>
              <a:pPr algn="ctr"/>
              <a:r>
                <a:rPr lang="en-US" sz="3200" dirty="0" smtClean="0"/>
                <a:t>Grassroots</a:t>
              </a:r>
              <a:endParaRPr lang="en-US" sz="3200" dirty="0"/>
            </a:p>
          </p:txBody>
        </p:sp>
        <p:sp>
          <p:nvSpPr>
            <p:cNvPr id="17" name="TextBox 16"/>
            <p:cNvSpPr txBox="1"/>
            <p:nvPr/>
          </p:nvSpPr>
          <p:spPr>
            <a:xfrm>
              <a:off x="3494759" y="3647562"/>
              <a:ext cx="915635" cy="523220"/>
            </a:xfrm>
            <a:prstGeom prst="rect">
              <a:avLst/>
            </a:prstGeom>
            <a:noFill/>
          </p:spPr>
          <p:txBody>
            <a:bodyPr wrap="none" rtlCol="0">
              <a:spAutoFit/>
            </a:bodyPr>
            <a:lstStyle/>
            <a:p>
              <a:r>
                <a:rPr lang="en-US" sz="2800" dirty="0" smtClean="0"/>
                <a:t>2002</a:t>
              </a:r>
              <a:endParaRPr lang="en-US" sz="2800" dirty="0"/>
            </a:p>
          </p:txBody>
        </p:sp>
      </p:grpSp>
      <p:grpSp>
        <p:nvGrpSpPr>
          <p:cNvPr id="73" name="Group 72"/>
          <p:cNvGrpSpPr/>
          <p:nvPr/>
        </p:nvGrpSpPr>
        <p:grpSpPr>
          <a:xfrm>
            <a:off x="3345063" y="2982979"/>
            <a:ext cx="2129109" cy="1883678"/>
            <a:chOff x="3501819" y="2982979"/>
            <a:chExt cx="2129109" cy="1883678"/>
          </a:xfrm>
        </p:grpSpPr>
        <p:cxnSp>
          <p:nvCxnSpPr>
            <p:cNvPr id="13" name="Straight Connector 12"/>
            <p:cNvCxnSpPr>
              <a:endCxn id="23" idx="0"/>
            </p:cNvCxnSpPr>
            <p:nvPr/>
          </p:nvCxnSpPr>
          <p:spPr>
            <a:xfrm>
              <a:off x="4546833" y="3582573"/>
              <a:ext cx="19541" cy="699309"/>
            </a:xfrm>
            <a:prstGeom prst="line">
              <a:avLst/>
            </a:prstGeom>
            <a:ln w="101600">
              <a:headEnd type="ova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01819" y="4281882"/>
              <a:ext cx="2129109" cy="584775"/>
            </a:xfrm>
            <a:prstGeom prst="rect">
              <a:avLst/>
            </a:prstGeom>
            <a:noFill/>
            <a:ln w="12700">
              <a:solidFill>
                <a:schemeClr val="bg1">
                  <a:lumMod val="75000"/>
                </a:schemeClr>
              </a:solidFill>
            </a:ln>
          </p:spPr>
          <p:txBody>
            <a:bodyPr wrap="none" rtlCol="0">
              <a:spAutoFit/>
            </a:bodyPr>
            <a:lstStyle/>
            <a:p>
              <a:pPr algn="ctr"/>
              <a:r>
                <a:rPr lang="en-US" sz="3200" dirty="0" smtClean="0"/>
                <a:t>Community</a:t>
              </a:r>
              <a:endParaRPr lang="en-US" sz="3200" dirty="0"/>
            </a:p>
          </p:txBody>
        </p:sp>
        <p:sp>
          <p:nvSpPr>
            <p:cNvPr id="30" name="TextBox 29"/>
            <p:cNvSpPr txBox="1"/>
            <p:nvPr/>
          </p:nvSpPr>
          <p:spPr>
            <a:xfrm>
              <a:off x="4068778" y="2982979"/>
              <a:ext cx="915635" cy="523220"/>
            </a:xfrm>
            <a:prstGeom prst="rect">
              <a:avLst/>
            </a:prstGeom>
            <a:noFill/>
          </p:spPr>
          <p:txBody>
            <a:bodyPr wrap="none" rtlCol="0">
              <a:spAutoFit/>
            </a:bodyPr>
            <a:lstStyle/>
            <a:p>
              <a:r>
                <a:rPr lang="en-US" sz="2800" dirty="0" smtClean="0"/>
                <a:t>2003</a:t>
              </a:r>
              <a:endParaRPr lang="en-US" sz="2800" dirty="0"/>
            </a:p>
          </p:txBody>
        </p:sp>
      </p:grpSp>
      <p:grpSp>
        <p:nvGrpSpPr>
          <p:cNvPr id="74" name="Group 73"/>
          <p:cNvGrpSpPr/>
          <p:nvPr/>
        </p:nvGrpSpPr>
        <p:grpSpPr>
          <a:xfrm>
            <a:off x="4928782" y="2406319"/>
            <a:ext cx="915635" cy="1807304"/>
            <a:chOff x="5085538" y="2406319"/>
            <a:chExt cx="915635" cy="1807304"/>
          </a:xfrm>
        </p:grpSpPr>
        <p:cxnSp>
          <p:nvCxnSpPr>
            <p:cNvPr id="31" name="Straight Connector 30"/>
            <p:cNvCxnSpPr/>
            <p:nvPr/>
          </p:nvCxnSpPr>
          <p:spPr>
            <a:xfrm flipV="1">
              <a:off x="5541298" y="2982979"/>
              <a:ext cx="0" cy="588369"/>
            </a:xfrm>
            <a:prstGeom prst="line">
              <a:avLst/>
            </a:prstGeom>
            <a:ln w="101600">
              <a:headEnd type="ova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172550" y="2406319"/>
              <a:ext cx="705642" cy="584775"/>
            </a:xfrm>
            <a:prstGeom prst="rect">
              <a:avLst/>
            </a:prstGeom>
            <a:noFill/>
            <a:ln w="12700">
              <a:solidFill>
                <a:schemeClr val="bg1">
                  <a:lumMod val="75000"/>
                </a:schemeClr>
              </a:solidFill>
            </a:ln>
          </p:spPr>
          <p:txBody>
            <a:bodyPr wrap="none" rtlCol="0">
              <a:spAutoFit/>
            </a:bodyPr>
            <a:lstStyle/>
            <a:p>
              <a:pPr algn="ctr"/>
              <a:r>
                <a:rPr lang="en-US" sz="3200" dirty="0" smtClean="0"/>
                <a:t>1.0</a:t>
              </a:r>
              <a:endParaRPr lang="en-US" sz="3200" dirty="0"/>
            </a:p>
          </p:txBody>
        </p:sp>
        <p:sp>
          <p:nvSpPr>
            <p:cNvPr id="34" name="TextBox 33"/>
            <p:cNvSpPr txBox="1"/>
            <p:nvPr/>
          </p:nvSpPr>
          <p:spPr>
            <a:xfrm>
              <a:off x="5085538" y="3690403"/>
              <a:ext cx="915635" cy="523220"/>
            </a:xfrm>
            <a:prstGeom prst="rect">
              <a:avLst/>
            </a:prstGeom>
            <a:noFill/>
          </p:spPr>
          <p:txBody>
            <a:bodyPr wrap="none" rtlCol="0">
              <a:spAutoFit/>
            </a:bodyPr>
            <a:lstStyle/>
            <a:p>
              <a:r>
                <a:rPr lang="en-US" sz="2800" dirty="0" smtClean="0"/>
                <a:t>2005</a:t>
              </a:r>
              <a:endParaRPr lang="en-US" sz="2800" dirty="0"/>
            </a:p>
          </p:txBody>
        </p:sp>
      </p:grpSp>
      <p:grpSp>
        <p:nvGrpSpPr>
          <p:cNvPr id="75" name="Group 74"/>
          <p:cNvGrpSpPr/>
          <p:nvPr/>
        </p:nvGrpSpPr>
        <p:grpSpPr>
          <a:xfrm>
            <a:off x="5306216" y="2925282"/>
            <a:ext cx="1602105" cy="3128519"/>
            <a:chOff x="5462972" y="2925282"/>
            <a:chExt cx="1602105" cy="3128519"/>
          </a:xfrm>
        </p:grpSpPr>
        <p:cxnSp>
          <p:nvCxnSpPr>
            <p:cNvPr id="35" name="Straight Connector 34"/>
            <p:cNvCxnSpPr>
              <a:endCxn id="41" idx="0"/>
            </p:cNvCxnSpPr>
            <p:nvPr/>
          </p:nvCxnSpPr>
          <p:spPr>
            <a:xfrm>
              <a:off x="6249469" y="3571348"/>
              <a:ext cx="14556" cy="1405235"/>
            </a:xfrm>
            <a:prstGeom prst="line">
              <a:avLst/>
            </a:prstGeom>
            <a:ln w="101600">
              <a:headEnd type="ova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462972" y="4976583"/>
              <a:ext cx="1602105" cy="1077218"/>
            </a:xfrm>
            <a:prstGeom prst="rect">
              <a:avLst/>
            </a:prstGeom>
            <a:noFill/>
            <a:ln w="12700">
              <a:solidFill>
                <a:schemeClr val="bg1">
                  <a:lumMod val="75000"/>
                </a:schemeClr>
              </a:solidFill>
            </a:ln>
          </p:spPr>
          <p:txBody>
            <a:bodyPr wrap="none" rtlCol="0">
              <a:spAutoFit/>
            </a:bodyPr>
            <a:lstStyle/>
            <a:p>
              <a:pPr algn="ctr"/>
              <a:r>
                <a:rPr lang="en-US" sz="3200" dirty="0" err="1" smtClean="0"/>
                <a:t>VxOs</a:t>
              </a:r>
              <a:endParaRPr lang="en-US" sz="3200" dirty="0" smtClean="0"/>
            </a:p>
            <a:p>
              <a:pPr algn="ctr"/>
              <a:r>
                <a:rPr lang="en-US" sz="3200" dirty="0" smtClean="0"/>
                <a:t>Selected</a:t>
              </a:r>
              <a:endParaRPr lang="en-US" sz="3200" dirty="0"/>
            </a:p>
          </p:txBody>
        </p:sp>
        <p:sp>
          <p:nvSpPr>
            <p:cNvPr id="42" name="TextBox 41"/>
            <p:cNvSpPr txBox="1"/>
            <p:nvPr/>
          </p:nvSpPr>
          <p:spPr>
            <a:xfrm>
              <a:off x="5798412" y="2925282"/>
              <a:ext cx="915635" cy="523220"/>
            </a:xfrm>
            <a:prstGeom prst="rect">
              <a:avLst/>
            </a:prstGeom>
            <a:noFill/>
          </p:spPr>
          <p:txBody>
            <a:bodyPr wrap="none" rtlCol="0">
              <a:spAutoFit/>
            </a:bodyPr>
            <a:lstStyle/>
            <a:p>
              <a:r>
                <a:rPr lang="en-US" sz="2800" dirty="0" smtClean="0"/>
                <a:t>2006</a:t>
              </a:r>
              <a:endParaRPr lang="en-US" sz="2800" dirty="0"/>
            </a:p>
          </p:txBody>
        </p:sp>
      </p:grpSp>
      <p:grpSp>
        <p:nvGrpSpPr>
          <p:cNvPr id="76" name="Group 75"/>
          <p:cNvGrpSpPr/>
          <p:nvPr/>
        </p:nvGrpSpPr>
        <p:grpSpPr>
          <a:xfrm>
            <a:off x="6301532" y="2420090"/>
            <a:ext cx="915635" cy="1807304"/>
            <a:chOff x="6457808" y="2406319"/>
            <a:chExt cx="915635" cy="1807304"/>
          </a:xfrm>
        </p:grpSpPr>
        <p:cxnSp>
          <p:nvCxnSpPr>
            <p:cNvPr id="44" name="Straight Connector 43"/>
            <p:cNvCxnSpPr/>
            <p:nvPr/>
          </p:nvCxnSpPr>
          <p:spPr>
            <a:xfrm flipV="1">
              <a:off x="6913568" y="2982979"/>
              <a:ext cx="0" cy="588369"/>
            </a:xfrm>
            <a:prstGeom prst="line">
              <a:avLst/>
            </a:prstGeom>
            <a:ln w="101600">
              <a:headEnd type="ova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544820" y="2406319"/>
              <a:ext cx="705642" cy="584775"/>
            </a:xfrm>
            <a:prstGeom prst="rect">
              <a:avLst/>
            </a:prstGeom>
            <a:noFill/>
            <a:ln w="12700">
              <a:solidFill>
                <a:schemeClr val="bg1">
                  <a:lumMod val="75000"/>
                </a:schemeClr>
              </a:solidFill>
            </a:ln>
          </p:spPr>
          <p:txBody>
            <a:bodyPr wrap="none" rtlCol="0">
              <a:spAutoFit/>
            </a:bodyPr>
            <a:lstStyle/>
            <a:p>
              <a:pPr algn="ctr"/>
              <a:r>
                <a:rPr lang="en-US" sz="3200" dirty="0" smtClean="0"/>
                <a:t>1.0</a:t>
              </a:r>
              <a:endParaRPr lang="en-US" sz="3200" dirty="0"/>
            </a:p>
          </p:txBody>
        </p:sp>
        <p:sp>
          <p:nvSpPr>
            <p:cNvPr id="46" name="TextBox 45"/>
            <p:cNvSpPr txBox="1"/>
            <p:nvPr/>
          </p:nvSpPr>
          <p:spPr>
            <a:xfrm>
              <a:off x="6457808" y="3690403"/>
              <a:ext cx="915635" cy="523220"/>
            </a:xfrm>
            <a:prstGeom prst="rect">
              <a:avLst/>
            </a:prstGeom>
            <a:noFill/>
          </p:spPr>
          <p:txBody>
            <a:bodyPr wrap="none" rtlCol="0">
              <a:spAutoFit/>
            </a:bodyPr>
            <a:lstStyle/>
            <a:p>
              <a:r>
                <a:rPr lang="en-US" sz="2800" dirty="0" smtClean="0"/>
                <a:t>2005</a:t>
              </a:r>
              <a:endParaRPr lang="en-US" sz="2800" dirty="0"/>
            </a:p>
          </p:txBody>
        </p:sp>
      </p:grpSp>
      <p:grpSp>
        <p:nvGrpSpPr>
          <p:cNvPr id="78" name="Group 77"/>
          <p:cNvGrpSpPr/>
          <p:nvPr/>
        </p:nvGrpSpPr>
        <p:grpSpPr>
          <a:xfrm>
            <a:off x="7598199" y="2406319"/>
            <a:ext cx="1018228" cy="1807304"/>
            <a:chOff x="7754955" y="2406319"/>
            <a:chExt cx="1018228" cy="1807304"/>
          </a:xfrm>
        </p:grpSpPr>
        <p:cxnSp>
          <p:nvCxnSpPr>
            <p:cNvPr id="47" name="Straight Connector 46"/>
            <p:cNvCxnSpPr/>
            <p:nvPr/>
          </p:nvCxnSpPr>
          <p:spPr>
            <a:xfrm flipV="1">
              <a:off x="8279995" y="2982979"/>
              <a:ext cx="0" cy="588369"/>
            </a:xfrm>
            <a:prstGeom prst="line">
              <a:avLst/>
            </a:prstGeom>
            <a:ln w="101600">
              <a:headEnd type="ova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754955" y="2406319"/>
              <a:ext cx="1018228" cy="584775"/>
            </a:xfrm>
            <a:prstGeom prst="rect">
              <a:avLst/>
            </a:prstGeom>
            <a:noFill/>
            <a:ln w="12700">
              <a:solidFill>
                <a:schemeClr val="bg1">
                  <a:lumMod val="75000"/>
                </a:schemeClr>
              </a:solidFill>
            </a:ln>
          </p:spPr>
          <p:txBody>
            <a:bodyPr wrap="none" rtlCol="0">
              <a:spAutoFit/>
            </a:bodyPr>
            <a:lstStyle/>
            <a:p>
              <a:pPr algn="ctr"/>
              <a:r>
                <a:rPr lang="en-US" sz="3200" dirty="0" smtClean="0"/>
                <a:t>2.0.0</a:t>
              </a:r>
              <a:endParaRPr lang="en-US" sz="3200" dirty="0"/>
            </a:p>
          </p:txBody>
        </p:sp>
        <p:sp>
          <p:nvSpPr>
            <p:cNvPr id="49" name="TextBox 48"/>
            <p:cNvSpPr txBox="1"/>
            <p:nvPr/>
          </p:nvSpPr>
          <p:spPr>
            <a:xfrm>
              <a:off x="7824235" y="3690403"/>
              <a:ext cx="915635" cy="523220"/>
            </a:xfrm>
            <a:prstGeom prst="rect">
              <a:avLst/>
            </a:prstGeom>
            <a:noFill/>
          </p:spPr>
          <p:txBody>
            <a:bodyPr wrap="none" rtlCol="0">
              <a:spAutoFit/>
            </a:bodyPr>
            <a:lstStyle/>
            <a:p>
              <a:r>
                <a:rPr lang="en-US" sz="2800" dirty="0" smtClean="0"/>
                <a:t>2009</a:t>
              </a:r>
              <a:endParaRPr lang="en-US" sz="2800" dirty="0"/>
            </a:p>
          </p:txBody>
        </p:sp>
      </p:grpSp>
      <p:grpSp>
        <p:nvGrpSpPr>
          <p:cNvPr id="80" name="Group 79"/>
          <p:cNvGrpSpPr/>
          <p:nvPr/>
        </p:nvGrpSpPr>
        <p:grpSpPr>
          <a:xfrm>
            <a:off x="9002020" y="2406319"/>
            <a:ext cx="1018228" cy="1756970"/>
            <a:chOff x="9158776" y="2406319"/>
            <a:chExt cx="1018228" cy="1756970"/>
          </a:xfrm>
        </p:grpSpPr>
        <p:cxnSp>
          <p:nvCxnSpPr>
            <p:cNvPr id="50" name="Straight Connector 49"/>
            <p:cNvCxnSpPr/>
            <p:nvPr/>
          </p:nvCxnSpPr>
          <p:spPr>
            <a:xfrm flipV="1">
              <a:off x="9683817" y="2982979"/>
              <a:ext cx="0" cy="588369"/>
            </a:xfrm>
            <a:prstGeom prst="line">
              <a:avLst/>
            </a:prstGeom>
            <a:ln w="101600">
              <a:headEnd type="ova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158776" y="2406319"/>
              <a:ext cx="1018228" cy="584775"/>
            </a:xfrm>
            <a:prstGeom prst="rect">
              <a:avLst/>
            </a:prstGeom>
            <a:noFill/>
            <a:ln w="12700">
              <a:solidFill>
                <a:schemeClr val="bg1">
                  <a:lumMod val="75000"/>
                </a:schemeClr>
              </a:solidFill>
            </a:ln>
          </p:spPr>
          <p:txBody>
            <a:bodyPr wrap="none" rtlCol="0">
              <a:spAutoFit/>
            </a:bodyPr>
            <a:lstStyle/>
            <a:p>
              <a:pPr algn="ctr"/>
              <a:r>
                <a:rPr lang="en-US" sz="3200" dirty="0" smtClean="0"/>
                <a:t>2.2.0</a:t>
              </a:r>
              <a:endParaRPr lang="en-US" sz="3200" dirty="0"/>
            </a:p>
          </p:txBody>
        </p:sp>
        <p:sp>
          <p:nvSpPr>
            <p:cNvPr id="52" name="TextBox 51"/>
            <p:cNvSpPr txBox="1"/>
            <p:nvPr/>
          </p:nvSpPr>
          <p:spPr>
            <a:xfrm>
              <a:off x="9228057" y="3640069"/>
              <a:ext cx="915635" cy="523220"/>
            </a:xfrm>
            <a:prstGeom prst="rect">
              <a:avLst/>
            </a:prstGeom>
            <a:noFill/>
          </p:spPr>
          <p:txBody>
            <a:bodyPr wrap="none" rtlCol="0">
              <a:spAutoFit/>
            </a:bodyPr>
            <a:lstStyle/>
            <a:p>
              <a:r>
                <a:rPr lang="en-US" sz="2800" dirty="0" smtClean="0"/>
                <a:t>2011</a:t>
              </a:r>
              <a:endParaRPr lang="en-US" sz="2800" dirty="0"/>
            </a:p>
          </p:txBody>
        </p:sp>
      </p:grpSp>
      <p:grpSp>
        <p:nvGrpSpPr>
          <p:cNvPr id="77" name="Group 76"/>
          <p:cNvGrpSpPr/>
          <p:nvPr/>
        </p:nvGrpSpPr>
        <p:grpSpPr>
          <a:xfrm>
            <a:off x="6891586" y="2982979"/>
            <a:ext cx="1018228" cy="1759121"/>
            <a:chOff x="7048342" y="2982979"/>
            <a:chExt cx="1018228" cy="1759121"/>
          </a:xfrm>
        </p:grpSpPr>
        <p:cxnSp>
          <p:nvCxnSpPr>
            <p:cNvPr id="53" name="Straight Connector 52"/>
            <p:cNvCxnSpPr/>
            <p:nvPr/>
          </p:nvCxnSpPr>
          <p:spPr>
            <a:xfrm>
              <a:off x="7557455" y="3574656"/>
              <a:ext cx="12916" cy="596126"/>
            </a:xfrm>
            <a:prstGeom prst="line">
              <a:avLst/>
            </a:prstGeom>
            <a:ln w="101600">
              <a:headEnd type="ova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048342" y="4157325"/>
              <a:ext cx="1018228" cy="584775"/>
            </a:xfrm>
            <a:prstGeom prst="rect">
              <a:avLst/>
            </a:prstGeom>
            <a:noFill/>
            <a:ln w="12700">
              <a:solidFill>
                <a:schemeClr val="bg1">
                  <a:lumMod val="75000"/>
                </a:schemeClr>
              </a:solidFill>
            </a:ln>
          </p:spPr>
          <p:txBody>
            <a:bodyPr wrap="none" rtlCol="0">
              <a:spAutoFit/>
            </a:bodyPr>
            <a:lstStyle/>
            <a:p>
              <a:pPr algn="ctr"/>
              <a:r>
                <a:rPr lang="en-US" sz="3200" dirty="0" smtClean="0"/>
                <a:t>1.2.0</a:t>
              </a:r>
              <a:endParaRPr lang="en-US" sz="3200" dirty="0"/>
            </a:p>
          </p:txBody>
        </p:sp>
        <p:sp>
          <p:nvSpPr>
            <p:cNvPr id="56" name="TextBox 55"/>
            <p:cNvSpPr txBox="1"/>
            <p:nvPr/>
          </p:nvSpPr>
          <p:spPr>
            <a:xfrm>
              <a:off x="7106095" y="2982979"/>
              <a:ext cx="915635" cy="523220"/>
            </a:xfrm>
            <a:prstGeom prst="rect">
              <a:avLst/>
            </a:prstGeom>
            <a:noFill/>
          </p:spPr>
          <p:txBody>
            <a:bodyPr wrap="none" rtlCol="0">
              <a:spAutoFit/>
            </a:bodyPr>
            <a:lstStyle/>
            <a:p>
              <a:r>
                <a:rPr lang="en-US" sz="2800" dirty="0" smtClean="0"/>
                <a:t>2007</a:t>
              </a:r>
              <a:endParaRPr lang="en-US" sz="2800" dirty="0"/>
            </a:p>
          </p:txBody>
        </p:sp>
      </p:grpSp>
      <p:grpSp>
        <p:nvGrpSpPr>
          <p:cNvPr id="79" name="Group 78"/>
          <p:cNvGrpSpPr/>
          <p:nvPr/>
        </p:nvGrpSpPr>
        <p:grpSpPr>
          <a:xfrm>
            <a:off x="8345156" y="2977527"/>
            <a:ext cx="1018228" cy="1759121"/>
            <a:chOff x="8501912" y="2977527"/>
            <a:chExt cx="1018228" cy="1759121"/>
          </a:xfrm>
        </p:grpSpPr>
        <p:cxnSp>
          <p:nvCxnSpPr>
            <p:cNvPr id="57" name="Straight Connector 56"/>
            <p:cNvCxnSpPr/>
            <p:nvPr/>
          </p:nvCxnSpPr>
          <p:spPr>
            <a:xfrm>
              <a:off x="9011025" y="3569204"/>
              <a:ext cx="12916" cy="596126"/>
            </a:xfrm>
            <a:prstGeom prst="line">
              <a:avLst/>
            </a:prstGeom>
            <a:ln w="101600">
              <a:headEnd type="ova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501912" y="4151873"/>
              <a:ext cx="1018228" cy="584775"/>
            </a:xfrm>
            <a:prstGeom prst="rect">
              <a:avLst/>
            </a:prstGeom>
            <a:noFill/>
            <a:ln w="12700">
              <a:solidFill>
                <a:schemeClr val="bg1">
                  <a:lumMod val="75000"/>
                </a:schemeClr>
              </a:solidFill>
            </a:ln>
          </p:spPr>
          <p:txBody>
            <a:bodyPr wrap="none" rtlCol="0">
              <a:spAutoFit/>
            </a:bodyPr>
            <a:lstStyle/>
            <a:p>
              <a:pPr algn="ctr"/>
              <a:r>
                <a:rPr lang="en-US" sz="3200" dirty="0"/>
                <a:t>2</a:t>
              </a:r>
              <a:r>
                <a:rPr lang="en-US" sz="3200" dirty="0" smtClean="0"/>
                <a:t>.1.0</a:t>
              </a:r>
              <a:endParaRPr lang="en-US" sz="3200" dirty="0"/>
            </a:p>
          </p:txBody>
        </p:sp>
        <p:sp>
          <p:nvSpPr>
            <p:cNvPr id="59" name="TextBox 58"/>
            <p:cNvSpPr txBox="1"/>
            <p:nvPr/>
          </p:nvSpPr>
          <p:spPr>
            <a:xfrm>
              <a:off x="8559665" y="2977527"/>
              <a:ext cx="915635" cy="523220"/>
            </a:xfrm>
            <a:prstGeom prst="rect">
              <a:avLst/>
            </a:prstGeom>
            <a:noFill/>
          </p:spPr>
          <p:txBody>
            <a:bodyPr wrap="none" rtlCol="0">
              <a:spAutoFit/>
            </a:bodyPr>
            <a:lstStyle/>
            <a:p>
              <a:r>
                <a:rPr lang="en-US" sz="2800" dirty="0" smtClean="0"/>
                <a:t>2007</a:t>
              </a:r>
              <a:endParaRPr lang="en-US" sz="2800" dirty="0"/>
            </a:p>
          </p:txBody>
        </p:sp>
      </p:grpSp>
      <p:grpSp>
        <p:nvGrpSpPr>
          <p:cNvPr id="81" name="Group 80"/>
          <p:cNvGrpSpPr/>
          <p:nvPr/>
        </p:nvGrpSpPr>
        <p:grpSpPr>
          <a:xfrm>
            <a:off x="9409512" y="2977527"/>
            <a:ext cx="1966629" cy="3076274"/>
            <a:chOff x="9566268" y="2977527"/>
            <a:chExt cx="1966629" cy="3076274"/>
          </a:xfrm>
        </p:grpSpPr>
        <p:cxnSp>
          <p:nvCxnSpPr>
            <p:cNvPr id="62" name="Straight Connector 61"/>
            <p:cNvCxnSpPr/>
            <p:nvPr/>
          </p:nvCxnSpPr>
          <p:spPr>
            <a:xfrm>
              <a:off x="10597373" y="3569204"/>
              <a:ext cx="30493" cy="1407379"/>
            </a:xfrm>
            <a:prstGeom prst="line">
              <a:avLst/>
            </a:prstGeom>
            <a:ln w="101600">
              <a:headEnd type="ova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566268" y="4976583"/>
              <a:ext cx="1966629" cy="1077218"/>
            </a:xfrm>
            <a:prstGeom prst="rect">
              <a:avLst/>
            </a:prstGeom>
            <a:noFill/>
            <a:ln w="12700">
              <a:solidFill>
                <a:schemeClr val="bg1">
                  <a:lumMod val="75000"/>
                </a:schemeClr>
              </a:solidFill>
            </a:ln>
          </p:spPr>
          <p:txBody>
            <a:bodyPr wrap="none" rtlCol="0">
              <a:spAutoFit/>
            </a:bodyPr>
            <a:lstStyle/>
            <a:p>
              <a:pPr algn="ctr"/>
              <a:r>
                <a:rPr lang="en-US" sz="3200" dirty="0" smtClean="0"/>
                <a:t>Simulation</a:t>
              </a:r>
              <a:br>
                <a:rPr lang="en-US" sz="3200" dirty="0" smtClean="0"/>
              </a:br>
              <a:r>
                <a:rPr lang="en-US" sz="3200" dirty="0" smtClean="0"/>
                <a:t>Extension</a:t>
              </a:r>
              <a:endParaRPr lang="en-US" sz="3200" dirty="0"/>
            </a:p>
          </p:txBody>
        </p:sp>
        <p:sp>
          <p:nvSpPr>
            <p:cNvPr id="64" name="TextBox 63"/>
            <p:cNvSpPr txBox="1"/>
            <p:nvPr/>
          </p:nvSpPr>
          <p:spPr>
            <a:xfrm>
              <a:off x="10146013" y="2977527"/>
              <a:ext cx="915635" cy="523220"/>
            </a:xfrm>
            <a:prstGeom prst="rect">
              <a:avLst/>
            </a:prstGeom>
            <a:noFill/>
          </p:spPr>
          <p:txBody>
            <a:bodyPr wrap="none" rtlCol="0">
              <a:spAutoFit/>
            </a:bodyPr>
            <a:lstStyle/>
            <a:p>
              <a:r>
                <a:rPr lang="en-US" sz="2800" dirty="0" smtClean="0"/>
                <a:t>2014</a:t>
              </a:r>
              <a:endParaRPr lang="en-US" sz="2800" dirty="0"/>
            </a:p>
          </p:txBody>
        </p:sp>
      </p:grpSp>
      <p:grpSp>
        <p:nvGrpSpPr>
          <p:cNvPr id="82" name="Group 81"/>
          <p:cNvGrpSpPr/>
          <p:nvPr/>
        </p:nvGrpSpPr>
        <p:grpSpPr>
          <a:xfrm>
            <a:off x="10733771" y="1881481"/>
            <a:ext cx="1018227" cy="2281808"/>
            <a:chOff x="10890527" y="1881481"/>
            <a:chExt cx="1018227" cy="2281808"/>
          </a:xfrm>
        </p:grpSpPr>
        <p:cxnSp>
          <p:nvCxnSpPr>
            <p:cNvPr id="60" name="Straight Connector 59"/>
            <p:cNvCxnSpPr/>
            <p:nvPr/>
          </p:nvCxnSpPr>
          <p:spPr>
            <a:xfrm flipV="1">
              <a:off x="11446904" y="2962602"/>
              <a:ext cx="0" cy="588369"/>
            </a:xfrm>
            <a:prstGeom prst="line">
              <a:avLst/>
            </a:prstGeom>
            <a:ln w="101600">
              <a:headEnd type="ova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0890527" y="1881481"/>
              <a:ext cx="1018227" cy="1077218"/>
            </a:xfrm>
            <a:prstGeom prst="rect">
              <a:avLst/>
            </a:prstGeom>
            <a:noFill/>
            <a:ln w="12700">
              <a:solidFill>
                <a:schemeClr val="bg1">
                  <a:lumMod val="75000"/>
                </a:schemeClr>
              </a:solidFill>
            </a:ln>
          </p:spPr>
          <p:txBody>
            <a:bodyPr wrap="none" rtlCol="0">
              <a:spAutoFit/>
            </a:bodyPr>
            <a:lstStyle/>
            <a:p>
              <a:pPr algn="ctr"/>
              <a:r>
                <a:rPr lang="en-US" sz="3200" dirty="0" smtClean="0"/>
                <a:t>DOI</a:t>
              </a:r>
              <a:br>
                <a:rPr lang="en-US" sz="3200" dirty="0" smtClean="0"/>
              </a:br>
              <a:r>
                <a:rPr lang="en-US" sz="3200" dirty="0" smtClean="0"/>
                <a:t>2.3.0</a:t>
              </a:r>
              <a:endParaRPr lang="en-US" sz="3200" dirty="0"/>
            </a:p>
          </p:txBody>
        </p:sp>
        <p:sp>
          <p:nvSpPr>
            <p:cNvPr id="68" name="TextBox 67"/>
            <p:cNvSpPr txBox="1"/>
            <p:nvPr/>
          </p:nvSpPr>
          <p:spPr>
            <a:xfrm>
              <a:off x="10993119" y="3640069"/>
              <a:ext cx="915635" cy="523220"/>
            </a:xfrm>
            <a:prstGeom prst="rect">
              <a:avLst/>
            </a:prstGeom>
            <a:noFill/>
          </p:spPr>
          <p:txBody>
            <a:bodyPr wrap="none" rtlCol="0">
              <a:spAutoFit/>
            </a:bodyPr>
            <a:lstStyle/>
            <a:p>
              <a:r>
                <a:rPr lang="en-US" sz="2800" dirty="0" smtClean="0"/>
                <a:t>2018</a:t>
              </a:r>
              <a:endParaRPr lang="en-US" sz="2800" dirty="0"/>
            </a:p>
          </p:txBody>
        </p:sp>
      </p:grpSp>
    </p:spTree>
    <p:extLst>
      <p:ext uri="{BB962C8B-B14F-4D97-AF65-F5344CB8AC3E}">
        <p14:creationId xmlns:p14="http://schemas.microsoft.com/office/powerpoint/2010/main" val="69235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700" fill="hold"/>
                                        <p:tgtEl>
                                          <p:spTgt spid="70"/>
                                        </p:tgtEl>
                                        <p:attrNameLst>
                                          <p:attrName>ppt_x</p:attrName>
                                        </p:attrNameLst>
                                      </p:cBhvr>
                                      <p:tavLst>
                                        <p:tav tm="0">
                                          <p:val>
                                            <p:strVal val="#ppt_x"/>
                                          </p:val>
                                        </p:tav>
                                        <p:tav tm="100000">
                                          <p:val>
                                            <p:strVal val="#ppt_x"/>
                                          </p:val>
                                        </p:tav>
                                      </p:tavLst>
                                    </p:anim>
                                    <p:anim calcmode="lin" valueType="num">
                                      <p:cBhvr additive="base">
                                        <p:cTn id="8" dur="700" fill="hold"/>
                                        <p:tgtEl>
                                          <p:spTgt spid="70"/>
                                        </p:tgtEl>
                                        <p:attrNameLst>
                                          <p:attrName>ppt_y</p:attrName>
                                        </p:attrNameLst>
                                      </p:cBhvr>
                                      <p:tavLst>
                                        <p:tav tm="0">
                                          <p:val>
                                            <p:strVal val="0-#ppt_h/2"/>
                                          </p:val>
                                        </p:tav>
                                        <p:tav tm="100000">
                                          <p:val>
                                            <p:strVal val="#ppt_y"/>
                                          </p:val>
                                        </p:tav>
                                      </p:tavLst>
                                    </p:anim>
                                  </p:childTnLst>
                                </p:cTn>
                              </p:par>
                            </p:childTnLst>
                          </p:cTn>
                        </p:par>
                        <p:par>
                          <p:cTn id="9" fill="hold">
                            <p:stCondLst>
                              <p:cond delay="700"/>
                            </p:stCondLst>
                            <p:childTnLst>
                              <p:par>
                                <p:cTn id="10" presetID="2" presetClass="entr" presetSubtype="4"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700" fill="hold"/>
                                        <p:tgtEl>
                                          <p:spTgt spid="71"/>
                                        </p:tgtEl>
                                        <p:attrNameLst>
                                          <p:attrName>ppt_x</p:attrName>
                                        </p:attrNameLst>
                                      </p:cBhvr>
                                      <p:tavLst>
                                        <p:tav tm="0">
                                          <p:val>
                                            <p:strVal val="#ppt_x"/>
                                          </p:val>
                                        </p:tav>
                                        <p:tav tm="100000">
                                          <p:val>
                                            <p:strVal val="#ppt_x"/>
                                          </p:val>
                                        </p:tav>
                                      </p:tavLst>
                                    </p:anim>
                                    <p:anim calcmode="lin" valueType="num">
                                      <p:cBhvr additive="base">
                                        <p:cTn id="13" dur="700" fill="hold"/>
                                        <p:tgtEl>
                                          <p:spTgt spid="71"/>
                                        </p:tgtEl>
                                        <p:attrNameLst>
                                          <p:attrName>ppt_y</p:attrName>
                                        </p:attrNameLst>
                                      </p:cBhvr>
                                      <p:tavLst>
                                        <p:tav tm="0">
                                          <p:val>
                                            <p:strVal val="1+#ppt_h/2"/>
                                          </p:val>
                                        </p:tav>
                                        <p:tav tm="100000">
                                          <p:val>
                                            <p:strVal val="#ppt_y"/>
                                          </p:val>
                                        </p:tav>
                                      </p:tavLst>
                                    </p:anim>
                                  </p:childTnLst>
                                </p:cTn>
                              </p:par>
                            </p:childTnLst>
                          </p:cTn>
                        </p:par>
                        <p:par>
                          <p:cTn id="14" fill="hold">
                            <p:stCondLst>
                              <p:cond delay="1400"/>
                            </p:stCondLst>
                            <p:childTnLst>
                              <p:par>
                                <p:cTn id="15" presetID="2" presetClass="entr" presetSubtype="1" fill="hold" nodeType="afterEffect">
                                  <p:stCondLst>
                                    <p:cond delay="0"/>
                                  </p:stCondLst>
                                  <p:childTnLst>
                                    <p:set>
                                      <p:cBhvr>
                                        <p:cTn id="16" dur="1" fill="hold">
                                          <p:stCondLst>
                                            <p:cond delay="0"/>
                                          </p:stCondLst>
                                        </p:cTn>
                                        <p:tgtEl>
                                          <p:spTgt spid="72"/>
                                        </p:tgtEl>
                                        <p:attrNameLst>
                                          <p:attrName>style.visibility</p:attrName>
                                        </p:attrNameLst>
                                      </p:cBhvr>
                                      <p:to>
                                        <p:strVal val="visible"/>
                                      </p:to>
                                    </p:set>
                                    <p:anim calcmode="lin" valueType="num">
                                      <p:cBhvr additive="base">
                                        <p:cTn id="17" dur="700" fill="hold"/>
                                        <p:tgtEl>
                                          <p:spTgt spid="72"/>
                                        </p:tgtEl>
                                        <p:attrNameLst>
                                          <p:attrName>ppt_x</p:attrName>
                                        </p:attrNameLst>
                                      </p:cBhvr>
                                      <p:tavLst>
                                        <p:tav tm="0">
                                          <p:val>
                                            <p:strVal val="#ppt_x"/>
                                          </p:val>
                                        </p:tav>
                                        <p:tav tm="100000">
                                          <p:val>
                                            <p:strVal val="#ppt_x"/>
                                          </p:val>
                                        </p:tav>
                                      </p:tavLst>
                                    </p:anim>
                                    <p:anim calcmode="lin" valueType="num">
                                      <p:cBhvr additive="base">
                                        <p:cTn id="18" dur="700" fill="hold"/>
                                        <p:tgtEl>
                                          <p:spTgt spid="72"/>
                                        </p:tgtEl>
                                        <p:attrNameLst>
                                          <p:attrName>ppt_y</p:attrName>
                                        </p:attrNameLst>
                                      </p:cBhvr>
                                      <p:tavLst>
                                        <p:tav tm="0">
                                          <p:val>
                                            <p:strVal val="0-#ppt_h/2"/>
                                          </p:val>
                                        </p:tav>
                                        <p:tav tm="100000">
                                          <p:val>
                                            <p:strVal val="#ppt_y"/>
                                          </p:val>
                                        </p:tav>
                                      </p:tavLst>
                                    </p:anim>
                                  </p:childTnLst>
                                </p:cTn>
                              </p:par>
                            </p:childTnLst>
                          </p:cTn>
                        </p:par>
                        <p:par>
                          <p:cTn id="19" fill="hold">
                            <p:stCondLst>
                              <p:cond delay="2100"/>
                            </p:stCondLst>
                            <p:childTnLst>
                              <p:par>
                                <p:cTn id="20" presetID="2" presetClass="entr" presetSubtype="4" fill="hold" nodeType="afterEffect">
                                  <p:stCondLst>
                                    <p:cond delay="0"/>
                                  </p:stCondLst>
                                  <p:childTnLst>
                                    <p:set>
                                      <p:cBhvr>
                                        <p:cTn id="21" dur="1" fill="hold">
                                          <p:stCondLst>
                                            <p:cond delay="0"/>
                                          </p:stCondLst>
                                        </p:cTn>
                                        <p:tgtEl>
                                          <p:spTgt spid="73"/>
                                        </p:tgtEl>
                                        <p:attrNameLst>
                                          <p:attrName>style.visibility</p:attrName>
                                        </p:attrNameLst>
                                      </p:cBhvr>
                                      <p:to>
                                        <p:strVal val="visible"/>
                                      </p:to>
                                    </p:set>
                                    <p:anim calcmode="lin" valueType="num">
                                      <p:cBhvr additive="base">
                                        <p:cTn id="22" dur="700" fill="hold"/>
                                        <p:tgtEl>
                                          <p:spTgt spid="73"/>
                                        </p:tgtEl>
                                        <p:attrNameLst>
                                          <p:attrName>ppt_x</p:attrName>
                                        </p:attrNameLst>
                                      </p:cBhvr>
                                      <p:tavLst>
                                        <p:tav tm="0">
                                          <p:val>
                                            <p:strVal val="#ppt_x"/>
                                          </p:val>
                                        </p:tav>
                                        <p:tav tm="100000">
                                          <p:val>
                                            <p:strVal val="#ppt_x"/>
                                          </p:val>
                                        </p:tav>
                                      </p:tavLst>
                                    </p:anim>
                                    <p:anim calcmode="lin" valueType="num">
                                      <p:cBhvr additive="base">
                                        <p:cTn id="23" dur="700" fill="hold"/>
                                        <p:tgtEl>
                                          <p:spTgt spid="73"/>
                                        </p:tgtEl>
                                        <p:attrNameLst>
                                          <p:attrName>ppt_y</p:attrName>
                                        </p:attrNameLst>
                                      </p:cBhvr>
                                      <p:tavLst>
                                        <p:tav tm="0">
                                          <p:val>
                                            <p:strVal val="1+#ppt_h/2"/>
                                          </p:val>
                                        </p:tav>
                                        <p:tav tm="100000">
                                          <p:val>
                                            <p:strVal val="#ppt_y"/>
                                          </p:val>
                                        </p:tav>
                                      </p:tavLst>
                                    </p:anim>
                                  </p:childTnLst>
                                </p:cTn>
                              </p:par>
                            </p:childTnLst>
                          </p:cTn>
                        </p:par>
                        <p:par>
                          <p:cTn id="24" fill="hold">
                            <p:stCondLst>
                              <p:cond delay="2800"/>
                            </p:stCondLst>
                            <p:childTnLst>
                              <p:par>
                                <p:cTn id="25" presetID="2" presetClass="entr" presetSubtype="1" fill="hold" nodeType="afterEffect">
                                  <p:stCondLst>
                                    <p:cond delay="0"/>
                                  </p:stCondLst>
                                  <p:childTnLst>
                                    <p:set>
                                      <p:cBhvr>
                                        <p:cTn id="26" dur="1" fill="hold">
                                          <p:stCondLst>
                                            <p:cond delay="0"/>
                                          </p:stCondLst>
                                        </p:cTn>
                                        <p:tgtEl>
                                          <p:spTgt spid="74"/>
                                        </p:tgtEl>
                                        <p:attrNameLst>
                                          <p:attrName>style.visibility</p:attrName>
                                        </p:attrNameLst>
                                      </p:cBhvr>
                                      <p:to>
                                        <p:strVal val="visible"/>
                                      </p:to>
                                    </p:set>
                                    <p:anim calcmode="lin" valueType="num">
                                      <p:cBhvr additive="base">
                                        <p:cTn id="27" dur="700" fill="hold"/>
                                        <p:tgtEl>
                                          <p:spTgt spid="74"/>
                                        </p:tgtEl>
                                        <p:attrNameLst>
                                          <p:attrName>ppt_x</p:attrName>
                                        </p:attrNameLst>
                                      </p:cBhvr>
                                      <p:tavLst>
                                        <p:tav tm="0">
                                          <p:val>
                                            <p:strVal val="#ppt_x"/>
                                          </p:val>
                                        </p:tav>
                                        <p:tav tm="100000">
                                          <p:val>
                                            <p:strVal val="#ppt_x"/>
                                          </p:val>
                                        </p:tav>
                                      </p:tavLst>
                                    </p:anim>
                                    <p:anim calcmode="lin" valueType="num">
                                      <p:cBhvr additive="base">
                                        <p:cTn id="28" dur="700" fill="hold"/>
                                        <p:tgtEl>
                                          <p:spTgt spid="74"/>
                                        </p:tgtEl>
                                        <p:attrNameLst>
                                          <p:attrName>ppt_y</p:attrName>
                                        </p:attrNameLst>
                                      </p:cBhvr>
                                      <p:tavLst>
                                        <p:tav tm="0">
                                          <p:val>
                                            <p:strVal val="0-#ppt_h/2"/>
                                          </p:val>
                                        </p:tav>
                                        <p:tav tm="100000">
                                          <p:val>
                                            <p:strVal val="#ppt_y"/>
                                          </p:val>
                                        </p:tav>
                                      </p:tavLst>
                                    </p:anim>
                                  </p:childTnLst>
                                </p:cTn>
                              </p:par>
                            </p:childTnLst>
                          </p:cTn>
                        </p:par>
                        <p:par>
                          <p:cTn id="29" fill="hold">
                            <p:stCondLst>
                              <p:cond delay="3500"/>
                            </p:stCondLst>
                            <p:childTnLst>
                              <p:par>
                                <p:cTn id="30" presetID="2" presetClass="entr" presetSubtype="4" fill="hold" nodeType="afterEffect">
                                  <p:stCondLst>
                                    <p:cond delay="0"/>
                                  </p:stCondLst>
                                  <p:childTnLst>
                                    <p:set>
                                      <p:cBhvr>
                                        <p:cTn id="31" dur="1" fill="hold">
                                          <p:stCondLst>
                                            <p:cond delay="0"/>
                                          </p:stCondLst>
                                        </p:cTn>
                                        <p:tgtEl>
                                          <p:spTgt spid="75"/>
                                        </p:tgtEl>
                                        <p:attrNameLst>
                                          <p:attrName>style.visibility</p:attrName>
                                        </p:attrNameLst>
                                      </p:cBhvr>
                                      <p:to>
                                        <p:strVal val="visible"/>
                                      </p:to>
                                    </p:set>
                                    <p:anim calcmode="lin" valueType="num">
                                      <p:cBhvr additive="base">
                                        <p:cTn id="32" dur="700" fill="hold"/>
                                        <p:tgtEl>
                                          <p:spTgt spid="75"/>
                                        </p:tgtEl>
                                        <p:attrNameLst>
                                          <p:attrName>ppt_x</p:attrName>
                                        </p:attrNameLst>
                                      </p:cBhvr>
                                      <p:tavLst>
                                        <p:tav tm="0">
                                          <p:val>
                                            <p:strVal val="#ppt_x"/>
                                          </p:val>
                                        </p:tav>
                                        <p:tav tm="100000">
                                          <p:val>
                                            <p:strVal val="#ppt_x"/>
                                          </p:val>
                                        </p:tav>
                                      </p:tavLst>
                                    </p:anim>
                                    <p:anim calcmode="lin" valueType="num">
                                      <p:cBhvr additive="base">
                                        <p:cTn id="33" dur="700" fill="hold"/>
                                        <p:tgtEl>
                                          <p:spTgt spid="75"/>
                                        </p:tgtEl>
                                        <p:attrNameLst>
                                          <p:attrName>ppt_y</p:attrName>
                                        </p:attrNameLst>
                                      </p:cBhvr>
                                      <p:tavLst>
                                        <p:tav tm="0">
                                          <p:val>
                                            <p:strVal val="1+#ppt_h/2"/>
                                          </p:val>
                                        </p:tav>
                                        <p:tav tm="100000">
                                          <p:val>
                                            <p:strVal val="#ppt_y"/>
                                          </p:val>
                                        </p:tav>
                                      </p:tavLst>
                                    </p:anim>
                                  </p:childTnLst>
                                </p:cTn>
                              </p:par>
                            </p:childTnLst>
                          </p:cTn>
                        </p:par>
                        <p:par>
                          <p:cTn id="34" fill="hold">
                            <p:stCondLst>
                              <p:cond delay="4200"/>
                            </p:stCondLst>
                            <p:childTnLst>
                              <p:par>
                                <p:cTn id="35" presetID="2" presetClass="entr" presetSubtype="1"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anim calcmode="lin" valueType="num">
                                      <p:cBhvr additive="base">
                                        <p:cTn id="37" dur="700" fill="hold"/>
                                        <p:tgtEl>
                                          <p:spTgt spid="76"/>
                                        </p:tgtEl>
                                        <p:attrNameLst>
                                          <p:attrName>ppt_x</p:attrName>
                                        </p:attrNameLst>
                                      </p:cBhvr>
                                      <p:tavLst>
                                        <p:tav tm="0">
                                          <p:val>
                                            <p:strVal val="#ppt_x"/>
                                          </p:val>
                                        </p:tav>
                                        <p:tav tm="100000">
                                          <p:val>
                                            <p:strVal val="#ppt_x"/>
                                          </p:val>
                                        </p:tav>
                                      </p:tavLst>
                                    </p:anim>
                                    <p:anim calcmode="lin" valueType="num">
                                      <p:cBhvr additive="base">
                                        <p:cTn id="38" dur="700" fill="hold"/>
                                        <p:tgtEl>
                                          <p:spTgt spid="76"/>
                                        </p:tgtEl>
                                        <p:attrNameLst>
                                          <p:attrName>ppt_y</p:attrName>
                                        </p:attrNameLst>
                                      </p:cBhvr>
                                      <p:tavLst>
                                        <p:tav tm="0">
                                          <p:val>
                                            <p:strVal val="0-#ppt_h/2"/>
                                          </p:val>
                                        </p:tav>
                                        <p:tav tm="100000">
                                          <p:val>
                                            <p:strVal val="#ppt_y"/>
                                          </p:val>
                                        </p:tav>
                                      </p:tavLst>
                                    </p:anim>
                                  </p:childTnLst>
                                </p:cTn>
                              </p:par>
                            </p:childTnLst>
                          </p:cTn>
                        </p:par>
                        <p:par>
                          <p:cTn id="39" fill="hold">
                            <p:stCondLst>
                              <p:cond delay="4900"/>
                            </p:stCondLst>
                            <p:childTnLst>
                              <p:par>
                                <p:cTn id="40" presetID="2" presetClass="entr" presetSubtype="4" fill="hold" nodeType="afterEffect">
                                  <p:stCondLst>
                                    <p:cond delay="0"/>
                                  </p:stCondLst>
                                  <p:childTnLst>
                                    <p:set>
                                      <p:cBhvr>
                                        <p:cTn id="41" dur="1" fill="hold">
                                          <p:stCondLst>
                                            <p:cond delay="0"/>
                                          </p:stCondLst>
                                        </p:cTn>
                                        <p:tgtEl>
                                          <p:spTgt spid="77"/>
                                        </p:tgtEl>
                                        <p:attrNameLst>
                                          <p:attrName>style.visibility</p:attrName>
                                        </p:attrNameLst>
                                      </p:cBhvr>
                                      <p:to>
                                        <p:strVal val="visible"/>
                                      </p:to>
                                    </p:set>
                                    <p:anim calcmode="lin" valueType="num">
                                      <p:cBhvr additive="base">
                                        <p:cTn id="42" dur="700" fill="hold"/>
                                        <p:tgtEl>
                                          <p:spTgt spid="77"/>
                                        </p:tgtEl>
                                        <p:attrNameLst>
                                          <p:attrName>ppt_x</p:attrName>
                                        </p:attrNameLst>
                                      </p:cBhvr>
                                      <p:tavLst>
                                        <p:tav tm="0">
                                          <p:val>
                                            <p:strVal val="#ppt_x"/>
                                          </p:val>
                                        </p:tav>
                                        <p:tav tm="100000">
                                          <p:val>
                                            <p:strVal val="#ppt_x"/>
                                          </p:val>
                                        </p:tav>
                                      </p:tavLst>
                                    </p:anim>
                                    <p:anim calcmode="lin" valueType="num">
                                      <p:cBhvr additive="base">
                                        <p:cTn id="43" dur="700" fill="hold"/>
                                        <p:tgtEl>
                                          <p:spTgt spid="77"/>
                                        </p:tgtEl>
                                        <p:attrNameLst>
                                          <p:attrName>ppt_y</p:attrName>
                                        </p:attrNameLst>
                                      </p:cBhvr>
                                      <p:tavLst>
                                        <p:tav tm="0">
                                          <p:val>
                                            <p:strVal val="1+#ppt_h/2"/>
                                          </p:val>
                                        </p:tav>
                                        <p:tav tm="100000">
                                          <p:val>
                                            <p:strVal val="#ppt_y"/>
                                          </p:val>
                                        </p:tav>
                                      </p:tavLst>
                                    </p:anim>
                                  </p:childTnLst>
                                </p:cTn>
                              </p:par>
                            </p:childTnLst>
                          </p:cTn>
                        </p:par>
                        <p:par>
                          <p:cTn id="44" fill="hold">
                            <p:stCondLst>
                              <p:cond delay="5600"/>
                            </p:stCondLst>
                            <p:childTnLst>
                              <p:par>
                                <p:cTn id="45" presetID="2" presetClass="entr" presetSubtype="1" fill="hold" nodeType="after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700" fill="hold"/>
                                        <p:tgtEl>
                                          <p:spTgt spid="78"/>
                                        </p:tgtEl>
                                        <p:attrNameLst>
                                          <p:attrName>ppt_x</p:attrName>
                                        </p:attrNameLst>
                                      </p:cBhvr>
                                      <p:tavLst>
                                        <p:tav tm="0">
                                          <p:val>
                                            <p:strVal val="#ppt_x"/>
                                          </p:val>
                                        </p:tav>
                                        <p:tav tm="100000">
                                          <p:val>
                                            <p:strVal val="#ppt_x"/>
                                          </p:val>
                                        </p:tav>
                                      </p:tavLst>
                                    </p:anim>
                                    <p:anim calcmode="lin" valueType="num">
                                      <p:cBhvr additive="base">
                                        <p:cTn id="48" dur="700" fill="hold"/>
                                        <p:tgtEl>
                                          <p:spTgt spid="78"/>
                                        </p:tgtEl>
                                        <p:attrNameLst>
                                          <p:attrName>ppt_y</p:attrName>
                                        </p:attrNameLst>
                                      </p:cBhvr>
                                      <p:tavLst>
                                        <p:tav tm="0">
                                          <p:val>
                                            <p:strVal val="0-#ppt_h/2"/>
                                          </p:val>
                                        </p:tav>
                                        <p:tav tm="100000">
                                          <p:val>
                                            <p:strVal val="#ppt_y"/>
                                          </p:val>
                                        </p:tav>
                                      </p:tavLst>
                                    </p:anim>
                                  </p:childTnLst>
                                </p:cTn>
                              </p:par>
                            </p:childTnLst>
                          </p:cTn>
                        </p:par>
                        <p:par>
                          <p:cTn id="49" fill="hold">
                            <p:stCondLst>
                              <p:cond delay="6300"/>
                            </p:stCondLst>
                            <p:childTnLst>
                              <p:par>
                                <p:cTn id="50" presetID="2" presetClass="entr" presetSubtype="4" fill="hold" nodeType="afterEffect">
                                  <p:stCondLst>
                                    <p:cond delay="0"/>
                                  </p:stCondLst>
                                  <p:childTnLst>
                                    <p:set>
                                      <p:cBhvr>
                                        <p:cTn id="51" dur="1" fill="hold">
                                          <p:stCondLst>
                                            <p:cond delay="0"/>
                                          </p:stCondLst>
                                        </p:cTn>
                                        <p:tgtEl>
                                          <p:spTgt spid="79"/>
                                        </p:tgtEl>
                                        <p:attrNameLst>
                                          <p:attrName>style.visibility</p:attrName>
                                        </p:attrNameLst>
                                      </p:cBhvr>
                                      <p:to>
                                        <p:strVal val="visible"/>
                                      </p:to>
                                    </p:set>
                                    <p:anim calcmode="lin" valueType="num">
                                      <p:cBhvr additive="base">
                                        <p:cTn id="52" dur="700" fill="hold"/>
                                        <p:tgtEl>
                                          <p:spTgt spid="79"/>
                                        </p:tgtEl>
                                        <p:attrNameLst>
                                          <p:attrName>ppt_x</p:attrName>
                                        </p:attrNameLst>
                                      </p:cBhvr>
                                      <p:tavLst>
                                        <p:tav tm="0">
                                          <p:val>
                                            <p:strVal val="#ppt_x"/>
                                          </p:val>
                                        </p:tav>
                                        <p:tav tm="100000">
                                          <p:val>
                                            <p:strVal val="#ppt_x"/>
                                          </p:val>
                                        </p:tav>
                                      </p:tavLst>
                                    </p:anim>
                                    <p:anim calcmode="lin" valueType="num">
                                      <p:cBhvr additive="base">
                                        <p:cTn id="53" dur="700" fill="hold"/>
                                        <p:tgtEl>
                                          <p:spTgt spid="79"/>
                                        </p:tgtEl>
                                        <p:attrNameLst>
                                          <p:attrName>ppt_y</p:attrName>
                                        </p:attrNameLst>
                                      </p:cBhvr>
                                      <p:tavLst>
                                        <p:tav tm="0">
                                          <p:val>
                                            <p:strVal val="1+#ppt_h/2"/>
                                          </p:val>
                                        </p:tav>
                                        <p:tav tm="100000">
                                          <p:val>
                                            <p:strVal val="#ppt_y"/>
                                          </p:val>
                                        </p:tav>
                                      </p:tavLst>
                                    </p:anim>
                                  </p:childTnLst>
                                </p:cTn>
                              </p:par>
                            </p:childTnLst>
                          </p:cTn>
                        </p:par>
                        <p:par>
                          <p:cTn id="54" fill="hold">
                            <p:stCondLst>
                              <p:cond delay="7000"/>
                            </p:stCondLst>
                            <p:childTnLst>
                              <p:par>
                                <p:cTn id="55" presetID="2" presetClass="entr" presetSubtype="1" fill="hold" nodeType="afterEffect">
                                  <p:stCondLst>
                                    <p:cond delay="0"/>
                                  </p:stCondLst>
                                  <p:childTnLst>
                                    <p:set>
                                      <p:cBhvr>
                                        <p:cTn id="56" dur="1" fill="hold">
                                          <p:stCondLst>
                                            <p:cond delay="0"/>
                                          </p:stCondLst>
                                        </p:cTn>
                                        <p:tgtEl>
                                          <p:spTgt spid="80"/>
                                        </p:tgtEl>
                                        <p:attrNameLst>
                                          <p:attrName>style.visibility</p:attrName>
                                        </p:attrNameLst>
                                      </p:cBhvr>
                                      <p:to>
                                        <p:strVal val="visible"/>
                                      </p:to>
                                    </p:set>
                                    <p:anim calcmode="lin" valueType="num">
                                      <p:cBhvr additive="base">
                                        <p:cTn id="57" dur="700" fill="hold"/>
                                        <p:tgtEl>
                                          <p:spTgt spid="80"/>
                                        </p:tgtEl>
                                        <p:attrNameLst>
                                          <p:attrName>ppt_x</p:attrName>
                                        </p:attrNameLst>
                                      </p:cBhvr>
                                      <p:tavLst>
                                        <p:tav tm="0">
                                          <p:val>
                                            <p:strVal val="#ppt_x"/>
                                          </p:val>
                                        </p:tav>
                                        <p:tav tm="100000">
                                          <p:val>
                                            <p:strVal val="#ppt_x"/>
                                          </p:val>
                                        </p:tav>
                                      </p:tavLst>
                                    </p:anim>
                                    <p:anim calcmode="lin" valueType="num">
                                      <p:cBhvr additive="base">
                                        <p:cTn id="58" dur="700" fill="hold"/>
                                        <p:tgtEl>
                                          <p:spTgt spid="80"/>
                                        </p:tgtEl>
                                        <p:attrNameLst>
                                          <p:attrName>ppt_y</p:attrName>
                                        </p:attrNameLst>
                                      </p:cBhvr>
                                      <p:tavLst>
                                        <p:tav tm="0">
                                          <p:val>
                                            <p:strVal val="0-#ppt_h/2"/>
                                          </p:val>
                                        </p:tav>
                                        <p:tav tm="100000">
                                          <p:val>
                                            <p:strVal val="#ppt_y"/>
                                          </p:val>
                                        </p:tav>
                                      </p:tavLst>
                                    </p:anim>
                                  </p:childTnLst>
                                </p:cTn>
                              </p:par>
                            </p:childTnLst>
                          </p:cTn>
                        </p:par>
                        <p:par>
                          <p:cTn id="59" fill="hold">
                            <p:stCondLst>
                              <p:cond delay="7700"/>
                            </p:stCondLst>
                            <p:childTnLst>
                              <p:par>
                                <p:cTn id="60" presetID="2" presetClass="entr" presetSubtype="4" fill="hold" nodeType="afterEffect">
                                  <p:stCondLst>
                                    <p:cond delay="0"/>
                                  </p:stCondLst>
                                  <p:childTnLst>
                                    <p:set>
                                      <p:cBhvr>
                                        <p:cTn id="61" dur="1" fill="hold">
                                          <p:stCondLst>
                                            <p:cond delay="0"/>
                                          </p:stCondLst>
                                        </p:cTn>
                                        <p:tgtEl>
                                          <p:spTgt spid="81"/>
                                        </p:tgtEl>
                                        <p:attrNameLst>
                                          <p:attrName>style.visibility</p:attrName>
                                        </p:attrNameLst>
                                      </p:cBhvr>
                                      <p:to>
                                        <p:strVal val="visible"/>
                                      </p:to>
                                    </p:set>
                                    <p:anim calcmode="lin" valueType="num">
                                      <p:cBhvr additive="base">
                                        <p:cTn id="62" dur="700" fill="hold"/>
                                        <p:tgtEl>
                                          <p:spTgt spid="81"/>
                                        </p:tgtEl>
                                        <p:attrNameLst>
                                          <p:attrName>ppt_x</p:attrName>
                                        </p:attrNameLst>
                                      </p:cBhvr>
                                      <p:tavLst>
                                        <p:tav tm="0">
                                          <p:val>
                                            <p:strVal val="#ppt_x"/>
                                          </p:val>
                                        </p:tav>
                                        <p:tav tm="100000">
                                          <p:val>
                                            <p:strVal val="#ppt_x"/>
                                          </p:val>
                                        </p:tav>
                                      </p:tavLst>
                                    </p:anim>
                                    <p:anim calcmode="lin" valueType="num">
                                      <p:cBhvr additive="base">
                                        <p:cTn id="63" dur="700" fill="hold"/>
                                        <p:tgtEl>
                                          <p:spTgt spid="81"/>
                                        </p:tgtEl>
                                        <p:attrNameLst>
                                          <p:attrName>ppt_y</p:attrName>
                                        </p:attrNameLst>
                                      </p:cBhvr>
                                      <p:tavLst>
                                        <p:tav tm="0">
                                          <p:val>
                                            <p:strVal val="1+#ppt_h/2"/>
                                          </p:val>
                                        </p:tav>
                                        <p:tav tm="100000">
                                          <p:val>
                                            <p:strVal val="#ppt_y"/>
                                          </p:val>
                                        </p:tav>
                                      </p:tavLst>
                                    </p:anim>
                                  </p:childTnLst>
                                </p:cTn>
                              </p:par>
                            </p:childTnLst>
                          </p:cTn>
                        </p:par>
                        <p:par>
                          <p:cTn id="64" fill="hold">
                            <p:stCondLst>
                              <p:cond delay="8400"/>
                            </p:stCondLst>
                            <p:childTnLst>
                              <p:par>
                                <p:cTn id="65" presetID="2" presetClass="entr" presetSubtype="1" fill="hold" nodeType="afterEffect">
                                  <p:stCondLst>
                                    <p:cond delay="0"/>
                                  </p:stCondLst>
                                  <p:childTnLst>
                                    <p:set>
                                      <p:cBhvr>
                                        <p:cTn id="66" dur="1" fill="hold">
                                          <p:stCondLst>
                                            <p:cond delay="0"/>
                                          </p:stCondLst>
                                        </p:cTn>
                                        <p:tgtEl>
                                          <p:spTgt spid="82"/>
                                        </p:tgtEl>
                                        <p:attrNameLst>
                                          <p:attrName>style.visibility</p:attrName>
                                        </p:attrNameLst>
                                      </p:cBhvr>
                                      <p:to>
                                        <p:strVal val="visible"/>
                                      </p:to>
                                    </p:set>
                                    <p:anim calcmode="lin" valueType="num">
                                      <p:cBhvr additive="base">
                                        <p:cTn id="67" dur="700" fill="hold"/>
                                        <p:tgtEl>
                                          <p:spTgt spid="82"/>
                                        </p:tgtEl>
                                        <p:attrNameLst>
                                          <p:attrName>ppt_x</p:attrName>
                                        </p:attrNameLst>
                                      </p:cBhvr>
                                      <p:tavLst>
                                        <p:tav tm="0">
                                          <p:val>
                                            <p:strVal val="#ppt_x"/>
                                          </p:val>
                                        </p:tav>
                                        <p:tav tm="100000">
                                          <p:val>
                                            <p:strVal val="#ppt_x"/>
                                          </p:val>
                                        </p:tav>
                                      </p:tavLst>
                                    </p:anim>
                                    <p:anim calcmode="lin" valueType="num">
                                      <p:cBhvr additive="base">
                                        <p:cTn id="68" dur="700" fill="hold"/>
                                        <p:tgtEl>
                                          <p:spTgt spid="8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Elbow Connector 70"/>
          <p:cNvCxnSpPr/>
          <p:nvPr/>
        </p:nvCxnSpPr>
        <p:spPr>
          <a:xfrm rot="16200000" flipH="1">
            <a:off x="7279688" y="1329167"/>
            <a:ext cx="774286" cy="1332230"/>
          </a:xfrm>
          <a:prstGeom prst="bentConnector2">
            <a:avLst/>
          </a:prstGeom>
          <a:ln w="25400">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a:xfrm>
            <a:off x="838200" y="365125"/>
            <a:ext cx="3076417" cy="1325563"/>
          </a:xfrm>
        </p:spPr>
        <p:txBody>
          <a:bodyPr>
            <a:normAutofit fontScale="90000"/>
          </a:bodyPr>
          <a:lstStyle/>
          <a:p>
            <a:r>
              <a:rPr lang="en-US" dirty="0" smtClean="0"/>
              <a:t>SPASE</a:t>
            </a:r>
            <a:br>
              <a:rPr lang="en-US" dirty="0" smtClean="0"/>
            </a:br>
            <a:r>
              <a:rPr lang="en-US" dirty="0" smtClean="0"/>
              <a:t>Metadata</a:t>
            </a:r>
            <a:br>
              <a:rPr lang="en-US" dirty="0" smtClean="0"/>
            </a:br>
            <a:r>
              <a:rPr lang="en-US" dirty="0" smtClean="0"/>
              <a:t>Model</a:t>
            </a:r>
            <a:endParaRPr lang="en-US" dirty="0"/>
          </a:p>
        </p:txBody>
      </p:sp>
      <p:cxnSp>
        <p:nvCxnSpPr>
          <p:cNvPr id="4" name="Elbow Connector 3"/>
          <p:cNvCxnSpPr>
            <a:endCxn id="20" idx="2"/>
          </p:cNvCxnSpPr>
          <p:nvPr/>
        </p:nvCxnSpPr>
        <p:spPr>
          <a:xfrm flipV="1">
            <a:off x="7804212" y="5619530"/>
            <a:ext cx="1122459" cy="305270"/>
          </a:xfrm>
          <a:prstGeom prst="bentConnector2">
            <a:avLst/>
          </a:prstGeom>
          <a:ln w="25400">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5" name="Flowchart: Document 4"/>
          <p:cNvSpPr/>
          <p:nvPr/>
        </p:nvSpPr>
        <p:spPr>
          <a:xfrm>
            <a:off x="6560026" y="2497138"/>
            <a:ext cx="886460" cy="556260"/>
          </a:xfrm>
          <a:prstGeom prst="flowChartDocument">
            <a:avLst/>
          </a:prstGeom>
          <a:solidFill>
            <a:srgbClr val="B7DBFF"/>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effectLst/>
                <a:ea typeface="Calibri" panose="020F0502020204030204" pitchFamily="34" charset="0"/>
                <a:cs typeface="Times New Roman" panose="02020603050405020304" pitchFamily="18" charset="0"/>
              </a:rPr>
              <a:t>Annotation</a:t>
            </a:r>
            <a:endParaRPr lang="en-US" sz="1100">
              <a:effectLst/>
              <a:ea typeface="Calibri" panose="020F0502020204030204" pitchFamily="34" charset="0"/>
              <a:cs typeface="Times New Roman" panose="02020603050405020304" pitchFamily="18" charset="0"/>
            </a:endParaRPr>
          </a:p>
        </p:txBody>
      </p:sp>
      <p:sp>
        <p:nvSpPr>
          <p:cNvPr id="6" name="Flowchart: Document 5"/>
          <p:cNvSpPr/>
          <p:nvPr/>
        </p:nvSpPr>
        <p:spPr>
          <a:xfrm>
            <a:off x="4515326" y="770573"/>
            <a:ext cx="886460" cy="555625"/>
          </a:xfrm>
          <a:prstGeom prst="flowChartDocument">
            <a:avLst/>
          </a:prstGeom>
          <a:solidFill>
            <a:srgbClr val="B7DBFF"/>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200" b="1">
                <a:effectLst/>
                <a:latin typeface="Times New Roman" panose="02020603050405020304" pitchFamily="18" charset="0"/>
                <a:ea typeface="Calibri" panose="020F0502020204030204" pitchFamily="34" charset="0"/>
              </a:rPr>
              <a:t>Document</a:t>
            </a:r>
            <a:endParaRPr lang="en-US" sz="1200">
              <a:effectLst/>
              <a:latin typeface="Times New Roman" panose="02020603050405020304" pitchFamily="18" charset="0"/>
              <a:ea typeface="Times New Roman" panose="02020603050405020304" pitchFamily="18" charset="0"/>
            </a:endParaRPr>
          </a:p>
        </p:txBody>
      </p:sp>
      <p:sp>
        <p:nvSpPr>
          <p:cNvPr id="7" name="Flowchart: Document 6"/>
          <p:cNvSpPr/>
          <p:nvPr/>
        </p:nvSpPr>
        <p:spPr>
          <a:xfrm>
            <a:off x="4515326" y="1690688"/>
            <a:ext cx="886460" cy="555625"/>
          </a:xfrm>
          <a:prstGeom prst="flowChartDocument">
            <a:avLst/>
          </a:prstGeom>
          <a:solidFill>
            <a:srgbClr val="B7DBFF"/>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1200" b="1">
                <a:effectLst/>
                <a:latin typeface="Times New Roman" panose="02020603050405020304" pitchFamily="18" charset="0"/>
                <a:ea typeface="Calibri" panose="020F0502020204030204" pitchFamily="34" charset="0"/>
              </a:rPr>
              <a:t>Catalog</a:t>
            </a:r>
            <a:endParaRPr lang="en-US" sz="1200">
              <a:effectLst/>
              <a:latin typeface="Times New Roman" panose="02020603050405020304" pitchFamily="18" charset="0"/>
              <a:ea typeface="Times New Roman" panose="02020603050405020304" pitchFamily="18" charset="0"/>
            </a:endParaRPr>
          </a:p>
        </p:txBody>
      </p:sp>
      <p:sp>
        <p:nvSpPr>
          <p:cNvPr id="8" name="Flowchart: Document 7"/>
          <p:cNvSpPr/>
          <p:nvPr/>
        </p:nvSpPr>
        <p:spPr>
          <a:xfrm>
            <a:off x="4515326" y="2611438"/>
            <a:ext cx="886460" cy="555625"/>
          </a:xfrm>
          <a:prstGeom prst="flowChartDocument">
            <a:avLst/>
          </a:prstGeom>
          <a:solidFill>
            <a:srgbClr val="B7DBFF"/>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1200" b="1">
                <a:effectLst/>
                <a:latin typeface="Times New Roman" panose="02020603050405020304" pitchFamily="18" charset="0"/>
                <a:ea typeface="Calibri" panose="020F0502020204030204" pitchFamily="34" charset="0"/>
              </a:rPr>
              <a:t>Display </a:t>
            </a:r>
            <a:br>
              <a:rPr lang="en-US" sz="1200" b="1">
                <a:effectLst/>
                <a:latin typeface="Times New Roman" panose="02020603050405020304" pitchFamily="18" charset="0"/>
                <a:ea typeface="Calibri" panose="020F0502020204030204" pitchFamily="34" charset="0"/>
              </a:rPr>
            </a:br>
            <a:r>
              <a:rPr lang="en-US" sz="1200" b="1">
                <a:effectLst/>
                <a:latin typeface="Times New Roman" panose="02020603050405020304" pitchFamily="18" charset="0"/>
                <a:ea typeface="Calibri" panose="020F0502020204030204" pitchFamily="34" charset="0"/>
              </a:rPr>
              <a:t>Data</a:t>
            </a:r>
            <a:endParaRPr lang="en-US" sz="1200">
              <a:effectLst/>
              <a:latin typeface="Times New Roman" panose="02020603050405020304" pitchFamily="18" charset="0"/>
              <a:ea typeface="Times New Roman" panose="02020603050405020304" pitchFamily="18" charset="0"/>
            </a:endParaRPr>
          </a:p>
        </p:txBody>
      </p:sp>
      <p:sp>
        <p:nvSpPr>
          <p:cNvPr id="9" name="Flowchart: Document 8"/>
          <p:cNvSpPr/>
          <p:nvPr/>
        </p:nvSpPr>
        <p:spPr>
          <a:xfrm>
            <a:off x="4515326" y="3532188"/>
            <a:ext cx="886460" cy="555625"/>
          </a:xfrm>
          <a:prstGeom prst="flowChartDocument">
            <a:avLst/>
          </a:prstGeom>
          <a:solidFill>
            <a:srgbClr val="B7DBFF"/>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1200" b="1">
                <a:effectLst/>
                <a:latin typeface="Times New Roman" panose="02020603050405020304" pitchFamily="18" charset="0"/>
                <a:ea typeface="Calibri" panose="020F0502020204030204" pitchFamily="34" charset="0"/>
              </a:rPr>
              <a:t>Numerical Data</a:t>
            </a:r>
            <a:endParaRPr lang="en-US" sz="1200">
              <a:effectLst/>
              <a:latin typeface="Times New Roman" panose="02020603050405020304" pitchFamily="18" charset="0"/>
              <a:ea typeface="Times New Roman" panose="02020603050405020304" pitchFamily="18" charset="0"/>
            </a:endParaRPr>
          </a:p>
        </p:txBody>
      </p:sp>
      <p:sp>
        <p:nvSpPr>
          <p:cNvPr id="10" name="Flowchart: Document 9"/>
          <p:cNvSpPr/>
          <p:nvPr/>
        </p:nvSpPr>
        <p:spPr>
          <a:xfrm>
            <a:off x="5637371" y="4110038"/>
            <a:ext cx="659765" cy="555625"/>
          </a:xfrm>
          <a:prstGeom prst="flowChartDocument">
            <a:avLst/>
          </a:prstGeom>
          <a:solidFill>
            <a:srgbClr val="B7DBFF"/>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sz="1200" b="1">
                <a:effectLst/>
                <a:latin typeface="Times New Roman" panose="02020603050405020304" pitchFamily="18" charset="0"/>
                <a:ea typeface="Calibri" panose="020F0502020204030204" pitchFamily="34" charset="0"/>
              </a:rPr>
              <a:t>Granule</a:t>
            </a:r>
            <a:endParaRPr lang="en-US" sz="1200">
              <a:effectLst/>
              <a:latin typeface="Times New Roman" panose="02020603050405020304" pitchFamily="18" charset="0"/>
              <a:ea typeface="Times New Roman" panose="02020603050405020304" pitchFamily="18" charset="0"/>
            </a:endParaRPr>
          </a:p>
        </p:txBody>
      </p:sp>
      <p:sp>
        <p:nvSpPr>
          <p:cNvPr id="11" name="Flowchart: Document 10"/>
          <p:cNvSpPr/>
          <p:nvPr/>
        </p:nvSpPr>
        <p:spPr>
          <a:xfrm>
            <a:off x="6560026" y="1176973"/>
            <a:ext cx="886460" cy="555625"/>
          </a:xfrm>
          <a:prstGeom prst="flowChartDocument">
            <a:avLst/>
          </a:prstGeom>
          <a:solidFill>
            <a:schemeClr val="accent6">
              <a:lumMod val="40000"/>
              <a:lumOff val="6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1200" b="1">
                <a:effectLst/>
                <a:latin typeface="Times New Roman" panose="02020603050405020304" pitchFamily="18" charset="0"/>
                <a:ea typeface="Calibri" panose="020F0502020204030204" pitchFamily="34" charset="0"/>
              </a:rPr>
              <a:t>Instrument</a:t>
            </a:r>
            <a:endParaRPr lang="en-US" sz="1200">
              <a:effectLst/>
              <a:latin typeface="Times New Roman" panose="02020603050405020304" pitchFamily="18" charset="0"/>
              <a:ea typeface="Times New Roman" panose="02020603050405020304" pitchFamily="18" charset="0"/>
            </a:endParaRPr>
          </a:p>
        </p:txBody>
      </p:sp>
      <p:sp>
        <p:nvSpPr>
          <p:cNvPr id="12" name="Flowchart: Document 11"/>
          <p:cNvSpPr/>
          <p:nvPr/>
        </p:nvSpPr>
        <p:spPr>
          <a:xfrm>
            <a:off x="7550626" y="1608773"/>
            <a:ext cx="886460" cy="555625"/>
          </a:xfrm>
          <a:prstGeom prst="flowChartDocument">
            <a:avLst/>
          </a:prstGeom>
          <a:solidFill>
            <a:schemeClr val="accent6">
              <a:lumMod val="40000"/>
              <a:lumOff val="6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1200" b="1">
                <a:effectLst/>
                <a:latin typeface="Times New Roman" panose="02020603050405020304" pitchFamily="18" charset="0"/>
                <a:ea typeface="Calibri" panose="020F0502020204030204" pitchFamily="34" charset="0"/>
              </a:rPr>
              <a:t>Observatory</a:t>
            </a:r>
            <a:endParaRPr lang="en-US" sz="1200">
              <a:effectLst/>
              <a:latin typeface="Times New Roman" panose="02020603050405020304" pitchFamily="18" charset="0"/>
              <a:ea typeface="Times New Roman" panose="02020603050405020304" pitchFamily="18" charset="0"/>
            </a:endParaRPr>
          </a:p>
        </p:txBody>
      </p:sp>
      <p:sp>
        <p:nvSpPr>
          <p:cNvPr id="13" name="Flowchart: Document 12"/>
          <p:cNvSpPr/>
          <p:nvPr/>
        </p:nvSpPr>
        <p:spPr>
          <a:xfrm>
            <a:off x="8335486" y="2192338"/>
            <a:ext cx="886460" cy="555625"/>
          </a:xfrm>
          <a:prstGeom prst="flowChartDocument">
            <a:avLst/>
          </a:prstGeom>
          <a:solidFill>
            <a:schemeClr val="accent6">
              <a:lumMod val="40000"/>
              <a:lumOff val="6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1200" b="1">
                <a:effectLst/>
                <a:latin typeface="Times New Roman" panose="02020603050405020304" pitchFamily="18" charset="0"/>
                <a:ea typeface="Calibri" panose="020F0502020204030204" pitchFamily="34" charset="0"/>
              </a:rPr>
              <a:t>Person</a:t>
            </a:r>
            <a:endParaRPr lang="en-US" sz="1200">
              <a:effectLst/>
              <a:latin typeface="Times New Roman" panose="02020603050405020304" pitchFamily="18" charset="0"/>
              <a:ea typeface="Times New Roman" panose="02020603050405020304" pitchFamily="18" charset="0"/>
            </a:endParaRPr>
          </a:p>
        </p:txBody>
      </p:sp>
      <p:sp>
        <p:nvSpPr>
          <p:cNvPr id="14" name="Flowchart: Document 13"/>
          <p:cNvSpPr/>
          <p:nvPr/>
        </p:nvSpPr>
        <p:spPr>
          <a:xfrm>
            <a:off x="7410926" y="3557588"/>
            <a:ext cx="886460" cy="555625"/>
          </a:xfrm>
          <a:prstGeom prst="flowChartDocument">
            <a:avLst/>
          </a:prstGeom>
          <a:solidFill>
            <a:srgbClr val="FFCCCC"/>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1200" b="1">
                <a:effectLst/>
                <a:latin typeface="Times New Roman" panose="02020603050405020304" pitchFamily="18" charset="0"/>
                <a:ea typeface="Calibri" panose="020F0502020204030204" pitchFamily="34" charset="0"/>
              </a:rPr>
              <a:t>Service</a:t>
            </a:r>
            <a:endParaRPr lang="en-US" sz="1200">
              <a:effectLst/>
              <a:latin typeface="Times New Roman" panose="02020603050405020304" pitchFamily="18" charset="0"/>
              <a:ea typeface="Times New Roman" panose="02020603050405020304" pitchFamily="18" charset="0"/>
            </a:endParaRPr>
          </a:p>
        </p:txBody>
      </p:sp>
      <p:sp>
        <p:nvSpPr>
          <p:cNvPr id="15" name="Flowchart: Document 14"/>
          <p:cNvSpPr/>
          <p:nvPr/>
        </p:nvSpPr>
        <p:spPr>
          <a:xfrm>
            <a:off x="8496776" y="3557588"/>
            <a:ext cx="886460" cy="555625"/>
          </a:xfrm>
          <a:prstGeom prst="flowChartDocument">
            <a:avLst/>
          </a:prstGeom>
          <a:solidFill>
            <a:srgbClr val="FFCCCC"/>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1200" b="1">
                <a:effectLst/>
                <a:latin typeface="Times New Roman" panose="02020603050405020304" pitchFamily="18" charset="0"/>
                <a:ea typeface="Calibri" panose="020F0502020204030204" pitchFamily="34" charset="0"/>
              </a:rPr>
              <a:t>Registry</a:t>
            </a:r>
            <a:endParaRPr lang="en-US" sz="1200">
              <a:effectLst/>
              <a:latin typeface="Times New Roman" panose="02020603050405020304" pitchFamily="18" charset="0"/>
              <a:ea typeface="Times New Roman" panose="02020603050405020304" pitchFamily="18" charset="0"/>
            </a:endParaRPr>
          </a:p>
        </p:txBody>
      </p:sp>
      <p:sp>
        <p:nvSpPr>
          <p:cNvPr id="16" name="Flowchart: Document 15"/>
          <p:cNvSpPr/>
          <p:nvPr/>
        </p:nvSpPr>
        <p:spPr>
          <a:xfrm>
            <a:off x="6325076" y="3557588"/>
            <a:ext cx="886460" cy="555625"/>
          </a:xfrm>
          <a:prstGeom prst="flowChartDocument">
            <a:avLst/>
          </a:prstGeom>
          <a:solidFill>
            <a:srgbClr val="FFCCCC"/>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1200" b="1">
                <a:effectLst/>
                <a:latin typeface="Times New Roman" panose="02020603050405020304" pitchFamily="18" charset="0"/>
                <a:ea typeface="Calibri" panose="020F0502020204030204" pitchFamily="34" charset="0"/>
              </a:rPr>
              <a:t>Repository</a:t>
            </a:r>
            <a:endParaRPr lang="en-US" sz="1200">
              <a:effectLst/>
              <a:latin typeface="Times New Roman" panose="02020603050405020304" pitchFamily="18" charset="0"/>
              <a:ea typeface="Times New Roman" panose="02020603050405020304" pitchFamily="18" charset="0"/>
            </a:endParaRPr>
          </a:p>
        </p:txBody>
      </p:sp>
      <p:sp>
        <p:nvSpPr>
          <p:cNvPr id="17" name="Flowchart: Document 16"/>
          <p:cNvSpPr/>
          <p:nvPr/>
        </p:nvSpPr>
        <p:spPr>
          <a:xfrm>
            <a:off x="4896326" y="5100638"/>
            <a:ext cx="886460" cy="555625"/>
          </a:xfrm>
          <a:prstGeom prst="flowChartDocument">
            <a:avLst/>
          </a:prstGeom>
          <a:solidFill>
            <a:srgbClr val="FFFFCC"/>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1200" b="1">
                <a:effectLst/>
                <a:latin typeface="Times New Roman" panose="02020603050405020304" pitchFamily="18" charset="0"/>
                <a:ea typeface="Calibri" panose="020F0502020204030204" pitchFamily="34" charset="0"/>
              </a:rPr>
              <a:t>Simulation Model</a:t>
            </a:r>
            <a:endParaRPr lang="en-US" sz="1200">
              <a:effectLst/>
              <a:latin typeface="Times New Roman" panose="02020603050405020304" pitchFamily="18" charset="0"/>
              <a:ea typeface="Times New Roman" panose="02020603050405020304" pitchFamily="18" charset="0"/>
            </a:endParaRPr>
          </a:p>
        </p:txBody>
      </p:sp>
      <p:sp>
        <p:nvSpPr>
          <p:cNvPr id="18" name="Flowchart: Document 17"/>
          <p:cNvSpPr/>
          <p:nvPr/>
        </p:nvSpPr>
        <p:spPr>
          <a:xfrm>
            <a:off x="6092031" y="5100638"/>
            <a:ext cx="886460" cy="555625"/>
          </a:xfrm>
          <a:prstGeom prst="flowChartDocument">
            <a:avLst/>
          </a:prstGeom>
          <a:solidFill>
            <a:srgbClr val="FFFFCC"/>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1200" b="1">
                <a:effectLst/>
                <a:latin typeface="Times New Roman" panose="02020603050405020304" pitchFamily="18" charset="0"/>
                <a:ea typeface="Calibri" panose="020F0502020204030204" pitchFamily="34" charset="0"/>
              </a:rPr>
              <a:t>Simulation Run</a:t>
            </a:r>
            <a:endParaRPr lang="en-US" sz="1200">
              <a:effectLst/>
              <a:latin typeface="Times New Roman" panose="02020603050405020304" pitchFamily="18" charset="0"/>
              <a:ea typeface="Times New Roman" panose="02020603050405020304" pitchFamily="18" charset="0"/>
            </a:endParaRPr>
          </a:p>
        </p:txBody>
      </p:sp>
      <p:sp>
        <p:nvSpPr>
          <p:cNvPr id="19" name="Flowchart: Document 18"/>
          <p:cNvSpPr/>
          <p:nvPr/>
        </p:nvSpPr>
        <p:spPr>
          <a:xfrm>
            <a:off x="7287736" y="5101273"/>
            <a:ext cx="886460" cy="555625"/>
          </a:xfrm>
          <a:prstGeom prst="flowChartDocument">
            <a:avLst/>
          </a:prstGeom>
          <a:solidFill>
            <a:srgbClr val="FFFFCC"/>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1200" b="1">
                <a:effectLst/>
                <a:latin typeface="Times New Roman" panose="02020603050405020304" pitchFamily="18" charset="0"/>
                <a:ea typeface="Calibri" panose="020F0502020204030204" pitchFamily="34" charset="0"/>
              </a:rPr>
              <a:t>Display Output</a:t>
            </a:r>
            <a:endParaRPr lang="en-US" sz="1200">
              <a:effectLst/>
              <a:latin typeface="Times New Roman" panose="02020603050405020304" pitchFamily="18" charset="0"/>
              <a:ea typeface="Times New Roman" panose="02020603050405020304" pitchFamily="18" charset="0"/>
            </a:endParaRPr>
          </a:p>
        </p:txBody>
      </p:sp>
      <p:sp>
        <p:nvSpPr>
          <p:cNvPr id="20" name="Flowchart: Document 19"/>
          <p:cNvSpPr/>
          <p:nvPr/>
        </p:nvSpPr>
        <p:spPr>
          <a:xfrm>
            <a:off x="8483441" y="5100638"/>
            <a:ext cx="886460" cy="555625"/>
          </a:xfrm>
          <a:prstGeom prst="flowChartDocument">
            <a:avLst/>
          </a:prstGeom>
          <a:solidFill>
            <a:srgbClr val="FFFFCC"/>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5000"/>
              </a:lnSpc>
              <a:spcBef>
                <a:spcPts val="0"/>
              </a:spcBef>
              <a:spcAft>
                <a:spcPts val="800"/>
              </a:spcAft>
            </a:pPr>
            <a:r>
              <a:rPr lang="en-US" sz="1200" b="1">
                <a:effectLst/>
                <a:latin typeface="Times New Roman" panose="02020603050405020304" pitchFamily="18" charset="0"/>
                <a:ea typeface="Calibri" panose="020F0502020204030204" pitchFamily="34" charset="0"/>
              </a:rPr>
              <a:t>Numerical Output</a:t>
            </a:r>
            <a:endParaRPr lang="en-US" sz="1200">
              <a:effectLst/>
              <a:latin typeface="Times New Roman" panose="02020603050405020304" pitchFamily="18" charset="0"/>
              <a:ea typeface="Times New Roman" panose="02020603050405020304" pitchFamily="18" charset="0"/>
            </a:endParaRPr>
          </a:p>
        </p:txBody>
      </p:sp>
      <p:cxnSp>
        <p:nvCxnSpPr>
          <p:cNvPr id="21" name="Straight Connector 20"/>
          <p:cNvCxnSpPr/>
          <p:nvPr/>
        </p:nvCxnSpPr>
        <p:spPr>
          <a:xfrm>
            <a:off x="4214971" y="628333"/>
            <a:ext cx="0" cy="3640455"/>
          </a:xfrm>
          <a:prstGeom prst="line">
            <a:avLst/>
          </a:prstGeom>
          <a:ln w="28575">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flipH="1">
            <a:off x="9462595" y="593124"/>
            <a:ext cx="12566" cy="2113848"/>
          </a:xfrm>
          <a:prstGeom prst="line">
            <a:avLst/>
          </a:prstGeom>
          <a:ln w="28575">
            <a:headEnd type="oval" w="med" len="med"/>
            <a:tailEnd type="oval" w="med" len="med"/>
          </a:ln>
        </p:spPr>
        <p:style>
          <a:lnRef idx="3">
            <a:schemeClr val="dk1"/>
          </a:lnRef>
          <a:fillRef idx="0">
            <a:schemeClr val="dk1"/>
          </a:fillRef>
          <a:effectRef idx="2">
            <a:schemeClr val="dk1"/>
          </a:effectRef>
          <a:fontRef idx="minor">
            <a:schemeClr val="tx1"/>
          </a:fontRef>
        </p:style>
      </p:cxnSp>
      <p:sp>
        <p:nvSpPr>
          <p:cNvPr id="23" name="Text Box 40"/>
          <p:cNvSpPr txBox="1"/>
          <p:nvPr/>
        </p:nvSpPr>
        <p:spPr>
          <a:xfrm>
            <a:off x="9610563" y="479441"/>
            <a:ext cx="336550" cy="239863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lnSpc>
                <a:spcPts val="1500"/>
              </a:lnSpc>
              <a:spcBef>
                <a:spcPts val="0"/>
              </a:spcBef>
              <a:spcAft>
                <a:spcPts val="0"/>
              </a:spcAft>
            </a:pPr>
            <a:r>
              <a:rPr lang="en-US" sz="1600" dirty="0">
                <a:effectLst/>
                <a:latin typeface="Times New Roman" panose="02020603050405020304" pitchFamily="18" charset="0"/>
                <a:ea typeface="Calibri" panose="020F0502020204030204" pitchFamily="34" charset="0"/>
              </a:rPr>
              <a:t>O</a:t>
            </a:r>
            <a:endParaRPr lang="en-US" sz="1200" dirty="0">
              <a:effectLst/>
              <a:latin typeface="Times New Roman" panose="02020603050405020304" pitchFamily="18" charset="0"/>
              <a:ea typeface="Times New Roman" panose="02020603050405020304" pitchFamily="18" charset="0"/>
            </a:endParaRPr>
          </a:p>
          <a:p>
            <a:pPr marL="0" marR="0" algn="ctr">
              <a:lnSpc>
                <a:spcPts val="1500"/>
              </a:lnSpc>
              <a:spcBef>
                <a:spcPts val="0"/>
              </a:spcBef>
              <a:spcAft>
                <a:spcPts val="0"/>
              </a:spcAft>
            </a:pPr>
            <a:r>
              <a:rPr lang="en-US" sz="1600" dirty="0">
                <a:effectLst/>
                <a:latin typeface="Times New Roman" panose="02020603050405020304" pitchFamily="18" charset="0"/>
                <a:ea typeface="Calibri" panose="020F0502020204030204" pitchFamily="34" charset="0"/>
              </a:rPr>
              <a:t>r</a:t>
            </a:r>
            <a:endParaRPr lang="en-US" sz="1200" dirty="0">
              <a:effectLst/>
              <a:latin typeface="Times New Roman" panose="02020603050405020304" pitchFamily="18" charset="0"/>
              <a:ea typeface="Times New Roman" panose="02020603050405020304" pitchFamily="18" charset="0"/>
            </a:endParaRPr>
          </a:p>
          <a:p>
            <a:pPr marL="0" marR="0" algn="ctr">
              <a:lnSpc>
                <a:spcPts val="1500"/>
              </a:lnSpc>
              <a:spcBef>
                <a:spcPts val="0"/>
              </a:spcBef>
              <a:spcAft>
                <a:spcPts val="0"/>
              </a:spcAft>
            </a:pPr>
            <a:r>
              <a:rPr lang="en-US" sz="1600" dirty="0">
                <a:effectLst/>
                <a:latin typeface="Times New Roman" panose="02020603050405020304" pitchFamily="18" charset="0"/>
                <a:ea typeface="Calibri" panose="020F0502020204030204" pitchFamily="34" charset="0"/>
              </a:rPr>
              <a:t>g</a:t>
            </a:r>
            <a:endParaRPr lang="en-US" sz="1200" dirty="0">
              <a:effectLst/>
              <a:latin typeface="Times New Roman" panose="02020603050405020304" pitchFamily="18" charset="0"/>
              <a:ea typeface="Times New Roman" panose="02020603050405020304" pitchFamily="18" charset="0"/>
            </a:endParaRPr>
          </a:p>
          <a:p>
            <a:pPr marL="0" marR="0" algn="ctr">
              <a:lnSpc>
                <a:spcPts val="1500"/>
              </a:lnSpc>
              <a:spcBef>
                <a:spcPts val="0"/>
              </a:spcBef>
              <a:spcAft>
                <a:spcPts val="0"/>
              </a:spcAft>
            </a:pPr>
            <a:r>
              <a:rPr lang="en-US" sz="1600" dirty="0">
                <a:effectLst/>
                <a:latin typeface="Times New Roman" panose="02020603050405020304" pitchFamily="18" charset="0"/>
                <a:ea typeface="Calibri" panose="020F0502020204030204" pitchFamily="34" charset="0"/>
              </a:rPr>
              <a:t>a</a:t>
            </a:r>
            <a:endParaRPr lang="en-US" sz="1200" dirty="0">
              <a:effectLst/>
              <a:latin typeface="Times New Roman" panose="02020603050405020304" pitchFamily="18" charset="0"/>
              <a:ea typeface="Times New Roman" panose="02020603050405020304" pitchFamily="18" charset="0"/>
            </a:endParaRPr>
          </a:p>
          <a:p>
            <a:pPr marL="0" marR="0" algn="ctr">
              <a:lnSpc>
                <a:spcPts val="1500"/>
              </a:lnSpc>
              <a:spcBef>
                <a:spcPts val="0"/>
              </a:spcBef>
              <a:spcAft>
                <a:spcPts val="0"/>
              </a:spcAft>
            </a:pPr>
            <a:r>
              <a:rPr lang="en-US" sz="1600" dirty="0">
                <a:effectLst/>
                <a:latin typeface="Times New Roman" panose="02020603050405020304" pitchFamily="18" charset="0"/>
                <a:ea typeface="Calibri" panose="020F0502020204030204" pitchFamily="34" charset="0"/>
              </a:rPr>
              <a:t>n</a:t>
            </a:r>
            <a:endParaRPr lang="en-US" sz="1200" dirty="0">
              <a:effectLst/>
              <a:latin typeface="Times New Roman" panose="02020603050405020304" pitchFamily="18" charset="0"/>
              <a:ea typeface="Times New Roman" panose="02020603050405020304" pitchFamily="18" charset="0"/>
            </a:endParaRPr>
          </a:p>
          <a:p>
            <a:pPr marL="0" marR="0" algn="ctr">
              <a:lnSpc>
                <a:spcPts val="1500"/>
              </a:lnSpc>
              <a:spcBef>
                <a:spcPts val="0"/>
              </a:spcBef>
              <a:spcAft>
                <a:spcPts val="0"/>
              </a:spcAft>
            </a:pPr>
            <a:r>
              <a:rPr lang="en-US" sz="1600" dirty="0" err="1">
                <a:effectLst/>
                <a:latin typeface="Times New Roman" panose="02020603050405020304" pitchFamily="18" charset="0"/>
                <a:ea typeface="Calibri" panose="020F0502020204030204" pitchFamily="34" charset="0"/>
              </a:rPr>
              <a:t>i</a:t>
            </a:r>
            <a:endParaRPr lang="en-US" sz="1200" dirty="0">
              <a:effectLst/>
              <a:latin typeface="Times New Roman" panose="02020603050405020304" pitchFamily="18" charset="0"/>
              <a:ea typeface="Times New Roman" panose="02020603050405020304" pitchFamily="18" charset="0"/>
            </a:endParaRPr>
          </a:p>
          <a:p>
            <a:pPr marL="0" marR="0" algn="ctr">
              <a:lnSpc>
                <a:spcPts val="1500"/>
              </a:lnSpc>
              <a:spcBef>
                <a:spcPts val="0"/>
              </a:spcBef>
              <a:spcAft>
                <a:spcPts val="0"/>
              </a:spcAft>
            </a:pPr>
            <a:r>
              <a:rPr lang="en-US" sz="1600" dirty="0">
                <a:effectLst/>
                <a:latin typeface="Times New Roman" panose="02020603050405020304" pitchFamily="18" charset="0"/>
                <a:ea typeface="Calibri" panose="020F0502020204030204" pitchFamily="34" charset="0"/>
              </a:rPr>
              <a:t>z</a:t>
            </a:r>
            <a:endParaRPr lang="en-US" sz="1200" dirty="0">
              <a:effectLst/>
              <a:latin typeface="Times New Roman" panose="02020603050405020304" pitchFamily="18" charset="0"/>
              <a:ea typeface="Times New Roman" panose="02020603050405020304" pitchFamily="18" charset="0"/>
            </a:endParaRPr>
          </a:p>
          <a:p>
            <a:pPr marL="0" marR="0" algn="ctr">
              <a:lnSpc>
                <a:spcPts val="1500"/>
              </a:lnSpc>
              <a:spcBef>
                <a:spcPts val="0"/>
              </a:spcBef>
              <a:spcAft>
                <a:spcPts val="0"/>
              </a:spcAft>
            </a:pPr>
            <a:r>
              <a:rPr lang="en-US" sz="1600" dirty="0">
                <a:effectLst/>
                <a:latin typeface="Times New Roman" panose="02020603050405020304" pitchFamily="18" charset="0"/>
                <a:ea typeface="Calibri" panose="020F0502020204030204" pitchFamily="34" charset="0"/>
              </a:rPr>
              <a:t>a</a:t>
            </a:r>
            <a:endParaRPr lang="en-US" sz="1200" dirty="0">
              <a:effectLst/>
              <a:latin typeface="Times New Roman" panose="02020603050405020304" pitchFamily="18" charset="0"/>
              <a:ea typeface="Times New Roman" panose="02020603050405020304" pitchFamily="18" charset="0"/>
            </a:endParaRPr>
          </a:p>
          <a:p>
            <a:pPr marL="0" marR="0" algn="ctr">
              <a:lnSpc>
                <a:spcPts val="1500"/>
              </a:lnSpc>
              <a:spcBef>
                <a:spcPts val="0"/>
              </a:spcBef>
              <a:spcAft>
                <a:spcPts val="0"/>
              </a:spcAft>
            </a:pPr>
            <a:r>
              <a:rPr lang="en-US" sz="1600" dirty="0">
                <a:effectLst/>
                <a:latin typeface="Times New Roman" panose="02020603050405020304" pitchFamily="18" charset="0"/>
                <a:ea typeface="Calibri" panose="020F0502020204030204" pitchFamily="34" charset="0"/>
              </a:rPr>
              <a:t>t</a:t>
            </a:r>
            <a:endParaRPr lang="en-US" sz="1200" dirty="0">
              <a:effectLst/>
              <a:latin typeface="Times New Roman" panose="02020603050405020304" pitchFamily="18" charset="0"/>
              <a:ea typeface="Times New Roman" panose="02020603050405020304" pitchFamily="18" charset="0"/>
            </a:endParaRPr>
          </a:p>
          <a:p>
            <a:pPr marL="0" marR="0" algn="ctr">
              <a:lnSpc>
                <a:spcPts val="1500"/>
              </a:lnSpc>
              <a:spcBef>
                <a:spcPts val="0"/>
              </a:spcBef>
              <a:spcAft>
                <a:spcPts val="0"/>
              </a:spcAft>
            </a:pPr>
            <a:r>
              <a:rPr lang="en-US" sz="1600" dirty="0" err="1">
                <a:effectLst/>
                <a:latin typeface="Times New Roman" panose="02020603050405020304" pitchFamily="18" charset="0"/>
                <a:ea typeface="Calibri" panose="020F0502020204030204" pitchFamily="34" charset="0"/>
              </a:rPr>
              <a:t>i</a:t>
            </a:r>
            <a:endParaRPr lang="en-US" sz="1200" dirty="0">
              <a:effectLst/>
              <a:latin typeface="Times New Roman" panose="02020603050405020304" pitchFamily="18" charset="0"/>
              <a:ea typeface="Times New Roman" panose="02020603050405020304" pitchFamily="18" charset="0"/>
            </a:endParaRPr>
          </a:p>
          <a:p>
            <a:pPr marL="0" marR="0" algn="ctr">
              <a:lnSpc>
                <a:spcPts val="1500"/>
              </a:lnSpc>
              <a:spcBef>
                <a:spcPts val="0"/>
              </a:spcBef>
              <a:spcAft>
                <a:spcPts val="0"/>
              </a:spcAft>
            </a:pPr>
            <a:r>
              <a:rPr lang="en-US" sz="1600" dirty="0">
                <a:effectLst/>
                <a:latin typeface="Times New Roman" panose="02020603050405020304" pitchFamily="18" charset="0"/>
                <a:ea typeface="Calibri" panose="020F0502020204030204" pitchFamily="34" charset="0"/>
              </a:rPr>
              <a:t>o</a:t>
            </a:r>
            <a:endParaRPr lang="en-US" sz="1200" dirty="0">
              <a:effectLst/>
              <a:latin typeface="Times New Roman" panose="02020603050405020304" pitchFamily="18" charset="0"/>
              <a:ea typeface="Times New Roman" panose="02020603050405020304" pitchFamily="18" charset="0"/>
            </a:endParaRPr>
          </a:p>
          <a:p>
            <a:pPr marL="0" marR="0" algn="ctr">
              <a:lnSpc>
                <a:spcPts val="1500"/>
              </a:lnSpc>
              <a:spcBef>
                <a:spcPts val="0"/>
              </a:spcBef>
              <a:spcAft>
                <a:spcPts val="0"/>
              </a:spcAft>
            </a:pPr>
            <a:r>
              <a:rPr lang="en-US" sz="1600" dirty="0">
                <a:effectLst/>
                <a:latin typeface="Times New Roman" panose="02020603050405020304" pitchFamily="18" charset="0"/>
                <a:ea typeface="Calibri" panose="020F0502020204030204" pitchFamily="34" charset="0"/>
              </a:rPr>
              <a:t>n</a:t>
            </a:r>
            <a:endParaRPr lang="en-US" sz="1200" dirty="0">
              <a:effectLst/>
              <a:latin typeface="Times New Roman" panose="02020603050405020304" pitchFamily="18" charset="0"/>
              <a:ea typeface="Times New Roman" panose="02020603050405020304" pitchFamily="18" charset="0"/>
            </a:endParaRPr>
          </a:p>
        </p:txBody>
      </p:sp>
      <p:cxnSp>
        <p:nvCxnSpPr>
          <p:cNvPr id="24" name="Straight Connector 23"/>
          <p:cNvCxnSpPr/>
          <p:nvPr/>
        </p:nvCxnSpPr>
        <p:spPr>
          <a:xfrm>
            <a:off x="6450171" y="4368483"/>
            <a:ext cx="2971800" cy="0"/>
          </a:xfrm>
          <a:prstGeom prst="line">
            <a:avLst/>
          </a:prstGeom>
          <a:ln w="28575">
            <a:headEnd type="oval" w="med" len="med"/>
            <a:tailEnd type="oval" w="med" len="med"/>
          </a:ln>
        </p:spPr>
        <p:style>
          <a:lnRef idx="3">
            <a:schemeClr val="dk1"/>
          </a:lnRef>
          <a:fillRef idx="0">
            <a:schemeClr val="dk1"/>
          </a:fillRef>
          <a:effectRef idx="2">
            <a:schemeClr val="dk1"/>
          </a:effectRef>
          <a:fontRef idx="minor">
            <a:schemeClr val="tx1"/>
          </a:fontRef>
        </p:style>
      </p:cxnSp>
      <p:sp>
        <p:nvSpPr>
          <p:cNvPr id="25" name="Text Box 40"/>
          <p:cNvSpPr txBox="1"/>
          <p:nvPr/>
        </p:nvSpPr>
        <p:spPr>
          <a:xfrm>
            <a:off x="7099776" y="4411987"/>
            <a:ext cx="1433195" cy="34036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lnSpc>
                <a:spcPts val="1800"/>
              </a:lnSpc>
              <a:spcBef>
                <a:spcPts val="0"/>
              </a:spcBef>
              <a:spcAft>
                <a:spcPts val="0"/>
              </a:spcAft>
            </a:pPr>
            <a:r>
              <a:rPr lang="en-US" sz="1800" dirty="0">
                <a:effectLst/>
                <a:latin typeface="Times New Roman" panose="02020603050405020304" pitchFamily="18" charset="0"/>
                <a:ea typeface="Calibri" panose="020F0502020204030204" pitchFamily="34" charset="0"/>
              </a:rPr>
              <a:t>Infrastructure</a:t>
            </a:r>
            <a:endParaRPr lang="en-US" sz="1200" dirty="0">
              <a:effectLst/>
              <a:latin typeface="Times New Roman" panose="02020603050405020304" pitchFamily="18" charset="0"/>
              <a:ea typeface="Times New Roman" panose="02020603050405020304" pitchFamily="18" charset="0"/>
            </a:endParaRPr>
          </a:p>
        </p:txBody>
      </p:sp>
      <p:cxnSp>
        <p:nvCxnSpPr>
          <p:cNvPr id="26" name="Straight Connector 25"/>
          <p:cNvCxnSpPr/>
          <p:nvPr/>
        </p:nvCxnSpPr>
        <p:spPr>
          <a:xfrm>
            <a:off x="4943316" y="6159818"/>
            <a:ext cx="4459605" cy="0"/>
          </a:xfrm>
          <a:prstGeom prst="line">
            <a:avLst/>
          </a:prstGeom>
          <a:ln w="28575">
            <a:headEnd type="oval" w="med" len="med"/>
            <a:tailEnd type="oval" w="med" len="med"/>
          </a:ln>
        </p:spPr>
        <p:style>
          <a:lnRef idx="3">
            <a:schemeClr val="dk1"/>
          </a:lnRef>
          <a:fillRef idx="0">
            <a:schemeClr val="dk1"/>
          </a:fillRef>
          <a:effectRef idx="2">
            <a:schemeClr val="dk1"/>
          </a:effectRef>
          <a:fontRef idx="minor">
            <a:schemeClr val="tx1"/>
          </a:fontRef>
        </p:style>
      </p:cxnSp>
      <p:cxnSp>
        <p:nvCxnSpPr>
          <p:cNvPr id="27" name="Elbow Connector 26"/>
          <p:cNvCxnSpPr/>
          <p:nvPr/>
        </p:nvCxnSpPr>
        <p:spPr>
          <a:xfrm>
            <a:off x="5401786" y="1048703"/>
            <a:ext cx="12700" cy="2761615"/>
          </a:xfrm>
          <a:prstGeom prst="bentConnector3">
            <a:avLst>
              <a:gd name="adj1" fmla="val 2950000"/>
            </a:avLst>
          </a:prstGeom>
          <a:ln w="254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 name="Elbow Connector 27"/>
          <p:cNvCxnSpPr/>
          <p:nvPr/>
        </p:nvCxnSpPr>
        <p:spPr>
          <a:xfrm>
            <a:off x="5401786" y="1968818"/>
            <a:ext cx="12700" cy="920115"/>
          </a:xfrm>
          <a:prstGeom prst="bentConnector3">
            <a:avLst>
              <a:gd name="adj1" fmla="val 2950000"/>
            </a:avLst>
          </a:prstGeom>
          <a:ln w="254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a:off x="5770721" y="1454468"/>
            <a:ext cx="78930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5751671" y="2775903"/>
            <a:ext cx="8083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 Box 52"/>
          <p:cNvSpPr txBox="1"/>
          <p:nvPr/>
        </p:nvSpPr>
        <p:spPr>
          <a:xfrm>
            <a:off x="5916771" y="1358583"/>
            <a:ext cx="405765" cy="207645"/>
          </a:xfrm>
          <a:prstGeom prst="rect">
            <a:avLst/>
          </a:prstGeom>
          <a:solidFill>
            <a:schemeClr val="lt1"/>
          </a:solidFill>
          <a:ln w="127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8288" tIns="0" rIns="18288" bIns="9144" numCol="1" spcCol="0" rtlCol="0" fromWordArt="0" anchor="t" anchorCtr="0" forceAA="0" compatLnSpc="1">
            <a:prstTxWarp prst="textNoShape">
              <a:avLst/>
            </a:prstTxWarp>
            <a:spAutoFit/>
          </a:bodyPr>
          <a:lstStyle/>
          <a:p>
            <a:pPr marL="0" marR="0" algn="ctr">
              <a:lnSpc>
                <a:spcPct val="107000"/>
              </a:lnSpc>
              <a:spcBef>
                <a:spcPts val="0"/>
              </a:spcBef>
              <a:spcAft>
                <a:spcPts val="0"/>
              </a:spcAft>
            </a:pPr>
            <a:r>
              <a:rPr lang="en-US" sz="1200" b="1" dirty="0">
                <a:effectLst/>
                <a:ea typeface="Calibri" panose="020F0502020204030204" pitchFamily="34" charset="0"/>
                <a:cs typeface="Times New Roman" panose="02020603050405020304" pitchFamily="18" charset="0"/>
              </a:rPr>
              <a:t>from</a:t>
            </a:r>
            <a:endParaRPr lang="en-US" sz="1100" dirty="0">
              <a:effectLst/>
              <a:ea typeface="Calibri" panose="020F0502020204030204" pitchFamily="34" charset="0"/>
              <a:cs typeface="Times New Roman" panose="02020603050405020304" pitchFamily="18" charset="0"/>
            </a:endParaRPr>
          </a:p>
        </p:txBody>
      </p:sp>
      <p:sp>
        <p:nvSpPr>
          <p:cNvPr id="32" name="Text Box 52"/>
          <p:cNvSpPr txBox="1"/>
          <p:nvPr/>
        </p:nvSpPr>
        <p:spPr>
          <a:xfrm>
            <a:off x="5885021" y="2681288"/>
            <a:ext cx="636905" cy="208280"/>
          </a:xfrm>
          <a:prstGeom prst="rect">
            <a:avLst/>
          </a:prstGeom>
          <a:solidFill>
            <a:schemeClr val="lt1"/>
          </a:solidFill>
          <a:ln w="127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8288" tIns="0" rIns="18288" bIns="9144" numCol="1" spcCol="0" rtlCol="0" fromWordArt="0" anchor="t" anchorCtr="0" forceAA="0" compatLnSpc="1">
            <a:prstTxWarp prst="textNoShape">
              <a:avLst/>
            </a:prstTxWarp>
            <a:spAutoFit/>
          </a:bodyPr>
          <a:lstStyle/>
          <a:p>
            <a:pPr marL="0" marR="0" algn="ctr">
              <a:lnSpc>
                <a:spcPct val="106000"/>
              </a:lnSpc>
              <a:spcBef>
                <a:spcPts val="0"/>
              </a:spcBef>
              <a:spcAft>
                <a:spcPts val="0"/>
              </a:spcAft>
            </a:pPr>
            <a:r>
              <a:rPr lang="en-US" sz="1200" b="1">
                <a:effectLst/>
                <a:latin typeface="Times New Roman" panose="02020603050405020304" pitchFamily="18" charset="0"/>
                <a:ea typeface="Calibri" panose="020F0502020204030204" pitchFamily="34" charset="0"/>
              </a:rPr>
              <a:t>found-in</a:t>
            </a:r>
            <a:endParaRPr lang="en-US" sz="1200">
              <a:effectLst/>
              <a:latin typeface="Times New Roman" panose="02020603050405020304" pitchFamily="18" charset="0"/>
              <a:ea typeface="Times New Roman" panose="02020603050405020304" pitchFamily="18" charset="0"/>
            </a:endParaRPr>
          </a:p>
        </p:txBody>
      </p:sp>
      <p:cxnSp>
        <p:nvCxnSpPr>
          <p:cNvPr id="33" name="Elbow Connector 32"/>
          <p:cNvCxnSpPr/>
          <p:nvPr/>
        </p:nvCxnSpPr>
        <p:spPr>
          <a:xfrm rot="16200000" flipH="1">
            <a:off x="7282339" y="897890"/>
            <a:ext cx="431800" cy="989965"/>
          </a:xfrm>
          <a:prstGeom prst="bentConnector3">
            <a:avLst>
              <a:gd name="adj1" fmla="val -52941"/>
            </a:avLst>
          </a:prstGeom>
          <a:ln w="25400">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34" name="Text Box 52"/>
          <p:cNvSpPr txBox="1"/>
          <p:nvPr/>
        </p:nvSpPr>
        <p:spPr>
          <a:xfrm>
            <a:off x="7734776" y="1149033"/>
            <a:ext cx="524510" cy="208280"/>
          </a:xfrm>
          <a:prstGeom prst="rect">
            <a:avLst/>
          </a:prstGeom>
          <a:solidFill>
            <a:schemeClr val="lt1"/>
          </a:solidFill>
          <a:ln w="127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8288" tIns="0" rIns="18288" bIns="9144" numCol="1" spcCol="0" rtlCol="0" fromWordArt="0" anchor="t" anchorCtr="0" forceAA="0" compatLnSpc="1">
            <a:prstTxWarp prst="textNoShape">
              <a:avLst/>
            </a:prstTxWarp>
            <a:spAutoFit/>
          </a:bodyPr>
          <a:lstStyle/>
          <a:p>
            <a:pPr marL="0" marR="0" algn="ctr">
              <a:lnSpc>
                <a:spcPct val="106000"/>
              </a:lnSpc>
              <a:spcBef>
                <a:spcPts val="0"/>
              </a:spcBef>
              <a:spcAft>
                <a:spcPts val="0"/>
              </a:spcAft>
            </a:pPr>
            <a:r>
              <a:rPr lang="en-US" sz="1200" b="1">
                <a:effectLst/>
                <a:latin typeface="Times New Roman" panose="02020603050405020304" pitchFamily="18" charset="0"/>
                <a:ea typeface="Calibri" panose="020F0502020204030204" pitchFamily="34" charset="0"/>
              </a:rPr>
              <a:t>part-of</a:t>
            </a:r>
            <a:endParaRPr lang="en-US" sz="1200">
              <a:effectLst/>
              <a:latin typeface="Times New Roman" panose="02020603050405020304" pitchFamily="18" charset="0"/>
              <a:ea typeface="Times New Roman" panose="02020603050405020304" pitchFamily="18" charset="0"/>
            </a:endParaRPr>
          </a:p>
        </p:txBody>
      </p:sp>
      <p:cxnSp>
        <p:nvCxnSpPr>
          <p:cNvPr id="35" name="Straight Arrow Connector 34"/>
          <p:cNvCxnSpPr/>
          <p:nvPr/>
        </p:nvCxnSpPr>
        <p:spPr>
          <a:xfrm flipH="1">
            <a:off x="5770721" y="2376488"/>
            <a:ext cx="2564765" cy="0"/>
          </a:xfrm>
          <a:prstGeom prst="straightConnector1">
            <a:avLst/>
          </a:prstGeom>
          <a:ln w="25400">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36" name="Elbow Connector 35"/>
          <p:cNvCxnSpPr/>
          <p:nvPr/>
        </p:nvCxnSpPr>
        <p:spPr>
          <a:xfrm rot="5400000" flipH="1" flipV="1">
            <a:off x="7853839" y="2472055"/>
            <a:ext cx="12700" cy="2171065"/>
          </a:xfrm>
          <a:prstGeom prst="bentConnector3">
            <a:avLst>
              <a:gd name="adj1" fmla="val 2650000"/>
            </a:avLst>
          </a:prstGeom>
          <a:ln w="254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flipH="1">
            <a:off x="7854156" y="2376488"/>
            <a:ext cx="9690" cy="1181100"/>
          </a:xfrm>
          <a:prstGeom prst="straightConnector1">
            <a:avLst/>
          </a:prstGeom>
          <a:ln w="25400">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flipV="1">
            <a:off x="7003256" y="1696404"/>
            <a:ext cx="0" cy="680084"/>
          </a:xfrm>
          <a:prstGeom prst="straightConnector1">
            <a:avLst/>
          </a:prstGeom>
          <a:ln w="25400">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39" name="Text Box 52"/>
          <p:cNvSpPr txBox="1"/>
          <p:nvPr/>
        </p:nvSpPr>
        <p:spPr>
          <a:xfrm>
            <a:off x="7498239" y="2960053"/>
            <a:ext cx="719455" cy="207010"/>
          </a:xfrm>
          <a:prstGeom prst="rect">
            <a:avLst/>
          </a:prstGeom>
          <a:solidFill>
            <a:schemeClr val="lt1"/>
          </a:solidFill>
          <a:ln w="127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8288" tIns="0" rIns="18288" bIns="9144" numCol="1" spcCol="0" rtlCol="0" fromWordArt="0" anchor="t" anchorCtr="0" forceAA="0" compatLnSpc="1">
            <a:prstTxWarp prst="textNoShape">
              <a:avLst/>
            </a:prstTxWarp>
            <a:spAutoFit/>
          </a:bodyPr>
          <a:lstStyle/>
          <a:p>
            <a:pPr marL="0" marR="0" algn="ctr">
              <a:lnSpc>
                <a:spcPct val="105000"/>
              </a:lnSpc>
              <a:spcBef>
                <a:spcPts val="0"/>
              </a:spcBef>
              <a:spcAft>
                <a:spcPts val="0"/>
              </a:spcAft>
            </a:pPr>
            <a:r>
              <a:rPr lang="en-US" sz="1200" b="1" dirty="0">
                <a:effectLst/>
                <a:latin typeface="Times New Roman" panose="02020603050405020304" pitchFamily="18" charset="0"/>
                <a:ea typeface="Calibri" panose="020F0502020204030204" pitchFamily="34" charset="0"/>
              </a:rPr>
              <a:t>author-of</a:t>
            </a:r>
            <a:endParaRPr lang="en-US" sz="1200" dirty="0">
              <a:effectLst/>
              <a:latin typeface="Times New Roman" panose="02020603050405020304" pitchFamily="18" charset="0"/>
              <a:ea typeface="Times New Roman" panose="02020603050405020304" pitchFamily="18" charset="0"/>
            </a:endParaRPr>
          </a:p>
        </p:txBody>
      </p:sp>
      <p:cxnSp>
        <p:nvCxnSpPr>
          <p:cNvPr id="40" name="Elbow Connector 39"/>
          <p:cNvCxnSpPr/>
          <p:nvPr/>
        </p:nvCxnSpPr>
        <p:spPr>
          <a:xfrm rot="16200000" flipH="1">
            <a:off x="5937091" y="5022533"/>
            <a:ext cx="12700" cy="1195070"/>
          </a:xfrm>
          <a:prstGeom prst="bentConnector3">
            <a:avLst>
              <a:gd name="adj1" fmla="val 2389567"/>
            </a:avLst>
          </a:prstGeom>
          <a:ln w="25400">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41" name="Elbow Connector 40"/>
          <p:cNvCxnSpPr/>
          <p:nvPr/>
        </p:nvCxnSpPr>
        <p:spPr>
          <a:xfrm>
            <a:off x="6978491" y="5378768"/>
            <a:ext cx="752475" cy="241300"/>
          </a:xfrm>
          <a:prstGeom prst="bentConnector4">
            <a:avLst>
              <a:gd name="adj1" fmla="val 20548"/>
              <a:gd name="adj2" fmla="val 223345"/>
            </a:avLst>
          </a:prstGeom>
          <a:ln w="25400">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42" name="Text Box 52"/>
          <p:cNvSpPr txBox="1"/>
          <p:nvPr/>
        </p:nvSpPr>
        <p:spPr>
          <a:xfrm>
            <a:off x="5520531" y="5811838"/>
            <a:ext cx="827405" cy="207010"/>
          </a:xfrm>
          <a:prstGeom prst="rect">
            <a:avLst/>
          </a:prstGeom>
          <a:solidFill>
            <a:schemeClr val="lt1"/>
          </a:solidFill>
          <a:ln w="127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8288" tIns="0" rIns="18288" bIns="9144" numCol="1" spcCol="0" rtlCol="0" fromWordArt="0" anchor="t" anchorCtr="0" forceAA="0" compatLnSpc="1">
            <a:prstTxWarp prst="textNoShape">
              <a:avLst/>
            </a:prstTxWarp>
            <a:spAutoFit/>
          </a:bodyPr>
          <a:lstStyle/>
          <a:p>
            <a:pPr marL="0" marR="0" algn="ctr">
              <a:lnSpc>
                <a:spcPct val="105000"/>
              </a:lnSpc>
              <a:spcBef>
                <a:spcPts val="0"/>
              </a:spcBef>
              <a:spcAft>
                <a:spcPts val="0"/>
              </a:spcAft>
            </a:pPr>
            <a:r>
              <a:rPr lang="en-US" sz="1200" b="1">
                <a:effectLst/>
                <a:latin typeface="Times New Roman" panose="02020603050405020304" pitchFamily="18" charset="0"/>
                <a:ea typeface="Calibri" panose="020F0502020204030204" pitchFamily="34" charset="0"/>
              </a:rPr>
              <a:t>instance-of</a:t>
            </a:r>
            <a:endParaRPr lang="en-US" sz="1200">
              <a:effectLst/>
              <a:latin typeface="Times New Roman" panose="02020603050405020304" pitchFamily="18" charset="0"/>
              <a:ea typeface="Times New Roman" panose="02020603050405020304" pitchFamily="18" charset="0"/>
            </a:endParaRPr>
          </a:p>
        </p:txBody>
      </p:sp>
      <p:sp>
        <p:nvSpPr>
          <p:cNvPr id="43" name="Text Box 52"/>
          <p:cNvSpPr txBox="1"/>
          <p:nvPr/>
        </p:nvSpPr>
        <p:spPr>
          <a:xfrm>
            <a:off x="7623016" y="5800408"/>
            <a:ext cx="941070" cy="207010"/>
          </a:xfrm>
          <a:prstGeom prst="rect">
            <a:avLst/>
          </a:prstGeom>
          <a:solidFill>
            <a:schemeClr val="lt1"/>
          </a:solidFill>
          <a:ln w="127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8288" tIns="0" rIns="18288" bIns="9144" numCol="1" spcCol="0" rtlCol="0" fromWordArt="0" anchor="t" anchorCtr="0" forceAA="0" compatLnSpc="1">
            <a:prstTxWarp prst="textNoShape">
              <a:avLst/>
            </a:prstTxWarp>
            <a:spAutoFit/>
          </a:bodyPr>
          <a:lstStyle/>
          <a:p>
            <a:pPr marL="0" marR="0" algn="ctr">
              <a:lnSpc>
                <a:spcPct val="105000"/>
              </a:lnSpc>
              <a:spcBef>
                <a:spcPts val="0"/>
              </a:spcBef>
              <a:spcAft>
                <a:spcPts val="0"/>
              </a:spcAft>
            </a:pPr>
            <a:r>
              <a:rPr lang="en-US" sz="1200" b="1">
                <a:effectLst/>
                <a:latin typeface="Times New Roman" panose="02020603050405020304" pitchFamily="18" charset="0"/>
                <a:ea typeface="Calibri" panose="020F0502020204030204" pitchFamily="34" charset="0"/>
              </a:rPr>
              <a:t>output-from</a:t>
            </a:r>
            <a:endParaRPr lang="en-US" sz="1200">
              <a:effectLst/>
              <a:latin typeface="Times New Roman" panose="02020603050405020304" pitchFamily="18" charset="0"/>
              <a:ea typeface="Times New Roman" panose="02020603050405020304" pitchFamily="18" charset="0"/>
            </a:endParaRPr>
          </a:p>
        </p:txBody>
      </p:sp>
      <p:cxnSp>
        <p:nvCxnSpPr>
          <p:cNvPr id="44" name="Elbow Connector 43"/>
          <p:cNvCxnSpPr/>
          <p:nvPr/>
        </p:nvCxnSpPr>
        <p:spPr>
          <a:xfrm rot="16200000" flipH="1">
            <a:off x="7648498" y="2774714"/>
            <a:ext cx="2513963" cy="1717513"/>
          </a:xfrm>
          <a:prstGeom prst="bentConnector3">
            <a:avLst>
              <a:gd name="adj1" fmla="val 18936"/>
            </a:avLst>
          </a:prstGeom>
          <a:ln w="25400">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45" name="Elbow Connector 44"/>
          <p:cNvCxnSpPr/>
          <p:nvPr/>
        </p:nvCxnSpPr>
        <p:spPr>
          <a:xfrm rot="10800000" flipV="1">
            <a:off x="5339556" y="4890453"/>
            <a:ext cx="4424680" cy="210185"/>
          </a:xfrm>
          <a:prstGeom prst="bentConnector2">
            <a:avLst/>
          </a:prstGeom>
          <a:ln w="254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6535261" y="4890453"/>
            <a:ext cx="0" cy="209550"/>
          </a:xfrm>
          <a:prstGeom prst="straightConnector1">
            <a:avLst/>
          </a:prstGeom>
          <a:ln w="254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flipH="1">
            <a:off x="7730966" y="4878388"/>
            <a:ext cx="0" cy="222250"/>
          </a:xfrm>
          <a:prstGeom prst="straightConnector1">
            <a:avLst/>
          </a:prstGeom>
          <a:ln w="254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8" name="Straight Arrow Connector 47"/>
          <p:cNvCxnSpPr/>
          <p:nvPr/>
        </p:nvCxnSpPr>
        <p:spPr>
          <a:xfrm>
            <a:off x="8926671" y="4877753"/>
            <a:ext cx="0" cy="222250"/>
          </a:xfrm>
          <a:prstGeom prst="straightConnector1">
            <a:avLst/>
          </a:prstGeom>
          <a:ln w="254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9" name="Elbow Connector 48"/>
          <p:cNvCxnSpPr/>
          <p:nvPr/>
        </p:nvCxnSpPr>
        <p:spPr>
          <a:xfrm rot="10800000">
            <a:off x="4958556" y="4051618"/>
            <a:ext cx="678180" cy="335915"/>
          </a:xfrm>
          <a:prstGeom prst="bentConnector2">
            <a:avLst/>
          </a:prstGeom>
          <a:ln w="25400">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50" name="Text Box 52"/>
          <p:cNvSpPr txBox="1"/>
          <p:nvPr/>
        </p:nvSpPr>
        <p:spPr>
          <a:xfrm>
            <a:off x="5027771" y="4267518"/>
            <a:ext cx="513715" cy="208280"/>
          </a:xfrm>
          <a:prstGeom prst="rect">
            <a:avLst/>
          </a:prstGeom>
          <a:solidFill>
            <a:schemeClr val="lt1"/>
          </a:solidFill>
          <a:ln w="127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8288" tIns="0" rIns="18288" bIns="9144" numCol="1" spcCol="0" rtlCol="0" fromWordArt="0" anchor="t" anchorCtr="0" forceAA="0" compatLnSpc="1">
            <a:prstTxWarp prst="textNoShape">
              <a:avLst/>
            </a:prstTxWarp>
            <a:spAutoFit/>
          </a:bodyPr>
          <a:lstStyle/>
          <a:p>
            <a:pPr marL="0" marR="0" algn="ctr">
              <a:lnSpc>
                <a:spcPct val="106000"/>
              </a:lnSpc>
              <a:spcBef>
                <a:spcPts val="0"/>
              </a:spcBef>
              <a:spcAft>
                <a:spcPts val="0"/>
              </a:spcAft>
            </a:pPr>
            <a:r>
              <a:rPr lang="en-US" sz="1200" b="1">
                <a:effectLst/>
                <a:latin typeface="Times New Roman" panose="02020603050405020304" pitchFamily="18" charset="0"/>
                <a:ea typeface="Calibri" panose="020F0502020204030204" pitchFamily="34" charset="0"/>
              </a:rPr>
              <a:t>part-of</a:t>
            </a:r>
            <a:endParaRPr lang="en-US" sz="1200">
              <a:effectLst/>
              <a:latin typeface="Times New Roman" panose="02020603050405020304" pitchFamily="18" charset="0"/>
              <a:ea typeface="Times New Roman" panose="02020603050405020304" pitchFamily="18" charset="0"/>
            </a:endParaRPr>
          </a:p>
        </p:txBody>
      </p:sp>
      <p:sp>
        <p:nvSpPr>
          <p:cNvPr id="51" name="Text Box 40"/>
          <p:cNvSpPr txBox="1"/>
          <p:nvPr/>
        </p:nvSpPr>
        <p:spPr>
          <a:xfrm>
            <a:off x="3797141" y="1886585"/>
            <a:ext cx="330200" cy="13716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lnSpc>
                <a:spcPts val="1700"/>
              </a:lnSpc>
              <a:spcBef>
                <a:spcPts val="0"/>
              </a:spcBef>
              <a:spcAft>
                <a:spcPts val="0"/>
              </a:spcAft>
            </a:pPr>
            <a:r>
              <a:rPr lang="en-US" sz="1800">
                <a:effectLst/>
                <a:ea typeface="Calibri" panose="020F0502020204030204" pitchFamily="34" charset="0"/>
                <a:cs typeface="Times New Roman" panose="02020603050405020304" pitchFamily="18" charset="0"/>
              </a:rPr>
              <a:t>D</a:t>
            </a:r>
            <a:endParaRPr lang="en-US" sz="1100">
              <a:effectLst/>
              <a:ea typeface="Calibri" panose="020F0502020204030204" pitchFamily="34" charset="0"/>
              <a:cs typeface="Times New Roman" panose="02020603050405020304" pitchFamily="18" charset="0"/>
            </a:endParaRPr>
          </a:p>
          <a:p>
            <a:pPr marL="0" marR="0" algn="ctr">
              <a:lnSpc>
                <a:spcPts val="1700"/>
              </a:lnSpc>
              <a:spcBef>
                <a:spcPts val="0"/>
              </a:spcBef>
              <a:spcAft>
                <a:spcPts val="0"/>
              </a:spcAft>
            </a:pPr>
            <a:r>
              <a:rPr lang="en-US" sz="1800">
                <a:effectLst/>
                <a:ea typeface="Calibri" panose="020F0502020204030204" pitchFamily="34" charset="0"/>
                <a:cs typeface="Times New Roman" panose="02020603050405020304" pitchFamily="18" charset="0"/>
              </a:rPr>
              <a:t>a</a:t>
            </a:r>
            <a:endParaRPr lang="en-US" sz="1100">
              <a:effectLst/>
              <a:ea typeface="Calibri" panose="020F0502020204030204" pitchFamily="34" charset="0"/>
              <a:cs typeface="Times New Roman" panose="02020603050405020304" pitchFamily="18" charset="0"/>
            </a:endParaRPr>
          </a:p>
          <a:p>
            <a:pPr marL="0" marR="0" algn="ctr">
              <a:lnSpc>
                <a:spcPts val="1700"/>
              </a:lnSpc>
              <a:spcBef>
                <a:spcPts val="0"/>
              </a:spcBef>
              <a:spcAft>
                <a:spcPts val="0"/>
              </a:spcAft>
            </a:pPr>
            <a:r>
              <a:rPr lang="en-US" sz="1800">
                <a:effectLst/>
                <a:ea typeface="Calibri" panose="020F0502020204030204" pitchFamily="34" charset="0"/>
                <a:cs typeface="Times New Roman" panose="02020603050405020304" pitchFamily="18" charset="0"/>
              </a:rPr>
              <a:t>t</a:t>
            </a:r>
            <a:endParaRPr lang="en-US" sz="1100">
              <a:effectLst/>
              <a:ea typeface="Calibri" panose="020F0502020204030204" pitchFamily="34" charset="0"/>
              <a:cs typeface="Times New Roman" panose="02020603050405020304" pitchFamily="18" charset="0"/>
            </a:endParaRPr>
          </a:p>
          <a:p>
            <a:pPr marL="0" marR="0" algn="ctr">
              <a:lnSpc>
                <a:spcPts val="1700"/>
              </a:lnSpc>
              <a:spcBef>
                <a:spcPts val="0"/>
              </a:spcBef>
              <a:spcAft>
                <a:spcPts val="0"/>
              </a:spcAft>
            </a:pPr>
            <a:r>
              <a:rPr lang="en-US" sz="1800">
                <a:effectLst/>
                <a:ea typeface="Calibri" panose="020F0502020204030204" pitchFamily="34" charset="0"/>
                <a:cs typeface="Times New Roman" panose="02020603050405020304" pitchFamily="18" charset="0"/>
              </a:rPr>
              <a:t>a</a:t>
            </a:r>
            <a:endParaRPr lang="en-US" sz="1100">
              <a:effectLst/>
              <a:ea typeface="Calibri" panose="020F0502020204030204" pitchFamily="34" charset="0"/>
              <a:cs typeface="Times New Roman" panose="02020603050405020304" pitchFamily="18" charset="0"/>
            </a:endParaRPr>
          </a:p>
        </p:txBody>
      </p:sp>
      <p:sp>
        <p:nvSpPr>
          <p:cNvPr id="52" name="Text Box 40"/>
          <p:cNvSpPr txBox="1"/>
          <p:nvPr/>
        </p:nvSpPr>
        <p:spPr>
          <a:xfrm>
            <a:off x="6243161" y="6253163"/>
            <a:ext cx="2253615" cy="3397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lnSpc>
                <a:spcPts val="1800"/>
              </a:lnSpc>
              <a:spcBef>
                <a:spcPts val="0"/>
              </a:spcBef>
              <a:spcAft>
                <a:spcPts val="0"/>
              </a:spcAft>
            </a:pPr>
            <a:r>
              <a:rPr lang="en-US" sz="1800">
                <a:effectLst/>
                <a:latin typeface="Times New Roman" panose="02020603050405020304" pitchFamily="18" charset="0"/>
                <a:ea typeface="Calibri" panose="020F0502020204030204" pitchFamily="34" charset="0"/>
              </a:rPr>
              <a:t>Simulation Extensions</a:t>
            </a:r>
            <a:endParaRPr lang="en-US" sz="1200">
              <a:effectLst/>
              <a:latin typeface="Times New Roman" panose="02020603050405020304" pitchFamily="18" charset="0"/>
              <a:ea typeface="Times New Roman" panose="02020603050405020304" pitchFamily="18" charset="0"/>
            </a:endParaRPr>
          </a:p>
        </p:txBody>
      </p:sp>
      <p:cxnSp>
        <p:nvCxnSpPr>
          <p:cNvPr id="69" name="Elbow Connector 68"/>
          <p:cNvCxnSpPr>
            <a:stCxn id="12" idx="3"/>
            <a:endCxn id="13" idx="0"/>
          </p:cNvCxnSpPr>
          <p:nvPr/>
        </p:nvCxnSpPr>
        <p:spPr>
          <a:xfrm>
            <a:off x="8437086" y="1886586"/>
            <a:ext cx="341630" cy="305752"/>
          </a:xfrm>
          <a:prstGeom prst="bentConnector2">
            <a:avLst/>
          </a:prstGeom>
          <a:ln w="25400">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3" name="TextBox 2"/>
          <p:cNvSpPr txBox="1"/>
          <p:nvPr/>
        </p:nvSpPr>
        <p:spPr>
          <a:xfrm>
            <a:off x="936053" y="2843897"/>
            <a:ext cx="1917256" cy="646331"/>
          </a:xfrm>
          <a:prstGeom prst="rect">
            <a:avLst/>
          </a:prstGeom>
          <a:noFill/>
        </p:spPr>
        <p:txBody>
          <a:bodyPr wrap="none" rtlCol="0">
            <a:spAutoFit/>
          </a:bodyPr>
          <a:lstStyle/>
          <a:p>
            <a:pPr algn="ctr"/>
            <a:r>
              <a:rPr lang="en-US" u="sng" dirty="0" smtClean="0"/>
              <a:t>Base Model</a:t>
            </a:r>
          </a:p>
          <a:p>
            <a:pPr algn="ctr"/>
            <a:r>
              <a:rPr lang="en-US" dirty="0" smtClean="0"/>
              <a:t>12 Resource Types</a:t>
            </a:r>
            <a:endParaRPr lang="en-US" dirty="0"/>
          </a:p>
        </p:txBody>
      </p:sp>
      <p:sp>
        <p:nvSpPr>
          <p:cNvPr id="55" name="TextBox 54"/>
          <p:cNvSpPr txBox="1"/>
          <p:nvPr/>
        </p:nvSpPr>
        <p:spPr>
          <a:xfrm>
            <a:off x="775977" y="5009932"/>
            <a:ext cx="2237407" cy="646331"/>
          </a:xfrm>
          <a:prstGeom prst="rect">
            <a:avLst/>
          </a:prstGeom>
          <a:noFill/>
        </p:spPr>
        <p:txBody>
          <a:bodyPr wrap="none" rtlCol="0">
            <a:spAutoFit/>
          </a:bodyPr>
          <a:lstStyle/>
          <a:p>
            <a:pPr algn="ctr"/>
            <a:r>
              <a:rPr lang="en-US" u="sng" dirty="0" smtClean="0"/>
              <a:t>Simulation Extensions</a:t>
            </a:r>
          </a:p>
          <a:p>
            <a:pPr algn="ctr"/>
            <a:r>
              <a:rPr lang="en-US" dirty="0"/>
              <a:t>4</a:t>
            </a:r>
            <a:r>
              <a:rPr lang="en-US" dirty="0" smtClean="0"/>
              <a:t> Resource Types</a:t>
            </a:r>
            <a:endParaRPr lang="en-US" dirty="0"/>
          </a:p>
        </p:txBody>
      </p:sp>
    </p:spTree>
    <p:extLst>
      <p:ext uri="{BB962C8B-B14F-4D97-AF65-F5344CB8AC3E}">
        <p14:creationId xmlns:p14="http://schemas.microsoft.com/office/powerpoint/2010/main" val="379801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par>
                                <p:cTn id="52" presetID="10" presetClass="entr" presetSubtype="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par>
                                <p:cTn id="58" presetID="10" presetClass="entr" presetSubtype="0" fill="hold"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par>
                                <p:cTn id="61" presetID="10"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500"/>
                                        <p:tgtEl>
                                          <p:spTgt spid="4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500"/>
                                        <p:tgtEl>
                                          <p:spTgt spid="5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500"/>
                                        <p:tgtEl>
                                          <p:spTgt spid="5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500"/>
                                        <p:tgtEl>
                                          <p:spTgt spid="5"/>
                                        </p:tgtEl>
                                      </p:cBhvr>
                                    </p:animEffect>
                                  </p:childTnLst>
                                </p:cTn>
                              </p:par>
                              <p:par>
                                <p:cTn id="73" presetID="10" presetClass="entr" presetSubtype="0"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fade">
                                      <p:cBhvr>
                                        <p:cTn id="78" dur="500"/>
                                        <p:tgtEl>
                                          <p:spTgt spid="32"/>
                                        </p:tgtEl>
                                      </p:cBhvr>
                                    </p:animEffect>
                                  </p:childTnLst>
                                </p:cTn>
                              </p:par>
                              <p:par>
                                <p:cTn id="79" presetID="10" presetClass="entr" presetSubtype="0" fill="hold"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500"/>
                                        <p:tgtEl>
                                          <p:spTgt spid="30"/>
                                        </p:tgtEl>
                                      </p:cBhvr>
                                    </p:animEffect>
                                  </p:childTnLst>
                                </p:cTn>
                              </p:par>
                              <p:par>
                                <p:cTn id="82" presetID="10" presetClass="entr" presetSubtype="0" fill="hold"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fade">
                                      <p:cBhvr>
                                        <p:cTn id="84" dur="500"/>
                                        <p:tgtEl>
                                          <p:spTgt spid="35"/>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
                                        </p:tgtEl>
                                        <p:attrNameLst>
                                          <p:attrName>style.visibility</p:attrName>
                                        </p:attrNameLst>
                                      </p:cBhvr>
                                      <p:to>
                                        <p:strVal val="visible"/>
                                      </p:to>
                                    </p:set>
                                    <p:animEffect transition="in" filter="fade">
                                      <p:cBhvr>
                                        <p:cTn id="89" dur="500"/>
                                        <p:tgtEl>
                                          <p:spTgt spid="3"/>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4"/>
                                        </p:tgtEl>
                                        <p:attrNameLst>
                                          <p:attrName>style.visibility</p:attrName>
                                        </p:attrNameLst>
                                      </p:cBhvr>
                                      <p:to>
                                        <p:strVal val="visible"/>
                                      </p:to>
                                    </p:set>
                                    <p:animEffect transition="in" filter="fade">
                                      <p:cBhvr>
                                        <p:cTn id="94" dur="500"/>
                                        <p:tgtEl>
                                          <p:spTgt spid="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7"/>
                                        </p:tgtEl>
                                        <p:attrNameLst>
                                          <p:attrName>style.visibility</p:attrName>
                                        </p:attrNameLst>
                                      </p:cBhvr>
                                      <p:to>
                                        <p:strVal val="visible"/>
                                      </p:to>
                                    </p:set>
                                    <p:animEffect transition="in" filter="fade">
                                      <p:cBhvr>
                                        <p:cTn id="97" dur="500"/>
                                        <p:tgtEl>
                                          <p:spTgt spid="17"/>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8"/>
                                        </p:tgtEl>
                                        <p:attrNameLst>
                                          <p:attrName>style.visibility</p:attrName>
                                        </p:attrNameLst>
                                      </p:cBhvr>
                                      <p:to>
                                        <p:strVal val="visible"/>
                                      </p:to>
                                    </p:set>
                                    <p:animEffect transition="in" filter="fade">
                                      <p:cBhvr>
                                        <p:cTn id="100" dur="500"/>
                                        <p:tgtEl>
                                          <p:spTgt spid="18"/>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fade">
                                      <p:cBhvr>
                                        <p:cTn id="103" dur="500"/>
                                        <p:tgtEl>
                                          <p:spTgt spid="19"/>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20"/>
                                        </p:tgtEl>
                                        <p:attrNameLst>
                                          <p:attrName>style.visibility</p:attrName>
                                        </p:attrNameLst>
                                      </p:cBhvr>
                                      <p:to>
                                        <p:strVal val="visible"/>
                                      </p:to>
                                    </p:set>
                                    <p:animEffect transition="in" filter="fade">
                                      <p:cBhvr>
                                        <p:cTn id="106" dur="500"/>
                                        <p:tgtEl>
                                          <p:spTgt spid="20"/>
                                        </p:tgtEl>
                                      </p:cBhvr>
                                    </p:animEffect>
                                  </p:childTnLst>
                                </p:cTn>
                              </p:par>
                              <p:par>
                                <p:cTn id="107" presetID="10" presetClass="entr" presetSubtype="0" fill="hold" nodeType="withEffect">
                                  <p:stCondLst>
                                    <p:cond delay="0"/>
                                  </p:stCondLst>
                                  <p:childTnLst>
                                    <p:set>
                                      <p:cBhvr>
                                        <p:cTn id="108" dur="1" fill="hold">
                                          <p:stCondLst>
                                            <p:cond delay="0"/>
                                          </p:stCondLst>
                                        </p:cTn>
                                        <p:tgtEl>
                                          <p:spTgt spid="26"/>
                                        </p:tgtEl>
                                        <p:attrNameLst>
                                          <p:attrName>style.visibility</p:attrName>
                                        </p:attrNameLst>
                                      </p:cBhvr>
                                      <p:to>
                                        <p:strVal val="visible"/>
                                      </p:to>
                                    </p:set>
                                    <p:animEffect transition="in" filter="fade">
                                      <p:cBhvr>
                                        <p:cTn id="109" dur="500"/>
                                        <p:tgtEl>
                                          <p:spTgt spid="26"/>
                                        </p:tgtEl>
                                      </p:cBhvr>
                                    </p:animEffect>
                                  </p:childTnLst>
                                </p:cTn>
                              </p:par>
                              <p:par>
                                <p:cTn id="110" presetID="10" presetClass="entr" presetSubtype="0" fill="hold" nodeType="with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fade">
                                      <p:cBhvr>
                                        <p:cTn id="112" dur="500"/>
                                        <p:tgtEl>
                                          <p:spTgt spid="40"/>
                                        </p:tgtEl>
                                      </p:cBhvr>
                                    </p:animEffect>
                                  </p:childTnLst>
                                </p:cTn>
                              </p:par>
                              <p:par>
                                <p:cTn id="113" presetID="10" presetClass="entr" presetSubtype="0" fill="hold" nodeType="withEffect">
                                  <p:stCondLst>
                                    <p:cond delay="0"/>
                                  </p:stCondLst>
                                  <p:childTnLst>
                                    <p:set>
                                      <p:cBhvr>
                                        <p:cTn id="114" dur="1" fill="hold">
                                          <p:stCondLst>
                                            <p:cond delay="0"/>
                                          </p:stCondLst>
                                        </p:cTn>
                                        <p:tgtEl>
                                          <p:spTgt spid="41"/>
                                        </p:tgtEl>
                                        <p:attrNameLst>
                                          <p:attrName>style.visibility</p:attrName>
                                        </p:attrNameLst>
                                      </p:cBhvr>
                                      <p:to>
                                        <p:strVal val="visible"/>
                                      </p:to>
                                    </p:set>
                                    <p:animEffect transition="in" filter="fade">
                                      <p:cBhvr>
                                        <p:cTn id="115" dur="500"/>
                                        <p:tgtEl>
                                          <p:spTgt spid="4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42"/>
                                        </p:tgtEl>
                                        <p:attrNameLst>
                                          <p:attrName>style.visibility</p:attrName>
                                        </p:attrNameLst>
                                      </p:cBhvr>
                                      <p:to>
                                        <p:strVal val="visible"/>
                                      </p:to>
                                    </p:set>
                                    <p:animEffect transition="in" filter="fade">
                                      <p:cBhvr>
                                        <p:cTn id="118" dur="500"/>
                                        <p:tgtEl>
                                          <p:spTgt spid="42"/>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43"/>
                                        </p:tgtEl>
                                        <p:attrNameLst>
                                          <p:attrName>style.visibility</p:attrName>
                                        </p:attrNameLst>
                                      </p:cBhvr>
                                      <p:to>
                                        <p:strVal val="visible"/>
                                      </p:to>
                                    </p:set>
                                    <p:animEffect transition="in" filter="fade">
                                      <p:cBhvr>
                                        <p:cTn id="121" dur="500"/>
                                        <p:tgtEl>
                                          <p:spTgt spid="43"/>
                                        </p:tgtEl>
                                      </p:cBhvr>
                                    </p:animEffect>
                                  </p:childTnLst>
                                </p:cTn>
                              </p:par>
                              <p:par>
                                <p:cTn id="122" presetID="10" presetClass="entr" presetSubtype="0" fill="hold" nodeType="with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fade">
                                      <p:cBhvr>
                                        <p:cTn id="124" dur="500"/>
                                        <p:tgtEl>
                                          <p:spTgt spid="45"/>
                                        </p:tgtEl>
                                      </p:cBhvr>
                                    </p:animEffect>
                                  </p:childTnLst>
                                </p:cTn>
                              </p:par>
                              <p:par>
                                <p:cTn id="125" presetID="10" presetClass="entr" presetSubtype="0" fill="hold" nodeType="with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fade">
                                      <p:cBhvr>
                                        <p:cTn id="127" dur="500"/>
                                        <p:tgtEl>
                                          <p:spTgt spid="46"/>
                                        </p:tgtEl>
                                      </p:cBhvr>
                                    </p:animEffect>
                                  </p:childTnLst>
                                </p:cTn>
                              </p:par>
                              <p:par>
                                <p:cTn id="128" presetID="10" presetClass="entr" presetSubtype="0" fill="hold"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fade">
                                      <p:cBhvr>
                                        <p:cTn id="130" dur="500"/>
                                        <p:tgtEl>
                                          <p:spTgt spid="47"/>
                                        </p:tgtEl>
                                      </p:cBhvr>
                                    </p:animEffect>
                                  </p:childTnLst>
                                </p:cTn>
                              </p:par>
                              <p:par>
                                <p:cTn id="131" presetID="10" presetClass="entr" presetSubtype="0" fill="hold" nodeType="withEffect">
                                  <p:stCondLst>
                                    <p:cond delay="0"/>
                                  </p:stCondLst>
                                  <p:childTnLst>
                                    <p:set>
                                      <p:cBhvr>
                                        <p:cTn id="132" dur="1" fill="hold">
                                          <p:stCondLst>
                                            <p:cond delay="0"/>
                                          </p:stCondLst>
                                        </p:cTn>
                                        <p:tgtEl>
                                          <p:spTgt spid="48"/>
                                        </p:tgtEl>
                                        <p:attrNameLst>
                                          <p:attrName>style.visibility</p:attrName>
                                        </p:attrNameLst>
                                      </p:cBhvr>
                                      <p:to>
                                        <p:strVal val="visible"/>
                                      </p:to>
                                    </p:set>
                                    <p:animEffect transition="in" filter="fade">
                                      <p:cBhvr>
                                        <p:cTn id="133" dur="500"/>
                                        <p:tgtEl>
                                          <p:spTgt spid="48"/>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52"/>
                                        </p:tgtEl>
                                        <p:attrNameLst>
                                          <p:attrName>style.visibility</p:attrName>
                                        </p:attrNameLst>
                                      </p:cBhvr>
                                      <p:to>
                                        <p:strVal val="visible"/>
                                      </p:to>
                                    </p:set>
                                    <p:animEffect transition="in" filter="fade">
                                      <p:cBhvr>
                                        <p:cTn id="136" dur="500"/>
                                        <p:tgtEl>
                                          <p:spTgt spid="52"/>
                                        </p:tgtEl>
                                      </p:cBhvr>
                                    </p:animEffect>
                                  </p:childTnLst>
                                </p:cTn>
                              </p:par>
                              <p:par>
                                <p:cTn id="137" presetID="10" presetClass="entr" presetSubtype="0" fill="hold" nodeType="withEffect">
                                  <p:stCondLst>
                                    <p:cond delay="0"/>
                                  </p:stCondLst>
                                  <p:childTnLst>
                                    <p:set>
                                      <p:cBhvr>
                                        <p:cTn id="138" dur="1" fill="hold">
                                          <p:stCondLst>
                                            <p:cond delay="0"/>
                                          </p:stCondLst>
                                        </p:cTn>
                                        <p:tgtEl>
                                          <p:spTgt spid="44"/>
                                        </p:tgtEl>
                                        <p:attrNameLst>
                                          <p:attrName>style.visibility</p:attrName>
                                        </p:attrNameLst>
                                      </p:cBhvr>
                                      <p:to>
                                        <p:strVal val="visible"/>
                                      </p:to>
                                    </p:set>
                                    <p:animEffect transition="in" filter="fade">
                                      <p:cBhvr>
                                        <p:cTn id="139" dur="500"/>
                                        <p:tgtEl>
                                          <p:spTgt spid="44"/>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55"/>
                                        </p:tgtEl>
                                        <p:attrNameLst>
                                          <p:attrName>style.visibility</p:attrName>
                                        </p:attrNameLst>
                                      </p:cBhvr>
                                      <p:to>
                                        <p:strVal val="visible"/>
                                      </p:to>
                                    </p:set>
                                    <p:animEffect transition="in" filter="fade">
                                      <p:cBhvr>
                                        <p:cTn id="144"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19" grpId="0" animBg="1"/>
      <p:bldP spid="20" grpId="0" animBg="1"/>
      <p:bldP spid="25" grpId="0" animBg="1"/>
      <p:bldP spid="31" grpId="0" animBg="1"/>
      <p:bldP spid="32" grpId="0" animBg="1"/>
      <p:bldP spid="39" grpId="0" animBg="1"/>
      <p:bldP spid="42" grpId="0" animBg="1"/>
      <p:bldP spid="43" grpId="0" animBg="1"/>
      <p:bldP spid="50" grpId="0" animBg="1"/>
      <p:bldP spid="51" grpId="0" animBg="1"/>
      <p:bldP spid="52" grpId="0" animBg="1"/>
      <p:bldP spid="3" grpId="0"/>
      <p:bldP spid="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76" y="297754"/>
            <a:ext cx="3101859" cy="1620276"/>
          </a:xfrm>
        </p:spPr>
        <p:txBody>
          <a:bodyPr>
            <a:normAutofit fontScale="90000"/>
          </a:bodyPr>
          <a:lstStyle/>
          <a:p>
            <a:r>
              <a:rPr lang="en-US" dirty="0" smtClean="0"/>
              <a:t>Resource Description Overview</a:t>
            </a:r>
            <a:endParaRPr lang="en-US" dirty="0"/>
          </a:p>
        </p:txBody>
      </p:sp>
      <p:sp>
        <p:nvSpPr>
          <p:cNvPr id="4" name="Rounded Rectangle 3">
            <a:extLst>
              <a:ext uri="{FF2B5EF4-FFF2-40B4-BE49-F238E27FC236}">
                <a16:creationId xmlns:a16="http://schemas.microsoft.com/office/drawing/2014/main" xmlns="" id="{5DC854F9-73F5-764B-9373-3C201E4761A2}"/>
              </a:ext>
            </a:extLst>
          </p:cNvPr>
          <p:cNvSpPr/>
          <p:nvPr/>
        </p:nvSpPr>
        <p:spPr>
          <a:xfrm>
            <a:off x="1397284" y="2975067"/>
            <a:ext cx="1196001" cy="378360"/>
          </a:xfrm>
          <a:prstGeom prst="roundRect">
            <a:avLst/>
          </a:prstGeom>
          <a:solidFill>
            <a:srgbClr val="B7DBFF"/>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Numerical Data</a:t>
            </a:r>
          </a:p>
        </p:txBody>
      </p:sp>
      <p:sp>
        <p:nvSpPr>
          <p:cNvPr id="5" name="Rounded Rectangle 4">
            <a:extLst>
              <a:ext uri="{FF2B5EF4-FFF2-40B4-BE49-F238E27FC236}">
                <a16:creationId xmlns:a16="http://schemas.microsoft.com/office/drawing/2014/main" xmlns="" id="{E5164E8B-894A-4F41-AC1B-4D62CE927F76}"/>
              </a:ext>
            </a:extLst>
          </p:cNvPr>
          <p:cNvSpPr/>
          <p:nvPr/>
        </p:nvSpPr>
        <p:spPr>
          <a:xfrm>
            <a:off x="1397276" y="3467555"/>
            <a:ext cx="1199326" cy="352291"/>
          </a:xfrm>
          <a:prstGeom prst="roundRect">
            <a:avLst/>
          </a:prstGeom>
          <a:solidFill>
            <a:srgbClr val="B7DBFF"/>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Display Data</a:t>
            </a:r>
          </a:p>
        </p:txBody>
      </p:sp>
      <p:sp>
        <p:nvSpPr>
          <p:cNvPr id="7" name="Rounded Rectangle 6">
            <a:extLst>
              <a:ext uri="{FF2B5EF4-FFF2-40B4-BE49-F238E27FC236}">
                <a16:creationId xmlns:a16="http://schemas.microsoft.com/office/drawing/2014/main" xmlns="" id="{6A606B9C-FC96-1845-B288-289BEF9DDF0E}"/>
              </a:ext>
            </a:extLst>
          </p:cNvPr>
          <p:cNvSpPr/>
          <p:nvPr/>
        </p:nvSpPr>
        <p:spPr>
          <a:xfrm>
            <a:off x="1395628" y="3902510"/>
            <a:ext cx="1199326" cy="354083"/>
          </a:xfrm>
          <a:prstGeom prst="roundRect">
            <a:avLst/>
          </a:prstGeom>
          <a:solidFill>
            <a:srgbClr val="B7DBFF"/>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Catalog</a:t>
            </a:r>
          </a:p>
        </p:txBody>
      </p:sp>
      <p:sp>
        <p:nvSpPr>
          <p:cNvPr id="9" name="Rounded Rectangle 8">
            <a:extLst>
              <a:ext uri="{FF2B5EF4-FFF2-40B4-BE49-F238E27FC236}">
                <a16:creationId xmlns:a16="http://schemas.microsoft.com/office/drawing/2014/main" xmlns="" id="{1005D0A7-D90D-2547-9815-A22345A7EA3E}"/>
              </a:ext>
            </a:extLst>
          </p:cNvPr>
          <p:cNvSpPr/>
          <p:nvPr/>
        </p:nvSpPr>
        <p:spPr>
          <a:xfrm>
            <a:off x="4005187" y="1762446"/>
            <a:ext cx="1060174" cy="268704"/>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Header</a:t>
            </a:r>
          </a:p>
        </p:txBody>
      </p:sp>
      <p:sp>
        <p:nvSpPr>
          <p:cNvPr id="10" name="Rounded Rectangle 9">
            <a:extLst>
              <a:ext uri="{FF2B5EF4-FFF2-40B4-BE49-F238E27FC236}">
                <a16:creationId xmlns:a16="http://schemas.microsoft.com/office/drawing/2014/main" xmlns="" id="{CA29B826-5003-3D46-A854-0F3FBD752199}"/>
              </a:ext>
            </a:extLst>
          </p:cNvPr>
          <p:cNvSpPr/>
          <p:nvPr/>
        </p:nvSpPr>
        <p:spPr>
          <a:xfrm>
            <a:off x="4031693" y="4876649"/>
            <a:ext cx="1060174" cy="268359"/>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Parameter</a:t>
            </a:r>
          </a:p>
        </p:txBody>
      </p:sp>
      <p:sp>
        <p:nvSpPr>
          <p:cNvPr id="12" name="Rounded Rectangle 11">
            <a:extLst>
              <a:ext uri="{FF2B5EF4-FFF2-40B4-BE49-F238E27FC236}">
                <a16:creationId xmlns:a16="http://schemas.microsoft.com/office/drawing/2014/main" xmlns="" id="{E41D251F-74AD-974F-BCF8-23313D6E69FF}"/>
              </a:ext>
            </a:extLst>
          </p:cNvPr>
          <p:cNvSpPr/>
          <p:nvPr/>
        </p:nvSpPr>
        <p:spPr>
          <a:xfrm>
            <a:off x="4023413" y="5625338"/>
            <a:ext cx="1060174" cy="268359"/>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Parameter</a:t>
            </a:r>
          </a:p>
        </p:txBody>
      </p:sp>
      <p:cxnSp>
        <p:nvCxnSpPr>
          <p:cNvPr id="13" name="Straight Arrow Connector 12">
            <a:extLst>
              <a:ext uri="{FF2B5EF4-FFF2-40B4-BE49-F238E27FC236}">
                <a16:creationId xmlns:a16="http://schemas.microsoft.com/office/drawing/2014/main" xmlns="" id="{7BED5A04-72D7-D642-8247-405772464D5E}"/>
              </a:ext>
            </a:extLst>
          </p:cNvPr>
          <p:cNvCxnSpPr>
            <a:cxnSpLocks/>
            <a:stCxn id="4" idx="3"/>
            <a:endCxn id="9" idx="1"/>
          </p:cNvCxnSpPr>
          <p:nvPr/>
        </p:nvCxnSpPr>
        <p:spPr>
          <a:xfrm flipV="1">
            <a:off x="2593285" y="1896798"/>
            <a:ext cx="1411902" cy="126744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11CB0CAC-52AA-C546-8E16-2DE312BA6AF6}"/>
              </a:ext>
            </a:extLst>
          </p:cNvPr>
          <p:cNvCxnSpPr>
            <a:cxnSpLocks/>
            <a:stCxn id="4" idx="3"/>
            <a:endCxn id="10" idx="1"/>
          </p:cNvCxnSpPr>
          <p:nvPr/>
        </p:nvCxnSpPr>
        <p:spPr>
          <a:xfrm>
            <a:off x="2593285" y="3164247"/>
            <a:ext cx="1438408" cy="184658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2EFAF68F-5F3B-D340-AC6D-F97500A81302}"/>
              </a:ext>
            </a:extLst>
          </p:cNvPr>
          <p:cNvCxnSpPr>
            <a:cxnSpLocks/>
            <a:stCxn id="4" idx="3"/>
            <a:endCxn id="12" idx="1"/>
          </p:cNvCxnSpPr>
          <p:nvPr/>
        </p:nvCxnSpPr>
        <p:spPr>
          <a:xfrm>
            <a:off x="2593285" y="3164247"/>
            <a:ext cx="1430128" cy="259527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xmlns="" id="{16C517B0-F9D7-264D-9B47-F00779E5EE1C}"/>
              </a:ext>
            </a:extLst>
          </p:cNvPr>
          <p:cNvSpPr/>
          <p:nvPr/>
        </p:nvSpPr>
        <p:spPr>
          <a:xfrm>
            <a:off x="4008511" y="3074617"/>
            <a:ext cx="1083356" cy="393302"/>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Access Information</a:t>
            </a:r>
          </a:p>
        </p:txBody>
      </p:sp>
      <p:sp>
        <p:nvSpPr>
          <p:cNvPr id="20" name="Rounded Rectangle 19">
            <a:extLst>
              <a:ext uri="{FF2B5EF4-FFF2-40B4-BE49-F238E27FC236}">
                <a16:creationId xmlns:a16="http://schemas.microsoft.com/office/drawing/2014/main" xmlns="" id="{934496A4-6D24-3044-B75C-6BAB5EA2B567}"/>
              </a:ext>
            </a:extLst>
          </p:cNvPr>
          <p:cNvSpPr/>
          <p:nvPr/>
        </p:nvSpPr>
        <p:spPr>
          <a:xfrm>
            <a:off x="7939888" y="688254"/>
            <a:ext cx="914400" cy="262553"/>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Name</a:t>
            </a:r>
          </a:p>
        </p:txBody>
      </p:sp>
      <p:sp>
        <p:nvSpPr>
          <p:cNvPr id="21" name="Rounded Rectangle 20">
            <a:extLst>
              <a:ext uri="{FF2B5EF4-FFF2-40B4-BE49-F238E27FC236}">
                <a16:creationId xmlns:a16="http://schemas.microsoft.com/office/drawing/2014/main" xmlns="" id="{66955FFC-A06B-9C40-ADAB-53CFF91B9B3B}"/>
              </a:ext>
            </a:extLst>
          </p:cNvPr>
          <p:cNvSpPr/>
          <p:nvPr/>
        </p:nvSpPr>
        <p:spPr>
          <a:xfrm>
            <a:off x="7939888" y="1054236"/>
            <a:ext cx="914400" cy="262553"/>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Description</a:t>
            </a:r>
          </a:p>
        </p:txBody>
      </p:sp>
      <p:sp>
        <p:nvSpPr>
          <p:cNvPr id="22" name="Rounded Rectangle 21">
            <a:extLst>
              <a:ext uri="{FF2B5EF4-FFF2-40B4-BE49-F238E27FC236}">
                <a16:creationId xmlns:a16="http://schemas.microsoft.com/office/drawing/2014/main" xmlns="" id="{20B8450A-7C72-8F4D-A29C-D581A83C8ED6}"/>
              </a:ext>
            </a:extLst>
          </p:cNvPr>
          <p:cNvSpPr/>
          <p:nvPr/>
        </p:nvSpPr>
        <p:spPr>
          <a:xfrm>
            <a:off x="7939888" y="1392989"/>
            <a:ext cx="914400" cy="262553"/>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DOI</a:t>
            </a:r>
          </a:p>
        </p:txBody>
      </p:sp>
      <p:sp>
        <p:nvSpPr>
          <p:cNvPr id="23" name="Rounded Rectangle 22">
            <a:extLst>
              <a:ext uri="{FF2B5EF4-FFF2-40B4-BE49-F238E27FC236}">
                <a16:creationId xmlns:a16="http://schemas.microsoft.com/office/drawing/2014/main" xmlns="" id="{CD0CFD7A-4B39-EB4C-A4DF-813BEFBB932D}"/>
              </a:ext>
            </a:extLst>
          </p:cNvPr>
          <p:cNvSpPr/>
          <p:nvPr/>
        </p:nvSpPr>
        <p:spPr>
          <a:xfrm>
            <a:off x="7939888" y="1721590"/>
            <a:ext cx="914400" cy="374206"/>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Information URL</a:t>
            </a:r>
          </a:p>
        </p:txBody>
      </p:sp>
      <p:sp>
        <p:nvSpPr>
          <p:cNvPr id="24" name="Rounded Rectangle 23">
            <a:extLst>
              <a:ext uri="{FF2B5EF4-FFF2-40B4-BE49-F238E27FC236}">
                <a16:creationId xmlns:a16="http://schemas.microsoft.com/office/drawing/2014/main" xmlns="" id="{2750741A-B44B-FE46-BF47-70B2E95567DE}"/>
              </a:ext>
            </a:extLst>
          </p:cNvPr>
          <p:cNvSpPr/>
          <p:nvPr/>
        </p:nvSpPr>
        <p:spPr>
          <a:xfrm>
            <a:off x="7936345" y="2170671"/>
            <a:ext cx="914400" cy="262553"/>
          </a:xfrm>
          <a:prstGeom prst="roundRect">
            <a:avLst/>
          </a:prstGeom>
          <a:solidFill>
            <a:schemeClr val="accent6">
              <a:lumMod val="40000"/>
              <a:lumOff val="6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smtClean="0">
                <a:solidFill>
                  <a:schemeClr val="dk1"/>
                </a:solidFill>
                <a:latin typeface="Times New Roman" panose="02020603050405020304" pitchFamily="18" charset="0"/>
                <a:ea typeface="Calibri" panose="020F0502020204030204" pitchFamily="34" charset="0"/>
              </a:rPr>
              <a:t>Contact</a:t>
            </a:r>
            <a:endParaRPr lang="en-US" sz="1200" b="1" dirty="0">
              <a:solidFill>
                <a:schemeClr val="dk1"/>
              </a:solidFill>
              <a:latin typeface="Times New Roman" panose="02020603050405020304" pitchFamily="18" charset="0"/>
              <a:ea typeface="Calibri" panose="020F0502020204030204" pitchFamily="34" charset="0"/>
            </a:endParaRPr>
          </a:p>
        </p:txBody>
      </p:sp>
      <p:sp>
        <p:nvSpPr>
          <p:cNvPr id="25" name="Rounded Rectangle 24">
            <a:extLst>
              <a:ext uri="{FF2B5EF4-FFF2-40B4-BE49-F238E27FC236}">
                <a16:creationId xmlns:a16="http://schemas.microsoft.com/office/drawing/2014/main" xmlns="" id="{357AA09D-83EA-D849-B58F-7F30E19DBA53}"/>
              </a:ext>
            </a:extLst>
          </p:cNvPr>
          <p:cNvSpPr/>
          <p:nvPr/>
        </p:nvSpPr>
        <p:spPr>
          <a:xfrm>
            <a:off x="6024435" y="2273121"/>
            <a:ext cx="1382431" cy="411229"/>
          </a:xfrm>
          <a:prstGeom prst="roundRect">
            <a:avLst/>
          </a:prstGeom>
          <a:solidFill>
            <a:srgbClr val="FFCCCC"/>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Repository ID</a:t>
            </a:r>
          </a:p>
        </p:txBody>
      </p:sp>
      <p:cxnSp>
        <p:nvCxnSpPr>
          <p:cNvPr id="26" name="Straight Arrow Connector 25">
            <a:extLst>
              <a:ext uri="{FF2B5EF4-FFF2-40B4-BE49-F238E27FC236}">
                <a16:creationId xmlns:a16="http://schemas.microsoft.com/office/drawing/2014/main" xmlns="" id="{22948BDA-09EA-E348-8623-0AF7D9980DD9}"/>
              </a:ext>
            </a:extLst>
          </p:cNvPr>
          <p:cNvCxnSpPr>
            <a:cxnSpLocks/>
            <a:stCxn id="9" idx="3"/>
            <a:endCxn id="20" idx="1"/>
          </p:cNvCxnSpPr>
          <p:nvPr/>
        </p:nvCxnSpPr>
        <p:spPr>
          <a:xfrm flipV="1">
            <a:off x="5065361" y="819531"/>
            <a:ext cx="2874527" cy="107726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305C8DAA-309E-A94C-A93D-A4FE85893FD0}"/>
              </a:ext>
            </a:extLst>
          </p:cNvPr>
          <p:cNvCxnSpPr>
            <a:cxnSpLocks/>
            <a:stCxn id="9" idx="3"/>
            <a:endCxn id="21" idx="1"/>
          </p:cNvCxnSpPr>
          <p:nvPr/>
        </p:nvCxnSpPr>
        <p:spPr>
          <a:xfrm flipV="1">
            <a:off x="5065361" y="1185513"/>
            <a:ext cx="2874527" cy="71128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BA0B7479-CFED-FC42-A216-5E598189BF3C}"/>
              </a:ext>
            </a:extLst>
          </p:cNvPr>
          <p:cNvCxnSpPr>
            <a:cxnSpLocks/>
            <a:stCxn id="9" idx="3"/>
            <a:endCxn id="22" idx="1"/>
          </p:cNvCxnSpPr>
          <p:nvPr/>
        </p:nvCxnSpPr>
        <p:spPr>
          <a:xfrm flipV="1">
            <a:off x="5065361" y="1524266"/>
            <a:ext cx="2874527" cy="37253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48E5E63B-D237-DB46-A015-99658BF6FEB3}"/>
              </a:ext>
            </a:extLst>
          </p:cNvPr>
          <p:cNvCxnSpPr>
            <a:cxnSpLocks/>
            <a:stCxn id="9" idx="3"/>
            <a:endCxn id="23" idx="1"/>
          </p:cNvCxnSpPr>
          <p:nvPr/>
        </p:nvCxnSpPr>
        <p:spPr>
          <a:xfrm>
            <a:off x="5065361" y="1896798"/>
            <a:ext cx="2874527" cy="1189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786F57AF-AACE-FF4C-90BF-853FE648DDA4}"/>
              </a:ext>
            </a:extLst>
          </p:cNvPr>
          <p:cNvCxnSpPr>
            <a:cxnSpLocks/>
            <a:stCxn id="9" idx="3"/>
            <a:endCxn id="24" idx="1"/>
          </p:cNvCxnSpPr>
          <p:nvPr/>
        </p:nvCxnSpPr>
        <p:spPr>
          <a:xfrm>
            <a:off x="5065361" y="1896798"/>
            <a:ext cx="2870984" cy="40515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490D00EE-1401-EF49-9C3C-DB34F7DC4706}"/>
              </a:ext>
            </a:extLst>
          </p:cNvPr>
          <p:cNvCxnSpPr>
            <a:cxnSpLocks/>
            <a:stCxn id="17" idx="3"/>
            <a:endCxn id="25" idx="1"/>
          </p:cNvCxnSpPr>
          <p:nvPr/>
        </p:nvCxnSpPr>
        <p:spPr>
          <a:xfrm flipV="1">
            <a:off x="5091867" y="2478736"/>
            <a:ext cx="932568" cy="79253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Rounded Rectangle 31">
            <a:extLst>
              <a:ext uri="{FF2B5EF4-FFF2-40B4-BE49-F238E27FC236}">
                <a16:creationId xmlns:a16="http://schemas.microsoft.com/office/drawing/2014/main" xmlns="" id="{ED815ADA-0D40-F040-A438-764D2AD95D53}"/>
              </a:ext>
            </a:extLst>
          </p:cNvPr>
          <p:cNvSpPr/>
          <p:nvPr/>
        </p:nvSpPr>
        <p:spPr>
          <a:xfrm>
            <a:off x="6024435" y="2788127"/>
            <a:ext cx="1382431" cy="344141"/>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Access URL</a:t>
            </a:r>
          </a:p>
        </p:txBody>
      </p:sp>
      <p:sp>
        <p:nvSpPr>
          <p:cNvPr id="33" name="Rounded Rectangle 32">
            <a:extLst>
              <a:ext uri="{FF2B5EF4-FFF2-40B4-BE49-F238E27FC236}">
                <a16:creationId xmlns:a16="http://schemas.microsoft.com/office/drawing/2014/main" xmlns="" id="{A09278E5-77F2-C049-A5E6-6290C064AA4E}"/>
              </a:ext>
            </a:extLst>
          </p:cNvPr>
          <p:cNvSpPr/>
          <p:nvPr/>
        </p:nvSpPr>
        <p:spPr>
          <a:xfrm>
            <a:off x="6024435" y="3239233"/>
            <a:ext cx="1382431" cy="411229"/>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Acknowledgement</a:t>
            </a:r>
          </a:p>
        </p:txBody>
      </p:sp>
      <p:sp>
        <p:nvSpPr>
          <p:cNvPr id="34" name="Rounded Rectangle 33">
            <a:extLst>
              <a:ext uri="{FF2B5EF4-FFF2-40B4-BE49-F238E27FC236}">
                <a16:creationId xmlns:a16="http://schemas.microsoft.com/office/drawing/2014/main" xmlns="" id="{7FEB6288-9321-2A4F-9BF4-5321F957E5A1}"/>
              </a:ext>
            </a:extLst>
          </p:cNvPr>
          <p:cNvSpPr/>
          <p:nvPr/>
        </p:nvSpPr>
        <p:spPr>
          <a:xfrm>
            <a:off x="8479075" y="2605100"/>
            <a:ext cx="1004832" cy="283677"/>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Name</a:t>
            </a:r>
          </a:p>
        </p:txBody>
      </p:sp>
      <p:sp>
        <p:nvSpPr>
          <p:cNvPr id="35" name="Rounded Rectangle 34">
            <a:extLst>
              <a:ext uri="{FF2B5EF4-FFF2-40B4-BE49-F238E27FC236}">
                <a16:creationId xmlns:a16="http://schemas.microsoft.com/office/drawing/2014/main" xmlns="" id="{C0A6B346-C7AD-C948-9574-58B46A49289B}"/>
              </a:ext>
            </a:extLst>
          </p:cNvPr>
          <p:cNvSpPr/>
          <p:nvPr/>
        </p:nvSpPr>
        <p:spPr>
          <a:xfrm>
            <a:off x="8465830" y="3377560"/>
            <a:ext cx="1018077" cy="283677"/>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URL</a:t>
            </a:r>
          </a:p>
        </p:txBody>
      </p:sp>
      <p:sp>
        <p:nvSpPr>
          <p:cNvPr id="36" name="Rounded Rectangle 35">
            <a:extLst>
              <a:ext uri="{FF2B5EF4-FFF2-40B4-BE49-F238E27FC236}">
                <a16:creationId xmlns:a16="http://schemas.microsoft.com/office/drawing/2014/main" xmlns="" id="{D7D8DDB5-95C8-A64B-AA4E-BACA35CE408D}"/>
              </a:ext>
            </a:extLst>
          </p:cNvPr>
          <p:cNvSpPr/>
          <p:nvPr/>
        </p:nvSpPr>
        <p:spPr>
          <a:xfrm>
            <a:off x="8472456" y="3782747"/>
            <a:ext cx="1011452" cy="420035"/>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 Product Key</a:t>
            </a:r>
          </a:p>
        </p:txBody>
      </p:sp>
      <p:sp>
        <p:nvSpPr>
          <p:cNvPr id="37" name="Rounded Rectangle 36">
            <a:extLst>
              <a:ext uri="{FF2B5EF4-FFF2-40B4-BE49-F238E27FC236}">
                <a16:creationId xmlns:a16="http://schemas.microsoft.com/office/drawing/2014/main" xmlns="" id="{DA4830C4-76EA-404C-9EE5-98514C70368E}"/>
              </a:ext>
            </a:extLst>
          </p:cNvPr>
          <p:cNvSpPr/>
          <p:nvPr/>
        </p:nvSpPr>
        <p:spPr>
          <a:xfrm>
            <a:off x="8465825" y="3003260"/>
            <a:ext cx="1018082" cy="283677"/>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Description</a:t>
            </a:r>
          </a:p>
        </p:txBody>
      </p:sp>
      <p:cxnSp>
        <p:nvCxnSpPr>
          <p:cNvPr id="38" name="Straight Arrow Connector 37">
            <a:extLst>
              <a:ext uri="{FF2B5EF4-FFF2-40B4-BE49-F238E27FC236}">
                <a16:creationId xmlns:a16="http://schemas.microsoft.com/office/drawing/2014/main" xmlns="" id="{BA747232-1E9A-AA49-84BC-4B42073FB7DA}"/>
              </a:ext>
            </a:extLst>
          </p:cNvPr>
          <p:cNvCxnSpPr>
            <a:cxnSpLocks/>
            <a:stCxn id="17" idx="3"/>
            <a:endCxn id="32" idx="1"/>
          </p:cNvCxnSpPr>
          <p:nvPr/>
        </p:nvCxnSpPr>
        <p:spPr>
          <a:xfrm flipV="1">
            <a:off x="5091867" y="2960198"/>
            <a:ext cx="932568" cy="31107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xmlns="" id="{5DCBEE34-9195-864D-B175-7B40BAA250A5}"/>
              </a:ext>
            </a:extLst>
          </p:cNvPr>
          <p:cNvCxnSpPr>
            <a:cxnSpLocks/>
            <a:stCxn id="17" idx="3"/>
            <a:endCxn id="33" idx="1"/>
          </p:cNvCxnSpPr>
          <p:nvPr/>
        </p:nvCxnSpPr>
        <p:spPr>
          <a:xfrm>
            <a:off x="5091867" y="3271268"/>
            <a:ext cx="932568" cy="17358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xmlns="" id="{A94320A0-9EF5-FF47-BF1A-265B1C1F1865}"/>
              </a:ext>
            </a:extLst>
          </p:cNvPr>
          <p:cNvSpPr/>
          <p:nvPr/>
        </p:nvSpPr>
        <p:spPr>
          <a:xfrm>
            <a:off x="4005187" y="2343811"/>
            <a:ext cx="1060174" cy="423857"/>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Measurement Type</a:t>
            </a:r>
          </a:p>
        </p:txBody>
      </p:sp>
      <p:sp>
        <p:nvSpPr>
          <p:cNvPr id="41" name="Rounded Rectangle 40">
            <a:extLst>
              <a:ext uri="{FF2B5EF4-FFF2-40B4-BE49-F238E27FC236}">
                <a16:creationId xmlns:a16="http://schemas.microsoft.com/office/drawing/2014/main" xmlns="" id="{95D7667D-28DE-1145-A87C-C4D42830A547}"/>
              </a:ext>
            </a:extLst>
          </p:cNvPr>
          <p:cNvSpPr/>
          <p:nvPr/>
        </p:nvSpPr>
        <p:spPr>
          <a:xfrm>
            <a:off x="4015128" y="3682249"/>
            <a:ext cx="1060174" cy="417122"/>
          </a:xfrm>
          <a:prstGeom prst="roundRect">
            <a:avLst/>
          </a:prstGeom>
          <a:solidFill>
            <a:schemeClr val="accent6">
              <a:lumMod val="40000"/>
              <a:lumOff val="6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Instrument ID</a:t>
            </a:r>
          </a:p>
        </p:txBody>
      </p:sp>
      <p:cxnSp>
        <p:nvCxnSpPr>
          <p:cNvPr id="42" name="Straight Arrow Connector 41">
            <a:extLst>
              <a:ext uri="{FF2B5EF4-FFF2-40B4-BE49-F238E27FC236}">
                <a16:creationId xmlns:a16="http://schemas.microsoft.com/office/drawing/2014/main" xmlns="" id="{F0E65A85-1181-1D47-B19E-0234095E1185}"/>
              </a:ext>
            </a:extLst>
          </p:cNvPr>
          <p:cNvCxnSpPr>
            <a:cxnSpLocks/>
            <a:stCxn id="4" idx="3"/>
            <a:endCxn id="40" idx="1"/>
          </p:cNvCxnSpPr>
          <p:nvPr/>
        </p:nvCxnSpPr>
        <p:spPr>
          <a:xfrm flipV="1">
            <a:off x="2593285" y="2555740"/>
            <a:ext cx="1411902" cy="60850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xmlns="" id="{2C0206BB-6E3E-444E-99E9-7C4F017D4362}"/>
              </a:ext>
            </a:extLst>
          </p:cNvPr>
          <p:cNvCxnSpPr>
            <a:cxnSpLocks/>
            <a:stCxn id="4" idx="3"/>
            <a:endCxn id="41" idx="1"/>
          </p:cNvCxnSpPr>
          <p:nvPr/>
        </p:nvCxnSpPr>
        <p:spPr>
          <a:xfrm>
            <a:off x="2593285" y="3164247"/>
            <a:ext cx="1421843" cy="72656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xmlns="" id="{9B3AE548-8B95-604C-BFE6-C6F090C63A45}"/>
              </a:ext>
            </a:extLst>
          </p:cNvPr>
          <p:cNvCxnSpPr>
            <a:cxnSpLocks/>
            <a:stCxn id="4" idx="3"/>
            <a:endCxn id="17" idx="1"/>
          </p:cNvCxnSpPr>
          <p:nvPr/>
        </p:nvCxnSpPr>
        <p:spPr>
          <a:xfrm>
            <a:off x="2593285" y="3164247"/>
            <a:ext cx="1415226" cy="10702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xmlns="" id="{F1286A67-37EE-7D48-81B3-A667688B49F2}"/>
              </a:ext>
            </a:extLst>
          </p:cNvPr>
          <p:cNvCxnSpPr>
            <a:cxnSpLocks/>
            <a:stCxn id="32" idx="3"/>
            <a:endCxn id="37" idx="1"/>
          </p:cNvCxnSpPr>
          <p:nvPr/>
        </p:nvCxnSpPr>
        <p:spPr>
          <a:xfrm>
            <a:off x="7406866" y="2960198"/>
            <a:ext cx="1058959" cy="18490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xmlns="" id="{E482A55D-3DA9-6A43-B51F-A537A67A5E56}"/>
              </a:ext>
            </a:extLst>
          </p:cNvPr>
          <p:cNvCxnSpPr>
            <a:cxnSpLocks/>
            <a:stCxn id="32" idx="3"/>
            <a:endCxn id="34" idx="1"/>
          </p:cNvCxnSpPr>
          <p:nvPr/>
        </p:nvCxnSpPr>
        <p:spPr>
          <a:xfrm flipV="1">
            <a:off x="7406866" y="2746939"/>
            <a:ext cx="1072209" cy="21325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6FA6CCB6-5CEB-444C-BD72-BC613EB62EE5}"/>
              </a:ext>
            </a:extLst>
          </p:cNvPr>
          <p:cNvCxnSpPr>
            <a:cxnSpLocks/>
            <a:stCxn id="32" idx="3"/>
            <a:endCxn id="35" idx="1"/>
          </p:cNvCxnSpPr>
          <p:nvPr/>
        </p:nvCxnSpPr>
        <p:spPr>
          <a:xfrm>
            <a:off x="7406866" y="2960198"/>
            <a:ext cx="1058964" cy="55920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xmlns="" id="{DA1ED836-B52C-6E48-B730-66E5F56749EE}"/>
              </a:ext>
            </a:extLst>
          </p:cNvPr>
          <p:cNvCxnSpPr>
            <a:cxnSpLocks/>
            <a:stCxn id="32" idx="3"/>
            <a:endCxn id="36" idx="1"/>
          </p:cNvCxnSpPr>
          <p:nvPr/>
        </p:nvCxnSpPr>
        <p:spPr>
          <a:xfrm>
            <a:off x="7406866" y="2960198"/>
            <a:ext cx="1065590" cy="103256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Rounded Rectangle 51">
            <a:extLst>
              <a:ext uri="{FF2B5EF4-FFF2-40B4-BE49-F238E27FC236}">
                <a16:creationId xmlns:a16="http://schemas.microsoft.com/office/drawing/2014/main" xmlns="" id="{BC260260-F830-9E4F-9CFF-1FF3C62FE029}"/>
              </a:ext>
            </a:extLst>
          </p:cNvPr>
          <p:cNvSpPr/>
          <p:nvPr/>
        </p:nvSpPr>
        <p:spPr>
          <a:xfrm>
            <a:off x="4023413" y="4316591"/>
            <a:ext cx="1051891" cy="423857"/>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Temporal Description</a:t>
            </a:r>
          </a:p>
        </p:txBody>
      </p:sp>
      <p:sp>
        <p:nvSpPr>
          <p:cNvPr id="53" name="Rounded Rectangle 52">
            <a:extLst>
              <a:ext uri="{FF2B5EF4-FFF2-40B4-BE49-F238E27FC236}">
                <a16:creationId xmlns:a16="http://schemas.microsoft.com/office/drawing/2014/main" xmlns="" id="{5D1363C4-A436-194D-83F4-CBCC55E61F05}"/>
              </a:ext>
            </a:extLst>
          </p:cNvPr>
          <p:cNvSpPr/>
          <p:nvPr/>
        </p:nvSpPr>
        <p:spPr>
          <a:xfrm>
            <a:off x="5679352" y="3774688"/>
            <a:ext cx="894522" cy="310778"/>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Time Span</a:t>
            </a:r>
          </a:p>
        </p:txBody>
      </p:sp>
      <p:sp>
        <p:nvSpPr>
          <p:cNvPr id="54" name="Rounded Rectangle 53">
            <a:extLst>
              <a:ext uri="{FF2B5EF4-FFF2-40B4-BE49-F238E27FC236}">
                <a16:creationId xmlns:a16="http://schemas.microsoft.com/office/drawing/2014/main" xmlns="" id="{E9948F0A-631D-694B-850F-D13F9128F733}"/>
              </a:ext>
            </a:extLst>
          </p:cNvPr>
          <p:cNvSpPr/>
          <p:nvPr/>
        </p:nvSpPr>
        <p:spPr>
          <a:xfrm>
            <a:off x="5679352" y="4213794"/>
            <a:ext cx="894522" cy="274246"/>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Cadence</a:t>
            </a:r>
          </a:p>
        </p:txBody>
      </p:sp>
      <p:sp>
        <p:nvSpPr>
          <p:cNvPr id="55" name="Rounded Rectangle 54">
            <a:extLst>
              <a:ext uri="{FF2B5EF4-FFF2-40B4-BE49-F238E27FC236}">
                <a16:creationId xmlns:a16="http://schemas.microsoft.com/office/drawing/2014/main" xmlns="" id="{FAF85E1F-947A-2A41-A28E-C0E5B233D453}"/>
              </a:ext>
            </a:extLst>
          </p:cNvPr>
          <p:cNvSpPr/>
          <p:nvPr/>
        </p:nvSpPr>
        <p:spPr>
          <a:xfrm>
            <a:off x="5665255" y="4604993"/>
            <a:ext cx="894522" cy="288131"/>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Exposure</a:t>
            </a:r>
          </a:p>
        </p:txBody>
      </p:sp>
      <p:cxnSp>
        <p:nvCxnSpPr>
          <p:cNvPr id="56" name="Straight Arrow Connector 55">
            <a:extLst>
              <a:ext uri="{FF2B5EF4-FFF2-40B4-BE49-F238E27FC236}">
                <a16:creationId xmlns:a16="http://schemas.microsoft.com/office/drawing/2014/main" xmlns="" id="{77CCFE5A-636C-F444-BED4-7802970FF740}"/>
              </a:ext>
            </a:extLst>
          </p:cNvPr>
          <p:cNvCxnSpPr>
            <a:cxnSpLocks/>
            <a:stCxn id="52" idx="3"/>
            <a:endCxn id="53" idx="1"/>
          </p:cNvCxnSpPr>
          <p:nvPr/>
        </p:nvCxnSpPr>
        <p:spPr>
          <a:xfrm flipV="1">
            <a:off x="5075304" y="3930077"/>
            <a:ext cx="604048" cy="59844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xmlns="" id="{B3F11DD1-E74C-E54A-A251-F6A9994CFDCB}"/>
              </a:ext>
            </a:extLst>
          </p:cNvPr>
          <p:cNvCxnSpPr>
            <a:cxnSpLocks/>
            <a:stCxn id="12" idx="3"/>
            <a:endCxn id="63" idx="1"/>
          </p:cNvCxnSpPr>
          <p:nvPr/>
        </p:nvCxnSpPr>
        <p:spPr>
          <a:xfrm flipV="1">
            <a:off x="5083587" y="4997875"/>
            <a:ext cx="2190600" cy="76164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xmlns="" id="{3AADFBF8-0F9A-3440-AC91-8564EF31290C}"/>
              </a:ext>
            </a:extLst>
          </p:cNvPr>
          <p:cNvCxnSpPr>
            <a:cxnSpLocks/>
            <a:stCxn id="52" idx="3"/>
            <a:endCxn id="54" idx="1"/>
          </p:cNvCxnSpPr>
          <p:nvPr/>
        </p:nvCxnSpPr>
        <p:spPr>
          <a:xfrm flipV="1">
            <a:off x="5075304" y="4350917"/>
            <a:ext cx="604048" cy="17760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xmlns="" id="{B1CA648F-79CC-254D-B2A3-32DBEAB4663B}"/>
              </a:ext>
            </a:extLst>
          </p:cNvPr>
          <p:cNvCxnSpPr>
            <a:cxnSpLocks/>
            <a:stCxn id="52" idx="3"/>
            <a:endCxn id="55" idx="1"/>
          </p:cNvCxnSpPr>
          <p:nvPr/>
        </p:nvCxnSpPr>
        <p:spPr>
          <a:xfrm>
            <a:off x="5075304" y="4528520"/>
            <a:ext cx="589951" cy="22053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xmlns="" id="{3AFD36B6-B4E4-9841-A8B7-135CD1A4F6E5}"/>
              </a:ext>
            </a:extLst>
          </p:cNvPr>
          <p:cNvSpPr/>
          <p:nvPr/>
        </p:nvSpPr>
        <p:spPr>
          <a:xfrm>
            <a:off x="7285346" y="4411876"/>
            <a:ext cx="1173854" cy="280631"/>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Name</a:t>
            </a:r>
          </a:p>
        </p:txBody>
      </p:sp>
      <p:sp>
        <p:nvSpPr>
          <p:cNvPr id="61" name="Rounded Rectangle 60">
            <a:extLst>
              <a:ext uri="{FF2B5EF4-FFF2-40B4-BE49-F238E27FC236}">
                <a16:creationId xmlns:a16="http://schemas.microsoft.com/office/drawing/2014/main" xmlns="" id="{9A32D933-80F4-E741-9958-84C183C7CFA5}"/>
              </a:ext>
            </a:extLst>
          </p:cNvPr>
          <p:cNvSpPr/>
          <p:nvPr/>
        </p:nvSpPr>
        <p:spPr>
          <a:xfrm>
            <a:off x="7298597" y="5300510"/>
            <a:ext cx="1167228" cy="356465"/>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Units</a:t>
            </a:r>
          </a:p>
        </p:txBody>
      </p:sp>
      <p:sp>
        <p:nvSpPr>
          <p:cNvPr id="62" name="Rounded Rectangle 61">
            <a:extLst>
              <a:ext uri="{FF2B5EF4-FFF2-40B4-BE49-F238E27FC236}">
                <a16:creationId xmlns:a16="http://schemas.microsoft.com/office/drawing/2014/main" xmlns="" id="{79626309-0AF6-E54A-8C1E-17CF3EA3B0F3}"/>
              </a:ext>
            </a:extLst>
          </p:cNvPr>
          <p:cNvSpPr/>
          <p:nvPr/>
        </p:nvSpPr>
        <p:spPr>
          <a:xfrm>
            <a:off x="7289530" y="6256064"/>
            <a:ext cx="1176295" cy="366696"/>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Parameter Key</a:t>
            </a:r>
          </a:p>
        </p:txBody>
      </p:sp>
      <p:sp>
        <p:nvSpPr>
          <p:cNvPr id="63" name="Rounded Rectangle 62">
            <a:extLst>
              <a:ext uri="{FF2B5EF4-FFF2-40B4-BE49-F238E27FC236}">
                <a16:creationId xmlns:a16="http://schemas.microsoft.com/office/drawing/2014/main" xmlns="" id="{B192DC91-E487-0C4C-A534-AAEF1F535D4B}"/>
              </a:ext>
            </a:extLst>
          </p:cNvPr>
          <p:cNvSpPr/>
          <p:nvPr/>
        </p:nvSpPr>
        <p:spPr>
          <a:xfrm>
            <a:off x="7274187" y="4819642"/>
            <a:ext cx="1191638" cy="356465"/>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Description</a:t>
            </a:r>
          </a:p>
        </p:txBody>
      </p:sp>
      <p:sp>
        <p:nvSpPr>
          <p:cNvPr id="64" name="Rounded Rectangle 63">
            <a:extLst>
              <a:ext uri="{FF2B5EF4-FFF2-40B4-BE49-F238E27FC236}">
                <a16:creationId xmlns:a16="http://schemas.microsoft.com/office/drawing/2014/main" xmlns="" id="{B850A917-D2E2-D246-ADF4-1A8C742BE9F6}"/>
              </a:ext>
            </a:extLst>
          </p:cNvPr>
          <p:cNvSpPr/>
          <p:nvPr/>
        </p:nvSpPr>
        <p:spPr>
          <a:xfrm>
            <a:off x="7289531" y="5760254"/>
            <a:ext cx="1176294" cy="365396"/>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{Parameter Type}</a:t>
            </a:r>
          </a:p>
        </p:txBody>
      </p:sp>
      <p:sp>
        <p:nvSpPr>
          <p:cNvPr id="65" name="Rounded Rectangle 64">
            <a:extLst>
              <a:ext uri="{FF2B5EF4-FFF2-40B4-BE49-F238E27FC236}">
                <a16:creationId xmlns:a16="http://schemas.microsoft.com/office/drawing/2014/main" xmlns="" id="{B24C52B5-5E1F-254F-97AD-019574B79E13}"/>
              </a:ext>
            </a:extLst>
          </p:cNvPr>
          <p:cNvSpPr/>
          <p:nvPr/>
        </p:nvSpPr>
        <p:spPr>
          <a:xfrm>
            <a:off x="9119794" y="4783385"/>
            <a:ext cx="914400" cy="283677"/>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Particle</a:t>
            </a:r>
          </a:p>
        </p:txBody>
      </p:sp>
      <p:sp>
        <p:nvSpPr>
          <p:cNvPr id="66" name="Rounded Rectangle 65">
            <a:extLst>
              <a:ext uri="{FF2B5EF4-FFF2-40B4-BE49-F238E27FC236}">
                <a16:creationId xmlns:a16="http://schemas.microsoft.com/office/drawing/2014/main" xmlns="" id="{9C6E1A34-DC73-B946-9F9A-ADCB49F4DEE9}"/>
              </a:ext>
            </a:extLst>
          </p:cNvPr>
          <p:cNvSpPr/>
          <p:nvPr/>
        </p:nvSpPr>
        <p:spPr>
          <a:xfrm>
            <a:off x="9119794" y="5157349"/>
            <a:ext cx="914400" cy="283677"/>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Wave</a:t>
            </a:r>
          </a:p>
        </p:txBody>
      </p:sp>
      <p:sp>
        <p:nvSpPr>
          <p:cNvPr id="67" name="Rounded Rectangle 66">
            <a:extLst>
              <a:ext uri="{FF2B5EF4-FFF2-40B4-BE49-F238E27FC236}">
                <a16:creationId xmlns:a16="http://schemas.microsoft.com/office/drawing/2014/main" xmlns="" id="{B827D5B4-75E1-A742-A919-ED0112B4CE22}"/>
              </a:ext>
            </a:extLst>
          </p:cNvPr>
          <p:cNvSpPr/>
          <p:nvPr/>
        </p:nvSpPr>
        <p:spPr>
          <a:xfrm>
            <a:off x="9126419" y="5591258"/>
            <a:ext cx="914400" cy="280623"/>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 Mixed</a:t>
            </a:r>
          </a:p>
        </p:txBody>
      </p:sp>
      <p:sp>
        <p:nvSpPr>
          <p:cNvPr id="68" name="Rounded Rectangle 67">
            <a:extLst>
              <a:ext uri="{FF2B5EF4-FFF2-40B4-BE49-F238E27FC236}">
                <a16:creationId xmlns:a16="http://schemas.microsoft.com/office/drawing/2014/main" xmlns="" id="{CA29D21D-1D2B-8E42-BCCF-0CED1D986542}"/>
              </a:ext>
            </a:extLst>
          </p:cNvPr>
          <p:cNvSpPr/>
          <p:nvPr/>
        </p:nvSpPr>
        <p:spPr>
          <a:xfrm>
            <a:off x="9119794" y="4345080"/>
            <a:ext cx="914400" cy="283677"/>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Field</a:t>
            </a:r>
          </a:p>
        </p:txBody>
      </p:sp>
      <p:sp>
        <p:nvSpPr>
          <p:cNvPr id="69" name="Rounded Rectangle 68">
            <a:extLst>
              <a:ext uri="{FF2B5EF4-FFF2-40B4-BE49-F238E27FC236}">
                <a16:creationId xmlns:a16="http://schemas.microsoft.com/office/drawing/2014/main" xmlns="" id="{FCE37383-27EB-EF44-814E-8E11E7CFC18A}"/>
              </a:ext>
            </a:extLst>
          </p:cNvPr>
          <p:cNvSpPr/>
          <p:nvPr/>
        </p:nvSpPr>
        <p:spPr>
          <a:xfrm>
            <a:off x="9126419" y="5965222"/>
            <a:ext cx="914400" cy="280623"/>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 Support</a:t>
            </a:r>
          </a:p>
        </p:txBody>
      </p:sp>
      <p:cxnSp>
        <p:nvCxnSpPr>
          <p:cNvPr id="70" name="Straight Arrow Connector 69">
            <a:extLst>
              <a:ext uri="{FF2B5EF4-FFF2-40B4-BE49-F238E27FC236}">
                <a16:creationId xmlns:a16="http://schemas.microsoft.com/office/drawing/2014/main" xmlns="" id="{E8D6CB3E-1BB8-054A-BE00-848598BBDAF1}"/>
              </a:ext>
            </a:extLst>
          </p:cNvPr>
          <p:cNvCxnSpPr>
            <a:cxnSpLocks/>
            <a:stCxn id="12" idx="3"/>
            <a:endCxn id="60" idx="1"/>
          </p:cNvCxnSpPr>
          <p:nvPr/>
        </p:nvCxnSpPr>
        <p:spPr>
          <a:xfrm flipV="1">
            <a:off x="5083587" y="4552192"/>
            <a:ext cx="2201759" cy="120732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xmlns="" id="{AFA5CF2B-DF21-E14A-99BC-E9E09CC93E41}"/>
              </a:ext>
            </a:extLst>
          </p:cNvPr>
          <p:cNvCxnSpPr>
            <a:cxnSpLocks/>
            <a:stCxn id="12" idx="3"/>
            <a:endCxn id="61" idx="1"/>
          </p:cNvCxnSpPr>
          <p:nvPr/>
        </p:nvCxnSpPr>
        <p:spPr>
          <a:xfrm flipV="1">
            <a:off x="5083587" y="5478743"/>
            <a:ext cx="2215010" cy="28077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xmlns="" id="{DFF85195-4372-DC4F-AFC9-AFE35BEB1A64}"/>
              </a:ext>
            </a:extLst>
          </p:cNvPr>
          <p:cNvCxnSpPr>
            <a:cxnSpLocks/>
            <a:stCxn id="12" idx="3"/>
            <a:endCxn id="64" idx="1"/>
          </p:cNvCxnSpPr>
          <p:nvPr/>
        </p:nvCxnSpPr>
        <p:spPr>
          <a:xfrm>
            <a:off x="5083587" y="5759518"/>
            <a:ext cx="2205944" cy="18343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xmlns="" id="{F15D2317-6BBC-1A4C-9DFB-8CF1C08177E0}"/>
              </a:ext>
            </a:extLst>
          </p:cNvPr>
          <p:cNvCxnSpPr>
            <a:cxnSpLocks/>
            <a:stCxn id="12" idx="3"/>
            <a:endCxn id="62" idx="1"/>
          </p:cNvCxnSpPr>
          <p:nvPr/>
        </p:nvCxnSpPr>
        <p:spPr>
          <a:xfrm>
            <a:off x="5083587" y="5759518"/>
            <a:ext cx="2205943" cy="67989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xmlns="" id="{C0391C69-1AE5-6740-B1A5-1E2DED72D42A}"/>
              </a:ext>
            </a:extLst>
          </p:cNvPr>
          <p:cNvCxnSpPr>
            <a:cxnSpLocks/>
            <a:stCxn id="64" idx="3"/>
            <a:endCxn id="68" idx="1"/>
          </p:cNvCxnSpPr>
          <p:nvPr/>
        </p:nvCxnSpPr>
        <p:spPr>
          <a:xfrm flipV="1">
            <a:off x="8465825" y="4486919"/>
            <a:ext cx="653969" cy="145603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xmlns="" id="{5E400E8C-6BDF-F942-9E2F-0D0404B62A41}"/>
              </a:ext>
            </a:extLst>
          </p:cNvPr>
          <p:cNvCxnSpPr>
            <a:cxnSpLocks/>
            <a:stCxn id="64" idx="3"/>
            <a:endCxn id="65" idx="1"/>
          </p:cNvCxnSpPr>
          <p:nvPr/>
        </p:nvCxnSpPr>
        <p:spPr>
          <a:xfrm flipV="1">
            <a:off x="8465825" y="4925224"/>
            <a:ext cx="653969" cy="101772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xmlns="" id="{420A10A7-F5E5-3548-B08D-072AE59660D6}"/>
              </a:ext>
            </a:extLst>
          </p:cNvPr>
          <p:cNvCxnSpPr>
            <a:cxnSpLocks/>
            <a:stCxn id="64" idx="3"/>
            <a:endCxn id="66" idx="1"/>
          </p:cNvCxnSpPr>
          <p:nvPr/>
        </p:nvCxnSpPr>
        <p:spPr>
          <a:xfrm flipV="1">
            <a:off x="8465825" y="5299188"/>
            <a:ext cx="653969" cy="64376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xmlns="" id="{BE639559-F346-5241-B98D-A70C8893CC71}"/>
              </a:ext>
            </a:extLst>
          </p:cNvPr>
          <p:cNvCxnSpPr>
            <a:cxnSpLocks/>
            <a:stCxn id="64" idx="3"/>
            <a:endCxn id="67" idx="1"/>
          </p:cNvCxnSpPr>
          <p:nvPr/>
        </p:nvCxnSpPr>
        <p:spPr>
          <a:xfrm flipV="1">
            <a:off x="8465825" y="5731570"/>
            <a:ext cx="660594" cy="21138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xmlns="" id="{96D00AD4-9BF6-9C47-A980-822D5D3E71D3}"/>
              </a:ext>
            </a:extLst>
          </p:cNvPr>
          <p:cNvCxnSpPr>
            <a:cxnSpLocks/>
            <a:stCxn id="64" idx="3"/>
            <a:endCxn id="69" idx="1"/>
          </p:cNvCxnSpPr>
          <p:nvPr/>
        </p:nvCxnSpPr>
        <p:spPr>
          <a:xfrm>
            <a:off x="8465825" y="5942952"/>
            <a:ext cx="660594" cy="16258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Rounded Rectangle 79">
            <a:extLst>
              <a:ext uri="{FF2B5EF4-FFF2-40B4-BE49-F238E27FC236}">
                <a16:creationId xmlns:a16="http://schemas.microsoft.com/office/drawing/2014/main" xmlns="" id="{88A18478-420E-0E41-855F-3D6B062662DC}"/>
              </a:ext>
            </a:extLst>
          </p:cNvPr>
          <p:cNvSpPr/>
          <p:nvPr/>
        </p:nvSpPr>
        <p:spPr>
          <a:xfrm>
            <a:off x="1384019" y="5056919"/>
            <a:ext cx="1199325" cy="388260"/>
          </a:xfrm>
          <a:prstGeom prst="roundRect">
            <a:avLst/>
          </a:prstGeom>
          <a:solidFill>
            <a:srgbClr val="B7DBFF"/>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Numerical Output</a:t>
            </a:r>
          </a:p>
        </p:txBody>
      </p:sp>
      <p:sp>
        <p:nvSpPr>
          <p:cNvPr id="82" name="Rounded Rectangle 81">
            <a:extLst>
              <a:ext uri="{FF2B5EF4-FFF2-40B4-BE49-F238E27FC236}">
                <a16:creationId xmlns:a16="http://schemas.microsoft.com/office/drawing/2014/main" xmlns="" id="{27AAAEB0-6B7D-564A-A9DF-87F756068D0B}"/>
              </a:ext>
            </a:extLst>
          </p:cNvPr>
          <p:cNvSpPr/>
          <p:nvPr/>
        </p:nvSpPr>
        <p:spPr>
          <a:xfrm>
            <a:off x="1397271" y="4329898"/>
            <a:ext cx="1199325" cy="282640"/>
          </a:xfrm>
          <a:prstGeom prst="roundRect">
            <a:avLst/>
          </a:prstGeom>
          <a:solidFill>
            <a:srgbClr val="B7DBFF"/>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Granule</a:t>
            </a:r>
          </a:p>
        </p:txBody>
      </p:sp>
      <p:cxnSp>
        <p:nvCxnSpPr>
          <p:cNvPr id="83" name="Straight Arrow Connector 82">
            <a:extLst>
              <a:ext uri="{FF2B5EF4-FFF2-40B4-BE49-F238E27FC236}">
                <a16:creationId xmlns:a16="http://schemas.microsoft.com/office/drawing/2014/main" xmlns="" id="{9528CDB8-D4B6-964D-AB60-D7C18C327F10}"/>
              </a:ext>
            </a:extLst>
          </p:cNvPr>
          <p:cNvCxnSpPr>
            <a:cxnSpLocks/>
            <a:stCxn id="4" idx="3"/>
            <a:endCxn id="52" idx="1"/>
          </p:cNvCxnSpPr>
          <p:nvPr/>
        </p:nvCxnSpPr>
        <p:spPr>
          <a:xfrm>
            <a:off x="2593285" y="3164247"/>
            <a:ext cx="1430128" cy="136427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Rounded Rectangle 83">
            <a:extLst>
              <a:ext uri="{FF2B5EF4-FFF2-40B4-BE49-F238E27FC236}">
                <a16:creationId xmlns:a16="http://schemas.microsoft.com/office/drawing/2014/main" xmlns="" id="{5F880406-D5CB-5E4E-9545-36E4C80A1278}"/>
              </a:ext>
            </a:extLst>
          </p:cNvPr>
          <p:cNvSpPr/>
          <p:nvPr/>
        </p:nvSpPr>
        <p:spPr>
          <a:xfrm>
            <a:off x="4001901" y="1304134"/>
            <a:ext cx="1060174" cy="324131"/>
          </a:xfrm>
          <a:prstGeom prst="roundRect">
            <a:avLst/>
          </a:prstGeom>
          <a:solidFill>
            <a:schemeClr val="accent2">
              <a:lumMod val="60000"/>
              <a:lumOff val="40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Resource ID</a:t>
            </a:r>
          </a:p>
        </p:txBody>
      </p:sp>
      <p:cxnSp>
        <p:nvCxnSpPr>
          <p:cNvPr id="85" name="Straight Arrow Connector 84">
            <a:extLst>
              <a:ext uri="{FF2B5EF4-FFF2-40B4-BE49-F238E27FC236}">
                <a16:creationId xmlns:a16="http://schemas.microsoft.com/office/drawing/2014/main" xmlns="" id="{A0CBFF9C-E55F-3442-BBD6-47C1B54F8F7A}"/>
              </a:ext>
            </a:extLst>
          </p:cNvPr>
          <p:cNvCxnSpPr>
            <a:cxnSpLocks/>
            <a:stCxn id="4" idx="3"/>
            <a:endCxn id="84" idx="1"/>
          </p:cNvCxnSpPr>
          <p:nvPr/>
        </p:nvCxnSpPr>
        <p:spPr>
          <a:xfrm flipV="1">
            <a:off x="2593285" y="1466200"/>
            <a:ext cx="1408616" cy="169804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Rounded Rectangle 93">
            <a:extLst>
              <a:ext uri="{FF2B5EF4-FFF2-40B4-BE49-F238E27FC236}">
                <a16:creationId xmlns:a16="http://schemas.microsoft.com/office/drawing/2014/main" xmlns="" id="{E4F51D42-DC15-FC47-8C55-FA37BB7C4BB1}"/>
              </a:ext>
            </a:extLst>
          </p:cNvPr>
          <p:cNvSpPr/>
          <p:nvPr/>
        </p:nvSpPr>
        <p:spPr>
          <a:xfrm>
            <a:off x="1403918" y="4666855"/>
            <a:ext cx="1199325" cy="282640"/>
          </a:xfrm>
          <a:prstGeom prst="roundRect">
            <a:avLst/>
          </a:prstGeom>
          <a:solidFill>
            <a:srgbClr val="B7DBFF"/>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Annotation</a:t>
            </a:r>
          </a:p>
        </p:txBody>
      </p:sp>
      <p:sp>
        <p:nvSpPr>
          <p:cNvPr id="95" name="TextBox 94">
            <a:extLst>
              <a:ext uri="{FF2B5EF4-FFF2-40B4-BE49-F238E27FC236}">
                <a16:creationId xmlns:a16="http://schemas.microsoft.com/office/drawing/2014/main" xmlns="" id="{BCB39E3F-E085-ED4B-BA5E-2C31AE59E96D}"/>
              </a:ext>
            </a:extLst>
          </p:cNvPr>
          <p:cNvSpPr txBox="1"/>
          <p:nvPr/>
        </p:nvSpPr>
        <p:spPr>
          <a:xfrm rot="5400000">
            <a:off x="4230475" y="5235837"/>
            <a:ext cx="636104" cy="276999"/>
          </a:xfrm>
          <a:prstGeom prst="rect">
            <a:avLst/>
          </a:prstGeom>
          <a:noFill/>
        </p:spPr>
        <p:txBody>
          <a:bodyPr wrap="square" rtlCol="0">
            <a:spAutoFit/>
          </a:bodyPr>
          <a:lstStyle/>
          <a:p>
            <a:pPr algn="ctr"/>
            <a:r>
              <a:rPr lang="en-US" sz="1200" dirty="0"/>
              <a:t>•••</a:t>
            </a:r>
            <a:endParaRPr lang="en-US" sz="2000" dirty="0"/>
          </a:p>
        </p:txBody>
      </p:sp>
      <p:sp>
        <p:nvSpPr>
          <p:cNvPr id="96" name="Rounded Rectangle 95">
            <a:extLst>
              <a:ext uri="{FF2B5EF4-FFF2-40B4-BE49-F238E27FC236}">
                <a16:creationId xmlns:a16="http://schemas.microsoft.com/office/drawing/2014/main" xmlns="" id="{B56BD7BC-8ABB-5D4B-88DD-D52B613A8E84}"/>
              </a:ext>
            </a:extLst>
          </p:cNvPr>
          <p:cNvSpPr/>
          <p:nvPr/>
        </p:nvSpPr>
        <p:spPr>
          <a:xfrm>
            <a:off x="1384019" y="5562509"/>
            <a:ext cx="1199325" cy="397575"/>
          </a:xfrm>
          <a:prstGeom prst="roundRect">
            <a:avLst/>
          </a:prstGeom>
          <a:solidFill>
            <a:srgbClr val="B7DBFF"/>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05000"/>
              </a:lnSpc>
              <a:spcAft>
                <a:spcPts val="800"/>
              </a:spcAft>
            </a:pPr>
            <a:r>
              <a:rPr lang="en-US" sz="1200" b="1" dirty="0">
                <a:solidFill>
                  <a:schemeClr val="dk1"/>
                </a:solidFill>
                <a:latin typeface="Times New Roman" panose="02020603050405020304" pitchFamily="18" charset="0"/>
                <a:ea typeface="Calibri" panose="020F0502020204030204" pitchFamily="34" charset="0"/>
              </a:rPr>
              <a:t>Display </a:t>
            </a:r>
            <a:r>
              <a:rPr lang="en-US" sz="1200" b="1" dirty="0" smtClean="0">
                <a:solidFill>
                  <a:schemeClr val="dk1"/>
                </a:solidFill>
                <a:latin typeface="Times New Roman" panose="02020603050405020304" pitchFamily="18" charset="0"/>
                <a:ea typeface="Calibri" panose="020F0502020204030204" pitchFamily="34" charset="0"/>
              </a:rPr>
              <a:t/>
            </a:r>
            <a:br>
              <a:rPr lang="en-US" sz="1200" b="1" dirty="0" smtClean="0">
                <a:solidFill>
                  <a:schemeClr val="dk1"/>
                </a:solidFill>
                <a:latin typeface="Times New Roman" panose="02020603050405020304" pitchFamily="18" charset="0"/>
                <a:ea typeface="Calibri" panose="020F0502020204030204" pitchFamily="34" charset="0"/>
              </a:rPr>
            </a:br>
            <a:r>
              <a:rPr lang="en-US" sz="1200" b="1" dirty="0" smtClean="0">
                <a:solidFill>
                  <a:schemeClr val="dk1"/>
                </a:solidFill>
                <a:latin typeface="Times New Roman" panose="02020603050405020304" pitchFamily="18" charset="0"/>
                <a:ea typeface="Calibri" panose="020F0502020204030204" pitchFamily="34" charset="0"/>
              </a:rPr>
              <a:t>Output</a:t>
            </a:r>
            <a:endParaRPr lang="en-US" sz="1200" b="1" dirty="0">
              <a:solidFill>
                <a:schemeClr val="dk1"/>
              </a:solidFill>
              <a:latin typeface="Times New Roman" panose="02020603050405020304" pitchFamily="18" charset="0"/>
              <a:ea typeface="Calibri" panose="020F0502020204030204" pitchFamily="34" charset="0"/>
            </a:endParaRPr>
          </a:p>
        </p:txBody>
      </p:sp>
      <p:grpSp>
        <p:nvGrpSpPr>
          <p:cNvPr id="344" name="Group 343"/>
          <p:cNvGrpSpPr/>
          <p:nvPr/>
        </p:nvGrpSpPr>
        <p:grpSpPr>
          <a:xfrm>
            <a:off x="1157645" y="2408182"/>
            <a:ext cx="1623008" cy="369332"/>
            <a:chOff x="1157645" y="2125725"/>
            <a:chExt cx="1623008" cy="369332"/>
          </a:xfrm>
        </p:grpSpPr>
        <p:cxnSp>
          <p:nvCxnSpPr>
            <p:cNvPr id="266" name="Straight Connector 265"/>
            <p:cNvCxnSpPr/>
            <p:nvPr/>
          </p:nvCxnSpPr>
          <p:spPr>
            <a:xfrm>
              <a:off x="1201008" y="2458657"/>
              <a:ext cx="1527192" cy="0"/>
            </a:xfrm>
            <a:prstGeom prst="line">
              <a:avLst/>
            </a:prstGeom>
            <a:ln w="28575">
              <a:solidFill>
                <a:schemeClr val="accent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7" name="TextBox 266"/>
            <p:cNvSpPr txBox="1"/>
            <p:nvPr/>
          </p:nvSpPr>
          <p:spPr>
            <a:xfrm>
              <a:off x="1157645" y="2125725"/>
              <a:ext cx="1623008" cy="369332"/>
            </a:xfrm>
            <a:prstGeom prst="rect">
              <a:avLst/>
            </a:prstGeom>
            <a:noFill/>
          </p:spPr>
          <p:txBody>
            <a:bodyPr wrap="none" rtlCol="0">
              <a:spAutoFit/>
            </a:bodyPr>
            <a:lstStyle/>
            <a:p>
              <a:pPr algn="ctr"/>
              <a:r>
                <a:rPr lang="en-US" dirty="0" smtClean="0">
                  <a:solidFill>
                    <a:schemeClr val="accent1">
                      <a:lumMod val="50000"/>
                    </a:schemeClr>
                  </a:solidFill>
                </a:rPr>
                <a:t>Data Resources</a:t>
              </a:r>
              <a:endParaRPr lang="en-US" dirty="0">
                <a:solidFill>
                  <a:schemeClr val="accent1">
                    <a:lumMod val="50000"/>
                  </a:schemeClr>
                </a:solidFill>
              </a:endParaRPr>
            </a:p>
          </p:txBody>
        </p:sp>
      </p:grpSp>
      <p:pic>
        <p:nvPicPr>
          <p:cNvPr id="328" name="Picture 16" descr="Image result for cloud"/>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38178" y="1227946"/>
            <a:ext cx="1832195" cy="1302576"/>
          </a:xfrm>
          <a:prstGeom prst="rect">
            <a:avLst/>
          </a:prstGeom>
          <a:noFill/>
          <a:extLst>
            <a:ext uri="{909E8E84-426E-40DD-AFC4-6F175D3DCCD1}">
              <a14:hiddenFill xmlns:a14="http://schemas.microsoft.com/office/drawing/2010/main">
                <a:solidFill>
                  <a:srgbClr val="FFFFFF"/>
                </a:solidFill>
              </a14:hiddenFill>
            </a:ext>
          </a:extLst>
        </p:spPr>
      </p:pic>
      <p:sp>
        <p:nvSpPr>
          <p:cNvPr id="330" name="Folded Corner 329"/>
          <p:cNvSpPr/>
          <p:nvPr/>
        </p:nvSpPr>
        <p:spPr>
          <a:xfrm rot="10800000">
            <a:off x="10539537" y="1541155"/>
            <a:ext cx="426082" cy="551531"/>
          </a:xfrm>
          <a:prstGeom prst="foldedCorne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331" name="Straight Arrow Connector 330">
            <a:extLst>
              <a:ext uri="{FF2B5EF4-FFF2-40B4-BE49-F238E27FC236}">
                <a16:creationId xmlns:a16="http://schemas.microsoft.com/office/drawing/2014/main" xmlns="" id="{786F57AF-AACE-FF4C-90BF-853FE648DDA4}"/>
              </a:ext>
            </a:extLst>
          </p:cNvPr>
          <p:cNvCxnSpPr>
            <a:cxnSpLocks/>
            <a:stCxn id="23" idx="3"/>
            <a:endCxn id="330" idx="3"/>
          </p:cNvCxnSpPr>
          <p:nvPr/>
        </p:nvCxnSpPr>
        <p:spPr>
          <a:xfrm flipV="1">
            <a:off x="8854288" y="1816920"/>
            <a:ext cx="1685249" cy="9177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6" name="Elbow Connector 335"/>
          <p:cNvCxnSpPr>
            <a:stCxn id="35" idx="3"/>
            <a:endCxn id="330" idx="0"/>
          </p:cNvCxnSpPr>
          <p:nvPr/>
        </p:nvCxnSpPr>
        <p:spPr>
          <a:xfrm flipV="1">
            <a:off x="9483907" y="2092686"/>
            <a:ext cx="1268671" cy="1426713"/>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8" name="Elbow Connector 337"/>
          <p:cNvCxnSpPr>
            <a:stCxn id="62" idx="3"/>
            <a:endCxn id="330" idx="0"/>
          </p:cNvCxnSpPr>
          <p:nvPr/>
        </p:nvCxnSpPr>
        <p:spPr>
          <a:xfrm flipV="1">
            <a:off x="8465825" y="2092686"/>
            <a:ext cx="2286753" cy="4346726"/>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1" name="Text Box 52"/>
          <p:cNvSpPr txBox="1"/>
          <p:nvPr/>
        </p:nvSpPr>
        <p:spPr>
          <a:xfrm>
            <a:off x="10559854" y="4647550"/>
            <a:ext cx="405765" cy="206851"/>
          </a:xfrm>
          <a:prstGeom prst="rect">
            <a:avLst/>
          </a:prstGeom>
          <a:solidFill>
            <a:schemeClr val="lt1"/>
          </a:solidFill>
          <a:ln w="127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8288" tIns="0" rIns="18288" bIns="9144" numCol="1" spcCol="0" rtlCol="0" fromWordArt="0" anchor="t" anchorCtr="0" forceAA="0" compatLnSpc="1">
            <a:prstTxWarp prst="textNoShape">
              <a:avLst/>
            </a:prstTxWarp>
            <a:spAutoFit/>
          </a:bodyPr>
          <a:lstStyle/>
          <a:p>
            <a:pPr marL="0" marR="0" algn="ctr">
              <a:lnSpc>
                <a:spcPct val="107000"/>
              </a:lnSpc>
              <a:spcBef>
                <a:spcPts val="0"/>
              </a:spcBef>
              <a:spcAft>
                <a:spcPts val="0"/>
              </a:spcAft>
            </a:pPr>
            <a:r>
              <a:rPr lang="en-US" sz="1200" b="1" dirty="0" smtClean="0">
                <a:effectLst/>
                <a:ea typeface="Calibri" panose="020F0502020204030204" pitchFamily="34" charset="0"/>
                <a:cs typeface="Times New Roman" panose="02020603050405020304" pitchFamily="18" charset="0"/>
              </a:rPr>
              <a:t>in</a:t>
            </a:r>
            <a:endParaRPr lang="en-US" sz="1100" dirty="0">
              <a:effectLst/>
              <a:ea typeface="Calibri" panose="020F0502020204030204" pitchFamily="34" charset="0"/>
              <a:cs typeface="Times New Roman" panose="02020603050405020304" pitchFamily="18" charset="0"/>
            </a:endParaRPr>
          </a:p>
        </p:txBody>
      </p:sp>
      <p:sp>
        <p:nvSpPr>
          <p:cNvPr id="342" name="Text Box 52"/>
          <p:cNvSpPr txBox="1"/>
          <p:nvPr/>
        </p:nvSpPr>
        <p:spPr>
          <a:xfrm>
            <a:off x="9838178" y="3436849"/>
            <a:ext cx="628894" cy="206851"/>
          </a:xfrm>
          <a:prstGeom prst="rect">
            <a:avLst/>
          </a:prstGeom>
          <a:solidFill>
            <a:schemeClr val="lt1"/>
          </a:solidFill>
          <a:ln w="127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8288" tIns="0" rIns="18288" bIns="9144" numCol="1" spcCol="0" rtlCol="0" fromWordArt="0" anchor="t" anchorCtr="0" forceAA="0" compatLnSpc="1">
            <a:prstTxWarp prst="textNoShape">
              <a:avLst/>
            </a:prstTxWarp>
            <a:spAutoFit/>
          </a:bodyPr>
          <a:lstStyle/>
          <a:p>
            <a:pPr marL="0" marR="0" algn="ctr">
              <a:lnSpc>
                <a:spcPct val="107000"/>
              </a:lnSpc>
              <a:spcBef>
                <a:spcPts val="0"/>
              </a:spcBef>
              <a:spcAft>
                <a:spcPts val="0"/>
              </a:spcAft>
            </a:pPr>
            <a:r>
              <a:rPr lang="en-US" sz="1200" b="1" dirty="0" smtClean="0">
                <a:ea typeface="Calibri" panose="020F0502020204030204" pitchFamily="34" charset="0"/>
                <a:cs typeface="Times New Roman" panose="02020603050405020304" pitchFamily="18" charset="0"/>
              </a:rPr>
              <a:t>location</a:t>
            </a:r>
            <a:endParaRPr lang="en-US" sz="1100" dirty="0">
              <a:effectLst/>
              <a:ea typeface="Calibri" panose="020F0502020204030204" pitchFamily="34" charset="0"/>
              <a:cs typeface="Times New Roman" panose="02020603050405020304" pitchFamily="18" charset="0"/>
            </a:endParaRPr>
          </a:p>
        </p:txBody>
      </p:sp>
      <p:sp>
        <p:nvSpPr>
          <p:cNvPr id="343" name="Text Box 52"/>
          <p:cNvSpPr txBox="1"/>
          <p:nvPr/>
        </p:nvSpPr>
        <p:spPr>
          <a:xfrm>
            <a:off x="9227258" y="1762446"/>
            <a:ext cx="628894" cy="206851"/>
          </a:xfrm>
          <a:prstGeom prst="rect">
            <a:avLst/>
          </a:prstGeom>
          <a:solidFill>
            <a:schemeClr val="lt1"/>
          </a:solidFill>
          <a:ln w="127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8288" tIns="0" rIns="18288" bIns="9144" numCol="1" spcCol="0" rtlCol="0" fromWordArt="0" anchor="t" anchorCtr="0" forceAA="0" compatLnSpc="1">
            <a:prstTxWarp prst="textNoShape">
              <a:avLst/>
            </a:prstTxWarp>
            <a:spAutoFit/>
          </a:bodyPr>
          <a:lstStyle/>
          <a:p>
            <a:pPr marL="0" marR="0" algn="ctr">
              <a:lnSpc>
                <a:spcPct val="107000"/>
              </a:lnSpc>
              <a:spcBef>
                <a:spcPts val="0"/>
              </a:spcBef>
              <a:spcAft>
                <a:spcPts val="0"/>
              </a:spcAft>
            </a:pPr>
            <a:r>
              <a:rPr lang="en-US" sz="1200" b="1" dirty="0" smtClean="0">
                <a:ea typeface="Calibri" panose="020F0502020204030204" pitchFamily="34" charset="0"/>
                <a:cs typeface="Times New Roman" panose="02020603050405020304" pitchFamily="18" charset="0"/>
              </a:rPr>
              <a:t>location</a:t>
            </a:r>
            <a:endParaRPr lang="en-US" sz="1100" dirty="0">
              <a:effectLst/>
              <a:ea typeface="Calibri" panose="020F0502020204030204" pitchFamily="34" charset="0"/>
              <a:cs typeface="Times New Roman" panose="02020603050405020304" pitchFamily="18" charset="0"/>
            </a:endParaRPr>
          </a:p>
        </p:txBody>
      </p:sp>
      <p:grpSp>
        <p:nvGrpSpPr>
          <p:cNvPr id="346" name="Group 345"/>
          <p:cNvGrpSpPr/>
          <p:nvPr/>
        </p:nvGrpSpPr>
        <p:grpSpPr>
          <a:xfrm>
            <a:off x="3810234" y="723355"/>
            <a:ext cx="1527192" cy="369332"/>
            <a:chOff x="1201008" y="2125725"/>
            <a:chExt cx="1527192" cy="369332"/>
          </a:xfrm>
        </p:grpSpPr>
        <p:cxnSp>
          <p:nvCxnSpPr>
            <p:cNvPr id="347" name="Straight Connector 346"/>
            <p:cNvCxnSpPr/>
            <p:nvPr/>
          </p:nvCxnSpPr>
          <p:spPr>
            <a:xfrm>
              <a:off x="1201008" y="2458657"/>
              <a:ext cx="1527192" cy="0"/>
            </a:xfrm>
            <a:prstGeom prst="line">
              <a:avLst/>
            </a:prstGeom>
            <a:ln w="28575">
              <a:solidFill>
                <a:schemeClr val="accent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48" name="TextBox 347"/>
            <p:cNvSpPr txBox="1"/>
            <p:nvPr/>
          </p:nvSpPr>
          <p:spPr>
            <a:xfrm>
              <a:off x="1529766" y="2125725"/>
              <a:ext cx="878767" cy="369332"/>
            </a:xfrm>
            <a:prstGeom prst="rect">
              <a:avLst/>
            </a:prstGeom>
            <a:noFill/>
          </p:spPr>
          <p:txBody>
            <a:bodyPr wrap="none" rtlCol="0">
              <a:spAutoFit/>
            </a:bodyPr>
            <a:lstStyle/>
            <a:p>
              <a:pPr algn="ctr"/>
              <a:r>
                <a:rPr lang="en-US" dirty="0" smtClean="0">
                  <a:solidFill>
                    <a:schemeClr val="accent1">
                      <a:lumMod val="50000"/>
                    </a:schemeClr>
                  </a:solidFill>
                </a:rPr>
                <a:t>Outline</a:t>
              </a:r>
              <a:endParaRPr lang="en-US" dirty="0">
                <a:solidFill>
                  <a:schemeClr val="accent1">
                    <a:lumMod val="50000"/>
                  </a:schemeClr>
                </a:solidFill>
              </a:endParaRPr>
            </a:p>
          </p:txBody>
        </p:sp>
      </p:grpSp>
      <p:grpSp>
        <p:nvGrpSpPr>
          <p:cNvPr id="349" name="Group 348"/>
          <p:cNvGrpSpPr/>
          <p:nvPr/>
        </p:nvGrpSpPr>
        <p:grpSpPr>
          <a:xfrm>
            <a:off x="5773646" y="229684"/>
            <a:ext cx="4212942" cy="369332"/>
            <a:chOff x="385245" y="2115496"/>
            <a:chExt cx="4212942" cy="369332"/>
          </a:xfrm>
        </p:grpSpPr>
        <p:cxnSp>
          <p:nvCxnSpPr>
            <p:cNvPr id="350" name="Straight Connector 349"/>
            <p:cNvCxnSpPr/>
            <p:nvPr/>
          </p:nvCxnSpPr>
          <p:spPr>
            <a:xfrm>
              <a:off x="385245" y="2458657"/>
              <a:ext cx="4212942" cy="0"/>
            </a:xfrm>
            <a:prstGeom prst="line">
              <a:avLst/>
            </a:prstGeom>
            <a:ln w="28575">
              <a:solidFill>
                <a:schemeClr val="accent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51" name="TextBox 350"/>
            <p:cNvSpPr txBox="1"/>
            <p:nvPr/>
          </p:nvSpPr>
          <p:spPr>
            <a:xfrm>
              <a:off x="1971842" y="2115496"/>
              <a:ext cx="1118832" cy="369332"/>
            </a:xfrm>
            <a:prstGeom prst="rect">
              <a:avLst/>
            </a:prstGeom>
            <a:noFill/>
          </p:spPr>
          <p:txBody>
            <a:bodyPr wrap="none" rtlCol="0">
              <a:spAutoFit/>
            </a:bodyPr>
            <a:lstStyle/>
            <a:p>
              <a:pPr algn="ctr"/>
              <a:r>
                <a:rPr lang="en-US" dirty="0" smtClean="0">
                  <a:solidFill>
                    <a:schemeClr val="accent1">
                      <a:lumMod val="50000"/>
                    </a:schemeClr>
                  </a:solidFill>
                </a:rPr>
                <a:t>Attributes</a:t>
              </a:r>
              <a:endParaRPr lang="en-US" dirty="0">
                <a:solidFill>
                  <a:schemeClr val="accent1">
                    <a:lumMod val="50000"/>
                  </a:schemeClr>
                </a:solidFill>
              </a:endParaRPr>
            </a:p>
          </p:txBody>
        </p:sp>
      </p:grpSp>
    </p:spTree>
    <p:extLst>
      <p:ext uri="{BB962C8B-B14F-4D97-AF65-F5344CB8AC3E}">
        <p14:creationId xmlns:p14="http://schemas.microsoft.com/office/powerpoint/2010/main" val="303359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346"/>
                                        </p:tgtEl>
                                        <p:attrNameLst>
                                          <p:attrName>style.visibility</p:attrName>
                                        </p:attrNameLst>
                                      </p:cBhvr>
                                      <p:to>
                                        <p:strVal val="visible"/>
                                      </p:to>
                                    </p:set>
                                    <p:animEffect transition="in" filter="fade">
                                      <p:cBhvr>
                                        <p:cTn id="10" dur="500"/>
                                        <p:tgtEl>
                                          <p:spTgt spid="3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500"/>
                                        <p:tgtEl>
                                          <p:spTgt spid="41"/>
                                        </p:tgtEl>
                                      </p:cBhvr>
                                    </p:animEffect>
                                  </p:childTnLst>
                                </p:cTn>
                              </p:par>
                              <p:par>
                                <p:cTn id="35" presetID="10"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par>
                                <p:cTn id="47" presetID="10" presetClass="entr" presetSubtype="0" fill="hold" nodeType="withEffect">
                                  <p:stCondLst>
                                    <p:cond delay="0"/>
                                  </p:stCondLst>
                                  <p:childTnLst>
                                    <p:set>
                                      <p:cBhvr>
                                        <p:cTn id="48" dur="1" fill="hold">
                                          <p:stCondLst>
                                            <p:cond delay="0"/>
                                          </p:stCondLst>
                                        </p:cTn>
                                        <p:tgtEl>
                                          <p:spTgt spid="83"/>
                                        </p:tgtEl>
                                        <p:attrNameLst>
                                          <p:attrName>style.visibility</p:attrName>
                                        </p:attrNameLst>
                                      </p:cBhvr>
                                      <p:to>
                                        <p:strVal val="visible"/>
                                      </p:to>
                                    </p:set>
                                    <p:animEffect transition="in" filter="fade">
                                      <p:cBhvr>
                                        <p:cTn id="49" dur="500"/>
                                        <p:tgtEl>
                                          <p:spTgt spid="8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4"/>
                                        </p:tgtEl>
                                        <p:attrNameLst>
                                          <p:attrName>style.visibility</p:attrName>
                                        </p:attrNameLst>
                                      </p:cBhvr>
                                      <p:to>
                                        <p:strVal val="visible"/>
                                      </p:to>
                                    </p:set>
                                    <p:animEffect transition="in" filter="fade">
                                      <p:cBhvr>
                                        <p:cTn id="52" dur="500"/>
                                        <p:tgtEl>
                                          <p:spTgt spid="84"/>
                                        </p:tgtEl>
                                      </p:cBhvr>
                                    </p:animEffect>
                                  </p:childTnLst>
                                </p:cTn>
                              </p:par>
                              <p:par>
                                <p:cTn id="53" presetID="10" presetClass="entr" presetSubtype="0" fill="hold" nodeType="withEffect">
                                  <p:stCondLst>
                                    <p:cond delay="0"/>
                                  </p:stCondLst>
                                  <p:childTnLst>
                                    <p:set>
                                      <p:cBhvr>
                                        <p:cTn id="54" dur="1" fill="hold">
                                          <p:stCondLst>
                                            <p:cond delay="0"/>
                                          </p:stCondLst>
                                        </p:cTn>
                                        <p:tgtEl>
                                          <p:spTgt spid="85"/>
                                        </p:tgtEl>
                                        <p:attrNameLst>
                                          <p:attrName>style.visibility</p:attrName>
                                        </p:attrNameLst>
                                      </p:cBhvr>
                                      <p:to>
                                        <p:strVal val="visible"/>
                                      </p:to>
                                    </p:set>
                                    <p:animEffect transition="in" filter="fade">
                                      <p:cBhvr>
                                        <p:cTn id="55" dur="500"/>
                                        <p:tgtEl>
                                          <p:spTgt spid="8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5"/>
                                        </p:tgtEl>
                                        <p:attrNameLst>
                                          <p:attrName>style.visibility</p:attrName>
                                        </p:attrNameLst>
                                      </p:cBhvr>
                                      <p:to>
                                        <p:strVal val="visible"/>
                                      </p:to>
                                    </p:set>
                                    <p:animEffect transition="in" filter="fade">
                                      <p:cBhvr>
                                        <p:cTn id="58" dur="500"/>
                                        <p:tgtEl>
                                          <p:spTgt spid="9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fade">
                                      <p:cBhvr>
                                        <p:cTn id="75" dur="500"/>
                                        <p:tgtEl>
                                          <p:spTgt spid="24"/>
                                        </p:tgtEl>
                                      </p:cBhvr>
                                    </p:animEffect>
                                  </p:childTnLst>
                                </p:cTn>
                              </p:par>
                              <p:par>
                                <p:cTn id="76" presetID="10" presetClass="entr" presetSubtype="0" fill="hold"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fade">
                                      <p:cBhvr>
                                        <p:cTn id="78" dur="500"/>
                                        <p:tgtEl>
                                          <p:spTgt spid="26"/>
                                        </p:tgtEl>
                                      </p:cBhvr>
                                    </p:animEffect>
                                  </p:childTnLst>
                                </p:cTn>
                              </p:par>
                              <p:par>
                                <p:cTn id="79" presetID="10" presetClass="entr" presetSubtype="0" fill="hold"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fade">
                                      <p:cBhvr>
                                        <p:cTn id="81" dur="500"/>
                                        <p:tgtEl>
                                          <p:spTgt spid="27"/>
                                        </p:tgtEl>
                                      </p:cBhvr>
                                    </p:animEffect>
                                  </p:childTnLst>
                                </p:cTn>
                              </p:par>
                              <p:par>
                                <p:cTn id="82" presetID="10" presetClass="entr" presetSubtype="0" fill="hold"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500"/>
                                        <p:tgtEl>
                                          <p:spTgt spid="28"/>
                                        </p:tgtEl>
                                      </p:cBhvr>
                                    </p:animEffect>
                                  </p:childTnLst>
                                </p:cTn>
                              </p:par>
                              <p:par>
                                <p:cTn id="85" presetID="10" presetClass="entr" presetSubtype="0" fill="hold" nodeType="with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fade">
                                      <p:cBhvr>
                                        <p:cTn id="87" dur="500"/>
                                        <p:tgtEl>
                                          <p:spTgt spid="29"/>
                                        </p:tgtEl>
                                      </p:cBhvr>
                                    </p:animEffect>
                                  </p:childTnLst>
                                </p:cTn>
                              </p:par>
                              <p:par>
                                <p:cTn id="88" presetID="10" presetClass="entr" presetSubtype="0" fill="hold" nodeType="with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fade">
                                      <p:cBhvr>
                                        <p:cTn id="90" dur="500"/>
                                        <p:tgtEl>
                                          <p:spTgt spid="30"/>
                                        </p:tgtEl>
                                      </p:cBhvr>
                                    </p:animEffect>
                                  </p:childTnLst>
                                </p:cTn>
                              </p:par>
                              <p:par>
                                <p:cTn id="91" presetID="10" presetClass="entr" presetSubtype="0" fill="hold" nodeType="withEffect">
                                  <p:stCondLst>
                                    <p:cond delay="0"/>
                                  </p:stCondLst>
                                  <p:childTnLst>
                                    <p:set>
                                      <p:cBhvr>
                                        <p:cTn id="92" dur="1" fill="hold">
                                          <p:stCondLst>
                                            <p:cond delay="0"/>
                                          </p:stCondLst>
                                        </p:cTn>
                                        <p:tgtEl>
                                          <p:spTgt spid="349"/>
                                        </p:tgtEl>
                                        <p:attrNameLst>
                                          <p:attrName>style.visibility</p:attrName>
                                        </p:attrNameLst>
                                      </p:cBhvr>
                                      <p:to>
                                        <p:strVal val="visible"/>
                                      </p:to>
                                    </p:set>
                                    <p:animEffect transition="in" filter="fade">
                                      <p:cBhvr>
                                        <p:cTn id="93" dur="500"/>
                                        <p:tgtEl>
                                          <p:spTgt spid="349"/>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328"/>
                                        </p:tgtEl>
                                        <p:attrNameLst>
                                          <p:attrName>style.visibility</p:attrName>
                                        </p:attrNameLst>
                                      </p:cBhvr>
                                      <p:to>
                                        <p:strVal val="visible"/>
                                      </p:to>
                                    </p:set>
                                    <p:animEffect transition="in" filter="fade">
                                      <p:cBhvr>
                                        <p:cTn id="98" dur="500"/>
                                        <p:tgtEl>
                                          <p:spTgt spid="328"/>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30"/>
                                        </p:tgtEl>
                                        <p:attrNameLst>
                                          <p:attrName>style.visibility</p:attrName>
                                        </p:attrNameLst>
                                      </p:cBhvr>
                                      <p:to>
                                        <p:strVal val="visible"/>
                                      </p:to>
                                    </p:set>
                                    <p:animEffect transition="in" filter="fade">
                                      <p:cBhvr>
                                        <p:cTn id="101" dur="500"/>
                                        <p:tgtEl>
                                          <p:spTgt spid="330"/>
                                        </p:tgtEl>
                                      </p:cBhvr>
                                    </p:animEffect>
                                  </p:childTnLst>
                                </p:cTn>
                              </p:par>
                              <p:par>
                                <p:cTn id="102" presetID="10" presetClass="entr" presetSubtype="0" fill="hold" nodeType="withEffect">
                                  <p:stCondLst>
                                    <p:cond delay="0"/>
                                  </p:stCondLst>
                                  <p:childTnLst>
                                    <p:set>
                                      <p:cBhvr>
                                        <p:cTn id="103" dur="1" fill="hold">
                                          <p:stCondLst>
                                            <p:cond delay="0"/>
                                          </p:stCondLst>
                                        </p:cTn>
                                        <p:tgtEl>
                                          <p:spTgt spid="331"/>
                                        </p:tgtEl>
                                        <p:attrNameLst>
                                          <p:attrName>style.visibility</p:attrName>
                                        </p:attrNameLst>
                                      </p:cBhvr>
                                      <p:to>
                                        <p:strVal val="visible"/>
                                      </p:to>
                                    </p:set>
                                    <p:animEffect transition="in" filter="fade">
                                      <p:cBhvr>
                                        <p:cTn id="104" dur="500"/>
                                        <p:tgtEl>
                                          <p:spTgt spid="331"/>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43"/>
                                        </p:tgtEl>
                                        <p:attrNameLst>
                                          <p:attrName>style.visibility</p:attrName>
                                        </p:attrNameLst>
                                      </p:cBhvr>
                                      <p:to>
                                        <p:strVal val="visible"/>
                                      </p:to>
                                    </p:set>
                                    <p:animEffect transition="in" filter="fade">
                                      <p:cBhvr>
                                        <p:cTn id="107" dur="500"/>
                                        <p:tgtEl>
                                          <p:spTgt spid="343"/>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fade">
                                      <p:cBhvr>
                                        <p:cTn id="112" dur="500"/>
                                        <p:tgtEl>
                                          <p:spTgt spid="25"/>
                                        </p:tgtEl>
                                      </p:cBhvr>
                                    </p:animEffect>
                                  </p:childTnLst>
                                </p:cTn>
                              </p:par>
                              <p:par>
                                <p:cTn id="113" presetID="10" presetClass="entr" presetSubtype="0" fill="hold" nodeType="with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fade">
                                      <p:cBhvr>
                                        <p:cTn id="115" dur="500"/>
                                        <p:tgtEl>
                                          <p:spTgt spid="3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32"/>
                                        </p:tgtEl>
                                        <p:attrNameLst>
                                          <p:attrName>style.visibility</p:attrName>
                                        </p:attrNameLst>
                                      </p:cBhvr>
                                      <p:to>
                                        <p:strVal val="visible"/>
                                      </p:to>
                                    </p:set>
                                    <p:animEffect transition="in" filter="fade">
                                      <p:cBhvr>
                                        <p:cTn id="118" dur="500"/>
                                        <p:tgtEl>
                                          <p:spTgt spid="32"/>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3"/>
                                        </p:tgtEl>
                                        <p:attrNameLst>
                                          <p:attrName>style.visibility</p:attrName>
                                        </p:attrNameLst>
                                      </p:cBhvr>
                                      <p:to>
                                        <p:strVal val="visible"/>
                                      </p:to>
                                    </p:set>
                                    <p:animEffect transition="in" filter="fade">
                                      <p:cBhvr>
                                        <p:cTn id="121" dur="500"/>
                                        <p:tgtEl>
                                          <p:spTgt spid="33"/>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34"/>
                                        </p:tgtEl>
                                        <p:attrNameLst>
                                          <p:attrName>style.visibility</p:attrName>
                                        </p:attrNameLst>
                                      </p:cBhvr>
                                      <p:to>
                                        <p:strVal val="visible"/>
                                      </p:to>
                                    </p:set>
                                    <p:animEffect transition="in" filter="fade">
                                      <p:cBhvr>
                                        <p:cTn id="124" dur="500"/>
                                        <p:tgtEl>
                                          <p:spTgt spid="34"/>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35"/>
                                        </p:tgtEl>
                                        <p:attrNameLst>
                                          <p:attrName>style.visibility</p:attrName>
                                        </p:attrNameLst>
                                      </p:cBhvr>
                                      <p:to>
                                        <p:strVal val="visible"/>
                                      </p:to>
                                    </p:set>
                                    <p:animEffect transition="in" filter="fade">
                                      <p:cBhvr>
                                        <p:cTn id="127" dur="500"/>
                                        <p:tgtEl>
                                          <p:spTgt spid="35"/>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36"/>
                                        </p:tgtEl>
                                        <p:attrNameLst>
                                          <p:attrName>style.visibility</p:attrName>
                                        </p:attrNameLst>
                                      </p:cBhvr>
                                      <p:to>
                                        <p:strVal val="visible"/>
                                      </p:to>
                                    </p:set>
                                    <p:animEffect transition="in" filter="fade">
                                      <p:cBhvr>
                                        <p:cTn id="130" dur="500"/>
                                        <p:tgtEl>
                                          <p:spTgt spid="36"/>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37"/>
                                        </p:tgtEl>
                                        <p:attrNameLst>
                                          <p:attrName>style.visibility</p:attrName>
                                        </p:attrNameLst>
                                      </p:cBhvr>
                                      <p:to>
                                        <p:strVal val="visible"/>
                                      </p:to>
                                    </p:set>
                                    <p:animEffect transition="in" filter="fade">
                                      <p:cBhvr>
                                        <p:cTn id="133" dur="500"/>
                                        <p:tgtEl>
                                          <p:spTgt spid="37"/>
                                        </p:tgtEl>
                                      </p:cBhvr>
                                    </p:animEffect>
                                  </p:childTnLst>
                                </p:cTn>
                              </p:par>
                              <p:par>
                                <p:cTn id="134" presetID="10" presetClass="entr" presetSubtype="0" fill="hold" nodeType="withEffect">
                                  <p:stCondLst>
                                    <p:cond delay="0"/>
                                  </p:stCondLst>
                                  <p:childTnLst>
                                    <p:set>
                                      <p:cBhvr>
                                        <p:cTn id="135" dur="1" fill="hold">
                                          <p:stCondLst>
                                            <p:cond delay="0"/>
                                          </p:stCondLst>
                                        </p:cTn>
                                        <p:tgtEl>
                                          <p:spTgt spid="38"/>
                                        </p:tgtEl>
                                        <p:attrNameLst>
                                          <p:attrName>style.visibility</p:attrName>
                                        </p:attrNameLst>
                                      </p:cBhvr>
                                      <p:to>
                                        <p:strVal val="visible"/>
                                      </p:to>
                                    </p:set>
                                    <p:animEffect transition="in" filter="fade">
                                      <p:cBhvr>
                                        <p:cTn id="136" dur="500"/>
                                        <p:tgtEl>
                                          <p:spTgt spid="38"/>
                                        </p:tgtEl>
                                      </p:cBhvr>
                                    </p:animEffect>
                                  </p:childTnLst>
                                </p:cTn>
                              </p:par>
                              <p:par>
                                <p:cTn id="137" presetID="10" presetClass="entr" presetSubtype="0" fill="hold" nodeType="withEffect">
                                  <p:stCondLst>
                                    <p:cond delay="0"/>
                                  </p:stCondLst>
                                  <p:childTnLst>
                                    <p:set>
                                      <p:cBhvr>
                                        <p:cTn id="138" dur="1" fill="hold">
                                          <p:stCondLst>
                                            <p:cond delay="0"/>
                                          </p:stCondLst>
                                        </p:cTn>
                                        <p:tgtEl>
                                          <p:spTgt spid="39"/>
                                        </p:tgtEl>
                                        <p:attrNameLst>
                                          <p:attrName>style.visibility</p:attrName>
                                        </p:attrNameLst>
                                      </p:cBhvr>
                                      <p:to>
                                        <p:strVal val="visible"/>
                                      </p:to>
                                    </p:set>
                                    <p:animEffect transition="in" filter="fade">
                                      <p:cBhvr>
                                        <p:cTn id="139" dur="500"/>
                                        <p:tgtEl>
                                          <p:spTgt spid="39"/>
                                        </p:tgtEl>
                                      </p:cBhvr>
                                    </p:animEffect>
                                  </p:childTnLst>
                                </p:cTn>
                              </p:par>
                              <p:par>
                                <p:cTn id="140" presetID="10" presetClass="entr" presetSubtype="0" fill="hold" nodeType="withEffect">
                                  <p:stCondLst>
                                    <p:cond delay="0"/>
                                  </p:stCondLst>
                                  <p:childTnLst>
                                    <p:set>
                                      <p:cBhvr>
                                        <p:cTn id="141" dur="1" fill="hold">
                                          <p:stCondLst>
                                            <p:cond delay="0"/>
                                          </p:stCondLst>
                                        </p:cTn>
                                        <p:tgtEl>
                                          <p:spTgt spid="45"/>
                                        </p:tgtEl>
                                        <p:attrNameLst>
                                          <p:attrName>style.visibility</p:attrName>
                                        </p:attrNameLst>
                                      </p:cBhvr>
                                      <p:to>
                                        <p:strVal val="visible"/>
                                      </p:to>
                                    </p:set>
                                    <p:animEffect transition="in" filter="fade">
                                      <p:cBhvr>
                                        <p:cTn id="142" dur="500"/>
                                        <p:tgtEl>
                                          <p:spTgt spid="45"/>
                                        </p:tgtEl>
                                      </p:cBhvr>
                                    </p:animEffect>
                                  </p:childTnLst>
                                </p:cTn>
                              </p:par>
                              <p:par>
                                <p:cTn id="143" presetID="10" presetClass="entr" presetSubtype="0" fill="hold" nodeType="with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fade">
                                      <p:cBhvr>
                                        <p:cTn id="145" dur="500"/>
                                        <p:tgtEl>
                                          <p:spTgt spid="46"/>
                                        </p:tgtEl>
                                      </p:cBhvr>
                                    </p:animEffect>
                                  </p:childTnLst>
                                </p:cTn>
                              </p:par>
                              <p:par>
                                <p:cTn id="146" presetID="10" presetClass="entr" presetSubtype="0" fill="hold" nodeType="withEffect">
                                  <p:stCondLst>
                                    <p:cond delay="0"/>
                                  </p:stCondLst>
                                  <p:childTnLst>
                                    <p:set>
                                      <p:cBhvr>
                                        <p:cTn id="147" dur="1" fill="hold">
                                          <p:stCondLst>
                                            <p:cond delay="0"/>
                                          </p:stCondLst>
                                        </p:cTn>
                                        <p:tgtEl>
                                          <p:spTgt spid="47"/>
                                        </p:tgtEl>
                                        <p:attrNameLst>
                                          <p:attrName>style.visibility</p:attrName>
                                        </p:attrNameLst>
                                      </p:cBhvr>
                                      <p:to>
                                        <p:strVal val="visible"/>
                                      </p:to>
                                    </p:set>
                                    <p:animEffect transition="in" filter="fade">
                                      <p:cBhvr>
                                        <p:cTn id="148" dur="500"/>
                                        <p:tgtEl>
                                          <p:spTgt spid="47"/>
                                        </p:tgtEl>
                                      </p:cBhvr>
                                    </p:animEffect>
                                  </p:childTnLst>
                                </p:cTn>
                              </p:par>
                              <p:par>
                                <p:cTn id="149" presetID="10" presetClass="entr" presetSubtype="0" fill="hold" nodeType="withEffect">
                                  <p:stCondLst>
                                    <p:cond delay="0"/>
                                  </p:stCondLst>
                                  <p:childTnLst>
                                    <p:set>
                                      <p:cBhvr>
                                        <p:cTn id="150" dur="1" fill="hold">
                                          <p:stCondLst>
                                            <p:cond delay="0"/>
                                          </p:stCondLst>
                                        </p:cTn>
                                        <p:tgtEl>
                                          <p:spTgt spid="48"/>
                                        </p:tgtEl>
                                        <p:attrNameLst>
                                          <p:attrName>style.visibility</p:attrName>
                                        </p:attrNameLst>
                                      </p:cBhvr>
                                      <p:to>
                                        <p:strVal val="visible"/>
                                      </p:to>
                                    </p:set>
                                    <p:animEffect transition="in" filter="fade">
                                      <p:cBhvr>
                                        <p:cTn id="151" dur="500"/>
                                        <p:tgtEl>
                                          <p:spTgt spid="48"/>
                                        </p:tgtEl>
                                      </p:cBhvr>
                                    </p:animEffect>
                                  </p:childTnLst>
                                </p:cTn>
                              </p:par>
                              <p:par>
                                <p:cTn id="152" presetID="10" presetClass="entr" presetSubtype="0" fill="hold" nodeType="withEffect">
                                  <p:stCondLst>
                                    <p:cond delay="0"/>
                                  </p:stCondLst>
                                  <p:childTnLst>
                                    <p:set>
                                      <p:cBhvr>
                                        <p:cTn id="153" dur="1" fill="hold">
                                          <p:stCondLst>
                                            <p:cond delay="0"/>
                                          </p:stCondLst>
                                        </p:cTn>
                                        <p:tgtEl>
                                          <p:spTgt spid="336"/>
                                        </p:tgtEl>
                                        <p:attrNameLst>
                                          <p:attrName>style.visibility</p:attrName>
                                        </p:attrNameLst>
                                      </p:cBhvr>
                                      <p:to>
                                        <p:strVal val="visible"/>
                                      </p:to>
                                    </p:set>
                                    <p:animEffect transition="in" filter="fade">
                                      <p:cBhvr>
                                        <p:cTn id="154" dur="500"/>
                                        <p:tgtEl>
                                          <p:spTgt spid="336"/>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342"/>
                                        </p:tgtEl>
                                        <p:attrNameLst>
                                          <p:attrName>style.visibility</p:attrName>
                                        </p:attrNameLst>
                                      </p:cBhvr>
                                      <p:to>
                                        <p:strVal val="visible"/>
                                      </p:to>
                                    </p:set>
                                    <p:animEffect transition="in" filter="fade">
                                      <p:cBhvr>
                                        <p:cTn id="157" dur="500"/>
                                        <p:tgtEl>
                                          <p:spTgt spid="342"/>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53"/>
                                        </p:tgtEl>
                                        <p:attrNameLst>
                                          <p:attrName>style.visibility</p:attrName>
                                        </p:attrNameLst>
                                      </p:cBhvr>
                                      <p:to>
                                        <p:strVal val="visible"/>
                                      </p:to>
                                    </p:set>
                                    <p:animEffect transition="in" filter="fade">
                                      <p:cBhvr>
                                        <p:cTn id="162" dur="500"/>
                                        <p:tgtEl>
                                          <p:spTgt spid="53"/>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54"/>
                                        </p:tgtEl>
                                        <p:attrNameLst>
                                          <p:attrName>style.visibility</p:attrName>
                                        </p:attrNameLst>
                                      </p:cBhvr>
                                      <p:to>
                                        <p:strVal val="visible"/>
                                      </p:to>
                                    </p:set>
                                    <p:animEffect transition="in" filter="fade">
                                      <p:cBhvr>
                                        <p:cTn id="165" dur="500"/>
                                        <p:tgtEl>
                                          <p:spTgt spid="54"/>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55"/>
                                        </p:tgtEl>
                                        <p:attrNameLst>
                                          <p:attrName>style.visibility</p:attrName>
                                        </p:attrNameLst>
                                      </p:cBhvr>
                                      <p:to>
                                        <p:strVal val="visible"/>
                                      </p:to>
                                    </p:set>
                                    <p:animEffect transition="in" filter="fade">
                                      <p:cBhvr>
                                        <p:cTn id="168" dur="500"/>
                                        <p:tgtEl>
                                          <p:spTgt spid="55"/>
                                        </p:tgtEl>
                                      </p:cBhvr>
                                    </p:animEffect>
                                  </p:childTnLst>
                                </p:cTn>
                              </p:par>
                              <p:par>
                                <p:cTn id="169" presetID="10" presetClass="entr" presetSubtype="0" fill="hold" nodeType="withEffect">
                                  <p:stCondLst>
                                    <p:cond delay="0"/>
                                  </p:stCondLst>
                                  <p:childTnLst>
                                    <p:set>
                                      <p:cBhvr>
                                        <p:cTn id="170" dur="1" fill="hold">
                                          <p:stCondLst>
                                            <p:cond delay="0"/>
                                          </p:stCondLst>
                                        </p:cTn>
                                        <p:tgtEl>
                                          <p:spTgt spid="56"/>
                                        </p:tgtEl>
                                        <p:attrNameLst>
                                          <p:attrName>style.visibility</p:attrName>
                                        </p:attrNameLst>
                                      </p:cBhvr>
                                      <p:to>
                                        <p:strVal val="visible"/>
                                      </p:to>
                                    </p:set>
                                    <p:animEffect transition="in" filter="fade">
                                      <p:cBhvr>
                                        <p:cTn id="171" dur="500"/>
                                        <p:tgtEl>
                                          <p:spTgt spid="56"/>
                                        </p:tgtEl>
                                      </p:cBhvr>
                                    </p:animEffect>
                                  </p:childTnLst>
                                </p:cTn>
                              </p:par>
                              <p:par>
                                <p:cTn id="172" presetID="10" presetClass="entr" presetSubtype="0" fill="hold" nodeType="withEffect">
                                  <p:stCondLst>
                                    <p:cond delay="0"/>
                                  </p:stCondLst>
                                  <p:childTnLst>
                                    <p:set>
                                      <p:cBhvr>
                                        <p:cTn id="173" dur="1" fill="hold">
                                          <p:stCondLst>
                                            <p:cond delay="0"/>
                                          </p:stCondLst>
                                        </p:cTn>
                                        <p:tgtEl>
                                          <p:spTgt spid="58"/>
                                        </p:tgtEl>
                                        <p:attrNameLst>
                                          <p:attrName>style.visibility</p:attrName>
                                        </p:attrNameLst>
                                      </p:cBhvr>
                                      <p:to>
                                        <p:strVal val="visible"/>
                                      </p:to>
                                    </p:set>
                                    <p:animEffect transition="in" filter="fade">
                                      <p:cBhvr>
                                        <p:cTn id="174" dur="500"/>
                                        <p:tgtEl>
                                          <p:spTgt spid="58"/>
                                        </p:tgtEl>
                                      </p:cBhvr>
                                    </p:animEffect>
                                  </p:childTnLst>
                                </p:cTn>
                              </p:par>
                              <p:par>
                                <p:cTn id="175" presetID="10" presetClass="entr" presetSubtype="0" fill="hold" nodeType="withEffect">
                                  <p:stCondLst>
                                    <p:cond delay="0"/>
                                  </p:stCondLst>
                                  <p:childTnLst>
                                    <p:set>
                                      <p:cBhvr>
                                        <p:cTn id="176" dur="1" fill="hold">
                                          <p:stCondLst>
                                            <p:cond delay="0"/>
                                          </p:stCondLst>
                                        </p:cTn>
                                        <p:tgtEl>
                                          <p:spTgt spid="59"/>
                                        </p:tgtEl>
                                        <p:attrNameLst>
                                          <p:attrName>style.visibility</p:attrName>
                                        </p:attrNameLst>
                                      </p:cBhvr>
                                      <p:to>
                                        <p:strVal val="visible"/>
                                      </p:to>
                                    </p:set>
                                    <p:animEffect transition="in" filter="fade">
                                      <p:cBhvr>
                                        <p:cTn id="177" dur="500"/>
                                        <p:tgtEl>
                                          <p:spTgt spid="59"/>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nodeType="clickEffect">
                                  <p:stCondLst>
                                    <p:cond delay="0"/>
                                  </p:stCondLst>
                                  <p:childTnLst>
                                    <p:set>
                                      <p:cBhvr>
                                        <p:cTn id="181" dur="1" fill="hold">
                                          <p:stCondLst>
                                            <p:cond delay="0"/>
                                          </p:stCondLst>
                                        </p:cTn>
                                        <p:tgtEl>
                                          <p:spTgt spid="57"/>
                                        </p:tgtEl>
                                        <p:attrNameLst>
                                          <p:attrName>style.visibility</p:attrName>
                                        </p:attrNameLst>
                                      </p:cBhvr>
                                      <p:to>
                                        <p:strVal val="visible"/>
                                      </p:to>
                                    </p:set>
                                    <p:animEffect transition="in" filter="fade">
                                      <p:cBhvr>
                                        <p:cTn id="182" dur="500"/>
                                        <p:tgtEl>
                                          <p:spTgt spid="57"/>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60"/>
                                        </p:tgtEl>
                                        <p:attrNameLst>
                                          <p:attrName>style.visibility</p:attrName>
                                        </p:attrNameLst>
                                      </p:cBhvr>
                                      <p:to>
                                        <p:strVal val="visible"/>
                                      </p:to>
                                    </p:set>
                                    <p:animEffect transition="in" filter="fade">
                                      <p:cBhvr>
                                        <p:cTn id="185" dur="500"/>
                                        <p:tgtEl>
                                          <p:spTgt spid="60"/>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500"/>
                                        <p:tgtEl>
                                          <p:spTgt spid="61"/>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63"/>
                                        </p:tgtEl>
                                        <p:attrNameLst>
                                          <p:attrName>style.visibility</p:attrName>
                                        </p:attrNameLst>
                                      </p:cBhvr>
                                      <p:to>
                                        <p:strVal val="visible"/>
                                      </p:to>
                                    </p:set>
                                    <p:animEffect transition="in" filter="fade">
                                      <p:cBhvr>
                                        <p:cTn id="191" dur="500"/>
                                        <p:tgtEl>
                                          <p:spTgt spid="63"/>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64"/>
                                        </p:tgtEl>
                                        <p:attrNameLst>
                                          <p:attrName>style.visibility</p:attrName>
                                        </p:attrNameLst>
                                      </p:cBhvr>
                                      <p:to>
                                        <p:strVal val="visible"/>
                                      </p:to>
                                    </p:set>
                                    <p:animEffect transition="in" filter="fade">
                                      <p:cBhvr>
                                        <p:cTn id="194" dur="500"/>
                                        <p:tgtEl>
                                          <p:spTgt spid="64"/>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62"/>
                                        </p:tgtEl>
                                        <p:attrNameLst>
                                          <p:attrName>style.visibility</p:attrName>
                                        </p:attrNameLst>
                                      </p:cBhvr>
                                      <p:to>
                                        <p:strVal val="visible"/>
                                      </p:to>
                                    </p:set>
                                    <p:animEffect transition="in" filter="fade">
                                      <p:cBhvr>
                                        <p:cTn id="197" dur="500"/>
                                        <p:tgtEl>
                                          <p:spTgt spid="62"/>
                                        </p:tgtEl>
                                      </p:cBhvr>
                                    </p:animEffect>
                                  </p:childTnLst>
                                </p:cTn>
                              </p:par>
                              <p:par>
                                <p:cTn id="198" presetID="10" presetClass="entr" presetSubtype="0" fill="hold" nodeType="withEffect">
                                  <p:stCondLst>
                                    <p:cond delay="0"/>
                                  </p:stCondLst>
                                  <p:childTnLst>
                                    <p:set>
                                      <p:cBhvr>
                                        <p:cTn id="199" dur="1" fill="hold">
                                          <p:stCondLst>
                                            <p:cond delay="0"/>
                                          </p:stCondLst>
                                        </p:cTn>
                                        <p:tgtEl>
                                          <p:spTgt spid="70"/>
                                        </p:tgtEl>
                                        <p:attrNameLst>
                                          <p:attrName>style.visibility</p:attrName>
                                        </p:attrNameLst>
                                      </p:cBhvr>
                                      <p:to>
                                        <p:strVal val="visible"/>
                                      </p:to>
                                    </p:set>
                                    <p:animEffect transition="in" filter="fade">
                                      <p:cBhvr>
                                        <p:cTn id="200" dur="500"/>
                                        <p:tgtEl>
                                          <p:spTgt spid="70"/>
                                        </p:tgtEl>
                                      </p:cBhvr>
                                    </p:animEffect>
                                  </p:childTnLst>
                                </p:cTn>
                              </p:par>
                              <p:par>
                                <p:cTn id="201" presetID="10" presetClass="entr" presetSubtype="0" fill="hold" nodeType="withEffect">
                                  <p:stCondLst>
                                    <p:cond delay="0"/>
                                  </p:stCondLst>
                                  <p:childTnLst>
                                    <p:set>
                                      <p:cBhvr>
                                        <p:cTn id="202" dur="1" fill="hold">
                                          <p:stCondLst>
                                            <p:cond delay="0"/>
                                          </p:stCondLst>
                                        </p:cTn>
                                        <p:tgtEl>
                                          <p:spTgt spid="71"/>
                                        </p:tgtEl>
                                        <p:attrNameLst>
                                          <p:attrName>style.visibility</p:attrName>
                                        </p:attrNameLst>
                                      </p:cBhvr>
                                      <p:to>
                                        <p:strVal val="visible"/>
                                      </p:to>
                                    </p:set>
                                    <p:animEffect transition="in" filter="fade">
                                      <p:cBhvr>
                                        <p:cTn id="203" dur="500"/>
                                        <p:tgtEl>
                                          <p:spTgt spid="71"/>
                                        </p:tgtEl>
                                      </p:cBhvr>
                                    </p:animEffect>
                                  </p:childTnLst>
                                </p:cTn>
                              </p:par>
                              <p:par>
                                <p:cTn id="204" presetID="10" presetClass="entr" presetSubtype="0" fill="hold" nodeType="withEffect">
                                  <p:stCondLst>
                                    <p:cond delay="0"/>
                                  </p:stCondLst>
                                  <p:childTnLst>
                                    <p:set>
                                      <p:cBhvr>
                                        <p:cTn id="205" dur="1" fill="hold">
                                          <p:stCondLst>
                                            <p:cond delay="0"/>
                                          </p:stCondLst>
                                        </p:cTn>
                                        <p:tgtEl>
                                          <p:spTgt spid="72"/>
                                        </p:tgtEl>
                                        <p:attrNameLst>
                                          <p:attrName>style.visibility</p:attrName>
                                        </p:attrNameLst>
                                      </p:cBhvr>
                                      <p:to>
                                        <p:strVal val="visible"/>
                                      </p:to>
                                    </p:set>
                                    <p:animEffect transition="in" filter="fade">
                                      <p:cBhvr>
                                        <p:cTn id="206" dur="500"/>
                                        <p:tgtEl>
                                          <p:spTgt spid="72"/>
                                        </p:tgtEl>
                                      </p:cBhvr>
                                    </p:animEffect>
                                  </p:childTnLst>
                                </p:cTn>
                              </p:par>
                              <p:par>
                                <p:cTn id="207" presetID="10" presetClass="entr" presetSubtype="0" fill="hold" nodeType="withEffect">
                                  <p:stCondLst>
                                    <p:cond delay="0"/>
                                  </p:stCondLst>
                                  <p:childTnLst>
                                    <p:set>
                                      <p:cBhvr>
                                        <p:cTn id="208" dur="1" fill="hold">
                                          <p:stCondLst>
                                            <p:cond delay="0"/>
                                          </p:stCondLst>
                                        </p:cTn>
                                        <p:tgtEl>
                                          <p:spTgt spid="73"/>
                                        </p:tgtEl>
                                        <p:attrNameLst>
                                          <p:attrName>style.visibility</p:attrName>
                                        </p:attrNameLst>
                                      </p:cBhvr>
                                      <p:to>
                                        <p:strVal val="visible"/>
                                      </p:to>
                                    </p:set>
                                    <p:animEffect transition="in" filter="fade">
                                      <p:cBhvr>
                                        <p:cTn id="209" dur="500"/>
                                        <p:tgtEl>
                                          <p:spTgt spid="73"/>
                                        </p:tgtEl>
                                      </p:cBhvr>
                                    </p:animEffect>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grpId="0" nodeType="clickEffect">
                                  <p:stCondLst>
                                    <p:cond delay="0"/>
                                  </p:stCondLst>
                                  <p:childTnLst>
                                    <p:set>
                                      <p:cBhvr>
                                        <p:cTn id="213" dur="1" fill="hold">
                                          <p:stCondLst>
                                            <p:cond delay="0"/>
                                          </p:stCondLst>
                                        </p:cTn>
                                        <p:tgtEl>
                                          <p:spTgt spid="65"/>
                                        </p:tgtEl>
                                        <p:attrNameLst>
                                          <p:attrName>style.visibility</p:attrName>
                                        </p:attrNameLst>
                                      </p:cBhvr>
                                      <p:to>
                                        <p:strVal val="visible"/>
                                      </p:to>
                                    </p:set>
                                    <p:animEffect transition="in" filter="fade">
                                      <p:cBhvr>
                                        <p:cTn id="214" dur="500"/>
                                        <p:tgtEl>
                                          <p:spTgt spid="65"/>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66"/>
                                        </p:tgtEl>
                                        <p:attrNameLst>
                                          <p:attrName>style.visibility</p:attrName>
                                        </p:attrNameLst>
                                      </p:cBhvr>
                                      <p:to>
                                        <p:strVal val="visible"/>
                                      </p:to>
                                    </p:set>
                                    <p:animEffect transition="in" filter="fade">
                                      <p:cBhvr>
                                        <p:cTn id="217" dur="500"/>
                                        <p:tgtEl>
                                          <p:spTgt spid="66"/>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67"/>
                                        </p:tgtEl>
                                        <p:attrNameLst>
                                          <p:attrName>style.visibility</p:attrName>
                                        </p:attrNameLst>
                                      </p:cBhvr>
                                      <p:to>
                                        <p:strVal val="visible"/>
                                      </p:to>
                                    </p:set>
                                    <p:animEffect transition="in" filter="fade">
                                      <p:cBhvr>
                                        <p:cTn id="220" dur="500"/>
                                        <p:tgtEl>
                                          <p:spTgt spid="67"/>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68"/>
                                        </p:tgtEl>
                                        <p:attrNameLst>
                                          <p:attrName>style.visibility</p:attrName>
                                        </p:attrNameLst>
                                      </p:cBhvr>
                                      <p:to>
                                        <p:strVal val="visible"/>
                                      </p:to>
                                    </p:set>
                                    <p:animEffect transition="in" filter="fade">
                                      <p:cBhvr>
                                        <p:cTn id="223" dur="500"/>
                                        <p:tgtEl>
                                          <p:spTgt spid="68"/>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69"/>
                                        </p:tgtEl>
                                        <p:attrNameLst>
                                          <p:attrName>style.visibility</p:attrName>
                                        </p:attrNameLst>
                                      </p:cBhvr>
                                      <p:to>
                                        <p:strVal val="visible"/>
                                      </p:to>
                                    </p:set>
                                    <p:animEffect transition="in" filter="fade">
                                      <p:cBhvr>
                                        <p:cTn id="226" dur="500"/>
                                        <p:tgtEl>
                                          <p:spTgt spid="69"/>
                                        </p:tgtEl>
                                      </p:cBhvr>
                                    </p:animEffect>
                                  </p:childTnLst>
                                </p:cTn>
                              </p:par>
                              <p:par>
                                <p:cTn id="227" presetID="10" presetClass="entr" presetSubtype="0" fill="hold" nodeType="withEffect">
                                  <p:stCondLst>
                                    <p:cond delay="0"/>
                                  </p:stCondLst>
                                  <p:childTnLst>
                                    <p:set>
                                      <p:cBhvr>
                                        <p:cTn id="228" dur="1" fill="hold">
                                          <p:stCondLst>
                                            <p:cond delay="0"/>
                                          </p:stCondLst>
                                        </p:cTn>
                                        <p:tgtEl>
                                          <p:spTgt spid="74"/>
                                        </p:tgtEl>
                                        <p:attrNameLst>
                                          <p:attrName>style.visibility</p:attrName>
                                        </p:attrNameLst>
                                      </p:cBhvr>
                                      <p:to>
                                        <p:strVal val="visible"/>
                                      </p:to>
                                    </p:set>
                                    <p:animEffect transition="in" filter="fade">
                                      <p:cBhvr>
                                        <p:cTn id="229" dur="500"/>
                                        <p:tgtEl>
                                          <p:spTgt spid="74"/>
                                        </p:tgtEl>
                                      </p:cBhvr>
                                    </p:animEffect>
                                  </p:childTnLst>
                                </p:cTn>
                              </p:par>
                              <p:par>
                                <p:cTn id="230" presetID="10" presetClass="entr" presetSubtype="0" fill="hold" nodeType="withEffect">
                                  <p:stCondLst>
                                    <p:cond delay="0"/>
                                  </p:stCondLst>
                                  <p:childTnLst>
                                    <p:set>
                                      <p:cBhvr>
                                        <p:cTn id="231" dur="1" fill="hold">
                                          <p:stCondLst>
                                            <p:cond delay="0"/>
                                          </p:stCondLst>
                                        </p:cTn>
                                        <p:tgtEl>
                                          <p:spTgt spid="75"/>
                                        </p:tgtEl>
                                        <p:attrNameLst>
                                          <p:attrName>style.visibility</p:attrName>
                                        </p:attrNameLst>
                                      </p:cBhvr>
                                      <p:to>
                                        <p:strVal val="visible"/>
                                      </p:to>
                                    </p:set>
                                    <p:animEffect transition="in" filter="fade">
                                      <p:cBhvr>
                                        <p:cTn id="232" dur="500"/>
                                        <p:tgtEl>
                                          <p:spTgt spid="75"/>
                                        </p:tgtEl>
                                      </p:cBhvr>
                                    </p:animEffect>
                                  </p:childTnLst>
                                </p:cTn>
                              </p:par>
                              <p:par>
                                <p:cTn id="233" presetID="10" presetClass="entr" presetSubtype="0" fill="hold" nodeType="withEffect">
                                  <p:stCondLst>
                                    <p:cond delay="0"/>
                                  </p:stCondLst>
                                  <p:childTnLst>
                                    <p:set>
                                      <p:cBhvr>
                                        <p:cTn id="234" dur="1" fill="hold">
                                          <p:stCondLst>
                                            <p:cond delay="0"/>
                                          </p:stCondLst>
                                        </p:cTn>
                                        <p:tgtEl>
                                          <p:spTgt spid="76"/>
                                        </p:tgtEl>
                                        <p:attrNameLst>
                                          <p:attrName>style.visibility</p:attrName>
                                        </p:attrNameLst>
                                      </p:cBhvr>
                                      <p:to>
                                        <p:strVal val="visible"/>
                                      </p:to>
                                    </p:set>
                                    <p:animEffect transition="in" filter="fade">
                                      <p:cBhvr>
                                        <p:cTn id="235" dur="500"/>
                                        <p:tgtEl>
                                          <p:spTgt spid="76"/>
                                        </p:tgtEl>
                                      </p:cBhvr>
                                    </p:animEffect>
                                  </p:childTnLst>
                                </p:cTn>
                              </p:par>
                              <p:par>
                                <p:cTn id="236" presetID="10" presetClass="entr" presetSubtype="0" fill="hold" nodeType="withEffect">
                                  <p:stCondLst>
                                    <p:cond delay="0"/>
                                  </p:stCondLst>
                                  <p:childTnLst>
                                    <p:set>
                                      <p:cBhvr>
                                        <p:cTn id="237" dur="1" fill="hold">
                                          <p:stCondLst>
                                            <p:cond delay="0"/>
                                          </p:stCondLst>
                                        </p:cTn>
                                        <p:tgtEl>
                                          <p:spTgt spid="77"/>
                                        </p:tgtEl>
                                        <p:attrNameLst>
                                          <p:attrName>style.visibility</p:attrName>
                                        </p:attrNameLst>
                                      </p:cBhvr>
                                      <p:to>
                                        <p:strVal val="visible"/>
                                      </p:to>
                                    </p:set>
                                    <p:animEffect transition="in" filter="fade">
                                      <p:cBhvr>
                                        <p:cTn id="238" dur="500"/>
                                        <p:tgtEl>
                                          <p:spTgt spid="77"/>
                                        </p:tgtEl>
                                      </p:cBhvr>
                                    </p:animEffect>
                                  </p:childTnLst>
                                </p:cTn>
                              </p:par>
                              <p:par>
                                <p:cTn id="239" presetID="10" presetClass="entr" presetSubtype="0" fill="hold" nodeType="withEffect">
                                  <p:stCondLst>
                                    <p:cond delay="0"/>
                                  </p:stCondLst>
                                  <p:childTnLst>
                                    <p:set>
                                      <p:cBhvr>
                                        <p:cTn id="240" dur="1" fill="hold">
                                          <p:stCondLst>
                                            <p:cond delay="0"/>
                                          </p:stCondLst>
                                        </p:cTn>
                                        <p:tgtEl>
                                          <p:spTgt spid="78"/>
                                        </p:tgtEl>
                                        <p:attrNameLst>
                                          <p:attrName>style.visibility</p:attrName>
                                        </p:attrNameLst>
                                      </p:cBhvr>
                                      <p:to>
                                        <p:strVal val="visible"/>
                                      </p:to>
                                    </p:set>
                                    <p:animEffect transition="in" filter="fade">
                                      <p:cBhvr>
                                        <p:cTn id="241" dur="500"/>
                                        <p:tgtEl>
                                          <p:spTgt spid="78"/>
                                        </p:tgtEl>
                                      </p:cBhvr>
                                    </p:animEffect>
                                  </p:childTnLst>
                                </p:cTn>
                              </p:par>
                            </p:childTnLst>
                          </p:cTn>
                        </p:par>
                      </p:childTnLst>
                    </p:cTn>
                  </p:par>
                  <p:par>
                    <p:cTn id="242" fill="hold">
                      <p:stCondLst>
                        <p:cond delay="indefinite"/>
                      </p:stCondLst>
                      <p:childTnLst>
                        <p:par>
                          <p:cTn id="243" fill="hold">
                            <p:stCondLst>
                              <p:cond delay="0"/>
                            </p:stCondLst>
                            <p:childTnLst>
                              <p:par>
                                <p:cTn id="244" presetID="10" presetClass="entr" presetSubtype="0" fill="hold" grpId="0" nodeType="clickEffect">
                                  <p:stCondLst>
                                    <p:cond delay="0"/>
                                  </p:stCondLst>
                                  <p:childTnLst>
                                    <p:set>
                                      <p:cBhvr>
                                        <p:cTn id="245" dur="1" fill="hold">
                                          <p:stCondLst>
                                            <p:cond delay="0"/>
                                          </p:stCondLst>
                                        </p:cTn>
                                        <p:tgtEl>
                                          <p:spTgt spid="341"/>
                                        </p:tgtEl>
                                        <p:attrNameLst>
                                          <p:attrName>style.visibility</p:attrName>
                                        </p:attrNameLst>
                                      </p:cBhvr>
                                      <p:to>
                                        <p:strVal val="visible"/>
                                      </p:to>
                                    </p:set>
                                    <p:animEffect transition="in" filter="fade">
                                      <p:cBhvr>
                                        <p:cTn id="246" dur="500"/>
                                        <p:tgtEl>
                                          <p:spTgt spid="341"/>
                                        </p:tgtEl>
                                      </p:cBhvr>
                                    </p:animEffect>
                                  </p:childTnLst>
                                </p:cTn>
                              </p:par>
                              <p:par>
                                <p:cTn id="247" presetID="10" presetClass="entr" presetSubtype="0" fill="hold" nodeType="withEffect">
                                  <p:stCondLst>
                                    <p:cond delay="0"/>
                                  </p:stCondLst>
                                  <p:childTnLst>
                                    <p:set>
                                      <p:cBhvr>
                                        <p:cTn id="248" dur="1" fill="hold">
                                          <p:stCondLst>
                                            <p:cond delay="0"/>
                                          </p:stCondLst>
                                        </p:cTn>
                                        <p:tgtEl>
                                          <p:spTgt spid="338"/>
                                        </p:tgtEl>
                                        <p:attrNameLst>
                                          <p:attrName>style.visibility</p:attrName>
                                        </p:attrNameLst>
                                      </p:cBhvr>
                                      <p:to>
                                        <p:strVal val="visible"/>
                                      </p:to>
                                    </p:set>
                                    <p:animEffect transition="in" filter="fade">
                                      <p:cBhvr>
                                        <p:cTn id="249" dur="500"/>
                                        <p:tgtEl>
                                          <p:spTgt spid="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7" grpId="0" animBg="1"/>
      <p:bldP spid="20" grpId="0" animBg="1"/>
      <p:bldP spid="21" grpId="0" animBg="1"/>
      <p:bldP spid="22" grpId="0" animBg="1"/>
      <p:bldP spid="23" grpId="0" animBg="1"/>
      <p:bldP spid="24" grpId="0" animBg="1"/>
      <p:bldP spid="25" grpId="0" animBg="1"/>
      <p:bldP spid="32" grpId="0" animBg="1"/>
      <p:bldP spid="33" grpId="0" animBg="1"/>
      <p:bldP spid="34" grpId="0" animBg="1"/>
      <p:bldP spid="35" grpId="0" animBg="1"/>
      <p:bldP spid="36" grpId="0" animBg="1"/>
      <p:bldP spid="37" grpId="0" animBg="1"/>
      <p:bldP spid="40" grpId="0" animBg="1"/>
      <p:bldP spid="41" grpId="0" animBg="1"/>
      <p:bldP spid="52" grpId="0" animBg="1"/>
      <p:bldP spid="53" grpId="0" animBg="1"/>
      <p:bldP spid="54" grpId="0" animBg="1"/>
      <p:bldP spid="55"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84" grpId="0" animBg="1"/>
      <p:bldP spid="95" grpId="0"/>
      <p:bldP spid="330" grpId="0" animBg="1"/>
      <p:bldP spid="341" grpId="0" animBg="1"/>
      <p:bldP spid="342" grpId="0" animBg="1"/>
      <p:bldP spid="3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Extensions</a:t>
            </a:r>
            <a:endParaRPr lang="en-US" dirty="0"/>
          </a:p>
        </p:txBody>
      </p:sp>
      <p:sp>
        <p:nvSpPr>
          <p:cNvPr id="3" name="Content Placeholder 2"/>
          <p:cNvSpPr>
            <a:spLocks noGrp="1"/>
          </p:cNvSpPr>
          <p:nvPr>
            <p:ph idx="1"/>
          </p:nvPr>
        </p:nvSpPr>
        <p:spPr/>
        <p:txBody>
          <a:bodyPr/>
          <a:lstStyle/>
          <a:p>
            <a:r>
              <a:rPr lang="en-US" dirty="0" smtClean="0"/>
              <a:t>Based on the work done by the EU’s Framework 7 Integrated Medium for Planetary Exploration (</a:t>
            </a:r>
            <a:r>
              <a:rPr lang="en-US" dirty="0" err="1" smtClean="0"/>
              <a:t>IMPEx</a:t>
            </a:r>
            <a:r>
              <a:rPr lang="en-US" dirty="0" smtClean="0"/>
              <a:t>) project.</a:t>
            </a:r>
          </a:p>
          <a:p>
            <a:endParaRPr lang="en-US" dirty="0" smtClean="0"/>
          </a:p>
          <a:p>
            <a:r>
              <a:rPr lang="en-US" dirty="0" smtClean="0"/>
              <a:t>Extensions have been adopted by the multi-agency Coordinated Community Modeling Center (CCMC) to describe supported models and run results.</a:t>
            </a:r>
          </a:p>
          <a:p>
            <a:endParaRPr lang="en-US" dirty="0" smtClean="0"/>
          </a:p>
          <a:p>
            <a:r>
              <a:rPr lang="en-US" dirty="0"/>
              <a:t>Planned use to describe results from simulation </a:t>
            </a:r>
            <a:r>
              <a:rPr lang="en-US" dirty="0" smtClean="0"/>
              <a:t>research.</a:t>
            </a:r>
            <a:endParaRPr lang="en-US" dirty="0"/>
          </a:p>
        </p:txBody>
      </p:sp>
    </p:spTree>
    <p:extLst>
      <p:ext uri="{BB962C8B-B14F-4D97-AF65-F5344CB8AC3E}">
        <p14:creationId xmlns:p14="http://schemas.microsoft.com/office/powerpoint/2010/main" val="2513166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Services</a:t>
            </a:r>
            <a:endParaRPr lang="en-US" dirty="0"/>
          </a:p>
        </p:txBody>
      </p:sp>
      <p:sp>
        <p:nvSpPr>
          <p:cNvPr id="3" name="Content Placeholder 2"/>
          <p:cNvSpPr>
            <a:spLocks noGrp="1"/>
          </p:cNvSpPr>
          <p:nvPr>
            <p:ph idx="1"/>
          </p:nvPr>
        </p:nvSpPr>
        <p:spPr>
          <a:xfrm>
            <a:off x="838200" y="1565491"/>
            <a:ext cx="5072042" cy="4611472"/>
          </a:xfrm>
        </p:spPr>
        <p:txBody>
          <a:bodyPr>
            <a:normAutofit fontScale="77500" lnSpcReduction="20000"/>
          </a:bodyPr>
          <a:lstStyle/>
          <a:p>
            <a:pPr marL="0" indent="0">
              <a:buNone/>
            </a:pPr>
            <a:r>
              <a:rPr lang="en-US" dirty="0" smtClean="0"/>
              <a:t>Registry Services</a:t>
            </a:r>
          </a:p>
          <a:p>
            <a:pPr marL="457200" lvl="1" indent="0">
              <a:buNone/>
            </a:pPr>
            <a:r>
              <a:rPr lang="en-US" dirty="0" smtClean="0"/>
              <a:t>A web app that includes</a:t>
            </a:r>
            <a:r>
              <a:rPr lang="en-US" dirty="0"/>
              <a:t> resolver, search, render and download services for SPASE XML resource descriptions. </a:t>
            </a:r>
            <a:endParaRPr lang="en-US" dirty="0" smtClean="0"/>
          </a:p>
          <a:p>
            <a:pPr marL="457200" lvl="1" indent="0">
              <a:buNone/>
            </a:pPr>
            <a:endParaRPr lang="en-US" sz="1050" dirty="0" smtClean="0"/>
          </a:p>
          <a:p>
            <a:pPr marL="457200" lvl="1" indent="0">
              <a:buNone/>
            </a:pPr>
            <a:r>
              <a:rPr lang="en-US" sz="2000" dirty="0"/>
              <a:t>http://spase-group.org/tools/registry/</a:t>
            </a:r>
            <a:endParaRPr lang="en-US" sz="2000" dirty="0" smtClean="0"/>
          </a:p>
          <a:p>
            <a:pPr marL="457200" lvl="1" indent="0">
              <a:buNone/>
            </a:pPr>
            <a:endParaRPr lang="en-US" sz="900" dirty="0"/>
          </a:p>
          <a:p>
            <a:pPr marL="0" indent="0">
              <a:buNone/>
            </a:pPr>
            <a:r>
              <a:rPr lang="en-US" dirty="0" smtClean="0"/>
              <a:t>Resource Tools</a:t>
            </a:r>
          </a:p>
          <a:p>
            <a:pPr marL="457200" lvl="1" indent="0">
              <a:buNone/>
            </a:pPr>
            <a:r>
              <a:rPr lang="en-US" dirty="0"/>
              <a:t>A</a:t>
            </a:r>
            <a:r>
              <a:rPr lang="en-US" dirty="0" smtClean="0"/>
              <a:t> </a:t>
            </a:r>
            <a:r>
              <a:rPr lang="en-US" dirty="0"/>
              <a:t>set of command-line applications which can be used to generate, validate, referentially check, use and organize resource descriptions written in SPASE XML</a:t>
            </a:r>
            <a:r>
              <a:rPr lang="en-US" dirty="0" smtClean="0"/>
              <a:t>.</a:t>
            </a:r>
          </a:p>
          <a:p>
            <a:pPr marL="457200" lvl="1" indent="0">
              <a:buNone/>
            </a:pPr>
            <a:endParaRPr lang="en-US" sz="1100" dirty="0"/>
          </a:p>
          <a:p>
            <a:pPr marL="457200" lvl="1" indent="0">
              <a:buNone/>
            </a:pPr>
            <a:r>
              <a:rPr lang="en-US" sz="1900" dirty="0"/>
              <a:t>http://spase-group.org/tools/registry/</a:t>
            </a:r>
          </a:p>
          <a:p>
            <a:pPr marL="457200" lvl="1" indent="0">
              <a:buNone/>
            </a:pPr>
            <a:endParaRPr lang="en-US" sz="800" dirty="0"/>
          </a:p>
          <a:p>
            <a:pPr marL="457200" lvl="1" indent="0">
              <a:buNone/>
            </a:pPr>
            <a:r>
              <a:rPr lang="en-US" sz="1900" dirty="0" err="1"/>
              <a:t>n</a:t>
            </a:r>
            <a:r>
              <a:rPr lang="en-US" sz="1900" dirty="0" err="1" smtClean="0"/>
              <a:t>pm</a:t>
            </a:r>
            <a:r>
              <a:rPr lang="en-US" sz="1900" dirty="0" smtClean="0"/>
              <a:t> install -g </a:t>
            </a:r>
            <a:r>
              <a:rPr lang="en-US" sz="1900" dirty="0" err="1" smtClean="0"/>
              <a:t>spase</a:t>
            </a:r>
            <a:r>
              <a:rPr lang="en-US" sz="1900" dirty="0" smtClean="0"/>
              <a:t>-resource-tools</a:t>
            </a:r>
          </a:p>
          <a:p>
            <a:pPr marL="457200" lvl="1" indent="0">
              <a:buNone/>
            </a:pPr>
            <a:endParaRPr lang="en-US" sz="1900" dirty="0" smtClean="0"/>
          </a:p>
          <a:p>
            <a:pPr marL="0" lvl="1" indent="0">
              <a:spcBef>
                <a:spcPts val="1000"/>
              </a:spcBef>
              <a:buNone/>
            </a:pPr>
            <a:r>
              <a:rPr lang="en-US" sz="2800" dirty="0"/>
              <a:t>On-line </a:t>
            </a:r>
            <a:r>
              <a:rPr lang="en-US" sz="2800" dirty="0" smtClean="0"/>
              <a:t>Validator </a:t>
            </a:r>
            <a:r>
              <a:rPr lang="en-US" sz="2800" dirty="0"/>
              <a:t>and </a:t>
            </a:r>
            <a:r>
              <a:rPr lang="en-US" sz="2800" dirty="0" smtClean="0"/>
              <a:t>Editor</a:t>
            </a:r>
          </a:p>
          <a:p>
            <a:pPr marL="457200" lvl="1" indent="0">
              <a:buNone/>
            </a:pPr>
            <a:endParaRPr lang="en-US" sz="1200" dirty="0"/>
          </a:p>
          <a:p>
            <a:pPr marL="457200" lvl="1" indent="0">
              <a:buNone/>
            </a:pPr>
            <a:r>
              <a:rPr lang="en-US" sz="2100" dirty="0"/>
              <a:t>http://spase-group.org/tools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882" y="1219340"/>
            <a:ext cx="3534634" cy="26509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2314" y="3919678"/>
            <a:ext cx="3493311" cy="2176461"/>
          </a:xfrm>
          <a:prstGeom prst="rect">
            <a:avLst/>
          </a:prstGeom>
        </p:spPr>
      </p:pic>
    </p:spTree>
    <p:extLst>
      <p:ext uri="{BB962C8B-B14F-4D97-AF65-F5344CB8AC3E}">
        <p14:creationId xmlns:p14="http://schemas.microsoft.com/office/powerpoint/2010/main" val="391765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animEffect transition="in" filter="fade">
                                      <p:cBhvr>
                                        <p:cTn id="45"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2" name="Picture 18"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9077" y="3772238"/>
            <a:ext cx="1207384" cy="905539"/>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1182497" y="1414061"/>
            <a:ext cx="2872460" cy="2872460"/>
          </a:xfrm>
          <a:prstGeom prst="ellipse">
            <a:avLst/>
          </a:prstGeom>
          <a:noFill/>
          <a:ln w="76200">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Data Environments</a:t>
            </a:r>
            <a:endParaRPr lang="en-US" dirty="0"/>
          </a:p>
        </p:txBody>
      </p:sp>
      <p:pic>
        <p:nvPicPr>
          <p:cNvPr id="1028" name="Picture 4" descr="Related image"/>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1334860" y="2139983"/>
            <a:ext cx="987557" cy="13167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29069" y="1733171"/>
            <a:ext cx="1606202" cy="16044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Related image"/>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1886481" y="2931678"/>
            <a:ext cx="987557" cy="13167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29973" y="4120905"/>
            <a:ext cx="620554" cy="369332"/>
          </a:xfrm>
          <a:prstGeom prst="rect">
            <a:avLst/>
          </a:prstGeom>
          <a:solidFill>
            <a:schemeClr val="bg1"/>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none" rtlCol="0">
            <a:spAutoFit/>
          </a:bodyPr>
          <a:lstStyle/>
          <a:p>
            <a:pPr algn="ctr"/>
            <a:r>
              <a:rPr lang="en-US" dirty="0" smtClean="0"/>
              <a:t>Data</a:t>
            </a:r>
            <a:endParaRPr lang="en-US" dirty="0"/>
          </a:p>
        </p:txBody>
      </p:sp>
      <p:pic>
        <p:nvPicPr>
          <p:cNvPr id="5" name="Picture 4"/>
          <p:cNvPicPr>
            <a:picLocks noChangeAspect="1"/>
          </p:cNvPicPr>
          <p:nvPr/>
        </p:nvPicPr>
        <p:blipFill>
          <a:blip r:embed="rId5"/>
          <a:stretch>
            <a:fillRect/>
          </a:stretch>
        </p:blipFill>
        <p:spPr>
          <a:xfrm>
            <a:off x="5725320" y="1928393"/>
            <a:ext cx="746427" cy="890381"/>
          </a:xfrm>
          <a:prstGeom prst="rect">
            <a:avLst/>
          </a:prstGeom>
        </p:spPr>
      </p:pic>
      <p:sp>
        <p:nvSpPr>
          <p:cNvPr id="10" name="TextBox 9"/>
          <p:cNvSpPr txBox="1"/>
          <p:nvPr/>
        </p:nvSpPr>
        <p:spPr>
          <a:xfrm>
            <a:off x="5782301" y="2592775"/>
            <a:ext cx="620298" cy="307777"/>
          </a:xfrm>
          <a:prstGeom prst="rect">
            <a:avLst/>
          </a:prstGeom>
          <a:solidFill>
            <a:schemeClr val="bg1"/>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none" rtlCol="0">
            <a:spAutoFit/>
          </a:bodyPr>
          <a:lstStyle/>
          <a:p>
            <a:pPr algn="ctr"/>
            <a:r>
              <a:rPr lang="en-US" sz="1400" dirty="0" smtClean="0"/>
              <a:t>SPASE</a:t>
            </a:r>
            <a:endParaRPr lang="en-US" sz="1400" dirty="0"/>
          </a:p>
        </p:txBody>
      </p:sp>
      <p:pic>
        <p:nvPicPr>
          <p:cNvPr id="1032" name="Picture 8"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5767" y="1254936"/>
            <a:ext cx="1323099" cy="132309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6712286" y="2323864"/>
            <a:ext cx="1081002" cy="338554"/>
          </a:xfrm>
          <a:prstGeom prst="rect">
            <a:avLst/>
          </a:prstGeom>
          <a:solidFill>
            <a:schemeClr val="bg1"/>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none" rtlCol="0">
            <a:spAutoFit/>
          </a:bodyPr>
          <a:lstStyle/>
          <a:p>
            <a:pPr algn="ctr"/>
            <a:r>
              <a:rPr lang="en-US" sz="1600" dirty="0" smtClean="0"/>
              <a:t>Repository</a:t>
            </a:r>
            <a:endParaRPr lang="en-US" sz="1600" dirty="0"/>
          </a:p>
        </p:txBody>
      </p:sp>
      <p:sp>
        <p:nvSpPr>
          <p:cNvPr id="14" name="Oval 13"/>
          <p:cNvSpPr/>
          <p:nvPr/>
        </p:nvSpPr>
        <p:spPr>
          <a:xfrm>
            <a:off x="5449789" y="993306"/>
            <a:ext cx="2872460" cy="2872460"/>
          </a:xfrm>
          <a:prstGeom prst="ellipse">
            <a:avLst/>
          </a:prstGeom>
          <a:noFill/>
          <a:ln w="76200">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6373970" y="3652678"/>
            <a:ext cx="1095813" cy="369332"/>
          </a:xfrm>
          <a:prstGeom prst="rect">
            <a:avLst/>
          </a:prstGeom>
          <a:solidFill>
            <a:schemeClr val="bg1"/>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none" rtlCol="0">
            <a:spAutoFit/>
          </a:bodyPr>
          <a:lstStyle/>
          <a:p>
            <a:pPr algn="ctr"/>
            <a:r>
              <a:rPr lang="en-US" dirty="0" smtClean="0"/>
              <a:t>Metadata</a:t>
            </a:r>
            <a:endParaRPr lang="en-US" dirty="0"/>
          </a:p>
        </p:txBody>
      </p:sp>
      <p:cxnSp>
        <p:nvCxnSpPr>
          <p:cNvPr id="8" name="Straight Arrow Connector 7"/>
          <p:cNvCxnSpPr>
            <a:endCxn id="14" idx="2"/>
          </p:cNvCxnSpPr>
          <p:nvPr/>
        </p:nvCxnSpPr>
        <p:spPr>
          <a:xfrm flipV="1">
            <a:off x="4068869" y="2429536"/>
            <a:ext cx="1380920" cy="42075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276300" y="2535418"/>
            <a:ext cx="819455" cy="307777"/>
          </a:xfrm>
          <a:prstGeom prst="rect">
            <a:avLst/>
          </a:prstGeom>
          <a:solidFill>
            <a:schemeClr val="bg1"/>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none" rtlCol="0">
            <a:spAutoFit/>
          </a:bodyPr>
          <a:lstStyle/>
          <a:p>
            <a:pPr algn="ctr"/>
            <a:r>
              <a:rPr lang="en-US" sz="1400" dirty="0" smtClean="0"/>
              <a:t>Describe</a:t>
            </a:r>
            <a:endParaRPr lang="en-US" sz="1400" dirty="0"/>
          </a:p>
        </p:txBody>
      </p:sp>
      <p:grpSp>
        <p:nvGrpSpPr>
          <p:cNvPr id="21" name="Group 20"/>
          <p:cNvGrpSpPr/>
          <p:nvPr/>
        </p:nvGrpSpPr>
        <p:grpSpPr>
          <a:xfrm>
            <a:off x="6440936" y="2837964"/>
            <a:ext cx="1307375" cy="831975"/>
            <a:chOff x="6771269" y="2914490"/>
            <a:chExt cx="1307375" cy="831975"/>
          </a:xfrm>
        </p:grpSpPr>
        <p:grpSp>
          <p:nvGrpSpPr>
            <p:cNvPr id="16" name="Group 15"/>
            <p:cNvGrpSpPr/>
            <p:nvPr/>
          </p:nvGrpSpPr>
          <p:grpSpPr>
            <a:xfrm>
              <a:off x="6771269" y="2914490"/>
              <a:ext cx="1307375" cy="831975"/>
              <a:chOff x="4406384" y="3848497"/>
              <a:chExt cx="2193612" cy="1395950"/>
            </a:xfrm>
          </p:grpSpPr>
          <p:grpSp>
            <p:nvGrpSpPr>
              <p:cNvPr id="12" name="Group 11"/>
              <p:cNvGrpSpPr/>
              <p:nvPr/>
            </p:nvGrpSpPr>
            <p:grpSpPr>
              <a:xfrm>
                <a:off x="5308021" y="4260418"/>
                <a:ext cx="1093240" cy="969883"/>
                <a:chOff x="5351104" y="4241270"/>
                <a:chExt cx="1093240" cy="969883"/>
              </a:xfrm>
            </p:grpSpPr>
            <p:sp>
              <p:nvSpPr>
                <p:cNvPr id="9" name="Arc 8"/>
                <p:cNvSpPr/>
                <p:nvPr/>
              </p:nvSpPr>
              <p:spPr>
                <a:xfrm rot="20078216">
                  <a:off x="5351104" y="4241270"/>
                  <a:ext cx="1019656" cy="969883"/>
                </a:xfrm>
                <a:prstGeom prst="arc">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6274341" y="4490237"/>
                  <a:ext cx="170003" cy="1700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flipH="1">
                <a:off x="4590159" y="4274564"/>
                <a:ext cx="1093240" cy="969883"/>
                <a:chOff x="5351104" y="4241270"/>
                <a:chExt cx="1093240" cy="969883"/>
              </a:xfrm>
            </p:grpSpPr>
            <p:sp>
              <p:nvSpPr>
                <p:cNvPr id="25" name="Arc 24"/>
                <p:cNvSpPr/>
                <p:nvPr/>
              </p:nvSpPr>
              <p:spPr>
                <a:xfrm rot="20078216">
                  <a:off x="5351104" y="4241270"/>
                  <a:ext cx="1019656" cy="969883"/>
                </a:xfrm>
                <a:prstGeom prst="arc">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Oval 25"/>
                <p:cNvSpPr/>
                <p:nvPr/>
              </p:nvSpPr>
              <p:spPr>
                <a:xfrm>
                  <a:off x="6274341" y="4490237"/>
                  <a:ext cx="170003" cy="1700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rot="19968211">
                <a:off x="5506756" y="3855617"/>
                <a:ext cx="1093240" cy="969883"/>
                <a:chOff x="5351104" y="4241270"/>
                <a:chExt cx="1093240" cy="969883"/>
              </a:xfrm>
            </p:grpSpPr>
            <p:sp>
              <p:nvSpPr>
                <p:cNvPr id="31" name="Arc 30"/>
                <p:cNvSpPr/>
                <p:nvPr/>
              </p:nvSpPr>
              <p:spPr>
                <a:xfrm rot="20078216">
                  <a:off x="5351104" y="4241270"/>
                  <a:ext cx="1019656" cy="969883"/>
                </a:xfrm>
                <a:prstGeom prst="arc">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Oval 31"/>
                <p:cNvSpPr/>
                <p:nvPr/>
              </p:nvSpPr>
              <p:spPr>
                <a:xfrm>
                  <a:off x="6274341" y="4490237"/>
                  <a:ext cx="170003" cy="1700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rot="1631789" flipH="1">
                <a:off x="4406384" y="3848497"/>
                <a:ext cx="1093240" cy="969883"/>
                <a:chOff x="5351104" y="4241270"/>
                <a:chExt cx="1093240" cy="969883"/>
              </a:xfrm>
            </p:grpSpPr>
            <p:sp>
              <p:nvSpPr>
                <p:cNvPr id="34" name="Arc 33"/>
                <p:cNvSpPr/>
                <p:nvPr/>
              </p:nvSpPr>
              <p:spPr>
                <a:xfrm rot="20078216">
                  <a:off x="5351104" y="4241270"/>
                  <a:ext cx="1019656" cy="969883"/>
                </a:xfrm>
                <a:prstGeom prst="arc">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Oval 34"/>
                <p:cNvSpPr/>
                <p:nvPr/>
              </p:nvSpPr>
              <p:spPr>
                <a:xfrm>
                  <a:off x="6274341" y="4490237"/>
                  <a:ext cx="170003" cy="1700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 name="Oval 16"/>
            <p:cNvSpPr/>
            <p:nvPr/>
          </p:nvSpPr>
          <p:spPr>
            <a:xfrm>
              <a:off x="7268774" y="2939185"/>
              <a:ext cx="330333" cy="3303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olded Corner 18"/>
            <p:cNvSpPr/>
            <p:nvPr/>
          </p:nvSpPr>
          <p:spPr>
            <a:xfrm flipV="1">
              <a:off x="7347288" y="3006321"/>
              <a:ext cx="158306" cy="2124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p:cNvSpPr txBox="1"/>
          <p:nvPr/>
        </p:nvSpPr>
        <p:spPr>
          <a:xfrm>
            <a:off x="6786479" y="3159619"/>
            <a:ext cx="597471" cy="307777"/>
          </a:xfrm>
          <a:prstGeom prst="rect">
            <a:avLst/>
          </a:prstGeom>
          <a:solidFill>
            <a:schemeClr val="bg1"/>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none" rtlCol="0">
            <a:spAutoFit/>
          </a:bodyPr>
          <a:lstStyle/>
          <a:p>
            <a:pPr algn="ctr"/>
            <a:r>
              <a:rPr lang="en-US" sz="1400" dirty="0" smtClean="0"/>
              <a:t>Share</a:t>
            </a:r>
            <a:endParaRPr lang="en-US" sz="1400" dirty="0"/>
          </a:p>
        </p:txBody>
      </p:sp>
      <p:sp>
        <p:nvSpPr>
          <p:cNvPr id="41" name="Oval 40"/>
          <p:cNvSpPr/>
          <p:nvPr/>
        </p:nvSpPr>
        <p:spPr>
          <a:xfrm>
            <a:off x="8775581" y="2922593"/>
            <a:ext cx="2872460" cy="2872460"/>
          </a:xfrm>
          <a:prstGeom prst="ellipse">
            <a:avLst/>
          </a:prstGeom>
          <a:noFill/>
          <a:ln w="76200">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9881684" y="5610387"/>
            <a:ext cx="738279" cy="369332"/>
          </a:xfrm>
          <a:prstGeom prst="rect">
            <a:avLst/>
          </a:prstGeom>
          <a:solidFill>
            <a:schemeClr val="bg1"/>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none" rtlCol="0">
            <a:spAutoFit/>
          </a:bodyPr>
          <a:lstStyle/>
          <a:p>
            <a:pPr algn="ctr"/>
            <a:r>
              <a:rPr lang="en-US" dirty="0" smtClean="0"/>
              <a:t>Portal</a:t>
            </a:r>
            <a:endParaRPr lang="en-US" dirty="0"/>
          </a:p>
        </p:txBody>
      </p:sp>
      <p:grpSp>
        <p:nvGrpSpPr>
          <p:cNvPr id="22" name="Group 21"/>
          <p:cNvGrpSpPr/>
          <p:nvPr/>
        </p:nvGrpSpPr>
        <p:grpSpPr>
          <a:xfrm>
            <a:off x="9136939" y="3165129"/>
            <a:ext cx="1368586" cy="1101361"/>
            <a:chOff x="9411902" y="3351997"/>
            <a:chExt cx="1368586" cy="1101361"/>
          </a:xfrm>
        </p:grpSpPr>
        <p:pic>
          <p:nvPicPr>
            <p:cNvPr id="1040" name="Picture 16" descr="Image result for cloud"/>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11902" y="3351997"/>
              <a:ext cx="1368586" cy="97297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search"/>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9520747" y="3690777"/>
              <a:ext cx="1099216" cy="762581"/>
            </a:xfrm>
            <a:prstGeom prst="rect">
              <a:avLst/>
            </a:prstGeom>
            <a:noFill/>
            <a:extLst>
              <a:ext uri="{909E8E84-426E-40DD-AFC4-6F175D3DCCD1}">
                <a14:hiddenFill xmlns:a14="http://schemas.microsoft.com/office/drawing/2010/main">
                  <a:solidFill>
                    <a:srgbClr val="FFFFFF"/>
                  </a:solidFill>
                </a14:hiddenFill>
              </a:ext>
            </a:extLst>
          </p:spPr>
        </p:pic>
      </p:grpSp>
      <p:sp>
        <p:nvSpPr>
          <p:cNvPr id="45" name="TextBox 44"/>
          <p:cNvSpPr txBox="1"/>
          <p:nvPr/>
        </p:nvSpPr>
        <p:spPr>
          <a:xfrm>
            <a:off x="9471802" y="4047975"/>
            <a:ext cx="807465" cy="307777"/>
          </a:xfrm>
          <a:prstGeom prst="rect">
            <a:avLst/>
          </a:prstGeom>
          <a:solidFill>
            <a:schemeClr val="bg1"/>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none" rtlCol="0">
            <a:spAutoFit/>
          </a:bodyPr>
          <a:lstStyle/>
          <a:p>
            <a:pPr algn="ctr"/>
            <a:r>
              <a:rPr lang="en-US" sz="1400" dirty="0" smtClean="0"/>
              <a:t>Discover</a:t>
            </a:r>
            <a:endParaRPr lang="en-US" sz="1400" dirty="0"/>
          </a:p>
        </p:txBody>
      </p:sp>
      <p:cxnSp>
        <p:nvCxnSpPr>
          <p:cNvPr id="48" name="Straight Arrow Connector 47"/>
          <p:cNvCxnSpPr>
            <a:stCxn id="14" idx="6"/>
            <a:endCxn id="41" idx="1"/>
          </p:cNvCxnSpPr>
          <p:nvPr/>
        </p:nvCxnSpPr>
        <p:spPr>
          <a:xfrm>
            <a:off x="8322249" y="2429536"/>
            <a:ext cx="873994" cy="9137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8429598" y="2746663"/>
            <a:ext cx="819455" cy="307777"/>
          </a:xfrm>
          <a:prstGeom prst="rect">
            <a:avLst/>
          </a:prstGeom>
          <a:solidFill>
            <a:schemeClr val="bg1"/>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algn="ctr"/>
            <a:r>
              <a:rPr lang="en-US" sz="1400" dirty="0" smtClean="0"/>
              <a:t>Harvest</a:t>
            </a:r>
            <a:endParaRPr lang="en-US" sz="1400" dirty="0"/>
          </a:p>
        </p:txBody>
      </p:sp>
      <p:sp>
        <p:nvSpPr>
          <p:cNvPr id="53" name="TextBox 52"/>
          <p:cNvSpPr txBox="1"/>
          <p:nvPr/>
        </p:nvSpPr>
        <p:spPr>
          <a:xfrm>
            <a:off x="10562658" y="4523888"/>
            <a:ext cx="820225" cy="307777"/>
          </a:xfrm>
          <a:prstGeom prst="rect">
            <a:avLst/>
          </a:prstGeom>
          <a:solidFill>
            <a:schemeClr val="bg1"/>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none" rtlCol="0">
            <a:spAutoFit/>
          </a:bodyPr>
          <a:lstStyle/>
          <a:p>
            <a:pPr algn="ctr"/>
            <a:r>
              <a:rPr lang="en-US" sz="1400" dirty="0" smtClean="0"/>
              <a:t>Visualize</a:t>
            </a:r>
            <a:endParaRPr lang="en-US" sz="1400" dirty="0"/>
          </a:p>
        </p:txBody>
      </p:sp>
      <p:pic>
        <p:nvPicPr>
          <p:cNvPr id="1044" name="Picture 20" descr="Image result for package"/>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66925" y="4543604"/>
            <a:ext cx="1352094" cy="789669"/>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9478293" y="5175079"/>
            <a:ext cx="929357" cy="307777"/>
          </a:xfrm>
          <a:prstGeom prst="rect">
            <a:avLst/>
          </a:prstGeom>
          <a:solidFill>
            <a:schemeClr val="bg1"/>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none" rtlCol="0">
            <a:spAutoFit/>
          </a:bodyPr>
          <a:lstStyle/>
          <a:p>
            <a:pPr algn="ctr"/>
            <a:r>
              <a:rPr lang="en-US" sz="1400" dirty="0" smtClean="0"/>
              <a:t>Download</a:t>
            </a:r>
            <a:endParaRPr lang="en-US" sz="1400" dirty="0"/>
          </a:p>
        </p:txBody>
      </p:sp>
      <p:grpSp>
        <p:nvGrpSpPr>
          <p:cNvPr id="46" name="Group 45"/>
          <p:cNvGrpSpPr/>
          <p:nvPr/>
        </p:nvGrpSpPr>
        <p:grpSpPr>
          <a:xfrm>
            <a:off x="4443358" y="4248421"/>
            <a:ext cx="2524125" cy="1990725"/>
            <a:chOff x="4329539" y="4322236"/>
            <a:chExt cx="2524125" cy="1990725"/>
          </a:xfrm>
        </p:grpSpPr>
        <p:pic>
          <p:nvPicPr>
            <p:cNvPr id="1046" name="Picture 22" descr="Image result for us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9539" y="4322236"/>
              <a:ext cx="2524125" cy="1990725"/>
            </a:xfrm>
            <a:prstGeom prst="rect">
              <a:avLst/>
            </a:prstGeom>
            <a:noFill/>
            <a:extLst>
              <a:ext uri="{909E8E84-426E-40DD-AFC4-6F175D3DCCD1}">
                <a14:hiddenFill xmlns:a14="http://schemas.microsoft.com/office/drawing/2010/main">
                  <a:solidFill>
                    <a:srgbClr val="FFFFFF"/>
                  </a:solidFill>
                </a14:hiddenFill>
              </a:ext>
            </a:extLst>
          </p:spPr>
        </p:pic>
        <p:sp>
          <p:nvSpPr>
            <p:cNvPr id="38" name="Arc 37"/>
            <p:cNvSpPr/>
            <p:nvPr/>
          </p:nvSpPr>
          <p:spPr>
            <a:xfrm rot="8168756">
              <a:off x="4804146" y="4575913"/>
              <a:ext cx="422538" cy="422538"/>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Arc 58"/>
            <p:cNvSpPr/>
            <p:nvPr/>
          </p:nvSpPr>
          <p:spPr>
            <a:xfrm rot="8168756">
              <a:off x="6064999" y="4539248"/>
              <a:ext cx="422538" cy="422538"/>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Arc 57"/>
            <p:cNvSpPr/>
            <p:nvPr/>
          </p:nvSpPr>
          <p:spPr>
            <a:xfrm rot="8168756">
              <a:off x="5453064" y="5068835"/>
              <a:ext cx="422538" cy="422538"/>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0" name="TextBox 59"/>
          <p:cNvSpPr txBox="1"/>
          <p:nvPr/>
        </p:nvSpPr>
        <p:spPr>
          <a:xfrm>
            <a:off x="5479432" y="6096225"/>
            <a:ext cx="703270" cy="369332"/>
          </a:xfrm>
          <a:prstGeom prst="rect">
            <a:avLst/>
          </a:prstGeom>
          <a:solidFill>
            <a:schemeClr val="bg1"/>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none" rtlCol="0">
            <a:spAutoFit/>
          </a:bodyPr>
          <a:lstStyle/>
          <a:p>
            <a:pPr algn="ctr"/>
            <a:r>
              <a:rPr lang="en-US" dirty="0" smtClean="0"/>
              <a:t>Users</a:t>
            </a:r>
            <a:endParaRPr lang="en-US" dirty="0"/>
          </a:p>
        </p:txBody>
      </p:sp>
      <p:cxnSp>
        <p:nvCxnSpPr>
          <p:cNvPr id="61" name="Straight Arrow Connector 60"/>
          <p:cNvCxnSpPr>
            <a:stCxn id="41" idx="2"/>
            <a:endCxn id="1046" idx="3"/>
          </p:cNvCxnSpPr>
          <p:nvPr/>
        </p:nvCxnSpPr>
        <p:spPr>
          <a:xfrm flipH="1">
            <a:off x="6967483" y="4358823"/>
            <a:ext cx="1808098" cy="88496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3743656" y="3772238"/>
            <a:ext cx="844708" cy="107373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046" idx="1"/>
          </p:cNvCxnSpPr>
          <p:nvPr/>
        </p:nvCxnSpPr>
        <p:spPr>
          <a:xfrm flipH="1" flipV="1">
            <a:off x="3296511" y="4129023"/>
            <a:ext cx="1146847" cy="111476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732022" y="4674462"/>
            <a:ext cx="473206" cy="307777"/>
          </a:xfrm>
          <a:prstGeom prst="rect">
            <a:avLst/>
          </a:prstGeom>
          <a:solidFill>
            <a:schemeClr val="bg1"/>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none" rtlCol="0">
            <a:spAutoFit/>
          </a:bodyPr>
          <a:lstStyle/>
          <a:p>
            <a:pPr algn="ctr"/>
            <a:r>
              <a:rPr lang="en-US" sz="1400" dirty="0" smtClean="0"/>
              <a:t>URL</a:t>
            </a:r>
            <a:endParaRPr lang="en-US" sz="1400" dirty="0"/>
          </a:p>
        </p:txBody>
      </p:sp>
      <p:sp>
        <p:nvSpPr>
          <p:cNvPr id="63" name="TextBox 62"/>
          <p:cNvSpPr txBox="1"/>
          <p:nvPr/>
        </p:nvSpPr>
        <p:spPr>
          <a:xfrm>
            <a:off x="3946739" y="4252030"/>
            <a:ext cx="538930" cy="307777"/>
          </a:xfrm>
          <a:prstGeom prst="rect">
            <a:avLst/>
          </a:prstGeom>
          <a:solidFill>
            <a:schemeClr val="bg1"/>
          </a:solidFill>
          <a:ln w="28575">
            <a:solidFill>
              <a:schemeClr val="accent1">
                <a:lumMod val="60000"/>
                <a:lumOff val="40000"/>
              </a:schemeClr>
            </a:solidFill>
          </a:ln>
          <a:effectLst>
            <a:outerShdw blurRad="50800" dist="38100" dir="2700000" algn="tl" rotWithShape="0">
              <a:prstClr val="black">
                <a:alpha val="40000"/>
              </a:prstClr>
            </a:outerShdw>
          </a:effectLst>
        </p:spPr>
        <p:txBody>
          <a:bodyPr wrap="none" rtlCol="0">
            <a:spAutoFit/>
          </a:bodyPr>
          <a:lstStyle/>
          <a:p>
            <a:pPr algn="ctr"/>
            <a:r>
              <a:rPr lang="en-US" sz="1400" dirty="0" smtClean="0"/>
              <a:t>HAPI</a:t>
            </a:r>
            <a:endParaRPr lang="en-US" sz="1400" dirty="0"/>
          </a:p>
        </p:txBody>
      </p:sp>
      <p:sp>
        <p:nvSpPr>
          <p:cNvPr id="66" name="Arc 65"/>
          <p:cNvSpPr/>
          <p:nvPr/>
        </p:nvSpPr>
        <p:spPr>
          <a:xfrm rot="8168756">
            <a:off x="5571032" y="5027726"/>
            <a:ext cx="422538" cy="422538"/>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Arc 66"/>
          <p:cNvSpPr/>
          <p:nvPr/>
        </p:nvSpPr>
        <p:spPr>
          <a:xfrm rot="8168756">
            <a:off x="6184513" y="4491470"/>
            <a:ext cx="422538" cy="422538"/>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Arc 67"/>
          <p:cNvSpPr/>
          <p:nvPr/>
        </p:nvSpPr>
        <p:spPr>
          <a:xfrm rot="8168756">
            <a:off x="5567521" y="5050213"/>
            <a:ext cx="422538" cy="422538"/>
          </a:xfrm>
          <a:prstGeom prst="arc">
            <a:avLst>
              <a:gd name="adj1" fmla="val 15184966"/>
              <a:gd name="adj2" fmla="val 920890"/>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Arc 64"/>
          <p:cNvSpPr/>
          <p:nvPr/>
        </p:nvSpPr>
        <p:spPr>
          <a:xfrm rot="8168756">
            <a:off x="4911595" y="4532712"/>
            <a:ext cx="422538" cy="422538"/>
          </a:xfrm>
          <a:prstGeom prst="arc">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Arc 68"/>
          <p:cNvSpPr/>
          <p:nvPr/>
        </p:nvSpPr>
        <p:spPr>
          <a:xfrm rot="8168756">
            <a:off x="6181065" y="4512894"/>
            <a:ext cx="422538" cy="422538"/>
          </a:xfrm>
          <a:prstGeom prst="arc">
            <a:avLst>
              <a:gd name="adj1" fmla="val 15484162"/>
              <a:gd name="adj2" fmla="val 87154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rot="8168756">
            <a:off x="4917427" y="4558540"/>
            <a:ext cx="422538" cy="422538"/>
          </a:xfrm>
          <a:prstGeom prst="arc">
            <a:avLst>
              <a:gd name="adj1" fmla="val 15108892"/>
              <a:gd name="adj2" fmla="val 1020663"/>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9224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2"/>
                                        </p:tgtEl>
                                        <p:attrNameLst>
                                          <p:attrName>style.visibility</p:attrName>
                                        </p:attrNameLst>
                                      </p:cBhvr>
                                      <p:to>
                                        <p:strVal val="visible"/>
                                      </p:to>
                                    </p:set>
                                    <p:animEffect transition="in" filter="fade">
                                      <p:cBhvr>
                                        <p:cTn id="27" dur="500"/>
                                        <p:tgtEl>
                                          <p:spTgt spid="10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500"/>
                                        <p:tgtEl>
                                          <p:spTgt spid="4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fade">
                                      <p:cBhvr>
                                        <p:cTn id="44" dur="500"/>
                                        <p:tgtEl>
                                          <p:spTgt spid="4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500"/>
                                        <p:tgtEl>
                                          <p:spTgt spid="4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500"/>
                                        <p:tgtEl>
                                          <p:spTgt spid="4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042"/>
                                        </p:tgtEl>
                                        <p:attrNameLst>
                                          <p:attrName>style.visibility</p:attrName>
                                        </p:attrNameLst>
                                      </p:cBhvr>
                                      <p:to>
                                        <p:strVal val="visible"/>
                                      </p:to>
                                    </p:set>
                                    <p:animEffect transition="in" filter="fade">
                                      <p:cBhvr>
                                        <p:cTn id="61" dur="500"/>
                                        <p:tgtEl>
                                          <p:spTgt spid="104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par>
                                <p:cTn id="65" presetID="10" presetClass="entr" presetSubtype="0" fill="hold" nodeType="withEffect">
                                  <p:stCondLst>
                                    <p:cond delay="0"/>
                                  </p:stCondLst>
                                  <p:childTnLst>
                                    <p:set>
                                      <p:cBhvr>
                                        <p:cTn id="66" dur="1" fill="hold">
                                          <p:stCondLst>
                                            <p:cond delay="0"/>
                                          </p:stCondLst>
                                        </p:cTn>
                                        <p:tgtEl>
                                          <p:spTgt spid="1044"/>
                                        </p:tgtEl>
                                        <p:attrNameLst>
                                          <p:attrName>style.visibility</p:attrName>
                                        </p:attrNameLst>
                                      </p:cBhvr>
                                      <p:to>
                                        <p:strVal val="visible"/>
                                      </p:to>
                                    </p:set>
                                    <p:animEffect transition="in" filter="fade">
                                      <p:cBhvr>
                                        <p:cTn id="67" dur="500"/>
                                        <p:tgtEl>
                                          <p:spTgt spid="104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fade">
                                      <p:cBhvr>
                                        <p:cTn id="70" dur="500"/>
                                        <p:tgtEl>
                                          <p:spTgt spid="5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fade">
                                      <p:cBhvr>
                                        <p:cTn id="75" dur="500"/>
                                        <p:tgtEl>
                                          <p:spTgt spid="61"/>
                                        </p:tgtEl>
                                      </p:cBhvr>
                                    </p:animEffect>
                                  </p:childTnLst>
                                </p:cTn>
                              </p:par>
                              <p:par>
                                <p:cTn id="76" presetID="10" presetClass="entr" presetSubtype="0" fill="hold" nodeType="with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fade">
                                      <p:cBhvr>
                                        <p:cTn id="78" dur="500"/>
                                        <p:tgtEl>
                                          <p:spTgt spid="4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60"/>
                                        </p:tgtEl>
                                        <p:attrNameLst>
                                          <p:attrName>style.visibility</p:attrName>
                                        </p:attrNameLst>
                                      </p:cBhvr>
                                      <p:to>
                                        <p:strVal val="visible"/>
                                      </p:to>
                                    </p:set>
                                    <p:animEffect transition="in" filter="fade">
                                      <p:cBhvr>
                                        <p:cTn id="81" dur="500"/>
                                        <p:tgtEl>
                                          <p:spTgt spid="60"/>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fade">
                                      <p:cBhvr>
                                        <p:cTn id="86" dur="500"/>
                                        <p:tgtEl>
                                          <p:spTgt spid="52"/>
                                        </p:tgtEl>
                                      </p:cBhvr>
                                    </p:animEffect>
                                  </p:childTnLst>
                                </p:cTn>
                              </p:par>
                              <p:par>
                                <p:cTn id="87" presetID="10" presetClass="entr" presetSubtype="0" fill="hold" nodeType="withEffect">
                                  <p:stCondLst>
                                    <p:cond delay="0"/>
                                  </p:stCondLst>
                                  <p:childTnLst>
                                    <p:set>
                                      <p:cBhvr>
                                        <p:cTn id="88" dur="1" fill="hold">
                                          <p:stCondLst>
                                            <p:cond delay="0"/>
                                          </p:stCondLst>
                                        </p:cTn>
                                        <p:tgtEl>
                                          <p:spTgt spid="56"/>
                                        </p:tgtEl>
                                        <p:attrNameLst>
                                          <p:attrName>style.visibility</p:attrName>
                                        </p:attrNameLst>
                                      </p:cBhvr>
                                      <p:to>
                                        <p:strVal val="visible"/>
                                      </p:to>
                                    </p:set>
                                    <p:animEffect transition="in" filter="fade">
                                      <p:cBhvr>
                                        <p:cTn id="89" dur="500"/>
                                        <p:tgtEl>
                                          <p:spTgt spid="5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2"/>
                                        </p:tgtEl>
                                        <p:attrNameLst>
                                          <p:attrName>style.visibility</p:attrName>
                                        </p:attrNameLst>
                                      </p:cBhvr>
                                      <p:to>
                                        <p:strVal val="visible"/>
                                      </p:to>
                                    </p:set>
                                    <p:animEffect transition="in" filter="fade">
                                      <p:cBhvr>
                                        <p:cTn id="92" dur="500"/>
                                        <p:tgtEl>
                                          <p:spTgt spid="6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3"/>
                                        </p:tgtEl>
                                        <p:attrNameLst>
                                          <p:attrName>style.visibility</p:attrName>
                                        </p:attrNameLst>
                                      </p:cBhvr>
                                      <p:to>
                                        <p:strVal val="visible"/>
                                      </p:to>
                                    </p:set>
                                    <p:animEffect transition="in" filter="fade">
                                      <p:cBhvr>
                                        <p:cTn id="95" dur="500"/>
                                        <p:tgtEl>
                                          <p:spTgt spid="6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65"/>
                                        </p:tgtEl>
                                        <p:attrNameLst>
                                          <p:attrName>style.visibility</p:attrName>
                                        </p:attrNameLst>
                                      </p:cBhvr>
                                      <p:to>
                                        <p:strVal val="visible"/>
                                      </p:to>
                                    </p:set>
                                    <p:animEffect transition="in" filter="fade">
                                      <p:cBhvr>
                                        <p:cTn id="98" dur="500"/>
                                        <p:tgtEl>
                                          <p:spTgt spid="6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66"/>
                                        </p:tgtEl>
                                        <p:attrNameLst>
                                          <p:attrName>style.visibility</p:attrName>
                                        </p:attrNameLst>
                                      </p:cBhvr>
                                      <p:to>
                                        <p:strVal val="visible"/>
                                      </p:to>
                                    </p:set>
                                    <p:animEffect transition="in" filter="fade">
                                      <p:cBhvr>
                                        <p:cTn id="101" dur="500"/>
                                        <p:tgtEl>
                                          <p:spTgt spid="66"/>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67"/>
                                        </p:tgtEl>
                                        <p:attrNameLst>
                                          <p:attrName>style.visibility</p:attrName>
                                        </p:attrNameLst>
                                      </p:cBhvr>
                                      <p:to>
                                        <p:strVal val="visible"/>
                                      </p:to>
                                    </p:set>
                                    <p:animEffect transition="in" filter="fade">
                                      <p:cBhvr>
                                        <p:cTn id="104" dur="500"/>
                                        <p:tgtEl>
                                          <p:spTgt spid="67"/>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4"/>
                                        </p:tgtEl>
                                        <p:attrNameLst>
                                          <p:attrName>style.visibility</p:attrName>
                                        </p:attrNameLst>
                                      </p:cBhvr>
                                      <p:to>
                                        <p:strVal val="visible"/>
                                      </p:to>
                                    </p:set>
                                    <p:animEffect transition="in" filter="fade">
                                      <p:cBhvr>
                                        <p:cTn id="107" dur="500"/>
                                        <p:tgtEl>
                                          <p:spTgt spid="64"/>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8"/>
                                        </p:tgtEl>
                                        <p:attrNameLst>
                                          <p:attrName>style.visibility</p:attrName>
                                        </p:attrNameLst>
                                      </p:cBhvr>
                                      <p:to>
                                        <p:strVal val="visible"/>
                                      </p:to>
                                    </p:set>
                                    <p:animEffect transition="in" filter="fade">
                                      <p:cBhvr>
                                        <p:cTn id="110" dur="500"/>
                                        <p:tgtEl>
                                          <p:spTgt spid="6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69"/>
                                        </p:tgtEl>
                                        <p:attrNameLst>
                                          <p:attrName>style.visibility</p:attrName>
                                        </p:attrNameLst>
                                      </p:cBhvr>
                                      <p:to>
                                        <p:strVal val="visible"/>
                                      </p:to>
                                    </p:set>
                                    <p:animEffect transition="in" filter="fade">
                                      <p:cBhvr>
                                        <p:cTn id="11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P spid="18" grpId="0" animBg="1"/>
      <p:bldP spid="40" grpId="0" animBg="1"/>
      <p:bldP spid="41" grpId="0" animBg="1"/>
      <p:bldP spid="42" grpId="0" animBg="1"/>
      <p:bldP spid="45" grpId="0" animBg="1"/>
      <p:bldP spid="49" grpId="0" animBg="1"/>
      <p:bldP spid="53" grpId="0" animBg="1"/>
      <p:bldP spid="55" grpId="0" animBg="1"/>
      <p:bldP spid="60" grpId="0" animBg="1"/>
      <p:bldP spid="62" grpId="0" animBg="1"/>
      <p:bldP spid="63" grpId="0" animBg="1"/>
      <p:bldP spid="66" grpId="0" animBg="1"/>
      <p:bldP spid="67" grpId="0" animBg="1"/>
      <p:bldP spid="68" grpId="0" animBg="1"/>
      <p:bldP spid="65" grpId="0" animBg="1"/>
      <p:bldP spid="69" grpId="0" animBg="1"/>
      <p:bldP spid="6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2828</TotalTime>
  <Words>938</Words>
  <Application>Microsoft Office PowerPoint</Application>
  <PresentationFormat>Widescreen</PresentationFormat>
  <Paragraphs>236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THE SPASE METADATA MODEL FOR HELIOPHYSICS DATA AND MODELS </vt:lpstr>
      <vt:lpstr>What is SPASE</vt:lpstr>
      <vt:lpstr>The SPASE Design Principles</vt:lpstr>
      <vt:lpstr>A Brief Time Line</vt:lpstr>
      <vt:lpstr>SPASE Metadata Model</vt:lpstr>
      <vt:lpstr>Resource Description Overview</vt:lpstr>
      <vt:lpstr>Simulation Extensions</vt:lpstr>
      <vt:lpstr>Tools and Services</vt:lpstr>
      <vt:lpstr>Data Environments</vt:lpstr>
      <vt:lpstr>Digital Object Identifier (DOI) Integration</vt:lpstr>
      <vt:lpstr>SPASE School</vt:lpstr>
      <vt:lpstr>A few Stats</vt:lpstr>
      <vt:lpstr>A Few More Stats</vt:lpstr>
      <vt:lpstr>Happenings</vt:lpstr>
      <vt:lpstr>Summary</vt:lpstr>
      <vt:lpstr>PowerPoint Presentation</vt:lpstr>
      <vt:lpstr>Abstract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SPASE METADATA MODEL FOR HELIOPHYSICS DATA AND MODELS</dc:title>
  <dc:creator>tking</dc:creator>
  <cp:lastModifiedBy>Todd</cp:lastModifiedBy>
  <cp:revision>44</cp:revision>
  <dcterms:created xsi:type="dcterms:W3CDTF">2018-07-11T20:11:02Z</dcterms:created>
  <dcterms:modified xsi:type="dcterms:W3CDTF">2021-09-18T16:25:38Z</dcterms:modified>
</cp:coreProperties>
</file>