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2808525" cx="30279975"/>
  <p:notesSz cx="6669075" cy="9926625"/>
  <p:embeddedFontLst>
    <p:embeddedFont>
      <p:font typeface="Helvetica Neue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889249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778250" y="0"/>
            <a:ext cx="2889249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017713" y="744537"/>
            <a:ext cx="2633661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66750" y="4714875"/>
            <a:ext cx="5335587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3"/>
            <a:ext cx="2889249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778250" y="9428163"/>
            <a:ext cx="2889249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3778250" y="9428163"/>
            <a:ext cx="2889249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2017713" y="744537"/>
            <a:ext cx="2633661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66750" y="4714875"/>
            <a:ext cx="5335587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2271713" y="13298487"/>
            <a:ext cx="25736549" cy="9175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4541837" y="24258587"/>
            <a:ext cx="21196300" cy="109394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151447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10345738" y="38984237"/>
            <a:ext cx="95885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2170112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25" lIns="417275" rIns="417275" tIns="208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514475" y="1714500"/>
            <a:ext cx="27251026" cy="713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014411" y="10488612"/>
            <a:ext cx="28251151" cy="272510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763" lvl="0" marL="1566863" marR="0" rtl="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8475" lvl="1" marL="3394075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7187" lvl="2" marL="5221288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900" lvl="3" marL="730885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4663" lvl="4" marL="93964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74663" lvl="5" marL="98536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74663" lvl="6" marL="103108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74663" lvl="7" marL="107680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74663" lvl="8" marL="112252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151447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10345738" y="38984237"/>
            <a:ext cx="95885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2170112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25" lIns="417275" rIns="417275" tIns="208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7096918" y="16571119"/>
            <a:ext cx="36526788" cy="6813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-6606382" y="9833769"/>
            <a:ext cx="36526788" cy="20288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763" lvl="0" marL="1566863" marR="0" rtl="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8475" lvl="1" marL="3394075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7187" lvl="2" marL="5221288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900" lvl="3" marL="730885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4663" lvl="4" marL="93964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74663" lvl="5" marL="98536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74663" lvl="6" marL="103108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74663" lvl="7" marL="107680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74663" lvl="8" marL="112252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51447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10345738" y="38984237"/>
            <a:ext cx="95885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2170112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25" lIns="417275" rIns="417275" tIns="208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514475" y="1714500"/>
            <a:ext cx="27251026" cy="713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514475" y="9988550"/>
            <a:ext cx="27251026" cy="282511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763" lvl="0" marL="1566863" marR="0" rtl="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8475" lvl="1" marL="3394075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7187" lvl="2" marL="5221288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900" lvl="3" marL="730885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4663" lvl="4" marL="93964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74663" lvl="5" marL="98536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74663" lvl="6" marL="103108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74663" lvl="7" marL="107680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74663" lvl="8" marL="112252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51447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10345738" y="38984237"/>
            <a:ext cx="95885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2170112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25" lIns="417275" rIns="417275" tIns="208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2392363" y="27508200"/>
            <a:ext cx="25738137" cy="8502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392363" y="18143537"/>
            <a:ext cx="25738137" cy="93646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151447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10345738" y="38984237"/>
            <a:ext cx="95885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2170112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25" lIns="417275" rIns="417275" tIns="208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514475" y="1714500"/>
            <a:ext cx="27251026" cy="713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512887" y="9988550"/>
            <a:ext cx="13550900" cy="28252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9063" lvl="0" marL="15668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58875" lvl="1" marL="33940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28687" lvl="2" marL="52212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3450" lvl="3" marL="73088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38213" lvl="4" marL="9396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38213" lvl="5" marL="9853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38213" lvl="6" marL="10310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38213" lvl="7" marL="107680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38213" lvl="8" marL="112252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15216187" y="9988550"/>
            <a:ext cx="13550900" cy="28252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9063" lvl="0" marL="15668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58875" lvl="1" marL="339407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28687" lvl="2" marL="52212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3450" lvl="3" marL="73088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38213" lvl="4" marL="9396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38213" lvl="5" marL="9853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38213" lvl="6" marL="10310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38213" lvl="7" marL="107680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38213" lvl="8" marL="112252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151447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10345738" y="38984237"/>
            <a:ext cx="95885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2170112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25" lIns="417275" rIns="417275" tIns="208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514475" y="1714500"/>
            <a:ext cx="27251026" cy="713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514475" y="9582150"/>
            <a:ext cx="13377862" cy="3994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514475" y="13576300"/>
            <a:ext cx="13377862" cy="2466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14463" lvl="0" marL="15668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84275" lvl="1" marL="33940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41387" lvl="2" marL="52212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46150" lvl="3" marL="7308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50913" lvl="4" marL="93964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50913" lvl="5" marL="9853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0913" lvl="6" marL="10310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0913" lvl="7" marL="107680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0913" lvl="8" marL="112252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15381287" y="9582150"/>
            <a:ext cx="13384211" cy="3994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15381287" y="13576300"/>
            <a:ext cx="13384211" cy="2466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14463" lvl="0" marL="15668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84275" lvl="1" marL="339407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41387" lvl="2" marL="522128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46150" lvl="3" marL="7308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50913" lvl="4" marL="93964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50913" lvl="5" marL="9853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50913" lvl="6" marL="10310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50913" lvl="7" marL="107680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50913" lvl="8" marL="112252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51447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10345738" y="38984237"/>
            <a:ext cx="95885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2170112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25" lIns="417275" rIns="417275" tIns="208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514475" y="1714500"/>
            <a:ext cx="27251026" cy="713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151447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10345738" y="38984237"/>
            <a:ext cx="95885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2170112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25" lIns="417275" rIns="417275" tIns="208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151447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10345738" y="38984237"/>
            <a:ext cx="95885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2170112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25" lIns="417275" rIns="417275" tIns="208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514475" y="1704975"/>
            <a:ext cx="9961563" cy="72532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1837988" y="1704975"/>
            <a:ext cx="16927512" cy="36534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63663" lvl="0" marL="156686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33475" lvl="1" marL="3394075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03287" lvl="2" marL="5221288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20750" lvl="3" marL="73088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25513" lvl="4" marL="9396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25513" lvl="5" marL="9853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25513" lvl="6" marL="10310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25513" lvl="7" marL="107680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25513" lvl="8" marL="112252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514475" y="8958263"/>
            <a:ext cx="9961563" cy="29281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151447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10345738" y="38984237"/>
            <a:ext cx="95885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2170112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25" lIns="417275" rIns="417275" tIns="208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935662" y="29965650"/>
            <a:ext cx="18167349" cy="3538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5935662" y="3824287"/>
            <a:ext cx="18167349" cy="25685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935662" y="33504187"/>
            <a:ext cx="18167349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151447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10345738" y="38984237"/>
            <a:ext cx="95885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2170112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25" lIns="417275" rIns="417275" tIns="208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jpg"/><Relationship Id="rId2" Type="http://schemas.openxmlformats.org/officeDocument/2006/relationships/image" Target="../media/image0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514475" y="1714500"/>
            <a:ext cx="27251026" cy="713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20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514475" y="9988550"/>
            <a:ext cx="27251026" cy="282511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763" lvl="0" marL="1566863" marR="0" rtl="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8475" lvl="1" marL="3394075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7187" lvl="2" marL="5221288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900" lvl="3" marL="730885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4663" lvl="4" marL="93964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74663" lvl="5" marL="98536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74663" lvl="6" marL="103108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74663" lvl="7" marL="107680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74663" lvl="8" marL="11225213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51447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0345738" y="38984237"/>
            <a:ext cx="958850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1701125" y="38984237"/>
            <a:ext cx="7064374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208625" lIns="417275" rIns="417275" tIns="208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pt-BR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9261" y="0"/>
            <a:ext cx="13061014" cy="4291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517" y="38887806"/>
            <a:ext cx="30279973" cy="411885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9" Type="http://schemas.openxmlformats.org/officeDocument/2006/relationships/image" Target="../media/image08.png"/><Relationship Id="rId5" Type="http://schemas.openxmlformats.org/officeDocument/2006/relationships/image" Target="../media/image05.png"/><Relationship Id="rId6" Type="http://schemas.openxmlformats.org/officeDocument/2006/relationships/image" Target="../media/image06.png"/><Relationship Id="rId7" Type="http://schemas.openxmlformats.org/officeDocument/2006/relationships/image" Target="../media/image04.png"/><Relationship Id="rId8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360" y="610425"/>
            <a:ext cx="29017052" cy="86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619500" y="9594850"/>
            <a:ext cx="23187024" cy="1732239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i="1" lang="pt-BR" sz="3600">
                <a:latin typeface="Verdana"/>
                <a:ea typeface="Verdana"/>
                <a:cs typeface="Verdana"/>
                <a:sym typeface="Verdana"/>
              </a:rPr>
              <a:t>Rodrigues, Pedro Henrique Silveira. </a:t>
            </a:r>
            <a:r>
              <a:rPr b="1" i="1" lang="pt-BR" sz="3600">
                <a:latin typeface="Verdana"/>
                <a:ea typeface="Verdana"/>
                <a:cs typeface="Verdana"/>
                <a:sym typeface="Verdana"/>
              </a:rPr>
              <a:t>Time Runner</a:t>
            </a:r>
            <a:r>
              <a:rPr i="1" lang="pt-BR" sz="3600">
                <a:latin typeface="Verdana"/>
                <a:ea typeface="Verdana"/>
                <a:cs typeface="Verdana"/>
                <a:sym typeface="Verdana"/>
              </a:rPr>
              <a:t>. 2016</a:t>
            </a: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SISTEMAS DE INFORMAÇÃO</a:t>
            </a: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FACULDADE 7 DE SETEMBRO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457200" y="34609725"/>
            <a:ext cx="128460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3600">
                <a:solidFill>
                  <a:schemeClr val="dk1"/>
                </a:solidFill>
              </a:rPr>
              <a:t>Na figura 5 é exibida a tela inicial com as opções de iniciar jogo, ir para configurações e ir para a tela de sobre o jogo.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3600">
                <a:solidFill>
                  <a:schemeClr val="dk1"/>
                </a:solidFill>
              </a:rPr>
              <a:t>Na figura 6 é exibida a tela principal do jogo com o personagem e seus inimigos, onde o jogador coordena os controles para eliminar o maior número de inimigos.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436950" y="23973000"/>
            <a:ext cx="129009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METODOLOGIA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437100" y="24681000"/>
            <a:ext cx="12900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pt-BR" sz="3600">
                <a:latin typeface="Helvetica Neue"/>
                <a:ea typeface="Helvetica Neue"/>
                <a:cs typeface="Helvetica Neue"/>
                <a:sym typeface="Helvetica Neue"/>
              </a:rPr>
              <a:t>O jogo Time Runner foi criado utilizando a linguagem Lua com Corona </a:t>
            </a:r>
            <a:r>
              <a:rPr lang="pt-BR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SDK</a:t>
            </a:r>
            <a:r>
              <a:rPr lang="pt-BR" sz="3600">
                <a:latin typeface="Helvetica Neue"/>
                <a:ea typeface="Helvetica Neue"/>
                <a:cs typeface="Helvetica Neue"/>
                <a:sym typeface="Helvetica Neue"/>
              </a:rPr>
              <a:t>. Inicialmente artigos foram estudados para obter uma melhor compreensão da linguagem e da ferramenta. O maior desafio foi aplicar as leis da física aos personagens, pois cada um possui características próprias. A figura 3 apresenta a tabela de colisão. A figura 4 apresenta o diagrama de navegação do jogo.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475050" y="11834825"/>
            <a:ext cx="129009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APRESENTAÇÃO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316649" y="18371500"/>
            <a:ext cx="130593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1" lang="pt-BR" sz="4400">
                <a:latin typeface="Helvetica Neue"/>
                <a:ea typeface="Helvetica Neue"/>
                <a:cs typeface="Helvetica Neue"/>
                <a:sym typeface="Helvetica Neue"/>
              </a:rPr>
              <a:t>ARTE CONCEITUAL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7682025" y="30274950"/>
            <a:ext cx="119646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CONCLUSÃO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7681725" y="31211575"/>
            <a:ext cx="119646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pt-BR" sz="3600">
                <a:latin typeface="Helvetica Neue"/>
                <a:ea typeface="Helvetica Neue"/>
                <a:cs typeface="Helvetica Neue"/>
                <a:sym typeface="Helvetica Neue"/>
              </a:rPr>
              <a:t>Lua e Corona SDK se mostraram de fácil entendimento e compreensão, o que facilitou a criação do jogo. Nas próximas versões irão ser adicionados novos cenários, com novos inimigos e “Power-ups”. O jogo já se encontra na Play Store.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475050" y="12755575"/>
            <a:ext cx="12900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3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Time Runner é um jogo feito para dispositivos móveis, do tipo Endless Runner, no qual o jogador movimenta o personagem com o objetivo de eliminar o maior número possível de inimigos, podendo se esquivar dos mesmos, com uma quantidade limitada de tiros e vidas, podendo obter mais desses tiros com a utilização de “</a:t>
            </a:r>
            <a:r>
              <a:rPr lang="pt-BR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Power-ups</a:t>
            </a:r>
            <a:r>
              <a:rPr lang="pt-BR" sz="3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” disponibilizados ao longo do jogo.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402325" y="33749325"/>
            <a:ext cx="129009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7631925" y="35440250"/>
            <a:ext cx="123696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REFERÊNCIAS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7682050" y="36197950"/>
            <a:ext cx="11964600" cy="22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pt-BR" sz="3600">
                <a:latin typeface="Helvetica Neue"/>
                <a:ea typeface="Helvetica Neue"/>
                <a:cs typeface="Helvetica Neue"/>
                <a:sym typeface="Helvetica Neue"/>
              </a:rPr>
              <a:t>Corona Labs. Disponível em: &lt;coronalabs.com&gt;. Corona Docs. Disponível em: &lt;docs.coronalabs.com&gt;. Tuts Plus. Disponível em: &lt;code.tutsplus.com&gt;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24849" y="11917375"/>
            <a:ext cx="11964599" cy="659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24849" y="19099225"/>
            <a:ext cx="11964599" cy="64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9161" y="20769025"/>
            <a:ext cx="4361762" cy="244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93475" y="20777031"/>
            <a:ext cx="4330301" cy="24419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3405900" y="19194600"/>
            <a:ext cx="129009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pt-BR" sz="3600">
                <a:latin typeface="Helvetica Neue"/>
                <a:ea typeface="Helvetica Neue"/>
                <a:cs typeface="Helvetica Neue"/>
                <a:sym typeface="Helvetica Neue"/>
              </a:rPr>
              <a:t>A figura 1 apresenta a construção do jogo utilizando </a:t>
            </a:r>
            <a:r>
              <a:rPr i="1" lang="pt-BR" sz="3600">
                <a:latin typeface="Helvetica Neue"/>
                <a:ea typeface="Helvetica Neue"/>
                <a:cs typeface="Helvetica Neue"/>
                <a:sym typeface="Helvetica Neue"/>
              </a:rPr>
              <a:t>physics library</a:t>
            </a:r>
            <a:r>
              <a:rPr lang="pt-BR" sz="3600">
                <a:latin typeface="Helvetica Neue"/>
                <a:ea typeface="Helvetica Neue"/>
                <a:cs typeface="Helvetica Neue"/>
                <a:sym typeface="Helvetica Neue"/>
              </a:rPr>
              <a:t>. A figura 2 apresenta a finalização do jogo.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077900" y="23233200"/>
            <a:ext cx="2069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1" lang="pt-BR" sz="3600">
                <a:latin typeface="Helvetica Neue"/>
                <a:ea typeface="Helvetica Neue"/>
                <a:cs typeface="Helvetica Neue"/>
                <a:sym typeface="Helvetica Neue"/>
              </a:rPr>
              <a:t>Figura 1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1164500" y="23233200"/>
            <a:ext cx="2069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1" lang="pt-BR" sz="3600">
                <a:latin typeface="Helvetica Neue"/>
                <a:ea typeface="Helvetica Neue"/>
                <a:cs typeface="Helvetica Neue"/>
                <a:sym typeface="Helvetica Neue"/>
              </a:rPr>
              <a:t>Figura 2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7631925" y="25878000"/>
            <a:ext cx="119646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1" lang="pt-BR" sz="4400">
                <a:latin typeface="Helvetica Neue"/>
                <a:ea typeface="Helvetica Neue"/>
                <a:cs typeface="Helvetica Neue"/>
                <a:sym typeface="Helvetica Neue"/>
              </a:rPr>
              <a:t>REGRAS E FUNCIONAMENTO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7631925" y="26715775"/>
            <a:ext cx="12166800" cy="30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lang="pt-BR" sz="3600">
                <a:latin typeface="Helvetica Neue"/>
                <a:ea typeface="Helvetica Neue"/>
                <a:cs typeface="Helvetica Neue"/>
                <a:sym typeface="Helvetica Neue"/>
              </a:rPr>
              <a:t>O botão do lado inferior esquerdo controla o impulso do personagem. O botão do lado inferior direito controla os disparos. Por meio desses controles o personagem tem que eliminar os inimigos que aparecem ao longo do jogo.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41349" y="30445900"/>
            <a:ext cx="4361774" cy="248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46670" y="30468617"/>
            <a:ext cx="7805047" cy="24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3471675" y="32983200"/>
            <a:ext cx="2069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1" lang="pt-BR" sz="3600">
                <a:latin typeface="Helvetica Neue"/>
                <a:ea typeface="Helvetica Neue"/>
                <a:cs typeface="Helvetica Neue"/>
                <a:sym typeface="Helvetica Neue"/>
              </a:rPr>
              <a:t>Figura 3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1853675" y="33135600"/>
            <a:ext cx="2069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1" lang="pt-BR" sz="3600">
                <a:latin typeface="Helvetica Neue"/>
                <a:ea typeface="Helvetica Neue"/>
                <a:cs typeface="Helvetica Neue"/>
                <a:sym typeface="Helvetica Neue"/>
              </a:rPr>
              <a:t>Figura 4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7928500" y="18432600"/>
            <a:ext cx="2069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1" lang="pt-BR" sz="3600">
                <a:latin typeface="Helvetica Neue"/>
                <a:ea typeface="Helvetica Neue"/>
                <a:cs typeface="Helvetica Neue"/>
                <a:sym typeface="Helvetica Neue"/>
              </a:rPr>
              <a:t>Figura 5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7928500" y="25519200"/>
            <a:ext cx="2069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3050" lIns="102050" rIns="102050" tIns="5305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Verdana"/>
              <a:buNone/>
            </a:pPr>
            <a:r>
              <a:rPr b="1" lang="pt-BR" sz="3600">
                <a:latin typeface="Helvetica Neue"/>
                <a:ea typeface="Helvetica Neue"/>
                <a:cs typeface="Helvetica Neue"/>
                <a:sym typeface="Helvetica Neue"/>
              </a:rPr>
              <a:t>Figura 6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