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roxima Nova"/>
      <p:regular r:id="rId6"/>
      <p:bold r:id="rId7"/>
      <p:italic r:id="rId8"/>
      <p:boldItalic r:id="rId9"/>
    </p:embeddedFont>
    <p:embeddedFont>
      <p:font typeface="PT Sans Narrow"/>
      <p:regular r:id="rId10"/>
      <p:bold r:id="rId11"/>
    </p:embeddedFont>
    <p:embeddedFont>
      <p:font typeface="Alfa Slab On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2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352e39312_0_64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352e39312_0_64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d352e39312_0_643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463" y="1412175"/>
            <a:ext cx="3650075" cy="4546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7214800" y="1731500"/>
            <a:ext cx="1584300" cy="1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flipH="1">
            <a:off x="5219350" y="1731500"/>
            <a:ext cx="1584300" cy="1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7129550" y="3768038"/>
            <a:ext cx="1584300" cy="1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7723300" y="2893613"/>
            <a:ext cx="1584300" cy="1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6795563" y="5611288"/>
            <a:ext cx="1584300" cy="1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7318175" y="4741538"/>
            <a:ext cx="1584300" cy="1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 flipH="1">
            <a:off x="3210250" y="3536150"/>
            <a:ext cx="1584300" cy="1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flipH="1">
            <a:off x="3210250" y="2534225"/>
            <a:ext cx="1584300" cy="1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2785500" y="4472950"/>
            <a:ext cx="1584300" cy="1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4" name="Google Shape;74;p14"/>
          <p:cNvCxnSpPr>
            <a:endCxn id="75" idx="3"/>
          </p:cNvCxnSpPr>
          <p:nvPr/>
        </p:nvCxnSpPr>
        <p:spPr>
          <a:xfrm flipH="1">
            <a:off x="4590150" y="4851575"/>
            <a:ext cx="1584300" cy="369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6" name="Google Shape;76;p14"/>
          <p:cNvSpPr txBox="1"/>
          <p:nvPr/>
        </p:nvSpPr>
        <p:spPr>
          <a:xfrm>
            <a:off x="8792200" y="1506350"/>
            <a:ext cx="31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POE C</a:t>
            </a:r>
            <a:r>
              <a:rPr lang="en-US" sz="1800">
                <a:solidFill>
                  <a:srgbClr val="98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amera (HANWHA XNV-8080R)</a:t>
            </a:r>
            <a:endParaRPr sz="1800">
              <a:solidFill>
                <a:srgbClr val="98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9307600" y="2529875"/>
            <a:ext cx="215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 Narrow"/>
                <a:ea typeface="PT Sans Narrow"/>
                <a:cs typeface="PT Sans Narrow"/>
                <a:sym typeface="PT Sans Narrow"/>
              </a:rPr>
              <a:t>Additional Sensors Mounting Location</a:t>
            </a:r>
            <a:endParaRPr sz="18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8902475" y="4377800"/>
            <a:ext cx="273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 Narrow"/>
                <a:ea typeface="PT Sans Narrow"/>
                <a:cs typeface="PT Sans Narrow"/>
                <a:sym typeface="PT Sans Narrow"/>
              </a:rPr>
              <a:t>POE and USB ports </a:t>
            </a:r>
            <a:r>
              <a:rPr lang="en-US" sz="1800">
                <a:latin typeface="PT Sans Narrow"/>
                <a:ea typeface="PT Sans Narrow"/>
                <a:cs typeface="PT Sans Narrow"/>
                <a:sym typeface="PT Sans Narrow"/>
              </a:rPr>
              <a:t>for</a:t>
            </a:r>
            <a:r>
              <a:rPr lang="en-US" sz="1800">
                <a:latin typeface="PT Sans Narrow"/>
                <a:ea typeface="PT Sans Narrow"/>
                <a:cs typeface="PT Sans Narrow"/>
                <a:sym typeface="PT Sans Narrow"/>
              </a:rPr>
              <a:t> Sensors (additional expansion ports)</a:t>
            </a:r>
            <a:endParaRPr sz="18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8379875" y="5410075"/>
            <a:ext cx="34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POE Camera (HANWHA TEC XNV-8081Z)</a:t>
            </a:r>
            <a:endParaRPr sz="1800">
              <a:solidFill>
                <a:srgbClr val="99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8713850" y="3251900"/>
            <a:ext cx="347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 Narrow"/>
                <a:ea typeface="PT Sans Narrow"/>
                <a:cs typeface="PT Sans Narrow"/>
                <a:sym typeface="PT Sans Narrow"/>
              </a:rPr>
              <a:t>NVIDIA Xavier NX GPU, power, wireless communication (4G/5G/WiFi) and management.</a:t>
            </a:r>
            <a:endParaRPr sz="18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574950" y="1367750"/>
            <a:ext cx="258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539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Optical Rain Sensor (HYDREON RG-15)</a:t>
            </a:r>
            <a:endParaRPr sz="1800">
              <a:solidFill>
                <a:srgbClr val="0B539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-16550" y="3209125"/>
            <a:ext cx="322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539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Relative humidity, barometric pressure, ambient temperature sensor (BOSCH BME680)</a:t>
            </a:r>
            <a:endParaRPr sz="1800">
              <a:solidFill>
                <a:srgbClr val="0B539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00100" y="4247800"/>
            <a:ext cx="25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539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Microphone (ETS ML1-WS)</a:t>
            </a:r>
            <a:endParaRPr sz="1800">
              <a:solidFill>
                <a:srgbClr val="0B539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004750" y="4851725"/>
            <a:ext cx="258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 Narrow"/>
                <a:ea typeface="PT Sans Narrow"/>
                <a:cs typeface="PT Sans Narrow"/>
                <a:sym typeface="PT Sans Narrow"/>
              </a:rPr>
              <a:t>110/230V AC Power and Ethernet</a:t>
            </a:r>
            <a:endParaRPr sz="18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004125" y="2170450"/>
            <a:ext cx="215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539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POE Sensor Stevenson Shield</a:t>
            </a:r>
            <a:endParaRPr sz="1800">
              <a:solidFill>
                <a:srgbClr val="0B539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924275" y="2298550"/>
            <a:ext cx="761100" cy="369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6853475" y="2945300"/>
            <a:ext cx="761100" cy="369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