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9629-75C1-4445-BDAD-223B04A5D55F}" type="datetimeFigureOut">
              <a:rPr lang="en-AU" smtClean="0"/>
              <a:t>11/12/2016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FCF70-EDC0-4C27-B7B0-3AD7EFD47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63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0BF-D5C6-491C-8E06-360FC4707C15}" type="datetime1">
              <a:rPr lang="en-AU" smtClean="0"/>
              <a:t>11/12/2016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58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6A82-6E70-445E-8046-7FF1DA157F2D}" type="datetime1">
              <a:rPr lang="en-AU" smtClean="0"/>
              <a:t>11/12/2016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73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0770-3AE2-4272-BF7F-190D0C8C0D01}" type="datetime1">
              <a:rPr lang="en-AU" smtClean="0"/>
              <a:t>11/12/2016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60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7BC-CDEF-4EB5-AF44-1B23D94F3262}" type="datetime1">
              <a:rPr lang="en-AU" smtClean="0"/>
              <a:t>11/12/2016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7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9D48-595D-4A15-8695-2DD2B7E71D43}" type="datetime1">
              <a:rPr lang="en-AU" smtClean="0"/>
              <a:t>11/12/2016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29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A79E-5806-4A45-834C-C7EA24ADBFB2}" type="datetime1">
              <a:rPr lang="en-AU" smtClean="0"/>
              <a:t>11/12/2016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87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3B08-5482-4485-87F5-B295B135B227}" type="datetime1">
              <a:rPr lang="en-AU" smtClean="0"/>
              <a:t>11/12/2016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7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525-DFB9-43E7-AC5F-727BD77C6340}" type="datetime1">
              <a:rPr lang="en-AU" smtClean="0"/>
              <a:t>11/12/2016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76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4760-EC87-407C-B85F-F0E4B313A369}" type="datetime1">
              <a:rPr lang="en-AU" smtClean="0"/>
              <a:t>11/12/2016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87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5893-74B8-4269-B119-C1F1DD090D21}" type="datetime1">
              <a:rPr lang="en-AU" smtClean="0"/>
              <a:t>11/12/2016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3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E12F-6948-4217-8BE9-E6845B7057B4}" type="datetime1">
              <a:rPr lang="en-AU" smtClean="0"/>
              <a:t>11/12/2016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65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8248"/>
            <a:ext cx="10515600" cy="558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0643"/>
            <a:ext cx="10515600" cy="503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8481-DDC6-434B-9A40-EA93A5E715C6}" type="datetime1">
              <a:rPr lang="en-AU" smtClean="0"/>
              <a:t>11/12/2016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5101" y="5775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F8C2-E515-415F-8E84-2AD908F80948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36948"/>
            <a:ext cx="10515600" cy="9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2701" y="464109"/>
            <a:ext cx="10515600" cy="9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1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tamaps.github.io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worldbank.org/" TargetMode="External"/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kaggle.com/theworldbank/health-nutrition-and-population-statist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559" y="1122363"/>
            <a:ext cx="9838441" cy="2387600"/>
          </a:xfrm>
        </p:spPr>
        <p:txBody>
          <a:bodyPr/>
          <a:lstStyle/>
          <a:p>
            <a:pPr algn="l"/>
            <a:r>
              <a:rPr lang="en-AU" dirty="0"/>
              <a:t>SYD_DAT_6 </a:t>
            </a:r>
            <a:br>
              <a:rPr lang="en-AU" dirty="0"/>
            </a:br>
            <a:r>
              <a:rPr lang="en-AU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559" y="3602038"/>
            <a:ext cx="9838441" cy="1655762"/>
          </a:xfrm>
        </p:spPr>
        <p:txBody>
          <a:bodyPr/>
          <a:lstStyle/>
          <a:p>
            <a:pPr algn="l"/>
            <a:r>
              <a:rPr lang="en-AU" dirty="0"/>
              <a:t>Harry Peppitt</a:t>
            </a:r>
          </a:p>
        </p:txBody>
      </p:sp>
      <p:pic>
        <p:nvPicPr>
          <p:cNvPr id="1026" name="Picture 2" descr="https://ga-cms-production-herokuapp-com.global.ssl.fastly.net/assets/ga-lockup-e7ca2ce7bf63573ee4ffb09b031e2c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9" y="582751"/>
            <a:ext cx="3224281" cy="3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23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Basic Science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190445"/>
            <a:ext cx="5181600" cy="498651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Cleaned Data:</a:t>
            </a:r>
          </a:p>
          <a:p>
            <a:r>
              <a:rPr lang="en-AU" dirty="0"/>
              <a:t>157 countries</a:t>
            </a:r>
          </a:p>
          <a:p>
            <a:r>
              <a:rPr lang="en-AU" dirty="0"/>
              <a:t>2014 data</a:t>
            </a:r>
          </a:p>
          <a:p>
            <a:r>
              <a:rPr lang="en-AU" dirty="0"/>
              <a:t>3 different data points (columns)</a:t>
            </a:r>
          </a:p>
          <a:p>
            <a:pPr lvl="1"/>
            <a:r>
              <a:rPr lang="en-AU" dirty="0"/>
              <a:t>Happiness Index (From Report)</a:t>
            </a:r>
          </a:p>
          <a:p>
            <a:pPr lvl="1"/>
            <a:r>
              <a:rPr lang="en-AU" dirty="0"/>
              <a:t>Healthcare Expenditure</a:t>
            </a:r>
          </a:p>
          <a:p>
            <a:pPr lvl="1"/>
            <a:r>
              <a:rPr lang="en-AU" dirty="0"/>
              <a:t>Life Expectancy</a:t>
            </a:r>
          </a:p>
          <a:p>
            <a:r>
              <a:rPr lang="en-AU" dirty="0"/>
              <a:t>157 different values for each (rows)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10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190445"/>
            <a:ext cx="5984575" cy="52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4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INITIAL OBSERVATIONS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8" t="9335" r="9154" b="7785"/>
          <a:stretch/>
        </p:blipFill>
        <p:spPr>
          <a:xfrm>
            <a:off x="838200" y="1136257"/>
            <a:ext cx="5167223" cy="511546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36257"/>
            <a:ext cx="5181600" cy="5040706"/>
          </a:xfrm>
        </p:spPr>
        <p:txBody>
          <a:bodyPr/>
          <a:lstStyle/>
          <a:p>
            <a:r>
              <a:rPr lang="en-AU" dirty="0"/>
              <a:t>Positive correlation between life expectancy of a country and the happiness index</a:t>
            </a:r>
          </a:p>
          <a:p>
            <a:r>
              <a:rPr lang="en-AU" dirty="0"/>
              <a:t>Health expenditure data isn’t too useful in this context</a:t>
            </a:r>
          </a:p>
          <a:p>
            <a:endParaRPr lang="en-AU" dirty="0"/>
          </a:p>
          <a:p>
            <a:r>
              <a:rPr lang="en-AU" dirty="0"/>
              <a:t>Could possibly fit a linear regression model to predict happiness of a country based on life expectancy.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9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744"/>
            <a:ext cx="5045611" cy="504561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3743"/>
            <a:ext cx="5181600" cy="2285999"/>
          </a:xfrm>
        </p:spPr>
        <p:txBody>
          <a:bodyPr anchor="ctr"/>
          <a:lstStyle/>
          <a:p>
            <a:r>
              <a:rPr lang="en-AU" dirty="0"/>
              <a:t>Fit a linear regression model</a:t>
            </a:r>
          </a:p>
          <a:p>
            <a:r>
              <a:rPr lang="en-AU" dirty="0"/>
              <a:t>Not particularly useful, more just for relationship demonstration.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3869050"/>
            <a:ext cx="3124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4566"/>
            <a:ext cx="5181600" cy="5012397"/>
          </a:xfrm>
        </p:spPr>
        <p:txBody>
          <a:bodyPr/>
          <a:lstStyle/>
          <a:p>
            <a:pPr marL="457200" lvl="1" indent="0">
              <a:buNone/>
            </a:pPr>
            <a:r>
              <a:rPr lang="en-AU" dirty="0" err="1"/>
              <a:t>Datamaps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r>
              <a:rPr lang="en-AU" dirty="0"/>
              <a:t>Customizable SVG map visualizations for the web in a single </a:t>
            </a:r>
            <a:r>
              <a:rPr lang="en-AU" dirty="0" err="1"/>
              <a:t>Javascript</a:t>
            </a:r>
            <a:r>
              <a:rPr lang="en-AU" dirty="0"/>
              <a:t> file using D3.js</a:t>
            </a:r>
          </a:p>
          <a:p>
            <a:pPr marL="457200" lvl="1" indent="0">
              <a:buNone/>
            </a:pPr>
            <a:r>
              <a:rPr lang="en-AU" dirty="0">
                <a:hlinkClick r:id="rId2"/>
              </a:rPr>
              <a:t>https://datamaps.github.io/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Has some cool map choices</a:t>
            </a:r>
          </a:p>
          <a:p>
            <a:pPr lvl="1"/>
            <a:r>
              <a:rPr lang="en-AU" dirty="0"/>
              <a:t>Fully customizable</a:t>
            </a:r>
          </a:p>
          <a:p>
            <a:pPr lvl="1"/>
            <a:r>
              <a:rPr lang="en-AU" dirty="0"/>
              <a:t>Hover over values</a:t>
            </a:r>
          </a:p>
          <a:p>
            <a:pPr lvl="1"/>
            <a:r>
              <a:rPr lang="en-AU" dirty="0"/>
              <a:t>Easy code</a:t>
            </a:r>
          </a:p>
          <a:p>
            <a:pPr lvl="1"/>
            <a:r>
              <a:rPr lang="en-AU" dirty="0"/>
              <a:t>Looks nice</a:t>
            </a:r>
          </a:p>
          <a:p>
            <a:pPr lvl="1"/>
            <a:r>
              <a:rPr lang="en-AU" dirty="0"/>
              <a:t>Open source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44" y="1035268"/>
            <a:ext cx="3384629" cy="58227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60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UNFORTUNATELY…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47313"/>
            <a:ext cx="10510101" cy="502965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 couldn’t work it out. This is my map: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76" y="1730270"/>
            <a:ext cx="7409546" cy="4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8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SHOCKING REALISATION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15</a:t>
            </a:fld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1173192"/>
            <a:ext cx="10510101" cy="5218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3600" dirty="0"/>
              <a:t>My housemate has been raving about Power BI, Microsoft’s data visualisation tool, so I downloaded the desktop version, dumped all the data in with no cleaning, and in 10 minutes…</a:t>
            </a:r>
          </a:p>
        </p:txBody>
      </p:sp>
    </p:spTree>
    <p:extLst>
      <p:ext uri="{BB962C8B-B14F-4D97-AF65-F5344CB8AC3E}">
        <p14:creationId xmlns:p14="http://schemas.microsoft.com/office/powerpoint/2010/main" val="209289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BEAUTIFUL MAP VISUALISATION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16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29" y="189780"/>
            <a:ext cx="12200029" cy="64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2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4566"/>
            <a:ext cx="5181600" cy="5012397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LEARNINGS</a:t>
            </a:r>
          </a:p>
          <a:p>
            <a:r>
              <a:rPr lang="en-AU" dirty="0"/>
              <a:t>Map visualisations are fun, but lots of work</a:t>
            </a:r>
          </a:p>
          <a:p>
            <a:r>
              <a:rPr lang="en-AU" dirty="0"/>
              <a:t>My D3 </a:t>
            </a:r>
            <a:r>
              <a:rPr lang="en-AU" dirty="0" err="1"/>
              <a:t>Javascript</a:t>
            </a:r>
            <a:r>
              <a:rPr lang="en-AU" dirty="0"/>
              <a:t> knowledge could use some work…</a:t>
            </a:r>
          </a:p>
          <a:p>
            <a:r>
              <a:rPr lang="en-AU" dirty="0"/>
              <a:t>There are more and more tools like Tableau and Power BI which saves all the manual work for visualisation and even some scripting – they’re worth exploring.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4566"/>
            <a:ext cx="5181600" cy="5012397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NEXT STEPS</a:t>
            </a:r>
          </a:p>
          <a:p>
            <a:r>
              <a:rPr lang="en-AU" dirty="0"/>
              <a:t>Look into D3.js some more and get the map working and online.</a:t>
            </a:r>
          </a:p>
          <a:p>
            <a:r>
              <a:rPr lang="en-AU" dirty="0"/>
              <a:t>Factor in some more variables from the raw data sets, and explore relationships</a:t>
            </a:r>
          </a:p>
          <a:p>
            <a:r>
              <a:rPr lang="en-AU" dirty="0"/>
              <a:t>A more detailed analysis could be done, but for the purposes of this project, I wanted to focus on geo-visualisation.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63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36257"/>
            <a:ext cx="10510101" cy="504070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Thanks for all your hard work and support Alasdair and Louis!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18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010" y="2881223"/>
            <a:ext cx="3626810" cy="3543654"/>
          </a:xfrm>
          <a:prstGeom prst="rect">
            <a:avLst/>
          </a:prstGeom>
        </p:spPr>
      </p:pic>
      <p:pic>
        <p:nvPicPr>
          <p:cNvPr id="7170" name="Picture 2" descr="https://media.licdn.com/media/p/7/005/095/14e/263ca5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32" y="2881223"/>
            <a:ext cx="3543654" cy="354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64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 like to exercise, it makes me feel good…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2</a:t>
            </a:fld>
            <a:endParaRPr lang="en-AU"/>
          </a:p>
        </p:txBody>
      </p:sp>
      <p:pic>
        <p:nvPicPr>
          <p:cNvPr id="2050" name="Picture 2" descr="Image result for exercise releases endorphi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6" b="18520"/>
          <a:stretch/>
        </p:blipFill>
        <p:spPr bwMode="auto">
          <a:xfrm>
            <a:off x="2009775" y="4958499"/>
            <a:ext cx="8172450" cy="162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nguishedrepose.files.wordpress.com/2012/10/this-could-be-y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99" y="1136257"/>
            <a:ext cx="5018202" cy="39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1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IDEA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u="sng" dirty="0"/>
              <a:t>I wanted to do an analysis of the effect of exercise on happiness.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Lack of extensive publicly available ‘exercise data’ &amp; results (health improvements)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How to measure happiness in the same dataset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Essentially, big companies like </a:t>
            </a:r>
            <a:r>
              <a:rPr lang="en-AU" dirty="0" err="1"/>
              <a:t>FitBit</a:t>
            </a:r>
            <a:r>
              <a:rPr lang="en-AU" dirty="0"/>
              <a:t> and Apple would have this data, I don’t, then measuring the ‘happiness’ of that particular dataset would also be complicated – scratch that 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84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IDEA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643"/>
            <a:ext cx="5100687" cy="503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u="sng" dirty="0"/>
              <a:t>I could create my own data!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 more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 needed to be consistent with readings and measurements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400" dirty="0"/>
              <a:t>I had to be consistent with my exercise (which I’m not…)</a:t>
            </a:r>
          </a:p>
          <a:p>
            <a:pPr marL="514350" indent="-514350">
              <a:buFont typeface="+mj-lt"/>
              <a:buAutoNum type="arabicPeriod"/>
            </a:pPr>
            <a:endParaRPr lang="en-AU" sz="1400" dirty="0"/>
          </a:p>
          <a:p>
            <a:pPr marL="0" indent="0">
              <a:buNone/>
            </a:pPr>
            <a:r>
              <a:rPr lang="en-AU" dirty="0"/>
              <a:t>The potential dataset would then be:</a:t>
            </a:r>
          </a:p>
          <a:p>
            <a:pPr marL="0" indent="0">
              <a:buNone/>
            </a:pPr>
            <a:r>
              <a:rPr lang="en-AU" dirty="0"/>
              <a:t>1 reading per day  x  10 weeks  – </a:t>
            </a:r>
          </a:p>
          <a:p>
            <a:pPr marL="0" indent="0">
              <a:buNone/>
            </a:pPr>
            <a:r>
              <a:rPr lang="en-AU" dirty="0"/>
              <a:t>~3 weeks for disorganisation =</a:t>
            </a:r>
          </a:p>
          <a:p>
            <a:pPr marL="0" indent="0" algn="ctr">
              <a:buNone/>
            </a:pPr>
            <a:r>
              <a:rPr lang="en-AU" b="1" dirty="0"/>
              <a:t>49 – 70 values for each muscle group</a:t>
            </a:r>
            <a:endParaRPr lang="en-AU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4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20" y="1307782"/>
            <a:ext cx="4622381" cy="51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0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IDEA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u="sng" dirty="0"/>
              <a:t>What if I could look at the relationship between health and happiness on a global scale?</a:t>
            </a:r>
          </a:p>
          <a:p>
            <a:pPr marL="0" indent="0">
              <a:buNone/>
            </a:pPr>
            <a:endParaRPr lang="en-AU" u="sng" dirty="0"/>
          </a:p>
          <a:p>
            <a:pPr marL="0" indent="0">
              <a:buNone/>
            </a:pPr>
            <a:endParaRPr lang="en-AU" u="sng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5</a:t>
            </a:fld>
            <a:endParaRPr lang="en-AU"/>
          </a:p>
        </p:txBody>
      </p:sp>
      <p:pic>
        <p:nvPicPr>
          <p:cNvPr id="3074" name="Picture 2" descr="File:Languages world map-transparent backgroun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97" y="3658803"/>
            <a:ext cx="5942805" cy="28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health symbo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420" y="2658671"/>
            <a:ext cx="4300220" cy="28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01" y="2554922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140642"/>
            <a:ext cx="8915399" cy="5308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800" dirty="0">
                <a:solidFill>
                  <a:schemeClr val="accent6">
                    <a:lumMod val="75000"/>
                  </a:schemeClr>
                </a:solidFill>
              </a:rPr>
              <a:t>#Not at all correct in code or colour</a:t>
            </a:r>
          </a:p>
          <a:p>
            <a:pPr marL="0" indent="0">
              <a:buNone/>
            </a:pPr>
            <a:r>
              <a:rPr lang="en-AU" sz="4800" dirty="0">
                <a:solidFill>
                  <a:srgbClr val="993366"/>
                </a:solidFill>
              </a:rPr>
              <a:t>def</a:t>
            </a:r>
            <a:r>
              <a:rPr lang="en-AU" sz="4800" dirty="0"/>
              <a:t> Country(happiness) :</a:t>
            </a:r>
          </a:p>
          <a:p>
            <a:pPr marL="914400" lvl="2" indent="0">
              <a:buNone/>
            </a:pPr>
            <a:r>
              <a:rPr lang="en-AU" sz="4400" dirty="0">
                <a:solidFill>
                  <a:srgbClr val="0070C0"/>
                </a:solidFill>
              </a:rPr>
              <a:t>if</a:t>
            </a:r>
            <a:r>
              <a:rPr lang="en-AU" sz="4400" dirty="0"/>
              <a:t> Country = Healthy:</a:t>
            </a:r>
          </a:p>
          <a:p>
            <a:pPr marL="1371600" lvl="3" indent="0">
              <a:buNone/>
            </a:pPr>
            <a:r>
              <a:rPr lang="en-AU" sz="4600" dirty="0"/>
              <a:t>	</a:t>
            </a:r>
            <a:r>
              <a:rPr lang="en-AU" sz="4600" dirty="0">
                <a:solidFill>
                  <a:srgbClr val="0070C0"/>
                </a:solidFill>
              </a:rPr>
              <a:t>print</a:t>
            </a:r>
            <a:r>
              <a:rPr lang="en-AU" sz="4600" dirty="0"/>
              <a:t> </a:t>
            </a:r>
            <a:r>
              <a:rPr lang="en-AU" sz="4600" dirty="0">
                <a:solidFill>
                  <a:srgbClr val="C00000"/>
                </a:solidFill>
              </a:rPr>
              <a:t>“Happy”</a:t>
            </a:r>
          </a:p>
          <a:p>
            <a:pPr marL="914400" lvl="2" indent="0">
              <a:buNone/>
            </a:pPr>
            <a:r>
              <a:rPr lang="en-AU" sz="4400" dirty="0">
                <a:solidFill>
                  <a:srgbClr val="0070C0"/>
                </a:solidFill>
              </a:rPr>
              <a:t>else</a:t>
            </a:r>
            <a:r>
              <a:rPr lang="en-AU" sz="4400" dirty="0"/>
              <a:t>:</a:t>
            </a:r>
          </a:p>
          <a:p>
            <a:pPr marL="914400" lvl="2" indent="0">
              <a:buNone/>
            </a:pPr>
            <a:r>
              <a:rPr lang="en-AU" sz="4400" dirty="0"/>
              <a:t>	</a:t>
            </a:r>
            <a:r>
              <a:rPr lang="en-AU" sz="4400" dirty="0">
                <a:solidFill>
                  <a:srgbClr val="0070C0"/>
                </a:solidFill>
              </a:rPr>
              <a:t>if</a:t>
            </a:r>
            <a:r>
              <a:rPr lang="en-AU" sz="4400" dirty="0"/>
              <a:t> Country != Healthy:</a:t>
            </a:r>
          </a:p>
          <a:p>
            <a:pPr marL="914400" lvl="2" indent="0">
              <a:buNone/>
            </a:pPr>
            <a:r>
              <a:rPr lang="en-AU" sz="4400" dirty="0"/>
              <a:t>		</a:t>
            </a:r>
            <a:r>
              <a:rPr lang="en-AU" sz="4400" dirty="0">
                <a:solidFill>
                  <a:srgbClr val="0070C0"/>
                </a:solidFill>
              </a:rPr>
              <a:t>print</a:t>
            </a:r>
            <a:r>
              <a:rPr lang="en-AU" sz="4400" dirty="0"/>
              <a:t> </a:t>
            </a:r>
            <a:r>
              <a:rPr lang="en-AU" sz="4400" dirty="0">
                <a:solidFill>
                  <a:srgbClr val="C00000"/>
                </a:solidFill>
              </a:rPr>
              <a:t>“Not Happy”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97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136256"/>
            <a:ext cx="5181600" cy="5415373"/>
          </a:xfrm>
        </p:spPr>
        <p:txBody>
          <a:bodyPr>
            <a:normAutofit/>
          </a:bodyPr>
          <a:lstStyle/>
          <a:p>
            <a:r>
              <a:rPr lang="en-AU" dirty="0"/>
              <a:t>The World Happiness Report</a:t>
            </a:r>
          </a:p>
          <a:p>
            <a:pPr marL="457200" lvl="1" indent="0">
              <a:buNone/>
            </a:pPr>
            <a:r>
              <a:rPr lang="en-AU" dirty="0">
                <a:hlinkClick r:id="rId2"/>
              </a:rPr>
              <a:t>http://worldhappiness.report/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World Bank Open Data</a:t>
            </a:r>
          </a:p>
          <a:p>
            <a:pPr marL="457200" lvl="1" indent="0">
              <a:buNone/>
            </a:pPr>
            <a:r>
              <a:rPr lang="en-AU" dirty="0">
                <a:hlinkClick r:id="rId3"/>
              </a:rPr>
              <a:t>http://data.worldbank.org/</a:t>
            </a:r>
            <a:endParaRPr lang="en-AU" dirty="0"/>
          </a:p>
          <a:p>
            <a:r>
              <a:rPr lang="en-AU" dirty="0" err="1"/>
              <a:t>Kaggle</a:t>
            </a:r>
            <a:r>
              <a:rPr lang="en-AU" dirty="0"/>
              <a:t> – World Bank Data</a:t>
            </a:r>
          </a:p>
          <a:p>
            <a:pPr marL="457200" lvl="1" indent="0">
              <a:buNone/>
            </a:pPr>
            <a:r>
              <a:rPr lang="en-AU" dirty="0">
                <a:hlinkClick r:id="rId4"/>
              </a:rPr>
              <a:t>https://www.kaggle.com/theworldbank/health-nutrition-and-population-statistics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1136257"/>
            <a:ext cx="6492240" cy="2536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14006"/>
            <a:ext cx="5718810" cy="19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4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8</a:t>
            </a:fld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0590"/>
            <a:ext cx="10510101" cy="74789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An interactive data map visualisation</a:t>
            </a:r>
          </a:p>
        </p:txBody>
      </p:sp>
      <p:pic>
        <p:nvPicPr>
          <p:cNvPr id="8" name="Picture 2" descr="File:Languages world map-transparent backgroun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381" y="2212122"/>
            <a:ext cx="8194843" cy="392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1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Basic Science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190445"/>
            <a:ext cx="5181600" cy="498651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Raw Data:</a:t>
            </a:r>
          </a:p>
          <a:p>
            <a:r>
              <a:rPr lang="en-AU" dirty="0"/>
              <a:t>157 countries</a:t>
            </a:r>
          </a:p>
          <a:p>
            <a:r>
              <a:rPr lang="en-AU" dirty="0"/>
              <a:t>2008 – 2014</a:t>
            </a:r>
          </a:p>
          <a:p>
            <a:r>
              <a:rPr lang="en-AU" dirty="0"/>
              <a:t>24 different data points (columns)</a:t>
            </a:r>
          </a:p>
          <a:p>
            <a:r>
              <a:rPr lang="en-AU" dirty="0"/>
              <a:t>1274 different values for each (rows)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F8C2-E515-415F-8E84-2AD908F80948}" type="slidenum">
              <a:rPr lang="en-AU" smtClean="0"/>
              <a:t>9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3592"/>
          <a:stretch/>
        </p:blipFill>
        <p:spPr>
          <a:xfrm>
            <a:off x="5779698" y="1731479"/>
            <a:ext cx="5917721" cy="388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6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599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SYD_DAT_6  Presentation</vt:lpstr>
      <vt:lpstr>I like to exercise, it makes me feel good…</vt:lpstr>
      <vt:lpstr>IDEA #1</vt:lpstr>
      <vt:lpstr>IDEA #2</vt:lpstr>
      <vt:lpstr>IDEA #3</vt:lpstr>
      <vt:lpstr>ASSUMPTIONS</vt:lpstr>
      <vt:lpstr>THE DATA</vt:lpstr>
      <vt:lpstr>THE GOAL</vt:lpstr>
      <vt:lpstr>Basic Science</vt:lpstr>
      <vt:lpstr>Basic Science</vt:lpstr>
      <vt:lpstr>INITIAL OBSERVATIONS</vt:lpstr>
      <vt:lpstr>REGRESSION</vt:lpstr>
      <vt:lpstr>VISUALISATION</vt:lpstr>
      <vt:lpstr>UNFORTUNATELY…</vt:lpstr>
      <vt:lpstr>A SHOCKING REALISATION</vt:lpstr>
      <vt:lpstr>A BEAUTIFUL MAP VISUALISATION</vt:lpstr>
      <vt:lpstr>LEARNINGS AND NEXT STEPS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SYD_DAT_6 Presentation</dc:title>
  <dc:creator>Harry Peppitt</dc:creator>
  <cp:lastModifiedBy>Harry Peppitt</cp:lastModifiedBy>
  <cp:revision>23</cp:revision>
  <dcterms:created xsi:type="dcterms:W3CDTF">2016-12-11T02:47:31Z</dcterms:created>
  <dcterms:modified xsi:type="dcterms:W3CDTF">2016-12-11T06:54:47Z</dcterms:modified>
</cp:coreProperties>
</file>