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verage" panose="020B0604020202020204" charset="0"/>
      <p:regular r:id="rId21"/>
    </p:embeddedFont>
    <p:embeddedFont>
      <p:font typeface="Oswald" panose="00000500000000000000" pitchFamily="2" charset="0"/>
      <p:regular r:id="rId22"/>
      <p:bold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2adcf9235_0_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2adcf923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d2adcf9235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d2adcf92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d2adcf9235_0_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d2adcf923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2adcf9235_0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d2adcf923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2adcf9235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2adcf923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d2adcf9235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d2adcf923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d2adcf9235_0_10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d2adcf9235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2adcf9235_0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2adcf923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2adcf9235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2adcf923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2adcf9235_0_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2adcf923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2adcf9235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2adcf923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d2adcf9235_0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d2adcf923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lic.tableau.com/views/OverviewofAdidasSales/Dashboard1?:language=en-US&amp;publish=yes&amp;:sid=&amp;:display_count=n&amp;:origin=viz_share_link"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102225"/>
            <a:ext cx="7606200" cy="242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lt2"/>
                </a:solidFill>
                <a:latin typeface="Arial"/>
                <a:ea typeface="Arial"/>
                <a:cs typeface="Arial"/>
                <a:sym typeface="Arial"/>
              </a:rPr>
              <a:t>VISUAL ANALYTICS</a:t>
            </a:r>
            <a:endParaRPr sz="3000" b="1">
              <a:solidFill>
                <a:schemeClr val="lt2"/>
              </a:solidFill>
              <a:latin typeface="Arial"/>
              <a:ea typeface="Arial"/>
              <a:cs typeface="Arial"/>
              <a:sym typeface="Arial"/>
            </a:endParaRPr>
          </a:p>
          <a:p>
            <a:pPr marL="0" lvl="0" indent="0" algn="ctr" rtl="0">
              <a:lnSpc>
                <a:spcPct val="115000"/>
              </a:lnSpc>
              <a:spcBef>
                <a:spcPts val="1000"/>
              </a:spcBef>
              <a:spcAft>
                <a:spcPts val="0"/>
              </a:spcAft>
              <a:buNone/>
            </a:pPr>
            <a:r>
              <a:rPr lang="en" sz="2100" b="1">
                <a:solidFill>
                  <a:schemeClr val="lt2"/>
                </a:solidFill>
                <a:latin typeface="Arial"/>
                <a:ea typeface="Arial"/>
                <a:cs typeface="Arial"/>
                <a:sym typeface="Arial"/>
              </a:rPr>
              <a:t>          FINAL PROJECT PRESENTATION</a:t>
            </a:r>
            <a:endParaRPr sz="2100" b="1">
              <a:solidFill>
                <a:schemeClr val="lt2"/>
              </a:solidFill>
              <a:latin typeface="Arial"/>
              <a:ea typeface="Arial"/>
              <a:cs typeface="Arial"/>
              <a:sym typeface="Arial"/>
            </a:endParaRPr>
          </a:p>
          <a:p>
            <a:pPr marL="0" lvl="0" indent="0" algn="ctr" rtl="0">
              <a:lnSpc>
                <a:spcPct val="115000"/>
              </a:lnSpc>
              <a:spcBef>
                <a:spcPts val="1000"/>
              </a:spcBef>
              <a:spcAft>
                <a:spcPts val="0"/>
              </a:spcAft>
              <a:buNone/>
            </a:pPr>
            <a:r>
              <a:rPr lang="en" sz="2100" b="1">
                <a:solidFill>
                  <a:schemeClr val="lt2"/>
                </a:solidFill>
                <a:latin typeface="Arial"/>
                <a:ea typeface="Arial"/>
                <a:cs typeface="Arial"/>
                <a:sym typeface="Arial"/>
              </a:rPr>
              <a:t>OVERVIEW OF ADIDAS SALES USING TABLEAU</a:t>
            </a:r>
            <a:endParaRPr sz="2100" b="1">
              <a:solidFill>
                <a:schemeClr val="lt2"/>
              </a:solidFill>
              <a:latin typeface="Arial"/>
              <a:ea typeface="Arial"/>
              <a:cs typeface="Arial"/>
              <a:sym typeface="Arial"/>
            </a:endParaRPr>
          </a:p>
          <a:p>
            <a:pPr marL="0" lvl="0" indent="0" algn="ctr" rtl="0">
              <a:spcBef>
                <a:spcPts val="0"/>
              </a:spcBef>
              <a:spcAft>
                <a:spcPts val="0"/>
              </a:spcAft>
              <a:buNone/>
            </a:pPr>
            <a:endParaRPr sz="5400">
              <a:solidFill>
                <a:schemeClr val="lt2"/>
              </a:solidFill>
              <a:latin typeface="Trebuchet MS"/>
              <a:ea typeface="Trebuchet MS"/>
              <a:cs typeface="Trebuchet MS"/>
              <a:sym typeface="Trebuchet MS"/>
            </a:endParaRPr>
          </a:p>
        </p:txBody>
      </p:sp>
      <p:sp>
        <p:nvSpPr>
          <p:cNvPr id="60" name="Google Shape;60;p13"/>
          <p:cNvSpPr txBox="1">
            <a:spLocks noGrp="1"/>
          </p:cNvSpPr>
          <p:nvPr>
            <p:ph type="subTitle" idx="1"/>
          </p:nvPr>
        </p:nvSpPr>
        <p:spPr>
          <a:xfrm>
            <a:off x="4982550" y="1809475"/>
            <a:ext cx="3969000" cy="3186000"/>
          </a:xfrm>
          <a:prstGeom prst="rect">
            <a:avLst/>
          </a:prstGeom>
        </p:spPr>
        <p:txBody>
          <a:bodyPr spcFirstLastPara="1" wrap="square" lIns="91425" tIns="91425" rIns="91425" bIns="91425" anchor="t" anchorCtr="0">
            <a:noAutofit/>
          </a:bodyPr>
          <a:lstStyle/>
          <a:p>
            <a:pPr marL="0" lvl="0" indent="0" algn="r" rtl="0">
              <a:lnSpc>
                <a:spcPct val="115000"/>
              </a:lnSpc>
              <a:spcBef>
                <a:spcPts val="1000"/>
              </a:spcBef>
              <a:spcAft>
                <a:spcPts val="0"/>
              </a:spcAft>
              <a:buNone/>
            </a:pPr>
            <a:endParaRPr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endParaRPr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endParaRPr lang="en"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endParaRPr lang="en"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endParaRPr lang="en"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r>
              <a:rPr lang="en" sz="2000" dirty="0">
                <a:solidFill>
                  <a:schemeClr val="lt2"/>
                </a:solidFill>
                <a:latin typeface="Arial"/>
                <a:ea typeface="Arial"/>
                <a:cs typeface="Arial"/>
                <a:sym typeface="Arial"/>
              </a:rPr>
              <a:t>Harsha Peteti</a:t>
            </a:r>
            <a:endParaRPr sz="2000" dirty="0">
              <a:solidFill>
                <a:schemeClr val="lt2"/>
              </a:solidFill>
              <a:latin typeface="Arial"/>
              <a:ea typeface="Arial"/>
              <a:cs typeface="Arial"/>
              <a:sym typeface="Arial"/>
            </a:endParaRPr>
          </a:p>
          <a:p>
            <a:pPr marL="0" lvl="0" indent="0" algn="r" rtl="0">
              <a:lnSpc>
                <a:spcPct val="115000"/>
              </a:lnSpc>
              <a:spcBef>
                <a:spcPts val="1000"/>
              </a:spcBef>
              <a:spcAft>
                <a:spcPts val="0"/>
              </a:spcAft>
              <a:buNone/>
            </a:pPr>
            <a:r>
              <a:rPr lang="en" sz="2000" dirty="0">
                <a:solidFill>
                  <a:schemeClr val="lt2"/>
                </a:solidFill>
                <a:latin typeface="Arial"/>
                <a:ea typeface="Arial"/>
                <a:cs typeface="Arial"/>
                <a:sym typeface="Arial"/>
              </a:rPr>
              <a:t> </a:t>
            </a:r>
            <a:endParaRPr dirty="0"/>
          </a:p>
        </p:txBody>
      </p:sp>
      <p:pic>
        <p:nvPicPr>
          <p:cNvPr id="61" name="Google Shape;61;p13"/>
          <p:cNvPicPr preferRelativeResize="0"/>
          <p:nvPr/>
        </p:nvPicPr>
        <p:blipFill>
          <a:blip r:embed="rId3">
            <a:alphaModFix/>
          </a:blip>
          <a:stretch>
            <a:fillRect/>
          </a:stretch>
        </p:blipFill>
        <p:spPr>
          <a:xfrm>
            <a:off x="0" y="3238500"/>
            <a:ext cx="24003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idx="4294967295"/>
          </p:nvPr>
        </p:nvSpPr>
        <p:spPr>
          <a:xfrm>
            <a:off x="148600" y="142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endParaRPr/>
          </a:p>
        </p:txBody>
      </p:sp>
      <p:sp>
        <p:nvSpPr>
          <p:cNvPr id="138" name="Google Shape;138;p22"/>
          <p:cNvSpPr txBox="1">
            <a:spLocks noGrp="1"/>
          </p:cNvSpPr>
          <p:nvPr>
            <p:ph type="body" idx="4294967295"/>
          </p:nvPr>
        </p:nvSpPr>
        <p:spPr>
          <a:xfrm>
            <a:off x="311700" y="776425"/>
            <a:ext cx="3387600" cy="42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Sales by Retailer:</a:t>
            </a:r>
            <a:endParaRPr sz="1600" b="1"/>
          </a:p>
          <a:p>
            <a:pPr marL="457200" lvl="0" indent="-330200" algn="l" rtl="0">
              <a:spcBef>
                <a:spcPts val="1600"/>
              </a:spcBef>
              <a:spcAft>
                <a:spcPts val="0"/>
              </a:spcAft>
              <a:buSzPts val="1600"/>
              <a:buChar char="❖"/>
            </a:pPr>
            <a:r>
              <a:rPr lang="en" sz="1600" b="1"/>
              <a:t>This Visualization gives an overview of the Adidas sales by Retailers</a:t>
            </a:r>
            <a:endParaRPr sz="1600" b="1"/>
          </a:p>
          <a:p>
            <a:pPr marL="457200" lvl="0" indent="-330200" algn="l" rtl="0">
              <a:spcBef>
                <a:spcPts val="0"/>
              </a:spcBef>
              <a:spcAft>
                <a:spcPts val="0"/>
              </a:spcAft>
              <a:buSzPts val="1600"/>
              <a:buChar char="❖"/>
            </a:pPr>
            <a:r>
              <a:rPr lang="en" sz="1600" b="1"/>
              <a:t>Amazon,Walmart,kohl’s, Sports Direct, Foot Locker, West gear are the retailer of Adidas </a:t>
            </a:r>
            <a:endParaRPr sz="1600" b="1"/>
          </a:p>
          <a:p>
            <a:pPr marL="457200" lvl="0" indent="-330200" algn="l" rtl="0">
              <a:spcBef>
                <a:spcPts val="0"/>
              </a:spcBef>
              <a:spcAft>
                <a:spcPts val="0"/>
              </a:spcAft>
              <a:buSzPts val="1600"/>
              <a:buChar char="❖"/>
            </a:pPr>
            <a:r>
              <a:rPr lang="en" sz="1600" b="1"/>
              <a:t>Here, Amazon  has made lowest sales recorded among all the other retailers in USA.</a:t>
            </a:r>
            <a:endParaRPr sz="1600" b="1"/>
          </a:p>
          <a:p>
            <a:pPr marL="457200" lvl="0" indent="-330200" algn="l" rtl="0">
              <a:spcBef>
                <a:spcPts val="0"/>
              </a:spcBef>
              <a:spcAft>
                <a:spcPts val="0"/>
              </a:spcAft>
              <a:buSzPts val="1600"/>
              <a:buChar char="❖"/>
            </a:pPr>
            <a:r>
              <a:rPr lang="en" sz="1600" b="1"/>
              <a:t>West gear has made highest sales.</a:t>
            </a:r>
            <a:endParaRPr sz="1600" b="1"/>
          </a:p>
        </p:txBody>
      </p:sp>
      <p:pic>
        <p:nvPicPr>
          <p:cNvPr id="139" name="Google Shape;139;p22"/>
          <p:cNvPicPr preferRelativeResize="0"/>
          <p:nvPr/>
        </p:nvPicPr>
        <p:blipFill>
          <a:blip r:embed="rId3">
            <a:alphaModFix/>
          </a:blip>
          <a:stretch>
            <a:fillRect/>
          </a:stretch>
        </p:blipFill>
        <p:spPr>
          <a:xfrm>
            <a:off x="3840775" y="715225"/>
            <a:ext cx="5187000" cy="4297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idx="4294967295"/>
          </p:nvPr>
        </p:nvSpPr>
        <p:spPr>
          <a:xfrm>
            <a:off x="148600" y="142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endParaRPr/>
          </a:p>
        </p:txBody>
      </p:sp>
      <p:sp>
        <p:nvSpPr>
          <p:cNvPr id="145" name="Google Shape;145;p23"/>
          <p:cNvSpPr txBox="1">
            <a:spLocks noGrp="1"/>
          </p:cNvSpPr>
          <p:nvPr>
            <p:ph type="body" idx="4294967295"/>
          </p:nvPr>
        </p:nvSpPr>
        <p:spPr>
          <a:xfrm>
            <a:off x="311700" y="776425"/>
            <a:ext cx="2800500" cy="44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Products Profitable segmented by Region:</a:t>
            </a:r>
            <a:endParaRPr sz="1600" b="1"/>
          </a:p>
          <a:p>
            <a:pPr marL="457200" lvl="0" indent="-330200" algn="l" rtl="0">
              <a:spcBef>
                <a:spcPts val="1600"/>
              </a:spcBef>
              <a:spcAft>
                <a:spcPts val="0"/>
              </a:spcAft>
              <a:buSzPts val="1600"/>
              <a:buChar char="❖"/>
            </a:pPr>
            <a:r>
              <a:rPr lang="en" sz="1600" b="1"/>
              <a:t>In this treemap it gives an overview of the products that are very profitable by region(northeast, south, west, midwest).</a:t>
            </a:r>
            <a:endParaRPr sz="1600" b="1"/>
          </a:p>
          <a:p>
            <a:pPr marL="457200" lvl="0" indent="-330200" algn="l" rtl="0">
              <a:spcBef>
                <a:spcPts val="0"/>
              </a:spcBef>
              <a:spcAft>
                <a:spcPts val="0"/>
              </a:spcAft>
              <a:buSzPts val="1600"/>
              <a:buChar char="❖"/>
            </a:pPr>
            <a:r>
              <a:rPr lang="en" sz="1600" b="1"/>
              <a:t>Men’s Street Footwear has highest operating profit which is located in the Northeast region.</a:t>
            </a:r>
            <a:endParaRPr sz="1600" b="1"/>
          </a:p>
        </p:txBody>
      </p:sp>
      <p:pic>
        <p:nvPicPr>
          <p:cNvPr id="146" name="Google Shape;146;p23"/>
          <p:cNvPicPr preferRelativeResize="0"/>
          <p:nvPr/>
        </p:nvPicPr>
        <p:blipFill>
          <a:blip r:embed="rId3">
            <a:alphaModFix/>
          </a:blip>
          <a:stretch>
            <a:fillRect/>
          </a:stretch>
        </p:blipFill>
        <p:spPr>
          <a:xfrm>
            <a:off x="3177450" y="602425"/>
            <a:ext cx="5966550" cy="441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idx="4294967295"/>
          </p:nvPr>
        </p:nvSpPr>
        <p:spPr>
          <a:xfrm>
            <a:off x="148600" y="142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endParaRPr/>
          </a:p>
        </p:txBody>
      </p:sp>
      <p:sp>
        <p:nvSpPr>
          <p:cNvPr id="152" name="Google Shape;152;p24"/>
          <p:cNvSpPr txBox="1">
            <a:spLocks noGrp="1"/>
          </p:cNvSpPr>
          <p:nvPr>
            <p:ph type="body" idx="4294967295"/>
          </p:nvPr>
        </p:nvSpPr>
        <p:spPr>
          <a:xfrm>
            <a:off x="311700" y="776425"/>
            <a:ext cx="2800500" cy="44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Sales trend over time:</a:t>
            </a:r>
            <a:endParaRPr sz="1600" b="1"/>
          </a:p>
          <a:p>
            <a:pPr marL="457200" lvl="0" indent="-330200" algn="l" rtl="0">
              <a:spcBef>
                <a:spcPts val="1600"/>
              </a:spcBef>
              <a:spcAft>
                <a:spcPts val="0"/>
              </a:spcAft>
              <a:buSzPts val="1600"/>
              <a:buChar char="❖"/>
            </a:pPr>
            <a:r>
              <a:rPr lang="en" sz="1600" b="1"/>
              <a:t>Adidas sales trends over time allows us to uncover seasonal patterns, detect market fluctuations, and assess the effectiveness of marketing initiatives.</a:t>
            </a:r>
            <a:endParaRPr sz="1600" b="1"/>
          </a:p>
          <a:p>
            <a:pPr marL="457200" lvl="0" indent="-330200" algn="l" rtl="0">
              <a:spcBef>
                <a:spcPts val="1600"/>
              </a:spcBef>
              <a:spcAft>
                <a:spcPts val="0"/>
              </a:spcAft>
              <a:buSzPts val="1600"/>
              <a:buChar char="❖"/>
            </a:pPr>
            <a:r>
              <a:rPr lang="en" sz="1600" b="1"/>
              <a:t>July month has highest sales among all the other calendar months.</a:t>
            </a:r>
            <a:endParaRPr sz="1600" b="1"/>
          </a:p>
        </p:txBody>
      </p:sp>
      <p:pic>
        <p:nvPicPr>
          <p:cNvPr id="153" name="Google Shape;153;p24"/>
          <p:cNvPicPr preferRelativeResize="0"/>
          <p:nvPr/>
        </p:nvPicPr>
        <p:blipFill>
          <a:blip r:embed="rId3">
            <a:alphaModFix/>
          </a:blip>
          <a:stretch>
            <a:fillRect/>
          </a:stretch>
        </p:blipFill>
        <p:spPr>
          <a:xfrm>
            <a:off x="3220950" y="776425"/>
            <a:ext cx="5770651" cy="4251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idx="4294967295"/>
          </p:nvPr>
        </p:nvSpPr>
        <p:spPr>
          <a:xfrm>
            <a:off x="148600" y="142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endParaRPr/>
          </a:p>
        </p:txBody>
      </p:sp>
      <p:sp>
        <p:nvSpPr>
          <p:cNvPr id="159" name="Google Shape;159;p25"/>
          <p:cNvSpPr txBox="1">
            <a:spLocks noGrp="1"/>
          </p:cNvSpPr>
          <p:nvPr>
            <p:ph type="body" idx="4294967295"/>
          </p:nvPr>
        </p:nvSpPr>
        <p:spPr>
          <a:xfrm>
            <a:off x="311700" y="776425"/>
            <a:ext cx="2800500" cy="441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Price Range v/s sales:</a:t>
            </a:r>
            <a:endParaRPr sz="1600" b="1"/>
          </a:p>
          <a:p>
            <a:pPr marL="457200" lvl="0" indent="-330200" algn="l" rtl="0">
              <a:spcBef>
                <a:spcPts val="1600"/>
              </a:spcBef>
              <a:spcAft>
                <a:spcPts val="0"/>
              </a:spcAft>
              <a:buSzPts val="1600"/>
              <a:buChar char="❖"/>
            </a:pPr>
            <a:r>
              <a:rPr lang="en" sz="1600" b="1"/>
              <a:t>Here in this Visualization we gain insights of Consumer Purchasing Behaviour by observing the price per unit and total sales done.</a:t>
            </a:r>
            <a:endParaRPr sz="1600" b="1"/>
          </a:p>
          <a:p>
            <a:pPr marL="457200" lvl="0" indent="-330200" algn="l" rtl="0">
              <a:spcBef>
                <a:spcPts val="1600"/>
              </a:spcBef>
              <a:spcAft>
                <a:spcPts val="0"/>
              </a:spcAft>
              <a:buSzPts val="1600"/>
              <a:buChar char="❖"/>
            </a:pPr>
            <a:r>
              <a:rPr lang="en" sz="1600" b="1"/>
              <a:t>Here we can see that the unit which has price 55$ have highest sales.</a:t>
            </a:r>
            <a:endParaRPr sz="1600" b="1"/>
          </a:p>
        </p:txBody>
      </p:sp>
      <p:pic>
        <p:nvPicPr>
          <p:cNvPr id="160" name="Google Shape;160;p25"/>
          <p:cNvPicPr preferRelativeResize="0"/>
          <p:nvPr/>
        </p:nvPicPr>
        <p:blipFill>
          <a:blip r:embed="rId3">
            <a:alphaModFix/>
          </a:blip>
          <a:stretch>
            <a:fillRect/>
          </a:stretch>
        </p:blipFill>
        <p:spPr>
          <a:xfrm>
            <a:off x="3264600" y="715225"/>
            <a:ext cx="5727001" cy="4171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2987788" y="500400"/>
            <a:ext cx="6037201" cy="4579725"/>
          </a:xfrm>
          <a:prstGeom prst="rect">
            <a:avLst/>
          </a:prstGeom>
          <a:noFill/>
          <a:ln>
            <a:noFill/>
          </a:ln>
        </p:spPr>
      </p:pic>
      <p:sp>
        <p:nvSpPr>
          <p:cNvPr id="166" name="Google Shape;166;p26"/>
          <p:cNvSpPr txBox="1"/>
          <p:nvPr/>
        </p:nvSpPr>
        <p:spPr>
          <a:xfrm>
            <a:off x="119013" y="435150"/>
            <a:ext cx="2816400" cy="408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b="1">
              <a:solidFill>
                <a:schemeClr val="accent3"/>
              </a:solidFill>
              <a:latin typeface="Average"/>
              <a:ea typeface="Average"/>
              <a:cs typeface="Average"/>
              <a:sym typeface="Average"/>
            </a:endParaRPr>
          </a:p>
          <a:p>
            <a:pPr marL="457200" lvl="0" indent="-330200" algn="l" rtl="0">
              <a:lnSpc>
                <a:spcPct val="115000"/>
              </a:lnSpc>
              <a:spcBef>
                <a:spcPts val="1600"/>
              </a:spcBef>
              <a:spcAft>
                <a:spcPts val="0"/>
              </a:spcAft>
              <a:buClr>
                <a:schemeClr val="accent3"/>
              </a:buClr>
              <a:buSzPts val="1600"/>
              <a:buFont typeface="Average"/>
              <a:buChar char="❖"/>
            </a:pPr>
            <a:r>
              <a:rPr lang="en" sz="1600" b="1">
                <a:solidFill>
                  <a:schemeClr val="accent3"/>
                </a:solidFill>
                <a:latin typeface="Average"/>
                <a:ea typeface="Average"/>
                <a:cs typeface="Average"/>
                <a:sym typeface="Average"/>
              </a:rPr>
              <a:t>North Carolina’s Primary Sales Retailer is Sports Direct.</a:t>
            </a:r>
            <a:endParaRPr sz="1600" b="1">
              <a:solidFill>
                <a:schemeClr val="accent3"/>
              </a:solidFill>
              <a:latin typeface="Average"/>
              <a:ea typeface="Average"/>
              <a:cs typeface="Average"/>
              <a:sym typeface="Average"/>
            </a:endParaRPr>
          </a:p>
          <a:p>
            <a:pPr marL="457200" lvl="0" indent="-330200" algn="l" rtl="0">
              <a:lnSpc>
                <a:spcPct val="115000"/>
              </a:lnSpc>
              <a:spcBef>
                <a:spcPts val="1600"/>
              </a:spcBef>
              <a:spcAft>
                <a:spcPts val="0"/>
              </a:spcAft>
              <a:buClr>
                <a:schemeClr val="accent3"/>
              </a:buClr>
              <a:buSzPts val="1600"/>
              <a:buFont typeface="Average"/>
              <a:buChar char="❖"/>
            </a:pPr>
            <a:r>
              <a:rPr lang="en" sz="1600" b="1">
                <a:solidFill>
                  <a:schemeClr val="accent3"/>
                </a:solidFill>
                <a:latin typeface="Average"/>
                <a:ea typeface="Average"/>
                <a:cs typeface="Average"/>
                <a:sym typeface="Average"/>
              </a:rPr>
              <a:t>Most Profitable Products in North Carolina are Women’s Apparel and Men’s Street Footwear.</a:t>
            </a:r>
            <a:endParaRPr sz="1600" b="1">
              <a:solidFill>
                <a:schemeClr val="accent3"/>
              </a:solidFill>
              <a:latin typeface="Average"/>
              <a:ea typeface="Average"/>
              <a:cs typeface="Average"/>
              <a:sym typeface="Average"/>
            </a:endParaRPr>
          </a:p>
          <a:p>
            <a:pPr marL="457200" lvl="0" indent="-330200" algn="l" rtl="0">
              <a:lnSpc>
                <a:spcPct val="115000"/>
              </a:lnSpc>
              <a:spcBef>
                <a:spcPts val="1600"/>
              </a:spcBef>
              <a:spcAft>
                <a:spcPts val="0"/>
              </a:spcAft>
              <a:buClr>
                <a:schemeClr val="accent3"/>
              </a:buClr>
              <a:buSzPts val="1600"/>
              <a:buFont typeface="Average"/>
              <a:buChar char="❖"/>
            </a:pPr>
            <a:r>
              <a:rPr lang="en" sz="1600" b="1">
                <a:solidFill>
                  <a:schemeClr val="accent3"/>
                </a:solidFill>
                <a:latin typeface="Average"/>
                <a:ea typeface="Average"/>
                <a:cs typeface="Average"/>
                <a:sym typeface="Average"/>
              </a:rPr>
              <a:t>July Month has Highest sales in North Carolina.</a:t>
            </a:r>
            <a:endParaRPr sz="1600" b="1">
              <a:solidFill>
                <a:schemeClr val="accent3"/>
              </a:solidFill>
              <a:latin typeface="Average"/>
              <a:ea typeface="Average"/>
              <a:cs typeface="Average"/>
              <a:sym typeface="Average"/>
            </a:endParaRPr>
          </a:p>
          <a:p>
            <a:pPr marL="0" lvl="0" indent="0" algn="l" rtl="0">
              <a:lnSpc>
                <a:spcPct val="115000"/>
              </a:lnSpc>
              <a:spcBef>
                <a:spcPts val="1600"/>
              </a:spcBef>
              <a:spcAft>
                <a:spcPts val="1600"/>
              </a:spcAft>
              <a:buNone/>
            </a:pPr>
            <a:endParaRPr sz="1600" b="1">
              <a:solidFill>
                <a:schemeClr val="accent3"/>
              </a:solidFill>
              <a:latin typeface="Average"/>
              <a:ea typeface="Average"/>
              <a:cs typeface="Average"/>
              <a:sym typeface="Average"/>
            </a:endParaRPr>
          </a:p>
        </p:txBody>
      </p:sp>
      <p:sp>
        <p:nvSpPr>
          <p:cNvPr id="167" name="Google Shape;167;p26"/>
          <p:cNvSpPr txBox="1"/>
          <p:nvPr/>
        </p:nvSpPr>
        <p:spPr>
          <a:xfrm>
            <a:off x="371900" y="80475"/>
            <a:ext cx="85035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3"/>
                </a:solidFill>
                <a:latin typeface="Average"/>
                <a:ea typeface="Average"/>
                <a:cs typeface="Average"/>
                <a:sym typeface="Average"/>
              </a:rPr>
              <a:t>AN OVERVIEW OF NORTH CAROLINA’S  ADIDAS SALES: </a:t>
            </a:r>
            <a:endParaRPr sz="1800" b="1">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671250" y="645925"/>
            <a:ext cx="7852200" cy="235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pic>
        <p:nvPicPr>
          <p:cNvPr id="173" name="Google Shape;173;p27"/>
          <p:cNvPicPr preferRelativeResize="0"/>
          <p:nvPr/>
        </p:nvPicPr>
        <p:blipFill>
          <a:blip r:embed="rId3">
            <a:alphaModFix/>
          </a:blip>
          <a:stretch>
            <a:fillRect/>
          </a:stretch>
        </p:blipFill>
        <p:spPr>
          <a:xfrm>
            <a:off x="152400" y="276200"/>
            <a:ext cx="8886251" cy="471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671250" y="374075"/>
            <a:ext cx="7852200" cy="26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TABLEAU DASHBOARD LINK:</a:t>
            </a:r>
            <a:endParaRPr/>
          </a:p>
          <a:p>
            <a:pPr marL="0" lvl="0" indent="0" algn="l" rtl="0">
              <a:spcBef>
                <a:spcPts val="0"/>
              </a:spcBef>
              <a:spcAft>
                <a:spcPts val="0"/>
              </a:spcAft>
              <a:buNone/>
            </a:pPr>
            <a:endParaRPr/>
          </a:p>
          <a:p>
            <a:pPr marL="0" lvl="0" indent="0" algn="l" rtl="0">
              <a:spcBef>
                <a:spcPts val="0"/>
              </a:spcBef>
              <a:spcAft>
                <a:spcPts val="0"/>
              </a:spcAft>
              <a:buNone/>
            </a:pPr>
            <a:r>
              <a:rPr lang="en" sz="2100" u="sng">
                <a:solidFill>
                  <a:schemeClr val="hlink"/>
                </a:solidFill>
                <a:hlinkClick r:id="rId3"/>
              </a:rPr>
              <a:t>https://public.tableau.com/views/OverviewofAdidasSales/Dashboard1?:language=en-US&amp;publish=yes&amp;:sid=&amp;:display_count=n&amp;:origin=viz_share_link</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97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TAKEAWAYS</a:t>
            </a:r>
            <a:endParaRPr/>
          </a:p>
        </p:txBody>
      </p:sp>
      <p:grpSp>
        <p:nvGrpSpPr>
          <p:cNvPr id="184" name="Google Shape;184;p29"/>
          <p:cNvGrpSpPr/>
          <p:nvPr/>
        </p:nvGrpSpPr>
        <p:grpSpPr>
          <a:xfrm>
            <a:off x="424825" y="1253973"/>
            <a:ext cx="8294372" cy="799416"/>
            <a:chOff x="424813" y="1177875"/>
            <a:chExt cx="8294372" cy="849900"/>
          </a:xfrm>
        </p:grpSpPr>
        <p:sp>
          <p:nvSpPr>
            <p:cNvPr id="185" name="Google Shape;185;p29"/>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9"/>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Regional Insights</a:t>
            </a:r>
            <a:endParaRPr>
              <a:solidFill>
                <a:schemeClr val="lt1"/>
              </a:solidFill>
            </a:endParaRPr>
          </a:p>
        </p:txBody>
      </p:sp>
      <p:sp>
        <p:nvSpPr>
          <p:cNvPr id="188" name="Google Shape;188;p29"/>
          <p:cNvSpPr txBox="1">
            <a:spLocks noGrp="1"/>
          </p:cNvSpPr>
          <p:nvPr>
            <p:ph type="body" idx="4294967295"/>
          </p:nvPr>
        </p:nvSpPr>
        <p:spPr>
          <a:xfrm>
            <a:off x="3480453" y="1254158"/>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Tailor marketing strategies and resource allocation based on regional performance.</a:t>
            </a:r>
            <a:endParaRPr sz="2300">
              <a:solidFill>
                <a:schemeClr val="lt1"/>
              </a:solidFill>
            </a:endParaRPr>
          </a:p>
        </p:txBody>
      </p:sp>
      <p:grpSp>
        <p:nvGrpSpPr>
          <p:cNvPr id="189" name="Google Shape;189;p29"/>
          <p:cNvGrpSpPr/>
          <p:nvPr/>
        </p:nvGrpSpPr>
        <p:grpSpPr>
          <a:xfrm>
            <a:off x="424825" y="2127339"/>
            <a:ext cx="8294360" cy="799416"/>
            <a:chOff x="424813" y="2075689"/>
            <a:chExt cx="8294360" cy="849900"/>
          </a:xfrm>
        </p:grpSpPr>
        <p:sp>
          <p:nvSpPr>
            <p:cNvPr id="190" name="Google Shape;190;p29"/>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9"/>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Temporal Understanding</a:t>
            </a:r>
            <a:endParaRPr>
              <a:solidFill>
                <a:schemeClr val="lt1"/>
              </a:solidFill>
            </a:endParaRPr>
          </a:p>
        </p:txBody>
      </p:sp>
      <p:sp>
        <p:nvSpPr>
          <p:cNvPr id="193" name="Google Shape;193;p29"/>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Anticipate demand and execute timely campaigns by tracking sales trends over time.</a:t>
            </a:r>
            <a:endParaRPr sz="1600">
              <a:solidFill>
                <a:schemeClr val="lt1"/>
              </a:solidFill>
            </a:endParaRPr>
          </a:p>
        </p:txBody>
      </p:sp>
      <p:grpSp>
        <p:nvGrpSpPr>
          <p:cNvPr id="194" name="Google Shape;194;p29"/>
          <p:cNvGrpSpPr/>
          <p:nvPr/>
        </p:nvGrpSpPr>
        <p:grpSpPr>
          <a:xfrm>
            <a:off x="424825" y="3000705"/>
            <a:ext cx="8294360" cy="799447"/>
            <a:chOff x="424813" y="2974405"/>
            <a:chExt cx="8294360" cy="849933"/>
          </a:xfrm>
        </p:grpSpPr>
        <p:sp>
          <p:nvSpPr>
            <p:cNvPr id="195" name="Google Shape;195;p29"/>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9"/>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Price Sensitivity</a:t>
            </a:r>
            <a:endParaRPr>
              <a:solidFill>
                <a:schemeClr val="lt1"/>
              </a:solidFill>
            </a:endParaRPr>
          </a:p>
        </p:txBody>
      </p:sp>
      <p:sp>
        <p:nvSpPr>
          <p:cNvPr id="198" name="Google Shape;198;p29"/>
          <p:cNvSpPr txBox="1">
            <a:spLocks noGrp="1"/>
          </p:cNvSpPr>
          <p:nvPr>
            <p:ph type="body" idx="4294967295"/>
          </p:nvPr>
        </p:nvSpPr>
        <p:spPr>
          <a:xfrm>
            <a:off x="3480450" y="3040637"/>
            <a:ext cx="5111700" cy="7629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Optimize pricing strategies to maintain competitiveness and maximize revenue.</a:t>
            </a:r>
            <a:endParaRPr sz="1600">
              <a:solidFill>
                <a:schemeClr val="lt1"/>
              </a:solidFill>
            </a:endParaRPr>
          </a:p>
          <a:p>
            <a:pPr marL="0" lvl="0" indent="0" algn="l" rtl="0">
              <a:spcBef>
                <a:spcPts val="0"/>
              </a:spcBef>
              <a:spcAft>
                <a:spcPts val="0"/>
              </a:spcAft>
              <a:buNone/>
            </a:pPr>
            <a:endParaRPr>
              <a:solidFill>
                <a:schemeClr val="lt1"/>
              </a:solidFill>
            </a:endParaRPr>
          </a:p>
        </p:txBody>
      </p:sp>
      <p:grpSp>
        <p:nvGrpSpPr>
          <p:cNvPr id="199" name="Google Shape;199;p29"/>
          <p:cNvGrpSpPr/>
          <p:nvPr/>
        </p:nvGrpSpPr>
        <p:grpSpPr>
          <a:xfrm>
            <a:off x="424825" y="3874103"/>
            <a:ext cx="8294360" cy="799447"/>
            <a:chOff x="424813" y="3871259"/>
            <a:chExt cx="8294360" cy="849933"/>
          </a:xfrm>
        </p:grpSpPr>
        <p:sp>
          <p:nvSpPr>
            <p:cNvPr id="200" name="Google Shape;200;p29"/>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 name="Google Shape;202;p29"/>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Product Profitability</a:t>
            </a:r>
            <a:endParaRPr>
              <a:solidFill>
                <a:schemeClr val="lt1"/>
              </a:solidFill>
            </a:endParaRPr>
          </a:p>
        </p:txBody>
      </p:sp>
      <p:sp>
        <p:nvSpPr>
          <p:cNvPr id="203" name="Google Shape;203;p29"/>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
                <a:solidFill>
                  <a:schemeClr val="lt1"/>
                </a:solidFill>
              </a:rPr>
              <a:t> </a:t>
            </a:r>
            <a:r>
              <a:rPr lang="en" sz="1600">
                <a:solidFill>
                  <a:schemeClr val="lt1"/>
                </a:solidFill>
              </a:rPr>
              <a:t>Align product offerings with regional preferences to drive profitability.</a:t>
            </a:r>
            <a:endParaRPr sz="1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7" name="Google Shape;67;p14"/>
          <p:cNvSpPr txBox="1">
            <a:spLocks noGrp="1"/>
          </p:cNvSpPr>
          <p:nvPr>
            <p:ph type="body" idx="1"/>
          </p:nvPr>
        </p:nvSpPr>
        <p:spPr>
          <a:xfrm>
            <a:off x="311700" y="961275"/>
            <a:ext cx="8520600" cy="412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Adidas Sales Overview Dataset:</a:t>
            </a:r>
            <a:r>
              <a:rPr lang="en"/>
              <a:t> This dataset provides a complete overview of Adidas' sales activity, including various retail KPIs and sales performance indicators.</a:t>
            </a:r>
            <a:endParaRPr/>
          </a:p>
          <a:p>
            <a:pPr marL="457200" lvl="0" indent="-342900" algn="l" rtl="0">
              <a:spcBef>
                <a:spcPts val="0"/>
              </a:spcBef>
              <a:spcAft>
                <a:spcPts val="0"/>
              </a:spcAft>
              <a:buSzPts val="1800"/>
              <a:buChar char="❏"/>
            </a:pPr>
            <a:r>
              <a:rPr lang="en" b="1"/>
              <a:t>Key Variables Included:</a:t>
            </a:r>
            <a:r>
              <a:rPr lang="en"/>
              <a:t> The dataset comprises essential variables such as These variables allow for in-depth analysis of sales trends, regional performance, product popularity, and profitability metrics.</a:t>
            </a:r>
            <a:endParaRPr/>
          </a:p>
          <a:p>
            <a:pPr marL="457200" lvl="0" indent="-342900" algn="l" rtl="0">
              <a:spcBef>
                <a:spcPts val="0"/>
              </a:spcBef>
              <a:spcAft>
                <a:spcPts val="0"/>
              </a:spcAft>
              <a:buSzPts val="1800"/>
              <a:buChar char="❏"/>
            </a:pPr>
            <a:r>
              <a:rPr lang="en"/>
              <a:t>The dataset, which covers multiple areas, states, and cities, allows for regional study of Adidas sales patterns. Researchers can investigate regional differences, assess market penetration methods, and adjust marketing campaigns to specific geographic groupings to improve targeting and localization.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73" name="Google Shape;73;p15"/>
          <p:cNvSpPr txBox="1">
            <a:spLocks noGrp="1"/>
          </p:cNvSpPr>
          <p:nvPr>
            <p:ph type="body" idx="1"/>
          </p:nvPr>
        </p:nvSpPr>
        <p:spPr>
          <a:xfrm>
            <a:off x="311700" y="961275"/>
            <a:ext cx="8520600" cy="412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dataset encompasses a variety of factors including:</a:t>
            </a:r>
            <a:endParaRPr sz="1700"/>
          </a:p>
          <a:p>
            <a:pPr marL="0" lvl="0" indent="0" algn="l" rtl="0">
              <a:spcBef>
                <a:spcPts val="1600"/>
              </a:spcBef>
              <a:spcAft>
                <a:spcPts val="0"/>
              </a:spcAft>
              <a:buNone/>
            </a:pPr>
            <a:r>
              <a:rPr lang="en" sz="1700" b="1"/>
              <a:t>Retailer Information: </a:t>
            </a:r>
            <a:r>
              <a:rPr lang="en" sz="1700"/>
              <a:t>Retailer name, unique Retailer ID.</a:t>
            </a:r>
            <a:endParaRPr sz="1700"/>
          </a:p>
          <a:p>
            <a:pPr marL="0" lvl="0" indent="0" algn="l" rtl="0">
              <a:spcBef>
                <a:spcPts val="1600"/>
              </a:spcBef>
              <a:spcAft>
                <a:spcPts val="0"/>
              </a:spcAft>
              <a:buNone/>
            </a:pPr>
            <a:r>
              <a:rPr lang="en" sz="1700" b="1"/>
              <a:t>Sales Details: </a:t>
            </a:r>
            <a:r>
              <a:rPr lang="en" sz="1700"/>
              <a:t>Invoice Date, Region, State, City.</a:t>
            </a:r>
            <a:endParaRPr sz="1700"/>
          </a:p>
          <a:p>
            <a:pPr marL="0" lvl="0" indent="0" algn="l" rtl="0">
              <a:spcBef>
                <a:spcPts val="1600"/>
              </a:spcBef>
              <a:spcAft>
                <a:spcPts val="0"/>
              </a:spcAft>
              <a:buNone/>
            </a:pPr>
            <a:r>
              <a:rPr lang="en" sz="1700" b="1"/>
              <a:t>Product Information:</a:t>
            </a:r>
            <a:r>
              <a:rPr lang="en" sz="1700"/>
              <a:t> Product name, Price per Unit, Units Sold, Total Sales.</a:t>
            </a:r>
            <a:endParaRPr sz="1700"/>
          </a:p>
          <a:p>
            <a:pPr marL="0" lvl="0" indent="0" algn="l" rtl="0">
              <a:spcBef>
                <a:spcPts val="1600"/>
              </a:spcBef>
              <a:spcAft>
                <a:spcPts val="0"/>
              </a:spcAft>
              <a:buNone/>
            </a:pPr>
            <a:r>
              <a:rPr lang="en" sz="1700" b="1"/>
              <a:t>Financial Metrics:</a:t>
            </a:r>
            <a:r>
              <a:rPr lang="en" sz="1700"/>
              <a:t> Operating Profit, Operating Margin.</a:t>
            </a:r>
            <a:endParaRPr sz="1700"/>
          </a:p>
          <a:p>
            <a:pPr marL="0" lvl="0" indent="0" algn="l" rtl="0">
              <a:spcBef>
                <a:spcPts val="1600"/>
              </a:spcBef>
              <a:spcAft>
                <a:spcPts val="0"/>
              </a:spcAft>
              <a:buNone/>
            </a:pPr>
            <a:r>
              <a:rPr lang="en" sz="1700" b="1"/>
              <a:t>Sales Method:</a:t>
            </a:r>
            <a:r>
              <a:rPr lang="en" sz="1700"/>
              <a:t> Information regarding the method through which sales are made(In-store, outlet, online).</a:t>
            </a:r>
            <a:endParaRPr sz="1700"/>
          </a:p>
          <a:p>
            <a:pPr marL="457200" lvl="0" indent="0" algn="l" rtl="0">
              <a:spcBef>
                <a:spcPts val="1600"/>
              </a:spcBef>
              <a:spcAft>
                <a:spcPts val="1600"/>
              </a:spcAft>
              <a:buNone/>
            </a:pPr>
            <a:endParaRPr sz="17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 PERFORMED:</a:t>
            </a:r>
            <a:endParaRPr/>
          </a:p>
        </p:txBody>
      </p:sp>
      <p:sp>
        <p:nvSpPr>
          <p:cNvPr id="79" name="Google Shape;79;p16"/>
          <p:cNvSpPr txBox="1">
            <a:spLocks noGrp="1"/>
          </p:cNvSpPr>
          <p:nvPr>
            <p:ph type="body" idx="1"/>
          </p:nvPr>
        </p:nvSpPr>
        <p:spPr>
          <a:xfrm>
            <a:off x="311700" y="961275"/>
            <a:ext cx="8520600" cy="4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t>Exploratory Data Analysis (EDA):</a:t>
            </a:r>
            <a:endParaRPr sz="1700" b="1"/>
          </a:p>
          <a:p>
            <a:pPr marL="457200" lvl="0" indent="-336550" algn="l" rtl="0">
              <a:spcBef>
                <a:spcPts val="1600"/>
              </a:spcBef>
              <a:spcAft>
                <a:spcPts val="0"/>
              </a:spcAft>
              <a:buSzPts val="1700"/>
              <a:buChar char="❏"/>
            </a:pPr>
            <a:r>
              <a:rPr lang="en" sz="1700"/>
              <a:t>Utilized various visualization techniques including histograms, box plots, scatter plots, and heatmaps to uncover patterns, correlations, and trends within the data.</a:t>
            </a:r>
            <a:endParaRPr sz="1700"/>
          </a:p>
          <a:p>
            <a:pPr marL="457200" lvl="0" indent="-336550" algn="l" rtl="0">
              <a:spcBef>
                <a:spcPts val="0"/>
              </a:spcBef>
              <a:spcAft>
                <a:spcPts val="0"/>
              </a:spcAft>
              <a:buSzPts val="1700"/>
              <a:buChar char="❏"/>
            </a:pPr>
            <a:r>
              <a:rPr lang="en" sz="1700"/>
              <a:t>Explored relationships between different variables such as sales performance, product attributes, and market demographics to identify key drivers of sales.</a:t>
            </a:r>
            <a:endParaRPr sz="1700"/>
          </a:p>
          <a:p>
            <a:pPr marL="0" lvl="0" indent="0" algn="l" rtl="0">
              <a:spcBef>
                <a:spcPts val="1600"/>
              </a:spcBef>
              <a:spcAft>
                <a:spcPts val="0"/>
              </a:spcAft>
              <a:buNone/>
            </a:pPr>
            <a:r>
              <a:rPr lang="en" sz="1700" b="1"/>
              <a:t>Geospatial Analysis:</a:t>
            </a:r>
            <a:endParaRPr sz="1700" b="1"/>
          </a:p>
          <a:p>
            <a:pPr marL="457200" lvl="0" indent="-336550" algn="l" rtl="0">
              <a:spcBef>
                <a:spcPts val="1600"/>
              </a:spcBef>
              <a:spcAft>
                <a:spcPts val="0"/>
              </a:spcAft>
              <a:buSzPts val="1700"/>
              <a:buChar char="❏"/>
            </a:pPr>
            <a:r>
              <a:rPr lang="en" sz="1700"/>
              <a:t>Investigated geographic patterns of Adidas sales, exploring variations in sales performance across different regions, states, and cities.</a:t>
            </a:r>
            <a:endParaRPr sz="1700"/>
          </a:p>
          <a:p>
            <a:pPr marL="457200" lvl="0" indent="-336550" algn="l" rtl="0">
              <a:spcBef>
                <a:spcPts val="0"/>
              </a:spcBef>
              <a:spcAft>
                <a:spcPts val="0"/>
              </a:spcAft>
              <a:buSzPts val="1700"/>
              <a:buChar char="❏"/>
            </a:pPr>
            <a:r>
              <a:rPr lang="en" sz="1700"/>
              <a:t>Utilized geographic information systems (GIS) to visualize spatial data, pinpoint high-performing regions, and identify areas for targeted marketing efforts and resource allocation.</a:t>
            </a:r>
            <a:endParaRPr sz="1700"/>
          </a:p>
          <a:p>
            <a:pPr marL="0" lvl="0" indent="0" algn="l" rtl="0">
              <a:spcBef>
                <a:spcPts val="1600"/>
              </a:spcBef>
              <a:spcAft>
                <a:spcPts val="0"/>
              </a:spcAft>
              <a:buNone/>
            </a:pPr>
            <a:endParaRPr sz="1700" b="1"/>
          </a:p>
          <a:p>
            <a:pPr marL="457200" lvl="0" indent="-336550" algn="l" rtl="0">
              <a:spcBef>
                <a:spcPts val="1600"/>
              </a:spcBef>
              <a:spcAft>
                <a:spcPts val="0"/>
              </a:spcAft>
              <a:buSzPts val="1700"/>
              <a:buChar char="❏"/>
            </a:pPr>
            <a:endParaRPr sz="1700" b="1"/>
          </a:p>
          <a:p>
            <a:pPr marL="457200" lvl="0" indent="-336550" algn="l" rtl="0">
              <a:spcBef>
                <a:spcPts val="0"/>
              </a:spcBef>
              <a:spcAft>
                <a:spcPts val="0"/>
              </a:spcAft>
              <a:buSzPts val="1700"/>
              <a:buChar char="❏"/>
            </a:pPr>
            <a:endParaRPr sz="1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Target audience</a:t>
            </a:r>
            <a:endParaRPr/>
          </a:p>
        </p:txBody>
      </p:sp>
      <p:sp>
        <p:nvSpPr>
          <p:cNvPr id="85" name="Google Shape;85;p17"/>
          <p:cNvSpPr txBox="1">
            <a:spLocks noGrp="1"/>
          </p:cNvSpPr>
          <p:nvPr>
            <p:ph type="body" idx="2"/>
          </p:nvPr>
        </p:nvSpPr>
        <p:spPr>
          <a:xfrm>
            <a:off x="4678075" y="134850"/>
            <a:ext cx="4338900" cy="47847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900">
                <a:solidFill>
                  <a:srgbClr val="0D0D0D"/>
                </a:solidFill>
                <a:highlight>
                  <a:srgbClr val="FFFFFF"/>
                </a:highlight>
              </a:rPr>
              <a:t>Targeted towards retail analysts, marketing professionals, and business strategists, this dataset provides valuable insights for optimizing retail operations, identifying market opportunities, and enhancing profitability. Additionally, it serves as a resource for academic research, enabling scholars to explore retail dynamics and consumer behavior patterns.</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Tasks </a:t>
            </a:r>
            <a:endParaRPr/>
          </a:p>
        </p:txBody>
      </p:sp>
      <p:grpSp>
        <p:nvGrpSpPr>
          <p:cNvPr id="91" name="Google Shape;91;p18"/>
          <p:cNvGrpSpPr/>
          <p:nvPr/>
        </p:nvGrpSpPr>
        <p:grpSpPr>
          <a:xfrm>
            <a:off x="431925" y="1304875"/>
            <a:ext cx="2628925" cy="3416400"/>
            <a:chOff x="431925" y="1304875"/>
            <a:chExt cx="2628925" cy="3416400"/>
          </a:xfrm>
        </p:grpSpPr>
        <p:sp>
          <p:nvSpPr>
            <p:cNvPr id="92" name="Google Shape;92;p18"/>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18"/>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Sales by State</a:t>
            </a:r>
            <a:endParaRPr>
              <a:solidFill>
                <a:schemeClr val="lt1"/>
              </a:solidFill>
            </a:endParaRPr>
          </a:p>
        </p:txBody>
      </p:sp>
      <p:sp>
        <p:nvSpPr>
          <p:cNvPr id="95" name="Google Shape;95;p18"/>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By this visualization, we delve into the geographic distribution of Adidas sales, providing insights into regional sales performance. This analysis enables us to identify high-performing states, pinpoint areas for improvement, and tailor marketing strategies to cater to specific geographic segments.</a:t>
            </a:r>
            <a:endParaRPr sz="1300"/>
          </a:p>
        </p:txBody>
      </p:sp>
      <p:grpSp>
        <p:nvGrpSpPr>
          <p:cNvPr id="96" name="Google Shape;96;p18"/>
          <p:cNvGrpSpPr/>
          <p:nvPr/>
        </p:nvGrpSpPr>
        <p:grpSpPr>
          <a:xfrm>
            <a:off x="3320450" y="1304875"/>
            <a:ext cx="2632500" cy="3416400"/>
            <a:chOff x="3320450" y="1304875"/>
            <a:chExt cx="2632500" cy="3416400"/>
          </a:xfrm>
        </p:grpSpPr>
        <p:sp>
          <p:nvSpPr>
            <p:cNvPr id="97" name="Google Shape;97;p18"/>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8"/>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Sales By Retailer</a:t>
            </a:r>
            <a:endParaRPr>
              <a:solidFill>
                <a:schemeClr val="lt1"/>
              </a:solidFill>
            </a:endParaRPr>
          </a:p>
        </p:txBody>
      </p:sp>
      <p:sp>
        <p:nvSpPr>
          <p:cNvPr id="100" name="Google Shape;100;p18"/>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This visualization offers a detailed perspective on Adidas sales across different retailers. By examining sales figures per retailer, we can assess the effectiveness of distribution channels, identify top-performing partners, and optimize retailer relationships to maximize sales.</a:t>
            </a:r>
            <a:endParaRPr sz="1300"/>
          </a:p>
        </p:txBody>
      </p:sp>
      <p:grpSp>
        <p:nvGrpSpPr>
          <p:cNvPr id="101" name="Google Shape;101;p18"/>
          <p:cNvGrpSpPr/>
          <p:nvPr/>
        </p:nvGrpSpPr>
        <p:grpSpPr>
          <a:xfrm>
            <a:off x="6212550" y="1304875"/>
            <a:ext cx="2632500" cy="3416400"/>
            <a:chOff x="6212550" y="1304875"/>
            <a:chExt cx="2632500" cy="3416400"/>
          </a:xfrm>
        </p:grpSpPr>
        <p:sp>
          <p:nvSpPr>
            <p:cNvPr id="102" name="Google Shape;102;p18"/>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8"/>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Sales Trend over Time</a:t>
            </a:r>
            <a:endParaRPr>
              <a:solidFill>
                <a:schemeClr val="lt1"/>
              </a:solidFill>
            </a:endParaRPr>
          </a:p>
        </p:txBody>
      </p:sp>
      <p:sp>
        <p:nvSpPr>
          <p:cNvPr id="105" name="Google Shape;105;p18"/>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Tracking Adidas sales trends over time allows us to uncover seasonal patterns, detect market fluctuations, and assess the effectiveness of marketing initiatives. This visualization provides invaluable insights for forecasting future sales trends and formulating strategic plans accordingly.</a:t>
            </a:r>
            <a:endParaRPr sz="1300"/>
          </a:p>
          <a:p>
            <a:pPr marL="0" lvl="0" indent="0" algn="l" rtl="0">
              <a:spcBef>
                <a:spcPts val="1600"/>
              </a:spcBef>
              <a:spcAft>
                <a:spcPts val="1600"/>
              </a:spcAft>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Tasks </a:t>
            </a:r>
            <a:endParaRPr/>
          </a:p>
        </p:txBody>
      </p:sp>
      <p:grpSp>
        <p:nvGrpSpPr>
          <p:cNvPr id="111" name="Google Shape;111;p19"/>
          <p:cNvGrpSpPr/>
          <p:nvPr/>
        </p:nvGrpSpPr>
        <p:grpSpPr>
          <a:xfrm>
            <a:off x="431925" y="1304875"/>
            <a:ext cx="2628925" cy="3416400"/>
            <a:chOff x="431925" y="1304875"/>
            <a:chExt cx="2628925" cy="3416400"/>
          </a:xfrm>
        </p:grpSpPr>
        <p:sp>
          <p:nvSpPr>
            <p:cNvPr id="112" name="Google Shape;112;p19"/>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9"/>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Price Range V/s Sales</a:t>
            </a:r>
            <a:endParaRPr>
              <a:solidFill>
                <a:schemeClr val="lt1"/>
              </a:solidFill>
            </a:endParaRPr>
          </a:p>
        </p:txBody>
      </p:sp>
      <p:sp>
        <p:nvSpPr>
          <p:cNvPr id="115" name="Google Shape;115;p19"/>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By analyzing the relationship between price ranges and sales figures, we gain insights into consumer purchasing behavior and price sensitivity. This enables us to optimize pricing strategies, identify pricing sweet spots, and maximize revenue generation while maintaining competitiveness in the market.</a:t>
            </a:r>
            <a:endParaRPr sz="1300"/>
          </a:p>
        </p:txBody>
      </p:sp>
      <p:grpSp>
        <p:nvGrpSpPr>
          <p:cNvPr id="116" name="Google Shape;116;p19"/>
          <p:cNvGrpSpPr/>
          <p:nvPr/>
        </p:nvGrpSpPr>
        <p:grpSpPr>
          <a:xfrm>
            <a:off x="3320450" y="1304875"/>
            <a:ext cx="2632500" cy="3416400"/>
            <a:chOff x="3320450" y="1304875"/>
            <a:chExt cx="2632500" cy="3416400"/>
          </a:xfrm>
        </p:grpSpPr>
        <p:sp>
          <p:nvSpPr>
            <p:cNvPr id="117" name="Google Shape;117;p19"/>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9"/>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lt1"/>
                </a:solidFill>
              </a:rPr>
              <a:t>Profitable Products by region</a:t>
            </a:r>
            <a:endParaRPr sz="1400">
              <a:solidFill>
                <a:schemeClr val="lt1"/>
              </a:solidFill>
            </a:endParaRPr>
          </a:p>
        </p:txBody>
      </p:sp>
      <p:sp>
        <p:nvSpPr>
          <p:cNvPr id="120" name="Google Shape;120;p19"/>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300"/>
              <a:t>This visualization identifies profitable Adidas products segmented by region, allowing us to tailor product offerings to regional preferences and maximize profitability. By understanding which products perform best in each region, we can optimize inventory management, allocate resources effectively, and capitalize on market demand.</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VISUALIZATIONS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idx="4294967295"/>
          </p:nvPr>
        </p:nvSpPr>
        <p:spPr>
          <a:xfrm>
            <a:off x="148600" y="142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Trend analysis</a:t>
            </a:r>
            <a:endParaRPr/>
          </a:p>
        </p:txBody>
      </p:sp>
      <p:sp>
        <p:nvSpPr>
          <p:cNvPr id="131" name="Google Shape;131;p21"/>
          <p:cNvSpPr txBox="1">
            <a:spLocks noGrp="1"/>
          </p:cNvSpPr>
          <p:nvPr>
            <p:ph type="body" idx="4294967295"/>
          </p:nvPr>
        </p:nvSpPr>
        <p:spPr>
          <a:xfrm>
            <a:off x="311700" y="776425"/>
            <a:ext cx="2854800" cy="408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Sales by State :</a:t>
            </a:r>
            <a:endParaRPr sz="1600" b="1"/>
          </a:p>
          <a:p>
            <a:pPr marL="457200" lvl="0" indent="-330200" algn="l" rtl="0">
              <a:spcBef>
                <a:spcPts val="1600"/>
              </a:spcBef>
              <a:spcAft>
                <a:spcPts val="0"/>
              </a:spcAft>
              <a:buSzPts val="1600"/>
              <a:buChar char="❖"/>
            </a:pPr>
            <a:r>
              <a:rPr lang="en" sz="1600" b="1"/>
              <a:t>This Visualization gives an overview of the Adidas sales by state </a:t>
            </a:r>
            <a:endParaRPr sz="1600" b="1"/>
          </a:p>
          <a:p>
            <a:pPr marL="457200" lvl="0" indent="-330200" algn="l" rtl="0">
              <a:spcBef>
                <a:spcPts val="0"/>
              </a:spcBef>
              <a:spcAft>
                <a:spcPts val="0"/>
              </a:spcAft>
              <a:buSzPts val="1600"/>
              <a:buChar char="❖"/>
            </a:pPr>
            <a:r>
              <a:rPr lang="en" sz="1600" b="1"/>
              <a:t>Here states are colour shaded in such a way that darker shades indicating highest sales and lighter shades indicates lower sales.</a:t>
            </a:r>
            <a:endParaRPr sz="1600" b="1"/>
          </a:p>
          <a:p>
            <a:pPr marL="457200" lvl="0" indent="-330200" algn="l" rtl="0">
              <a:spcBef>
                <a:spcPts val="0"/>
              </a:spcBef>
              <a:spcAft>
                <a:spcPts val="0"/>
              </a:spcAft>
              <a:buSzPts val="1600"/>
              <a:buChar char="❖"/>
            </a:pPr>
            <a:r>
              <a:rPr lang="en" sz="1600" b="1"/>
              <a:t>Here, New york  has highest sales recorded among all the states in USA</a:t>
            </a:r>
            <a:endParaRPr sz="1600" b="1"/>
          </a:p>
        </p:txBody>
      </p:sp>
      <p:pic>
        <p:nvPicPr>
          <p:cNvPr id="132" name="Google Shape;132;p21"/>
          <p:cNvPicPr preferRelativeResize="0"/>
          <p:nvPr/>
        </p:nvPicPr>
        <p:blipFill>
          <a:blip r:embed="rId3">
            <a:alphaModFix/>
          </a:blip>
          <a:stretch>
            <a:fillRect/>
          </a:stretch>
        </p:blipFill>
        <p:spPr>
          <a:xfrm>
            <a:off x="3220950" y="715225"/>
            <a:ext cx="5839451" cy="41499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998</Words>
  <Application>Microsoft Office PowerPoint</Application>
  <PresentationFormat>On-screen Show (16:9)</PresentationFormat>
  <Paragraphs>86</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Average</vt:lpstr>
      <vt:lpstr>Arial</vt:lpstr>
      <vt:lpstr>Trebuchet MS</vt:lpstr>
      <vt:lpstr>Oswald</vt:lpstr>
      <vt:lpstr>Slate</vt:lpstr>
      <vt:lpstr>VISUAL ANALYTICS           FINAL PROJECT PRESENTATION OVERVIEW OF ADIDAS SALES USING TABLEAU </vt:lpstr>
      <vt:lpstr>Overview</vt:lpstr>
      <vt:lpstr>DATASET</vt:lpstr>
      <vt:lpstr>DATA ANALYSIS PERFORMED:</vt:lpstr>
      <vt:lpstr>Target audience</vt:lpstr>
      <vt:lpstr>Tasks </vt:lpstr>
      <vt:lpstr>Tasks </vt:lpstr>
      <vt:lpstr>                       VISUALIZATIONS</vt:lpstr>
      <vt:lpstr>Trend analysis</vt:lpstr>
      <vt:lpstr>Trend analysis</vt:lpstr>
      <vt:lpstr>Trend analysis</vt:lpstr>
      <vt:lpstr>Trend analysis</vt:lpstr>
      <vt:lpstr>Trend analysis</vt:lpstr>
      <vt:lpstr>PowerPoint Presentation</vt:lpstr>
      <vt:lpstr>               </vt:lpstr>
      <vt:lpstr>              TABLEAU DASHBOARD LINK:  https://public.tableau.com/views/OverviewofAdidasSales/Dashboard1?:language=en-US&amp;publish=yes&amp;:sid=&amp;:display_count=n&amp;:origin=viz_share_link</vt:lpstr>
      <vt:lpstr>TAKEAWAYS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 peteti</dc:creator>
  <cp:lastModifiedBy>Harsha peteti</cp:lastModifiedBy>
  <cp:revision>1</cp:revision>
  <dcterms:modified xsi:type="dcterms:W3CDTF">2024-09-14T02:27:34Z</dcterms:modified>
</cp:coreProperties>
</file>