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6" r:id="rId2"/>
    <p:sldId id="272" r:id="rId3"/>
    <p:sldId id="260" r:id="rId4"/>
    <p:sldId id="299" r:id="rId5"/>
    <p:sldId id="261" r:id="rId6"/>
    <p:sldId id="262" r:id="rId7"/>
    <p:sldId id="300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301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303" r:id="rId30"/>
    <p:sldId id="286" r:id="rId31"/>
    <p:sldId id="287" r:id="rId32"/>
    <p:sldId id="296" r:id="rId33"/>
    <p:sldId id="297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5C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10" autoAdjust="0"/>
    <p:restoredTop sz="94660" autoAdjust="0"/>
  </p:normalViewPr>
  <p:slideViewPr>
    <p:cSldViewPr>
      <p:cViewPr varScale="1">
        <p:scale>
          <a:sx n="165" d="100"/>
          <a:sy n="165" d="100"/>
        </p:scale>
        <p:origin x="2196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7-11-22T17:06:59.6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21 15 13,'-9'5'25,"9"-5"-3,0 0-9,-12-7-29,12 7-6,0-13-3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C57B6-D9C4-425B-921C-9F8568FEF6FB}" type="datetimeFigureOut">
              <a:rPr lang="pt-BR" smtClean="0"/>
              <a:t>05/07/2017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5C435-8526-47F9-8563-E7CC1D4638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6883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90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53331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26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72607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67267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6875" cy="4114800"/>
          </a:xfrm>
          <a:noFill/>
          <a:ln/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33099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36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79070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46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97125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67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16333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57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19624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54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70790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64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38804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75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53776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85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25693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95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5533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05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17557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16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07909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329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65664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lang="pt-BR" sz="4900" b="1" kern="1200" dirty="0" smtClean="0">
                <a:solidFill>
                  <a:schemeClr val="tx1"/>
                </a:solidFill>
                <a:effectLst>
                  <a:glow rad="63500">
                    <a:schemeClr val="bg1">
                      <a:lumMod val="50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pt-BR" sz="20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7BBD49D7-BA06-42C7-8DBA-6EF632F706D9}" type="datetimeFigureOut">
              <a:rPr lang="pt-BR" smtClean="0"/>
              <a:t>05/07/2017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9" name="Imagem 12" descr="ufpel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07" y="141635"/>
            <a:ext cx="10081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m 9" descr="cdtec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0472" y="332658"/>
            <a:ext cx="2031180" cy="65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10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7BBD49D7-BA06-42C7-8DBA-6EF632F706D9}" type="datetimeFigureOut">
              <a:rPr lang="pt-BR" smtClean="0"/>
              <a:t>05/07/2017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682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7BBD49D7-BA06-42C7-8DBA-6EF632F706D9}" type="datetimeFigureOut">
              <a:rPr lang="pt-BR" smtClean="0"/>
              <a:t>05/07/2017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501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ítulo, gráfic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Gráfico 2"/>
          <p:cNvSpPr>
            <a:spLocks noGrp="1"/>
          </p:cNvSpPr>
          <p:nvPr>
            <p:ph type="chart"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pt-PT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PT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1DAEF61-7545-418C-BF56-F9ED4886E9B6}" type="slidenum">
              <a:rPr lang="pt-PT" altLang="pt-BR"/>
              <a:pPr/>
              <a:t>‹nº›</a:t>
            </a:fld>
            <a:endParaRPr lang="pt-PT" altLang="pt-BR"/>
          </a:p>
        </p:txBody>
      </p:sp>
    </p:spTree>
    <p:extLst>
      <p:ext uri="{BB962C8B-B14F-4D97-AF65-F5344CB8AC3E}">
        <p14:creationId xmlns:p14="http://schemas.microsoft.com/office/powerpoint/2010/main" val="257518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44016"/>
            <a:ext cx="65532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pt-BR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7BBD49D7-BA06-42C7-8DBA-6EF632F706D9}" type="datetimeFigureOut">
              <a:rPr lang="pt-BR" smtClean="0"/>
              <a:t>05/07/2017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757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7BBD49D7-BA06-42C7-8DBA-6EF632F706D9}" type="datetimeFigureOut">
              <a:rPr lang="pt-BR" smtClean="0"/>
              <a:t>05/07/2017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8782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7BBD49D7-BA06-42C7-8DBA-6EF632F706D9}" type="datetimeFigureOut">
              <a:rPr lang="pt-BR" smtClean="0"/>
              <a:t>05/07/2017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4072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7BBD49D7-BA06-42C7-8DBA-6EF632F706D9}" type="datetimeFigureOut">
              <a:rPr lang="pt-BR" smtClean="0"/>
              <a:t>05/07/2017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5829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7BBD49D7-BA06-42C7-8DBA-6EF632F706D9}" type="datetimeFigureOut">
              <a:rPr lang="pt-BR" smtClean="0"/>
              <a:t>05/07/2017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7BBD49D7-BA06-42C7-8DBA-6EF632F706D9}" type="datetimeFigureOut">
              <a:rPr lang="pt-BR" smtClean="0"/>
              <a:t>05/07/2017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6491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7BBD49D7-BA06-42C7-8DBA-6EF632F706D9}" type="datetimeFigureOut">
              <a:rPr lang="pt-BR" smtClean="0"/>
              <a:t>05/07/2017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960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7BBD49D7-BA06-42C7-8DBA-6EF632F706D9}" type="datetimeFigureOut">
              <a:rPr lang="pt-BR" smtClean="0"/>
              <a:t>05/07/2017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73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-27384"/>
            <a:ext cx="7150818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D49D7-BA06-42C7-8DBA-6EF632F706D9}" type="datetimeFigureOut">
              <a:rPr lang="pt-BR" smtClean="0"/>
              <a:t>05/07/2017</a:t>
            </a:fld>
            <a:endParaRPr lang="pt-BR" dirty="0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4" name="Imagem 13" descr="computacao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570274" y="124326"/>
            <a:ext cx="2448272" cy="10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3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Futura Md BT" panose="020B06020202040203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customXml" Target="../ink/ink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sz="5400" b="1" dirty="0" smtClean="0"/>
              <a:t>Estrutura de Dados</a:t>
            </a:r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4900" dirty="0" smtClean="0"/>
              <a:t>Hoje: Árvores</a:t>
            </a:r>
            <a:endParaRPr lang="pt-BR" sz="49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534272"/>
            <a:ext cx="6400800" cy="1752600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tx1"/>
                </a:solidFill>
              </a:rPr>
              <a:t>Prof. Dr. Rafael P. Torchelsen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rafael.torchelsen@inf.ufpel.edu.br</a:t>
            </a:r>
          </a:p>
        </p:txBody>
      </p:sp>
    </p:spTree>
    <p:extLst>
      <p:ext uri="{BB962C8B-B14F-4D97-AF65-F5344CB8AC3E}">
        <p14:creationId xmlns:p14="http://schemas.microsoft.com/office/powerpoint/2010/main" val="235094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Central</a:t>
            </a:r>
            <a:endParaRPr lang="en-US" altLang="pt-B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6512" y="1124744"/>
            <a:ext cx="9073008" cy="5029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altLang="pt-BR" sz="2400" dirty="0"/>
              <a:t>Central: lista os nós da 1ª. </a:t>
            </a:r>
            <a:r>
              <a:rPr lang="pt-BR" altLang="pt-BR" sz="2400" dirty="0" err="1"/>
              <a:t>subárvore</a:t>
            </a:r>
            <a:r>
              <a:rPr lang="pt-BR" altLang="pt-BR" sz="2400" dirty="0"/>
              <a:t> à esquerda usando o caminhamento central, lista o nó raiz n, lista as demais </a:t>
            </a:r>
            <a:r>
              <a:rPr lang="pt-BR" altLang="pt-BR" sz="2400" dirty="0" err="1"/>
              <a:t>subárvores</a:t>
            </a:r>
            <a:r>
              <a:rPr lang="pt-BR" altLang="pt-BR" sz="2400" dirty="0"/>
              <a:t> (a partir da 2ª.) em caminhamento central (da esquerda para a direita)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2400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b="1" dirty="0"/>
              <a:t>Procedimento CENTRAL (n: </a:t>
            </a:r>
            <a:r>
              <a:rPr lang="pt-BR" altLang="pt-BR" sz="1800" b="1" dirty="0" err="1"/>
              <a:t>TipoNo</a:t>
            </a:r>
            <a:r>
              <a:rPr lang="pt-BR" altLang="pt-BR" sz="1800" b="1" dirty="0"/>
              <a:t>);</a:t>
            </a:r>
            <a:endParaRPr lang="pt-BR" altLang="pt-BR" sz="1800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dirty="0"/>
              <a:t>Início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dirty="0"/>
              <a:t>   Se Folha(n) então    /* Folha retorna se n é uma folha da árvore ou não)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dirty="0"/>
              <a:t>      Lista(n);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dirty="0"/>
              <a:t>   Senão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dirty="0"/>
              <a:t>       CENTRAL (</a:t>
            </a:r>
            <a:r>
              <a:rPr lang="pt-BR" altLang="pt-BR" sz="1800" dirty="0" err="1"/>
              <a:t>FilhoMaisEsquerda</a:t>
            </a:r>
            <a:r>
              <a:rPr lang="pt-BR" altLang="pt-BR" sz="1800" dirty="0"/>
              <a:t>(n));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dirty="0"/>
              <a:t>        Lista (n);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dirty="0"/>
              <a:t>        Para cada filho f de n, exceto o mais à esquerda, da esquerda para a direita faça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dirty="0"/>
              <a:t>	 CENTRAL (f);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dirty="0"/>
              <a:t>Fim;</a:t>
            </a:r>
          </a:p>
          <a:p>
            <a:pPr>
              <a:lnSpc>
                <a:spcPct val="80000"/>
              </a:lnSpc>
            </a:pPr>
            <a:endParaRPr lang="en-US" altLang="pt-BR" sz="1800" dirty="0"/>
          </a:p>
        </p:txBody>
      </p:sp>
      <p:pic>
        <p:nvPicPr>
          <p:cNvPr id="7172" name="Picture 4" descr="binary-tree-1-order-small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580914"/>
            <a:ext cx="3038064" cy="226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79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binary-tree-1-post-order-small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041966"/>
            <a:ext cx="3779912" cy="281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Pós-Ordem</a:t>
            </a:r>
            <a:endParaRPr lang="en-US" altLang="pt-B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sz="2600"/>
              <a:t>Pós-ordem: Lista os nós das subárvores (da esquerda para a direita) cada uma em pós-ordem, lista o nó raiz.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sz="2600"/>
          </a:p>
          <a:p>
            <a:pPr lvl="1">
              <a:buFont typeface="Wingdings" panose="05000000000000000000" pitchFamily="2" charset="2"/>
              <a:buNone/>
            </a:pPr>
            <a:r>
              <a:rPr lang="pt-BR" altLang="pt-BR" sz="2200" b="1"/>
              <a:t>Procedimento POSORDEM </a:t>
            </a:r>
            <a:endParaRPr lang="pt-BR" altLang="pt-BR" sz="2200"/>
          </a:p>
          <a:p>
            <a:pPr lvl="1">
              <a:buFont typeface="Wingdings" panose="05000000000000000000" pitchFamily="2" charset="2"/>
              <a:buNone/>
            </a:pPr>
            <a:r>
              <a:rPr lang="pt-BR" altLang="pt-BR" sz="2200"/>
              <a:t> Início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pt-BR" altLang="pt-BR" sz="2200"/>
              <a:t>   Para cada filho f de n, da esquerda para direita faça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pt-BR" altLang="pt-BR" sz="2200"/>
              <a:t>	POSORDEM(f);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pt-BR" altLang="pt-BR" sz="2200"/>
              <a:t>   Lista(n);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pt-BR" altLang="pt-BR" sz="2200"/>
              <a:t>Fim;</a:t>
            </a:r>
            <a:endParaRPr lang="en-US" altLang="pt-BR" sz="2200"/>
          </a:p>
          <a:p>
            <a:endParaRPr lang="en-US" altLang="pt-BR" sz="2600"/>
          </a:p>
        </p:txBody>
      </p:sp>
    </p:spTree>
    <p:extLst>
      <p:ext uri="{BB962C8B-B14F-4D97-AF65-F5344CB8AC3E}">
        <p14:creationId xmlns:p14="http://schemas.microsoft.com/office/powerpoint/2010/main" val="156901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Classificação de Árvores</a:t>
            </a:r>
            <a:endParaRPr lang="fr-FR" altLang="pt-B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dirty="0"/>
              <a:t>Árvore Estritamente Binária</a:t>
            </a:r>
          </a:p>
          <a:p>
            <a:pPr>
              <a:buFont typeface="Wingdings" panose="05000000000000000000" pitchFamily="2" charset="2"/>
              <a:buNone/>
            </a:pPr>
            <a:endParaRPr lang="fr-FR" altLang="pt-BR" dirty="0"/>
          </a:p>
        </p:txBody>
      </p:sp>
      <p:pic>
        <p:nvPicPr>
          <p:cNvPr id="25604" name="Picture 4" descr="arvore-estrit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3200400"/>
            <a:ext cx="10953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5" name="Picture 5" descr="arvore-estrita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200400"/>
            <a:ext cx="1905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6" name="Picture 6" descr="arvore-estrita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124200"/>
            <a:ext cx="10953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39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Classificação de Árvores</a:t>
            </a:r>
            <a:endParaRPr lang="fr-FR" altLang="pt-B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Árvore Binária Completa</a:t>
            </a:r>
          </a:p>
          <a:p>
            <a:pPr lvl="1"/>
            <a:r>
              <a:rPr lang="pt-BR" altLang="pt-BR"/>
              <a:t>Uma árvore binária completa de nível n é a árvore estritamente binária, onde todos os nós folhas estão no nível n.</a:t>
            </a:r>
            <a:endParaRPr lang="fr-FR" altLang="pt-BR"/>
          </a:p>
        </p:txBody>
      </p:sp>
      <p:pic>
        <p:nvPicPr>
          <p:cNvPr id="21508" name="Picture 4" descr="arvore-complet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28256"/>
            <a:ext cx="40671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9" name="Picture 5" descr="arvore-completa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818731"/>
            <a:ext cx="1905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 descr="arvore-completa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761581"/>
            <a:ext cx="8286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17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Classificação de Árvores</a:t>
            </a:r>
            <a:endParaRPr lang="fr-FR" altLang="pt-B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Árvore Binária Quase Completa</a:t>
            </a:r>
          </a:p>
          <a:p>
            <a:pPr lvl="1"/>
            <a:r>
              <a:rPr lang="pt-BR" altLang="pt-BR"/>
              <a:t>Uma árvore binária de nível n é uma árvore binária quase completa se:</a:t>
            </a:r>
          </a:p>
          <a:p>
            <a:pPr lvl="2"/>
            <a:r>
              <a:rPr lang="pt-BR" altLang="pt-BR"/>
              <a:t>Cada nó folha na árvore esta no nível n ou no nível n-1</a:t>
            </a:r>
          </a:p>
          <a:p>
            <a:pPr lvl="2"/>
            <a:r>
              <a:rPr lang="pt-BR" altLang="pt-BR"/>
              <a:t>Para cada nó nd na árvore com um descentente direito no nível n, todos os descendentes esquerdos de nd que são folhas estão também no nível n</a:t>
            </a:r>
          </a:p>
        </p:txBody>
      </p:sp>
      <p:pic>
        <p:nvPicPr>
          <p:cNvPr id="23556" name="Picture 4" descr="arvore-quas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764360"/>
            <a:ext cx="38004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7" name="Picture 5" descr="arvore-quas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764360"/>
            <a:ext cx="38004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7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0" y="88900"/>
            <a:ext cx="9137650" cy="113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dirty="0" smtClean="0"/>
              <a:t>Árvore Binária de Pesquisa</a:t>
            </a:r>
            <a:endParaRPr lang="fr-FR" altLang="pt-BR" dirty="0"/>
          </a:p>
        </p:txBody>
      </p:sp>
    </p:spTree>
    <p:extLst>
      <p:ext uri="{BB962C8B-B14F-4D97-AF65-F5344CB8AC3E}">
        <p14:creationId xmlns:p14="http://schemas.microsoft.com/office/powerpoint/2010/main" val="349012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Árvores de Pesquisa</a:t>
            </a:r>
            <a:endParaRPr lang="fr-FR" altLang="pt-BR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altLang="pt-BR">
                <a:solidFill>
                  <a:srgbClr val="000000"/>
                </a:solidFill>
              </a:rPr>
              <a:t>A árvore de pesquisa é uma estrutura de dados muito eficiente para armazenar informação.</a:t>
            </a:r>
          </a:p>
          <a:p>
            <a:pPr>
              <a:lnSpc>
                <a:spcPct val="90000"/>
              </a:lnSpc>
            </a:pPr>
            <a:endParaRPr lang="en-GB" altLang="pt-BR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altLang="pt-BR">
                <a:solidFill>
                  <a:srgbClr val="000000"/>
                </a:solidFill>
              </a:rPr>
              <a:t>Particularmente adequada quando existe necessidade de considerar todos ou alguma combinação de:</a:t>
            </a:r>
          </a:p>
          <a:p>
            <a:pPr lvl="1">
              <a:lnSpc>
                <a:spcPct val="90000"/>
              </a:lnSpc>
            </a:pPr>
            <a:r>
              <a:rPr lang="en-GB" altLang="pt-BR">
                <a:solidFill>
                  <a:srgbClr val="000000"/>
                </a:solidFill>
              </a:rPr>
              <a:t>1. Acesso direto e seqüencial eficientes.</a:t>
            </a:r>
          </a:p>
          <a:p>
            <a:pPr lvl="1">
              <a:lnSpc>
                <a:spcPct val="90000"/>
              </a:lnSpc>
            </a:pPr>
            <a:r>
              <a:rPr lang="en-GB" altLang="pt-BR">
                <a:solidFill>
                  <a:srgbClr val="000000"/>
                </a:solidFill>
              </a:rPr>
              <a:t>2. Facilidade de inserção e retirada de registros.</a:t>
            </a:r>
          </a:p>
          <a:p>
            <a:pPr lvl="1">
              <a:lnSpc>
                <a:spcPct val="90000"/>
              </a:lnSpc>
            </a:pPr>
            <a:r>
              <a:rPr lang="en-GB" altLang="pt-BR">
                <a:solidFill>
                  <a:srgbClr val="000000"/>
                </a:solidFill>
              </a:rPr>
              <a:t>3. Boa taxa de utilização de memória.</a:t>
            </a:r>
          </a:p>
          <a:p>
            <a:pPr lvl="1">
              <a:lnSpc>
                <a:spcPct val="90000"/>
              </a:lnSpc>
            </a:pPr>
            <a:r>
              <a:rPr lang="en-GB" altLang="pt-BR">
                <a:solidFill>
                  <a:srgbClr val="000000"/>
                </a:solidFill>
              </a:rPr>
              <a:t>4. Utilização de memória primária e secundária.</a:t>
            </a:r>
            <a:endParaRPr lang="fr-FR" altLang="pt-BR"/>
          </a:p>
        </p:txBody>
      </p:sp>
    </p:spTree>
    <p:extLst>
      <p:ext uri="{BB962C8B-B14F-4D97-AF65-F5344CB8AC3E}">
        <p14:creationId xmlns:p14="http://schemas.microsoft.com/office/powerpoint/2010/main" val="69517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73238"/>
            <a:ext cx="41243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3876675"/>
            <a:ext cx="61817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11" name="Rectangle 7"/>
          <p:cNvSpPr>
            <a:spLocks noGrp="1" noChangeArrowheads="1"/>
          </p:cNvSpPr>
          <p:nvPr>
            <p:ph type="title"/>
          </p:nvPr>
        </p:nvSpPr>
        <p:spPr>
          <a:xfrm>
            <a:off x="107504" y="63502"/>
            <a:ext cx="6408712" cy="1143000"/>
          </a:xfrm>
        </p:spPr>
        <p:txBody>
          <a:bodyPr/>
          <a:lstStyle/>
          <a:p>
            <a:r>
              <a:rPr lang="pt-BR" altLang="pt-BR" dirty="0"/>
              <a:t>Árvores Binárias de Pesquisa</a:t>
            </a:r>
            <a:br>
              <a:rPr lang="pt-BR" altLang="pt-BR" dirty="0"/>
            </a:br>
            <a:r>
              <a:rPr lang="pt-BR" altLang="pt-BR" dirty="0"/>
              <a:t> sem Balanceamento</a:t>
            </a:r>
            <a:endParaRPr lang="fr-FR" altLang="pt-BR" dirty="0"/>
          </a:p>
        </p:txBody>
      </p:sp>
      <p:sp>
        <p:nvSpPr>
          <p:cNvPr id="2152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525963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altLang="pt-BR" sz="2600" dirty="0"/>
              <a:t>Para </a:t>
            </a:r>
            <a:r>
              <a:rPr lang="en-GB" altLang="pt-BR" sz="2600" dirty="0" err="1"/>
              <a:t>qualquer</a:t>
            </a:r>
            <a:r>
              <a:rPr lang="en-GB" altLang="pt-BR" sz="2600" dirty="0"/>
              <a:t> </a:t>
            </a:r>
            <a:r>
              <a:rPr lang="en-GB" altLang="pt-BR" sz="2600" dirty="0" err="1"/>
              <a:t>nó</a:t>
            </a:r>
            <a:r>
              <a:rPr lang="en-GB" altLang="pt-BR" sz="2600" dirty="0"/>
              <a:t> que </a:t>
            </a:r>
            <a:r>
              <a:rPr lang="en-GB" altLang="pt-BR" sz="2600" dirty="0" err="1"/>
              <a:t>contenha</a:t>
            </a:r>
            <a:r>
              <a:rPr lang="en-GB" altLang="pt-BR" sz="2600" dirty="0"/>
              <a:t> um </a:t>
            </a:r>
            <a:r>
              <a:rPr lang="en-GB" altLang="pt-BR" sz="2600" dirty="0" err="1"/>
              <a:t>registro</a:t>
            </a:r>
            <a:endParaRPr lang="en-GB" altLang="pt-BR" sz="2600" dirty="0"/>
          </a:p>
          <a:p>
            <a:pPr>
              <a:lnSpc>
                <a:spcPct val="90000"/>
              </a:lnSpc>
            </a:pPr>
            <a:endParaRPr lang="en-GB" altLang="pt-BR" sz="2600" dirty="0"/>
          </a:p>
          <a:p>
            <a:pPr>
              <a:lnSpc>
                <a:spcPct val="90000"/>
              </a:lnSpc>
            </a:pPr>
            <a:endParaRPr lang="en-GB" altLang="pt-BR" sz="2600" dirty="0"/>
          </a:p>
          <a:p>
            <a:pPr>
              <a:lnSpc>
                <a:spcPct val="90000"/>
              </a:lnSpc>
            </a:pPr>
            <a:endParaRPr lang="en-GB" altLang="pt-BR" sz="2600" dirty="0"/>
          </a:p>
          <a:p>
            <a:pPr>
              <a:lnSpc>
                <a:spcPct val="90000"/>
              </a:lnSpc>
            </a:pPr>
            <a:endParaRPr lang="en-GB" altLang="pt-BR" sz="2600" dirty="0"/>
          </a:p>
          <a:p>
            <a:pPr>
              <a:lnSpc>
                <a:spcPct val="90000"/>
              </a:lnSpc>
            </a:pPr>
            <a:r>
              <a:rPr lang="en-GB" altLang="pt-BR" sz="2600" dirty="0" err="1"/>
              <a:t>Temos</a:t>
            </a:r>
            <a:r>
              <a:rPr lang="en-GB" altLang="pt-BR" sz="2600" dirty="0"/>
              <a:t> a </a:t>
            </a:r>
            <a:r>
              <a:rPr lang="en-GB" altLang="pt-BR" sz="2600" dirty="0" err="1"/>
              <a:t>relação</a:t>
            </a:r>
            <a:r>
              <a:rPr lang="en-GB" altLang="pt-BR" sz="2600" dirty="0"/>
              <a:t> </a:t>
            </a:r>
            <a:r>
              <a:rPr lang="en-GB" altLang="pt-BR" sz="2600" dirty="0" err="1"/>
              <a:t>invariante</a:t>
            </a:r>
            <a:endParaRPr lang="en-GB" altLang="pt-BR" sz="2600" dirty="0"/>
          </a:p>
          <a:p>
            <a:pPr>
              <a:lnSpc>
                <a:spcPct val="90000"/>
              </a:lnSpc>
            </a:pPr>
            <a:endParaRPr lang="en-GB" altLang="pt-BR" sz="2600" dirty="0" smtClean="0"/>
          </a:p>
          <a:p>
            <a:pPr>
              <a:lnSpc>
                <a:spcPct val="90000"/>
              </a:lnSpc>
            </a:pPr>
            <a:endParaRPr lang="en-GB" altLang="pt-BR" sz="2600" dirty="0"/>
          </a:p>
          <a:p>
            <a:pPr>
              <a:lnSpc>
                <a:spcPct val="90000"/>
              </a:lnSpc>
            </a:pPr>
            <a:endParaRPr lang="en-GB" altLang="pt-BR" sz="2600" dirty="0"/>
          </a:p>
          <a:p>
            <a:pPr lvl="1">
              <a:lnSpc>
                <a:spcPct val="90000"/>
              </a:lnSpc>
            </a:pPr>
            <a:r>
              <a:rPr lang="en-GB" altLang="pt-BR" sz="2200" dirty="0" err="1"/>
              <a:t>Todos</a:t>
            </a:r>
            <a:r>
              <a:rPr lang="en-GB" altLang="pt-BR" sz="2200" dirty="0"/>
              <a:t> </a:t>
            </a:r>
            <a:r>
              <a:rPr lang="en-GB" altLang="pt-BR" sz="2200" dirty="0" err="1"/>
              <a:t>os</a:t>
            </a:r>
            <a:r>
              <a:rPr lang="en-GB" altLang="pt-BR" sz="2200" dirty="0"/>
              <a:t> </a:t>
            </a:r>
            <a:r>
              <a:rPr lang="en-GB" altLang="pt-BR" sz="2200" dirty="0" err="1"/>
              <a:t>registros</a:t>
            </a:r>
            <a:r>
              <a:rPr lang="en-GB" altLang="pt-BR" sz="2200" dirty="0"/>
              <a:t> com </a:t>
            </a:r>
            <a:r>
              <a:rPr lang="en-GB" altLang="pt-BR" sz="2200" dirty="0" err="1"/>
              <a:t>chaves</a:t>
            </a:r>
            <a:r>
              <a:rPr lang="en-GB" altLang="pt-BR" sz="2200" dirty="0"/>
              <a:t> </a:t>
            </a:r>
            <a:r>
              <a:rPr lang="en-GB" altLang="pt-BR" sz="2200" dirty="0" err="1"/>
              <a:t>menores</a:t>
            </a:r>
            <a:r>
              <a:rPr lang="en-GB" altLang="pt-BR" sz="2200" dirty="0"/>
              <a:t> </a:t>
            </a:r>
            <a:r>
              <a:rPr lang="en-GB" altLang="pt-BR" sz="2200" dirty="0" err="1"/>
              <a:t>estão</a:t>
            </a:r>
            <a:r>
              <a:rPr lang="en-GB" altLang="pt-BR" sz="2200" dirty="0"/>
              <a:t> </a:t>
            </a:r>
            <a:r>
              <a:rPr lang="en-GB" altLang="pt-BR" sz="2200" dirty="0" err="1"/>
              <a:t>na</a:t>
            </a:r>
            <a:r>
              <a:rPr lang="en-GB" altLang="pt-BR" sz="2200" dirty="0"/>
              <a:t> </a:t>
            </a:r>
            <a:r>
              <a:rPr lang="en-GB" altLang="pt-BR" sz="2200" dirty="0" err="1"/>
              <a:t>subárvore</a:t>
            </a:r>
            <a:r>
              <a:rPr lang="en-GB" altLang="pt-BR" sz="2200" dirty="0"/>
              <a:t> à </a:t>
            </a:r>
            <a:r>
              <a:rPr lang="en-GB" altLang="pt-BR" sz="2200" dirty="0" err="1"/>
              <a:t>esquerda</a:t>
            </a:r>
            <a:r>
              <a:rPr lang="en-GB" altLang="pt-BR" sz="22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GB" altLang="pt-BR" sz="2200" dirty="0" err="1"/>
              <a:t>Todos</a:t>
            </a:r>
            <a:r>
              <a:rPr lang="en-GB" altLang="pt-BR" sz="2200" dirty="0"/>
              <a:t> </a:t>
            </a:r>
            <a:r>
              <a:rPr lang="en-GB" altLang="pt-BR" sz="2200" dirty="0" err="1"/>
              <a:t>os</a:t>
            </a:r>
            <a:r>
              <a:rPr lang="en-GB" altLang="pt-BR" sz="2200" dirty="0"/>
              <a:t> </a:t>
            </a:r>
            <a:r>
              <a:rPr lang="en-GB" altLang="pt-BR" sz="2200" dirty="0" err="1"/>
              <a:t>registros</a:t>
            </a:r>
            <a:r>
              <a:rPr lang="en-GB" altLang="pt-BR" sz="2200" dirty="0"/>
              <a:t> com </a:t>
            </a:r>
            <a:r>
              <a:rPr lang="en-GB" altLang="pt-BR" sz="2200" dirty="0" err="1"/>
              <a:t>chaves</a:t>
            </a:r>
            <a:r>
              <a:rPr lang="en-GB" altLang="pt-BR" sz="2200" dirty="0"/>
              <a:t> </a:t>
            </a:r>
            <a:r>
              <a:rPr lang="en-GB" altLang="pt-BR" sz="2200" dirty="0" err="1"/>
              <a:t>maiores</a:t>
            </a:r>
            <a:r>
              <a:rPr lang="en-GB" altLang="pt-BR" sz="2200" dirty="0"/>
              <a:t> </a:t>
            </a:r>
            <a:r>
              <a:rPr lang="en-GB" altLang="pt-BR" sz="2200" dirty="0" err="1"/>
              <a:t>estão</a:t>
            </a:r>
            <a:r>
              <a:rPr lang="en-GB" altLang="pt-BR" sz="2200" dirty="0"/>
              <a:t> </a:t>
            </a:r>
            <a:r>
              <a:rPr lang="en-GB" altLang="pt-BR" sz="2200" dirty="0" err="1"/>
              <a:t>na</a:t>
            </a:r>
            <a:r>
              <a:rPr lang="en-GB" altLang="pt-BR" sz="2200" dirty="0"/>
              <a:t> </a:t>
            </a:r>
            <a:r>
              <a:rPr lang="en-GB" altLang="pt-BR" sz="2200" dirty="0" err="1"/>
              <a:t>subárvore</a:t>
            </a:r>
            <a:r>
              <a:rPr lang="en-GB" altLang="pt-BR" sz="2200" dirty="0"/>
              <a:t>  à </a:t>
            </a:r>
            <a:r>
              <a:rPr lang="en-GB" altLang="pt-BR" sz="2200" dirty="0" err="1"/>
              <a:t>direita</a:t>
            </a:r>
            <a:r>
              <a:rPr lang="en-GB" altLang="pt-BR" sz="2200" dirty="0"/>
              <a:t>.</a:t>
            </a:r>
            <a:endParaRPr lang="fr-FR" altLang="pt-BR" sz="2200" dirty="0"/>
          </a:p>
        </p:txBody>
      </p:sp>
    </p:spTree>
    <p:extLst>
      <p:ext uri="{BB962C8B-B14F-4D97-AF65-F5344CB8AC3E}">
        <p14:creationId xmlns:p14="http://schemas.microsoft.com/office/powerpoint/2010/main" val="250081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9" name="Rectangle 11"/>
          <p:cNvSpPr>
            <a:spLocks noGrp="1" noChangeArrowheads="1"/>
          </p:cNvSpPr>
          <p:nvPr>
            <p:ph type="title"/>
          </p:nvPr>
        </p:nvSpPr>
        <p:spPr>
          <a:xfrm>
            <a:off x="-7984" y="12700"/>
            <a:ext cx="6596208" cy="1195388"/>
          </a:xfrm>
          <a:noFill/>
          <a:ln/>
        </p:spPr>
        <p:txBody>
          <a:bodyPr/>
          <a:lstStyle/>
          <a:p>
            <a:r>
              <a:rPr lang="pt-BR" altLang="pt-BR" sz="3600" dirty="0"/>
              <a:t>Árvores Binárias de Pesquisa</a:t>
            </a:r>
            <a:br>
              <a:rPr lang="pt-BR" altLang="pt-BR" sz="3600" dirty="0"/>
            </a:br>
            <a:r>
              <a:rPr lang="pt-BR" altLang="pt-BR" sz="3600" dirty="0"/>
              <a:t> sem Balanceamento</a:t>
            </a:r>
            <a:endParaRPr lang="fr-FR" altLang="pt-BR" sz="3600" dirty="0"/>
          </a:p>
        </p:txBody>
      </p:sp>
      <p:pic>
        <p:nvPicPr>
          <p:cNvPr id="54274" name="Picture 2" descr="http://austingwalters.com/wp-content/uploads/2014/10/binary-tree-1-creation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6952430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61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FBDF-D0C6-4320-874F-C84FC9E2314A}" type="slidenum">
              <a:rPr lang="pt-PT" altLang="pt-BR"/>
              <a:pPr/>
              <a:t>19</a:t>
            </a:fld>
            <a:endParaRPr lang="pt-PT" altLang="pt-BR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Aplicação: Expressões</a:t>
            </a:r>
            <a:endParaRPr lang="pt-BR" altLang="pt-BR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 dirty="0"/>
              <a:t>Uma </a:t>
            </a:r>
            <a:r>
              <a:rPr lang="en-US" altLang="pt-BR" dirty="0" err="1"/>
              <a:t>aplicação</a:t>
            </a:r>
            <a:r>
              <a:rPr lang="en-US" altLang="pt-BR" dirty="0"/>
              <a:t> </a:t>
            </a:r>
            <a:r>
              <a:rPr lang="en-US" altLang="pt-BR" dirty="0" err="1"/>
              <a:t>bastante</a:t>
            </a:r>
            <a:r>
              <a:rPr lang="en-US" altLang="pt-BR" dirty="0"/>
              <a:t> </a:t>
            </a:r>
            <a:r>
              <a:rPr lang="en-US" altLang="pt-BR" dirty="0" err="1"/>
              <a:t>corriqueira</a:t>
            </a:r>
            <a:r>
              <a:rPr lang="en-US" altLang="pt-BR" dirty="0"/>
              <a:t> de </a:t>
            </a:r>
            <a:r>
              <a:rPr lang="en-US" altLang="pt-BR" dirty="0" err="1"/>
              <a:t>árvores</a:t>
            </a:r>
            <a:r>
              <a:rPr lang="en-US" altLang="pt-BR" dirty="0"/>
              <a:t> </a:t>
            </a:r>
            <a:r>
              <a:rPr lang="en-US" altLang="pt-BR" dirty="0" err="1"/>
              <a:t>binárias</a:t>
            </a:r>
            <a:r>
              <a:rPr lang="en-US" altLang="pt-BR" dirty="0"/>
              <a:t> é </a:t>
            </a:r>
            <a:r>
              <a:rPr lang="en-US" altLang="pt-BR" dirty="0" err="1"/>
              <a:t>na</a:t>
            </a:r>
            <a:r>
              <a:rPr lang="en-US" altLang="pt-BR" dirty="0"/>
              <a:t> </a:t>
            </a:r>
            <a:r>
              <a:rPr lang="en-US" altLang="pt-BR" dirty="0" err="1"/>
              <a:t>representação</a:t>
            </a:r>
            <a:r>
              <a:rPr lang="en-US" altLang="pt-BR" dirty="0"/>
              <a:t> e </a:t>
            </a:r>
            <a:r>
              <a:rPr lang="en-US" altLang="pt-BR" dirty="0" err="1"/>
              <a:t>processamento</a:t>
            </a:r>
            <a:r>
              <a:rPr lang="en-US" altLang="pt-BR" dirty="0"/>
              <a:t> de </a:t>
            </a:r>
            <a:r>
              <a:rPr lang="en-US" altLang="pt-BR" dirty="0" err="1"/>
              <a:t>expressões</a:t>
            </a:r>
            <a:r>
              <a:rPr lang="en-US" altLang="pt-BR" dirty="0"/>
              <a:t> </a:t>
            </a:r>
            <a:r>
              <a:rPr lang="en-US" altLang="pt-BR" dirty="0" err="1"/>
              <a:t>algébricas</a:t>
            </a:r>
            <a:r>
              <a:rPr lang="en-US" altLang="pt-BR" dirty="0"/>
              <a:t>, </a:t>
            </a:r>
            <a:r>
              <a:rPr lang="en-US" altLang="pt-BR" dirty="0" err="1"/>
              <a:t>booleanas</a:t>
            </a:r>
            <a:r>
              <a:rPr lang="en-US" altLang="pt-BR" dirty="0"/>
              <a:t>, </a:t>
            </a:r>
            <a:r>
              <a:rPr lang="en-US" altLang="pt-BR" dirty="0" err="1"/>
              <a:t>etc</a:t>
            </a:r>
            <a:endParaRPr lang="en-US" altLang="pt-BR" dirty="0"/>
          </a:p>
          <a:p>
            <a:pPr>
              <a:buFont typeface="Wingdings" panose="05000000000000000000" pitchFamily="2" charset="2"/>
              <a:buNone/>
            </a:pPr>
            <a:endParaRPr lang="pt-BR" altLang="pt-BR" dirty="0"/>
          </a:p>
        </p:txBody>
      </p:sp>
      <p:sp>
        <p:nvSpPr>
          <p:cNvPr id="173060" name="Oval 4"/>
          <p:cNvSpPr>
            <a:spLocks noChangeArrowheads="1"/>
          </p:cNvSpPr>
          <p:nvPr/>
        </p:nvSpPr>
        <p:spPr bwMode="auto">
          <a:xfrm>
            <a:off x="3886200" y="461508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+</a:t>
            </a:r>
            <a:endParaRPr lang="pt-BR" altLang="pt-BR"/>
          </a:p>
        </p:txBody>
      </p:sp>
      <p:cxnSp>
        <p:nvCxnSpPr>
          <p:cNvPr id="173061" name="AutoShape 5"/>
          <p:cNvCxnSpPr>
            <a:cxnSpLocks noChangeShapeType="1"/>
            <a:stCxn id="173065" idx="5"/>
            <a:endCxn id="173060" idx="0"/>
          </p:cNvCxnSpPr>
          <p:nvPr/>
        </p:nvCxnSpPr>
        <p:spPr bwMode="auto">
          <a:xfrm>
            <a:off x="3703638" y="4254723"/>
            <a:ext cx="373062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062" name="Oval 6"/>
          <p:cNvSpPr>
            <a:spLocks noChangeArrowheads="1"/>
          </p:cNvSpPr>
          <p:nvPr/>
        </p:nvSpPr>
        <p:spPr bwMode="auto">
          <a:xfrm>
            <a:off x="2895600" y="461508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dirty="0"/>
              <a:t>–</a:t>
            </a:r>
            <a:endParaRPr lang="pt-BR" altLang="pt-BR" dirty="0"/>
          </a:p>
        </p:txBody>
      </p:sp>
      <p:cxnSp>
        <p:nvCxnSpPr>
          <p:cNvPr id="173063" name="AutoShape 7"/>
          <p:cNvCxnSpPr>
            <a:cxnSpLocks noChangeShapeType="1"/>
            <a:stCxn id="173065" idx="3"/>
            <a:endCxn id="173062" idx="0"/>
          </p:cNvCxnSpPr>
          <p:nvPr/>
        </p:nvCxnSpPr>
        <p:spPr bwMode="auto">
          <a:xfrm flipH="1">
            <a:off x="3086100" y="4254723"/>
            <a:ext cx="3476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064" name="Oval 8"/>
          <p:cNvSpPr>
            <a:spLocks noChangeArrowheads="1"/>
          </p:cNvSpPr>
          <p:nvPr/>
        </p:nvSpPr>
        <p:spPr bwMode="auto">
          <a:xfrm>
            <a:off x="2362200" y="324348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+</a:t>
            </a:r>
            <a:endParaRPr lang="pt-BR" altLang="pt-BR"/>
          </a:p>
        </p:txBody>
      </p:sp>
      <p:sp>
        <p:nvSpPr>
          <p:cNvPr id="173065" name="Oval 9"/>
          <p:cNvSpPr>
            <a:spLocks noChangeArrowheads="1"/>
          </p:cNvSpPr>
          <p:nvPr/>
        </p:nvSpPr>
        <p:spPr bwMode="auto">
          <a:xfrm>
            <a:off x="3378200" y="392928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panose="020B0604020202020204" pitchFamily="34" charset="0"/>
                <a:sym typeface="Symbol" panose="05050102010706020507" pitchFamily="18" charset="2"/>
              </a:rPr>
              <a:t></a:t>
            </a:r>
            <a:endParaRPr lang="pt-BR" altLang="pt-BR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cxnSp>
        <p:nvCxnSpPr>
          <p:cNvPr id="173066" name="AutoShape 10"/>
          <p:cNvCxnSpPr>
            <a:cxnSpLocks noChangeShapeType="1"/>
            <a:stCxn id="173064" idx="5"/>
            <a:endCxn id="173065" idx="0"/>
          </p:cNvCxnSpPr>
          <p:nvPr/>
        </p:nvCxnSpPr>
        <p:spPr bwMode="auto">
          <a:xfrm>
            <a:off x="2687638" y="3568923"/>
            <a:ext cx="881062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067" name="Oval 11"/>
          <p:cNvSpPr>
            <a:spLocks noChangeArrowheads="1"/>
          </p:cNvSpPr>
          <p:nvPr/>
        </p:nvSpPr>
        <p:spPr bwMode="auto">
          <a:xfrm>
            <a:off x="1384300" y="392928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endParaRPr lang="pt-BR" altLang="pt-BR">
              <a:latin typeface="Arial" panose="020B0604020202020204" pitchFamily="34" charset="0"/>
            </a:endParaRPr>
          </a:p>
        </p:txBody>
      </p:sp>
      <p:cxnSp>
        <p:nvCxnSpPr>
          <p:cNvPr id="173068" name="AutoShape 12"/>
          <p:cNvCxnSpPr>
            <a:cxnSpLocks noChangeShapeType="1"/>
            <a:stCxn id="173064" idx="3"/>
            <a:endCxn id="173067" idx="0"/>
          </p:cNvCxnSpPr>
          <p:nvPr/>
        </p:nvCxnSpPr>
        <p:spPr bwMode="auto">
          <a:xfrm flipH="1">
            <a:off x="1574800" y="3568923"/>
            <a:ext cx="8429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069" name="Oval 13"/>
          <p:cNvSpPr>
            <a:spLocks noChangeArrowheads="1"/>
          </p:cNvSpPr>
          <p:nvPr/>
        </p:nvSpPr>
        <p:spPr bwMode="auto">
          <a:xfrm>
            <a:off x="1905000" y="4594448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a</a:t>
            </a:r>
            <a:endParaRPr lang="pt-BR" altLang="pt-BR"/>
          </a:p>
        </p:txBody>
      </p:sp>
      <p:cxnSp>
        <p:nvCxnSpPr>
          <p:cNvPr id="173070" name="AutoShape 14"/>
          <p:cNvCxnSpPr>
            <a:cxnSpLocks noChangeShapeType="1"/>
            <a:endCxn id="173069" idx="0"/>
          </p:cNvCxnSpPr>
          <p:nvPr/>
        </p:nvCxnSpPr>
        <p:spPr bwMode="auto">
          <a:xfrm>
            <a:off x="1722438" y="4234085"/>
            <a:ext cx="373062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071" name="Oval 15"/>
          <p:cNvSpPr>
            <a:spLocks noChangeArrowheads="1"/>
          </p:cNvSpPr>
          <p:nvPr/>
        </p:nvSpPr>
        <p:spPr bwMode="auto">
          <a:xfrm>
            <a:off x="914400" y="4594448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panose="020B0604020202020204" pitchFamily="34" charset="0"/>
                <a:sym typeface="Symbol" panose="05050102010706020507" pitchFamily="18" charset="2"/>
              </a:rPr>
              <a:t></a:t>
            </a:r>
            <a:endParaRPr lang="pt-BR" altLang="pt-BR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cxnSp>
        <p:nvCxnSpPr>
          <p:cNvPr id="173072" name="AutoShape 16"/>
          <p:cNvCxnSpPr>
            <a:cxnSpLocks noChangeShapeType="1"/>
            <a:endCxn id="173071" idx="0"/>
          </p:cNvCxnSpPr>
          <p:nvPr/>
        </p:nvCxnSpPr>
        <p:spPr bwMode="auto">
          <a:xfrm flipH="1">
            <a:off x="1104900" y="4234085"/>
            <a:ext cx="347663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073" name="Oval 17"/>
          <p:cNvSpPr>
            <a:spLocks noChangeArrowheads="1"/>
          </p:cNvSpPr>
          <p:nvPr/>
        </p:nvSpPr>
        <p:spPr bwMode="auto">
          <a:xfrm>
            <a:off x="1143000" y="5280248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c</a:t>
            </a:r>
            <a:endParaRPr lang="pt-BR" altLang="pt-BR"/>
          </a:p>
        </p:txBody>
      </p:sp>
      <p:cxnSp>
        <p:nvCxnSpPr>
          <p:cNvPr id="173074" name="AutoShape 18"/>
          <p:cNvCxnSpPr>
            <a:cxnSpLocks noChangeShapeType="1"/>
            <a:stCxn id="173071" idx="5"/>
            <a:endCxn id="173073" idx="0"/>
          </p:cNvCxnSpPr>
          <p:nvPr/>
        </p:nvCxnSpPr>
        <p:spPr bwMode="auto">
          <a:xfrm>
            <a:off x="1239838" y="4919885"/>
            <a:ext cx="93662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075" name="Oval 19"/>
          <p:cNvSpPr>
            <a:spLocks noChangeArrowheads="1"/>
          </p:cNvSpPr>
          <p:nvPr/>
        </p:nvSpPr>
        <p:spPr bwMode="auto">
          <a:xfrm>
            <a:off x="685800" y="5280248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b</a:t>
            </a:r>
            <a:endParaRPr lang="pt-BR" altLang="pt-BR"/>
          </a:p>
        </p:txBody>
      </p:sp>
      <p:cxnSp>
        <p:nvCxnSpPr>
          <p:cNvPr id="173076" name="AutoShape 20"/>
          <p:cNvCxnSpPr>
            <a:cxnSpLocks noChangeShapeType="1"/>
            <a:stCxn id="173071" idx="3"/>
            <a:endCxn id="173075" idx="0"/>
          </p:cNvCxnSpPr>
          <p:nvPr/>
        </p:nvCxnSpPr>
        <p:spPr bwMode="auto">
          <a:xfrm flipH="1">
            <a:off x="876300" y="4919885"/>
            <a:ext cx="93663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077" name="Oval 21"/>
          <p:cNvSpPr>
            <a:spLocks noChangeArrowheads="1"/>
          </p:cNvSpPr>
          <p:nvPr/>
        </p:nvSpPr>
        <p:spPr bwMode="auto">
          <a:xfrm>
            <a:off x="3124200" y="5280248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e</a:t>
            </a:r>
            <a:endParaRPr lang="pt-BR" altLang="pt-BR"/>
          </a:p>
        </p:txBody>
      </p:sp>
      <p:cxnSp>
        <p:nvCxnSpPr>
          <p:cNvPr id="173078" name="AutoShape 22"/>
          <p:cNvCxnSpPr>
            <a:cxnSpLocks noChangeShapeType="1"/>
            <a:stCxn id="173062" idx="5"/>
            <a:endCxn id="173077" idx="0"/>
          </p:cNvCxnSpPr>
          <p:nvPr/>
        </p:nvCxnSpPr>
        <p:spPr bwMode="auto">
          <a:xfrm>
            <a:off x="3221038" y="4940523"/>
            <a:ext cx="93662" cy="339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079" name="Oval 23"/>
          <p:cNvSpPr>
            <a:spLocks noChangeArrowheads="1"/>
          </p:cNvSpPr>
          <p:nvPr/>
        </p:nvSpPr>
        <p:spPr bwMode="auto">
          <a:xfrm>
            <a:off x="4114800" y="525961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g</a:t>
            </a:r>
            <a:endParaRPr lang="pt-BR" altLang="pt-BR"/>
          </a:p>
        </p:txBody>
      </p:sp>
      <p:cxnSp>
        <p:nvCxnSpPr>
          <p:cNvPr id="173080" name="AutoShape 24"/>
          <p:cNvCxnSpPr>
            <a:cxnSpLocks noChangeShapeType="1"/>
            <a:endCxn id="173079" idx="0"/>
          </p:cNvCxnSpPr>
          <p:nvPr/>
        </p:nvCxnSpPr>
        <p:spPr bwMode="auto">
          <a:xfrm>
            <a:off x="4211638" y="4919885"/>
            <a:ext cx="93662" cy="339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081" name="Oval 25"/>
          <p:cNvSpPr>
            <a:spLocks noChangeArrowheads="1"/>
          </p:cNvSpPr>
          <p:nvPr/>
        </p:nvSpPr>
        <p:spPr bwMode="auto">
          <a:xfrm>
            <a:off x="3657600" y="525961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f</a:t>
            </a:r>
            <a:endParaRPr lang="pt-BR" altLang="pt-BR"/>
          </a:p>
        </p:txBody>
      </p:sp>
      <p:cxnSp>
        <p:nvCxnSpPr>
          <p:cNvPr id="173082" name="AutoShape 26"/>
          <p:cNvCxnSpPr>
            <a:cxnSpLocks noChangeShapeType="1"/>
            <a:endCxn id="173081" idx="0"/>
          </p:cNvCxnSpPr>
          <p:nvPr/>
        </p:nvCxnSpPr>
        <p:spPr bwMode="auto">
          <a:xfrm flipH="1">
            <a:off x="3848100" y="4919885"/>
            <a:ext cx="93663" cy="339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083" name="Text Box 27"/>
          <p:cNvSpPr txBox="1">
            <a:spLocks noChangeArrowheads="1"/>
          </p:cNvSpPr>
          <p:nvPr/>
        </p:nvSpPr>
        <p:spPr bwMode="auto">
          <a:xfrm>
            <a:off x="4876800" y="3789040"/>
            <a:ext cx="3284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/>
              <a:t>(((b/c) * a)+((d-e)/(f+g)))</a:t>
            </a:r>
            <a:endParaRPr lang="pt-BR" altLang="pt-BR"/>
          </a:p>
        </p:txBody>
      </p:sp>
      <p:sp>
        <p:nvSpPr>
          <p:cNvPr id="173084" name="Oval 28"/>
          <p:cNvSpPr>
            <a:spLocks noChangeArrowheads="1"/>
          </p:cNvSpPr>
          <p:nvPr/>
        </p:nvSpPr>
        <p:spPr bwMode="auto">
          <a:xfrm>
            <a:off x="2667000" y="5280248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d</a:t>
            </a:r>
            <a:endParaRPr lang="pt-BR" altLang="pt-BR"/>
          </a:p>
        </p:txBody>
      </p:sp>
      <p:cxnSp>
        <p:nvCxnSpPr>
          <p:cNvPr id="173085" name="AutoShape 29"/>
          <p:cNvCxnSpPr>
            <a:cxnSpLocks noChangeShapeType="1"/>
            <a:endCxn id="173084" idx="0"/>
          </p:cNvCxnSpPr>
          <p:nvPr/>
        </p:nvCxnSpPr>
        <p:spPr bwMode="auto">
          <a:xfrm flipH="1">
            <a:off x="2857500" y="4919885"/>
            <a:ext cx="93663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896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rvore-complet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414" y="4437112"/>
            <a:ext cx="491958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</a:t>
            </a:r>
            <a:endParaRPr lang="pt-B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9552" y="1412776"/>
            <a:ext cx="829126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dirty="0" smtClean="0"/>
              <a:t>Organiza um conjunto de acordo com uma estrutura hierárquica.</a:t>
            </a:r>
          </a:p>
          <a:p>
            <a:r>
              <a:rPr lang="pt-BR" altLang="pt-BR" dirty="0" smtClean="0"/>
              <a:t>Contém elementos que são chamados de nós</a:t>
            </a:r>
          </a:p>
          <a:p>
            <a:r>
              <a:rPr lang="pt-BR" altLang="pt-BR" dirty="0" smtClean="0"/>
              <a:t>O “pai de todos” é a raiz – 1º. da hierarquia</a:t>
            </a:r>
          </a:p>
          <a:p>
            <a:r>
              <a:rPr lang="pt-BR" altLang="pt-BR" dirty="0" smtClean="0"/>
              <a:t>O conteúdo de um nó pode ser de qualquer tipo que se deseje representar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0914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smtClean="0"/>
              <a:t>Estrutura de dados</a:t>
            </a:r>
            <a:endParaRPr lang="fr-FR" altLang="pt-BR" dirty="0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68313" y="935707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GB" altLang="pt-BR" sz="16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typedef</a:t>
            </a:r>
            <a:r>
              <a:rPr lang="en-GB" alt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long </a:t>
            </a:r>
            <a:r>
              <a:rPr lang="en-GB" altLang="pt-BR" sz="1600" dirty="0" err="1">
                <a:solidFill>
                  <a:srgbClr val="FFC000"/>
                </a:solidFill>
                <a:latin typeface="Courier New" panose="02070309020205020404" pitchFamily="49" charset="0"/>
              </a:rPr>
              <a:t>TipoChave</a:t>
            </a:r>
            <a:r>
              <a:rPr lang="en-GB" alt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                      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typedef</a:t>
            </a:r>
            <a:r>
              <a:rPr lang="en-GB" alt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alt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struct</a:t>
            </a:r>
            <a:r>
              <a:rPr lang="en-GB" alt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alt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Registro</a:t>
            </a:r>
            <a:r>
              <a:rPr lang="en-GB" alt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{        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600" dirty="0">
                <a:solidFill>
                  <a:srgbClr val="FFC000"/>
                </a:solidFill>
                <a:latin typeface="Courier New" panose="02070309020205020404" pitchFamily="49" charset="0"/>
              </a:rPr>
              <a:t>  </a:t>
            </a:r>
            <a:r>
              <a:rPr lang="en-GB" altLang="pt-BR" sz="1600" dirty="0" err="1">
                <a:solidFill>
                  <a:srgbClr val="FFC000"/>
                </a:solidFill>
                <a:latin typeface="Courier New" panose="02070309020205020404" pitchFamily="49" charset="0"/>
              </a:rPr>
              <a:t>TipoChave</a:t>
            </a:r>
            <a:r>
              <a:rPr lang="en-GB" altLang="pt-BR" sz="1600" dirty="0">
                <a:solidFill>
                  <a:srgbClr val="FFC000"/>
                </a:solidFill>
                <a:latin typeface="Courier New" panose="02070309020205020404" pitchFamily="49" charset="0"/>
              </a:rPr>
              <a:t> </a:t>
            </a:r>
            <a:r>
              <a:rPr lang="en-GB" altLang="pt-BR" sz="1600" dirty="0" err="1">
                <a:latin typeface="Courier New" panose="02070309020205020404" pitchFamily="49" charset="0"/>
              </a:rPr>
              <a:t>Chave</a:t>
            </a:r>
            <a:r>
              <a:rPr lang="en-GB" altLang="pt-BR" sz="1600" dirty="0">
                <a:solidFill>
                  <a:srgbClr val="FFC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/* outros </a:t>
            </a:r>
            <a:r>
              <a:rPr lang="en-GB" alt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componentes</a:t>
            </a:r>
            <a:r>
              <a:rPr lang="en-GB" alt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r>
              <a:rPr lang="en-GB" altLang="pt-BR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Registro</a:t>
            </a:r>
            <a:r>
              <a:rPr lang="en-GB" alt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                               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pt-B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typedef</a:t>
            </a:r>
            <a:r>
              <a:rPr lang="en-GB" alt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alt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struct</a:t>
            </a:r>
            <a:r>
              <a:rPr lang="en-GB" alt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altLang="pt-BR" sz="1600" dirty="0">
                <a:solidFill>
                  <a:srgbClr val="00B0F0"/>
                </a:solidFill>
                <a:latin typeface="Courier New" panose="02070309020205020404" pitchFamily="49" charset="0"/>
              </a:rPr>
              <a:t>No</a:t>
            </a:r>
            <a:r>
              <a:rPr lang="en-GB" alt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GB" altLang="pt-BR" sz="1600" dirty="0" err="1">
                <a:solidFill>
                  <a:srgbClr val="00B050"/>
                </a:solidFill>
                <a:latin typeface="Courier New" panose="02070309020205020404" pitchFamily="49" charset="0"/>
              </a:rPr>
              <a:t>Apontador</a:t>
            </a:r>
            <a:r>
              <a:rPr lang="en-GB" altLang="pt-B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fr-FR" altLang="pt-BR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5003800" y="908720"/>
            <a:ext cx="446405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 algn="l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indent="-350838" algn="l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39850" indent="-315913" algn="l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81163" indent="-339725" algn="l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</a:t>
            </a:r>
            <a:endParaRPr lang="en-GB" altLang="pt-B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typedef</a:t>
            </a:r>
            <a:r>
              <a:rPr lang="en-GB" alt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alt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Struct</a:t>
            </a:r>
            <a:r>
              <a:rPr lang="en-GB" alt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No {</a:t>
            </a:r>
          </a:p>
          <a:p>
            <a:pPr defTabSz="914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GB" altLang="pt-BR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Registro</a:t>
            </a:r>
            <a:r>
              <a:rPr lang="en-GB" altLang="pt-B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GB" alt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en-GB" alt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defTabSz="914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GB" altLang="pt-BR" sz="1600" dirty="0" err="1">
                <a:solidFill>
                  <a:srgbClr val="00B050"/>
                </a:solidFill>
                <a:latin typeface="Courier New" panose="02070309020205020404" pitchFamily="49" charset="0"/>
              </a:rPr>
              <a:t>Apontador</a:t>
            </a:r>
            <a:r>
              <a:rPr lang="en-GB" altLang="pt-BR" sz="16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GB" alt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pEsq</a:t>
            </a:r>
            <a:r>
              <a:rPr lang="en-GB" alt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alt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pDir</a:t>
            </a:r>
            <a:r>
              <a:rPr lang="en-GB" alt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defTabSz="914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r>
              <a:rPr lang="en-GB" altLang="pt-BR" sz="1600" dirty="0">
                <a:solidFill>
                  <a:srgbClr val="00B0F0"/>
                </a:solidFill>
                <a:latin typeface="Courier New" panose="02070309020205020404" pitchFamily="49" charset="0"/>
              </a:rPr>
              <a:t>No</a:t>
            </a:r>
            <a:r>
              <a:rPr lang="en-GB" alt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defTabSz="9144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pt-B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pt-B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>
              <a:lnSpc>
                <a:spcPct val="80000"/>
              </a:lnSpc>
            </a:pPr>
            <a:endParaRPr lang="fr-FR" altLang="pt-BR" sz="16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267200" y="4086944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a</a:t>
            </a:r>
            <a:endParaRPr lang="pt-BR" altLang="pt-BR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724400" y="4086944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962400" y="4086944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2590800" y="4239344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876800" y="4239344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362200" y="4848944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b</a:t>
            </a:r>
            <a:endParaRPr lang="pt-BR" altLang="pt-BR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819400" y="4848944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057400" y="4848944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1600200" y="5001344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2971800" y="5001344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371600" y="5610944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d</a:t>
            </a:r>
            <a:endParaRPr lang="pt-BR" altLang="pt-BR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828800" y="5610944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066800" y="5610944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762000" y="5763344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1981200" y="5763344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3352800" y="5610944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e</a:t>
            </a:r>
            <a:endParaRPr lang="pt-BR" altLang="pt-BR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3810000" y="5610944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048000" y="5610944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H="1">
            <a:off x="2743200" y="5763344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3962400" y="5763344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6172200" y="4848944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c</a:t>
            </a:r>
            <a:endParaRPr lang="pt-BR" altLang="pt-BR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6629400" y="4848944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5867400" y="4848944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5410200" y="5001344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6781800" y="5001344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7162800" y="5610944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f</a:t>
            </a:r>
            <a:endParaRPr lang="pt-BR" altLang="pt-BR"/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7620000" y="5610944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6858000" y="5610944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H="1">
            <a:off x="6553200" y="5763344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7772400" y="5763344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685800" y="6372944"/>
            <a:ext cx="304800" cy="150813"/>
            <a:chOff x="432" y="2928"/>
            <a:chExt cx="192" cy="95"/>
          </a:xfrm>
        </p:grpSpPr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432" y="29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480" y="297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505" y="3022"/>
              <a:ext cx="39" cy="1"/>
            </a:xfrm>
            <a:custGeom>
              <a:avLst/>
              <a:gdLst>
                <a:gd name="T0" fmla="*/ 0 w 39"/>
                <a:gd name="T1" fmla="*/ 0 h 1"/>
                <a:gd name="T2" fmla="*/ 39 w 3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" h="1">
                  <a:moveTo>
                    <a:pt x="0" y="0"/>
                  </a:moveTo>
                  <a:lnTo>
                    <a:pt x="39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9" name="Group 37"/>
          <p:cNvGrpSpPr>
            <a:grpSpLocks/>
          </p:cNvGrpSpPr>
          <p:nvPr/>
        </p:nvGrpSpPr>
        <p:grpSpPr bwMode="auto">
          <a:xfrm>
            <a:off x="2209800" y="6372944"/>
            <a:ext cx="304800" cy="150813"/>
            <a:chOff x="432" y="2928"/>
            <a:chExt cx="192" cy="95"/>
          </a:xfrm>
        </p:grpSpPr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432" y="29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480" y="297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505" y="3022"/>
              <a:ext cx="39" cy="1"/>
            </a:xfrm>
            <a:custGeom>
              <a:avLst/>
              <a:gdLst>
                <a:gd name="T0" fmla="*/ 0 w 39"/>
                <a:gd name="T1" fmla="*/ 0 h 1"/>
                <a:gd name="T2" fmla="*/ 39 w 3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" h="1">
                  <a:moveTo>
                    <a:pt x="0" y="0"/>
                  </a:moveTo>
                  <a:lnTo>
                    <a:pt x="39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3" name="Group 41"/>
          <p:cNvGrpSpPr>
            <a:grpSpLocks/>
          </p:cNvGrpSpPr>
          <p:nvPr/>
        </p:nvGrpSpPr>
        <p:grpSpPr bwMode="auto">
          <a:xfrm>
            <a:off x="2667000" y="6374532"/>
            <a:ext cx="304800" cy="150812"/>
            <a:chOff x="432" y="2928"/>
            <a:chExt cx="192" cy="95"/>
          </a:xfrm>
        </p:grpSpPr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432" y="29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480" y="297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505" y="3022"/>
              <a:ext cx="39" cy="1"/>
            </a:xfrm>
            <a:custGeom>
              <a:avLst/>
              <a:gdLst>
                <a:gd name="T0" fmla="*/ 0 w 39"/>
                <a:gd name="T1" fmla="*/ 0 h 1"/>
                <a:gd name="T2" fmla="*/ 39 w 3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" h="1">
                  <a:moveTo>
                    <a:pt x="0" y="0"/>
                  </a:moveTo>
                  <a:lnTo>
                    <a:pt x="39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7" name="Group 45"/>
          <p:cNvGrpSpPr>
            <a:grpSpLocks/>
          </p:cNvGrpSpPr>
          <p:nvPr/>
        </p:nvGrpSpPr>
        <p:grpSpPr bwMode="auto">
          <a:xfrm>
            <a:off x="4267200" y="6372944"/>
            <a:ext cx="304800" cy="150813"/>
            <a:chOff x="432" y="2928"/>
            <a:chExt cx="192" cy="95"/>
          </a:xfrm>
        </p:grpSpPr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432" y="29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>
              <a:off x="480" y="297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505" y="3022"/>
              <a:ext cx="39" cy="1"/>
            </a:xfrm>
            <a:custGeom>
              <a:avLst/>
              <a:gdLst>
                <a:gd name="T0" fmla="*/ 0 w 39"/>
                <a:gd name="T1" fmla="*/ 0 h 1"/>
                <a:gd name="T2" fmla="*/ 39 w 3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" h="1">
                  <a:moveTo>
                    <a:pt x="0" y="0"/>
                  </a:moveTo>
                  <a:lnTo>
                    <a:pt x="39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51" name="Group 49"/>
          <p:cNvGrpSpPr>
            <a:grpSpLocks/>
          </p:cNvGrpSpPr>
          <p:nvPr/>
        </p:nvGrpSpPr>
        <p:grpSpPr bwMode="auto">
          <a:xfrm>
            <a:off x="5257800" y="5610944"/>
            <a:ext cx="304800" cy="150813"/>
            <a:chOff x="432" y="2928"/>
            <a:chExt cx="192" cy="95"/>
          </a:xfrm>
        </p:grpSpPr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432" y="29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480" y="297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505" y="3022"/>
              <a:ext cx="39" cy="1"/>
            </a:xfrm>
            <a:custGeom>
              <a:avLst/>
              <a:gdLst>
                <a:gd name="T0" fmla="*/ 0 w 39"/>
                <a:gd name="T1" fmla="*/ 0 h 1"/>
                <a:gd name="T2" fmla="*/ 39 w 3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" h="1">
                  <a:moveTo>
                    <a:pt x="0" y="0"/>
                  </a:moveTo>
                  <a:lnTo>
                    <a:pt x="39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55" name="Group 53"/>
          <p:cNvGrpSpPr>
            <a:grpSpLocks/>
          </p:cNvGrpSpPr>
          <p:nvPr/>
        </p:nvGrpSpPr>
        <p:grpSpPr bwMode="auto">
          <a:xfrm>
            <a:off x="6400800" y="6372944"/>
            <a:ext cx="304800" cy="150813"/>
            <a:chOff x="432" y="2928"/>
            <a:chExt cx="192" cy="95"/>
          </a:xfrm>
        </p:grpSpPr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432" y="29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>
              <a:off x="480" y="297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505" y="3022"/>
              <a:ext cx="39" cy="1"/>
            </a:xfrm>
            <a:custGeom>
              <a:avLst/>
              <a:gdLst>
                <a:gd name="T0" fmla="*/ 0 w 39"/>
                <a:gd name="T1" fmla="*/ 0 h 1"/>
                <a:gd name="T2" fmla="*/ 39 w 3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" h="1">
                  <a:moveTo>
                    <a:pt x="0" y="0"/>
                  </a:moveTo>
                  <a:lnTo>
                    <a:pt x="39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59" name="Group 57"/>
          <p:cNvGrpSpPr>
            <a:grpSpLocks/>
          </p:cNvGrpSpPr>
          <p:nvPr/>
        </p:nvGrpSpPr>
        <p:grpSpPr bwMode="auto">
          <a:xfrm>
            <a:off x="8077200" y="6372944"/>
            <a:ext cx="304800" cy="150813"/>
            <a:chOff x="432" y="2928"/>
            <a:chExt cx="192" cy="95"/>
          </a:xfrm>
        </p:grpSpPr>
        <p:sp>
          <p:nvSpPr>
            <p:cNvPr id="60" name="Line 58"/>
            <p:cNvSpPr>
              <a:spLocks noChangeShapeType="1"/>
            </p:cNvSpPr>
            <p:nvPr/>
          </p:nvSpPr>
          <p:spPr bwMode="auto">
            <a:xfrm>
              <a:off x="432" y="29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" name="Line 59"/>
            <p:cNvSpPr>
              <a:spLocks noChangeShapeType="1"/>
            </p:cNvSpPr>
            <p:nvPr/>
          </p:nvSpPr>
          <p:spPr bwMode="auto">
            <a:xfrm>
              <a:off x="480" y="297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505" y="3022"/>
              <a:ext cx="39" cy="1"/>
            </a:xfrm>
            <a:custGeom>
              <a:avLst/>
              <a:gdLst>
                <a:gd name="T0" fmla="*/ 0 w 39"/>
                <a:gd name="T1" fmla="*/ 0 h 1"/>
                <a:gd name="T2" fmla="*/ 39 w 3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" h="1">
                  <a:moveTo>
                    <a:pt x="0" y="0"/>
                  </a:moveTo>
                  <a:lnTo>
                    <a:pt x="39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63" name="Text Box 61"/>
          <p:cNvSpPr txBox="1">
            <a:spLocks noChangeArrowheads="1"/>
          </p:cNvSpPr>
          <p:nvPr/>
        </p:nvSpPr>
        <p:spPr bwMode="auto">
          <a:xfrm>
            <a:off x="2795588" y="3290019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i="1"/>
              <a:t>T</a:t>
            </a:r>
            <a:endParaRPr lang="pt-BR" altLang="pt-BR" i="1"/>
          </a:p>
        </p:txBody>
      </p:sp>
      <p:sp>
        <p:nvSpPr>
          <p:cNvPr id="64" name="Rectangle 62"/>
          <p:cNvSpPr>
            <a:spLocks noChangeArrowheads="1"/>
          </p:cNvSpPr>
          <p:nvPr/>
        </p:nvSpPr>
        <p:spPr bwMode="auto">
          <a:xfrm>
            <a:off x="3200400" y="3401144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auto">
          <a:xfrm>
            <a:off x="3352800" y="3553544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26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11440" y="11464"/>
            <a:ext cx="6504776" cy="1257296"/>
          </a:xfrm>
        </p:spPr>
        <p:txBody>
          <a:bodyPr/>
          <a:lstStyle/>
          <a:p>
            <a:r>
              <a:rPr lang="pt-BR" altLang="pt-BR" sz="3800" dirty="0"/>
              <a:t>Procedimento para </a:t>
            </a:r>
            <a:br>
              <a:rPr lang="pt-BR" altLang="pt-BR" sz="3800" dirty="0"/>
            </a:br>
            <a:r>
              <a:rPr lang="pt-BR" altLang="pt-BR" sz="3800" dirty="0"/>
              <a:t>Pesquisar na Árvore</a:t>
            </a:r>
            <a:endParaRPr lang="fr-FR" altLang="pt-BR" sz="3800" dirty="0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568450"/>
            <a:ext cx="8363272" cy="2868662"/>
          </a:xfrm>
        </p:spPr>
        <p:txBody>
          <a:bodyPr>
            <a:normAutofit fontScale="85000" lnSpcReduction="20000"/>
          </a:bodyPr>
          <a:lstStyle/>
          <a:p>
            <a:r>
              <a:rPr lang="en-GB" altLang="pt-BR" sz="2600" dirty="0">
                <a:solidFill>
                  <a:srgbClr val="000000"/>
                </a:solidFill>
              </a:rPr>
              <a:t>Para </a:t>
            </a:r>
            <a:r>
              <a:rPr lang="en-GB" altLang="pt-BR" sz="2600" dirty="0" err="1">
                <a:solidFill>
                  <a:srgbClr val="000000"/>
                </a:solidFill>
              </a:rPr>
              <a:t>encontrar</a:t>
            </a:r>
            <a:r>
              <a:rPr lang="en-GB" altLang="pt-BR" sz="2600" dirty="0">
                <a:solidFill>
                  <a:srgbClr val="000000"/>
                </a:solidFill>
              </a:rPr>
              <a:t> um </a:t>
            </a:r>
            <a:r>
              <a:rPr lang="en-GB" altLang="pt-BR" sz="2600" dirty="0" err="1">
                <a:solidFill>
                  <a:srgbClr val="000000"/>
                </a:solidFill>
              </a:rPr>
              <a:t>registro</a:t>
            </a:r>
            <a:r>
              <a:rPr lang="en-GB" altLang="pt-BR" sz="2600" dirty="0">
                <a:solidFill>
                  <a:srgbClr val="000000"/>
                </a:solidFill>
              </a:rPr>
              <a:t> com </a:t>
            </a:r>
            <a:r>
              <a:rPr lang="en-GB" altLang="pt-BR" sz="2600" dirty="0" err="1">
                <a:solidFill>
                  <a:srgbClr val="000000"/>
                </a:solidFill>
              </a:rPr>
              <a:t>uma</a:t>
            </a:r>
            <a:r>
              <a:rPr lang="en-GB" altLang="pt-BR" sz="2600" dirty="0">
                <a:solidFill>
                  <a:srgbClr val="000000"/>
                </a:solidFill>
              </a:rPr>
              <a:t> </a:t>
            </a:r>
            <a:r>
              <a:rPr lang="en-GB" altLang="pt-BR" sz="2600" dirty="0" err="1">
                <a:solidFill>
                  <a:srgbClr val="000000"/>
                </a:solidFill>
              </a:rPr>
              <a:t>chave</a:t>
            </a:r>
            <a:r>
              <a:rPr lang="en-GB" altLang="pt-BR" sz="2600" dirty="0">
                <a:solidFill>
                  <a:srgbClr val="000000"/>
                </a:solidFill>
              </a:rPr>
              <a:t> x:</a:t>
            </a:r>
          </a:p>
          <a:p>
            <a:pPr lvl="1"/>
            <a:r>
              <a:rPr lang="en-GB" altLang="pt-BR" dirty="0">
                <a:solidFill>
                  <a:srgbClr val="000000"/>
                </a:solidFill>
              </a:rPr>
              <a:t>Compare-a </a:t>
            </a:r>
            <a:r>
              <a:rPr lang="en-GB" altLang="pt-BR" dirty="0" err="1">
                <a:solidFill>
                  <a:srgbClr val="000000"/>
                </a:solidFill>
              </a:rPr>
              <a:t>com a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chave</a:t>
            </a:r>
            <a:r>
              <a:rPr lang="en-GB" altLang="pt-BR" dirty="0">
                <a:solidFill>
                  <a:srgbClr val="000000"/>
                </a:solidFill>
              </a:rPr>
              <a:t> que </a:t>
            </a:r>
            <a:r>
              <a:rPr lang="en-GB" altLang="pt-BR" dirty="0" err="1">
                <a:solidFill>
                  <a:srgbClr val="000000"/>
                </a:solidFill>
              </a:rPr>
              <a:t>está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na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raiz</a:t>
            </a:r>
            <a:r>
              <a:rPr lang="en-GB" altLang="pt-BR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GB" altLang="pt-BR" dirty="0">
                <a:solidFill>
                  <a:srgbClr val="000000"/>
                </a:solidFill>
              </a:rPr>
              <a:t>Se x é </a:t>
            </a:r>
            <a:r>
              <a:rPr lang="en-GB" altLang="pt-BR" dirty="0" err="1">
                <a:solidFill>
                  <a:srgbClr val="000000"/>
                </a:solidFill>
              </a:rPr>
              <a:t>menor</a:t>
            </a:r>
            <a:r>
              <a:rPr lang="en-GB" altLang="pt-BR" dirty="0">
                <a:solidFill>
                  <a:srgbClr val="000000"/>
                </a:solidFill>
              </a:rPr>
              <a:t>, </a:t>
            </a:r>
            <a:r>
              <a:rPr lang="en-GB" altLang="pt-BR" dirty="0" err="1">
                <a:solidFill>
                  <a:srgbClr val="000000"/>
                </a:solidFill>
              </a:rPr>
              <a:t>vá</a:t>
            </a:r>
            <a:r>
              <a:rPr lang="en-GB" altLang="pt-BR" dirty="0">
                <a:solidFill>
                  <a:srgbClr val="000000"/>
                </a:solidFill>
              </a:rPr>
              <a:t> para a </a:t>
            </a:r>
            <a:r>
              <a:rPr lang="en-GB" altLang="pt-BR" dirty="0" err="1">
                <a:solidFill>
                  <a:srgbClr val="000000"/>
                </a:solidFill>
              </a:rPr>
              <a:t>subárvore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esquerda</a:t>
            </a:r>
            <a:r>
              <a:rPr lang="en-GB" altLang="pt-BR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GB" altLang="pt-BR" dirty="0">
                <a:solidFill>
                  <a:srgbClr val="000000"/>
                </a:solidFill>
              </a:rPr>
              <a:t>Se x é </a:t>
            </a:r>
            <a:r>
              <a:rPr lang="en-GB" altLang="pt-BR" dirty="0" err="1">
                <a:solidFill>
                  <a:srgbClr val="000000"/>
                </a:solidFill>
              </a:rPr>
              <a:t>maior</a:t>
            </a:r>
            <a:r>
              <a:rPr lang="en-GB" altLang="pt-BR" dirty="0">
                <a:solidFill>
                  <a:srgbClr val="000000"/>
                </a:solidFill>
              </a:rPr>
              <a:t>, </a:t>
            </a:r>
            <a:r>
              <a:rPr lang="en-GB" altLang="pt-BR" dirty="0" err="1">
                <a:solidFill>
                  <a:srgbClr val="000000"/>
                </a:solidFill>
              </a:rPr>
              <a:t>vá</a:t>
            </a:r>
            <a:r>
              <a:rPr lang="en-GB" altLang="pt-BR" dirty="0">
                <a:solidFill>
                  <a:srgbClr val="000000"/>
                </a:solidFill>
              </a:rPr>
              <a:t> para a </a:t>
            </a:r>
            <a:r>
              <a:rPr lang="en-GB" altLang="pt-BR" dirty="0" err="1">
                <a:solidFill>
                  <a:srgbClr val="000000"/>
                </a:solidFill>
              </a:rPr>
              <a:t>subárvore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direita</a:t>
            </a:r>
            <a:r>
              <a:rPr lang="en-GB" altLang="pt-BR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GB" altLang="pt-BR" dirty="0" err="1">
                <a:solidFill>
                  <a:srgbClr val="000000"/>
                </a:solidFill>
              </a:rPr>
              <a:t>Repita</a:t>
            </a:r>
            <a:r>
              <a:rPr lang="en-GB" altLang="pt-BR" dirty="0">
                <a:solidFill>
                  <a:srgbClr val="000000"/>
                </a:solidFill>
              </a:rPr>
              <a:t> o </a:t>
            </a:r>
            <a:r>
              <a:rPr lang="en-GB" altLang="pt-BR" dirty="0" err="1">
                <a:solidFill>
                  <a:srgbClr val="000000"/>
                </a:solidFill>
              </a:rPr>
              <a:t>processo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recursivamente</a:t>
            </a:r>
            <a:r>
              <a:rPr lang="en-GB" altLang="pt-BR" dirty="0">
                <a:solidFill>
                  <a:srgbClr val="000000"/>
                </a:solidFill>
              </a:rPr>
              <a:t>, </a:t>
            </a:r>
            <a:r>
              <a:rPr lang="en-GB" altLang="pt-BR" dirty="0" err="1">
                <a:solidFill>
                  <a:srgbClr val="000000"/>
                </a:solidFill>
              </a:rPr>
              <a:t>até</a:t>
            </a:r>
            <a:r>
              <a:rPr lang="en-GB" altLang="pt-BR" dirty="0">
                <a:solidFill>
                  <a:srgbClr val="000000"/>
                </a:solidFill>
              </a:rPr>
              <a:t> que a </a:t>
            </a:r>
            <a:r>
              <a:rPr lang="en-GB" altLang="pt-BR" dirty="0" err="1">
                <a:solidFill>
                  <a:srgbClr val="000000"/>
                </a:solidFill>
              </a:rPr>
              <a:t>chave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procurada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seja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encontrada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ou</a:t>
            </a:r>
            <a:r>
              <a:rPr lang="en-GB" altLang="pt-BR" dirty="0">
                <a:solidFill>
                  <a:srgbClr val="000000"/>
                </a:solidFill>
              </a:rPr>
              <a:t> um </a:t>
            </a:r>
            <a:r>
              <a:rPr lang="en-GB" altLang="pt-BR" dirty="0" err="1">
                <a:solidFill>
                  <a:srgbClr val="000000"/>
                </a:solidFill>
              </a:rPr>
              <a:t>nó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folha</a:t>
            </a:r>
            <a:r>
              <a:rPr lang="en-GB" altLang="pt-BR" dirty="0">
                <a:solidFill>
                  <a:srgbClr val="000000"/>
                </a:solidFill>
              </a:rPr>
              <a:t> é </a:t>
            </a:r>
            <a:r>
              <a:rPr lang="en-GB" altLang="pt-BR" dirty="0" err="1">
                <a:solidFill>
                  <a:srgbClr val="000000"/>
                </a:solidFill>
              </a:rPr>
              <a:t>atingido</a:t>
            </a:r>
            <a:r>
              <a:rPr lang="en-GB" altLang="pt-BR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GB" altLang="pt-BR" dirty="0" err="1">
                <a:solidFill>
                  <a:srgbClr val="000000"/>
                </a:solidFill>
              </a:rPr>
              <a:t>Se a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pesquisa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tiver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sucesso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então</a:t>
            </a:r>
            <a:r>
              <a:rPr lang="en-GB" altLang="pt-BR" dirty="0">
                <a:solidFill>
                  <a:srgbClr val="000000"/>
                </a:solidFill>
              </a:rPr>
              <a:t> o </a:t>
            </a:r>
            <a:r>
              <a:rPr lang="en-GB" altLang="pt-BR" dirty="0" err="1">
                <a:solidFill>
                  <a:srgbClr val="000000"/>
                </a:solidFill>
              </a:rPr>
              <a:t>conteúdo</a:t>
            </a:r>
            <a:r>
              <a:rPr lang="en-GB" altLang="pt-BR" dirty="0">
                <a:solidFill>
                  <a:srgbClr val="000000"/>
                </a:solidFill>
              </a:rPr>
              <a:t> do </a:t>
            </a:r>
            <a:r>
              <a:rPr lang="en-GB" altLang="pt-BR" dirty="0" err="1">
                <a:solidFill>
                  <a:srgbClr val="000000"/>
                </a:solidFill>
              </a:rPr>
              <a:t>registro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retorna</a:t>
            </a:r>
            <a:r>
              <a:rPr lang="en-GB" altLang="pt-BR" dirty="0">
                <a:solidFill>
                  <a:srgbClr val="000000"/>
                </a:solidFill>
              </a:rPr>
              <a:t> no </a:t>
            </a:r>
            <a:r>
              <a:rPr lang="en-GB" altLang="pt-BR" dirty="0" err="1">
                <a:solidFill>
                  <a:srgbClr val="000000"/>
                </a:solidFill>
              </a:rPr>
              <a:t>próprio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registro</a:t>
            </a:r>
            <a:r>
              <a:rPr lang="en-GB" altLang="pt-BR" dirty="0">
                <a:solidFill>
                  <a:srgbClr val="000000"/>
                </a:solidFill>
              </a:rPr>
              <a:t> x.</a:t>
            </a:r>
            <a:endParaRPr lang="fr-FR" altLang="pt-BR" dirty="0"/>
          </a:p>
        </p:txBody>
      </p:sp>
      <p:pic>
        <p:nvPicPr>
          <p:cNvPr id="50178" name="Picture 2" descr="binary-tree-1-search-small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047720"/>
            <a:ext cx="3730760" cy="277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74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8313" y="1784350"/>
            <a:ext cx="8229600" cy="45243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700">
                <a:solidFill>
                  <a:srgbClr val="000000"/>
                </a:solidFill>
                <a:latin typeface="Courier New" panose="02070309020205020404" pitchFamily="49" charset="0"/>
              </a:rPr>
              <a:t>void Pesquisa(Registro *x, Apontador p)</a:t>
            </a:r>
            <a:r>
              <a:rPr lang="ar-SA" altLang="pt-BR" sz="1700">
                <a:solidFill>
                  <a:srgbClr val="000000"/>
                </a:solidFill>
                <a:latin typeface="Courier New" panose="02070309020205020404" pitchFamily="49" charset="0"/>
              </a:rPr>
              <a:t>‏</a:t>
            </a:r>
            <a:endParaRPr lang="en-GB" altLang="pt-BR" sz="17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700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700">
                <a:solidFill>
                  <a:srgbClr val="000000"/>
                </a:solidFill>
                <a:latin typeface="Courier New" panose="02070309020205020404" pitchFamily="49" charset="0"/>
              </a:rPr>
              <a:t>  if (p == NULL){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700">
                <a:solidFill>
                  <a:srgbClr val="000000"/>
                </a:solidFill>
                <a:latin typeface="Courier New" panose="02070309020205020404" pitchFamily="49" charset="0"/>
              </a:rPr>
              <a:t>    printf("Erro : Registro nao esta presente na arvore\n");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700">
                <a:solidFill>
                  <a:srgbClr val="000000"/>
                </a:solidFill>
                <a:latin typeface="Courier New" panose="02070309020205020404" pitchFamily="49" charset="0"/>
              </a:rPr>
              <a:t>    return;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70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700">
                <a:solidFill>
                  <a:srgbClr val="000000"/>
                </a:solidFill>
                <a:latin typeface="Courier New" panose="02070309020205020404" pitchFamily="49" charset="0"/>
              </a:rPr>
              <a:t>  if (x-&gt;Chave &lt; p-&gt;Reg.Chave) 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700">
                <a:solidFill>
                  <a:srgbClr val="000000"/>
                </a:solidFill>
                <a:latin typeface="Courier New" panose="02070309020205020404" pitchFamily="49" charset="0"/>
              </a:rPr>
              <a:t>    Pesquisa(x, p-&gt;pEsq);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700">
                <a:solidFill>
                  <a:srgbClr val="000000"/>
                </a:solidFill>
                <a:latin typeface="Courier New" panose="02070309020205020404" pitchFamily="49" charset="0"/>
              </a:rPr>
              <a:t>    return;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70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700">
                <a:solidFill>
                  <a:srgbClr val="000000"/>
                </a:solidFill>
                <a:latin typeface="Courier New" panose="02070309020205020404" pitchFamily="49" charset="0"/>
              </a:rPr>
              <a:t>  if (x-&gt;Chave &gt; p-&gt;Reg.Chave)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700">
                <a:solidFill>
                  <a:srgbClr val="000000"/>
                </a:solidFill>
                <a:latin typeface="Courier New" panose="02070309020205020404" pitchFamily="49" charset="0"/>
              </a:rPr>
              <a:t>     Pesquisa(x, p-&gt;pDir);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700">
                <a:solidFill>
                  <a:srgbClr val="000000"/>
                </a:solidFill>
                <a:latin typeface="Courier New" panose="02070309020205020404" pitchFamily="49" charset="0"/>
              </a:rPr>
              <a:t>  else *x = p-&gt;Reg;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7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fr-FR" altLang="pt-BR" sz="1700">
              <a:latin typeface="Courier New" panose="02070309020205020404" pitchFamily="49" charset="0"/>
            </a:endParaRPr>
          </a:p>
        </p:txBody>
      </p:sp>
      <p:sp>
        <p:nvSpPr>
          <p:cNvPr id="25608" name="Rectangle 8"/>
          <p:cNvSpPr>
            <a:spLocks noGrp="1" noChangeArrowheads="1"/>
          </p:cNvSpPr>
          <p:nvPr>
            <p:ph type="title"/>
          </p:nvPr>
        </p:nvSpPr>
        <p:spPr>
          <a:xfrm>
            <a:off x="12592" y="187549"/>
            <a:ext cx="6575632" cy="865187"/>
          </a:xfrm>
          <a:noFill/>
          <a:ln/>
        </p:spPr>
        <p:txBody>
          <a:bodyPr/>
          <a:lstStyle/>
          <a:p>
            <a:r>
              <a:rPr lang="pt-BR" altLang="pt-BR" sz="3800" dirty="0"/>
              <a:t>Procedimento para </a:t>
            </a:r>
            <a:br>
              <a:rPr lang="pt-BR" altLang="pt-BR" sz="3800" dirty="0"/>
            </a:br>
            <a:r>
              <a:rPr lang="pt-BR" altLang="pt-BR" sz="3800" dirty="0"/>
              <a:t>Pesquisar na Árvore</a:t>
            </a:r>
            <a:endParaRPr lang="fr-FR" altLang="pt-BR" sz="3800" dirty="0"/>
          </a:p>
        </p:txBody>
      </p:sp>
    </p:spTree>
    <p:extLst>
      <p:ext uri="{BB962C8B-B14F-4D97-AF65-F5344CB8AC3E}">
        <p14:creationId xmlns:p14="http://schemas.microsoft.com/office/powerpoint/2010/main" val="409626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austingwalters.com/wp-content/uploads/2014/10/binary-tree-1-creation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06548"/>
            <a:ext cx="4360142" cy="325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800" dirty="0"/>
              <a:t>Procedimento para Inserir na Árvore</a:t>
            </a:r>
            <a:endParaRPr lang="fr-FR" altLang="pt-BR" sz="3800" dirty="0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2"/>
            <a:ext cx="4042792" cy="4525963"/>
          </a:xfrm>
        </p:spPr>
        <p:txBody>
          <a:bodyPr>
            <a:normAutofit fontScale="77500" lnSpcReduction="20000"/>
          </a:bodyPr>
          <a:lstStyle/>
          <a:p>
            <a:r>
              <a:rPr lang="en-GB" altLang="pt-BR" dirty="0" err="1">
                <a:solidFill>
                  <a:srgbClr val="000000"/>
                </a:solidFill>
              </a:rPr>
              <a:t>Onde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inserir</a:t>
            </a:r>
            <a:r>
              <a:rPr lang="en-GB" altLang="pt-BR" dirty="0">
                <a:solidFill>
                  <a:srgbClr val="000000"/>
                </a:solidFill>
              </a:rPr>
              <a:t>?</a:t>
            </a:r>
          </a:p>
          <a:p>
            <a:pPr lvl="1"/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Atingir</a:t>
            </a:r>
            <a:r>
              <a:rPr lang="en-GB" altLang="pt-BR" dirty="0">
                <a:solidFill>
                  <a:srgbClr val="000000"/>
                </a:solidFill>
              </a:rPr>
              <a:t> um </a:t>
            </a:r>
            <a:r>
              <a:rPr lang="en-GB" altLang="pt-BR" dirty="0" err="1">
                <a:solidFill>
                  <a:srgbClr val="000000"/>
                </a:solidFill>
              </a:rPr>
              <a:t>apontador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nulo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em</a:t>
            </a:r>
            <a:r>
              <a:rPr lang="en-GB" altLang="pt-BR" dirty="0">
                <a:solidFill>
                  <a:srgbClr val="000000"/>
                </a:solidFill>
              </a:rPr>
              <a:t> um </a:t>
            </a:r>
            <a:r>
              <a:rPr lang="en-GB" altLang="pt-BR" dirty="0" err="1">
                <a:solidFill>
                  <a:srgbClr val="000000"/>
                </a:solidFill>
              </a:rPr>
              <a:t>processo</a:t>
            </a:r>
            <a:r>
              <a:rPr lang="en-GB" altLang="pt-BR" dirty="0">
                <a:solidFill>
                  <a:srgbClr val="000000"/>
                </a:solidFill>
              </a:rPr>
              <a:t> de </a:t>
            </a:r>
            <a:r>
              <a:rPr lang="en-GB" altLang="pt-BR" dirty="0" err="1">
                <a:solidFill>
                  <a:srgbClr val="000000"/>
                </a:solidFill>
              </a:rPr>
              <a:t>pesquisa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significa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uma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pesquisa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sem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sucesso</a:t>
            </a:r>
            <a:r>
              <a:rPr lang="en-GB" altLang="pt-BR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GB" altLang="pt-BR" dirty="0">
                <a:solidFill>
                  <a:srgbClr val="000000"/>
                </a:solidFill>
              </a:rPr>
              <a:t> O </a:t>
            </a:r>
            <a:r>
              <a:rPr lang="en-GB" altLang="pt-BR" dirty="0" err="1">
                <a:solidFill>
                  <a:srgbClr val="000000"/>
                </a:solidFill>
              </a:rPr>
              <a:t>apontador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nulo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atingido</a:t>
            </a:r>
            <a:r>
              <a:rPr lang="en-GB" altLang="pt-BR" dirty="0">
                <a:solidFill>
                  <a:srgbClr val="000000"/>
                </a:solidFill>
              </a:rPr>
              <a:t> é o </a:t>
            </a:r>
            <a:r>
              <a:rPr lang="en-GB" altLang="pt-BR" dirty="0" err="1">
                <a:solidFill>
                  <a:srgbClr val="000000"/>
                </a:solidFill>
              </a:rPr>
              <a:t>ponto</a:t>
            </a:r>
            <a:r>
              <a:rPr lang="en-GB" altLang="pt-BR" dirty="0">
                <a:solidFill>
                  <a:srgbClr val="000000"/>
                </a:solidFill>
              </a:rPr>
              <a:t> de </a:t>
            </a:r>
            <a:r>
              <a:rPr lang="en-GB" altLang="pt-BR" dirty="0" err="1">
                <a:solidFill>
                  <a:srgbClr val="000000"/>
                </a:solidFill>
              </a:rPr>
              <a:t>inserção</a:t>
            </a:r>
            <a:r>
              <a:rPr lang="en-GB" altLang="pt-BR" dirty="0">
                <a:solidFill>
                  <a:srgbClr val="000000"/>
                </a:solidFill>
              </a:rPr>
              <a:t>.</a:t>
            </a:r>
          </a:p>
          <a:p>
            <a:pPr lvl="1"/>
            <a:endParaRPr lang="en-GB" altLang="pt-BR" dirty="0">
              <a:solidFill>
                <a:srgbClr val="000000"/>
              </a:solidFill>
            </a:endParaRPr>
          </a:p>
          <a:p>
            <a:r>
              <a:rPr lang="en-GB" altLang="pt-BR" dirty="0">
                <a:solidFill>
                  <a:srgbClr val="000000"/>
                </a:solidFill>
              </a:rPr>
              <a:t>Como </a:t>
            </a:r>
            <a:r>
              <a:rPr lang="en-GB" altLang="pt-BR" dirty="0" err="1">
                <a:solidFill>
                  <a:srgbClr val="000000"/>
                </a:solidFill>
              </a:rPr>
              <a:t>inserir</a:t>
            </a:r>
            <a:r>
              <a:rPr lang="en-GB" altLang="pt-BR" dirty="0">
                <a:solidFill>
                  <a:srgbClr val="000000"/>
                </a:solidFill>
              </a:rPr>
              <a:t>?</a:t>
            </a:r>
          </a:p>
          <a:p>
            <a:pPr lvl="1"/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Cria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célula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contendo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registro</a:t>
            </a:r>
            <a:endParaRPr lang="en-GB" altLang="pt-BR" dirty="0">
              <a:solidFill>
                <a:srgbClr val="000000"/>
              </a:solidFill>
            </a:endParaRPr>
          </a:p>
          <a:p>
            <a:pPr lvl="1"/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Procura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lugar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na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árvore</a:t>
            </a:r>
            <a:endParaRPr lang="en-GB" altLang="pt-BR" dirty="0">
              <a:solidFill>
                <a:srgbClr val="000000"/>
              </a:solidFill>
            </a:endParaRPr>
          </a:p>
          <a:p>
            <a:pPr lvl="1"/>
            <a:r>
              <a:rPr lang="en-GB" altLang="pt-BR" dirty="0">
                <a:solidFill>
                  <a:srgbClr val="000000"/>
                </a:solidFill>
              </a:rPr>
              <a:t> Se </a:t>
            </a:r>
            <a:r>
              <a:rPr lang="en-GB" altLang="pt-BR" dirty="0" err="1">
                <a:solidFill>
                  <a:srgbClr val="000000"/>
                </a:solidFill>
              </a:rPr>
              <a:t>registro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não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tiver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na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árvore</a:t>
            </a:r>
            <a:r>
              <a:rPr lang="en-GB" altLang="pt-BR" dirty="0">
                <a:solidFill>
                  <a:srgbClr val="000000"/>
                </a:solidFill>
              </a:rPr>
              <a:t>, </a:t>
            </a:r>
            <a:r>
              <a:rPr lang="en-GB" altLang="pt-BR" dirty="0" err="1">
                <a:solidFill>
                  <a:srgbClr val="000000"/>
                </a:solidFill>
              </a:rPr>
              <a:t>insere</a:t>
            </a:r>
            <a:r>
              <a:rPr lang="en-GB" altLang="pt-BR" dirty="0">
                <a:solidFill>
                  <a:srgbClr val="000000"/>
                </a:solidFill>
              </a:rPr>
              <a:t>-o</a:t>
            </a:r>
            <a:endParaRPr lang="fr-FR" altLang="pt-BR" dirty="0"/>
          </a:p>
        </p:txBody>
      </p:sp>
    </p:spTree>
    <p:extLst>
      <p:ext uri="{BB962C8B-B14F-4D97-AF65-F5344CB8AC3E}">
        <p14:creationId xmlns:p14="http://schemas.microsoft.com/office/powerpoint/2010/main" val="370896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67" name="Rectangle 9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700">
                <a:solidFill>
                  <a:srgbClr val="000000"/>
                </a:solidFill>
                <a:latin typeface="Courier New" panose="02070309020205020404" pitchFamily="49" charset="0"/>
              </a:rPr>
              <a:t>void Insere(Registro x, Apontador *p)</a:t>
            </a:r>
            <a:r>
              <a:rPr lang="ar-SA" altLang="pt-BR" sz="1700">
                <a:solidFill>
                  <a:srgbClr val="000000"/>
                </a:solidFill>
                <a:latin typeface="Courier New" panose="02070309020205020404" pitchFamily="49" charset="0"/>
              </a:rPr>
              <a:t>‏</a:t>
            </a:r>
            <a:endParaRPr lang="en-GB" altLang="pt-BR" sz="17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700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700">
                <a:solidFill>
                  <a:srgbClr val="000000"/>
                </a:solidFill>
                <a:latin typeface="Courier New" panose="02070309020205020404" pitchFamily="49" charset="0"/>
              </a:rPr>
              <a:t>  if (*p == NULL)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700">
                <a:solidFill>
                  <a:srgbClr val="000000"/>
                </a:solidFill>
                <a:latin typeface="Courier New" panose="02070309020205020404" pitchFamily="49" charset="0"/>
              </a:rPr>
              <a:t>  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700">
                <a:solidFill>
                  <a:srgbClr val="000000"/>
                </a:solidFill>
                <a:latin typeface="Courier New" panose="02070309020205020404" pitchFamily="49" charset="0"/>
              </a:rPr>
              <a:t>    *p = (Apontador)malloc(sizeof(No));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700">
                <a:solidFill>
                  <a:srgbClr val="000000"/>
                </a:solidFill>
                <a:latin typeface="Courier New" panose="02070309020205020404" pitchFamily="49" charset="0"/>
              </a:rPr>
              <a:t>    (*p)-&gt;Reg = x;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700">
                <a:solidFill>
                  <a:srgbClr val="000000"/>
                </a:solidFill>
                <a:latin typeface="Courier New" panose="02070309020205020404" pitchFamily="49" charset="0"/>
              </a:rPr>
              <a:t>    (*p)-&gt;pEsq = NULL; (*p)-&gt;pDir = NULL;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700">
                <a:solidFill>
                  <a:srgbClr val="000000"/>
                </a:solidFill>
                <a:latin typeface="Courier New" panose="02070309020205020404" pitchFamily="49" charset="0"/>
              </a:rPr>
              <a:t>    return;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70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700">
                <a:solidFill>
                  <a:srgbClr val="000000"/>
                </a:solidFill>
                <a:latin typeface="Courier New" panose="02070309020205020404" pitchFamily="49" charset="0"/>
              </a:rPr>
              <a:t>  if (x.Chave &lt; (*p)-&gt;Reg.Chave)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700">
                <a:solidFill>
                  <a:srgbClr val="000000"/>
                </a:solidFill>
                <a:latin typeface="Courier New" panose="02070309020205020404" pitchFamily="49" charset="0"/>
              </a:rPr>
              <a:t>  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700">
                <a:solidFill>
                  <a:srgbClr val="000000"/>
                </a:solidFill>
                <a:latin typeface="Courier New" panose="02070309020205020404" pitchFamily="49" charset="0"/>
              </a:rPr>
              <a:t>    Insere(x, &amp;(*p)-&gt;pEsq);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700">
                <a:solidFill>
                  <a:srgbClr val="000000"/>
                </a:solidFill>
                <a:latin typeface="Courier New" panose="02070309020205020404" pitchFamily="49" charset="0"/>
              </a:rPr>
              <a:t>    return;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70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700">
                <a:solidFill>
                  <a:srgbClr val="000000"/>
                </a:solidFill>
                <a:latin typeface="Courier New" panose="02070309020205020404" pitchFamily="49" charset="0"/>
              </a:rPr>
              <a:t>  if (x.Chave &gt; (*p)-&gt;Reg.Chave)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700">
                <a:solidFill>
                  <a:srgbClr val="000000"/>
                </a:solidFill>
                <a:latin typeface="Courier New" panose="02070309020205020404" pitchFamily="49" charset="0"/>
              </a:rPr>
              <a:t>    Insere(x, &amp;(*p)-&gt;pDir);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700">
                <a:solidFill>
                  <a:srgbClr val="000000"/>
                </a:solidFill>
                <a:latin typeface="Courier New" panose="02070309020205020404" pitchFamily="49" charset="0"/>
              </a:rPr>
              <a:t>  else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700">
                <a:solidFill>
                  <a:srgbClr val="000000"/>
                </a:solidFill>
                <a:latin typeface="Courier New" panose="02070309020205020404" pitchFamily="49" charset="0"/>
              </a:rPr>
              <a:t>    printf("Erro : Registro ja existe na arvore\n");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pt-BR" sz="170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endParaRPr lang="fr-FR" altLang="pt-BR" sz="1700">
              <a:latin typeface="Courier New" panose="02070309020205020404" pitchFamily="49" charset="0"/>
            </a:endParaRPr>
          </a:p>
        </p:txBody>
      </p:sp>
      <p:sp>
        <p:nvSpPr>
          <p:cNvPr id="182368" name="Rectangle 9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t-BR" altLang="pt-BR" sz="3800"/>
              <a:t>Procedimento para Inserir na Árvore</a:t>
            </a:r>
            <a:endParaRPr lang="fr-FR" altLang="pt-BR" sz="3800"/>
          </a:p>
        </p:txBody>
      </p:sp>
    </p:spTree>
    <p:extLst>
      <p:ext uri="{BB962C8B-B14F-4D97-AF65-F5344CB8AC3E}">
        <p14:creationId xmlns:p14="http://schemas.microsoft.com/office/powerpoint/2010/main" val="292994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5"/>
          <p:cNvSpPr>
            <a:spLocks noGrp="1" noChangeArrowheads="1"/>
          </p:cNvSpPr>
          <p:nvPr>
            <p:ph type="title"/>
          </p:nvPr>
        </p:nvSpPr>
        <p:spPr>
          <a:xfrm>
            <a:off x="179389" y="277813"/>
            <a:ext cx="6408836" cy="865187"/>
          </a:xfrm>
        </p:spPr>
        <p:txBody>
          <a:bodyPr/>
          <a:lstStyle/>
          <a:p>
            <a:r>
              <a:rPr lang="pt-BR" altLang="pt-BR" sz="3400" dirty="0"/>
              <a:t>Procedimentos para Inicializar a Árvore</a:t>
            </a:r>
            <a:endParaRPr lang="fr-FR" altLang="pt-BR" sz="3400" dirty="0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8313" y="1295400"/>
            <a:ext cx="8229600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GB" altLang="pt-BR" sz="22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GB" altLang="pt-BR" sz="22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GB" altLang="pt-BR" sz="2200">
                <a:solidFill>
                  <a:srgbClr val="000000"/>
                </a:solidFill>
                <a:latin typeface="Courier New" panose="02070309020205020404" pitchFamily="49" charset="0"/>
              </a:rPr>
              <a:t>void Inicializa(Apontador *Dicionario)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pt-BR" sz="2200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pt-BR" sz="2200">
                <a:solidFill>
                  <a:srgbClr val="000000"/>
                </a:solidFill>
                <a:latin typeface="Courier New" panose="02070309020205020404" pitchFamily="49" charset="0"/>
              </a:rPr>
              <a:t>	*Dicionario = NULL;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pt-BR" sz="22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fr-FR" altLang="pt-BR" sz="22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06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3" name="Text Box 3"/>
          <p:cNvSpPr txBox="1">
            <a:spLocks noChangeArrowheads="1"/>
          </p:cNvSpPr>
          <p:nvPr/>
        </p:nvSpPr>
        <p:spPr bwMode="auto">
          <a:xfrm>
            <a:off x="468313" y="1628775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algn="ctr" defTabSz="457200" fontAlgn="base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algn="ctr" defTabSz="457200" fontAlgn="base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algn="ctr" defTabSz="457200" fontAlgn="base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algn="ctr" defTabSz="457200" fontAlgn="base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Char char=""/>
            </a:pPr>
            <a:r>
              <a:rPr lang="en-GB" altLang="pt-BR" sz="2200">
                <a:solidFill>
                  <a:srgbClr val="000000"/>
                </a:solidFill>
                <a:cs typeface="Lucida Sans Unicode" panose="020B0602030504020204" pitchFamily="34" charset="0"/>
              </a:rPr>
              <a:t>Como retirar?</a:t>
            </a: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Char char=""/>
            </a:pPr>
            <a:endParaRPr lang="en-GB" altLang="pt-BR" sz="2200">
              <a:solidFill>
                <a:srgbClr val="000000"/>
              </a:solidFill>
              <a:cs typeface="Lucida Sans Unicode" panose="020B0602030504020204" pitchFamily="34" charset="0"/>
            </a:endParaRP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Char char=""/>
            </a:pPr>
            <a:endParaRPr lang="en-GB" altLang="pt-BR" sz="2200">
              <a:solidFill>
                <a:srgbClr val="000000"/>
              </a:solidFill>
              <a:cs typeface="Lucida Sans Unicode" panose="020B0602030504020204" pitchFamily="34" charset="0"/>
            </a:endParaRP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Char char=""/>
            </a:pPr>
            <a:endParaRPr lang="en-GB" altLang="pt-BR" sz="2200">
              <a:solidFill>
                <a:srgbClr val="000000"/>
              </a:solidFill>
              <a:cs typeface="Lucida Sans Unicode" panose="020B0602030504020204" pitchFamily="34" charset="0"/>
            </a:endParaRP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Char char=""/>
            </a:pPr>
            <a:endParaRPr lang="en-GB" altLang="pt-BR" sz="2200">
              <a:solidFill>
                <a:srgbClr val="000000"/>
              </a:solidFill>
              <a:cs typeface="Lucida Sans Unicode" panose="020B0602030504020204" pitchFamily="34" charset="0"/>
            </a:endParaRP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Char char=""/>
            </a:pPr>
            <a:endParaRPr lang="en-GB" altLang="pt-BR" sz="2200">
              <a:solidFill>
                <a:srgbClr val="000000"/>
              </a:solidFill>
              <a:cs typeface="Lucida Sans Unicode" panose="020B0602030504020204" pitchFamily="34" charset="0"/>
            </a:endParaRP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Char char=""/>
            </a:pPr>
            <a:endParaRPr lang="en-GB" altLang="pt-BR" sz="2200">
              <a:solidFill>
                <a:srgbClr val="000000"/>
              </a:solidFill>
              <a:cs typeface="Lucida Sans Unicode" panose="020B0602030504020204" pitchFamily="34" charset="0"/>
            </a:endParaRP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Char char=""/>
            </a:pPr>
            <a:endParaRPr lang="en-GB" altLang="pt-BR" sz="2200">
              <a:solidFill>
                <a:srgbClr val="000000"/>
              </a:solidFill>
              <a:cs typeface="Lucida Sans Unicode" panose="020B0602030504020204" pitchFamily="34" charset="0"/>
            </a:endParaRP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Char char=""/>
            </a:pPr>
            <a:endParaRPr lang="en-GB" altLang="pt-BR" sz="2200">
              <a:solidFill>
                <a:srgbClr val="000000"/>
              </a:solidFill>
              <a:cs typeface="Lucida Sans Unicode" panose="020B0602030504020204" pitchFamily="34" charset="0"/>
            </a:endParaRP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Char char=""/>
            </a:pPr>
            <a:r>
              <a:rPr lang="en-GB" altLang="pt-BR" sz="2200">
                <a:solidFill>
                  <a:srgbClr val="000000"/>
                </a:solidFill>
                <a:cs typeface="Lucida Sans Unicode" panose="020B0602030504020204" pitchFamily="34" charset="0"/>
              </a:rPr>
              <a:t>Folha?</a:t>
            </a: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Char char=""/>
            </a:pPr>
            <a:r>
              <a:rPr lang="en-GB" altLang="pt-BR" sz="2200">
                <a:solidFill>
                  <a:srgbClr val="000000"/>
                </a:solidFill>
                <a:cs typeface="Lucida Sans Unicode" panose="020B0602030504020204" pitchFamily="34" charset="0"/>
              </a:rPr>
              <a:t>Nó interno, contendo um filho?</a:t>
            </a: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Char char=""/>
            </a:pPr>
            <a:r>
              <a:rPr lang="en-GB" altLang="pt-BR" sz="2200">
                <a:solidFill>
                  <a:srgbClr val="000000"/>
                </a:solidFill>
                <a:cs typeface="Lucida Sans Unicode" panose="020B0602030504020204" pitchFamily="34" charset="0"/>
              </a:rPr>
              <a:t>Raiz da árvore ou subárvore?</a:t>
            </a:r>
          </a:p>
        </p:txBody>
      </p:sp>
      <p:pic>
        <p:nvPicPr>
          <p:cNvPr id="266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205038"/>
            <a:ext cx="402907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624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49663" y="4346575"/>
              <a:ext cx="7937" cy="6350"/>
            </p14:xfrm>
          </p:contentPart>
        </mc:Choice>
        <mc:Fallback xmlns="">
          <p:pic>
            <p:nvPicPr>
              <p:cNvPr id="26624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40283" y="4337403"/>
                <a:ext cx="26697" cy="24694"/>
              </a:xfrm>
              <a:prstGeom prst="rect">
                <a:avLst/>
              </a:prstGeom>
            </p:spPr>
          </p:pic>
        </mc:Fallback>
      </mc:AlternateContent>
      <p:sp>
        <p:nvSpPr>
          <p:cNvPr id="26624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Retirada de um Registro da Árvore</a:t>
            </a:r>
            <a:endParaRPr lang="fr-FR" altLang="pt-BR"/>
          </a:p>
        </p:txBody>
      </p:sp>
    </p:spTree>
    <p:extLst>
      <p:ext uri="{BB962C8B-B14F-4D97-AF65-F5344CB8AC3E}">
        <p14:creationId xmlns:p14="http://schemas.microsoft.com/office/powerpoint/2010/main" val="182506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52400" y="1524000"/>
            <a:ext cx="8991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algn="ctr" defTabSz="457200" fontAlgn="base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algn="ctr" defTabSz="457200" fontAlgn="base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algn="ctr" defTabSz="457200" fontAlgn="base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algn="ctr" defTabSz="457200" fontAlgn="base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Char char=""/>
            </a:pP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Alguns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comentários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:</a:t>
            </a:r>
          </a:p>
          <a:p>
            <a:pPr lvl="1" algn="l">
              <a:lnSpc>
                <a:spcPct val="100000"/>
              </a:lnSpc>
              <a:spcBef>
                <a:spcPct val="50000"/>
              </a:spcBef>
            </a:pP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1. A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retirada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de um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registro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não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é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tão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simples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quanto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a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inserção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.</a:t>
            </a:r>
          </a:p>
          <a:p>
            <a:pPr lvl="1" algn="l">
              <a:lnSpc>
                <a:spcPct val="100000"/>
              </a:lnSpc>
              <a:spcBef>
                <a:spcPct val="50000"/>
              </a:spcBef>
            </a:pP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2. Se o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nó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que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contém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o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registro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a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ser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retirado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possui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no</a:t>
            </a:r>
          </a:p>
          <a:p>
            <a:pPr lvl="1" algn="l">
              <a:lnSpc>
                <a:spcPct val="100000"/>
              </a:lnSpc>
              <a:spcBef>
                <a:spcPct val="50000"/>
              </a:spcBef>
            </a:pP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   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máximo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um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descendente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⇒ a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operação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é simples.</a:t>
            </a:r>
          </a:p>
          <a:p>
            <a:pPr lvl="1" algn="l">
              <a:lnSpc>
                <a:spcPct val="100000"/>
              </a:lnSpc>
              <a:spcBef>
                <a:spcPct val="50000"/>
              </a:spcBef>
            </a:pP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3. No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caso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do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nó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conter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dois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descendentes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o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registro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</a:p>
          <a:p>
            <a:pPr lvl="1" algn="l">
              <a:lnSpc>
                <a:spcPct val="100000"/>
              </a:lnSpc>
              <a:spcBef>
                <a:spcPct val="50000"/>
              </a:spcBef>
            </a:pP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   a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ser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retirado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deve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ser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primeiro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:</a:t>
            </a:r>
          </a:p>
          <a:p>
            <a:pPr lvl="1" algn="l">
              <a:lnSpc>
                <a:spcPct val="100000"/>
              </a:lnSpc>
              <a:spcBef>
                <a:spcPct val="50000"/>
              </a:spcBef>
            </a:pP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  –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substituído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pelo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registro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mais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à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direita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na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subárvore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		</a:t>
            </a:r>
          </a:p>
          <a:p>
            <a:pPr lvl="1" algn="l">
              <a:lnSpc>
                <a:spcPct val="100000"/>
              </a:lnSpc>
              <a:spcBef>
                <a:spcPct val="50000"/>
              </a:spcBef>
            </a:pP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    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esquerda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;</a:t>
            </a:r>
          </a:p>
          <a:p>
            <a:pPr lvl="1" algn="l">
              <a:lnSpc>
                <a:spcPct val="100000"/>
              </a:lnSpc>
              <a:spcBef>
                <a:spcPct val="50000"/>
              </a:spcBef>
            </a:pP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  –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ou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pelo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registro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mais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à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esquerda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na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subárvore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direita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.</a:t>
            </a: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None/>
            </a:pPr>
            <a:endParaRPr lang="en-GB" altLang="pt-BR" sz="2200" dirty="0">
              <a:solidFill>
                <a:srgbClr val="000000"/>
              </a:solidFill>
              <a:cs typeface="Lucida Sans Unicode" panose="020B0602030504020204" pitchFamily="34" charset="0"/>
            </a:endParaRP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title"/>
          </p:nvPr>
        </p:nvSpPr>
        <p:spPr>
          <a:xfrm>
            <a:off x="179512" y="187548"/>
            <a:ext cx="5987008" cy="865188"/>
          </a:xfrm>
        </p:spPr>
        <p:txBody>
          <a:bodyPr/>
          <a:lstStyle/>
          <a:p>
            <a:r>
              <a:rPr lang="pt-BR" altLang="pt-BR" sz="3600" dirty="0"/>
              <a:t>Procedimento para </a:t>
            </a:r>
            <a:r>
              <a:rPr lang="pt-BR" altLang="pt-BR" sz="3600" dirty="0" smtClean="0"/>
              <a:t>retirar </a:t>
            </a:r>
            <a:r>
              <a:rPr lang="pt-BR" altLang="pt-BR" sz="3600" dirty="0"/>
              <a:t/>
            </a:r>
            <a:br>
              <a:rPr lang="pt-BR" altLang="pt-BR" sz="3600" dirty="0"/>
            </a:br>
            <a:r>
              <a:rPr lang="pt-BR" altLang="pt-BR" sz="3600" dirty="0"/>
              <a:t>x da </a:t>
            </a:r>
            <a:r>
              <a:rPr lang="pt-BR" altLang="pt-BR" sz="3600" dirty="0" smtClean="0"/>
              <a:t>árvore</a:t>
            </a:r>
            <a:endParaRPr lang="fr-FR" altLang="pt-BR" sz="3600" dirty="0"/>
          </a:p>
        </p:txBody>
      </p:sp>
    </p:spTree>
    <p:extLst>
      <p:ext uri="{BB962C8B-B14F-4D97-AF65-F5344CB8AC3E}">
        <p14:creationId xmlns:p14="http://schemas.microsoft.com/office/powerpoint/2010/main" val="55652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algn="ctr" defTabSz="457200" fontAlgn="base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algn="ctr" defTabSz="457200" fontAlgn="base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algn="ctr" defTabSz="457200" fontAlgn="base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algn="ctr" defTabSz="457200" fontAlgn="base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None/>
            </a:pPr>
            <a:endParaRPr lang="en-GB" altLang="pt-BR" sz="2200">
              <a:solidFill>
                <a:srgbClr val="000000"/>
              </a:solidFill>
              <a:cs typeface="Lucida Sans Unicode" panose="020B0602030504020204" pitchFamily="34" charset="0"/>
            </a:endParaRP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None/>
            </a:pPr>
            <a:endParaRPr lang="en-GB" altLang="pt-BR" sz="2200">
              <a:solidFill>
                <a:srgbClr val="000000"/>
              </a:solidFill>
              <a:cs typeface="Lucida Sans Unicode" panose="020B0602030504020204" pitchFamily="34" charset="0"/>
            </a:endParaRP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None/>
            </a:pPr>
            <a:endParaRPr lang="en-GB" altLang="pt-BR" sz="2200">
              <a:solidFill>
                <a:srgbClr val="000000"/>
              </a:solidFill>
              <a:cs typeface="Lucida Sans Unicode" panose="020B0602030504020204" pitchFamily="34" charset="0"/>
            </a:endParaRP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None/>
            </a:pPr>
            <a:endParaRPr lang="en-GB" altLang="pt-BR" sz="2200">
              <a:solidFill>
                <a:srgbClr val="000000"/>
              </a:solidFill>
              <a:cs typeface="Lucida Sans Unicode" panose="020B0602030504020204" pitchFamily="34" charset="0"/>
            </a:endParaRP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None/>
            </a:pPr>
            <a:endParaRPr lang="en-GB" altLang="pt-BR" sz="2200">
              <a:solidFill>
                <a:srgbClr val="000000"/>
              </a:solidFill>
              <a:cs typeface="Lucida Sans Unicode" panose="020B0602030504020204" pitchFamily="34" charset="0"/>
            </a:endParaRP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None/>
            </a:pPr>
            <a:endParaRPr lang="en-GB" altLang="pt-BR" sz="2200">
              <a:solidFill>
                <a:srgbClr val="000000"/>
              </a:solidFill>
              <a:cs typeface="Lucida Sans Unicode" panose="020B0602030504020204" pitchFamily="34" charset="0"/>
            </a:endParaRP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None/>
            </a:pPr>
            <a:endParaRPr lang="en-GB" altLang="pt-BR" sz="2200">
              <a:solidFill>
                <a:srgbClr val="000000"/>
              </a:solidFill>
              <a:cs typeface="Lucida Sans Unicode" panose="020B0602030504020204" pitchFamily="34" charset="0"/>
            </a:endParaRP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None/>
            </a:pPr>
            <a:endParaRPr lang="en-GB" altLang="pt-BR" sz="2200">
              <a:solidFill>
                <a:srgbClr val="000000"/>
              </a:solidFill>
              <a:cs typeface="Lucida Sans Unicode" panose="020B0602030504020204" pitchFamily="34" charset="0"/>
            </a:endParaRP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Char char=""/>
            </a:pPr>
            <a:r>
              <a:rPr lang="en-GB" altLang="pt-BR" sz="2200">
                <a:solidFill>
                  <a:srgbClr val="000000"/>
                </a:solidFill>
                <a:cs typeface="Lucida Sans Unicode" panose="020B0602030504020204" pitchFamily="34" charset="0"/>
              </a:rPr>
              <a:t>Assim: para retirar o registro com chave 5 da árvore basta trocá-lo pelo registro com chave 4 ou pelo registro com chave 6, e então retirar o nó que recebeu o registro com chave 5.</a:t>
            </a: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None/>
            </a:pPr>
            <a:endParaRPr lang="en-GB" altLang="pt-BR" sz="2200">
              <a:solidFill>
                <a:srgbClr val="000000"/>
              </a:solidFill>
              <a:cs typeface="Lucida Sans Unicode" panose="020B0602030504020204" pitchFamily="34" charset="0"/>
            </a:endParaRP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1571625"/>
            <a:ext cx="402907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702" name="Rectangle 6"/>
          <p:cNvSpPr>
            <a:spLocks noGrp="1" noChangeArrowheads="1"/>
          </p:cNvSpPr>
          <p:nvPr>
            <p:ph type="title"/>
          </p:nvPr>
        </p:nvSpPr>
        <p:spPr>
          <a:xfrm>
            <a:off x="-612576" y="235241"/>
            <a:ext cx="8229600" cy="865188"/>
          </a:xfrm>
        </p:spPr>
        <p:txBody>
          <a:bodyPr/>
          <a:lstStyle/>
          <a:p>
            <a:r>
              <a:rPr lang="pt-BR" altLang="pt-BR" sz="3800" dirty="0"/>
              <a:t>Exemplo de Retirada de </a:t>
            </a:r>
            <a:br>
              <a:rPr lang="pt-BR" altLang="pt-BR" sz="3800" dirty="0"/>
            </a:br>
            <a:r>
              <a:rPr lang="pt-BR" altLang="pt-BR" sz="3800" dirty="0"/>
              <a:t>um Registro da Árvore</a:t>
            </a:r>
            <a:endParaRPr lang="fr-FR" altLang="pt-BR" sz="3800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pt-BR" dirty="0"/>
          </a:p>
        </p:txBody>
      </p:sp>
    </p:spTree>
    <p:extLst>
      <p:ext uri="{BB962C8B-B14F-4D97-AF65-F5344CB8AC3E}">
        <p14:creationId xmlns:p14="http://schemas.microsoft.com/office/powerpoint/2010/main" val="6054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87F2-ECF7-4BBB-A8CE-7E21FF0351E8}" type="slidenum">
              <a:rPr lang="pt-PT" altLang="pt-BR"/>
              <a:pPr/>
              <a:t>29</a:t>
            </a:fld>
            <a:endParaRPr lang="pt-PT" altLang="pt-BR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Árvores Binárias de Busca - Complexidade</a:t>
            </a:r>
            <a:endParaRPr lang="pt-BR" altLang="pt-BR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pt-BR"/>
              <a:t>A busca em uma árvore binária tem complexidade </a:t>
            </a:r>
            <a:r>
              <a:rPr lang="en-US" altLang="pt-BR" i="1"/>
              <a:t>O</a:t>
            </a:r>
            <a:r>
              <a:rPr lang="en-US" altLang="pt-BR"/>
              <a:t>(</a:t>
            </a:r>
            <a:r>
              <a:rPr lang="en-US" altLang="pt-BR" i="1"/>
              <a:t>h</a:t>
            </a:r>
            <a:r>
              <a:rPr lang="en-US" altLang="pt-BR"/>
              <a:t>)</a:t>
            </a:r>
          </a:p>
          <a:p>
            <a:r>
              <a:rPr lang="en-US" altLang="pt-BR"/>
              <a:t>A altura de uma árvore é, </a:t>
            </a:r>
          </a:p>
          <a:p>
            <a:pPr lvl="1"/>
            <a:r>
              <a:rPr lang="en-US" altLang="pt-BR"/>
              <a:t>no pior caso, </a:t>
            </a:r>
            <a:r>
              <a:rPr lang="en-US" altLang="pt-BR" i="1"/>
              <a:t>n</a:t>
            </a:r>
            <a:r>
              <a:rPr lang="en-US" altLang="pt-BR"/>
              <a:t> </a:t>
            </a:r>
          </a:p>
          <a:p>
            <a:pPr lvl="1"/>
            <a:r>
              <a:rPr lang="en-US" altLang="pt-BR"/>
              <a:t>no melhor caso, </a:t>
            </a:r>
            <a:r>
              <a:rPr lang="en-US" altLang="pt-BR">
                <a:sym typeface="Symbol" panose="05050102010706020507" pitchFamily="18" charset="2"/>
              </a:rPr>
              <a:t></a:t>
            </a:r>
            <a:r>
              <a:rPr lang="en-US" altLang="pt-BR"/>
              <a:t>log</a:t>
            </a:r>
            <a:r>
              <a:rPr lang="en-US" altLang="pt-BR" baseline="-25000"/>
              <a:t>2 </a:t>
            </a:r>
            <a:r>
              <a:rPr lang="en-US" altLang="pt-BR" i="1"/>
              <a:t>n</a:t>
            </a:r>
            <a:r>
              <a:rPr lang="en-US" altLang="pt-BR">
                <a:sym typeface="Symbol" panose="05050102010706020507" pitchFamily="18" charset="2"/>
              </a:rPr>
              <a:t></a:t>
            </a:r>
            <a:r>
              <a:rPr lang="en-US" altLang="pt-BR" i="1"/>
              <a:t> + </a:t>
            </a:r>
            <a:r>
              <a:rPr lang="en-US" altLang="pt-BR"/>
              <a:t>1 (árvore completa)</a:t>
            </a:r>
          </a:p>
          <a:p>
            <a:r>
              <a:rPr lang="en-US" altLang="pt-BR"/>
              <a:t>Inserção e remoção também têm complexidade de pior caso </a:t>
            </a:r>
            <a:r>
              <a:rPr lang="en-US" altLang="pt-BR" i="1"/>
              <a:t>O</a:t>
            </a:r>
            <a:r>
              <a:rPr lang="en-US" altLang="pt-BR"/>
              <a:t>(</a:t>
            </a:r>
            <a:r>
              <a:rPr lang="en-US" altLang="pt-BR" i="1"/>
              <a:t>h</a:t>
            </a:r>
            <a:r>
              <a:rPr lang="en-US" altLang="pt-BR"/>
              <a:t>), e portanto, a inserção ou a remoção de </a:t>
            </a:r>
            <a:r>
              <a:rPr lang="en-US" altLang="pt-BR" i="1"/>
              <a:t>n </a:t>
            </a:r>
            <a:r>
              <a:rPr lang="en-US" altLang="pt-BR"/>
              <a:t>chaves toma tempo</a:t>
            </a:r>
            <a:endParaRPr lang="en-US" altLang="pt-BR" i="1"/>
          </a:p>
          <a:p>
            <a:pPr lvl="1"/>
            <a:r>
              <a:rPr lang="en-US" altLang="pt-BR" i="1"/>
              <a:t>O</a:t>
            </a:r>
            <a:r>
              <a:rPr lang="en-US" altLang="pt-BR"/>
              <a:t>(</a:t>
            </a:r>
            <a:r>
              <a:rPr lang="en-US" altLang="pt-BR" i="1"/>
              <a:t>n</a:t>
            </a:r>
            <a:r>
              <a:rPr lang="en-US" altLang="pt-BR" baseline="30000"/>
              <a:t>2</a:t>
            </a:r>
            <a:r>
              <a:rPr lang="en-US" altLang="pt-BR"/>
              <a:t>) no pior caso ou</a:t>
            </a:r>
          </a:p>
          <a:p>
            <a:pPr lvl="1"/>
            <a:r>
              <a:rPr lang="en-US" altLang="pt-BR" i="1"/>
              <a:t>O</a:t>
            </a:r>
            <a:r>
              <a:rPr lang="en-US" altLang="pt-BR"/>
              <a:t>(</a:t>
            </a:r>
            <a:r>
              <a:rPr lang="en-US" altLang="pt-BR" i="1"/>
              <a:t>n </a:t>
            </a:r>
            <a:r>
              <a:rPr lang="en-US" altLang="pt-BR"/>
              <a:t>log </a:t>
            </a:r>
            <a:r>
              <a:rPr lang="en-US" altLang="pt-BR" i="1"/>
              <a:t>n</a:t>
            </a:r>
            <a:r>
              <a:rPr lang="en-US" altLang="pt-BR"/>
              <a:t>) se pudermos garantir que árvore tem altura logarítmica</a:t>
            </a:r>
          </a:p>
          <a:p>
            <a:endParaRPr lang="en-US" altLang="pt-BR" baseline="30000"/>
          </a:p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3002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800" dirty="0"/>
              <a:t>Definição </a:t>
            </a:r>
            <a:r>
              <a:rPr lang="pt-BR" altLang="pt-BR" sz="3800" dirty="0" smtClean="0"/>
              <a:t/>
            </a:r>
            <a:br>
              <a:rPr lang="pt-BR" altLang="pt-BR" sz="3800" dirty="0" smtClean="0"/>
            </a:br>
            <a:r>
              <a:rPr lang="pt-BR" altLang="pt-BR" sz="2900" dirty="0" smtClean="0"/>
              <a:t>(</a:t>
            </a:r>
            <a:r>
              <a:rPr lang="pt-BR" altLang="pt-BR" sz="2900" dirty="0" err="1"/>
              <a:t>Aho</a:t>
            </a:r>
            <a:r>
              <a:rPr lang="pt-BR" altLang="pt-BR" sz="2900" dirty="0"/>
              <a:t>, </a:t>
            </a:r>
            <a:r>
              <a:rPr lang="pt-BR" altLang="pt-BR" sz="2900" dirty="0" err="1"/>
              <a:t>Hopcroft</a:t>
            </a:r>
            <a:r>
              <a:rPr lang="pt-BR" altLang="pt-BR" sz="2900" dirty="0"/>
              <a:t> e </a:t>
            </a:r>
            <a:r>
              <a:rPr lang="pt-BR" altLang="pt-BR" sz="2900" dirty="0" err="1"/>
              <a:t>Ullman</a:t>
            </a:r>
            <a:r>
              <a:rPr lang="pt-BR" altLang="pt-BR" sz="2900" dirty="0"/>
              <a:t> - 1983)</a:t>
            </a:r>
            <a:endParaRPr lang="en-US" altLang="pt-BR" sz="29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altLang="pt-BR" sz="2800" dirty="0" smtClean="0"/>
              <a:t>Um </a:t>
            </a:r>
            <a:r>
              <a:rPr lang="pt-BR" altLang="pt-BR" sz="2800" dirty="0"/>
              <a:t>único nó é uma árvore. Este nó é raiz da árvore.</a:t>
            </a:r>
          </a:p>
          <a:p>
            <a:r>
              <a:rPr lang="pt-BR" altLang="pt-BR" sz="2800" dirty="0"/>
              <a:t>Suponha que n é um nó e T</a:t>
            </a:r>
            <a:r>
              <a:rPr lang="pt-BR" altLang="pt-BR" sz="2800" baseline="-25000" dirty="0"/>
              <a:t>1</a:t>
            </a:r>
            <a:r>
              <a:rPr lang="pt-BR" altLang="pt-BR" sz="2800" dirty="0"/>
              <a:t>, T</a:t>
            </a:r>
            <a:r>
              <a:rPr lang="pt-BR" altLang="pt-BR" sz="2800" baseline="-25000" dirty="0"/>
              <a:t>2</a:t>
            </a:r>
            <a:r>
              <a:rPr lang="pt-BR" altLang="pt-BR" sz="2800" dirty="0"/>
              <a:t>, ..., </a:t>
            </a:r>
            <a:r>
              <a:rPr lang="pt-BR" altLang="pt-BR" sz="2800" dirty="0" err="1"/>
              <a:t>T</a:t>
            </a:r>
            <a:r>
              <a:rPr lang="pt-BR" altLang="pt-BR" sz="2800" baseline="-25000" dirty="0" err="1"/>
              <a:t>k</a:t>
            </a:r>
            <a:r>
              <a:rPr lang="pt-BR" altLang="pt-BR" sz="2800" dirty="0"/>
              <a:t> sejam árvores com </a:t>
            </a:r>
            <a:r>
              <a:rPr lang="pt-BR" altLang="pt-BR" sz="2800" dirty="0" err="1"/>
              <a:t>raizes</a:t>
            </a:r>
            <a:r>
              <a:rPr lang="pt-BR" altLang="pt-BR" sz="2800" dirty="0"/>
              <a:t> n</a:t>
            </a:r>
            <a:r>
              <a:rPr lang="pt-BR" altLang="pt-BR" sz="2800" baseline="-25000" dirty="0"/>
              <a:t>1</a:t>
            </a:r>
            <a:r>
              <a:rPr lang="pt-BR" altLang="pt-BR" sz="2800" dirty="0"/>
              <a:t>, n</a:t>
            </a:r>
            <a:r>
              <a:rPr lang="pt-BR" altLang="pt-BR" sz="2800" baseline="-25000" dirty="0"/>
              <a:t>2</a:t>
            </a:r>
            <a:r>
              <a:rPr lang="pt-BR" altLang="pt-BR" sz="2800" dirty="0"/>
              <a:t>, ... , </a:t>
            </a:r>
            <a:r>
              <a:rPr lang="pt-BR" altLang="pt-BR" sz="2800" dirty="0" err="1"/>
              <a:t>n</a:t>
            </a:r>
            <a:r>
              <a:rPr lang="pt-BR" altLang="pt-BR" sz="2800" baseline="-25000" dirty="0" err="1"/>
              <a:t>k</a:t>
            </a:r>
            <a:r>
              <a:rPr lang="pt-BR" altLang="pt-BR" sz="2800" dirty="0"/>
              <a:t>, respectivamente. Podemos construir uma nova árvore tornando n a raiz e T</a:t>
            </a:r>
            <a:r>
              <a:rPr lang="pt-BR" altLang="pt-BR" sz="2800" baseline="-25000" dirty="0"/>
              <a:t>1</a:t>
            </a:r>
            <a:r>
              <a:rPr lang="pt-BR" altLang="pt-BR" sz="2800" dirty="0"/>
              <a:t>, T</a:t>
            </a:r>
            <a:r>
              <a:rPr lang="pt-BR" altLang="pt-BR" sz="2800" baseline="-25000" dirty="0"/>
              <a:t>2</a:t>
            </a:r>
            <a:r>
              <a:rPr lang="pt-BR" altLang="pt-BR" sz="2800" dirty="0"/>
              <a:t>, ...., </a:t>
            </a:r>
            <a:r>
              <a:rPr lang="pt-BR" altLang="pt-BR" sz="2800" dirty="0" err="1"/>
              <a:t>T</a:t>
            </a:r>
            <a:r>
              <a:rPr lang="pt-BR" altLang="pt-BR" sz="2800" baseline="-25000" dirty="0" err="1"/>
              <a:t>k</a:t>
            </a:r>
            <a:r>
              <a:rPr lang="pt-BR" altLang="pt-BR" sz="2800" dirty="0"/>
              <a:t> sejam </a:t>
            </a:r>
            <a:r>
              <a:rPr lang="pt-BR" altLang="pt-BR" sz="2800" dirty="0" err="1"/>
              <a:t>subárvores</a:t>
            </a:r>
            <a:r>
              <a:rPr lang="pt-BR" altLang="pt-BR" sz="2800" dirty="0"/>
              <a:t> da raiz. Nós n</a:t>
            </a:r>
            <a:r>
              <a:rPr lang="pt-BR" altLang="pt-BR" sz="2800" baseline="-25000" dirty="0"/>
              <a:t>1</a:t>
            </a:r>
            <a:r>
              <a:rPr lang="pt-BR" altLang="pt-BR" sz="2800" dirty="0"/>
              <a:t>, n</a:t>
            </a:r>
            <a:r>
              <a:rPr lang="pt-BR" altLang="pt-BR" sz="2800" baseline="-25000" dirty="0"/>
              <a:t>2</a:t>
            </a:r>
            <a:r>
              <a:rPr lang="pt-BR" altLang="pt-BR" sz="2800" dirty="0"/>
              <a:t>, ..., </a:t>
            </a:r>
            <a:r>
              <a:rPr lang="pt-BR" altLang="pt-BR" sz="2800" dirty="0" err="1"/>
              <a:t>n</a:t>
            </a:r>
            <a:r>
              <a:rPr lang="pt-BR" altLang="pt-BR" sz="2800" baseline="-25000" dirty="0" err="1"/>
              <a:t>k</a:t>
            </a:r>
            <a:r>
              <a:rPr lang="pt-BR" altLang="pt-BR" sz="2800" dirty="0"/>
              <a:t> são chamados filhos do nó n.</a:t>
            </a:r>
            <a:endParaRPr lang="en-US" altLang="pt-BR" sz="2800" dirty="0"/>
          </a:p>
          <a:p>
            <a:endParaRPr lang="en-US" altLang="pt-BR" sz="2800" dirty="0"/>
          </a:p>
        </p:txBody>
      </p:sp>
      <p:pic>
        <p:nvPicPr>
          <p:cNvPr id="5" name="Picture 4" descr="arvore-complet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414" y="4437112"/>
            <a:ext cx="491958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18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79388" y="1341438"/>
            <a:ext cx="4608512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algn="ctr" defTabSz="457200" fontAlgn="base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algn="ctr" defTabSz="457200" fontAlgn="base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algn="ctr" defTabSz="457200" fontAlgn="base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algn="ctr" defTabSz="457200" fontAlgn="base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None/>
            </a:pPr>
            <a:r>
              <a:rPr lang="en-GB" altLang="pt-BR" sz="1600">
                <a:solidFill>
                  <a:srgbClr val="000000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void Retira(Registro x, </a:t>
            </a: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None/>
            </a:pPr>
            <a:r>
              <a:rPr lang="en-GB" altLang="pt-BR" sz="1600">
                <a:solidFill>
                  <a:srgbClr val="000000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            Apontador *p)</a:t>
            </a:r>
            <a:r>
              <a:rPr lang="ar-SA" altLang="pt-BR" sz="1600">
                <a:solidFill>
                  <a:srgbClr val="000000"/>
                </a:solidFill>
                <a:latin typeface="Courier New" panose="02070309020205020404" pitchFamily="49" charset="0"/>
              </a:rPr>
              <a:t>‏</a:t>
            </a:r>
            <a:endParaRPr lang="en-GB" altLang="pt-BR" sz="1600">
              <a:solidFill>
                <a:srgbClr val="000000"/>
              </a:solidFill>
              <a:latin typeface="Courier New" panose="02070309020205020404" pitchFamily="49" charset="0"/>
              <a:cs typeface="Lucida Sans Unicode" panose="020B0602030504020204" pitchFamily="34" charset="0"/>
            </a:endParaRP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None/>
            </a:pPr>
            <a:r>
              <a:rPr lang="en-GB" altLang="pt-BR" sz="1600">
                <a:solidFill>
                  <a:srgbClr val="000000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{   </a:t>
            </a: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None/>
            </a:pPr>
            <a:r>
              <a:rPr lang="en-GB" altLang="pt-BR" sz="1600">
                <a:solidFill>
                  <a:srgbClr val="000000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  Apontador Aux;</a:t>
            </a: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None/>
            </a:pPr>
            <a:r>
              <a:rPr lang="en-GB" altLang="pt-BR" sz="1600">
                <a:solidFill>
                  <a:srgbClr val="000000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  if (*p == NULL) { </a:t>
            </a: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None/>
            </a:pPr>
            <a:r>
              <a:rPr lang="en-GB" altLang="pt-BR" sz="1600">
                <a:solidFill>
                  <a:srgbClr val="000000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    printf("Erro : Registro nao </a:t>
            </a: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None/>
            </a:pPr>
            <a:r>
              <a:rPr lang="en-GB" altLang="pt-BR" sz="1600">
                <a:solidFill>
                  <a:srgbClr val="000000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            esta na arvore\n"); </a:t>
            </a: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None/>
            </a:pPr>
            <a:r>
              <a:rPr lang="en-GB" altLang="pt-BR" sz="1600">
                <a:solidFill>
                  <a:srgbClr val="000000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    return;</a:t>
            </a: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None/>
            </a:pPr>
            <a:r>
              <a:rPr lang="en-GB" altLang="pt-BR" sz="1600">
                <a:solidFill>
                  <a:srgbClr val="000000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  }</a:t>
            </a: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None/>
            </a:pPr>
            <a:r>
              <a:rPr lang="en-GB" altLang="pt-BR" sz="1600">
                <a:solidFill>
                  <a:srgbClr val="000000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  if (x.Chave &lt; (*p)-&gt;Reg.Chave) { </a:t>
            </a: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None/>
            </a:pPr>
            <a:r>
              <a:rPr lang="en-GB" altLang="pt-BR" sz="1600">
                <a:solidFill>
                  <a:srgbClr val="000000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     Retira(x, &amp;(*p)-&gt;pEsq);        </a:t>
            </a: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None/>
            </a:pPr>
            <a:r>
              <a:rPr lang="en-GB" altLang="pt-BR" sz="1600">
                <a:solidFill>
                  <a:srgbClr val="000000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     return; </a:t>
            </a: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None/>
            </a:pPr>
            <a:r>
              <a:rPr lang="en-GB" altLang="pt-BR" sz="1600">
                <a:solidFill>
                  <a:srgbClr val="000000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  }</a:t>
            </a: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None/>
            </a:pPr>
            <a:r>
              <a:rPr lang="en-GB" altLang="pt-BR" sz="1600">
                <a:solidFill>
                  <a:srgbClr val="000000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  if (x.Chave &gt; (*p)-&gt;Reg.Chave){ </a:t>
            </a: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None/>
            </a:pPr>
            <a:r>
              <a:rPr lang="en-GB" altLang="pt-BR" sz="1600">
                <a:solidFill>
                  <a:srgbClr val="000000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     Retira(x, &amp;(*p)-&gt;pDir); </a:t>
            </a: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None/>
            </a:pPr>
            <a:r>
              <a:rPr lang="en-GB" altLang="pt-BR" sz="1600">
                <a:solidFill>
                  <a:srgbClr val="000000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     return; </a:t>
            </a: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None/>
            </a:pPr>
            <a:r>
              <a:rPr lang="en-GB" altLang="pt-BR" sz="1600">
                <a:solidFill>
                  <a:srgbClr val="000000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  }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altLang="pt-BR" sz="1600">
                <a:solidFill>
                  <a:srgbClr val="000000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  </a:t>
            </a:r>
            <a:endParaRPr lang="en-GB" altLang="pt-BR" sz="1600">
              <a:solidFill>
                <a:srgbClr val="000000"/>
              </a:solidFill>
              <a:cs typeface="Lucida Sans Unicode" panose="020B0602030504020204" pitchFamily="34" charset="0"/>
            </a:endParaRP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4787900" y="1628775"/>
            <a:ext cx="43561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algn="ctr" defTabSz="457200" fontAlgn="base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algn="ctr" defTabSz="457200" fontAlgn="base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algn="ctr" defTabSz="457200" fontAlgn="base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algn="ctr" defTabSz="457200" fontAlgn="base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None/>
            </a:pPr>
            <a:r>
              <a:rPr lang="en-GB" altLang="pt-BR" sz="1600">
                <a:solidFill>
                  <a:srgbClr val="000000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if ((*p)-&gt;pDir == NULL)  {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altLang="pt-BR" sz="1600">
                <a:solidFill>
                  <a:srgbClr val="000000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     Aux = *p;           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altLang="pt-BR" sz="1600">
                <a:solidFill>
                  <a:srgbClr val="000000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     *p = (*p)-&gt;pEsq;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altLang="pt-BR" sz="1600">
                <a:solidFill>
                  <a:srgbClr val="000000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     free(Aux);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altLang="pt-BR" sz="1600">
                <a:solidFill>
                  <a:srgbClr val="000000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     return;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altLang="pt-BR" sz="1600">
                <a:solidFill>
                  <a:srgbClr val="000000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  }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altLang="pt-BR" sz="1600">
                <a:solidFill>
                  <a:srgbClr val="000000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  if ((*p)-&gt;pEsq != NULL) { 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altLang="pt-BR" sz="1600">
                <a:solidFill>
                  <a:srgbClr val="000000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     Antecessor(*p, &amp;(*p)-&gt;pEsq);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altLang="pt-BR" sz="1600">
                <a:solidFill>
                  <a:srgbClr val="000000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     return;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altLang="pt-BR" sz="1600">
                <a:solidFill>
                  <a:srgbClr val="000000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  }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altLang="pt-BR" sz="1600">
                <a:solidFill>
                  <a:srgbClr val="000000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  /* ((*p)-&gt;pEsq == NULL) */ 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altLang="pt-BR" sz="1600">
                <a:solidFill>
                  <a:srgbClr val="000000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  Aux = *p; 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altLang="pt-BR" sz="1600">
                <a:solidFill>
                  <a:srgbClr val="000000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  *p = (*p)-&gt;pDir;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altLang="pt-BR" sz="1600">
                <a:solidFill>
                  <a:srgbClr val="000000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  free(Aux);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altLang="pt-BR" sz="1600">
                <a:solidFill>
                  <a:srgbClr val="000000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}  </a:t>
            </a:r>
            <a:endParaRPr lang="en-GB" altLang="pt-BR" sz="1600">
              <a:solidFill>
                <a:srgbClr val="000000"/>
              </a:solidFill>
              <a:cs typeface="Lucida Sans Unicode" panose="020B0602030504020204" pitchFamily="34" charset="0"/>
            </a:endParaRP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4572000" y="1484313"/>
            <a:ext cx="0" cy="537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1760" name="Rectangle 16"/>
          <p:cNvSpPr>
            <a:spLocks noGrp="1" noChangeArrowheads="1"/>
          </p:cNvSpPr>
          <p:nvPr>
            <p:ph type="title"/>
          </p:nvPr>
        </p:nvSpPr>
        <p:spPr>
          <a:xfrm>
            <a:off x="0" y="187548"/>
            <a:ext cx="6516216" cy="865188"/>
          </a:xfrm>
        </p:spPr>
        <p:txBody>
          <a:bodyPr/>
          <a:lstStyle/>
          <a:p>
            <a:r>
              <a:rPr lang="pt-BR" altLang="pt-BR" sz="3600" dirty="0"/>
              <a:t>Exemplo de Retirada de </a:t>
            </a:r>
            <a:br>
              <a:rPr lang="pt-BR" altLang="pt-BR" sz="3600" dirty="0"/>
            </a:br>
            <a:r>
              <a:rPr lang="pt-BR" altLang="pt-BR" sz="3600" dirty="0"/>
              <a:t>um Registro da Árvore</a:t>
            </a:r>
            <a:endParaRPr lang="fr-FR" altLang="pt-BR" sz="3600" dirty="0"/>
          </a:p>
        </p:txBody>
      </p:sp>
    </p:spTree>
    <p:extLst>
      <p:ext uri="{BB962C8B-B14F-4D97-AF65-F5344CB8AC3E}">
        <p14:creationId xmlns:p14="http://schemas.microsoft.com/office/powerpoint/2010/main" val="267784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algn="ctr" defTabSz="457200" fontAlgn="base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algn="ctr" defTabSz="457200" fontAlgn="base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algn="ctr" defTabSz="457200" fontAlgn="base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algn="ctr" defTabSz="457200" fontAlgn="base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None/>
            </a:pPr>
            <a:r>
              <a:rPr lang="en-GB" altLang="pt-BR" sz="2000">
                <a:solidFill>
                  <a:srgbClr val="000000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void Antecessor(Apontador q, Apontador *r)</a:t>
            </a:r>
            <a:r>
              <a:rPr lang="ar-SA" altLang="pt-BR" sz="2000">
                <a:solidFill>
                  <a:srgbClr val="000000"/>
                </a:solidFill>
                <a:latin typeface="Courier New" panose="02070309020205020404" pitchFamily="49" charset="0"/>
              </a:rPr>
              <a:t>‏</a:t>
            </a:r>
            <a:endParaRPr lang="en-GB" altLang="pt-BR" sz="2000">
              <a:solidFill>
                <a:srgbClr val="000000"/>
              </a:solidFill>
              <a:latin typeface="Courier New" panose="02070309020205020404" pitchFamily="49" charset="0"/>
              <a:cs typeface="Lucida Sans Unicode" panose="020B0602030504020204" pitchFamily="34" charset="0"/>
            </a:endParaRP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None/>
            </a:pPr>
            <a:r>
              <a:rPr lang="en-GB" altLang="pt-BR" sz="2000">
                <a:solidFill>
                  <a:srgbClr val="000000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{ </a:t>
            </a: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None/>
            </a:pPr>
            <a:r>
              <a:rPr lang="en-GB" altLang="pt-BR" sz="2000">
                <a:solidFill>
                  <a:srgbClr val="000000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  Apontador aux;</a:t>
            </a: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None/>
            </a:pPr>
            <a:r>
              <a:rPr lang="en-GB" altLang="pt-BR" sz="2000">
                <a:solidFill>
                  <a:srgbClr val="000000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	if ( (*r)-&gt;pDir != NULL) </a:t>
            </a: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None/>
            </a:pPr>
            <a:r>
              <a:rPr lang="en-GB" altLang="pt-BR" sz="2000">
                <a:solidFill>
                  <a:srgbClr val="000000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  { </a:t>
            </a: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None/>
            </a:pPr>
            <a:r>
              <a:rPr lang="en-GB" altLang="pt-BR" sz="2000">
                <a:solidFill>
                  <a:srgbClr val="000000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		Antecessor(q, &amp;(*r)-&gt;pDir);</a:t>
            </a: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None/>
            </a:pPr>
            <a:r>
              <a:rPr lang="en-GB" altLang="pt-BR" sz="2000">
                <a:solidFill>
                  <a:srgbClr val="000000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     return;</a:t>
            </a: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None/>
            </a:pPr>
            <a:r>
              <a:rPr lang="en-GB" altLang="pt-BR" sz="2000">
                <a:solidFill>
                  <a:srgbClr val="000000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  }</a:t>
            </a: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None/>
            </a:pPr>
            <a:r>
              <a:rPr lang="en-GB" altLang="pt-BR" sz="2000">
                <a:solidFill>
                  <a:srgbClr val="000000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  q-&gt;Reg = (*r)-&gt;Reg;</a:t>
            </a: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None/>
            </a:pPr>
            <a:r>
              <a:rPr lang="en-GB" altLang="pt-BR" sz="2000">
                <a:solidFill>
                  <a:srgbClr val="000000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  aux = *r;</a:t>
            </a: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None/>
            </a:pPr>
            <a:r>
              <a:rPr lang="en-GB" altLang="pt-BR" sz="2000">
                <a:solidFill>
                  <a:srgbClr val="000000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  *r = (*r)-&gt;pEsq;</a:t>
            </a: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None/>
            </a:pPr>
            <a:r>
              <a:rPr lang="en-GB" altLang="pt-BR" sz="2000">
                <a:solidFill>
                  <a:srgbClr val="000000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  free(aux);</a:t>
            </a:r>
          </a:p>
          <a:p>
            <a:pPr algn="l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None/>
            </a:pPr>
            <a:r>
              <a:rPr lang="en-GB" altLang="pt-BR" sz="2000">
                <a:solidFill>
                  <a:srgbClr val="000000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} </a:t>
            </a:r>
          </a:p>
        </p:txBody>
      </p:sp>
      <p:sp>
        <p:nvSpPr>
          <p:cNvPr id="30745" name="Rectangle 25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6516216" cy="865188"/>
          </a:xfrm>
          <a:noFill/>
          <a:ln/>
        </p:spPr>
        <p:txBody>
          <a:bodyPr/>
          <a:lstStyle/>
          <a:p>
            <a:r>
              <a:rPr lang="pt-BR" altLang="pt-BR" sz="3600" dirty="0"/>
              <a:t>Exemplo de Retirada de </a:t>
            </a:r>
            <a:br>
              <a:rPr lang="pt-BR" altLang="pt-BR" sz="3600" dirty="0"/>
            </a:br>
            <a:r>
              <a:rPr lang="pt-BR" altLang="pt-BR" sz="3600" dirty="0"/>
              <a:t>um Registro da Árvore</a:t>
            </a:r>
            <a:endParaRPr lang="fr-FR" altLang="pt-BR" sz="3600" dirty="0"/>
          </a:p>
        </p:txBody>
      </p:sp>
    </p:spTree>
    <p:extLst>
      <p:ext uri="{BB962C8B-B14F-4D97-AF65-F5344CB8AC3E}">
        <p14:creationId xmlns:p14="http://schemas.microsoft.com/office/powerpoint/2010/main" val="268780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</a:t>
            </a:r>
            <a:endParaRPr lang="pt-BR" dirty="0"/>
          </a:p>
        </p:txBody>
      </p:sp>
      <p:pic>
        <p:nvPicPr>
          <p:cNvPr id="61442" name="Picture 2" descr="File:BinarySearchTreeDeletionExample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980728"/>
            <a:ext cx="9383308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89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971600" y="1340768"/>
            <a:ext cx="7715200" cy="504056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 smtClean="0"/>
              <a:t>Leia sobre árvores no capítulo de estruturas de dados no </a:t>
            </a:r>
            <a:r>
              <a:rPr lang="pt-BR" sz="6600" dirty="0" err="1" smtClean="0"/>
              <a:t>Cormen</a:t>
            </a:r>
            <a:r>
              <a:rPr lang="pt-BR" sz="6600" dirty="0" smtClean="0"/>
              <a:t>!!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276639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 smtClean="0"/>
              <a:t>Visualização</a:t>
            </a:r>
            <a:endParaRPr lang="pt-BR" altLang="pt-BR" dirty="0"/>
          </a:p>
        </p:txBody>
      </p:sp>
      <p:sp>
        <p:nvSpPr>
          <p:cNvPr id="160771" name="Oval 3"/>
          <p:cNvSpPr>
            <a:spLocks noChangeArrowheads="1"/>
          </p:cNvSpPr>
          <p:nvPr/>
        </p:nvSpPr>
        <p:spPr bwMode="auto">
          <a:xfrm>
            <a:off x="2590800" y="1295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panose="020B0604020202020204" pitchFamily="34" charset="0"/>
              </a:rPr>
              <a:t>A</a:t>
            </a:r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60772" name="Oval 4"/>
          <p:cNvSpPr>
            <a:spLocks noChangeArrowheads="1"/>
          </p:cNvSpPr>
          <p:nvPr/>
        </p:nvSpPr>
        <p:spPr bwMode="auto">
          <a:xfrm>
            <a:off x="3429000" y="1981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panose="020B0604020202020204" pitchFamily="34" charset="0"/>
              </a:rPr>
              <a:t>D</a:t>
            </a:r>
            <a:endParaRPr lang="pt-BR" altLang="pt-BR">
              <a:latin typeface="Arial" panose="020B0604020202020204" pitchFamily="34" charset="0"/>
            </a:endParaRPr>
          </a:p>
        </p:txBody>
      </p:sp>
      <p:cxnSp>
        <p:nvCxnSpPr>
          <p:cNvPr id="160773" name="AutoShape 5"/>
          <p:cNvCxnSpPr>
            <a:cxnSpLocks noChangeShapeType="1"/>
            <a:stCxn id="160771" idx="5"/>
            <a:endCxn id="160772" idx="0"/>
          </p:cNvCxnSpPr>
          <p:nvPr/>
        </p:nvCxnSpPr>
        <p:spPr bwMode="auto">
          <a:xfrm>
            <a:off x="2916238" y="1620838"/>
            <a:ext cx="703262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0774" name="Oval 6"/>
          <p:cNvSpPr>
            <a:spLocks noChangeArrowheads="1"/>
          </p:cNvSpPr>
          <p:nvPr/>
        </p:nvSpPr>
        <p:spPr bwMode="auto">
          <a:xfrm>
            <a:off x="1676400" y="1981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panose="020B0604020202020204" pitchFamily="34" charset="0"/>
              </a:rPr>
              <a:t>B</a:t>
            </a:r>
            <a:endParaRPr lang="pt-BR" altLang="pt-BR">
              <a:latin typeface="Arial" panose="020B0604020202020204" pitchFamily="34" charset="0"/>
            </a:endParaRPr>
          </a:p>
        </p:txBody>
      </p:sp>
      <p:cxnSp>
        <p:nvCxnSpPr>
          <p:cNvPr id="160775" name="AutoShape 7"/>
          <p:cNvCxnSpPr>
            <a:cxnSpLocks noChangeShapeType="1"/>
            <a:stCxn id="160771" idx="3"/>
            <a:endCxn id="160774" idx="0"/>
          </p:cNvCxnSpPr>
          <p:nvPr/>
        </p:nvCxnSpPr>
        <p:spPr bwMode="auto">
          <a:xfrm flipH="1">
            <a:off x="1866900" y="1620838"/>
            <a:ext cx="7794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0776" name="Oval 8"/>
          <p:cNvSpPr>
            <a:spLocks noChangeArrowheads="1"/>
          </p:cNvSpPr>
          <p:nvPr/>
        </p:nvSpPr>
        <p:spPr bwMode="auto">
          <a:xfrm>
            <a:off x="2590800" y="2895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panose="020B0604020202020204" pitchFamily="34" charset="0"/>
              </a:rPr>
              <a:t>E</a:t>
            </a:r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60777" name="Oval 9"/>
          <p:cNvSpPr>
            <a:spLocks noChangeArrowheads="1"/>
          </p:cNvSpPr>
          <p:nvPr/>
        </p:nvSpPr>
        <p:spPr bwMode="auto">
          <a:xfrm>
            <a:off x="3048000" y="3657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panose="020B0604020202020204" pitchFamily="34" charset="0"/>
              </a:rPr>
              <a:t>G</a:t>
            </a:r>
            <a:endParaRPr lang="pt-BR" altLang="pt-BR">
              <a:latin typeface="Arial" panose="020B0604020202020204" pitchFamily="34" charset="0"/>
            </a:endParaRPr>
          </a:p>
        </p:txBody>
      </p:sp>
      <p:cxnSp>
        <p:nvCxnSpPr>
          <p:cNvPr id="160778" name="AutoShape 10"/>
          <p:cNvCxnSpPr>
            <a:cxnSpLocks noChangeShapeType="1"/>
            <a:stCxn id="160776" idx="5"/>
            <a:endCxn id="160777" idx="0"/>
          </p:cNvCxnSpPr>
          <p:nvPr/>
        </p:nvCxnSpPr>
        <p:spPr bwMode="auto">
          <a:xfrm>
            <a:off x="2916238" y="3221038"/>
            <a:ext cx="32226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0779" name="Oval 11"/>
          <p:cNvSpPr>
            <a:spLocks noChangeArrowheads="1"/>
          </p:cNvSpPr>
          <p:nvPr/>
        </p:nvSpPr>
        <p:spPr bwMode="auto">
          <a:xfrm>
            <a:off x="2133600" y="3657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panose="020B0604020202020204" pitchFamily="34" charset="0"/>
              </a:rPr>
              <a:t>F</a:t>
            </a:r>
            <a:endParaRPr lang="pt-BR" altLang="pt-BR">
              <a:latin typeface="Arial" panose="020B0604020202020204" pitchFamily="34" charset="0"/>
            </a:endParaRPr>
          </a:p>
        </p:txBody>
      </p:sp>
      <p:cxnSp>
        <p:nvCxnSpPr>
          <p:cNvPr id="160780" name="AutoShape 12"/>
          <p:cNvCxnSpPr>
            <a:cxnSpLocks noChangeShapeType="1"/>
            <a:stCxn id="160776" idx="3"/>
            <a:endCxn id="160779" idx="0"/>
          </p:cNvCxnSpPr>
          <p:nvPr/>
        </p:nvCxnSpPr>
        <p:spPr bwMode="auto">
          <a:xfrm flipH="1">
            <a:off x="2324100" y="3221038"/>
            <a:ext cx="32226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0781" name="Oval 13"/>
          <p:cNvSpPr>
            <a:spLocks noChangeArrowheads="1"/>
          </p:cNvSpPr>
          <p:nvPr/>
        </p:nvSpPr>
        <p:spPr bwMode="auto">
          <a:xfrm>
            <a:off x="2590800" y="1981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panose="020B0604020202020204" pitchFamily="34" charset="0"/>
              </a:rPr>
              <a:t>C</a:t>
            </a:r>
            <a:endParaRPr lang="pt-BR" altLang="pt-BR">
              <a:latin typeface="Arial" panose="020B0604020202020204" pitchFamily="34" charset="0"/>
            </a:endParaRPr>
          </a:p>
        </p:txBody>
      </p:sp>
      <p:cxnSp>
        <p:nvCxnSpPr>
          <p:cNvPr id="160782" name="AutoShape 14"/>
          <p:cNvCxnSpPr>
            <a:cxnSpLocks noChangeShapeType="1"/>
            <a:stCxn id="160771" idx="4"/>
            <a:endCxn id="160781" idx="0"/>
          </p:cNvCxnSpPr>
          <p:nvPr/>
        </p:nvCxnSpPr>
        <p:spPr bwMode="auto">
          <a:xfrm>
            <a:off x="2781300" y="1676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783" name="AutoShape 15"/>
          <p:cNvCxnSpPr>
            <a:cxnSpLocks noChangeShapeType="1"/>
            <a:stCxn id="160776" idx="0"/>
            <a:endCxn id="160781" idx="4"/>
          </p:cNvCxnSpPr>
          <p:nvPr/>
        </p:nvCxnSpPr>
        <p:spPr bwMode="auto">
          <a:xfrm flipV="1">
            <a:off x="2781300" y="23622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0784" name="Text Box 16"/>
          <p:cNvSpPr txBox="1">
            <a:spLocks noChangeArrowheads="1"/>
          </p:cNvSpPr>
          <p:nvPr/>
        </p:nvSpPr>
        <p:spPr bwMode="auto">
          <a:xfrm>
            <a:off x="5486400" y="1371600"/>
            <a:ext cx="2057400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pt-BR">
                <a:latin typeface="Arial" panose="020B0604020202020204" pitchFamily="34" charset="0"/>
              </a:rPr>
              <a:t>A</a:t>
            </a:r>
            <a:br>
              <a:rPr lang="en-US" altLang="pt-BR">
                <a:latin typeface="Arial" panose="020B0604020202020204" pitchFamily="34" charset="0"/>
              </a:rPr>
            </a:br>
            <a:r>
              <a:rPr lang="en-US" altLang="pt-BR">
                <a:latin typeface="Arial" panose="020B0604020202020204" pitchFamily="34" charset="0"/>
              </a:rPr>
              <a:t>   B</a:t>
            </a:r>
            <a:br>
              <a:rPr lang="en-US" altLang="pt-BR">
                <a:latin typeface="Arial" panose="020B0604020202020204" pitchFamily="34" charset="0"/>
              </a:rPr>
            </a:br>
            <a:r>
              <a:rPr lang="en-US" altLang="pt-BR">
                <a:latin typeface="Arial" panose="020B0604020202020204" pitchFamily="34" charset="0"/>
              </a:rPr>
              <a:t>   C</a:t>
            </a:r>
            <a:br>
              <a:rPr lang="en-US" altLang="pt-BR">
                <a:latin typeface="Arial" panose="020B0604020202020204" pitchFamily="34" charset="0"/>
              </a:rPr>
            </a:br>
            <a:r>
              <a:rPr lang="en-US" altLang="pt-BR">
                <a:latin typeface="Arial" panose="020B0604020202020204" pitchFamily="34" charset="0"/>
              </a:rPr>
              <a:t>      E</a:t>
            </a:r>
            <a:br>
              <a:rPr lang="en-US" altLang="pt-BR">
                <a:latin typeface="Arial" panose="020B0604020202020204" pitchFamily="34" charset="0"/>
              </a:rPr>
            </a:br>
            <a:r>
              <a:rPr lang="en-US" altLang="pt-BR">
                <a:latin typeface="Arial" panose="020B0604020202020204" pitchFamily="34" charset="0"/>
              </a:rPr>
              <a:t>         F</a:t>
            </a:r>
            <a:br>
              <a:rPr lang="en-US" altLang="pt-BR">
                <a:latin typeface="Arial" panose="020B0604020202020204" pitchFamily="34" charset="0"/>
              </a:rPr>
            </a:br>
            <a:r>
              <a:rPr lang="en-US" altLang="pt-BR">
                <a:latin typeface="Arial" panose="020B0604020202020204" pitchFamily="34" charset="0"/>
              </a:rPr>
              <a:t>         G</a:t>
            </a:r>
            <a:br>
              <a:rPr lang="en-US" altLang="pt-BR">
                <a:latin typeface="Arial" panose="020B0604020202020204" pitchFamily="34" charset="0"/>
              </a:rPr>
            </a:br>
            <a:r>
              <a:rPr lang="en-US" altLang="pt-BR">
                <a:latin typeface="Arial" panose="020B0604020202020204" pitchFamily="34" charset="0"/>
              </a:rPr>
              <a:t>   D</a:t>
            </a:r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60785" name="Text Box 17"/>
          <p:cNvSpPr txBox="1">
            <a:spLocks noChangeArrowheads="1"/>
          </p:cNvSpPr>
          <p:nvPr/>
        </p:nvSpPr>
        <p:spPr bwMode="auto">
          <a:xfrm>
            <a:off x="1371600" y="4191000"/>
            <a:ext cx="2487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000"/>
              <a:t>Representação Gráfica</a:t>
            </a:r>
            <a:endParaRPr lang="pt-BR" altLang="pt-BR" sz="2000"/>
          </a:p>
        </p:txBody>
      </p:sp>
      <p:sp>
        <p:nvSpPr>
          <p:cNvPr id="160786" name="Text Box 18"/>
          <p:cNvSpPr txBox="1">
            <a:spLocks noChangeArrowheads="1"/>
          </p:cNvSpPr>
          <p:nvPr/>
        </p:nvSpPr>
        <p:spPr bwMode="auto">
          <a:xfrm>
            <a:off x="5097463" y="4191000"/>
            <a:ext cx="2727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000"/>
              <a:t>Representação Indentada</a:t>
            </a:r>
            <a:endParaRPr lang="pt-BR" altLang="pt-BR" sz="2000"/>
          </a:p>
        </p:txBody>
      </p:sp>
      <p:sp>
        <p:nvSpPr>
          <p:cNvPr id="160787" name="Text Box 19"/>
          <p:cNvSpPr txBox="1">
            <a:spLocks noChangeArrowheads="1"/>
          </p:cNvSpPr>
          <p:nvPr/>
        </p:nvSpPr>
        <p:spPr bwMode="auto">
          <a:xfrm>
            <a:off x="2133600" y="5257800"/>
            <a:ext cx="45720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pt-BR">
                <a:latin typeface="Arial" panose="020B0604020202020204" pitchFamily="34" charset="0"/>
              </a:rPr>
              <a:t>(A(B)(C(E(F)(G)))(D))</a:t>
            </a:r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60788" name="Text Box 20"/>
          <p:cNvSpPr txBox="1">
            <a:spLocks noChangeArrowheads="1"/>
          </p:cNvSpPr>
          <p:nvPr/>
        </p:nvSpPr>
        <p:spPr bwMode="auto">
          <a:xfrm>
            <a:off x="2724150" y="5715000"/>
            <a:ext cx="3297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000"/>
              <a:t>Representação com Parênteses</a:t>
            </a:r>
            <a:endParaRPr lang="pt-BR" altLang="pt-BR" sz="2000"/>
          </a:p>
        </p:txBody>
      </p:sp>
    </p:spTree>
    <p:extLst>
      <p:ext uri="{BB962C8B-B14F-4D97-AF65-F5344CB8AC3E}">
        <p14:creationId xmlns:p14="http://schemas.microsoft.com/office/powerpoint/2010/main" val="28330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Caminho</a:t>
            </a:r>
            <a:endParaRPr lang="en-US" alt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altLang="pt-BR" sz="2800" dirty="0"/>
              <a:t>Um caminho de </a:t>
            </a:r>
            <a:r>
              <a:rPr lang="pt-BR" altLang="pt-BR" sz="2800" dirty="0" err="1"/>
              <a:t>n</a:t>
            </a:r>
            <a:r>
              <a:rPr lang="pt-BR" altLang="pt-BR" sz="2800" baseline="-25000" dirty="0" err="1"/>
              <a:t>i</a:t>
            </a:r>
            <a:r>
              <a:rPr lang="pt-BR" altLang="pt-BR" sz="2800" dirty="0"/>
              <a:t> a </a:t>
            </a:r>
            <a:r>
              <a:rPr lang="pt-BR" altLang="pt-BR" sz="2800" dirty="0" err="1"/>
              <a:t>n</a:t>
            </a:r>
            <a:r>
              <a:rPr lang="pt-BR" altLang="pt-BR" sz="2800" baseline="-25000" dirty="0" err="1"/>
              <a:t>k</a:t>
            </a:r>
            <a:r>
              <a:rPr lang="pt-BR" altLang="pt-BR" sz="2800" dirty="0"/>
              <a:t>, onde </a:t>
            </a:r>
            <a:r>
              <a:rPr lang="pt-BR" altLang="pt-BR" sz="2800" dirty="0" err="1"/>
              <a:t>n</a:t>
            </a:r>
            <a:r>
              <a:rPr lang="pt-BR" altLang="pt-BR" sz="2800" baseline="-25000" dirty="0" err="1"/>
              <a:t>i</a:t>
            </a:r>
            <a:r>
              <a:rPr lang="pt-BR" altLang="pt-BR" sz="2800" dirty="0"/>
              <a:t> é antecedente a </a:t>
            </a:r>
            <a:r>
              <a:rPr lang="pt-BR" altLang="pt-BR" sz="2800" dirty="0" err="1"/>
              <a:t>n</a:t>
            </a:r>
            <a:r>
              <a:rPr lang="pt-BR" altLang="pt-BR" sz="2800" baseline="-25000" dirty="0" err="1"/>
              <a:t>k</a:t>
            </a:r>
            <a:r>
              <a:rPr lang="pt-BR" altLang="pt-BR" sz="2800" dirty="0"/>
              <a:t>,</a:t>
            </a:r>
            <a:r>
              <a:rPr lang="pt-BR" altLang="pt-BR" sz="2800" baseline="-25000" dirty="0"/>
              <a:t> </a:t>
            </a:r>
            <a:r>
              <a:rPr lang="pt-BR" altLang="pt-BR" sz="2800" dirty="0"/>
              <a:t>é a sequência de nós para se chegar de </a:t>
            </a:r>
            <a:r>
              <a:rPr lang="pt-BR" altLang="pt-BR" sz="2800" dirty="0" err="1"/>
              <a:t>n</a:t>
            </a:r>
            <a:r>
              <a:rPr lang="pt-BR" altLang="pt-BR" sz="2800" baseline="-25000" dirty="0" err="1"/>
              <a:t>i</a:t>
            </a:r>
            <a:r>
              <a:rPr lang="pt-BR" altLang="pt-BR" sz="2800" dirty="0"/>
              <a:t> a </a:t>
            </a:r>
            <a:r>
              <a:rPr lang="pt-BR" altLang="pt-BR" sz="2800" dirty="0" err="1"/>
              <a:t>n</a:t>
            </a:r>
            <a:r>
              <a:rPr lang="pt-BR" altLang="pt-BR" sz="2800" baseline="-25000" dirty="0" err="1"/>
              <a:t>k</a:t>
            </a:r>
            <a:r>
              <a:rPr lang="pt-BR" altLang="pt-BR" sz="2800" dirty="0"/>
              <a:t>. </a:t>
            </a:r>
          </a:p>
          <a:p>
            <a:r>
              <a:rPr lang="pt-BR" altLang="pt-BR" sz="2800" dirty="0"/>
              <a:t>Se </a:t>
            </a:r>
            <a:r>
              <a:rPr lang="pt-BR" altLang="pt-BR" sz="2800" dirty="0" err="1"/>
              <a:t>n</a:t>
            </a:r>
            <a:r>
              <a:rPr lang="pt-BR" altLang="pt-BR" sz="2800" baseline="-25000" dirty="0" err="1"/>
              <a:t>i</a:t>
            </a:r>
            <a:r>
              <a:rPr lang="pt-BR" altLang="pt-BR" sz="2800" dirty="0"/>
              <a:t> é antecedente a </a:t>
            </a:r>
            <a:r>
              <a:rPr lang="pt-BR" altLang="pt-BR" sz="2800" dirty="0" err="1"/>
              <a:t>n</a:t>
            </a:r>
            <a:r>
              <a:rPr lang="pt-BR" altLang="pt-BR" sz="2800" baseline="-25000" dirty="0" err="1"/>
              <a:t>k</a:t>
            </a:r>
            <a:r>
              <a:rPr lang="pt-BR" altLang="pt-BR" sz="2800" dirty="0"/>
              <a:t>, </a:t>
            </a:r>
            <a:r>
              <a:rPr lang="pt-BR" altLang="pt-BR" sz="2800" dirty="0" err="1"/>
              <a:t>n</a:t>
            </a:r>
            <a:r>
              <a:rPr lang="pt-BR" altLang="pt-BR" sz="2800" baseline="-25000" dirty="0" err="1"/>
              <a:t>k</a:t>
            </a:r>
            <a:r>
              <a:rPr lang="pt-BR" altLang="pt-BR" sz="2800" dirty="0"/>
              <a:t> é descendente de </a:t>
            </a:r>
            <a:r>
              <a:rPr lang="pt-BR" altLang="pt-BR" sz="2800" dirty="0" err="1"/>
              <a:t>n</a:t>
            </a:r>
            <a:r>
              <a:rPr lang="pt-BR" altLang="pt-BR" sz="2800" baseline="-25000" dirty="0" err="1"/>
              <a:t>i</a:t>
            </a:r>
            <a:endParaRPr lang="pt-BR" altLang="pt-BR" sz="2800" dirty="0"/>
          </a:p>
          <a:p>
            <a:r>
              <a:rPr lang="pt-BR" altLang="pt-BR" sz="2800" dirty="0"/>
              <a:t>O comprimento do caminho é o número de nós do caminho – 1. </a:t>
            </a:r>
            <a:endParaRPr lang="en-US" altLang="pt-BR" sz="2800" dirty="0"/>
          </a:p>
        </p:txBody>
      </p:sp>
      <p:pic>
        <p:nvPicPr>
          <p:cNvPr id="5" name="Picture 4" descr="arvore-complet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414" y="4437112"/>
            <a:ext cx="491958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de seta reta 2"/>
          <p:cNvCxnSpPr/>
          <p:nvPr/>
        </p:nvCxnSpPr>
        <p:spPr>
          <a:xfrm>
            <a:off x="3491880" y="2060848"/>
            <a:ext cx="2952328" cy="23042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3851920" y="1988840"/>
            <a:ext cx="504056" cy="43204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orma livre 8"/>
          <p:cNvSpPr/>
          <p:nvPr/>
        </p:nvSpPr>
        <p:spPr>
          <a:xfrm>
            <a:off x="4084874" y="4212471"/>
            <a:ext cx="3207216" cy="2675068"/>
          </a:xfrm>
          <a:custGeom>
            <a:avLst/>
            <a:gdLst>
              <a:gd name="connsiteX0" fmla="*/ 2608534 w 3207216"/>
              <a:gd name="connsiteY0" fmla="*/ 39489 h 2675068"/>
              <a:gd name="connsiteX1" fmla="*/ 1026622 w 3207216"/>
              <a:gd name="connsiteY1" fmla="*/ 761865 h 2675068"/>
              <a:gd name="connsiteX2" fmla="*/ 349966 w 3207216"/>
              <a:gd name="connsiteY2" fmla="*/ 1539105 h 2675068"/>
              <a:gd name="connsiteX3" fmla="*/ 2494 w 3207216"/>
              <a:gd name="connsiteY3" fmla="*/ 2508369 h 2675068"/>
              <a:gd name="connsiteX4" fmla="*/ 514558 w 3207216"/>
              <a:gd name="connsiteY4" fmla="*/ 2608953 h 2675068"/>
              <a:gd name="connsiteX5" fmla="*/ 926038 w 3207216"/>
              <a:gd name="connsiteY5" fmla="*/ 1813425 h 2675068"/>
              <a:gd name="connsiteX6" fmla="*/ 1657558 w 3207216"/>
              <a:gd name="connsiteY6" fmla="*/ 1173345 h 2675068"/>
              <a:gd name="connsiteX7" fmla="*/ 2992582 w 3207216"/>
              <a:gd name="connsiteY7" fmla="*/ 588129 h 2675068"/>
              <a:gd name="connsiteX8" fmla="*/ 3166318 w 3207216"/>
              <a:gd name="connsiteY8" fmla="*/ 149217 h 2675068"/>
              <a:gd name="connsiteX9" fmla="*/ 2608534 w 3207216"/>
              <a:gd name="connsiteY9" fmla="*/ 39489 h 267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07216" h="2675068">
                <a:moveTo>
                  <a:pt x="2608534" y="39489"/>
                </a:moveTo>
                <a:cubicBezTo>
                  <a:pt x="2251918" y="141597"/>
                  <a:pt x="1403050" y="511929"/>
                  <a:pt x="1026622" y="761865"/>
                </a:cubicBezTo>
                <a:cubicBezTo>
                  <a:pt x="650194" y="1011801"/>
                  <a:pt x="520654" y="1248021"/>
                  <a:pt x="349966" y="1539105"/>
                </a:cubicBezTo>
                <a:cubicBezTo>
                  <a:pt x="179278" y="1830189"/>
                  <a:pt x="-24938" y="2330061"/>
                  <a:pt x="2494" y="2508369"/>
                </a:cubicBezTo>
                <a:cubicBezTo>
                  <a:pt x="29926" y="2686677"/>
                  <a:pt x="360634" y="2724777"/>
                  <a:pt x="514558" y="2608953"/>
                </a:cubicBezTo>
                <a:cubicBezTo>
                  <a:pt x="668482" y="2493129"/>
                  <a:pt x="735538" y="2052693"/>
                  <a:pt x="926038" y="1813425"/>
                </a:cubicBezTo>
                <a:cubicBezTo>
                  <a:pt x="1116538" y="1574157"/>
                  <a:pt x="1313134" y="1377561"/>
                  <a:pt x="1657558" y="1173345"/>
                </a:cubicBezTo>
                <a:cubicBezTo>
                  <a:pt x="2001982" y="969129"/>
                  <a:pt x="2741122" y="758817"/>
                  <a:pt x="2992582" y="588129"/>
                </a:cubicBezTo>
                <a:cubicBezTo>
                  <a:pt x="3244042" y="417441"/>
                  <a:pt x="3233374" y="243705"/>
                  <a:pt x="3166318" y="149217"/>
                </a:cubicBezTo>
                <a:cubicBezTo>
                  <a:pt x="3099262" y="54729"/>
                  <a:pt x="2965150" y="-62619"/>
                  <a:pt x="2608534" y="39489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63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Outros conceitos</a:t>
            </a:r>
            <a:endParaRPr lang="en-US" altLang="pt-B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altLang="pt-BR" sz="2400" dirty="0"/>
              <a:t>Nó que não tem </a:t>
            </a:r>
            <a:r>
              <a:rPr lang="pt-BR" altLang="pt-BR" sz="2400" dirty="0" smtClean="0"/>
              <a:t>antecedente é raiz</a:t>
            </a:r>
            <a:endParaRPr lang="pt-BR" altLang="pt-BR" sz="2400" dirty="0"/>
          </a:p>
          <a:p>
            <a:pPr>
              <a:lnSpc>
                <a:spcPct val="90000"/>
              </a:lnSpc>
            </a:pPr>
            <a:r>
              <a:rPr lang="pt-BR" altLang="pt-BR" sz="2400" dirty="0"/>
              <a:t>Nós que não tem descendentes são chamados de nós </a:t>
            </a:r>
            <a:r>
              <a:rPr lang="pt-BR" altLang="pt-BR" sz="2400" dirty="0" smtClean="0"/>
              <a:t>folhas, os </a:t>
            </a:r>
            <a:r>
              <a:rPr lang="pt-BR" altLang="pt-BR" sz="2400" dirty="0"/>
              <a:t>outros são os nós </a:t>
            </a:r>
            <a:r>
              <a:rPr lang="pt-BR" altLang="pt-BR" sz="2400" dirty="0" smtClean="0"/>
              <a:t>internos</a:t>
            </a:r>
            <a:endParaRPr lang="pt-BR" altLang="pt-BR" sz="2400" dirty="0"/>
          </a:p>
          <a:p>
            <a:pPr>
              <a:lnSpc>
                <a:spcPct val="90000"/>
              </a:lnSpc>
            </a:pPr>
            <a:r>
              <a:rPr lang="pt-BR" altLang="pt-BR" sz="2400" dirty="0"/>
              <a:t>A altura de um nó na árvore é o caminho de maior comprimento que se pode fazer deste nó a uma </a:t>
            </a:r>
            <a:r>
              <a:rPr lang="pt-BR" altLang="pt-BR" sz="2400" dirty="0" smtClean="0"/>
              <a:t>folha</a:t>
            </a:r>
            <a:endParaRPr lang="pt-BR" altLang="pt-BR" sz="2400" dirty="0"/>
          </a:p>
          <a:p>
            <a:pPr>
              <a:lnSpc>
                <a:spcPct val="90000"/>
              </a:lnSpc>
            </a:pPr>
            <a:r>
              <a:rPr lang="pt-BR" altLang="pt-BR" sz="2400" dirty="0"/>
              <a:t>A altura da árvore é a altura de sua </a:t>
            </a:r>
            <a:r>
              <a:rPr lang="pt-BR" altLang="pt-BR" sz="2400" dirty="0" smtClean="0"/>
              <a:t>raiz</a:t>
            </a:r>
            <a:endParaRPr lang="pt-BR" altLang="pt-BR" sz="2400" dirty="0"/>
          </a:p>
          <a:p>
            <a:pPr>
              <a:lnSpc>
                <a:spcPct val="90000"/>
              </a:lnSpc>
            </a:pPr>
            <a:r>
              <a:rPr lang="pt-BR" altLang="pt-BR" sz="2400" dirty="0"/>
              <a:t>A profundidade de um nó é o comprimento da raiz até o nó (só existe um caminho)</a:t>
            </a:r>
            <a:endParaRPr lang="en-US" altLang="pt-BR" sz="2400" dirty="0"/>
          </a:p>
        </p:txBody>
      </p:sp>
      <p:pic>
        <p:nvPicPr>
          <p:cNvPr id="5" name="Picture 4" descr="arvore-complet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414" y="4437112"/>
            <a:ext cx="491958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20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-251828" y="1524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altLang="pt-BR" dirty="0" err="1" smtClean="0"/>
              <a:t>Nomenclatura</a:t>
            </a:r>
            <a:endParaRPr lang="pt-BR" altLang="pt-BR" dirty="0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962400" y="1143000"/>
            <a:ext cx="4495800" cy="4953000"/>
          </a:xfrm>
        </p:spPr>
        <p:txBody>
          <a:bodyPr/>
          <a:lstStyle/>
          <a:p>
            <a:r>
              <a:rPr lang="en-US" altLang="pt-BR" sz="2000"/>
              <a:t>“A” é o </a:t>
            </a:r>
            <a:r>
              <a:rPr lang="en-US" altLang="pt-BR" sz="2000" u="sng"/>
              <a:t>pai</a:t>
            </a:r>
            <a:r>
              <a:rPr lang="en-US" altLang="pt-BR" sz="2000"/>
              <a:t> de “B”, “C” e “D”</a:t>
            </a:r>
          </a:p>
          <a:p>
            <a:r>
              <a:rPr lang="en-US" altLang="pt-BR" sz="2000"/>
              <a:t>“B”, “C” e “D” são </a:t>
            </a:r>
            <a:r>
              <a:rPr lang="en-US" altLang="pt-BR" sz="2000" u="sng"/>
              <a:t>filhos</a:t>
            </a:r>
            <a:r>
              <a:rPr lang="en-US" altLang="pt-BR" sz="2000"/>
              <a:t> de “A”</a:t>
            </a:r>
          </a:p>
          <a:p>
            <a:r>
              <a:rPr lang="en-US" altLang="pt-BR" sz="2000"/>
              <a:t>“B”, “C” e “D” são </a:t>
            </a:r>
            <a:r>
              <a:rPr lang="en-US" altLang="pt-BR" sz="2000" u="sng"/>
              <a:t>irmãos</a:t>
            </a:r>
            <a:endParaRPr lang="en-US" altLang="pt-BR" sz="2000"/>
          </a:p>
          <a:p>
            <a:r>
              <a:rPr lang="en-US" altLang="pt-BR" sz="2000"/>
              <a:t>“A” é um </a:t>
            </a:r>
            <a:r>
              <a:rPr lang="en-US" altLang="pt-BR" sz="2000" u="sng"/>
              <a:t>ancestral</a:t>
            </a:r>
            <a:r>
              <a:rPr lang="en-US" altLang="pt-BR" sz="2000"/>
              <a:t> de “G”</a:t>
            </a:r>
          </a:p>
          <a:p>
            <a:r>
              <a:rPr lang="en-US" altLang="pt-BR" sz="2000"/>
              <a:t>“G” é um </a:t>
            </a:r>
            <a:r>
              <a:rPr lang="en-US" altLang="pt-BR" sz="2000" u="sng"/>
              <a:t>descendente</a:t>
            </a:r>
            <a:r>
              <a:rPr lang="en-US" altLang="pt-BR" sz="2000"/>
              <a:t> de “A”</a:t>
            </a:r>
          </a:p>
          <a:p>
            <a:r>
              <a:rPr lang="en-US" altLang="pt-BR" sz="2000"/>
              <a:t>“B”, “D”, “F” e “G” são </a:t>
            </a:r>
            <a:r>
              <a:rPr lang="en-US" altLang="pt-BR" sz="2000" u="sng"/>
              <a:t>nós folhas</a:t>
            </a:r>
          </a:p>
          <a:p>
            <a:r>
              <a:rPr lang="en-US" altLang="pt-BR" sz="2000"/>
              <a:t>“A”, “C” e “E” são nós </a:t>
            </a:r>
            <a:r>
              <a:rPr lang="en-US" altLang="pt-BR" sz="2000" u="sng"/>
              <a:t>internos</a:t>
            </a:r>
          </a:p>
          <a:p>
            <a:r>
              <a:rPr lang="en-US" altLang="pt-BR" sz="2000"/>
              <a:t>O </a:t>
            </a:r>
            <a:r>
              <a:rPr lang="en-US" altLang="pt-BR" sz="2000" u="sng"/>
              <a:t>grau</a:t>
            </a:r>
            <a:r>
              <a:rPr lang="en-US" altLang="pt-BR" sz="2000"/>
              <a:t> do nó “A” é 3</a:t>
            </a:r>
          </a:p>
          <a:p>
            <a:r>
              <a:rPr lang="en-US" altLang="pt-BR" sz="2000"/>
              <a:t>O </a:t>
            </a:r>
            <a:r>
              <a:rPr lang="en-US" altLang="pt-BR" sz="2000" u="sng"/>
              <a:t>comprimento</a:t>
            </a:r>
            <a:r>
              <a:rPr lang="en-US" altLang="pt-BR" sz="2000"/>
              <a:t> do </a:t>
            </a:r>
            <a:r>
              <a:rPr lang="en-US" altLang="pt-BR" sz="2000" u="sng"/>
              <a:t>caminho</a:t>
            </a:r>
            <a:r>
              <a:rPr lang="en-US" altLang="pt-BR" sz="2000"/>
              <a:t> entre “C” e “G” é 2</a:t>
            </a:r>
          </a:p>
          <a:p>
            <a:r>
              <a:rPr lang="en-US" altLang="pt-BR" sz="2000"/>
              <a:t>O </a:t>
            </a:r>
            <a:r>
              <a:rPr lang="en-US" altLang="pt-BR" sz="2000" u="sng"/>
              <a:t>nível</a:t>
            </a:r>
            <a:r>
              <a:rPr lang="en-US" altLang="pt-BR" sz="2000"/>
              <a:t> de “A” é 1 e o de “G” é 4</a:t>
            </a:r>
          </a:p>
          <a:p>
            <a:r>
              <a:rPr lang="en-US" altLang="pt-BR" sz="2000"/>
              <a:t>A </a:t>
            </a:r>
            <a:r>
              <a:rPr lang="en-US" altLang="pt-BR" sz="2000" u="sng"/>
              <a:t>altura</a:t>
            </a:r>
            <a:r>
              <a:rPr lang="en-US" altLang="pt-BR" sz="2000"/>
              <a:t> da árvore é 4   </a:t>
            </a:r>
            <a:endParaRPr lang="pt-BR" altLang="pt-BR" sz="2000" u="sng"/>
          </a:p>
        </p:txBody>
      </p:sp>
      <p:sp>
        <p:nvSpPr>
          <p:cNvPr id="161796" name="Oval 4"/>
          <p:cNvSpPr>
            <a:spLocks noChangeArrowheads="1"/>
          </p:cNvSpPr>
          <p:nvPr/>
        </p:nvSpPr>
        <p:spPr bwMode="auto">
          <a:xfrm>
            <a:off x="2286000" y="1905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panose="020B0604020202020204" pitchFamily="34" charset="0"/>
              </a:rPr>
              <a:t>A</a:t>
            </a:r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61797" name="Oval 5"/>
          <p:cNvSpPr>
            <a:spLocks noChangeArrowheads="1"/>
          </p:cNvSpPr>
          <p:nvPr/>
        </p:nvSpPr>
        <p:spPr bwMode="auto">
          <a:xfrm>
            <a:off x="3124200" y="2590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panose="020B0604020202020204" pitchFamily="34" charset="0"/>
              </a:rPr>
              <a:t>D</a:t>
            </a:r>
            <a:endParaRPr lang="pt-BR" altLang="pt-BR">
              <a:latin typeface="Arial" panose="020B0604020202020204" pitchFamily="34" charset="0"/>
            </a:endParaRPr>
          </a:p>
        </p:txBody>
      </p:sp>
      <p:cxnSp>
        <p:nvCxnSpPr>
          <p:cNvPr id="161798" name="AutoShape 6"/>
          <p:cNvCxnSpPr>
            <a:cxnSpLocks noChangeShapeType="1"/>
            <a:stCxn id="161796" idx="5"/>
            <a:endCxn id="161797" idx="0"/>
          </p:cNvCxnSpPr>
          <p:nvPr/>
        </p:nvCxnSpPr>
        <p:spPr bwMode="auto">
          <a:xfrm>
            <a:off x="2611438" y="2230438"/>
            <a:ext cx="703262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799" name="Oval 7"/>
          <p:cNvSpPr>
            <a:spLocks noChangeArrowheads="1"/>
          </p:cNvSpPr>
          <p:nvPr/>
        </p:nvSpPr>
        <p:spPr bwMode="auto">
          <a:xfrm>
            <a:off x="1371600" y="2590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panose="020B0604020202020204" pitchFamily="34" charset="0"/>
              </a:rPr>
              <a:t>B</a:t>
            </a:r>
            <a:endParaRPr lang="pt-BR" altLang="pt-BR">
              <a:latin typeface="Arial" panose="020B0604020202020204" pitchFamily="34" charset="0"/>
            </a:endParaRPr>
          </a:p>
        </p:txBody>
      </p:sp>
      <p:cxnSp>
        <p:nvCxnSpPr>
          <p:cNvPr id="161800" name="AutoShape 8"/>
          <p:cNvCxnSpPr>
            <a:cxnSpLocks noChangeShapeType="1"/>
            <a:stCxn id="161796" idx="3"/>
            <a:endCxn id="161799" idx="0"/>
          </p:cNvCxnSpPr>
          <p:nvPr/>
        </p:nvCxnSpPr>
        <p:spPr bwMode="auto">
          <a:xfrm flipH="1">
            <a:off x="1562100" y="2230438"/>
            <a:ext cx="7794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801" name="Oval 9"/>
          <p:cNvSpPr>
            <a:spLocks noChangeArrowheads="1"/>
          </p:cNvSpPr>
          <p:nvPr/>
        </p:nvSpPr>
        <p:spPr bwMode="auto">
          <a:xfrm>
            <a:off x="2286000" y="3505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panose="020B0604020202020204" pitchFamily="34" charset="0"/>
              </a:rPr>
              <a:t>E</a:t>
            </a:r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61802" name="Oval 10"/>
          <p:cNvSpPr>
            <a:spLocks noChangeArrowheads="1"/>
          </p:cNvSpPr>
          <p:nvPr/>
        </p:nvSpPr>
        <p:spPr bwMode="auto">
          <a:xfrm>
            <a:off x="2743200" y="4267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panose="020B0604020202020204" pitchFamily="34" charset="0"/>
              </a:rPr>
              <a:t>G</a:t>
            </a:r>
            <a:endParaRPr lang="pt-BR" altLang="pt-BR">
              <a:latin typeface="Arial" panose="020B0604020202020204" pitchFamily="34" charset="0"/>
            </a:endParaRPr>
          </a:p>
        </p:txBody>
      </p:sp>
      <p:cxnSp>
        <p:nvCxnSpPr>
          <p:cNvPr id="161803" name="AutoShape 11"/>
          <p:cNvCxnSpPr>
            <a:cxnSpLocks noChangeShapeType="1"/>
            <a:stCxn id="161801" idx="5"/>
            <a:endCxn id="161802" idx="0"/>
          </p:cNvCxnSpPr>
          <p:nvPr/>
        </p:nvCxnSpPr>
        <p:spPr bwMode="auto">
          <a:xfrm>
            <a:off x="2611438" y="3830638"/>
            <a:ext cx="32226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804" name="Oval 12"/>
          <p:cNvSpPr>
            <a:spLocks noChangeArrowheads="1"/>
          </p:cNvSpPr>
          <p:nvPr/>
        </p:nvSpPr>
        <p:spPr bwMode="auto">
          <a:xfrm>
            <a:off x="1828800" y="4267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panose="020B0604020202020204" pitchFamily="34" charset="0"/>
              </a:rPr>
              <a:t>F</a:t>
            </a:r>
            <a:endParaRPr lang="pt-BR" altLang="pt-BR">
              <a:latin typeface="Arial" panose="020B0604020202020204" pitchFamily="34" charset="0"/>
            </a:endParaRPr>
          </a:p>
        </p:txBody>
      </p:sp>
      <p:cxnSp>
        <p:nvCxnSpPr>
          <p:cNvPr id="161805" name="AutoShape 13"/>
          <p:cNvCxnSpPr>
            <a:cxnSpLocks noChangeShapeType="1"/>
            <a:stCxn id="161801" idx="3"/>
            <a:endCxn id="161804" idx="0"/>
          </p:cNvCxnSpPr>
          <p:nvPr/>
        </p:nvCxnSpPr>
        <p:spPr bwMode="auto">
          <a:xfrm flipH="1">
            <a:off x="2019300" y="3830638"/>
            <a:ext cx="32226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806" name="Oval 14"/>
          <p:cNvSpPr>
            <a:spLocks noChangeArrowheads="1"/>
          </p:cNvSpPr>
          <p:nvPr/>
        </p:nvSpPr>
        <p:spPr bwMode="auto">
          <a:xfrm>
            <a:off x="2286000" y="2590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panose="020B0604020202020204" pitchFamily="34" charset="0"/>
              </a:rPr>
              <a:t>C</a:t>
            </a:r>
            <a:endParaRPr lang="pt-BR" altLang="pt-BR">
              <a:latin typeface="Arial" panose="020B0604020202020204" pitchFamily="34" charset="0"/>
            </a:endParaRPr>
          </a:p>
        </p:txBody>
      </p:sp>
      <p:cxnSp>
        <p:nvCxnSpPr>
          <p:cNvPr id="161807" name="AutoShape 15"/>
          <p:cNvCxnSpPr>
            <a:cxnSpLocks noChangeShapeType="1"/>
            <a:stCxn id="161796" idx="4"/>
            <a:endCxn id="161806" idx="0"/>
          </p:cNvCxnSpPr>
          <p:nvPr/>
        </p:nvCxnSpPr>
        <p:spPr bwMode="auto">
          <a:xfrm>
            <a:off x="2476500" y="22860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808" name="AutoShape 16"/>
          <p:cNvCxnSpPr>
            <a:cxnSpLocks noChangeShapeType="1"/>
            <a:stCxn id="161801" idx="0"/>
            <a:endCxn id="161806" idx="4"/>
          </p:cNvCxnSpPr>
          <p:nvPr/>
        </p:nvCxnSpPr>
        <p:spPr bwMode="auto">
          <a:xfrm flipV="1">
            <a:off x="2476500" y="29718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8426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Caminhamento</a:t>
            </a:r>
            <a:endParaRPr lang="en-US" altLang="pt-B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altLang="pt-BR" sz="2600"/>
              <a:t>Diversas formas de percorrer ou caminhar em uma árvore listando seus nós, as principais: </a:t>
            </a:r>
          </a:p>
          <a:p>
            <a:pPr lvl="1"/>
            <a:r>
              <a:rPr lang="pt-BR" altLang="pt-BR" sz="2400"/>
              <a:t>Pré-ordem (Pré-fixa)</a:t>
            </a:r>
          </a:p>
          <a:p>
            <a:pPr lvl="1"/>
            <a:r>
              <a:rPr lang="pt-BR" altLang="pt-BR" sz="2400"/>
              <a:t>Central (Infixa)</a:t>
            </a:r>
          </a:p>
          <a:p>
            <a:pPr lvl="1"/>
            <a:r>
              <a:rPr lang="pt-BR" altLang="pt-BR" sz="2400"/>
              <a:t>Pós-ordem (Pós-fixa)</a:t>
            </a:r>
          </a:p>
          <a:p>
            <a:pPr lvl="2"/>
            <a:endParaRPr lang="pt-BR" altLang="pt-BR" sz="2000"/>
          </a:p>
          <a:p>
            <a:r>
              <a:rPr lang="pt-BR" altLang="pt-BR" sz="2600"/>
              <a:t>Para todas elas:</a:t>
            </a:r>
          </a:p>
          <a:p>
            <a:pPr lvl="1"/>
            <a:r>
              <a:rPr lang="pt-BR" altLang="pt-BR" sz="2200"/>
              <a:t>Se T é uma árvore nula, então a lista é nula.</a:t>
            </a:r>
          </a:p>
          <a:p>
            <a:pPr lvl="1"/>
            <a:r>
              <a:rPr lang="pt-BR" altLang="pt-BR" sz="2200"/>
              <a:t>Se T é uma árvore de um único nó então a lista contém apenas este nó.</a:t>
            </a:r>
          </a:p>
          <a:p>
            <a:pPr lvl="1"/>
            <a:r>
              <a:rPr lang="pt-BR" altLang="pt-BR" sz="2200"/>
              <a:t>O tratamento é diferenciado para os filhos</a:t>
            </a:r>
          </a:p>
        </p:txBody>
      </p:sp>
    </p:spTree>
    <p:extLst>
      <p:ext uri="{BB962C8B-B14F-4D97-AF65-F5344CB8AC3E}">
        <p14:creationId xmlns:p14="http://schemas.microsoft.com/office/powerpoint/2010/main" val="416061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binary-tree-1-pre-order-small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256549"/>
            <a:ext cx="3491880" cy="260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Pré-Ordem</a:t>
            </a:r>
            <a:endParaRPr lang="en-US" altLang="pt-B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sz="2600" dirty="0" err="1"/>
              <a:t>Pré</a:t>
            </a:r>
            <a:r>
              <a:rPr lang="pt-BR" altLang="pt-BR" sz="2600" dirty="0"/>
              <a:t>-ordem: lista o nó raiz, seguido de suas </a:t>
            </a:r>
            <a:r>
              <a:rPr lang="pt-BR" altLang="pt-BR" sz="2600" dirty="0" err="1"/>
              <a:t>subárvores</a:t>
            </a:r>
            <a:r>
              <a:rPr lang="pt-BR" altLang="pt-BR" sz="2600" dirty="0"/>
              <a:t> (da esquerda para a direita), cada uma em </a:t>
            </a:r>
            <a:r>
              <a:rPr lang="pt-BR" altLang="pt-BR" sz="2600" dirty="0" err="1"/>
              <a:t>pré</a:t>
            </a:r>
            <a:r>
              <a:rPr lang="pt-BR" altLang="pt-BR" sz="2600" dirty="0"/>
              <a:t>-ordem.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sz="2600" dirty="0"/>
          </a:p>
          <a:p>
            <a:pPr lvl="1">
              <a:buFont typeface="Wingdings" panose="05000000000000000000" pitchFamily="2" charset="2"/>
              <a:buNone/>
            </a:pPr>
            <a:r>
              <a:rPr lang="pt-BR" altLang="pt-BR" sz="2200" b="1" dirty="0"/>
              <a:t>Procedimento PREORDEM (n: </a:t>
            </a:r>
            <a:r>
              <a:rPr lang="pt-BR" altLang="pt-BR" sz="2200" b="1" dirty="0" err="1"/>
              <a:t>TipoNo</a:t>
            </a:r>
            <a:r>
              <a:rPr lang="pt-BR" altLang="pt-BR" sz="2200" b="1" dirty="0"/>
              <a:t>);</a:t>
            </a:r>
            <a:endParaRPr lang="pt-BR" altLang="pt-BR" sz="2200" dirty="0"/>
          </a:p>
          <a:p>
            <a:pPr lvl="1">
              <a:buFont typeface="Wingdings" panose="05000000000000000000" pitchFamily="2" charset="2"/>
              <a:buNone/>
            </a:pPr>
            <a:r>
              <a:rPr lang="pt-BR" altLang="pt-BR" sz="2200" dirty="0"/>
              <a:t>Início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pt-BR" altLang="pt-BR" sz="2200" dirty="0"/>
              <a:t>   Lista(n);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pt-BR" altLang="pt-BR" sz="2200" dirty="0"/>
              <a:t>   Para cada filho f de n, da esquerda para direita faça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pt-BR" altLang="pt-BR" sz="2200" dirty="0"/>
              <a:t>	PREORDEM(f);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pt-BR" altLang="pt-BR" sz="2200" dirty="0"/>
              <a:t>Fim</a:t>
            </a:r>
          </a:p>
          <a:p>
            <a:endParaRPr lang="en-US" altLang="pt-BR" sz="2600" dirty="0"/>
          </a:p>
        </p:txBody>
      </p:sp>
    </p:spTree>
    <p:extLst>
      <p:ext uri="{BB962C8B-B14F-4D97-AF65-F5344CB8AC3E}">
        <p14:creationId xmlns:p14="http://schemas.microsoft.com/office/powerpoint/2010/main" val="243977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l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aula1 - Introdução</Template>
  <TotalTime>11998</TotalTime>
  <Words>1797</Words>
  <Application>Microsoft Office PowerPoint</Application>
  <PresentationFormat>Apresentação na tela (4:3)</PresentationFormat>
  <Paragraphs>316</Paragraphs>
  <Slides>33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Courier New</vt:lpstr>
      <vt:lpstr>Futura Md BT</vt:lpstr>
      <vt:lpstr>Lucida Sans Unicode</vt:lpstr>
      <vt:lpstr>Symbol</vt:lpstr>
      <vt:lpstr>Trebuchet MS</vt:lpstr>
      <vt:lpstr>Wingdings</vt:lpstr>
      <vt:lpstr>aula</vt:lpstr>
      <vt:lpstr>Estrutura de Dados Hoje: Árvores</vt:lpstr>
      <vt:lpstr>Árvore</vt:lpstr>
      <vt:lpstr>Definição  (Aho, Hopcroft e Ullman - 1983)</vt:lpstr>
      <vt:lpstr>Visualização</vt:lpstr>
      <vt:lpstr>Caminho</vt:lpstr>
      <vt:lpstr>Outros conceitos</vt:lpstr>
      <vt:lpstr>Nomenclatura</vt:lpstr>
      <vt:lpstr>Caminhamento</vt:lpstr>
      <vt:lpstr>Pré-Ordem</vt:lpstr>
      <vt:lpstr>Central</vt:lpstr>
      <vt:lpstr>Pós-Ordem</vt:lpstr>
      <vt:lpstr>Classificação de Árvores</vt:lpstr>
      <vt:lpstr>Classificação de Árvores</vt:lpstr>
      <vt:lpstr>Classificação de Árvores</vt:lpstr>
      <vt:lpstr>Árvore Binária de Pesquisa</vt:lpstr>
      <vt:lpstr>Árvores de Pesquisa</vt:lpstr>
      <vt:lpstr>Árvores Binárias de Pesquisa  sem Balanceamento</vt:lpstr>
      <vt:lpstr>Árvores Binárias de Pesquisa  sem Balanceamento</vt:lpstr>
      <vt:lpstr>Aplicação: Expressões</vt:lpstr>
      <vt:lpstr>Estrutura de dados</vt:lpstr>
      <vt:lpstr>Procedimento para  Pesquisar na Árvore</vt:lpstr>
      <vt:lpstr>Procedimento para  Pesquisar na Árvore</vt:lpstr>
      <vt:lpstr>Procedimento para Inserir na Árvore</vt:lpstr>
      <vt:lpstr>Procedimento para Inserir na Árvore</vt:lpstr>
      <vt:lpstr>Procedimentos para Inicializar a Árvore</vt:lpstr>
      <vt:lpstr>Retirada de um Registro da Árvore</vt:lpstr>
      <vt:lpstr>Procedimento para retirar  x da árvore</vt:lpstr>
      <vt:lpstr>Exemplo de Retirada de  um Registro da Árvore</vt:lpstr>
      <vt:lpstr>Árvores Binárias de Busca - Complexidade</vt:lpstr>
      <vt:lpstr>Exemplo de Retirada de  um Registro da Árvore</vt:lpstr>
      <vt:lpstr>Exemplo de Retirada de  um Registro da Árvore</vt:lpstr>
      <vt:lpstr>Resumo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Programação</dc:title>
  <dc:creator>Toto</dc:creator>
  <cp:lastModifiedBy>Rafael Torchelsen</cp:lastModifiedBy>
  <cp:revision>242</cp:revision>
  <dcterms:created xsi:type="dcterms:W3CDTF">2011-01-25T18:04:27Z</dcterms:created>
  <dcterms:modified xsi:type="dcterms:W3CDTF">2017-07-05T12:46:19Z</dcterms:modified>
</cp:coreProperties>
</file>