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2" r:id="rId3"/>
    <p:sldId id="263" r:id="rId4"/>
    <p:sldId id="264" r:id="rId5"/>
    <p:sldId id="265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6858000" type="screen4x3"/>
  <p:notesSz cx="6797675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BA4C2-78D8-4368-9E57-ECAA65789EDD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B19AE-4E35-44A0-9EC2-D734CFD14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740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6D0B-600E-4328-BCB1-60D34E6B89EA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1F40B-CF5D-4325-AFC5-1D7C0E34A0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89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pt-BR"/>
              <a:t>Red-Black Trees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55859CC-4F36-4AEB-92F2-622DD176FC5B}" type="datetime8">
              <a:rPr lang="en-US" altLang="pt-BR"/>
              <a:pPr/>
              <a:t>2/23/2017 3:04 PM</a:t>
            </a:fld>
            <a:endParaRPr lang="en-US" alt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1AB0B-5CE8-4E31-9EE0-49E2CDFC7422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2286000" y="730250"/>
            <a:ext cx="27432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937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2000" cy="4319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6450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pt-BR" sz="4900" b="1" kern="1200" dirty="0" smtClean="0">
                <a:solidFill>
                  <a:schemeClr val="tx1"/>
                </a:solidFill>
                <a:effectLst>
                  <a:glow rad="63500">
                    <a:schemeClr val="bg1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pt-BR" sz="20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12" descr="ufpel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07" y="141635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 descr="cdtec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472" y="332658"/>
            <a:ext cx="2031180" cy="6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4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83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55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2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561"/>
            <a:ext cx="65532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pt-BR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11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524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11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02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6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02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26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1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7150818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A4EE-7500-4C21-AFA2-2BB7CBD91565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  <p:pic>
        <p:nvPicPr>
          <p:cNvPr id="14" name="Imagem 13" descr="computacao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70274" y="124326"/>
            <a:ext cx="2448272" cy="10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9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Futura Md BT" panose="020B06020202040203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Dr. Rafael </a:t>
            </a:r>
            <a:r>
              <a:rPr lang="pt-BR" dirty="0" err="1" smtClean="0"/>
              <a:t>Piccin</a:t>
            </a:r>
            <a:r>
              <a:rPr lang="pt-BR" dirty="0" smtClean="0"/>
              <a:t> Torchelsen</a:t>
            </a:r>
          </a:p>
          <a:p>
            <a:r>
              <a:rPr lang="pt-BR" sz="1800" b="0" dirty="0"/>
              <a:t>rafael.Torchelsen@inf.ufpel.edu.br</a:t>
            </a:r>
          </a:p>
        </p:txBody>
      </p:sp>
    </p:spTree>
    <p:extLst>
      <p:ext uri="{BB962C8B-B14F-4D97-AF65-F5344CB8AC3E}">
        <p14:creationId xmlns:p14="http://schemas.microsoft.com/office/powerpoint/2010/main" val="320842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2"/>
            <a:ext cx="8552046" cy="4525963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pt-BR" altLang="pt-BR" sz="2400" dirty="0"/>
              <a:t>Uma árvore binária balanceada é aquela na qual, para cada nó, as alturas de suas </a:t>
            </a:r>
            <a:r>
              <a:rPr lang="pt-BR" altLang="pt-BR" sz="2400" dirty="0" err="1"/>
              <a:t>sub-árvores</a:t>
            </a:r>
            <a:r>
              <a:rPr lang="pt-BR" altLang="pt-BR" sz="2400" dirty="0"/>
              <a:t> esquerda e direita diferem de, no máximo, 1.</a:t>
            </a:r>
          </a:p>
          <a:p>
            <a:pPr>
              <a:buFontTx/>
              <a:buChar char="•"/>
            </a:pPr>
            <a:r>
              <a:rPr lang="pt-BR" altLang="pt-BR" sz="2400" dirty="0"/>
              <a:t>Fator de balanceamento (FB) de um nó é a diferença entre a altura da </a:t>
            </a:r>
            <a:r>
              <a:rPr lang="pt-BR" altLang="pt-BR" sz="2400" dirty="0" err="1"/>
              <a:t>sub-árvore</a:t>
            </a:r>
            <a:r>
              <a:rPr lang="pt-BR" altLang="pt-BR" sz="2400" dirty="0"/>
              <a:t> esquerda em relação à </a:t>
            </a:r>
            <a:r>
              <a:rPr lang="pt-BR" altLang="pt-BR" sz="2400" dirty="0" err="1"/>
              <a:t>sub-árvore</a:t>
            </a:r>
            <a:r>
              <a:rPr lang="pt-BR" altLang="pt-BR" sz="2400" dirty="0"/>
              <a:t> direita.</a:t>
            </a:r>
            <a:br>
              <a:rPr lang="pt-BR" altLang="pt-BR" sz="2400" dirty="0"/>
            </a:br>
            <a:endParaRPr lang="pt-BR" altLang="pt-BR" sz="2400" dirty="0"/>
          </a:p>
          <a:p>
            <a:pPr>
              <a:buFontTx/>
              <a:buNone/>
            </a:pPr>
            <a:r>
              <a:rPr lang="pt-BR" altLang="pt-BR" sz="2400" dirty="0"/>
              <a:t>	FB(p) = altura(</a:t>
            </a:r>
            <a:r>
              <a:rPr lang="pt-BR" altLang="pt-BR" sz="2400" dirty="0" err="1"/>
              <a:t>sub-árvore</a:t>
            </a:r>
            <a:r>
              <a:rPr lang="pt-BR" altLang="pt-BR" sz="2400" dirty="0"/>
              <a:t> esquerda de p) </a:t>
            </a:r>
          </a:p>
          <a:p>
            <a:pPr>
              <a:buFontTx/>
              <a:buNone/>
            </a:pPr>
            <a:r>
              <a:rPr lang="pt-BR" altLang="pt-BR" sz="2400" dirty="0"/>
              <a:t>               - altura(</a:t>
            </a:r>
            <a:r>
              <a:rPr lang="pt-BR" altLang="pt-BR" sz="2400" dirty="0" err="1"/>
              <a:t>sub-árvore</a:t>
            </a:r>
            <a:r>
              <a:rPr lang="pt-BR" altLang="pt-BR" sz="2400" dirty="0"/>
              <a:t> direita de p)</a:t>
            </a:r>
          </a:p>
          <a:p>
            <a:pPr>
              <a:buFontTx/>
              <a:buNone/>
            </a:pPr>
            <a:endParaRPr lang="pt-BR" altLang="pt-BR" sz="2400" dirty="0"/>
          </a:p>
          <a:p>
            <a:pPr>
              <a:buFontTx/>
              <a:buChar char="•"/>
            </a:pPr>
            <a:r>
              <a:rPr lang="pt-BR" altLang="pt-BR" sz="2400" dirty="0"/>
              <a:t>Em uma árvore binária balanceada todos os FB de todos os nós estão no intervalo -1 </a:t>
            </a:r>
            <a:r>
              <a:rPr lang="pt-BR" altLang="pt-BR" sz="2400" dirty="0">
                <a:sym typeface="Symbol" panose="05050102010706020507" pitchFamily="18" charset="2"/>
              </a:rPr>
              <a:t></a:t>
            </a:r>
            <a:r>
              <a:rPr lang="pt-BR" altLang="pt-BR" sz="2400" dirty="0"/>
              <a:t> FB </a:t>
            </a:r>
            <a:r>
              <a:rPr lang="pt-BR" altLang="pt-BR" sz="2400" dirty="0">
                <a:sym typeface="Symbol" panose="05050102010706020507" pitchFamily="18" charset="2"/>
              </a:rPr>
              <a:t></a:t>
            </a:r>
            <a:r>
              <a:rPr lang="pt-BR" altLang="pt-BR" sz="2400" dirty="0"/>
              <a:t> 1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pt-BR" altLang="pt-BR"/>
              <a:t>Árvores AVL</a:t>
            </a:r>
          </a:p>
        </p:txBody>
      </p:sp>
    </p:spTree>
    <p:extLst>
      <p:ext uri="{BB962C8B-B14F-4D97-AF65-F5344CB8AC3E}">
        <p14:creationId xmlns:p14="http://schemas.microsoft.com/office/powerpoint/2010/main" val="67778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FB e Altura</a:t>
            </a:r>
            <a:endParaRPr lang="fr-FR" altLang="pt-BR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9624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600">
                <a:latin typeface="Courier New" panose="02070309020205020404" pitchFamily="49" charset="0"/>
              </a:rPr>
              <a:t>int FB (TNo* pRaiz)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6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600">
                <a:latin typeface="Courier New" panose="02070309020205020404" pitchFamily="49" charset="0"/>
              </a:rPr>
              <a:t>  if (pRaiz == NULL)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600"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</a:t>
            </a:r>
            <a:endParaRPr lang="fr-FR" altLang="pt-BR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600">
                <a:latin typeface="Courier New" panose="02070309020205020404" pitchFamily="49" charset="0"/>
              </a:rPr>
              <a:t>  return Altura(pRaiz-&gt;pEsq)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600">
                <a:latin typeface="Courier New" panose="02070309020205020404" pitchFamily="49" charset="0"/>
              </a:rPr>
              <a:t>       - Altura(pRaiz-&gt;pDir);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pt-BR" sz="1600">
              <a:latin typeface="Courier New" panose="02070309020205020404" pitchFamily="49" charset="0"/>
            </a:endParaRP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267200" y="1295400"/>
            <a:ext cx="441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int Altura(TNo* pRaiz)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int iEsq,iDir;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pt-BR" sz="17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if (pRaiz == NULL)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pt-BR" sz="17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iEsq = Altura(pRaiz-&gt;pEsq);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iDir = Altura(pRaiz-&gt;pDir);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pt-BR" sz="17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if ( iEsq &gt; iDir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  return iEsq + 1;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  return iDir + 1;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pt-BR" sz="17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pt-BR" altLang="pt-BR" sz="2800"/>
          </a:p>
          <a:p>
            <a:pPr>
              <a:buFontTx/>
              <a:buChar char="•"/>
            </a:pPr>
            <a:r>
              <a:rPr lang="pt-BR" altLang="pt-BR" sz="2800"/>
              <a:t>Inicialmente inserimos um novo nó na árvore normalmente.</a:t>
            </a:r>
          </a:p>
          <a:p>
            <a:pPr>
              <a:buFontTx/>
              <a:buChar char="•"/>
            </a:pPr>
            <a:r>
              <a:rPr lang="pt-BR" altLang="pt-BR" sz="2800"/>
              <a:t>A inserção deste pode degenerar a árvore.</a:t>
            </a:r>
          </a:p>
          <a:p>
            <a:pPr>
              <a:buFontTx/>
              <a:buChar char="•"/>
            </a:pPr>
            <a:r>
              <a:rPr lang="pt-BR" altLang="pt-BR" sz="2800"/>
              <a:t>A restauração do balanceamento é feita através de rotações na árvore no nó “pivô”.</a:t>
            </a:r>
          </a:p>
          <a:p>
            <a:pPr>
              <a:buFontTx/>
              <a:buChar char="•"/>
            </a:pPr>
            <a:r>
              <a:rPr lang="pt-BR" altLang="pt-BR" sz="2800"/>
              <a:t>Nó “pivô” é aquele que após a inserção possui Fator de Balanceamento fora do intervalo.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pt-BR" altLang="pt-BR"/>
              <a:t>AVL</a:t>
            </a:r>
          </a:p>
        </p:txBody>
      </p:sp>
    </p:spTree>
    <p:extLst>
      <p:ext uri="{BB962C8B-B14F-4D97-AF65-F5344CB8AC3E}">
        <p14:creationId xmlns:p14="http://schemas.microsoft.com/office/powerpoint/2010/main" val="22086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sz="2200"/>
              <a:t>Primeiro caso: (rotação simples para a direita)</a:t>
            </a:r>
          </a:p>
          <a:p>
            <a:pPr lvl="2">
              <a:buFontTx/>
              <a:buChar char="•"/>
            </a:pPr>
            <a:endParaRPr lang="pt-BR" altLang="pt-BR"/>
          </a:p>
          <a:p>
            <a:pPr lvl="2">
              <a:buFontTx/>
              <a:buChar char="•"/>
            </a:pPr>
            <a:r>
              <a:rPr lang="pt-BR" altLang="pt-BR" sz="2100"/>
              <a:t>FB &gt; 1 (subárvore esquerda maior que subárvore direita)</a:t>
            </a:r>
          </a:p>
          <a:p>
            <a:pPr lvl="2">
              <a:buFontTx/>
              <a:buChar char="•"/>
            </a:pPr>
            <a:r>
              <a:rPr lang="pt-BR" altLang="pt-BR" sz="2100"/>
              <a:t>E a subárvore esquerda desta subárvore esquerda é maior que a subárvore direita dela</a:t>
            </a:r>
          </a:p>
          <a:p>
            <a:pPr lvl="2">
              <a:buFontTx/>
              <a:buChar char="•"/>
            </a:pPr>
            <a:r>
              <a:rPr lang="pt-BR" altLang="pt-BR" sz="2100"/>
              <a:t>Então realizar uma rotação simples para a direita.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pt-BR" altLang="pt-BR"/>
              <a:t>AVL</a:t>
            </a:r>
          </a:p>
        </p:txBody>
      </p:sp>
      <p:sp>
        <p:nvSpPr>
          <p:cNvPr id="196613" name="Oval 5"/>
          <p:cNvSpPr>
            <a:spLocks noChangeArrowheads="1"/>
          </p:cNvSpPr>
          <p:nvPr/>
        </p:nvSpPr>
        <p:spPr bwMode="auto">
          <a:xfrm>
            <a:off x="4554538" y="4502150"/>
            <a:ext cx="398462" cy="373063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sz="18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6614" name="Oval 6"/>
          <p:cNvSpPr>
            <a:spLocks noChangeArrowheads="1"/>
          </p:cNvSpPr>
          <p:nvPr/>
        </p:nvSpPr>
        <p:spPr bwMode="auto">
          <a:xfrm>
            <a:off x="4213225" y="5037138"/>
            <a:ext cx="398463" cy="37147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sz="18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6615" name="Oval 7"/>
          <p:cNvSpPr>
            <a:spLocks noChangeArrowheads="1"/>
          </p:cNvSpPr>
          <p:nvPr/>
        </p:nvSpPr>
        <p:spPr bwMode="auto">
          <a:xfrm>
            <a:off x="3873500" y="5570538"/>
            <a:ext cx="398463" cy="37306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sz="18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 flipV="1">
            <a:off x="4156075" y="5356225"/>
            <a:ext cx="17145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 flipV="1">
            <a:off x="4498975" y="4822825"/>
            <a:ext cx="169863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26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pt-BR" altLang="pt-BR"/>
              <a:t>AVL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458200" cy="5029200"/>
          </a:xfrm>
        </p:spPr>
        <p:txBody>
          <a:bodyPr/>
          <a:lstStyle/>
          <a:p>
            <a:pPr>
              <a:buFontTx/>
              <a:buChar char="•"/>
            </a:pPr>
            <a:endParaRPr lang="pt-BR" altLang="pt-BR" sz="2800"/>
          </a:p>
          <a:p>
            <a:pPr>
              <a:buFontTx/>
              <a:buChar char="•"/>
            </a:pPr>
            <a:r>
              <a:rPr lang="pt-BR" altLang="pt-BR" sz="2800"/>
              <a:t>Primeiro caso: (rotação simples para a direita)</a:t>
            </a:r>
          </a:p>
        </p:txBody>
      </p:sp>
      <p:grpSp>
        <p:nvGrpSpPr>
          <p:cNvPr id="197636" name="Group 4"/>
          <p:cNvGrpSpPr>
            <a:grpSpLocks/>
          </p:cNvGrpSpPr>
          <p:nvPr/>
        </p:nvGrpSpPr>
        <p:grpSpPr bwMode="auto">
          <a:xfrm>
            <a:off x="2052638" y="3500438"/>
            <a:ext cx="1368425" cy="1944687"/>
            <a:chOff x="1293" y="2206"/>
            <a:chExt cx="862" cy="1225"/>
          </a:xfrm>
        </p:grpSpPr>
        <p:sp>
          <p:nvSpPr>
            <p:cNvPr id="197637" name="Oval 5"/>
            <p:cNvSpPr>
              <a:spLocks noChangeArrowheads="1"/>
            </p:cNvSpPr>
            <p:nvPr/>
          </p:nvSpPr>
          <p:spPr bwMode="auto">
            <a:xfrm>
              <a:off x="1837" y="2206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7638" name="Oval 6"/>
            <p:cNvSpPr>
              <a:spLocks noChangeArrowheads="1"/>
            </p:cNvSpPr>
            <p:nvPr/>
          </p:nvSpPr>
          <p:spPr bwMode="auto">
            <a:xfrm>
              <a:off x="1564" y="2660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97639" name="Oval 7"/>
            <p:cNvSpPr>
              <a:spLocks noChangeArrowheads="1"/>
            </p:cNvSpPr>
            <p:nvPr/>
          </p:nvSpPr>
          <p:spPr bwMode="auto">
            <a:xfrm>
              <a:off x="1293" y="3114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97640" name="Line 8"/>
            <p:cNvSpPr>
              <a:spLocks noChangeShapeType="1"/>
            </p:cNvSpPr>
            <p:nvPr/>
          </p:nvSpPr>
          <p:spPr bwMode="auto">
            <a:xfrm flipV="1">
              <a:off x="1519" y="2932"/>
              <a:ext cx="13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 flipV="1">
              <a:off x="1792" y="2479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5867400" y="3932238"/>
            <a:ext cx="504825" cy="50323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sz="18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5364163" y="4652963"/>
            <a:ext cx="504825" cy="50323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sz="18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7645" name="Line 13"/>
          <p:cNvSpPr>
            <a:spLocks noChangeShapeType="1"/>
          </p:cNvSpPr>
          <p:nvPr/>
        </p:nvSpPr>
        <p:spPr bwMode="auto">
          <a:xfrm flipV="1">
            <a:off x="5722938" y="4364038"/>
            <a:ext cx="2174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7646" name="Oval 14"/>
          <p:cNvSpPr>
            <a:spLocks noChangeArrowheads="1"/>
          </p:cNvSpPr>
          <p:nvPr/>
        </p:nvSpPr>
        <p:spPr bwMode="auto">
          <a:xfrm>
            <a:off x="6372225" y="4651375"/>
            <a:ext cx="504825" cy="5032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sz="18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7647" name="Line 15"/>
          <p:cNvSpPr>
            <a:spLocks noChangeShapeType="1"/>
          </p:cNvSpPr>
          <p:nvPr/>
        </p:nvSpPr>
        <p:spPr bwMode="auto">
          <a:xfrm>
            <a:off x="6300788" y="4364038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7648" name="AutoShape 16"/>
          <p:cNvSpPr>
            <a:spLocks noChangeArrowheads="1"/>
          </p:cNvSpPr>
          <p:nvPr/>
        </p:nvSpPr>
        <p:spPr bwMode="auto">
          <a:xfrm rot="-1354140">
            <a:off x="3924300" y="4506913"/>
            <a:ext cx="649288" cy="288925"/>
          </a:xfrm>
          <a:prstGeom prst="curvedDownArrow">
            <a:avLst>
              <a:gd name="adj1" fmla="val 44945"/>
              <a:gd name="adj2" fmla="val 89890"/>
              <a:gd name="adj3" fmla="val 3333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17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sz="2200"/>
              <a:t>Segundo caso: (rotação simples para a esquerda)</a:t>
            </a:r>
          </a:p>
          <a:p>
            <a:pPr lvl="2">
              <a:buFontTx/>
              <a:buChar char="•"/>
            </a:pPr>
            <a:endParaRPr lang="pt-BR" altLang="pt-BR" sz="2100"/>
          </a:p>
          <a:p>
            <a:pPr lvl="2">
              <a:buFontTx/>
              <a:buChar char="•"/>
            </a:pPr>
            <a:r>
              <a:rPr lang="pt-BR" altLang="pt-BR" sz="2100"/>
              <a:t>FB &lt; -1 (subárvore esquerda menor que subárvore direita)</a:t>
            </a:r>
          </a:p>
          <a:p>
            <a:pPr lvl="2">
              <a:buFontTx/>
              <a:buChar char="•"/>
            </a:pPr>
            <a:r>
              <a:rPr lang="pt-BR" altLang="pt-BR" sz="2100"/>
              <a:t>E a subárvore direita desta subárvore direita é maior que a subárvore esquerda dela</a:t>
            </a:r>
          </a:p>
          <a:p>
            <a:pPr lvl="2">
              <a:buFontTx/>
              <a:buChar char="•"/>
            </a:pPr>
            <a:r>
              <a:rPr lang="pt-BR" altLang="pt-BR" sz="2100"/>
              <a:t>Então realizar uma rotação simples para a esquerda.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pt-BR" altLang="pt-BR"/>
              <a:t>AVL</a:t>
            </a:r>
          </a:p>
        </p:txBody>
      </p:sp>
      <p:grpSp>
        <p:nvGrpSpPr>
          <p:cNvPr id="198660" name="Group 4"/>
          <p:cNvGrpSpPr>
            <a:grpSpLocks/>
          </p:cNvGrpSpPr>
          <p:nvPr/>
        </p:nvGrpSpPr>
        <p:grpSpPr bwMode="auto">
          <a:xfrm>
            <a:off x="3948113" y="4495800"/>
            <a:ext cx="1081087" cy="1438275"/>
            <a:chOff x="1428" y="2431"/>
            <a:chExt cx="908" cy="1134"/>
          </a:xfrm>
        </p:grpSpPr>
        <p:sp>
          <p:nvSpPr>
            <p:cNvPr id="198661" name="Oval 5"/>
            <p:cNvSpPr>
              <a:spLocks noChangeArrowheads="1"/>
            </p:cNvSpPr>
            <p:nvPr/>
          </p:nvSpPr>
          <p:spPr bwMode="auto">
            <a:xfrm>
              <a:off x="1428" y="2431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198662" name="Group 6"/>
            <p:cNvGrpSpPr>
              <a:grpSpLocks/>
            </p:cNvGrpSpPr>
            <p:nvPr/>
          </p:nvGrpSpPr>
          <p:grpSpPr bwMode="auto">
            <a:xfrm>
              <a:off x="1655" y="2704"/>
              <a:ext cx="408" cy="453"/>
              <a:chOff x="2472" y="3113"/>
              <a:chExt cx="408" cy="453"/>
            </a:xfrm>
          </p:grpSpPr>
          <p:sp>
            <p:nvSpPr>
              <p:cNvPr id="198663" name="Oval 7"/>
              <p:cNvSpPr>
                <a:spLocks noChangeArrowheads="1"/>
              </p:cNvSpPr>
              <p:nvPr/>
            </p:nvSpPr>
            <p:spPr bwMode="auto">
              <a:xfrm>
                <a:off x="2562" y="3249"/>
                <a:ext cx="318" cy="31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pt-BR" altLang="pt-BR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98664" name="Line 8"/>
              <p:cNvSpPr>
                <a:spLocks noChangeShapeType="1"/>
              </p:cNvSpPr>
              <p:nvPr/>
            </p:nvSpPr>
            <p:spPr bwMode="auto">
              <a:xfrm>
                <a:off x="2472" y="3113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98665" name="Group 9"/>
            <p:cNvGrpSpPr>
              <a:grpSpLocks/>
            </p:cNvGrpSpPr>
            <p:nvPr/>
          </p:nvGrpSpPr>
          <p:grpSpPr bwMode="auto">
            <a:xfrm>
              <a:off x="1972" y="3112"/>
              <a:ext cx="364" cy="453"/>
              <a:chOff x="2789" y="3521"/>
              <a:chExt cx="364" cy="453"/>
            </a:xfrm>
          </p:grpSpPr>
          <p:sp>
            <p:nvSpPr>
              <p:cNvPr id="198666" name="Oval 10"/>
              <p:cNvSpPr>
                <a:spLocks noChangeArrowheads="1"/>
              </p:cNvSpPr>
              <p:nvPr/>
            </p:nvSpPr>
            <p:spPr bwMode="auto">
              <a:xfrm>
                <a:off x="2835" y="3657"/>
                <a:ext cx="318" cy="31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pt-BR" altLang="pt-BR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98667" name="Line 11"/>
              <p:cNvSpPr>
                <a:spLocks noChangeShapeType="1"/>
              </p:cNvSpPr>
              <p:nvPr/>
            </p:nvSpPr>
            <p:spPr bwMode="auto">
              <a:xfrm>
                <a:off x="2789" y="3521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0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17843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pt-BR" altLang="pt-BR" sz="2800"/>
          </a:p>
          <a:p>
            <a:pPr>
              <a:buFontTx/>
              <a:buChar char="•"/>
            </a:pPr>
            <a:r>
              <a:rPr lang="pt-BR" altLang="pt-BR" sz="2800"/>
              <a:t>Segundo caso: (rotação simples para a esquerda</a:t>
            </a:r>
            <a:r>
              <a:rPr lang="pt-BR" altLang="pt-BR" sz="2200"/>
              <a:t>)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pt-BR" altLang="pt-BR"/>
              <a:t>AVL</a:t>
            </a:r>
          </a:p>
        </p:txBody>
      </p:sp>
      <p:grpSp>
        <p:nvGrpSpPr>
          <p:cNvPr id="199684" name="Group 4"/>
          <p:cNvGrpSpPr>
            <a:grpSpLocks/>
          </p:cNvGrpSpPr>
          <p:nvPr/>
        </p:nvGrpSpPr>
        <p:grpSpPr bwMode="auto">
          <a:xfrm>
            <a:off x="2266950" y="3859213"/>
            <a:ext cx="1441450" cy="1800225"/>
            <a:chOff x="1428" y="2431"/>
            <a:chExt cx="908" cy="1134"/>
          </a:xfrm>
        </p:grpSpPr>
        <p:sp>
          <p:nvSpPr>
            <p:cNvPr id="199685" name="Oval 5"/>
            <p:cNvSpPr>
              <a:spLocks noChangeArrowheads="1"/>
            </p:cNvSpPr>
            <p:nvPr/>
          </p:nvSpPr>
          <p:spPr bwMode="auto">
            <a:xfrm>
              <a:off x="1428" y="2431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199686" name="Group 6"/>
            <p:cNvGrpSpPr>
              <a:grpSpLocks/>
            </p:cNvGrpSpPr>
            <p:nvPr/>
          </p:nvGrpSpPr>
          <p:grpSpPr bwMode="auto">
            <a:xfrm>
              <a:off x="1655" y="2704"/>
              <a:ext cx="408" cy="453"/>
              <a:chOff x="2472" y="3113"/>
              <a:chExt cx="408" cy="453"/>
            </a:xfrm>
          </p:grpSpPr>
          <p:sp>
            <p:nvSpPr>
              <p:cNvPr id="199687" name="Oval 7"/>
              <p:cNvSpPr>
                <a:spLocks noChangeArrowheads="1"/>
              </p:cNvSpPr>
              <p:nvPr/>
            </p:nvSpPr>
            <p:spPr bwMode="auto">
              <a:xfrm>
                <a:off x="2562" y="3249"/>
                <a:ext cx="318" cy="31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pt-BR" altLang="pt-BR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99688" name="Line 8"/>
              <p:cNvSpPr>
                <a:spLocks noChangeShapeType="1"/>
              </p:cNvSpPr>
              <p:nvPr/>
            </p:nvSpPr>
            <p:spPr bwMode="auto">
              <a:xfrm>
                <a:off x="2472" y="3113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99689" name="Group 9"/>
            <p:cNvGrpSpPr>
              <a:grpSpLocks/>
            </p:cNvGrpSpPr>
            <p:nvPr/>
          </p:nvGrpSpPr>
          <p:grpSpPr bwMode="auto">
            <a:xfrm>
              <a:off x="1972" y="3112"/>
              <a:ext cx="364" cy="453"/>
              <a:chOff x="2789" y="3521"/>
              <a:chExt cx="364" cy="453"/>
            </a:xfrm>
          </p:grpSpPr>
          <p:sp>
            <p:nvSpPr>
              <p:cNvPr id="199690" name="Oval 10"/>
              <p:cNvSpPr>
                <a:spLocks noChangeArrowheads="1"/>
              </p:cNvSpPr>
              <p:nvPr/>
            </p:nvSpPr>
            <p:spPr bwMode="auto">
              <a:xfrm>
                <a:off x="2835" y="3657"/>
                <a:ext cx="318" cy="31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pt-BR" altLang="pt-BR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99691" name="Line 11"/>
              <p:cNvSpPr>
                <a:spLocks noChangeShapeType="1"/>
              </p:cNvSpPr>
              <p:nvPr/>
            </p:nvSpPr>
            <p:spPr bwMode="auto">
              <a:xfrm>
                <a:off x="2789" y="3521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99692" name="AutoShape 12"/>
          <p:cNvSpPr>
            <a:spLocks noChangeArrowheads="1"/>
          </p:cNvSpPr>
          <p:nvPr/>
        </p:nvSpPr>
        <p:spPr bwMode="auto">
          <a:xfrm rot="13030256">
            <a:off x="1619250" y="4941888"/>
            <a:ext cx="647700" cy="360362"/>
          </a:xfrm>
          <a:prstGeom prst="curvedUpArrow">
            <a:avLst>
              <a:gd name="adj1" fmla="val 35947"/>
              <a:gd name="adj2" fmla="val 71894"/>
              <a:gd name="adj3" fmla="val 3333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99693" name="Group 13"/>
          <p:cNvGrpSpPr>
            <a:grpSpLocks/>
          </p:cNvGrpSpPr>
          <p:nvPr/>
        </p:nvGrpSpPr>
        <p:grpSpPr bwMode="auto">
          <a:xfrm>
            <a:off x="5364163" y="4005263"/>
            <a:ext cx="1512887" cy="1223962"/>
            <a:chOff x="3379" y="2478"/>
            <a:chExt cx="953" cy="771"/>
          </a:xfrm>
        </p:grpSpPr>
        <p:sp>
          <p:nvSpPr>
            <p:cNvPr id="199694" name="Oval 14"/>
            <p:cNvSpPr>
              <a:spLocks noChangeArrowheads="1"/>
            </p:cNvSpPr>
            <p:nvPr/>
          </p:nvSpPr>
          <p:spPr bwMode="auto">
            <a:xfrm>
              <a:off x="3696" y="2478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99695" name="Oval 15"/>
            <p:cNvSpPr>
              <a:spLocks noChangeArrowheads="1"/>
            </p:cNvSpPr>
            <p:nvPr/>
          </p:nvSpPr>
          <p:spPr bwMode="auto">
            <a:xfrm>
              <a:off x="3379" y="2932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99696" name="Line 16"/>
            <p:cNvSpPr>
              <a:spLocks noChangeShapeType="1"/>
            </p:cNvSpPr>
            <p:nvPr/>
          </p:nvSpPr>
          <p:spPr bwMode="auto">
            <a:xfrm flipV="1">
              <a:off x="3605" y="2750"/>
              <a:ext cx="13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9697" name="Oval 17"/>
            <p:cNvSpPr>
              <a:spLocks noChangeArrowheads="1"/>
            </p:cNvSpPr>
            <p:nvPr/>
          </p:nvSpPr>
          <p:spPr bwMode="auto">
            <a:xfrm>
              <a:off x="4014" y="2931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9698" name="Line 18"/>
            <p:cNvSpPr>
              <a:spLocks noChangeShapeType="1"/>
            </p:cNvSpPr>
            <p:nvPr/>
          </p:nvSpPr>
          <p:spPr bwMode="auto">
            <a:xfrm>
              <a:off x="3969" y="2750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084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3509963"/>
          </a:xfrm>
        </p:spPr>
        <p:txBody>
          <a:bodyPr/>
          <a:lstStyle/>
          <a:p>
            <a:pPr>
              <a:buFontTx/>
              <a:buChar char="•"/>
            </a:pPr>
            <a:r>
              <a:rPr lang="pt-BR" altLang="pt-BR" sz="2200"/>
              <a:t>Terceiro caso: (rotação dupla para a direita)</a:t>
            </a:r>
          </a:p>
          <a:p>
            <a:pPr lvl="2">
              <a:buFontTx/>
              <a:buChar char="•"/>
            </a:pPr>
            <a:endParaRPr lang="pt-BR" altLang="pt-BR" sz="2100"/>
          </a:p>
          <a:p>
            <a:pPr lvl="2">
              <a:buFontTx/>
              <a:buChar char="•"/>
            </a:pPr>
            <a:r>
              <a:rPr lang="pt-BR" altLang="pt-BR" sz="2100"/>
              <a:t>FB &gt; 1 (subárvore esquerda maior que subárvore direita)</a:t>
            </a:r>
          </a:p>
          <a:p>
            <a:pPr lvl="2">
              <a:buFontTx/>
              <a:buChar char="•"/>
            </a:pPr>
            <a:r>
              <a:rPr lang="pt-BR" altLang="pt-BR" sz="2100"/>
              <a:t>E a subárvore esquerda desta subárvore esquerda é menor ou igual que a subárvore direita dela</a:t>
            </a:r>
          </a:p>
          <a:p>
            <a:pPr lvl="2">
              <a:buFontTx/>
              <a:buChar char="•"/>
            </a:pPr>
            <a:r>
              <a:rPr lang="pt-BR" altLang="pt-BR" sz="2100"/>
              <a:t>Então realizar uma rotação dupla para a direita.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pt-BR" altLang="pt-BR"/>
              <a:t>AVL</a:t>
            </a:r>
          </a:p>
        </p:txBody>
      </p:sp>
      <p:grpSp>
        <p:nvGrpSpPr>
          <p:cNvPr id="200715" name="Group 11"/>
          <p:cNvGrpSpPr>
            <a:grpSpLocks/>
          </p:cNvGrpSpPr>
          <p:nvPr/>
        </p:nvGrpSpPr>
        <p:grpSpPr bwMode="auto">
          <a:xfrm>
            <a:off x="3657600" y="4648200"/>
            <a:ext cx="846138" cy="1452563"/>
            <a:chOff x="2381" y="3040"/>
            <a:chExt cx="533" cy="915"/>
          </a:xfrm>
        </p:grpSpPr>
        <p:sp>
          <p:nvSpPr>
            <p:cNvPr id="200716" name="Oval 12"/>
            <p:cNvSpPr>
              <a:spLocks noChangeArrowheads="1"/>
            </p:cNvSpPr>
            <p:nvPr/>
          </p:nvSpPr>
          <p:spPr bwMode="auto">
            <a:xfrm>
              <a:off x="2381" y="3339"/>
              <a:ext cx="239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0717" name="Oval 13"/>
            <p:cNvSpPr>
              <a:spLocks noChangeArrowheads="1"/>
            </p:cNvSpPr>
            <p:nvPr/>
          </p:nvSpPr>
          <p:spPr bwMode="auto">
            <a:xfrm>
              <a:off x="2676" y="3040"/>
              <a:ext cx="238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0718" name="Oval 14"/>
            <p:cNvSpPr>
              <a:spLocks noChangeArrowheads="1"/>
            </p:cNvSpPr>
            <p:nvPr/>
          </p:nvSpPr>
          <p:spPr bwMode="auto">
            <a:xfrm>
              <a:off x="2597" y="3702"/>
              <a:ext cx="238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 flipH="1">
              <a:off x="2562" y="3249"/>
              <a:ext cx="13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>
              <a:off x="2562" y="3566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1336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949450"/>
          </a:xfrm>
        </p:spPr>
        <p:txBody>
          <a:bodyPr/>
          <a:lstStyle/>
          <a:p>
            <a:pPr>
              <a:buFontTx/>
              <a:buChar char="•"/>
            </a:pPr>
            <a:r>
              <a:rPr lang="pt-BR" altLang="pt-BR" sz="2800"/>
              <a:t>Terceiro caso: (rotação dupla para a direita)</a:t>
            </a:r>
          </a:p>
          <a:p>
            <a:pPr lvl="2">
              <a:buFontTx/>
              <a:buNone/>
            </a:pPr>
            <a:endParaRPr lang="pt-BR" altLang="pt-BR" sz="160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pt-BR" altLang="pt-BR"/>
              <a:t>AVL</a:t>
            </a:r>
          </a:p>
        </p:txBody>
      </p:sp>
      <p:grpSp>
        <p:nvGrpSpPr>
          <p:cNvPr id="203780" name="Group 4"/>
          <p:cNvGrpSpPr>
            <a:grpSpLocks/>
          </p:cNvGrpSpPr>
          <p:nvPr/>
        </p:nvGrpSpPr>
        <p:grpSpPr bwMode="auto">
          <a:xfrm>
            <a:off x="1547813" y="3068638"/>
            <a:ext cx="1241425" cy="1854200"/>
            <a:chOff x="2381" y="3040"/>
            <a:chExt cx="533" cy="915"/>
          </a:xfrm>
        </p:grpSpPr>
        <p:sp>
          <p:nvSpPr>
            <p:cNvPr id="203781" name="Oval 5"/>
            <p:cNvSpPr>
              <a:spLocks noChangeArrowheads="1"/>
            </p:cNvSpPr>
            <p:nvPr/>
          </p:nvSpPr>
          <p:spPr bwMode="auto">
            <a:xfrm>
              <a:off x="2381" y="3339"/>
              <a:ext cx="239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3782" name="Oval 6"/>
            <p:cNvSpPr>
              <a:spLocks noChangeArrowheads="1"/>
            </p:cNvSpPr>
            <p:nvPr/>
          </p:nvSpPr>
          <p:spPr bwMode="auto">
            <a:xfrm>
              <a:off x="2676" y="3040"/>
              <a:ext cx="238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3783" name="Oval 7"/>
            <p:cNvSpPr>
              <a:spLocks noChangeArrowheads="1"/>
            </p:cNvSpPr>
            <p:nvPr/>
          </p:nvSpPr>
          <p:spPr bwMode="auto">
            <a:xfrm>
              <a:off x="2597" y="3702"/>
              <a:ext cx="238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3784" name="Line 8"/>
            <p:cNvSpPr>
              <a:spLocks noChangeShapeType="1"/>
            </p:cNvSpPr>
            <p:nvPr/>
          </p:nvSpPr>
          <p:spPr bwMode="auto">
            <a:xfrm flipH="1">
              <a:off x="2562" y="3249"/>
              <a:ext cx="13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3785" name="Line 9"/>
            <p:cNvSpPr>
              <a:spLocks noChangeShapeType="1"/>
            </p:cNvSpPr>
            <p:nvPr/>
          </p:nvSpPr>
          <p:spPr bwMode="auto">
            <a:xfrm>
              <a:off x="2562" y="3566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3786" name="AutoShape 10"/>
          <p:cNvSpPr>
            <a:spLocks noChangeArrowheads="1"/>
          </p:cNvSpPr>
          <p:nvPr/>
        </p:nvSpPr>
        <p:spPr bwMode="auto">
          <a:xfrm rot="13030256">
            <a:off x="900113" y="3932238"/>
            <a:ext cx="647700" cy="360362"/>
          </a:xfrm>
          <a:prstGeom prst="curvedUpArrow">
            <a:avLst>
              <a:gd name="adj1" fmla="val 35947"/>
              <a:gd name="adj2" fmla="val 71894"/>
              <a:gd name="adj3" fmla="val 3333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3787" name="Group 11"/>
          <p:cNvGrpSpPr>
            <a:grpSpLocks/>
          </p:cNvGrpSpPr>
          <p:nvPr/>
        </p:nvGrpSpPr>
        <p:grpSpPr bwMode="auto">
          <a:xfrm>
            <a:off x="3708400" y="3068638"/>
            <a:ext cx="1295400" cy="1800225"/>
            <a:chOff x="2336" y="2568"/>
            <a:chExt cx="556" cy="888"/>
          </a:xfrm>
        </p:grpSpPr>
        <p:sp>
          <p:nvSpPr>
            <p:cNvPr id="203788" name="Oval 12"/>
            <p:cNvSpPr>
              <a:spLocks noChangeArrowheads="1"/>
            </p:cNvSpPr>
            <p:nvPr/>
          </p:nvSpPr>
          <p:spPr bwMode="auto">
            <a:xfrm>
              <a:off x="2653" y="2905"/>
              <a:ext cx="239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3789" name="Oval 13"/>
            <p:cNvSpPr>
              <a:spLocks noChangeArrowheads="1"/>
            </p:cNvSpPr>
            <p:nvPr/>
          </p:nvSpPr>
          <p:spPr bwMode="auto">
            <a:xfrm>
              <a:off x="2336" y="2568"/>
              <a:ext cx="238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3790" name="Oval 14"/>
            <p:cNvSpPr>
              <a:spLocks noChangeArrowheads="1"/>
            </p:cNvSpPr>
            <p:nvPr/>
          </p:nvSpPr>
          <p:spPr bwMode="auto">
            <a:xfrm>
              <a:off x="2336" y="3203"/>
              <a:ext cx="238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3791" name="Line 15"/>
            <p:cNvSpPr>
              <a:spLocks noChangeShapeType="1"/>
            </p:cNvSpPr>
            <p:nvPr/>
          </p:nvSpPr>
          <p:spPr bwMode="auto">
            <a:xfrm flipV="1">
              <a:off x="2517" y="3113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3792" name="Line 16"/>
            <p:cNvSpPr>
              <a:spLocks noChangeShapeType="1"/>
            </p:cNvSpPr>
            <p:nvPr/>
          </p:nvSpPr>
          <p:spPr bwMode="auto">
            <a:xfrm>
              <a:off x="2517" y="2795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3793" name="AutoShape 17"/>
          <p:cNvSpPr>
            <a:spLocks noChangeArrowheads="1"/>
          </p:cNvSpPr>
          <p:nvPr/>
        </p:nvSpPr>
        <p:spPr bwMode="auto">
          <a:xfrm rot="-1354140">
            <a:off x="5292725" y="3932238"/>
            <a:ext cx="649288" cy="288925"/>
          </a:xfrm>
          <a:prstGeom prst="curvedDownArrow">
            <a:avLst>
              <a:gd name="adj1" fmla="val 44945"/>
              <a:gd name="adj2" fmla="val 89890"/>
              <a:gd name="adj3" fmla="val 3333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3794" name="Group 18"/>
          <p:cNvGrpSpPr>
            <a:grpSpLocks/>
          </p:cNvGrpSpPr>
          <p:nvPr/>
        </p:nvGrpSpPr>
        <p:grpSpPr bwMode="auto">
          <a:xfrm>
            <a:off x="6516688" y="3500438"/>
            <a:ext cx="1512887" cy="1223962"/>
            <a:chOff x="3379" y="2478"/>
            <a:chExt cx="953" cy="771"/>
          </a:xfrm>
        </p:grpSpPr>
        <p:sp>
          <p:nvSpPr>
            <p:cNvPr id="203795" name="Oval 19"/>
            <p:cNvSpPr>
              <a:spLocks noChangeArrowheads="1"/>
            </p:cNvSpPr>
            <p:nvPr/>
          </p:nvSpPr>
          <p:spPr bwMode="auto">
            <a:xfrm>
              <a:off x="3696" y="2478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3796" name="Oval 20"/>
            <p:cNvSpPr>
              <a:spLocks noChangeArrowheads="1"/>
            </p:cNvSpPr>
            <p:nvPr/>
          </p:nvSpPr>
          <p:spPr bwMode="auto">
            <a:xfrm>
              <a:off x="3379" y="2932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3797" name="Line 21"/>
            <p:cNvSpPr>
              <a:spLocks noChangeShapeType="1"/>
            </p:cNvSpPr>
            <p:nvPr/>
          </p:nvSpPr>
          <p:spPr bwMode="auto">
            <a:xfrm flipV="1">
              <a:off x="3605" y="2750"/>
              <a:ext cx="13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3798" name="Oval 22"/>
            <p:cNvSpPr>
              <a:spLocks noChangeArrowheads="1"/>
            </p:cNvSpPr>
            <p:nvPr/>
          </p:nvSpPr>
          <p:spPr bwMode="auto">
            <a:xfrm>
              <a:off x="4014" y="2931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3799" name="Line 23"/>
            <p:cNvSpPr>
              <a:spLocks noChangeShapeType="1"/>
            </p:cNvSpPr>
            <p:nvPr/>
          </p:nvSpPr>
          <p:spPr bwMode="auto">
            <a:xfrm>
              <a:off x="3969" y="2750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258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 animBg="1"/>
      <p:bldP spid="20379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509963"/>
          </a:xfrm>
        </p:spPr>
        <p:txBody>
          <a:bodyPr/>
          <a:lstStyle/>
          <a:p>
            <a:pPr>
              <a:buFontTx/>
              <a:buChar char="•"/>
            </a:pPr>
            <a:r>
              <a:rPr lang="pt-BR" altLang="pt-BR" sz="2200"/>
              <a:t>Quarto caso: (rotação dupla para a esquerda)</a:t>
            </a:r>
          </a:p>
          <a:p>
            <a:pPr lvl="2">
              <a:buFontTx/>
              <a:buChar char="•"/>
            </a:pPr>
            <a:endParaRPr lang="pt-BR" altLang="pt-BR" sz="2100"/>
          </a:p>
          <a:p>
            <a:pPr lvl="2">
              <a:buFontTx/>
              <a:buChar char="•"/>
            </a:pPr>
            <a:r>
              <a:rPr lang="pt-BR" altLang="pt-BR" sz="2100"/>
              <a:t>FB &lt; -1 (subárvore esquerda menor que subárvore direita)</a:t>
            </a:r>
          </a:p>
          <a:p>
            <a:pPr lvl="2">
              <a:buFontTx/>
              <a:buChar char="•"/>
            </a:pPr>
            <a:r>
              <a:rPr lang="pt-BR" altLang="pt-BR" sz="2100"/>
              <a:t>E a subárvore direita desta subárvore direita é menor que a subárvore esquerda dela</a:t>
            </a:r>
          </a:p>
          <a:p>
            <a:pPr lvl="2">
              <a:buFontTx/>
              <a:buChar char="•"/>
            </a:pPr>
            <a:r>
              <a:rPr lang="pt-BR" altLang="pt-BR" sz="2100"/>
              <a:t>Então realizar uma rotação dupla para a esquerda.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pt-BR" altLang="pt-BR"/>
              <a:t>AVL</a:t>
            </a:r>
          </a:p>
        </p:txBody>
      </p:sp>
      <p:grpSp>
        <p:nvGrpSpPr>
          <p:cNvPr id="202762" name="Group 10"/>
          <p:cNvGrpSpPr>
            <a:grpSpLocks/>
          </p:cNvGrpSpPr>
          <p:nvPr/>
        </p:nvGrpSpPr>
        <p:grpSpPr bwMode="auto">
          <a:xfrm>
            <a:off x="3962400" y="4724400"/>
            <a:ext cx="755650" cy="1509713"/>
            <a:chOff x="2336" y="3113"/>
            <a:chExt cx="476" cy="951"/>
          </a:xfrm>
        </p:grpSpPr>
        <p:sp>
          <p:nvSpPr>
            <p:cNvPr id="202763" name="Oval 11"/>
            <p:cNvSpPr>
              <a:spLocks noChangeArrowheads="1"/>
            </p:cNvSpPr>
            <p:nvPr/>
          </p:nvSpPr>
          <p:spPr bwMode="auto">
            <a:xfrm>
              <a:off x="2336" y="3113"/>
              <a:ext cx="239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202764" name="Group 12"/>
            <p:cNvGrpSpPr>
              <a:grpSpLocks/>
            </p:cNvGrpSpPr>
            <p:nvPr/>
          </p:nvGrpSpPr>
          <p:grpSpPr bwMode="auto">
            <a:xfrm>
              <a:off x="2506" y="3331"/>
              <a:ext cx="306" cy="362"/>
              <a:chOff x="2472" y="3113"/>
              <a:chExt cx="408" cy="453"/>
            </a:xfrm>
          </p:grpSpPr>
          <p:sp>
            <p:nvSpPr>
              <p:cNvPr id="202765" name="Oval 13"/>
              <p:cNvSpPr>
                <a:spLocks noChangeArrowheads="1"/>
              </p:cNvSpPr>
              <p:nvPr/>
            </p:nvSpPr>
            <p:spPr bwMode="auto">
              <a:xfrm>
                <a:off x="2562" y="3249"/>
                <a:ext cx="318" cy="31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pt-BR" altLang="pt-BR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02766" name="Line 14"/>
              <p:cNvSpPr>
                <a:spLocks noChangeShapeType="1"/>
              </p:cNvSpPr>
              <p:nvPr/>
            </p:nvSpPr>
            <p:spPr bwMode="auto">
              <a:xfrm>
                <a:off x="2472" y="3113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02767" name="Oval 15"/>
            <p:cNvSpPr>
              <a:spLocks noChangeArrowheads="1"/>
            </p:cNvSpPr>
            <p:nvPr/>
          </p:nvSpPr>
          <p:spPr bwMode="auto">
            <a:xfrm>
              <a:off x="2416" y="3811"/>
              <a:ext cx="238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2768" name="Line 16"/>
            <p:cNvSpPr>
              <a:spLocks noChangeShapeType="1"/>
            </p:cNvSpPr>
            <p:nvPr/>
          </p:nvSpPr>
          <p:spPr bwMode="auto">
            <a:xfrm flipV="1">
              <a:off x="2562" y="3657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4983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-736333" y="114184"/>
            <a:ext cx="8229600" cy="865187"/>
          </a:xfrm>
        </p:spPr>
        <p:txBody>
          <a:bodyPr/>
          <a:lstStyle/>
          <a:p>
            <a:r>
              <a:rPr lang="en-US" altLang="en-US" dirty="0" err="1"/>
              <a:t>Árvore</a:t>
            </a:r>
            <a:r>
              <a:rPr lang="en-US" altLang="en-US" dirty="0"/>
              <a:t> AVL</a:t>
            </a:r>
            <a:endParaRPr lang="en-US" altLang="en-US" dirty="0">
              <a:cs typeface="Tahoma" panose="020B0604030504040204" pitchFamily="34" charset="0"/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4038600" cy="4114800"/>
          </a:xfrm>
        </p:spPr>
        <p:txBody>
          <a:bodyPr/>
          <a:lstStyle/>
          <a:p>
            <a:r>
              <a:rPr lang="en-US" altLang="en-US" sz="2600" b="1" i="1"/>
              <a:t>Árvore binária de busca </a:t>
            </a:r>
            <a:r>
              <a:rPr lang="en-US" altLang="en-US" sz="2600"/>
              <a:t>tal que, para qualquer nó interno v, </a:t>
            </a:r>
            <a:r>
              <a:rPr lang="en-US" altLang="en-US" sz="2600" i="1">
                <a:solidFill>
                  <a:srgbClr val="3028FF"/>
                </a:solidFill>
              </a:rPr>
              <a:t>a diferença das alturas dos filhos de v é no máximo 1</a:t>
            </a:r>
            <a:r>
              <a:rPr lang="en-US" altLang="en-US" sz="2600" i="1"/>
              <a:t>.</a:t>
            </a:r>
            <a:endParaRPr lang="en-US" altLang="en-US" sz="2200" i="1"/>
          </a:p>
          <a:p>
            <a:r>
              <a:rPr lang="en-US" altLang="en-US" sz="2600"/>
              <a:t>Árvores AVL são balanceadas</a:t>
            </a:r>
            <a:endParaRPr lang="en-US" altLang="en-US" sz="2200"/>
          </a:p>
        </p:txBody>
      </p:sp>
      <p:pic>
        <p:nvPicPr>
          <p:cNvPr id="17920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209800"/>
            <a:ext cx="4191000" cy="3087688"/>
          </a:xfrm>
          <a:ln/>
        </p:spPr>
      </p:pic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4495800" y="5486400"/>
            <a:ext cx="411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Exemplo: números próximo dos nós são suas alturas.</a:t>
            </a:r>
          </a:p>
        </p:txBody>
      </p:sp>
    </p:spTree>
    <p:extLst>
      <p:ext uri="{BB962C8B-B14F-4D97-AF65-F5344CB8AC3E}">
        <p14:creationId xmlns:p14="http://schemas.microsoft.com/office/powerpoint/2010/main" val="8581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112963"/>
          </a:xfrm>
        </p:spPr>
        <p:txBody>
          <a:bodyPr/>
          <a:lstStyle/>
          <a:p>
            <a:pPr>
              <a:buFontTx/>
              <a:buChar char="•"/>
            </a:pPr>
            <a:r>
              <a:rPr lang="pt-BR" altLang="pt-BR" sz="2800"/>
              <a:t>Quarto caso: (rotação dupla para a esquerda)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pt-BR" altLang="pt-BR"/>
              <a:t>AVL</a:t>
            </a:r>
          </a:p>
        </p:txBody>
      </p:sp>
      <p:grpSp>
        <p:nvGrpSpPr>
          <p:cNvPr id="201732" name="Group 4"/>
          <p:cNvGrpSpPr>
            <a:grpSpLocks/>
          </p:cNvGrpSpPr>
          <p:nvPr/>
        </p:nvGrpSpPr>
        <p:grpSpPr bwMode="auto">
          <a:xfrm>
            <a:off x="971550" y="3068638"/>
            <a:ext cx="935038" cy="1655762"/>
            <a:chOff x="2336" y="3113"/>
            <a:chExt cx="476" cy="951"/>
          </a:xfrm>
        </p:grpSpPr>
        <p:sp>
          <p:nvSpPr>
            <p:cNvPr id="201733" name="Oval 5"/>
            <p:cNvSpPr>
              <a:spLocks noChangeArrowheads="1"/>
            </p:cNvSpPr>
            <p:nvPr/>
          </p:nvSpPr>
          <p:spPr bwMode="auto">
            <a:xfrm>
              <a:off x="2336" y="3113"/>
              <a:ext cx="239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201734" name="Group 6"/>
            <p:cNvGrpSpPr>
              <a:grpSpLocks/>
            </p:cNvGrpSpPr>
            <p:nvPr/>
          </p:nvGrpSpPr>
          <p:grpSpPr bwMode="auto">
            <a:xfrm>
              <a:off x="2506" y="3331"/>
              <a:ext cx="306" cy="362"/>
              <a:chOff x="2472" y="3113"/>
              <a:chExt cx="408" cy="453"/>
            </a:xfrm>
          </p:grpSpPr>
          <p:sp>
            <p:nvSpPr>
              <p:cNvPr id="201735" name="Oval 7"/>
              <p:cNvSpPr>
                <a:spLocks noChangeArrowheads="1"/>
              </p:cNvSpPr>
              <p:nvPr/>
            </p:nvSpPr>
            <p:spPr bwMode="auto">
              <a:xfrm>
                <a:off x="2562" y="3249"/>
                <a:ext cx="318" cy="31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pt-BR" altLang="pt-BR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01736" name="Line 8"/>
              <p:cNvSpPr>
                <a:spLocks noChangeShapeType="1"/>
              </p:cNvSpPr>
              <p:nvPr/>
            </p:nvSpPr>
            <p:spPr bwMode="auto">
              <a:xfrm>
                <a:off x="2472" y="3113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01737" name="Oval 9"/>
            <p:cNvSpPr>
              <a:spLocks noChangeArrowheads="1"/>
            </p:cNvSpPr>
            <p:nvPr/>
          </p:nvSpPr>
          <p:spPr bwMode="auto">
            <a:xfrm>
              <a:off x="2416" y="3811"/>
              <a:ext cx="238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1738" name="Line 10"/>
            <p:cNvSpPr>
              <a:spLocks noChangeShapeType="1"/>
            </p:cNvSpPr>
            <p:nvPr/>
          </p:nvSpPr>
          <p:spPr bwMode="auto">
            <a:xfrm flipV="1">
              <a:off x="2562" y="3657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1739" name="AutoShape 11"/>
          <p:cNvSpPr>
            <a:spLocks noChangeArrowheads="1"/>
          </p:cNvSpPr>
          <p:nvPr/>
        </p:nvSpPr>
        <p:spPr bwMode="auto">
          <a:xfrm rot="-1354140">
            <a:off x="2484438" y="3787775"/>
            <a:ext cx="649287" cy="288925"/>
          </a:xfrm>
          <a:prstGeom prst="curvedDownArrow">
            <a:avLst>
              <a:gd name="adj1" fmla="val 44945"/>
              <a:gd name="adj2" fmla="val 89890"/>
              <a:gd name="adj3" fmla="val 3333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1740" name="Group 12"/>
          <p:cNvGrpSpPr>
            <a:grpSpLocks/>
          </p:cNvGrpSpPr>
          <p:nvPr/>
        </p:nvGrpSpPr>
        <p:grpSpPr bwMode="auto">
          <a:xfrm>
            <a:off x="3348038" y="3068638"/>
            <a:ext cx="1368425" cy="1657350"/>
            <a:chOff x="2245" y="2568"/>
            <a:chExt cx="737" cy="862"/>
          </a:xfrm>
        </p:grpSpPr>
        <p:sp>
          <p:nvSpPr>
            <p:cNvPr id="201741" name="Oval 13"/>
            <p:cNvSpPr>
              <a:spLocks noChangeArrowheads="1"/>
            </p:cNvSpPr>
            <p:nvPr/>
          </p:nvSpPr>
          <p:spPr bwMode="auto">
            <a:xfrm>
              <a:off x="2245" y="2568"/>
              <a:ext cx="239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201742" name="Group 14"/>
            <p:cNvGrpSpPr>
              <a:grpSpLocks/>
            </p:cNvGrpSpPr>
            <p:nvPr/>
          </p:nvGrpSpPr>
          <p:grpSpPr bwMode="auto">
            <a:xfrm>
              <a:off x="2415" y="2786"/>
              <a:ext cx="306" cy="362"/>
              <a:chOff x="2472" y="3113"/>
              <a:chExt cx="408" cy="453"/>
            </a:xfrm>
          </p:grpSpPr>
          <p:sp>
            <p:nvSpPr>
              <p:cNvPr id="201743" name="Oval 15"/>
              <p:cNvSpPr>
                <a:spLocks noChangeArrowheads="1"/>
              </p:cNvSpPr>
              <p:nvPr/>
            </p:nvSpPr>
            <p:spPr bwMode="auto">
              <a:xfrm>
                <a:off x="2562" y="3249"/>
                <a:ext cx="318" cy="31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pt-BR" altLang="pt-BR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01744" name="Line 16"/>
              <p:cNvSpPr>
                <a:spLocks noChangeShapeType="1"/>
              </p:cNvSpPr>
              <p:nvPr/>
            </p:nvSpPr>
            <p:spPr bwMode="auto">
              <a:xfrm>
                <a:off x="2472" y="3113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01745" name="Oval 17"/>
            <p:cNvSpPr>
              <a:spLocks noChangeArrowheads="1"/>
            </p:cNvSpPr>
            <p:nvPr/>
          </p:nvSpPr>
          <p:spPr bwMode="auto">
            <a:xfrm>
              <a:off x="2744" y="3177"/>
              <a:ext cx="238" cy="2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1746" name="Line 18"/>
            <p:cNvSpPr>
              <a:spLocks noChangeShapeType="1"/>
            </p:cNvSpPr>
            <p:nvPr/>
          </p:nvSpPr>
          <p:spPr bwMode="auto">
            <a:xfrm>
              <a:off x="2653" y="3113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1747" name="AutoShape 19"/>
          <p:cNvSpPr>
            <a:spLocks noChangeArrowheads="1"/>
          </p:cNvSpPr>
          <p:nvPr/>
        </p:nvSpPr>
        <p:spPr bwMode="auto">
          <a:xfrm rot="13030256">
            <a:off x="5076825" y="3787775"/>
            <a:ext cx="647700" cy="360363"/>
          </a:xfrm>
          <a:prstGeom prst="curvedUpArrow">
            <a:avLst>
              <a:gd name="adj1" fmla="val 35947"/>
              <a:gd name="adj2" fmla="val 71894"/>
              <a:gd name="adj3" fmla="val 3333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1748" name="Group 20"/>
          <p:cNvGrpSpPr>
            <a:grpSpLocks/>
          </p:cNvGrpSpPr>
          <p:nvPr/>
        </p:nvGrpSpPr>
        <p:grpSpPr bwMode="auto">
          <a:xfrm>
            <a:off x="6156325" y="3284538"/>
            <a:ext cx="1512888" cy="1223962"/>
            <a:chOff x="3379" y="2478"/>
            <a:chExt cx="953" cy="771"/>
          </a:xfrm>
        </p:grpSpPr>
        <p:sp>
          <p:nvSpPr>
            <p:cNvPr id="201749" name="Oval 21"/>
            <p:cNvSpPr>
              <a:spLocks noChangeArrowheads="1"/>
            </p:cNvSpPr>
            <p:nvPr/>
          </p:nvSpPr>
          <p:spPr bwMode="auto">
            <a:xfrm>
              <a:off x="3696" y="2478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1750" name="Oval 22"/>
            <p:cNvSpPr>
              <a:spLocks noChangeArrowheads="1"/>
            </p:cNvSpPr>
            <p:nvPr/>
          </p:nvSpPr>
          <p:spPr bwMode="auto">
            <a:xfrm>
              <a:off x="3379" y="2932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1751" name="Line 23"/>
            <p:cNvSpPr>
              <a:spLocks noChangeShapeType="1"/>
            </p:cNvSpPr>
            <p:nvPr/>
          </p:nvSpPr>
          <p:spPr bwMode="auto">
            <a:xfrm flipV="1">
              <a:off x="3605" y="2750"/>
              <a:ext cx="13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1752" name="Oval 24"/>
            <p:cNvSpPr>
              <a:spLocks noChangeArrowheads="1"/>
            </p:cNvSpPr>
            <p:nvPr/>
          </p:nvSpPr>
          <p:spPr bwMode="auto">
            <a:xfrm>
              <a:off x="4014" y="2931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1753" name="Line 25"/>
            <p:cNvSpPr>
              <a:spLocks noChangeShapeType="1"/>
            </p:cNvSpPr>
            <p:nvPr/>
          </p:nvSpPr>
          <p:spPr bwMode="auto">
            <a:xfrm>
              <a:off x="3969" y="2750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63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9" grpId="0" animBg="1"/>
      <p:bldP spid="2017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-233963" y="209551"/>
            <a:ext cx="7342187" cy="865187"/>
          </a:xfrm>
        </p:spPr>
        <p:txBody>
          <a:bodyPr/>
          <a:lstStyle/>
          <a:p>
            <a:r>
              <a:rPr lang="en-US" altLang="en-US" dirty="0" err="1"/>
              <a:t>Rotações</a:t>
            </a:r>
            <a:r>
              <a:rPr lang="en-US" altLang="en-US" dirty="0"/>
              <a:t> Simples</a:t>
            </a:r>
          </a:p>
        </p:txBody>
      </p:sp>
      <p:grpSp>
        <p:nvGrpSpPr>
          <p:cNvPr id="173297" name="Group 241"/>
          <p:cNvGrpSpPr>
            <a:grpSpLocks/>
          </p:cNvGrpSpPr>
          <p:nvPr/>
        </p:nvGrpSpPr>
        <p:grpSpPr bwMode="auto">
          <a:xfrm>
            <a:off x="995363" y="1481138"/>
            <a:ext cx="6777037" cy="2701925"/>
            <a:chOff x="627" y="933"/>
            <a:chExt cx="4269" cy="1702"/>
          </a:xfrm>
        </p:grpSpPr>
        <p:sp>
          <p:nvSpPr>
            <p:cNvPr id="173062" name="AutoShape 6"/>
            <p:cNvSpPr>
              <a:spLocks noChangeAspect="1" noChangeArrowheads="1" noTextEdit="1"/>
            </p:cNvSpPr>
            <p:nvPr/>
          </p:nvSpPr>
          <p:spPr bwMode="auto">
            <a:xfrm>
              <a:off x="627" y="933"/>
              <a:ext cx="4269" cy="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1057" y="1225"/>
              <a:ext cx="17" cy="32"/>
            </a:xfrm>
            <a:custGeom>
              <a:avLst/>
              <a:gdLst>
                <a:gd name="T0" fmla="*/ 0 w 17"/>
                <a:gd name="T1" fmla="*/ 21 h 32"/>
                <a:gd name="T2" fmla="*/ 9 w 17"/>
                <a:gd name="T3" fmla="*/ 32 h 32"/>
                <a:gd name="T4" fmla="*/ 17 w 17"/>
                <a:gd name="T5" fmla="*/ 11 h 32"/>
                <a:gd name="T6" fmla="*/ 9 w 17"/>
                <a:gd name="T7" fmla="*/ 0 h 32"/>
                <a:gd name="T8" fmla="*/ 0 w 17"/>
                <a:gd name="T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0" y="21"/>
                  </a:moveTo>
                  <a:lnTo>
                    <a:pt x="9" y="32"/>
                  </a:lnTo>
                  <a:lnTo>
                    <a:pt x="17" y="11"/>
                  </a:lnTo>
                  <a:lnTo>
                    <a:pt x="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686" y="943"/>
              <a:ext cx="17" cy="21"/>
            </a:xfrm>
            <a:custGeom>
              <a:avLst/>
              <a:gdLst>
                <a:gd name="T0" fmla="*/ 8 w 17"/>
                <a:gd name="T1" fmla="*/ 21 h 21"/>
                <a:gd name="T2" fmla="*/ 0 w 17"/>
                <a:gd name="T3" fmla="*/ 21 h 21"/>
                <a:gd name="T4" fmla="*/ 8 w 17"/>
                <a:gd name="T5" fmla="*/ 0 h 21"/>
                <a:gd name="T6" fmla="*/ 17 w 17"/>
                <a:gd name="T7" fmla="*/ 0 h 21"/>
                <a:gd name="T8" fmla="*/ 8 w 1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8" y="21"/>
                  </a:moveTo>
                  <a:lnTo>
                    <a:pt x="0" y="21"/>
                  </a:lnTo>
                  <a:lnTo>
                    <a:pt x="8" y="0"/>
                  </a:lnTo>
                  <a:lnTo>
                    <a:pt x="17" y="0"/>
                  </a:lnTo>
                  <a:lnTo>
                    <a:pt x="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66" name="Freeform 10"/>
            <p:cNvSpPr>
              <a:spLocks/>
            </p:cNvSpPr>
            <p:nvPr/>
          </p:nvSpPr>
          <p:spPr bwMode="auto">
            <a:xfrm>
              <a:off x="694" y="943"/>
              <a:ext cx="372" cy="303"/>
            </a:xfrm>
            <a:custGeom>
              <a:avLst/>
              <a:gdLst>
                <a:gd name="T0" fmla="*/ 363 w 372"/>
                <a:gd name="T1" fmla="*/ 303 h 303"/>
                <a:gd name="T2" fmla="*/ 372 w 372"/>
                <a:gd name="T3" fmla="*/ 282 h 303"/>
                <a:gd name="T4" fmla="*/ 9 w 372"/>
                <a:gd name="T5" fmla="*/ 0 h 303"/>
                <a:gd name="T6" fmla="*/ 0 w 372"/>
                <a:gd name="T7" fmla="*/ 21 h 303"/>
                <a:gd name="T8" fmla="*/ 363 w 372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03">
                  <a:moveTo>
                    <a:pt x="363" y="303"/>
                  </a:moveTo>
                  <a:lnTo>
                    <a:pt x="372" y="282"/>
                  </a:lnTo>
                  <a:lnTo>
                    <a:pt x="9" y="0"/>
                  </a:lnTo>
                  <a:lnTo>
                    <a:pt x="0" y="21"/>
                  </a:lnTo>
                  <a:lnTo>
                    <a:pt x="363" y="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67" name="Freeform 11"/>
            <p:cNvSpPr>
              <a:spLocks/>
            </p:cNvSpPr>
            <p:nvPr/>
          </p:nvSpPr>
          <p:spPr bwMode="auto">
            <a:xfrm>
              <a:off x="694" y="1424"/>
              <a:ext cx="245" cy="564"/>
            </a:xfrm>
            <a:custGeom>
              <a:avLst/>
              <a:gdLst>
                <a:gd name="T0" fmla="*/ 119 w 245"/>
                <a:gd name="T1" fmla="*/ 0 h 564"/>
                <a:gd name="T2" fmla="*/ 0 w 245"/>
                <a:gd name="T3" fmla="*/ 564 h 564"/>
                <a:gd name="T4" fmla="*/ 245 w 245"/>
                <a:gd name="T5" fmla="*/ 564 h 564"/>
                <a:gd name="T6" fmla="*/ 119 w 245"/>
                <a:gd name="T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" h="564">
                  <a:moveTo>
                    <a:pt x="119" y="0"/>
                  </a:moveTo>
                  <a:lnTo>
                    <a:pt x="0" y="564"/>
                  </a:lnTo>
                  <a:lnTo>
                    <a:pt x="245" y="56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68" name="Freeform 12"/>
            <p:cNvSpPr>
              <a:spLocks/>
            </p:cNvSpPr>
            <p:nvPr/>
          </p:nvSpPr>
          <p:spPr bwMode="auto">
            <a:xfrm>
              <a:off x="686" y="1424"/>
              <a:ext cx="135" cy="574"/>
            </a:xfrm>
            <a:custGeom>
              <a:avLst/>
              <a:gdLst>
                <a:gd name="T0" fmla="*/ 135 w 135"/>
                <a:gd name="T1" fmla="*/ 10 h 574"/>
                <a:gd name="T2" fmla="*/ 118 w 135"/>
                <a:gd name="T3" fmla="*/ 0 h 574"/>
                <a:gd name="T4" fmla="*/ 0 w 135"/>
                <a:gd name="T5" fmla="*/ 564 h 574"/>
                <a:gd name="T6" fmla="*/ 0 w 135"/>
                <a:gd name="T7" fmla="*/ 574 h 574"/>
                <a:gd name="T8" fmla="*/ 8 w 135"/>
                <a:gd name="T9" fmla="*/ 574 h 574"/>
                <a:gd name="T10" fmla="*/ 17 w 135"/>
                <a:gd name="T11" fmla="*/ 574 h 574"/>
                <a:gd name="T12" fmla="*/ 135 w 135"/>
                <a:gd name="T13" fmla="*/ 1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574">
                  <a:moveTo>
                    <a:pt x="135" y="10"/>
                  </a:moveTo>
                  <a:lnTo>
                    <a:pt x="118" y="0"/>
                  </a:lnTo>
                  <a:lnTo>
                    <a:pt x="0" y="564"/>
                  </a:lnTo>
                  <a:lnTo>
                    <a:pt x="0" y="574"/>
                  </a:lnTo>
                  <a:lnTo>
                    <a:pt x="8" y="574"/>
                  </a:lnTo>
                  <a:lnTo>
                    <a:pt x="17" y="574"/>
                  </a:lnTo>
                  <a:lnTo>
                    <a:pt x="13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69" name="Freeform 13"/>
            <p:cNvSpPr>
              <a:spLocks/>
            </p:cNvSpPr>
            <p:nvPr/>
          </p:nvSpPr>
          <p:spPr bwMode="auto">
            <a:xfrm>
              <a:off x="694" y="1977"/>
              <a:ext cx="262" cy="21"/>
            </a:xfrm>
            <a:custGeom>
              <a:avLst/>
              <a:gdLst>
                <a:gd name="T0" fmla="*/ 0 w 262"/>
                <a:gd name="T1" fmla="*/ 0 h 21"/>
                <a:gd name="T2" fmla="*/ 0 w 262"/>
                <a:gd name="T3" fmla="*/ 21 h 21"/>
                <a:gd name="T4" fmla="*/ 245 w 262"/>
                <a:gd name="T5" fmla="*/ 21 h 21"/>
                <a:gd name="T6" fmla="*/ 262 w 262"/>
                <a:gd name="T7" fmla="*/ 21 h 21"/>
                <a:gd name="T8" fmla="*/ 254 w 262"/>
                <a:gd name="T9" fmla="*/ 11 h 21"/>
                <a:gd name="T10" fmla="*/ 245 w 262"/>
                <a:gd name="T11" fmla="*/ 0 h 21"/>
                <a:gd name="T12" fmla="*/ 0 w 26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21">
                  <a:moveTo>
                    <a:pt x="0" y="0"/>
                  </a:moveTo>
                  <a:lnTo>
                    <a:pt x="0" y="21"/>
                  </a:lnTo>
                  <a:lnTo>
                    <a:pt x="245" y="21"/>
                  </a:lnTo>
                  <a:lnTo>
                    <a:pt x="262" y="21"/>
                  </a:lnTo>
                  <a:lnTo>
                    <a:pt x="254" y="11"/>
                  </a:lnTo>
                  <a:lnTo>
                    <a:pt x="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0" name="Freeform 14"/>
            <p:cNvSpPr>
              <a:spLocks/>
            </p:cNvSpPr>
            <p:nvPr/>
          </p:nvSpPr>
          <p:spPr bwMode="auto">
            <a:xfrm>
              <a:off x="804" y="1382"/>
              <a:ext cx="144" cy="616"/>
            </a:xfrm>
            <a:custGeom>
              <a:avLst/>
              <a:gdLst>
                <a:gd name="T0" fmla="*/ 127 w 144"/>
                <a:gd name="T1" fmla="*/ 616 h 616"/>
                <a:gd name="T2" fmla="*/ 144 w 144"/>
                <a:gd name="T3" fmla="*/ 606 h 616"/>
                <a:gd name="T4" fmla="*/ 17 w 144"/>
                <a:gd name="T5" fmla="*/ 42 h 616"/>
                <a:gd name="T6" fmla="*/ 9 w 144"/>
                <a:gd name="T7" fmla="*/ 0 h 616"/>
                <a:gd name="T8" fmla="*/ 0 w 144"/>
                <a:gd name="T9" fmla="*/ 42 h 616"/>
                <a:gd name="T10" fmla="*/ 0 w 144"/>
                <a:gd name="T11" fmla="*/ 52 h 616"/>
                <a:gd name="T12" fmla="*/ 127 w 144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616">
                  <a:moveTo>
                    <a:pt x="127" y="616"/>
                  </a:moveTo>
                  <a:lnTo>
                    <a:pt x="144" y="606"/>
                  </a:lnTo>
                  <a:lnTo>
                    <a:pt x="17" y="42"/>
                  </a:lnTo>
                  <a:lnTo>
                    <a:pt x="9" y="0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127" y="6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1" name="Freeform 15"/>
            <p:cNvSpPr>
              <a:spLocks/>
            </p:cNvSpPr>
            <p:nvPr/>
          </p:nvSpPr>
          <p:spPr bwMode="auto">
            <a:xfrm>
              <a:off x="1184" y="1612"/>
              <a:ext cx="244" cy="564"/>
            </a:xfrm>
            <a:custGeom>
              <a:avLst/>
              <a:gdLst>
                <a:gd name="T0" fmla="*/ 126 w 244"/>
                <a:gd name="T1" fmla="*/ 0 h 564"/>
                <a:gd name="T2" fmla="*/ 0 w 244"/>
                <a:gd name="T3" fmla="*/ 564 h 564"/>
                <a:gd name="T4" fmla="*/ 244 w 244"/>
                <a:gd name="T5" fmla="*/ 564 h 564"/>
                <a:gd name="T6" fmla="*/ 126 w 244"/>
                <a:gd name="T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564">
                  <a:moveTo>
                    <a:pt x="126" y="0"/>
                  </a:moveTo>
                  <a:lnTo>
                    <a:pt x="0" y="564"/>
                  </a:lnTo>
                  <a:lnTo>
                    <a:pt x="244" y="56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2" name="Freeform 16"/>
            <p:cNvSpPr>
              <a:spLocks/>
            </p:cNvSpPr>
            <p:nvPr/>
          </p:nvSpPr>
          <p:spPr bwMode="auto">
            <a:xfrm>
              <a:off x="1175" y="1612"/>
              <a:ext cx="135" cy="574"/>
            </a:xfrm>
            <a:custGeom>
              <a:avLst/>
              <a:gdLst>
                <a:gd name="T0" fmla="*/ 135 w 135"/>
                <a:gd name="T1" fmla="*/ 10 h 574"/>
                <a:gd name="T2" fmla="*/ 119 w 135"/>
                <a:gd name="T3" fmla="*/ 0 h 574"/>
                <a:gd name="T4" fmla="*/ 0 w 135"/>
                <a:gd name="T5" fmla="*/ 564 h 574"/>
                <a:gd name="T6" fmla="*/ 0 w 135"/>
                <a:gd name="T7" fmla="*/ 574 h 574"/>
                <a:gd name="T8" fmla="*/ 9 w 135"/>
                <a:gd name="T9" fmla="*/ 574 h 574"/>
                <a:gd name="T10" fmla="*/ 17 w 135"/>
                <a:gd name="T11" fmla="*/ 574 h 574"/>
                <a:gd name="T12" fmla="*/ 135 w 135"/>
                <a:gd name="T13" fmla="*/ 1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574">
                  <a:moveTo>
                    <a:pt x="135" y="10"/>
                  </a:moveTo>
                  <a:lnTo>
                    <a:pt x="119" y="0"/>
                  </a:lnTo>
                  <a:lnTo>
                    <a:pt x="0" y="564"/>
                  </a:lnTo>
                  <a:lnTo>
                    <a:pt x="0" y="574"/>
                  </a:lnTo>
                  <a:lnTo>
                    <a:pt x="9" y="574"/>
                  </a:lnTo>
                  <a:lnTo>
                    <a:pt x="17" y="574"/>
                  </a:lnTo>
                  <a:lnTo>
                    <a:pt x="13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3" name="Freeform 17"/>
            <p:cNvSpPr>
              <a:spLocks/>
            </p:cNvSpPr>
            <p:nvPr/>
          </p:nvSpPr>
          <p:spPr bwMode="auto">
            <a:xfrm>
              <a:off x="1184" y="2165"/>
              <a:ext cx="261" cy="21"/>
            </a:xfrm>
            <a:custGeom>
              <a:avLst/>
              <a:gdLst>
                <a:gd name="T0" fmla="*/ 0 w 261"/>
                <a:gd name="T1" fmla="*/ 0 h 21"/>
                <a:gd name="T2" fmla="*/ 0 w 261"/>
                <a:gd name="T3" fmla="*/ 21 h 21"/>
                <a:gd name="T4" fmla="*/ 244 w 261"/>
                <a:gd name="T5" fmla="*/ 21 h 21"/>
                <a:gd name="T6" fmla="*/ 261 w 261"/>
                <a:gd name="T7" fmla="*/ 21 h 21"/>
                <a:gd name="T8" fmla="*/ 253 w 261"/>
                <a:gd name="T9" fmla="*/ 11 h 21"/>
                <a:gd name="T10" fmla="*/ 244 w 261"/>
                <a:gd name="T11" fmla="*/ 0 h 21"/>
                <a:gd name="T12" fmla="*/ 0 w 26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21">
                  <a:moveTo>
                    <a:pt x="0" y="0"/>
                  </a:moveTo>
                  <a:lnTo>
                    <a:pt x="0" y="21"/>
                  </a:lnTo>
                  <a:lnTo>
                    <a:pt x="244" y="21"/>
                  </a:lnTo>
                  <a:lnTo>
                    <a:pt x="261" y="21"/>
                  </a:lnTo>
                  <a:lnTo>
                    <a:pt x="253" y="11"/>
                  </a:lnTo>
                  <a:lnTo>
                    <a:pt x="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4" name="Freeform 18"/>
            <p:cNvSpPr>
              <a:spLocks/>
            </p:cNvSpPr>
            <p:nvPr/>
          </p:nvSpPr>
          <p:spPr bwMode="auto">
            <a:xfrm>
              <a:off x="1294" y="1570"/>
              <a:ext cx="143" cy="616"/>
            </a:xfrm>
            <a:custGeom>
              <a:avLst/>
              <a:gdLst>
                <a:gd name="T0" fmla="*/ 126 w 143"/>
                <a:gd name="T1" fmla="*/ 616 h 616"/>
                <a:gd name="T2" fmla="*/ 143 w 143"/>
                <a:gd name="T3" fmla="*/ 606 h 616"/>
                <a:gd name="T4" fmla="*/ 16 w 143"/>
                <a:gd name="T5" fmla="*/ 42 h 616"/>
                <a:gd name="T6" fmla="*/ 8 w 143"/>
                <a:gd name="T7" fmla="*/ 0 h 616"/>
                <a:gd name="T8" fmla="*/ 0 w 143"/>
                <a:gd name="T9" fmla="*/ 42 h 616"/>
                <a:gd name="T10" fmla="*/ 0 w 143"/>
                <a:gd name="T11" fmla="*/ 52 h 616"/>
                <a:gd name="T12" fmla="*/ 126 w 143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616">
                  <a:moveTo>
                    <a:pt x="126" y="616"/>
                  </a:moveTo>
                  <a:lnTo>
                    <a:pt x="143" y="606"/>
                  </a:lnTo>
                  <a:lnTo>
                    <a:pt x="16" y="42"/>
                  </a:lnTo>
                  <a:lnTo>
                    <a:pt x="8" y="0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126" y="6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5" name="Freeform 19"/>
            <p:cNvSpPr>
              <a:spLocks/>
            </p:cNvSpPr>
            <p:nvPr/>
          </p:nvSpPr>
          <p:spPr bwMode="auto">
            <a:xfrm>
              <a:off x="1673" y="1800"/>
              <a:ext cx="245" cy="574"/>
            </a:xfrm>
            <a:custGeom>
              <a:avLst/>
              <a:gdLst>
                <a:gd name="T0" fmla="*/ 127 w 245"/>
                <a:gd name="T1" fmla="*/ 0 h 574"/>
                <a:gd name="T2" fmla="*/ 0 w 245"/>
                <a:gd name="T3" fmla="*/ 574 h 574"/>
                <a:gd name="T4" fmla="*/ 245 w 245"/>
                <a:gd name="T5" fmla="*/ 574 h 574"/>
                <a:gd name="T6" fmla="*/ 127 w 24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" h="574">
                  <a:moveTo>
                    <a:pt x="127" y="0"/>
                  </a:moveTo>
                  <a:lnTo>
                    <a:pt x="0" y="574"/>
                  </a:lnTo>
                  <a:lnTo>
                    <a:pt x="245" y="574"/>
                  </a:lnTo>
                  <a:lnTo>
                    <a:pt x="12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6" name="Freeform 20"/>
            <p:cNvSpPr>
              <a:spLocks/>
            </p:cNvSpPr>
            <p:nvPr/>
          </p:nvSpPr>
          <p:spPr bwMode="auto">
            <a:xfrm>
              <a:off x="1665" y="1800"/>
              <a:ext cx="143" cy="574"/>
            </a:xfrm>
            <a:custGeom>
              <a:avLst/>
              <a:gdLst>
                <a:gd name="T0" fmla="*/ 143 w 143"/>
                <a:gd name="T1" fmla="*/ 10 h 574"/>
                <a:gd name="T2" fmla="*/ 126 w 143"/>
                <a:gd name="T3" fmla="*/ 0 h 574"/>
                <a:gd name="T4" fmla="*/ 0 w 143"/>
                <a:gd name="T5" fmla="*/ 564 h 574"/>
                <a:gd name="T6" fmla="*/ 0 w 143"/>
                <a:gd name="T7" fmla="*/ 574 h 574"/>
                <a:gd name="T8" fmla="*/ 8 w 143"/>
                <a:gd name="T9" fmla="*/ 574 h 574"/>
                <a:gd name="T10" fmla="*/ 17 w 143"/>
                <a:gd name="T11" fmla="*/ 574 h 574"/>
                <a:gd name="T12" fmla="*/ 143 w 143"/>
                <a:gd name="T13" fmla="*/ 1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574">
                  <a:moveTo>
                    <a:pt x="143" y="10"/>
                  </a:moveTo>
                  <a:lnTo>
                    <a:pt x="126" y="0"/>
                  </a:lnTo>
                  <a:lnTo>
                    <a:pt x="0" y="564"/>
                  </a:lnTo>
                  <a:lnTo>
                    <a:pt x="0" y="574"/>
                  </a:lnTo>
                  <a:lnTo>
                    <a:pt x="8" y="574"/>
                  </a:lnTo>
                  <a:lnTo>
                    <a:pt x="17" y="574"/>
                  </a:lnTo>
                  <a:lnTo>
                    <a:pt x="14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7" name="Freeform 21"/>
            <p:cNvSpPr>
              <a:spLocks/>
            </p:cNvSpPr>
            <p:nvPr/>
          </p:nvSpPr>
          <p:spPr bwMode="auto">
            <a:xfrm>
              <a:off x="1673" y="2353"/>
              <a:ext cx="262" cy="21"/>
            </a:xfrm>
            <a:custGeom>
              <a:avLst/>
              <a:gdLst>
                <a:gd name="T0" fmla="*/ 0 w 262"/>
                <a:gd name="T1" fmla="*/ 0 h 21"/>
                <a:gd name="T2" fmla="*/ 0 w 262"/>
                <a:gd name="T3" fmla="*/ 21 h 21"/>
                <a:gd name="T4" fmla="*/ 245 w 262"/>
                <a:gd name="T5" fmla="*/ 21 h 21"/>
                <a:gd name="T6" fmla="*/ 262 w 262"/>
                <a:gd name="T7" fmla="*/ 21 h 21"/>
                <a:gd name="T8" fmla="*/ 253 w 262"/>
                <a:gd name="T9" fmla="*/ 11 h 21"/>
                <a:gd name="T10" fmla="*/ 245 w 262"/>
                <a:gd name="T11" fmla="*/ 0 h 21"/>
                <a:gd name="T12" fmla="*/ 0 w 26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21">
                  <a:moveTo>
                    <a:pt x="0" y="0"/>
                  </a:moveTo>
                  <a:lnTo>
                    <a:pt x="0" y="21"/>
                  </a:lnTo>
                  <a:lnTo>
                    <a:pt x="245" y="21"/>
                  </a:lnTo>
                  <a:lnTo>
                    <a:pt x="262" y="21"/>
                  </a:lnTo>
                  <a:lnTo>
                    <a:pt x="253" y="11"/>
                  </a:lnTo>
                  <a:lnTo>
                    <a:pt x="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8" name="Freeform 22"/>
            <p:cNvSpPr>
              <a:spLocks/>
            </p:cNvSpPr>
            <p:nvPr/>
          </p:nvSpPr>
          <p:spPr bwMode="auto">
            <a:xfrm>
              <a:off x="1791" y="1758"/>
              <a:ext cx="135" cy="616"/>
            </a:xfrm>
            <a:custGeom>
              <a:avLst/>
              <a:gdLst>
                <a:gd name="T0" fmla="*/ 118 w 135"/>
                <a:gd name="T1" fmla="*/ 616 h 616"/>
                <a:gd name="T2" fmla="*/ 135 w 135"/>
                <a:gd name="T3" fmla="*/ 606 h 616"/>
                <a:gd name="T4" fmla="*/ 17 w 135"/>
                <a:gd name="T5" fmla="*/ 42 h 616"/>
                <a:gd name="T6" fmla="*/ 9 w 135"/>
                <a:gd name="T7" fmla="*/ 0 h 616"/>
                <a:gd name="T8" fmla="*/ 0 w 135"/>
                <a:gd name="T9" fmla="*/ 42 h 616"/>
                <a:gd name="T10" fmla="*/ 0 w 135"/>
                <a:gd name="T11" fmla="*/ 52 h 616"/>
                <a:gd name="T12" fmla="*/ 118 w 135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616">
                  <a:moveTo>
                    <a:pt x="118" y="616"/>
                  </a:moveTo>
                  <a:lnTo>
                    <a:pt x="135" y="606"/>
                  </a:lnTo>
                  <a:lnTo>
                    <a:pt x="17" y="42"/>
                  </a:lnTo>
                  <a:lnTo>
                    <a:pt x="9" y="0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118" y="6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79" name="Freeform 23"/>
            <p:cNvSpPr>
              <a:spLocks/>
            </p:cNvSpPr>
            <p:nvPr/>
          </p:nvSpPr>
          <p:spPr bwMode="auto">
            <a:xfrm>
              <a:off x="1049" y="1225"/>
              <a:ext cx="17" cy="21"/>
            </a:xfrm>
            <a:custGeom>
              <a:avLst/>
              <a:gdLst>
                <a:gd name="T0" fmla="*/ 17 w 17"/>
                <a:gd name="T1" fmla="*/ 0 h 21"/>
                <a:gd name="T2" fmla="*/ 8 w 17"/>
                <a:gd name="T3" fmla="*/ 0 h 21"/>
                <a:gd name="T4" fmla="*/ 0 w 17"/>
                <a:gd name="T5" fmla="*/ 21 h 21"/>
                <a:gd name="T6" fmla="*/ 8 w 17"/>
                <a:gd name="T7" fmla="*/ 21 h 21"/>
                <a:gd name="T8" fmla="*/ 17 w 1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8" y="0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0" name="Freeform 24"/>
            <p:cNvSpPr>
              <a:spLocks/>
            </p:cNvSpPr>
            <p:nvPr/>
          </p:nvSpPr>
          <p:spPr bwMode="auto">
            <a:xfrm>
              <a:off x="1547" y="1413"/>
              <a:ext cx="16" cy="32"/>
            </a:xfrm>
            <a:custGeom>
              <a:avLst/>
              <a:gdLst>
                <a:gd name="T0" fmla="*/ 8 w 16"/>
                <a:gd name="T1" fmla="*/ 0 h 32"/>
                <a:gd name="T2" fmla="*/ 16 w 16"/>
                <a:gd name="T3" fmla="*/ 11 h 32"/>
                <a:gd name="T4" fmla="*/ 8 w 16"/>
                <a:gd name="T5" fmla="*/ 32 h 32"/>
                <a:gd name="T6" fmla="*/ 0 w 16"/>
                <a:gd name="T7" fmla="*/ 21 h 32"/>
                <a:gd name="T8" fmla="*/ 8 w 1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2">
                  <a:moveTo>
                    <a:pt x="8" y="0"/>
                  </a:moveTo>
                  <a:lnTo>
                    <a:pt x="16" y="11"/>
                  </a:lnTo>
                  <a:lnTo>
                    <a:pt x="8" y="32"/>
                  </a:lnTo>
                  <a:lnTo>
                    <a:pt x="0" y="2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1" name="Freeform 25"/>
            <p:cNvSpPr>
              <a:spLocks/>
            </p:cNvSpPr>
            <p:nvPr/>
          </p:nvSpPr>
          <p:spPr bwMode="auto">
            <a:xfrm>
              <a:off x="1057" y="1225"/>
              <a:ext cx="498" cy="209"/>
            </a:xfrm>
            <a:custGeom>
              <a:avLst/>
              <a:gdLst>
                <a:gd name="T0" fmla="*/ 9 w 498"/>
                <a:gd name="T1" fmla="*/ 0 h 209"/>
                <a:gd name="T2" fmla="*/ 0 w 498"/>
                <a:gd name="T3" fmla="*/ 21 h 209"/>
                <a:gd name="T4" fmla="*/ 490 w 498"/>
                <a:gd name="T5" fmla="*/ 209 h 209"/>
                <a:gd name="T6" fmla="*/ 498 w 498"/>
                <a:gd name="T7" fmla="*/ 188 h 209"/>
                <a:gd name="T8" fmla="*/ 9 w 498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209">
                  <a:moveTo>
                    <a:pt x="9" y="0"/>
                  </a:moveTo>
                  <a:lnTo>
                    <a:pt x="0" y="21"/>
                  </a:lnTo>
                  <a:lnTo>
                    <a:pt x="490" y="209"/>
                  </a:lnTo>
                  <a:lnTo>
                    <a:pt x="498" y="18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2" name="Freeform 26"/>
            <p:cNvSpPr>
              <a:spLocks/>
            </p:cNvSpPr>
            <p:nvPr/>
          </p:nvSpPr>
          <p:spPr bwMode="auto">
            <a:xfrm>
              <a:off x="1538" y="1413"/>
              <a:ext cx="17" cy="21"/>
            </a:xfrm>
            <a:custGeom>
              <a:avLst/>
              <a:gdLst>
                <a:gd name="T0" fmla="*/ 17 w 17"/>
                <a:gd name="T1" fmla="*/ 0 h 21"/>
                <a:gd name="T2" fmla="*/ 9 w 17"/>
                <a:gd name="T3" fmla="*/ 0 h 21"/>
                <a:gd name="T4" fmla="*/ 0 w 17"/>
                <a:gd name="T5" fmla="*/ 21 h 21"/>
                <a:gd name="T6" fmla="*/ 9 w 17"/>
                <a:gd name="T7" fmla="*/ 21 h 21"/>
                <a:gd name="T8" fmla="*/ 17 w 1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9" y="0"/>
                  </a:lnTo>
                  <a:lnTo>
                    <a:pt x="0" y="21"/>
                  </a:lnTo>
                  <a:lnTo>
                    <a:pt x="9" y="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3" name="Freeform 27"/>
            <p:cNvSpPr>
              <a:spLocks/>
            </p:cNvSpPr>
            <p:nvPr/>
          </p:nvSpPr>
          <p:spPr bwMode="auto">
            <a:xfrm>
              <a:off x="2044" y="1601"/>
              <a:ext cx="17" cy="32"/>
            </a:xfrm>
            <a:custGeom>
              <a:avLst/>
              <a:gdLst>
                <a:gd name="T0" fmla="*/ 9 w 17"/>
                <a:gd name="T1" fmla="*/ 0 h 32"/>
                <a:gd name="T2" fmla="*/ 17 w 17"/>
                <a:gd name="T3" fmla="*/ 11 h 32"/>
                <a:gd name="T4" fmla="*/ 9 w 17"/>
                <a:gd name="T5" fmla="*/ 32 h 32"/>
                <a:gd name="T6" fmla="*/ 0 w 17"/>
                <a:gd name="T7" fmla="*/ 21 h 32"/>
                <a:gd name="T8" fmla="*/ 9 w 17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9" y="0"/>
                  </a:moveTo>
                  <a:lnTo>
                    <a:pt x="17" y="11"/>
                  </a:lnTo>
                  <a:lnTo>
                    <a:pt x="9" y="32"/>
                  </a:lnTo>
                  <a:lnTo>
                    <a:pt x="0" y="2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4" name="Freeform 28"/>
            <p:cNvSpPr>
              <a:spLocks/>
            </p:cNvSpPr>
            <p:nvPr/>
          </p:nvSpPr>
          <p:spPr bwMode="auto">
            <a:xfrm>
              <a:off x="1547" y="1413"/>
              <a:ext cx="506" cy="209"/>
            </a:xfrm>
            <a:custGeom>
              <a:avLst/>
              <a:gdLst>
                <a:gd name="T0" fmla="*/ 8 w 506"/>
                <a:gd name="T1" fmla="*/ 0 h 209"/>
                <a:gd name="T2" fmla="*/ 0 w 506"/>
                <a:gd name="T3" fmla="*/ 21 h 209"/>
                <a:gd name="T4" fmla="*/ 497 w 506"/>
                <a:gd name="T5" fmla="*/ 209 h 209"/>
                <a:gd name="T6" fmla="*/ 506 w 506"/>
                <a:gd name="T7" fmla="*/ 188 h 209"/>
                <a:gd name="T8" fmla="*/ 8 w 506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209">
                  <a:moveTo>
                    <a:pt x="8" y="0"/>
                  </a:moveTo>
                  <a:lnTo>
                    <a:pt x="0" y="21"/>
                  </a:lnTo>
                  <a:lnTo>
                    <a:pt x="497" y="209"/>
                  </a:lnTo>
                  <a:lnTo>
                    <a:pt x="506" y="18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5" name="Freeform 29"/>
            <p:cNvSpPr>
              <a:spLocks/>
            </p:cNvSpPr>
            <p:nvPr/>
          </p:nvSpPr>
          <p:spPr bwMode="auto">
            <a:xfrm>
              <a:off x="2044" y="1601"/>
              <a:ext cx="17" cy="21"/>
            </a:xfrm>
            <a:custGeom>
              <a:avLst/>
              <a:gdLst>
                <a:gd name="T0" fmla="*/ 9 w 17"/>
                <a:gd name="T1" fmla="*/ 21 h 21"/>
                <a:gd name="T2" fmla="*/ 17 w 17"/>
                <a:gd name="T3" fmla="*/ 21 h 21"/>
                <a:gd name="T4" fmla="*/ 9 w 17"/>
                <a:gd name="T5" fmla="*/ 0 h 21"/>
                <a:gd name="T6" fmla="*/ 0 w 17"/>
                <a:gd name="T7" fmla="*/ 0 h 21"/>
                <a:gd name="T8" fmla="*/ 9 w 1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9" y="21"/>
                  </a:moveTo>
                  <a:lnTo>
                    <a:pt x="17" y="21"/>
                  </a:lnTo>
                  <a:lnTo>
                    <a:pt x="9" y="0"/>
                  </a:lnTo>
                  <a:lnTo>
                    <a:pt x="0" y="0"/>
                  </a:lnTo>
                  <a:lnTo>
                    <a:pt x="9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6" name="Freeform 30"/>
            <p:cNvSpPr>
              <a:spLocks/>
            </p:cNvSpPr>
            <p:nvPr/>
          </p:nvSpPr>
          <p:spPr bwMode="auto">
            <a:xfrm>
              <a:off x="1791" y="1789"/>
              <a:ext cx="17" cy="32"/>
            </a:xfrm>
            <a:custGeom>
              <a:avLst/>
              <a:gdLst>
                <a:gd name="T0" fmla="*/ 17 w 17"/>
                <a:gd name="T1" fmla="*/ 21 h 32"/>
                <a:gd name="T2" fmla="*/ 9 w 17"/>
                <a:gd name="T3" fmla="*/ 32 h 32"/>
                <a:gd name="T4" fmla="*/ 0 w 17"/>
                <a:gd name="T5" fmla="*/ 11 h 32"/>
                <a:gd name="T6" fmla="*/ 9 w 17"/>
                <a:gd name="T7" fmla="*/ 0 h 32"/>
                <a:gd name="T8" fmla="*/ 17 w 17"/>
                <a:gd name="T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lnTo>
                    <a:pt x="9" y="32"/>
                  </a:lnTo>
                  <a:lnTo>
                    <a:pt x="0" y="11"/>
                  </a:lnTo>
                  <a:lnTo>
                    <a:pt x="9" y="0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7" name="Freeform 31"/>
            <p:cNvSpPr>
              <a:spLocks/>
            </p:cNvSpPr>
            <p:nvPr/>
          </p:nvSpPr>
          <p:spPr bwMode="auto">
            <a:xfrm>
              <a:off x="1800" y="1601"/>
              <a:ext cx="253" cy="209"/>
            </a:xfrm>
            <a:custGeom>
              <a:avLst/>
              <a:gdLst>
                <a:gd name="T0" fmla="*/ 253 w 253"/>
                <a:gd name="T1" fmla="*/ 21 h 209"/>
                <a:gd name="T2" fmla="*/ 244 w 253"/>
                <a:gd name="T3" fmla="*/ 0 h 209"/>
                <a:gd name="T4" fmla="*/ 0 w 253"/>
                <a:gd name="T5" fmla="*/ 188 h 209"/>
                <a:gd name="T6" fmla="*/ 8 w 253"/>
                <a:gd name="T7" fmla="*/ 209 h 209"/>
                <a:gd name="T8" fmla="*/ 253 w 253"/>
                <a:gd name="T9" fmla="*/ 2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209">
                  <a:moveTo>
                    <a:pt x="253" y="21"/>
                  </a:moveTo>
                  <a:lnTo>
                    <a:pt x="244" y="0"/>
                  </a:lnTo>
                  <a:lnTo>
                    <a:pt x="0" y="188"/>
                  </a:lnTo>
                  <a:lnTo>
                    <a:pt x="8" y="209"/>
                  </a:lnTo>
                  <a:lnTo>
                    <a:pt x="25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8" name="Freeform 32"/>
            <p:cNvSpPr>
              <a:spLocks/>
            </p:cNvSpPr>
            <p:nvPr/>
          </p:nvSpPr>
          <p:spPr bwMode="auto">
            <a:xfrm>
              <a:off x="2036" y="1601"/>
              <a:ext cx="17" cy="21"/>
            </a:xfrm>
            <a:custGeom>
              <a:avLst/>
              <a:gdLst>
                <a:gd name="T0" fmla="*/ 17 w 17"/>
                <a:gd name="T1" fmla="*/ 0 h 21"/>
                <a:gd name="T2" fmla="*/ 8 w 17"/>
                <a:gd name="T3" fmla="*/ 0 h 21"/>
                <a:gd name="T4" fmla="*/ 0 w 17"/>
                <a:gd name="T5" fmla="*/ 21 h 21"/>
                <a:gd name="T6" fmla="*/ 8 w 17"/>
                <a:gd name="T7" fmla="*/ 21 h 21"/>
                <a:gd name="T8" fmla="*/ 17 w 1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8" y="0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89" name="Freeform 33"/>
            <p:cNvSpPr>
              <a:spLocks/>
            </p:cNvSpPr>
            <p:nvPr/>
          </p:nvSpPr>
          <p:spPr bwMode="auto">
            <a:xfrm>
              <a:off x="2289" y="1789"/>
              <a:ext cx="17" cy="32"/>
            </a:xfrm>
            <a:custGeom>
              <a:avLst/>
              <a:gdLst>
                <a:gd name="T0" fmla="*/ 8 w 17"/>
                <a:gd name="T1" fmla="*/ 0 h 32"/>
                <a:gd name="T2" fmla="*/ 17 w 17"/>
                <a:gd name="T3" fmla="*/ 11 h 32"/>
                <a:gd name="T4" fmla="*/ 8 w 17"/>
                <a:gd name="T5" fmla="*/ 32 h 32"/>
                <a:gd name="T6" fmla="*/ 0 w 17"/>
                <a:gd name="T7" fmla="*/ 21 h 32"/>
                <a:gd name="T8" fmla="*/ 8 w 17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8" y="0"/>
                  </a:moveTo>
                  <a:lnTo>
                    <a:pt x="17" y="11"/>
                  </a:lnTo>
                  <a:lnTo>
                    <a:pt x="8" y="32"/>
                  </a:lnTo>
                  <a:lnTo>
                    <a:pt x="0" y="2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0" name="Freeform 34"/>
            <p:cNvSpPr>
              <a:spLocks/>
            </p:cNvSpPr>
            <p:nvPr/>
          </p:nvSpPr>
          <p:spPr bwMode="auto">
            <a:xfrm>
              <a:off x="2044" y="1601"/>
              <a:ext cx="253" cy="209"/>
            </a:xfrm>
            <a:custGeom>
              <a:avLst/>
              <a:gdLst>
                <a:gd name="T0" fmla="*/ 9 w 253"/>
                <a:gd name="T1" fmla="*/ 0 h 209"/>
                <a:gd name="T2" fmla="*/ 0 w 253"/>
                <a:gd name="T3" fmla="*/ 21 h 209"/>
                <a:gd name="T4" fmla="*/ 245 w 253"/>
                <a:gd name="T5" fmla="*/ 209 h 209"/>
                <a:gd name="T6" fmla="*/ 253 w 253"/>
                <a:gd name="T7" fmla="*/ 188 h 209"/>
                <a:gd name="T8" fmla="*/ 9 w 253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209">
                  <a:moveTo>
                    <a:pt x="9" y="0"/>
                  </a:moveTo>
                  <a:lnTo>
                    <a:pt x="0" y="21"/>
                  </a:lnTo>
                  <a:lnTo>
                    <a:pt x="245" y="209"/>
                  </a:lnTo>
                  <a:lnTo>
                    <a:pt x="253" y="18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1" name="Freeform 35"/>
            <p:cNvSpPr>
              <a:spLocks/>
            </p:cNvSpPr>
            <p:nvPr/>
          </p:nvSpPr>
          <p:spPr bwMode="auto">
            <a:xfrm>
              <a:off x="1057" y="1225"/>
              <a:ext cx="17" cy="21"/>
            </a:xfrm>
            <a:custGeom>
              <a:avLst/>
              <a:gdLst>
                <a:gd name="T0" fmla="*/ 9 w 17"/>
                <a:gd name="T1" fmla="*/ 21 h 21"/>
                <a:gd name="T2" fmla="*/ 17 w 17"/>
                <a:gd name="T3" fmla="*/ 21 h 21"/>
                <a:gd name="T4" fmla="*/ 9 w 17"/>
                <a:gd name="T5" fmla="*/ 0 h 21"/>
                <a:gd name="T6" fmla="*/ 0 w 17"/>
                <a:gd name="T7" fmla="*/ 0 h 21"/>
                <a:gd name="T8" fmla="*/ 9 w 1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9" y="21"/>
                  </a:moveTo>
                  <a:lnTo>
                    <a:pt x="17" y="21"/>
                  </a:lnTo>
                  <a:lnTo>
                    <a:pt x="9" y="0"/>
                  </a:lnTo>
                  <a:lnTo>
                    <a:pt x="0" y="0"/>
                  </a:lnTo>
                  <a:lnTo>
                    <a:pt x="9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2" name="Freeform 36"/>
            <p:cNvSpPr>
              <a:spLocks/>
            </p:cNvSpPr>
            <p:nvPr/>
          </p:nvSpPr>
          <p:spPr bwMode="auto">
            <a:xfrm>
              <a:off x="804" y="1413"/>
              <a:ext cx="17" cy="32"/>
            </a:xfrm>
            <a:custGeom>
              <a:avLst/>
              <a:gdLst>
                <a:gd name="T0" fmla="*/ 17 w 17"/>
                <a:gd name="T1" fmla="*/ 21 h 32"/>
                <a:gd name="T2" fmla="*/ 9 w 17"/>
                <a:gd name="T3" fmla="*/ 32 h 32"/>
                <a:gd name="T4" fmla="*/ 0 w 17"/>
                <a:gd name="T5" fmla="*/ 11 h 32"/>
                <a:gd name="T6" fmla="*/ 9 w 17"/>
                <a:gd name="T7" fmla="*/ 0 h 32"/>
                <a:gd name="T8" fmla="*/ 17 w 17"/>
                <a:gd name="T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lnTo>
                    <a:pt x="9" y="32"/>
                  </a:lnTo>
                  <a:lnTo>
                    <a:pt x="0" y="11"/>
                  </a:lnTo>
                  <a:lnTo>
                    <a:pt x="9" y="0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3" name="Freeform 37"/>
            <p:cNvSpPr>
              <a:spLocks/>
            </p:cNvSpPr>
            <p:nvPr/>
          </p:nvSpPr>
          <p:spPr bwMode="auto">
            <a:xfrm>
              <a:off x="813" y="1225"/>
              <a:ext cx="253" cy="209"/>
            </a:xfrm>
            <a:custGeom>
              <a:avLst/>
              <a:gdLst>
                <a:gd name="T0" fmla="*/ 253 w 253"/>
                <a:gd name="T1" fmla="*/ 21 h 209"/>
                <a:gd name="T2" fmla="*/ 244 w 253"/>
                <a:gd name="T3" fmla="*/ 0 h 209"/>
                <a:gd name="T4" fmla="*/ 0 w 253"/>
                <a:gd name="T5" fmla="*/ 188 h 209"/>
                <a:gd name="T6" fmla="*/ 8 w 253"/>
                <a:gd name="T7" fmla="*/ 209 h 209"/>
                <a:gd name="T8" fmla="*/ 253 w 253"/>
                <a:gd name="T9" fmla="*/ 2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209">
                  <a:moveTo>
                    <a:pt x="253" y="21"/>
                  </a:moveTo>
                  <a:lnTo>
                    <a:pt x="244" y="0"/>
                  </a:lnTo>
                  <a:lnTo>
                    <a:pt x="0" y="188"/>
                  </a:lnTo>
                  <a:lnTo>
                    <a:pt x="8" y="209"/>
                  </a:lnTo>
                  <a:lnTo>
                    <a:pt x="25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4" name="Freeform 38"/>
            <p:cNvSpPr>
              <a:spLocks/>
            </p:cNvSpPr>
            <p:nvPr/>
          </p:nvSpPr>
          <p:spPr bwMode="auto">
            <a:xfrm>
              <a:off x="1547" y="1413"/>
              <a:ext cx="16" cy="21"/>
            </a:xfrm>
            <a:custGeom>
              <a:avLst/>
              <a:gdLst>
                <a:gd name="T0" fmla="*/ 8 w 16"/>
                <a:gd name="T1" fmla="*/ 21 h 21"/>
                <a:gd name="T2" fmla="*/ 16 w 16"/>
                <a:gd name="T3" fmla="*/ 21 h 21"/>
                <a:gd name="T4" fmla="*/ 8 w 16"/>
                <a:gd name="T5" fmla="*/ 0 h 21"/>
                <a:gd name="T6" fmla="*/ 0 w 16"/>
                <a:gd name="T7" fmla="*/ 0 h 21"/>
                <a:gd name="T8" fmla="*/ 8 w 16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8" y="21"/>
                  </a:moveTo>
                  <a:lnTo>
                    <a:pt x="16" y="21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5" name="Freeform 39"/>
            <p:cNvSpPr>
              <a:spLocks/>
            </p:cNvSpPr>
            <p:nvPr/>
          </p:nvSpPr>
          <p:spPr bwMode="auto">
            <a:xfrm>
              <a:off x="1294" y="1601"/>
              <a:ext cx="16" cy="32"/>
            </a:xfrm>
            <a:custGeom>
              <a:avLst/>
              <a:gdLst>
                <a:gd name="T0" fmla="*/ 16 w 16"/>
                <a:gd name="T1" fmla="*/ 21 h 32"/>
                <a:gd name="T2" fmla="*/ 8 w 16"/>
                <a:gd name="T3" fmla="*/ 32 h 32"/>
                <a:gd name="T4" fmla="*/ 0 w 16"/>
                <a:gd name="T5" fmla="*/ 11 h 32"/>
                <a:gd name="T6" fmla="*/ 8 w 16"/>
                <a:gd name="T7" fmla="*/ 0 h 32"/>
                <a:gd name="T8" fmla="*/ 16 w 16"/>
                <a:gd name="T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2">
                  <a:moveTo>
                    <a:pt x="16" y="21"/>
                  </a:moveTo>
                  <a:lnTo>
                    <a:pt x="8" y="32"/>
                  </a:lnTo>
                  <a:lnTo>
                    <a:pt x="0" y="11"/>
                  </a:lnTo>
                  <a:lnTo>
                    <a:pt x="8" y="0"/>
                  </a:lnTo>
                  <a:lnTo>
                    <a:pt x="1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6" name="Freeform 40"/>
            <p:cNvSpPr>
              <a:spLocks/>
            </p:cNvSpPr>
            <p:nvPr/>
          </p:nvSpPr>
          <p:spPr bwMode="auto">
            <a:xfrm>
              <a:off x="1302" y="1413"/>
              <a:ext cx="253" cy="209"/>
            </a:xfrm>
            <a:custGeom>
              <a:avLst/>
              <a:gdLst>
                <a:gd name="T0" fmla="*/ 253 w 253"/>
                <a:gd name="T1" fmla="*/ 21 h 209"/>
                <a:gd name="T2" fmla="*/ 245 w 253"/>
                <a:gd name="T3" fmla="*/ 0 h 209"/>
                <a:gd name="T4" fmla="*/ 0 w 253"/>
                <a:gd name="T5" fmla="*/ 188 h 209"/>
                <a:gd name="T6" fmla="*/ 8 w 253"/>
                <a:gd name="T7" fmla="*/ 209 h 209"/>
                <a:gd name="T8" fmla="*/ 253 w 253"/>
                <a:gd name="T9" fmla="*/ 2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209">
                  <a:moveTo>
                    <a:pt x="253" y="21"/>
                  </a:moveTo>
                  <a:lnTo>
                    <a:pt x="245" y="0"/>
                  </a:lnTo>
                  <a:lnTo>
                    <a:pt x="0" y="188"/>
                  </a:lnTo>
                  <a:lnTo>
                    <a:pt x="8" y="209"/>
                  </a:lnTo>
                  <a:lnTo>
                    <a:pt x="25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7" name="Oval 41"/>
            <p:cNvSpPr>
              <a:spLocks noChangeArrowheads="1"/>
            </p:cNvSpPr>
            <p:nvPr/>
          </p:nvSpPr>
          <p:spPr bwMode="auto">
            <a:xfrm>
              <a:off x="998" y="1142"/>
              <a:ext cx="127" cy="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8" name="Oval 42"/>
            <p:cNvSpPr>
              <a:spLocks noChangeArrowheads="1"/>
            </p:cNvSpPr>
            <p:nvPr/>
          </p:nvSpPr>
          <p:spPr bwMode="auto">
            <a:xfrm>
              <a:off x="998" y="1139"/>
              <a:ext cx="127" cy="193"/>
            </a:xfrm>
            <a:prstGeom prst="ellips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099" name="Oval 43"/>
            <p:cNvSpPr>
              <a:spLocks noChangeArrowheads="1"/>
            </p:cNvSpPr>
            <p:nvPr/>
          </p:nvSpPr>
          <p:spPr bwMode="auto">
            <a:xfrm>
              <a:off x="1488" y="1330"/>
              <a:ext cx="126" cy="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0" name="Oval 44"/>
            <p:cNvSpPr>
              <a:spLocks noChangeArrowheads="1"/>
            </p:cNvSpPr>
            <p:nvPr/>
          </p:nvSpPr>
          <p:spPr bwMode="auto">
            <a:xfrm>
              <a:off x="1487" y="1327"/>
              <a:ext cx="128" cy="193"/>
            </a:xfrm>
            <a:prstGeom prst="ellips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1" name="Oval 45"/>
            <p:cNvSpPr>
              <a:spLocks noChangeArrowheads="1"/>
            </p:cNvSpPr>
            <p:nvPr/>
          </p:nvSpPr>
          <p:spPr bwMode="auto">
            <a:xfrm>
              <a:off x="1985" y="1518"/>
              <a:ext cx="118" cy="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2" name="Oval 46"/>
            <p:cNvSpPr>
              <a:spLocks noChangeArrowheads="1"/>
            </p:cNvSpPr>
            <p:nvPr/>
          </p:nvSpPr>
          <p:spPr bwMode="auto">
            <a:xfrm>
              <a:off x="1985" y="1515"/>
              <a:ext cx="119" cy="193"/>
            </a:xfrm>
            <a:prstGeom prst="ellips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2171" y="1800"/>
              <a:ext cx="245" cy="376"/>
            </a:xfrm>
            <a:custGeom>
              <a:avLst/>
              <a:gdLst>
                <a:gd name="T0" fmla="*/ 118 w 245"/>
                <a:gd name="T1" fmla="*/ 0 h 376"/>
                <a:gd name="T2" fmla="*/ 0 w 245"/>
                <a:gd name="T3" fmla="*/ 376 h 376"/>
                <a:gd name="T4" fmla="*/ 245 w 245"/>
                <a:gd name="T5" fmla="*/ 376 h 376"/>
                <a:gd name="T6" fmla="*/ 118 w 245"/>
                <a:gd name="T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" h="376">
                  <a:moveTo>
                    <a:pt x="118" y="0"/>
                  </a:moveTo>
                  <a:lnTo>
                    <a:pt x="0" y="376"/>
                  </a:lnTo>
                  <a:lnTo>
                    <a:pt x="245" y="3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4" name="Freeform 48"/>
            <p:cNvSpPr>
              <a:spLocks/>
            </p:cNvSpPr>
            <p:nvPr/>
          </p:nvSpPr>
          <p:spPr bwMode="auto">
            <a:xfrm>
              <a:off x="2154" y="1800"/>
              <a:ext cx="143" cy="386"/>
            </a:xfrm>
            <a:custGeom>
              <a:avLst/>
              <a:gdLst>
                <a:gd name="T0" fmla="*/ 143 w 143"/>
                <a:gd name="T1" fmla="*/ 10 h 386"/>
                <a:gd name="T2" fmla="*/ 127 w 143"/>
                <a:gd name="T3" fmla="*/ 0 h 386"/>
                <a:gd name="T4" fmla="*/ 0 w 143"/>
                <a:gd name="T5" fmla="*/ 376 h 386"/>
                <a:gd name="T6" fmla="*/ 0 w 143"/>
                <a:gd name="T7" fmla="*/ 386 h 386"/>
                <a:gd name="T8" fmla="*/ 8 w 143"/>
                <a:gd name="T9" fmla="*/ 386 h 386"/>
                <a:gd name="T10" fmla="*/ 17 w 143"/>
                <a:gd name="T11" fmla="*/ 386 h 386"/>
                <a:gd name="T12" fmla="*/ 143 w 143"/>
                <a:gd name="T13" fmla="*/ 1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386">
                  <a:moveTo>
                    <a:pt x="143" y="10"/>
                  </a:moveTo>
                  <a:lnTo>
                    <a:pt x="127" y="0"/>
                  </a:lnTo>
                  <a:lnTo>
                    <a:pt x="0" y="376"/>
                  </a:lnTo>
                  <a:lnTo>
                    <a:pt x="0" y="386"/>
                  </a:lnTo>
                  <a:lnTo>
                    <a:pt x="8" y="386"/>
                  </a:lnTo>
                  <a:lnTo>
                    <a:pt x="17" y="386"/>
                  </a:lnTo>
                  <a:lnTo>
                    <a:pt x="14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5" name="Freeform 49"/>
            <p:cNvSpPr>
              <a:spLocks/>
            </p:cNvSpPr>
            <p:nvPr/>
          </p:nvSpPr>
          <p:spPr bwMode="auto">
            <a:xfrm>
              <a:off x="2162" y="2165"/>
              <a:ext cx="262" cy="21"/>
            </a:xfrm>
            <a:custGeom>
              <a:avLst/>
              <a:gdLst>
                <a:gd name="T0" fmla="*/ 0 w 262"/>
                <a:gd name="T1" fmla="*/ 0 h 21"/>
                <a:gd name="T2" fmla="*/ 0 w 262"/>
                <a:gd name="T3" fmla="*/ 21 h 21"/>
                <a:gd name="T4" fmla="*/ 245 w 262"/>
                <a:gd name="T5" fmla="*/ 21 h 21"/>
                <a:gd name="T6" fmla="*/ 262 w 262"/>
                <a:gd name="T7" fmla="*/ 21 h 21"/>
                <a:gd name="T8" fmla="*/ 254 w 262"/>
                <a:gd name="T9" fmla="*/ 11 h 21"/>
                <a:gd name="T10" fmla="*/ 245 w 262"/>
                <a:gd name="T11" fmla="*/ 0 h 21"/>
                <a:gd name="T12" fmla="*/ 0 w 26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21">
                  <a:moveTo>
                    <a:pt x="0" y="0"/>
                  </a:moveTo>
                  <a:lnTo>
                    <a:pt x="0" y="21"/>
                  </a:lnTo>
                  <a:lnTo>
                    <a:pt x="245" y="21"/>
                  </a:lnTo>
                  <a:lnTo>
                    <a:pt x="262" y="21"/>
                  </a:lnTo>
                  <a:lnTo>
                    <a:pt x="254" y="11"/>
                  </a:lnTo>
                  <a:lnTo>
                    <a:pt x="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6" name="Freeform 50"/>
            <p:cNvSpPr>
              <a:spLocks/>
            </p:cNvSpPr>
            <p:nvPr/>
          </p:nvSpPr>
          <p:spPr bwMode="auto">
            <a:xfrm>
              <a:off x="2281" y="1768"/>
              <a:ext cx="135" cy="418"/>
            </a:xfrm>
            <a:custGeom>
              <a:avLst/>
              <a:gdLst>
                <a:gd name="T0" fmla="*/ 118 w 135"/>
                <a:gd name="T1" fmla="*/ 418 h 418"/>
                <a:gd name="T2" fmla="*/ 135 w 135"/>
                <a:gd name="T3" fmla="*/ 408 h 418"/>
                <a:gd name="T4" fmla="*/ 16 w 135"/>
                <a:gd name="T5" fmla="*/ 32 h 418"/>
                <a:gd name="T6" fmla="*/ 8 w 135"/>
                <a:gd name="T7" fmla="*/ 0 h 418"/>
                <a:gd name="T8" fmla="*/ 0 w 135"/>
                <a:gd name="T9" fmla="*/ 32 h 418"/>
                <a:gd name="T10" fmla="*/ 0 w 135"/>
                <a:gd name="T11" fmla="*/ 42 h 418"/>
                <a:gd name="T12" fmla="*/ 118 w 135"/>
                <a:gd name="T13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418">
                  <a:moveTo>
                    <a:pt x="118" y="418"/>
                  </a:moveTo>
                  <a:lnTo>
                    <a:pt x="135" y="408"/>
                  </a:lnTo>
                  <a:lnTo>
                    <a:pt x="16" y="32"/>
                  </a:lnTo>
                  <a:lnTo>
                    <a:pt x="8" y="0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118" y="4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07" name="Rectangle 51"/>
            <p:cNvSpPr>
              <a:spLocks noChangeArrowheads="1"/>
            </p:cNvSpPr>
            <p:nvPr/>
          </p:nvSpPr>
          <p:spPr bwMode="auto">
            <a:xfrm>
              <a:off x="784" y="202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108" name="Rectangle 52"/>
            <p:cNvSpPr>
              <a:spLocks noChangeArrowheads="1"/>
            </p:cNvSpPr>
            <p:nvPr/>
          </p:nvSpPr>
          <p:spPr bwMode="auto">
            <a:xfrm>
              <a:off x="843" y="208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fr-FR" altLang="pt-BR"/>
            </a:p>
          </p:txBody>
        </p:sp>
        <p:sp>
          <p:nvSpPr>
            <p:cNvPr id="173109" name="Rectangle 53"/>
            <p:cNvSpPr>
              <a:spLocks noChangeArrowheads="1"/>
            </p:cNvSpPr>
            <p:nvPr/>
          </p:nvSpPr>
          <p:spPr bwMode="auto">
            <a:xfrm>
              <a:off x="1274" y="2217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110" name="Rectangle 54"/>
            <p:cNvSpPr>
              <a:spLocks noChangeArrowheads="1"/>
            </p:cNvSpPr>
            <p:nvPr/>
          </p:nvSpPr>
          <p:spPr bwMode="auto">
            <a:xfrm>
              <a:off x="1333" y="227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fr-FR" altLang="pt-BR"/>
            </a:p>
          </p:txBody>
        </p:sp>
        <p:sp>
          <p:nvSpPr>
            <p:cNvPr id="173111" name="Rectangle 55"/>
            <p:cNvSpPr>
              <a:spLocks noChangeArrowheads="1"/>
            </p:cNvSpPr>
            <p:nvPr/>
          </p:nvSpPr>
          <p:spPr bwMode="auto">
            <a:xfrm>
              <a:off x="1763" y="241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113" name="Rectangle 57"/>
            <p:cNvSpPr>
              <a:spLocks noChangeArrowheads="1"/>
            </p:cNvSpPr>
            <p:nvPr/>
          </p:nvSpPr>
          <p:spPr bwMode="auto">
            <a:xfrm>
              <a:off x="2261" y="222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114" name="Rectangle 58"/>
            <p:cNvSpPr>
              <a:spLocks noChangeArrowheads="1"/>
            </p:cNvSpPr>
            <p:nvPr/>
          </p:nvSpPr>
          <p:spPr bwMode="auto">
            <a:xfrm>
              <a:off x="2311" y="228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>
                  <a:solidFill>
                    <a:srgbClr val="000000"/>
                  </a:solidFill>
                  <a:latin typeface="Times" panose="02020603050405020304" pitchFamily="18" charset="0"/>
                </a:rPr>
                <a:t>3</a:t>
              </a:r>
              <a:endParaRPr lang="fr-FR" altLang="pt-BR"/>
            </a:p>
          </p:txBody>
        </p:sp>
        <p:sp>
          <p:nvSpPr>
            <p:cNvPr id="173115" name="Rectangle 59"/>
            <p:cNvSpPr>
              <a:spLocks noChangeArrowheads="1"/>
            </p:cNvSpPr>
            <p:nvPr/>
          </p:nvSpPr>
          <p:spPr bwMode="auto">
            <a:xfrm>
              <a:off x="1931" y="1705"/>
              <a:ext cx="3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FF"/>
                  </a:solidFill>
                  <a:latin typeface="Times" panose="02020603050405020304" pitchFamily="18" charset="0"/>
                </a:rPr>
                <a:t>c = x</a:t>
              </a:r>
              <a:endParaRPr lang="fr-FR" altLang="pt-BR"/>
            </a:p>
          </p:txBody>
        </p:sp>
        <p:sp>
          <p:nvSpPr>
            <p:cNvPr id="173116" name="Rectangle 60"/>
            <p:cNvSpPr>
              <a:spLocks noChangeArrowheads="1"/>
            </p:cNvSpPr>
            <p:nvPr/>
          </p:nvSpPr>
          <p:spPr bwMode="auto">
            <a:xfrm>
              <a:off x="1440" y="1528"/>
              <a:ext cx="3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FF"/>
                  </a:solidFill>
                  <a:latin typeface="Times" panose="02020603050405020304" pitchFamily="18" charset="0"/>
                </a:rPr>
                <a:t>b = y</a:t>
              </a:r>
              <a:endParaRPr lang="fr-FR" altLang="pt-BR"/>
            </a:p>
          </p:txBody>
        </p:sp>
        <p:sp>
          <p:nvSpPr>
            <p:cNvPr id="173117" name="Rectangle 61"/>
            <p:cNvSpPr>
              <a:spLocks noChangeArrowheads="1"/>
            </p:cNvSpPr>
            <p:nvPr/>
          </p:nvSpPr>
          <p:spPr bwMode="auto">
            <a:xfrm>
              <a:off x="952" y="1319"/>
              <a:ext cx="3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FF"/>
                  </a:solidFill>
                  <a:latin typeface="Times" panose="02020603050405020304" pitchFamily="18" charset="0"/>
                </a:rPr>
                <a:t>a = z</a:t>
              </a:r>
              <a:endParaRPr lang="fr-FR" altLang="pt-BR"/>
            </a:p>
          </p:txBody>
        </p:sp>
        <p:sp>
          <p:nvSpPr>
            <p:cNvPr id="173118" name="Freeform 62"/>
            <p:cNvSpPr>
              <a:spLocks/>
            </p:cNvSpPr>
            <p:nvPr/>
          </p:nvSpPr>
          <p:spPr bwMode="auto">
            <a:xfrm>
              <a:off x="3951" y="1225"/>
              <a:ext cx="17" cy="32"/>
            </a:xfrm>
            <a:custGeom>
              <a:avLst/>
              <a:gdLst>
                <a:gd name="T0" fmla="*/ 0 w 17"/>
                <a:gd name="T1" fmla="*/ 21 h 32"/>
                <a:gd name="T2" fmla="*/ 9 w 17"/>
                <a:gd name="T3" fmla="*/ 32 h 32"/>
                <a:gd name="T4" fmla="*/ 17 w 17"/>
                <a:gd name="T5" fmla="*/ 0 h 32"/>
                <a:gd name="T6" fmla="*/ 9 w 17"/>
                <a:gd name="T7" fmla="*/ 0 h 32"/>
                <a:gd name="T8" fmla="*/ 0 w 17"/>
                <a:gd name="T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0" y="21"/>
                  </a:moveTo>
                  <a:lnTo>
                    <a:pt x="9" y="32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19" name="Freeform 63"/>
            <p:cNvSpPr>
              <a:spLocks/>
            </p:cNvSpPr>
            <p:nvPr/>
          </p:nvSpPr>
          <p:spPr bwMode="auto">
            <a:xfrm>
              <a:off x="3082" y="943"/>
              <a:ext cx="17" cy="21"/>
            </a:xfrm>
            <a:custGeom>
              <a:avLst/>
              <a:gdLst>
                <a:gd name="T0" fmla="*/ 9 w 17"/>
                <a:gd name="T1" fmla="*/ 21 h 21"/>
                <a:gd name="T2" fmla="*/ 0 w 17"/>
                <a:gd name="T3" fmla="*/ 21 h 21"/>
                <a:gd name="T4" fmla="*/ 0 w 17"/>
                <a:gd name="T5" fmla="*/ 0 h 21"/>
                <a:gd name="T6" fmla="*/ 17 w 17"/>
                <a:gd name="T7" fmla="*/ 0 h 21"/>
                <a:gd name="T8" fmla="*/ 9 w 1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9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17" y="0"/>
                  </a:lnTo>
                  <a:lnTo>
                    <a:pt x="9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0" name="Freeform 64"/>
            <p:cNvSpPr>
              <a:spLocks/>
            </p:cNvSpPr>
            <p:nvPr/>
          </p:nvSpPr>
          <p:spPr bwMode="auto">
            <a:xfrm>
              <a:off x="3091" y="943"/>
              <a:ext cx="869" cy="303"/>
            </a:xfrm>
            <a:custGeom>
              <a:avLst/>
              <a:gdLst>
                <a:gd name="T0" fmla="*/ 860 w 869"/>
                <a:gd name="T1" fmla="*/ 303 h 303"/>
                <a:gd name="T2" fmla="*/ 869 w 869"/>
                <a:gd name="T3" fmla="*/ 282 h 303"/>
                <a:gd name="T4" fmla="*/ 8 w 869"/>
                <a:gd name="T5" fmla="*/ 0 h 303"/>
                <a:gd name="T6" fmla="*/ 0 w 869"/>
                <a:gd name="T7" fmla="*/ 21 h 303"/>
                <a:gd name="T8" fmla="*/ 860 w 869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303">
                  <a:moveTo>
                    <a:pt x="860" y="303"/>
                  </a:moveTo>
                  <a:lnTo>
                    <a:pt x="869" y="282"/>
                  </a:lnTo>
                  <a:lnTo>
                    <a:pt x="8" y="0"/>
                  </a:lnTo>
                  <a:lnTo>
                    <a:pt x="0" y="21"/>
                  </a:lnTo>
                  <a:lnTo>
                    <a:pt x="860" y="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1" name="Freeform 65"/>
            <p:cNvSpPr>
              <a:spLocks/>
            </p:cNvSpPr>
            <p:nvPr/>
          </p:nvSpPr>
          <p:spPr bwMode="auto">
            <a:xfrm>
              <a:off x="3091" y="1622"/>
              <a:ext cx="244" cy="574"/>
            </a:xfrm>
            <a:custGeom>
              <a:avLst/>
              <a:gdLst>
                <a:gd name="T0" fmla="*/ 126 w 244"/>
                <a:gd name="T1" fmla="*/ 0 h 574"/>
                <a:gd name="T2" fmla="*/ 0 w 244"/>
                <a:gd name="T3" fmla="*/ 574 h 574"/>
                <a:gd name="T4" fmla="*/ 244 w 244"/>
                <a:gd name="T5" fmla="*/ 574 h 574"/>
                <a:gd name="T6" fmla="*/ 126 w 2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574">
                  <a:moveTo>
                    <a:pt x="126" y="0"/>
                  </a:moveTo>
                  <a:lnTo>
                    <a:pt x="0" y="574"/>
                  </a:lnTo>
                  <a:lnTo>
                    <a:pt x="244" y="57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2" name="Freeform 66"/>
            <p:cNvSpPr>
              <a:spLocks/>
            </p:cNvSpPr>
            <p:nvPr/>
          </p:nvSpPr>
          <p:spPr bwMode="auto">
            <a:xfrm>
              <a:off x="3082" y="1622"/>
              <a:ext cx="135" cy="574"/>
            </a:xfrm>
            <a:custGeom>
              <a:avLst/>
              <a:gdLst>
                <a:gd name="T0" fmla="*/ 135 w 135"/>
                <a:gd name="T1" fmla="*/ 11 h 574"/>
                <a:gd name="T2" fmla="*/ 118 w 135"/>
                <a:gd name="T3" fmla="*/ 0 h 574"/>
                <a:gd name="T4" fmla="*/ 0 w 135"/>
                <a:gd name="T5" fmla="*/ 564 h 574"/>
                <a:gd name="T6" fmla="*/ 0 w 135"/>
                <a:gd name="T7" fmla="*/ 574 h 574"/>
                <a:gd name="T8" fmla="*/ 9 w 135"/>
                <a:gd name="T9" fmla="*/ 574 h 574"/>
                <a:gd name="T10" fmla="*/ 17 w 135"/>
                <a:gd name="T11" fmla="*/ 574 h 574"/>
                <a:gd name="T12" fmla="*/ 135 w 135"/>
                <a:gd name="T13" fmla="*/ 1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574">
                  <a:moveTo>
                    <a:pt x="135" y="11"/>
                  </a:moveTo>
                  <a:lnTo>
                    <a:pt x="118" y="0"/>
                  </a:lnTo>
                  <a:lnTo>
                    <a:pt x="0" y="564"/>
                  </a:lnTo>
                  <a:lnTo>
                    <a:pt x="0" y="574"/>
                  </a:lnTo>
                  <a:lnTo>
                    <a:pt x="9" y="574"/>
                  </a:lnTo>
                  <a:lnTo>
                    <a:pt x="17" y="574"/>
                  </a:lnTo>
                  <a:lnTo>
                    <a:pt x="135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3" name="Freeform 67"/>
            <p:cNvSpPr>
              <a:spLocks/>
            </p:cNvSpPr>
            <p:nvPr/>
          </p:nvSpPr>
          <p:spPr bwMode="auto">
            <a:xfrm>
              <a:off x="3091" y="2176"/>
              <a:ext cx="261" cy="20"/>
            </a:xfrm>
            <a:custGeom>
              <a:avLst/>
              <a:gdLst>
                <a:gd name="T0" fmla="*/ 0 w 261"/>
                <a:gd name="T1" fmla="*/ 0 h 20"/>
                <a:gd name="T2" fmla="*/ 0 w 261"/>
                <a:gd name="T3" fmla="*/ 20 h 20"/>
                <a:gd name="T4" fmla="*/ 244 w 261"/>
                <a:gd name="T5" fmla="*/ 20 h 20"/>
                <a:gd name="T6" fmla="*/ 261 w 261"/>
                <a:gd name="T7" fmla="*/ 20 h 20"/>
                <a:gd name="T8" fmla="*/ 253 w 261"/>
                <a:gd name="T9" fmla="*/ 10 h 20"/>
                <a:gd name="T10" fmla="*/ 244 w 261"/>
                <a:gd name="T11" fmla="*/ 0 h 20"/>
                <a:gd name="T12" fmla="*/ 0 w 26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20">
                  <a:moveTo>
                    <a:pt x="0" y="0"/>
                  </a:moveTo>
                  <a:lnTo>
                    <a:pt x="0" y="20"/>
                  </a:lnTo>
                  <a:lnTo>
                    <a:pt x="244" y="20"/>
                  </a:lnTo>
                  <a:lnTo>
                    <a:pt x="261" y="20"/>
                  </a:lnTo>
                  <a:lnTo>
                    <a:pt x="253" y="10"/>
                  </a:lnTo>
                  <a:lnTo>
                    <a:pt x="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4" name="Freeform 68"/>
            <p:cNvSpPr>
              <a:spLocks/>
            </p:cNvSpPr>
            <p:nvPr/>
          </p:nvSpPr>
          <p:spPr bwMode="auto">
            <a:xfrm>
              <a:off x="3200" y="1580"/>
              <a:ext cx="144" cy="616"/>
            </a:xfrm>
            <a:custGeom>
              <a:avLst/>
              <a:gdLst>
                <a:gd name="T0" fmla="*/ 127 w 144"/>
                <a:gd name="T1" fmla="*/ 616 h 616"/>
                <a:gd name="T2" fmla="*/ 144 w 144"/>
                <a:gd name="T3" fmla="*/ 606 h 616"/>
                <a:gd name="T4" fmla="*/ 17 w 144"/>
                <a:gd name="T5" fmla="*/ 42 h 616"/>
                <a:gd name="T6" fmla="*/ 9 w 144"/>
                <a:gd name="T7" fmla="*/ 0 h 616"/>
                <a:gd name="T8" fmla="*/ 0 w 144"/>
                <a:gd name="T9" fmla="*/ 42 h 616"/>
                <a:gd name="T10" fmla="*/ 0 w 144"/>
                <a:gd name="T11" fmla="*/ 53 h 616"/>
                <a:gd name="T12" fmla="*/ 127 w 144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616">
                  <a:moveTo>
                    <a:pt x="127" y="616"/>
                  </a:moveTo>
                  <a:lnTo>
                    <a:pt x="144" y="606"/>
                  </a:lnTo>
                  <a:lnTo>
                    <a:pt x="17" y="42"/>
                  </a:lnTo>
                  <a:lnTo>
                    <a:pt x="9" y="0"/>
                  </a:lnTo>
                  <a:lnTo>
                    <a:pt x="0" y="42"/>
                  </a:lnTo>
                  <a:lnTo>
                    <a:pt x="0" y="53"/>
                  </a:lnTo>
                  <a:lnTo>
                    <a:pt x="127" y="6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5" name="Freeform 69"/>
            <p:cNvSpPr>
              <a:spLocks/>
            </p:cNvSpPr>
            <p:nvPr/>
          </p:nvSpPr>
          <p:spPr bwMode="auto">
            <a:xfrm>
              <a:off x="3588" y="1622"/>
              <a:ext cx="245" cy="574"/>
            </a:xfrm>
            <a:custGeom>
              <a:avLst/>
              <a:gdLst>
                <a:gd name="T0" fmla="*/ 118 w 245"/>
                <a:gd name="T1" fmla="*/ 0 h 574"/>
                <a:gd name="T2" fmla="*/ 0 w 245"/>
                <a:gd name="T3" fmla="*/ 574 h 574"/>
                <a:gd name="T4" fmla="*/ 245 w 245"/>
                <a:gd name="T5" fmla="*/ 574 h 574"/>
                <a:gd name="T6" fmla="*/ 118 w 24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" h="574">
                  <a:moveTo>
                    <a:pt x="118" y="0"/>
                  </a:moveTo>
                  <a:lnTo>
                    <a:pt x="0" y="574"/>
                  </a:lnTo>
                  <a:lnTo>
                    <a:pt x="245" y="57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6" name="Freeform 70"/>
            <p:cNvSpPr>
              <a:spLocks/>
            </p:cNvSpPr>
            <p:nvPr/>
          </p:nvSpPr>
          <p:spPr bwMode="auto">
            <a:xfrm>
              <a:off x="3571" y="1622"/>
              <a:ext cx="144" cy="574"/>
            </a:xfrm>
            <a:custGeom>
              <a:avLst/>
              <a:gdLst>
                <a:gd name="T0" fmla="*/ 144 w 144"/>
                <a:gd name="T1" fmla="*/ 11 h 574"/>
                <a:gd name="T2" fmla="*/ 127 w 144"/>
                <a:gd name="T3" fmla="*/ 0 h 574"/>
                <a:gd name="T4" fmla="*/ 0 w 144"/>
                <a:gd name="T5" fmla="*/ 564 h 574"/>
                <a:gd name="T6" fmla="*/ 0 w 144"/>
                <a:gd name="T7" fmla="*/ 574 h 574"/>
                <a:gd name="T8" fmla="*/ 9 w 144"/>
                <a:gd name="T9" fmla="*/ 574 h 574"/>
                <a:gd name="T10" fmla="*/ 17 w 144"/>
                <a:gd name="T11" fmla="*/ 574 h 574"/>
                <a:gd name="T12" fmla="*/ 144 w 144"/>
                <a:gd name="T13" fmla="*/ 1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574">
                  <a:moveTo>
                    <a:pt x="144" y="11"/>
                  </a:moveTo>
                  <a:lnTo>
                    <a:pt x="127" y="0"/>
                  </a:lnTo>
                  <a:lnTo>
                    <a:pt x="0" y="564"/>
                  </a:lnTo>
                  <a:lnTo>
                    <a:pt x="0" y="574"/>
                  </a:lnTo>
                  <a:lnTo>
                    <a:pt x="9" y="574"/>
                  </a:lnTo>
                  <a:lnTo>
                    <a:pt x="17" y="574"/>
                  </a:lnTo>
                  <a:lnTo>
                    <a:pt x="14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7" name="Freeform 71"/>
            <p:cNvSpPr>
              <a:spLocks/>
            </p:cNvSpPr>
            <p:nvPr/>
          </p:nvSpPr>
          <p:spPr bwMode="auto">
            <a:xfrm>
              <a:off x="3580" y="2176"/>
              <a:ext cx="270" cy="20"/>
            </a:xfrm>
            <a:custGeom>
              <a:avLst/>
              <a:gdLst>
                <a:gd name="T0" fmla="*/ 0 w 270"/>
                <a:gd name="T1" fmla="*/ 0 h 20"/>
                <a:gd name="T2" fmla="*/ 0 w 270"/>
                <a:gd name="T3" fmla="*/ 20 h 20"/>
                <a:gd name="T4" fmla="*/ 253 w 270"/>
                <a:gd name="T5" fmla="*/ 20 h 20"/>
                <a:gd name="T6" fmla="*/ 270 w 270"/>
                <a:gd name="T7" fmla="*/ 20 h 20"/>
                <a:gd name="T8" fmla="*/ 261 w 270"/>
                <a:gd name="T9" fmla="*/ 10 h 20"/>
                <a:gd name="T10" fmla="*/ 253 w 270"/>
                <a:gd name="T11" fmla="*/ 0 h 20"/>
                <a:gd name="T12" fmla="*/ 0 w 27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0">
                  <a:moveTo>
                    <a:pt x="0" y="0"/>
                  </a:moveTo>
                  <a:lnTo>
                    <a:pt x="0" y="20"/>
                  </a:lnTo>
                  <a:lnTo>
                    <a:pt x="253" y="20"/>
                  </a:lnTo>
                  <a:lnTo>
                    <a:pt x="270" y="20"/>
                  </a:lnTo>
                  <a:lnTo>
                    <a:pt x="261" y="10"/>
                  </a:lnTo>
                  <a:lnTo>
                    <a:pt x="2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8" name="Freeform 72"/>
            <p:cNvSpPr>
              <a:spLocks/>
            </p:cNvSpPr>
            <p:nvPr/>
          </p:nvSpPr>
          <p:spPr bwMode="auto">
            <a:xfrm>
              <a:off x="3698" y="1580"/>
              <a:ext cx="143" cy="616"/>
            </a:xfrm>
            <a:custGeom>
              <a:avLst/>
              <a:gdLst>
                <a:gd name="T0" fmla="*/ 127 w 143"/>
                <a:gd name="T1" fmla="*/ 616 h 616"/>
                <a:gd name="T2" fmla="*/ 143 w 143"/>
                <a:gd name="T3" fmla="*/ 606 h 616"/>
                <a:gd name="T4" fmla="*/ 17 w 143"/>
                <a:gd name="T5" fmla="*/ 42 h 616"/>
                <a:gd name="T6" fmla="*/ 8 w 143"/>
                <a:gd name="T7" fmla="*/ 0 h 616"/>
                <a:gd name="T8" fmla="*/ 0 w 143"/>
                <a:gd name="T9" fmla="*/ 42 h 616"/>
                <a:gd name="T10" fmla="*/ 0 w 143"/>
                <a:gd name="T11" fmla="*/ 53 h 616"/>
                <a:gd name="T12" fmla="*/ 127 w 143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616">
                  <a:moveTo>
                    <a:pt x="127" y="616"/>
                  </a:moveTo>
                  <a:lnTo>
                    <a:pt x="143" y="606"/>
                  </a:lnTo>
                  <a:lnTo>
                    <a:pt x="17" y="42"/>
                  </a:lnTo>
                  <a:lnTo>
                    <a:pt x="8" y="0"/>
                  </a:lnTo>
                  <a:lnTo>
                    <a:pt x="0" y="42"/>
                  </a:lnTo>
                  <a:lnTo>
                    <a:pt x="0" y="53"/>
                  </a:lnTo>
                  <a:lnTo>
                    <a:pt x="127" y="6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29" name="Freeform 73"/>
            <p:cNvSpPr>
              <a:spLocks/>
            </p:cNvSpPr>
            <p:nvPr/>
          </p:nvSpPr>
          <p:spPr bwMode="auto">
            <a:xfrm>
              <a:off x="4078" y="1622"/>
              <a:ext cx="244" cy="574"/>
            </a:xfrm>
            <a:custGeom>
              <a:avLst/>
              <a:gdLst>
                <a:gd name="T0" fmla="*/ 126 w 244"/>
                <a:gd name="T1" fmla="*/ 0 h 574"/>
                <a:gd name="T2" fmla="*/ 0 w 244"/>
                <a:gd name="T3" fmla="*/ 574 h 574"/>
                <a:gd name="T4" fmla="*/ 244 w 244"/>
                <a:gd name="T5" fmla="*/ 574 h 574"/>
                <a:gd name="T6" fmla="*/ 126 w 2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574">
                  <a:moveTo>
                    <a:pt x="126" y="0"/>
                  </a:moveTo>
                  <a:lnTo>
                    <a:pt x="0" y="574"/>
                  </a:lnTo>
                  <a:lnTo>
                    <a:pt x="244" y="574"/>
                  </a:lnTo>
                  <a:lnTo>
                    <a:pt x="12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0" name="Freeform 74"/>
            <p:cNvSpPr>
              <a:spLocks/>
            </p:cNvSpPr>
            <p:nvPr/>
          </p:nvSpPr>
          <p:spPr bwMode="auto">
            <a:xfrm>
              <a:off x="4069" y="1622"/>
              <a:ext cx="135" cy="574"/>
            </a:xfrm>
            <a:custGeom>
              <a:avLst/>
              <a:gdLst>
                <a:gd name="T0" fmla="*/ 135 w 135"/>
                <a:gd name="T1" fmla="*/ 11 h 574"/>
                <a:gd name="T2" fmla="*/ 118 w 135"/>
                <a:gd name="T3" fmla="*/ 0 h 574"/>
                <a:gd name="T4" fmla="*/ 0 w 135"/>
                <a:gd name="T5" fmla="*/ 564 h 574"/>
                <a:gd name="T6" fmla="*/ 0 w 135"/>
                <a:gd name="T7" fmla="*/ 574 h 574"/>
                <a:gd name="T8" fmla="*/ 9 w 135"/>
                <a:gd name="T9" fmla="*/ 574 h 574"/>
                <a:gd name="T10" fmla="*/ 17 w 135"/>
                <a:gd name="T11" fmla="*/ 574 h 574"/>
                <a:gd name="T12" fmla="*/ 135 w 135"/>
                <a:gd name="T13" fmla="*/ 1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574">
                  <a:moveTo>
                    <a:pt x="135" y="11"/>
                  </a:moveTo>
                  <a:lnTo>
                    <a:pt x="118" y="0"/>
                  </a:lnTo>
                  <a:lnTo>
                    <a:pt x="0" y="564"/>
                  </a:lnTo>
                  <a:lnTo>
                    <a:pt x="0" y="574"/>
                  </a:lnTo>
                  <a:lnTo>
                    <a:pt x="9" y="574"/>
                  </a:lnTo>
                  <a:lnTo>
                    <a:pt x="17" y="574"/>
                  </a:lnTo>
                  <a:lnTo>
                    <a:pt x="135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1" name="Freeform 75"/>
            <p:cNvSpPr>
              <a:spLocks/>
            </p:cNvSpPr>
            <p:nvPr/>
          </p:nvSpPr>
          <p:spPr bwMode="auto">
            <a:xfrm>
              <a:off x="4078" y="2176"/>
              <a:ext cx="261" cy="20"/>
            </a:xfrm>
            <a:custGeom>
              <a:avLst/>
              <a:gdLst>
                <a:gd name="T0" fmla="*/ 0 w 261"/>
                <a:gd name="T1" fmla="*/ 0 h 20"/>
                <a:gd name="T2" fmla="*/ 0 w 261"/>
                <a:gd name="T3" fmla="*/ 20 h 20"/>
                <a:gd name="T4" fmla="*/ 244 w 261"/>
                <a:gd name="T5" fmla="*/ 20 h 20"/>
                <a:gd name="T6" fmla="*/ 261 w 261"/>
                <a:gd name="T7" fmla="*/ 20 h 20"/>
                <a:gd name="T8" fmla="*/ 253 w 261"/>
                <a:gd name="T9" fmla="*/ 10 h 20"/>
                <a:gd name="T10" fmla="*/ 244 w 261"/>
                <a:gd name="T11" fmla="*/ 0 h 20"/>
                <a:gd name="T12" fmla="*/ 0 w 26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20">
                  <a:moveTo>
                    <a:pt x="0" y="0"/>
                  </a:moveTo>
                  <a:lnTo>
                    <a:pt x="0" y="20"/>
                  </a:lnTo>
                  <a:lnTo>
                    <a:pt x="244" y="20"/>
                  </a:lnTo>
                  <a:lnTo>
                    <a:pt x="261" y="20"/>
                  </a:lnTo>
                  <a:lnTo>
                    <a:pt x="253" y="10"/>
                  </a:lnTo>
                  <a:lnTo>
                    <a:pt x="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2" name="Freeform 76"/>
            <p:cNvSpPr>
              <a:spLocks/>
            </p:cNvSpPr>
            <p:nvPr/>
          </p:nvSpPr>
          <p:spPr bwMode="auto">
            <a:xfrm>
              <a:off x="4187" y="1580"/>
              <a:ext cx="144" cy="616"/>
            </a:xfrm>
            <a:custGeom>
              <a:avLst/>
              <a:gdLst>
                <a:gd name="T0" fmla="*/ 127 w 144"/>
                <a:gd name="T1" fmla="*/ 616 h 616"/>
                <a:gd name="T2" fmla="*/ 144 w 144"/>
                <a:gd name="T3" fmla="*/ 606 h 616"/>
                <a:gd name="T4" fmla="*/ 17 w 144"/>
                <a:gd name="T5" fmla="*/ 42 h 616"/>
                <a:gd name="T6" fmla="*/ 9 w 144"/>
                <a:gd name="T7" fmla="*/ 0 h 616"/>
                <a:gd name="T8" fmla="*/ 0 w 144"/>
                <a:gd name="T9" fmla="*/ 42 h 616"/>
                <a:gd name="T10" fmla="*/ 0 w 144"/>
                <a:gd name="T11" fmla="*/ 53 h 616"/>
                <a:gd name="T12" fmla="*/ 127 w 144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616">
                  <a:moveTo>
                    <a:pt x="127" y="616"/>
                  </a:moveTo>
                  <a:lnTo>
                    <a:pt x="144" y="606"/>
                  </a:lnTo>
                  <a:lnTo>
                    <a:pt x="17" y="42"/>
                  </a:lnTo>
                  <a:lnTo>
                    <a:pt x="9" y="0"/>
                  </a:lnTo>
                  <a:lnTo>
                    <a:pt x="0" y="42"/>
                  </a:lnTo>
                  <a:lnTo>
                    <a:pt x="0" y="53"/>
                  </a:lnTo>
                  <a:lnTo>
                    <a:pt x="127" y="6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3" name="Freeform 77"/>
            <p:cNvSpPr>
              <a:spLocks/>
            </p:cNvSpPr>
            <p:nvPr/>
          </p:nvSpPr>
          <p:spPr bwMode="auto">
            <a:xfrm>
              <a:off x="3453" y="1413"/>
              <a:ext cx="17" cy="32"/>
            </a:xfrm>
            <a:custGeom>
              <a:avLst/>
              <a:gdLst>
                <a:gd name="T0" fmla="*/ 9 w 17"/>
                <a:gd name="T1" fmla="*/ 0 h 32"/>
                <a:gd name="T2" fmla="*/ 0 w 17"/>
                <a:gd name="T3" fmla="*/ 11 h 32"/>
                <a:gd name="T4" fmla="*/ 9 w 17"/>
                <a:gd name="T5" fmla="*/ 32 h 32"/>
                <a:gd name="T6" fmla="*/ 17 w 17"/>
                <a:gd name="T7" fmla="*/ 21 h 32"/>
                <a:gd name="T8" fmla="*/ 9 w 17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9" y="0"/>
                  </a:moveTo>
                  <a:lnTo>
                    <a:pt x="0" y="11"/>
                  </a:lnTo>
                  <a:lnTo>
                    <a:pt x="9" y="32"/>
                  </a:lnTo>
                  <a:lnTo>
                    <a:pt x="17" y="2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4" name="Freeform 78"/>
            <p:cNvSpPr>
              <a:spLocks/>
            </p:cNvSpPr>
            <p:nvPr/>
          </p:nvSpPr>
          <p:spPr bwMode="auto">
            <a:xfrm>
              <a:off x="3951" y="1225"/>
              <a:ext cx="17" cy="21"/>
            </a:xfrm>
            <a:custGeom>
              <a:avLst/>
              <a:gdLst>
                <a:gd name="T0" fmla="*/ 0 w 17"/>
                <a:gd name="T1" fmla="*/ 0 h 21"/>
                <a:gd name="T2" fmla="*/ 9 w 17"/>
                <a:gd name="T3" fmla="*/ 0 h 21"/>
                <a:gd name="T4" fmla="*/ 17 w 17"/>
                <a:gd name="T5" fmla="*/ 21 h 21"/>
                <a:gd name="T6" fmla="*/ 9 w 17"/>
                <a:gd name="T7" fmla="*/ 21 h 21"/>
                <a:gd name="T8" fmla="*/ 0 w 1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0" y="0"/>
                  </a:moveTo>
                  <a:lnTo>
                    <a:pt x="9" y="0"/>
                  </a:lnTo>
                  <a:lnTo>
                    <a:pt x="17" y="21"/>
                  </a:lnTo>
                  <a:lnTo>
                    <a:pt x="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5" name="Freeform 79"/>
            <p:cNvSpPr>
              <a:spLocks/>
            </p:cNvSpPr>
            <p:nvPr/>
          </p:nvSpPr>
          <p:spPr bwMode="auto">
            <a:xfrm>
              <a:off x="3462" y="1225"/>
              <a:ext cx="498" cy="209"/>
            </a:xfrm>
            <a:custGeom>
              <a:avLst/>
              <a:gdLst>
                <a:gd name="T0" fmla="*/ 0 w 498"/>
                <a:gd name="T1" fmla="*/ 188 h 209"/>
                <a:gd name="T2" fmla="*/ 8 w 498"/>
                <a:gd name="T3" fmla="*/ 209 h 209"/>
                <a:gd name="T4" fmla="*/ 498 w 498"/>
                <a:gd name="T5" fmla="*/ 21 h 209"/>
                <a:gd name="T6" fmla="*/ 489 w 498"/>
                <a:gd name="T7" fmla="*/ 0 h 209"/>
                <a:gd name="T8" fmla="*/ 0 w 498"/>
                <a:gd name="T9" fmla="*/ 18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209">
                  <a:moveTo>
                    <a:pt x="0" y="188"/>
                  </a:moveTo>
                  <a:lnTo>
                    <a:pt x="8" y="209"/>
                  </a:lnTo>
                  <a:lnTo>
                    <a:pt x="498" y="21"/>
                  </a:lnTo>
                  <a:lnTo>
                    <a:pt x="489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6" name="Freeform 80"/>
            <p:cNvSpPr>
              <a:spLocks/>
            </p:cNvSpPr>
            <p:nvPr/>
          </p:nvSpPr>
          <p:spPr bwMode="auto">
            <a:xfrm>
              <a:off x="3943" y="1225"/>
              <a:ext cx="17" cy="21"/>
            </a:xfrm>
            <a:custGeom>
              <a:avLst/>
              <a:gdLst>
                <a:gd name="T0" fmla="*/ 17 w 17"/>
                <a:gd name="T1" fmla="*/ 0 h 21"/>
                <a:gd name="T2" fmla="*/ 8 w 17"/>
                <a:gd name="T3" fmla="*/ 0 h 21"/>
                <a:gd name="T4" fmla="*/ 0 w 17"/>
                <a:gd name="T5" fmla="*/ 21 h 21"/>
                <a:gd name="T6" fmla="*/ 8 w 17"/>
                <a:gd name="T7" fmla="*/ 21 h 21"/>
                <a:gd name="T8" fmla="*/ 17 w 1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8" y="0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7" name="Freeform 81"/>
            <p:cNvSpPr>
              <a:spLocks/>
            </p:cNvSpPr>
            <p:nvPr/>
          </p:nvSpPr>
          <p:spPr bwMode="auto">
            <a:xfrm>
              <a:off x="4449" y="1413"/>
              <a:ext cx="17" cy="32"/>
            </a:xfrm>
            <a:custGeom>
              <a:avLst/>
              <a:gdLst>
                <a:gd name="T0" fmla="*/ 8 w 17"/>
                <a:gd name="T1" fmla="*/ 0 h 32"/>
                <a:gd name="T2" fmla="*/ 17 w 17"/>
                <a:gd name="T3" fmla="*/ 11 h 32"/>
                <a:gd name="T4" fmla="*/ 8 w 17"/>
                <a:gd name="T5" fmla="*/ 32 h 32"/>
                <a:gd name="T6" fmla="*/ 0 w 17"/>
                <a:gd name="T7" fmla="*/ 21 h 32"/>
                <a:gd name="T8" fmla="*/ 8 w 17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8" y="0"/>
                  </a:moveTo>
                  <a:lnTo>
                    <a:pt x="17" y="11"/>
                  </a:lnTo>
                  <a:lnTo>
                    <a:pt x="8" y="32"/>
                  </a:lnTo>
                  <a:lnTo>
                    <a:pt x="0" y="2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8" name="Freeform 82"/>
            <p:cNvSpPr>
              <a:spLocks/>
            </p:cNvSpPr>
            <p:nvPr/>
          </p:nvSpPr>
          <p:spPr bwMode="auto">
            <a:xfrm>
              <a:off x="3951" y="1225"/>
              <a:ext cx="506" cy="209"/>
            </a:xfrm>
            <a:custGeom>
              <a:avLst/>
              <a:gdLst>
                <a:gd name="T0" fmla="*/ 9 w 506"/>
                <a:gd name="T1" fmla="*/ 0 h 209"/>
                <a:gd name="T2" fmla="*/ 0 w 506"/>
                <a:gd name="T3" fmla="*/ 21 h 209"/>
                <a:gd name="T4" fmla="*/ 498 w 506"/>
                <a:gd name="T5" fmla="*/ 209 h 209"/>
                <a:gd name="T6" fmla="*/ 506 w 506"/>
                <a:gd name="T7" fmla="*/ 188 h 209"/>
                <a:gd name="T8" fmla="*/ 9 w 506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209">
                  <a:moveTo>
                    <a:pt x="9" y="0"/>
                  </a:moveTo>
                  <a:lnTo>
                    <a:pt x="0" y="21"/>
                  </a:lnTo>
                  <a:lnTo>
                    <a:pt x="498" y="209"/>
                  </a:lnTo>
                  <a:lnTo>
                    <a:pt x="506" y="18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39" name="Freeform 83"/>
            <p:cNvSpPr>
              <a:spLocks/>
            </p:cNvSpPr>
            <p:nvPr/>
          </p:nvSpPr>
          <p:spPr bwMode="auto">
            <a:xfrm>
              <a:off x="4449" y="1413"/>
              <a:ext cx="17" cy="21"/>
            </a:xfrm>
            <a:custGeom>
              <a:avLst/>
              <a:gdLst>
                <a:gd name="T0" fmla="*/ 8 w 17"/>
                <a:gd name="T1" fmla="*/ 21 h 21"/>
                <a:gd name="T2" fmla="*/ 17 w 17"/>
                <a:gd name="T3" fmla="*/ 21 h 21"/>
                <a:gd name="T4" fmla="*/ 8 w 17"/>
                <a:gd name="T5" fmla="*/ 0 h 21"/>
                <a:gd name="T6" fmla="*/ 0 w 17"/>
                <a:gd name="T7" fmla="*/ 0 h 21"/>
                <a:gd name="T8" fmla="*/ 8 w 1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8" y="21"/>
                  </a:moveTo>
                  <a:lnTo>
                    <a:pt x="17" y="21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0" name="Freeform 84"/>
            <p:cNvSpPr>
              <a:spLocks/>
            </p:cNvSpPr>
            <p:nvPr/>
          </p:nvSpPr>
          <p:spPr bwMode="auto">
            <a:xfrm>
              <a:off x="4187" y="1612"/>
              <a:ext cx="17" cy="31"/>
            </a:xfrm>
            <a:custGeom>
              <a:avLst/>
              <a:gdLst>
                <a:gd name="T0" fmla="*/ 17 w 17"/>
                <a:gd name="T1" fmla="*/ 21 h 31"/>
                <a:gd name="T2" fmla="*/ 9 w 17"/>
                <a:gd name="T3" fmla="*/ 31 h 31"/>
                <a:gd name="T4" fmla="*/ 0 w 17"/>
                <a:gd name="T5" fmla="*/ 10 h 31"/>
                <a:gd name="T6" fmla="*/ 9 w 17"/>
                <a:gd name="T7" fmla="*/ 0 h 31"/>
                <a:gd name="T8" fmla="*/ 17 w 17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1">
                  <a:moveTo>
                    <a:pt x="17" y="21"/>
                  </a:moveTo>
                  <a:lnTo>
                    <a:pt x="9" y="31"/>
                  </a:lnTo>
                  <a:lnTo>
                    <a:pt x="0" y="10"/>
                  </a:lnTo>
                  <a:lnTo>
                    <a:pt x="9" y="0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1" name="Freeform 85"/>
            <p:cNvSpPr>
              <a:spLocks/>
            </p:cNvSpPr>
            <p:nvPr/>
          </p:nvSpPr>
          <p:spPr bwMode="auto">
            <a:xfrm>
              <a:off x="4196" y="1413"/>
              <a:ext cx="261" cy="220"/>
            </a:xfrm>
            <a:custGeom>
              <a:avLst/>
              <a:gdLst>
                <a:gd name="T0" fmla="*/ 261 w 261"/>
                <a:gd name="T1" fmla="*/ 21 h 220"/>
                <a:gd name="T2" fmla="*/ 253 w 261"/>
                <a:gd name="T3" fmla="*/ 0 h 220"/>
                <a:gd name="T4" fmla="*/ 0 w 261"/>
                <a:gd name="T5" fmla="*/ 199 h 220"/>
                <a:gd name="T6" fmla="*/ 8 w 261"/>
                <a:gd name="T7" fmla="*/ 220 h 220"/>
                <a:gd name="T8" fmla="*/ 261 w 261"/>
                <a:gd name="T9" fmla="*/ 2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220">
                  <a:moveTo>
                    <a:pt x="261" y="21"/>
                  </a:moveTo>
                  <a:lnTo>
                    <a:pt x="253" y="0"/>
                  </a:lnTo>
                  <a:lnTo>
                    <a:pt x="0" y="199"/>
                  </a:lnTo>
                  <a:lnTo>
                    <a:pt x="8" y="220"/>
                  </a:lnTo>
                  <a:lnTo>
                    <a:pt x="26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2" name="Freeform 86"/>
            <p:cNvSpPr>
              <a:spLocks/>
            </p:cNvSpPr>
            <p:nvPr/>
          </p:nvSpPr>
          <p:spPr bwMode="auto">
            <a:xfrm>
              <a:off x="4440" y="1413"/>
              <a:ext cx="17" cy="21"/>
            </a:xfrm>
            <a:custGeom>
              <a:avLst/>
              <a:gdLst>
                <a:gd name="T0" fmla="*/ 17 w 17"/>
                <a:gd name="T1" fmla="*/ 0 h 21"/>
                <a:gd name="T2" fmla="*/ 9 w 17"/>
                <a:gd name="T3" fmla="*/ 0 h 21"/>
                <a:gd name="T4" fmla="*/ 0 w 17"/>
                <a:gd name="T5" fmla="*/ 21 h 21"/>
                <a:gd name="T6" fmla="*/ 9 w 17"/>
                <a:gd name="T7" fmla="*/ 21 h 21"/>
                <a:gd name="T8" fmla="*/ 17 w 1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9" y="0"/>
                  </a:lnTo>
                  <a:lnTo>
                    <a:pt x="0" y="21"/>
                  </a:lnTo>
                  <a:lnTo>
                    <a:pt x="9" y="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3" name="Freeform 87"/>
            <p:cNvSpPr>
              <a:spLocks/>
            </p:cNvSpPr>
            <p:nvPr/>
          </p:nvSpPr>
          <p:spPr bwMode="auto">
            <a:xfrm>
              <a:off x="4694" y="1612"/>
              <a:ext cx="16" cy="31"/>
            </a:xfrm>
            <a:custGeom>
              <a:avLst/>
              <a:gdLst>
                <a:gd name="T0" fmla="*/ 8 w 16"/>
                <a:gd name="T1" fmla="*/ 0 h 31"/>
                <a:gd name="T2" fmla="*/ 16 w 16"/>
                <a:gd name="T3" fmla="*/ 10 h 31"/>
                <a:gd name="T4" fmla="*/ 8 w 16"/>
                <a:gd name="T5" fmla="*/ 31 h 31"/>
                <a:gd name="T6" fmla="*/ 0 w 16"/>
                <a:gd name="T7" fmla="*/ 21 h 31"/>
                <a:gd name="T8" fmla="*/ 8 w 1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8" y="0"/>
                  </a:moveTo>
                  <a:lnTo>
                    <a:pt x="16" y="10"/>
                  </a:lnTo>
                  <a:lnTo>
                    <a:pt x="8" y="31"/>
                  </a:lnTo>
                  <a:lnTo>
                    <a:pt x="0" y="2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4" name="Freeform 88"/>
            <p:cNvSpPr>
              <a:spLocks/>
            </p:cNvSpPr>
            <p:nvPr/>
          </p:nvSpPr>
          <p:spPr bwMode="auto">
            <a:xfrm>
              <a:off x="4449" y="1413"/>
              <a:ext cx="253" cy="220"/>
            </a:xfrm>
            <a:custGeom>
              <a:avLst/>
              <a:gdLst>
                <a:gd name="T0" fmla="*/ 8 w 253"/>
                <a:gd name="T1" fmla="*/ 0 h 220"/>
                <a:gd name="T2" fmla="*/ 0 w 253"/>
                <a:gd name="T3" fmla="*/ 21 h 220"/>
                <a:gd name="T4" fmla="*/ 245 w 253"/>
                <a:gd name="T5" fmla="*/ 220 h 220"/>
                <a:gd name="T6" fmla="*/ 253 w 253"/>
                <a:gd name="T7" fmla="*/ 199 h 220"/>
                <a:gd name="T8" fmla="*/ 8 w 25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220">
                  <a:moveTo>
                    <a:pt x="8" y="0"/>
                  </a:moveTo>
                  <a:lnTo>
                    <a:pt x="0" y="21"/>
                  </a:lnTo>
                  <a:lnTo>
                    <a:pt x="245" y="220"/>
                  </a:lnTo>
                  <a:lnTo>
                    <a:pt x="253" y="19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5" name="Freeform 89"/>
            <p:cNvSpPr>
              <a:spLocks/>
            </p:cNvSpPr>
            <p:nvPr/>
          </p:nvSpPr>
          <p:spPr bwMode="auto">
            <a:xfrm>
              <a:off x="3462" y="1413"/>
              <a:ext cx="17" cy="21"/>
            </a:xfrm>
            <a:custGeom>
              <a:avLst/>
              <a:gdLst>
                <a:gd name="T0" fmla="*/ 8 w 17"/>
                <a:gd name="T1" fmla="*/ 21 h 21"/>
                <a:gd name="T2" fmla="*/ 17 w 17"/>
                <a:gd name="T3" fmla="*/ 21 h 21"/>
                <a:gd name="T4" fmla="*/ 8 w 17"/>
                <a:gd name="T5" fmla="*/ 0 h 21"/>
                <a:gd name="T6" fmla="*/ 0 w 17"/>
                <a:gd name="T7" fmla="*/ 0 h 21"/>
                <a:gd name="T8" fmla="*/ 8 w 1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8" y="21"/>
                  </a:moveTo>
                  <a:lnTo>
                    <a:pt x="17" y="21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6" name="Freeform 90"/>
            <p:cNvSpPr>
              <a:spLocks/>
            </p:cNvSpPr>
            <p:nvPr/>
          </p:nvSpPr>
          <p:spPr bwMode="auto">
            <a:xfrm>
              <a:off x="3200" y="1612"/>
              <a:ext cx="17" cy="31"/>
            </a:xfrm>
            <a:custGeom>
              <a:avLst/>
              <a:gdLst>
                <a:gd name="T0" fmla="*/ 17 w 17"/>
                <a:gd name="T1" fmla="*/ 21 h 31"/>
                <a:gd name="T2" fmla="*/ 9 w 17"/>
                <a:gd name="T3" fmla="*/ 31 h 31"/>
                <a:gd name="T4" fmla="*/ 0 w 17"/>
                <a:gd name="T5" fmla="*/ 10 h 31"/>
                <a:gd name="T6" fmla="*/ 9 w 17"/>
                <a:gd name="T7" fmla="*/ 0 h 31"/>
                <a:gd name="T8" fmla="*/ 17 w 17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1">
                  <a:moveTo>
                    <a:pt x="17" y="21"/>
                  </a:moveTo>
                  <a:lnTo>
                    <a:pt x="9" y="31"/>
                  </a:lnTo>
                  <a:lnTo>
                    <a:pt x="0" y="10"/>
                  </a:lnTo>
                  <a:lnTo>
                    <a:pt x="9" y="0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7" name="Freeform 91"/>
            <p:cNvSpPr>
              <a:spLocks/>
            </p:cNvSpPr>
            <p:nvPr/>
          </p:nvSpPr>
          <p:spPr bwMode="auto">
            <a:xfrm>
              <a:off x="3209" y="1413"/>
              <a:ext cx="261" cy="220"/>
            </a:xfrm>
            <a:custGeom>
              <a:avLst/>
              <a:gdLst>
                <a:gd name="T0" fmla="*/ 261 w 261"/>
                <a:gd name="T1" fmla="*/ 21 h 220"/>
                <a:gd name="T2" fmla="*/ 253 w 261"/>
                <a:gd name="T3" fmla="*/ 0 h 220"/>
                <a:gd name="T4" fmla="*/ 0 w 261"/>
                <a:gd name="T5" fmla="*/ 199 h 220"/>
                <a:gd name="T6" fmla="*/ 8 w 261"/>
                <a:gd name="T7" fmla="*/ 220 h 220"/>
                <a:gd name="T8" fmla="*/ 261 w 261"/>
                <a:gd name="T9" fmla="*/ 2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220">
                  <a:moveTo>
                    <a:pt x="261" y="21"/>
                  </a:moveTo>
                  <a:lnTo>
                    <a:pt x="253" y="0"/>
                  </a:lnTo>
                  <a:lnTo>
                    <a:pt x="0" y="199"/>
                  </a:lnTo>
                  <a:lnTo>
                    <a:pt x="8" y="220"/>
                  </a:lnTo>
                  <a:lnTo>
                    <a:pt x="26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8" name="Freeform 92"/>
            <p:cNvSpPr>
              <a:spLocks/>
            </p:cNvSpPr>
            <p:nvPr/>
          </p:nvSpPr>
          <p:spPr bwMode="auto">
            <a:xfrm>
              <a:off x="3453" y="1413"/>
              <a:ext cx="17" cy="21"/>
            </a:xfrm>
            <a:custGeom>
              <a:avLst/>
              <a:gdLst>
                <a:gd name="T0" fmla="*/ 17 w 17"/>
                <a:gd name="T1" fmla="*/ 0 h 21"/>
                <a:gd name="T2" fmla="*/ 9 w 17"/>
                <a:gd name="T3" fmla="*/ 0 h 21"/>
                <a:gd name="T4" fmla="*/ 0 w 17"/>
                <a:gd name="T5" fmla="*/ 21 h 21"/>
                <a:gd name="T6" fmla="*/ 9 w 17"/>
                <a:gd name="T7" fmla="*/ 21 h 21"/>
                <a:gd name="T8" fmla="*/ 17 w 1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9" y="0"/>
                  </a:lnTo>
                  <a:lnTo>
                    <a:pt x="0" y="21"/>
                  </a:lnTo>
                  <a:lnTo>
                    <a:pt x="9" y="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49" name="Freeform 93"/>
            <p:cNvSpPr>
              <a:spLocks/>
            </p:cNvSpPr>
            <p:nvPr/>
          </p:nvSpPr>
          <p:spPr bwMode="auto">
            <a:xfrm>
              <a:off x="3706" y="1612"/>
              <a:ext cx="17" cy="31"/>
            </a:xfrm>
            <a:custGeom>
              <a:avLst/>
              <a:gdLst>
                <a:gd name="T0" fmla="*/ 9 w 17"/>
                <a:gd name="T1" fmla="*/ 0 h 31"/>
                <a:gd name="T2" fmla="*/ 17 w 17"/>
                <a:gd name="T3" fmla="*/ 10 h 31"/>
                <a:gd name="T4" fmla="*/ 9 w 17"/>
                <a:gd name="T5" fmla="*/ 31 h 31"/>
                <a:gd name="T6" fmla="*/ 0 w 17"/>
                <a:gd name="T7" fmla="*/ 21 h 31"/>
                <a:gd name="T8" fmla="*/ 9 w 1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1">
                  <a:moveTo>
                    <a:pt x="9" y="0"/>
                  </a:moveTo>
                  <a:lnTo>
                    <a:pt x="17" y="10"/>
                  </a:lnTo>
                  <a:lnTo>
                    <a:pt x="9" y="31"/>
                  </a:lnTo>
                  <a:lnTo>
                    <a:pt x="0" y="2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0" name="Freeform 94"/>
            <p:cNvSpPr>
              <a:spLocks/>
            </p:cNvSpPr>
            <p:nvPr/>
          </p:nvSpPr>
          <p:spPr bwMode="auto">
            <a:xfrm>
              <a:off x="3462" y="1413"/>
              <a:ext cx="253" cy="220"/>
            </a:xfrm>
            <a:custGeom>
              <a:avLst/>
              <a:gdLst>
                <a:gd name="T0" fmla="*/ 8 w 253"/>
                <a:gd name="T1" fmla="*/ 0 h 220"/>
                <a:gd name="T2" fmla="*/ 0 w 253"/>
                <a:gd name="T3" fmla="*/ 21 h 220"/>
                <a:gd name="T4" fmla="*/ 244 w 253"/>
                <a:gd name="T5" fmla="*/ 220 h 220"/>
                <a:gd name="T6" fmla="*/ 253 w 253"/>
                <a:gd name="T7" fmla="*/ 199 h 220"/>
                <a:gd name="T8" fmla="*/ 8 w 25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220">
                  <a:moveTo>
                    <a:pt x="8" y="0"/>
                  </a:moveTo>
                  <a:lnTo>
                    <a:pt x="0" y="21"/>
                  </a:lnTo>
                  <a:lnTo>
                    <a:pt x="244" y="220"/>
                  </a:lnTo>
                  <a:lnTo>
                    <a:pt x="253" y="19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1" name="Oval 95"/>
            <p:cNvSpPr>
              <a:spLocks noChangeArrowheads="1"/>
            </p:cNvSpPr>
            <p:nvPr/>
          </p:nvSpPr>
          <p:spPr bwMode="auto">
            <a:xfrm>
              <a:off x="3403" y="1340"/>
              <a:ext cx="118" cy="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2" name="Oval 96"/>
            <p:cNvSpPr>
              <a:spLocks noChangeArrowheads="1"/>
            </p:cNvSpPr>
            <p:nvPr/>
          </p:nvSpPr>
          <p:spPr bwMode="auto">
            <a:xfrm>
              <a:off x="3402" y="1338"/>
              <a:ext cx="119" cy="193"/>
            </a:xfrm>
            <a:prstGeom prst="ellips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3" name="Oval 97"/>
            <p:cNvSpPr>
              <a:spLocks noChangeArrowheads="1"/>
            </p:cNvSpPr>
            <p:nvPr/>
          </p:nvSpPr>
          <p:spPr bwMode="auto">
            <a:xfrm>
              <a:off x="3892" y="1142"/>
              <a:ext cx="127" cy="1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4" name="Oval 98"/>
            <p:cNvSpPr>
              <a:spLocks noChangeArrowheads="1"/>
            </p:cNvSpPr>
            <p:nvPr/>
          </p:nvSpPr>
          <p:spPr bwMode="auto">
            <a:xfrm>
              <a:off x="3892" y="1139"/>
              <a:ext cx="127" cy="204"/>
            </a:xfrm>
            <a:prstGeom prst="ellips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5" name="Oval 99"/>
            <p:cNvSpPr>
              <a:spLocks noChangeArrowheads="1"/>
            </p:cNvSpPr>
            <p:nvPr/>
          </p:nvSpPr>
          <p:spPr bwMode="auto">
            <a:xfrm>
              <a:off x="4390" y="1340"/>
              <a:ext cx="118" cy="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6" name="Oval 100"/>
            <p:cNvSpPr>
              <a:spLocks noChangeArrowheads="1"/>
            </p:cNvSpPr>
            <p:nvPr/>
          </p:nvSpPr>
          <p:spPr bwMode="auto">
            <a:xfrm>
              <a:off x="4389" y="1338"/>
              <a:ext cx="119" cy="193"/>
            </a:xfrm>
            <a:prstGeom prst="ellips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7" name="Freeform 101"/>
            <p:cNvSpPr>
              <a:spLocks/>
            </p:cNvSpPr>
            <p:nvPr/>
          </p:nvSpPr>
          <p:spPr bwMode="auto">
            <a:xfrm>
              <a:off x="4575" y="1622"/>
              <a:ext cx="245" cy="376"/>
            </a:xfrm>
            <a:custGeom>
              <a:avLst/>
              <a:gdLst>
                <a:gd name="T0" fmla="*/ 119 w 245"/>
                <a:gd name="T1" fmla="*/ 0 h 376"/>
                <a:gd name="T2" fmla="*/ 0 w 245"/>
                <a:gd name="T3" fmla="*/ 376 h 376"/>
                <a:gd name="T4" fmla="*/ 245 w 245"/>
                <a:gd name="T5" fmla="*/ 376 h 376"/>
                <a:gd name="T6" fmla="*/ 119 w 245"/>
                <a:gd name="T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" h="376">
                  <a:moveTo>
                    <a:pt x="119" y="0"/>
                  </a:moveTo>
                  <a:lnTo>
                    <a:pt x="0" y="376"/>
                  </a:lnTo>
                  <a:lnTo>
                    <a:pt x="245" y="3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8" name="Freeform 102"/>
            <p:cNvSpPr>
              <a:spLocks/>
            </p:cNvSpPr>
            <p:nvPr/>
          </p:nvSpPr>
          <p:spPr bwMode="auto">
            <a:xfrm>
              <a:off x="4559" y="1622"/>
              <a:ext cx="143" cy="386"/>
            </a:xfrm>
            <a:custGeom>
              <a:avLst/>
              <a:gdLst>
                <a:gd name="T0" fmla="*/ 143 w 143"/>
                <a:gd name="T1" fmla="*/ 11 h 386"/>
                <a:gd name="T2" fmla="*/ 126 w 143"/>
                <a:gd name="T3" fmla="*/ 0 h 386"/>
                <a:gd name="T4" fmla="*/ 0 w 143"/>
                <a:gd name="T5" fmla="*/ 376 h 386"/>
                <a:gd name="T6" fmla="*/ 0 w 143"/>
                <a:gd name="T7" fmla="*/ 386 h 386"/>
                <a:gd name="T8" fmla="*/ 8 w 143"/>
                <a:gd name="T9" fmla="*/ 386 h 386"/>
                <a:gd name="T10" fmla="*/ 16 w 143"/>
                <a:gd name="T11" fmla="*/ 386 h 386"/>
                <a:gd name="T12" fmla="*/ 143 w 143"/>
                <a:gd name="T13" fmla="*/ 1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386">
                  <a:moveTo>
                    <a:pt x="143" y="11"/>
                  </a:moveTo>
                  <a:lnTo>
                    <a:pt x="126" y="0"/>
                  </a:lnTo>
                  <a:lnTo>
                    <a:pt x="0" y="376"/>
                  </a:lnTo>
                  <a:lnTo>
                    <a:pt x="0" y="386"/>
                  </a:lnTo>
                  <a:lnTo>
                    <a:pt x="8" y="386"/>
                  </a:lnTo>
                  <a:lnTo>
                    <a:pt x="16" y="386"/>
                  </a:lnTo>
                  <a:lnTo>
                    <a:pt x="14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59" name="Freeform 103"/>
            <p:cNvSpPr>
              <a:spLocks/>
            </p:cNvSpPr>
            <p:nvPr/>
          </p:nvSpPr>
          <p:spPr bwMode="auto">
            <a:xfrm>
              <a:off x="4567" y="1988"/>
              <a:ext cx="270" cy="20"/>
            </a:xfrm>
            <a:custGeom>
              <a:avLst/>
              <a:gdLst>
                <a:gd name="T0" fmla="*/ 0 w 270"/>
                <a:gd name="T1" fmla="*/ 0 h 20"/>
                <a:gd name="T2" fmla="*/ 0 w 270"/>
                <a:gd name="T3" fmla="*/ 20 h 20"/>
                <a:gd name="T4" fmla="*/ 253 w 270"/>
                <a:gd name="T5" fmla="*/ 20 h 20"/>
                <a:gd name="T6" fmla="*/ 270 w 270"/>
                <a:gd name="T7" fmla="*/ 20 h 20"/>
                <a:gd name="T8" fmla="*/ 262 w 270"/>
                <a:gd name="T9" fmla="*/ 10 h 20"/>
                <a:gd name="T10" fmla="*/ 253 w 270"/>
                <a:gd name="T11" fmla="*/ 0 h 20"/>
                <a:gd name="T12" fmla="*/ 0 w 27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20">
                  <a:moveTo>
                    <a:pt x="0" y="0"/>
                  </a:moveTo>
                  <a:lnTo>
                    <a:pt x="0" y="20"/>
                  </a:lnTo>
                  <a:lnTo>
                    <a:pt x="253" y="20"/>
                  </a:lnTo>
                  <a:lnTo>
                    <a:pt x="270" y="20"/>
                  </a:lnTo>
                  <a:lnTo>
                    <a:pt x="262" y="10"/>
                  </a:lnTo>
                  <a:lnTo>
                    <a:pt x="2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60" name="Freeform 104"/>
            <p:cNvSpPr>
              <a:spLocks/>
            </p:cNvSpPr>
            <p:nvPr/>
          </p:nvSpPr>
          <p:spPr bwMode="auto">
            <a:xfrm>
              <a:off x="4685" y="1591"/>
              <a:ext cx="144" cy="417"/>
            </a:xfrm>
            <a:custGeom>
              <a:avLst/>
              <a:gdLst>
                <a:gd name="T0" fmla="*/ 127 w 144"/>
                <a:gd name="T1" fmla="*/ 417 h 417"/>
                <a:gd name="T2" fmla="*/ 144 w 144"/>
                <a:gd name="T3" fmla="*/ 407 h 417"/>
                <a:gd name="T4" fmla="*/ 17 w 144"/>
                <a:gd name="T5" fmla="*/ 31 h 417"/>
                <a:gd name="T6" fmla="*/ 9 w 144"/>
                <a:gd name="T7" fmla="*/ 0 h 417"/>
                <a:gd name="T8" fmla="*/ 0 w 144"/>
                <a:gd name="T9" fmla="*/ 31 h 417"/>
                <a:gd name="T10" fmla="*/ 0 w 144"/>
                <a:gd name="T11" fmla="*/ 42 h 417"/>
                <a:gd name="T12" fmla="*/ 127 w 144"/>
                <a:gd name="T1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17">
                  <a:moveTo>
                    <a:pt x="127" y="417"/>
                  </a:moveTo>
                  <a:lnTo>
                    <a:pt x="144" y="407"/>
                  </a:lnTo>
                  <a:lnTo>
                    <a:pt x="17" y="31"/>
                  </a:lnTo>
                  <a:lnTo>
                    <a:pt x="9" y="0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27" y="4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61" name="Rectangle 105"/>
            <p:cNvSpPr>
              <a:spLocks noChangeArrowheads="1"/>
            </p:cNvSpPr>
            <p:nvPr/>
          </p:nvSpPr>
          <p:spPr bwMode="auto">
            <a:xfrm>
              <a:off x="3180" y="223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162" name="Rectangle 106"/>
            <p:cNvSpPr>
              <a:spLocks noChangeArrowheads="1"/>
            </p:cNvSpPr>
            <p:nvPr/>
          </p:nvSpPr>
          <p:spPr bwMode="auto">
            <a:xfrm>
              <a:off x="3240" y="2291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fr-FR" altLang="pt-BR"/>
            </a:p>
          </p:txBody>
        </p:sp>
        <p:sp>
          <p:nvSpPr>
            <p:cNvPr id="173163" name="Rectangle 107"/>
            <p:cNvSpPr>
              <a:spLocks noChangeArrowheads="1"/>
            </p:cNvSpPr>
            <p:nvPr/>
          </p:nvSpPr>
          <p:spPr bwMode="auto">
            <a:xfrm>
              <a:off x="3678" y="223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164" name="Rectangle 108"/>
            <p:cNvSpPr>
              <a:spLocks noChangeArrowheads="1"/>
            </p:cNvSpPr>
            <p:nvPr/>
          </p:nvSpPr>
          <p:spPr bwMode="auto">
            <a:xfrm>
              <a:off x="3729" y="2291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fr-FR" altLang="pt-BR"/>
            </a:p>
          </p:txBody>
        </p:sp>
        <p:sp>
          <p:nvSpPr>
            <p:cNvPr id="173165" name="Rectangle 109"/>
            <p:cNvSpPr>
              <a:spLocks noChangeArrowheads="1"/>
            </p:cNvSpPr>
            <p:nvPr/>
          </p:nvSpPr>
          <p:spPr bwMode="auto">
            <a:xfrm>
              <a:off x="4168" y="223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166" name="Rectangle 110"/>
            <p:cNvSpPr>
              <a:spLocks noChangeArrowheads="1"/>
            </p:cNvSpPr>
            <p:nvPr/>
          </p:nvSpPr>
          <p:spPr bwMode="auto">
            <a:xfrm>
              <a:off x="4227" y="2291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>
                  <a:solidFill>
                    <a:srgbClr val="000000"/>
                  </a:solidFill>
                  <a:latin typeface="Times" panose="02020603050405020304" pitchFamily="18" charset="0"/>
                </a:rPr>
                <a:t>2</a:t>
              </a:r>
              <a:endParaRPr lang="fr-FR" altLang="pt-BR"/>
            </a:p>
          </p:txBody>
        </p:sp>
        <p:sp>
          <p:nvSpPr>
            <p:cNvPr id="173167" name="Rectangle 111"/>
            <p:cNvSpPr>
              <a:spLocks noChangeArrowheads="1"/>
            </p:cNvSpPr>
            <p:nvPr/>
          </p:nvSpPr>
          <p:spPr bwMode="auto">
            <a:xfrm>
              <a:off x="4665" y="205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168" name="Rectangle 112"/>
            <p:cNvSpPr>
              <a:spLocks noChangeArrowheads="1"/>
            </p:cNvSpPr>
            <p:nvPr/>
          </p:nvSpPr>
          <p:spPr bwMode="auto">
            <a:xfrm>
              <a:off x="4716" y="210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>
                  <a:solidFill>
                    <a:srgbClr val="000000"/>
                  </a:solidFill>
                  <a:latin typeface="Times" panose="02020603050405020304" pitchFamily="18" charset="0"/>
                </a:rPr>
                <a:t>3</a:t>
              </a:r>
              <a:endParaRPr lang="fr-FR" altLang="pt-BR"/>
            </a:p>
          </p:txBody>
        </p:sp>
        <p:sp>
          <p:nvSpPr>
            <p:cNvPr id="173169" name="Rectangle 113"/>
            <p:cNvSpPr>
              <a:spLocks noChangeArrowheads="1"/>
            </p:cNvSpPr>
            <p:nvPr/>
          </p:nvSpPr>
          <p:spPr bwMode="auto">
            <a:xfrm>
              <a:off x="4344" y="1538"/>
              <a:ext cx="3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FF"/>
                  </a:solidFill>
                  <a:latin typeface="Times" panose="02020603050405020304" pitchFamily="18" charset="0"/>
                </a:rPr>
                <a:t>c = x</a:t>
              </a:r>
              <a:endParaRPr lang="fr-FR" altLang="pt-BR"/>
            </a:p>
          </p:txBody>
        </p:sp>
        <p:sp>
          <p:nvSpPr>
            <p:cNvPr id="173170" name="Rectangle 114"/>
            <p:cNvSpPr>
              <a:spLocks noChangeArrowheads="1"/>
            </p:cNvSpPr>
            <p:nvPr/>
          </p:nvSpPr>
          <p:spPr bwMode="auto">
            <a:xfrm>
              <a:off x="3845" y="1350"/>
              <a:ext cx="3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FF"/>
                  </a:solidFill>
                  <a:latin typeface="Times" panose="02020603050405020304" pitchFamily="18" charset="0"/>
                </a:rPr>
                <a:t>b = y</a:t>
              </a:r>
              <a:endParaRPr lang="fr-FR" altLang="pt-BR"/>
            </a:p>
          </p:txBody>
        </p:sp>
        <p:sp>
          <p:nvSpPr>
            <p:cNvPr id="173171" name="Rectangle 115"/>
            <p:cNvSpPr>
              <a:spLocks noChangeArrowheads="1"/>
            </p:cNvSpPr>
            <p:nvPr/>
          </p:nvSpPr>
          <p:spPr bwMode="auto">
            <a:xfrm>
              <a:off x="3348" y="1538"/>
              <a:ext cx="3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FF"/>
                  </a:solidFill>
                  <a:latin typeface="Times" panose="02020603050405020304" pitchFamily="18" charset="0"/>
                </a:rPr>
                <a:t>a = z</a:t>
              </a:r>
              <a:endParaRPr lang="fr-FR" altLang="pt-BR"/>
            </a:p>
          </p:txBody>
        </p:sp>
        <p:sp>
          <p:nvSpPr>
            <p:cNvPr id="173172" name="Oval 116"/>
            <p:cNvSpPr>
              <a:spLocks noChangeArrowheads="1"/>
            </p:cNvSpPr>
            <p:nvPr/>
          </p:nvSpPr>
          <p:spPr bwMode="auto">
            <a:xfrm>
              <a:off x="2854" y="1570"/>
              <a:ext cx="34" cy="4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73" name="Freeform 117"/>
            <p:cNvSpPr>
              <a:spLocks/>
            </p:cNvSpPr>
            <p:nvPr/>
          </p:nvSpPr>
          <p:spPr bwMode="auto">
            <a:xfrm>
              <a:off x="2871" y="1528"/>
              <a:ext cx="177" cy="125"/>
            </a:xfrm>
            <a:custGeom>
              <a:avLst/>
              <a:gdLst>
                <a:gd name="T0" fmla="*/ 0 w 177"/>
                <a:gd name="T1" fmla="*/ 63 h 125"/>
                <a:gd name="T2" fmla="*/ 0 w 177"/>
                <a:gd name="T3" fmla="*/ 0 h 125"/>
                <a:gd name="T4" fmla="*/ 177 w 177"/>
                <a:gd name="T5" fmla="*/ 63 h 125"/>
                <a:gd name="T6" fmla="*/ 0 w 177"/>
                <a:gd name="T7" fmla="*/ 125 h 125"/>
                <a:gd name="T8" fmla="*/ 0 w 177"/>
                <a:gd name="T9" fmla="*/ 6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25">
                  <a:moveTo>
                    <a:pt x="0" y="63"/>
                  </a:moveTo>
                  <a:lnTo>
                    <a:pt x="0" y="0"/>
                  </a:lnTo>
                  <a:lnTo>
                    <a:pt x="177" y="63"/>
                  </a:lnTo>
                  <a:lnTo>
                    <a:pt x="0" y="125"/>
                  </a:lnTo>
                  <a:lnTo>
                    <a:pt x="0" y="63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74" name="Freeform 118"/>
            <p:cNvSpPr>
              <a:spLocks/>
            </p:cNvSpPr>
            <p:nvPr/>
          </p:nvSpPr>
          <p:spPr bwMode="auto">
            <a:xfrm>
              <a:off x="2871" y="1528"/>
              <a:ext cx="177" cy="125"/>
            </a:xfrm>
            <a:custGeom>
              <a:avLst/>
              <a:gdLst>
                <a:gd name="T0" fmla="*/ 0 w 177"/>
                <a:gd name="T1" fmla="*/ 63 h 125"/>
                <a:gd name="T2" fmla="*/ 0 w 177"/>
                <a:gd name="T3" fmla="*/ 0 h 125"/>
                <a:gd name="T4" fmla="*/ 177 w 177"/>
                <a:gd name="T5" fmla="*/ 63 h 125"/>
                <a:gd name="T6" fmla="*/ 0 w 177"/>
                <a:gd name="T7" fmla="*/ 125 h 125"/>
                <a:gd name="T8" fmla="*/ 0 w 177"/>
                <a:gd name="T9" fmla="*/ 6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25">
                  <a:moveTo>
                    <a:pt x="0" y="63"/>
                  </a:moveTo>
                  <a:lnTo>
                    <a:pt x="0" y="0"/>
                  </a:lnTo>
                  <a:lnTo>
                    <a:pt x="177" y="63"/>
                  </a:lnTo>
                  <a:lnTo>
                    <a:pt x="0" y="125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75" name="Rectangle 119"/>
            <p:cNvSpPr>
              <a:spLocks noChangeArrowheads="1"/>
            </p:cNvSpPr>
            <p:nvPr/>
          </p:nvSpPr>
          <p:spPr bwMode="auto">
            <a:xfrm>
              <a:off x="2475" y="1570"/>
              <a:ext cx="17" cy="4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76" name="Rectangle 120"/>
            <p:cNvSpPr>
              <a:spLocks noChangeArrowheads="1"/>
            </p:cNvSpPr>
            <p:nvPr/>
          </p:nvSpPr>
          <p:spPr bwMode="auto">
            <a:xfrm>
              <a:off x="2863" y="1570"/>
              <a:ext cx="17" cy="4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77" name="Rectangle 121"/>
            <p:cNvSpPr>
              <a:spLocks noChangeArrowheads="1"/>
            </p:cNvSpPr>
            <p:nvPr/>
          </p:nvSpPr>
          <p:spPr bwMode="auto">
            <a:xfrm>
              <a:off x="2492" y="1570"/>
              <a:ext cx="371" cy="4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78" name="Rectangle 122"/>
            <p:cNvSpPr>
              <a:spLocks noChangeArrowheads="1"/>
            </p:cNvSpPr>
            <p:nvPr/>
          </p:nvSpPr>
          <p:spPr bwMode="auto">
            <a:xfrm>
              <a:off x="2268" y="1361"/>
              <a:ext cx="8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600" b="1" i="1">
                  <a:solidFill>
                    <a:srgbClr val="0000FF"/>
                  </a:solidFill>
                  <a:latin typeface="Times" panose="02020603050405020304" pitchFamily="18" charset="0"/>
                </a:rPr>
                <a:t>Rotação Simples</a:t>
              </a:r>
              <a:endParaRPr lang="fr-FR" altLang="pt-BR" sz="1600"/>
            </a:p>
          </p:txBody>
        </p:sp>
      </p:grpSp>
      <p:grpSp>
        <p:nvGrpSpPr>
          <p:cNvPr id="173296" name="Group 240"/>
          <p:cNvGrpSpPr>
            <a:grpSpLocks/>
          </p:cNvGrpSpPr>
          <p:nvPr/>
        </p:nvGrpSpPr>
        <p:grpSpPr bwMode="auto">
          <a:xfrm>
            <a:off x="1066800" y="3902075"/>
            <a:ext cx="6413500" cy="2689225"/>
            <a:chOff x="672" y="2458"/>
            <a:chExt cx="4040" cy="1694"/>
          </a:xfrm>
        </p:grpSpPr>
        <p:sp>
          <p:nvSpPr>
            <p:cNvPr id="173112" name="Rectangle 56"/>
            <p:cNvSpPr>
              <a:spLocks noChangeArrowheads="1"/>
            </p:cNvSpPr>
            <p:nvPr/>
          </p:nvSpPr>
          <p:spPr bwMode="auto">
            <a:xfrm>
              <a:off x="1822" y="245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>
                  <a:solidFill>
                    <a:srgbClr val="000000"/>
                  </a:solidFill>
                  <a:latin typeface="Times" panose="02020603050405020304" pitchFamily="18" charset="0"/>
                </a:rPr>
                <a:t>2</a:t>
              </a:r>
              <a:endParaRPr lang="fr-FR" altLang="pt-BR"/>
            </a:p>
          </p:txBody>
        </p:sp>
        <p:sp>
          <p:nvSpPr>
            <p:cNvPr id="173179" name="AutoShape 123"/>
            <p:cNvSpPr>
              <a:spLocks noChangeAspect="1" noChangeArrowheads="1" noTextEdit="1"/>
            </p:cNvSpPr>
            <p:nvPr/>
          </p:nvSpPr>
          <p:spPr bwMode="auto">
            <a:xfrm>
              <a:off x="672" y="2832"/>
              <a:ext cx="4040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81" name="Freeform 125"/>
            <p:cNvSpPr>
              <a:spLocks/>
            </p:cNvSpPr>
            <p:nvPr/>
          </p:nvSpPr>
          <p:spPr bwMode="auto">
            <a:xfrm>
              <a:off x="2008" y="3056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8 w 16"/>
                <a:gd name="T5" fmla="*/ 24 h 24"/>
                <a:gd name="T6" fmla="*/ 16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8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82" name="Freeform 126"/>
            <p:cNvSpPr>
              <a:spLocks/>
            </p:cNvSpPr>
            <p:nvPr/>
          </p:nvSpPr>
          <p:spPr bwMode="auto">
            <a:xfrm>
              <a:off x="2360" y="2840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0 h 16"/>
                <a:gd name="T4" fmla="*/ 16 w 16"/>
                <a:gd name="T5" fmla="*/ 16 h 16"/>
                <a:gd name="T6" fmla="*/ 8 w 16"/>
                <a:gd name="T7" fmla="*/ 16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83" name="Freeform 127"/>
            <p:cNvSpPr>
              <a:spLocks/>
            </p:cNvSpPr>
            <p:nvPr/>
          </p:nvSpPr>
          <p:spPr bwMode="auto">
            <a:xfrm>
              <a:off x="2016" y="2840"/>
              <a:ext cx="352" cy="232"/>
            </a:xfrm>
            <a:custGeom>
              <a:avLst/>
              <a:gdLst>
                <a:gd name="T0" fmla="*/ 0 w 352"/>
                <a:gd name="T1" fmla="*/ 216 h 232"/>
                <a:gd name="T2" fmla="*/ 8 w 352"/>
                <a:gd name="T3" fmla="*/ 232 h 232"/>
                <a:gd name="T4" fmla="*/ 352 w 352"/>
                <a:gd name="T5" fmla="*/ 16 h 232"/>
                <a:gd name="T6" fmla="*/ 344 w 352"/>
                <a:gd name="T7" fmla="*/ 0 h 232"/>
                <a:gd name="T8" fmla="*/ 0 w 352"/>
                <a:gd name="T9" fmla="*/ 2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32">
                  <a:moveTo>
                    <a:pt x="0" y="216"/>
                  </a:moveTo>
                  <a:lnTo>
                    <a:pt x="8" y="232"/>
                  </a:lnTo>
                  <a:lnTo>
                    <a:pt x="352" y="16"/>
                  </a:lnTo>
                  <a:lnTo>
                    <a:pt x="344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84" name="Freeform 128"/>
            <p:cNvSpPr>
              <a:spLocks/>
            </p:cNvSpPr>
            <p:nvPr/>
          </p:nvSpPr>
          <p:spPr bwMode="auto">
            <a:xfrm>
              <a:off x="2128" y="3216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85" name="Freeform 129"/>
            <p:cNvSpPr>
              <a:spLocks/>
            </p:cNvSpPr>
            <p:nvPr/>
          </p:nvSpPr>
          <p:spPr bwMode="auto">
            <a:xfrm>
              <a:off x="2240" y="3208"/>
              <a:ext cx="136" cy="448"/>
            </a:xfrm>
            <a:custGeom>
              <a:avLst/>
              <a:gdLst>
                <a:gd name="T0" fmla="*/ 16 w 136"/>
                <a:gd name="T1" fmla="*/ 0 h 448"/>
                <a:gd name="T2" fmla="*/ 0 w 136"/>
                <a:gd name="T3" fmla="*/ 8 h 448"/>
                <a:gd name="T4" fmla="*/ 112 w 136"/>
                <a:gd name="T5" fmla="*/ 448 h 448"/>
                <a:gd name="T6" fmla="*/ 120 w 136"/>
                <a:gd name="T7" fmla="*/ 448 h 448"/>
                <a:gd name="T8" fmla="*/ 136 w 136"/>
                <a:gd name="T9" fmla="*/ 448 h 448"/>
                <a:gd name="T10" fmla="*/ 128 w 136"/>
                <a:gd name="T11" fmla="*/ 440 h 448"/>
                <a:gd name="T12" fmla="*/ 16 w 136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48">
                  <a:moveTo>
                    <a:pt x="16" y="0"/>
                  </a:moveTo>
                  <a:lnTo>
                    <a:pt x="0" y="8"/>
                  </a:lnTo>
                  <a:lnTo>
                    <a:pt x="112" y="448"/>
                  </a:lnTo>
                  <a:lnTo>
                    <a:pt x="120" y="448"/>
                  </a:lnTo>
                  <a:lnTo>
                    <a:pt x="136" y="448"/>
                  </a:lnTo>
                  <a:lnTo>
                    <a:pt x="128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86" name="Freeform 130"/>
            <p:cNvSpPr>
              <a:spLocks/>
            </p:cNvSpPr>
            <p:nvPr/>
          </p:nvSpPr>
          <p:spPr bwMode="auto">
            <a:xfrm>
              <a:off x="2120" y="3640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87" name="Freeform 131"/>
            <p:cNvSpPr>
              <a:spLocks/>
            </p:cNvSpPr>
            <p:nvPr/>
          </p:nvSpPr>
          <p:spPr bwMode="auto">
            <a:xfrm>
              <a:off x="2120" y="3208"/>
              <a:ext cx="136" cy="448"/>
            </a:xfrm>
            <a:custGeom>
              <a:avLst/>
              <a:gdLst>
                <a:gd name="T0" fmla="*/ 0 w 136"/>
                <a:gd name="T1" fmla="*/ 440 h 448"/>
                <a:gd name="T2" fmla="*/ 16 w 136"/>
                <a:gd name="T3" fmla="*/ 448 h 448"/>
                <a:gd name="T4" fmla="*/ 136 w 136"/>
                <a:gd name="T5" fmla="*/ 8 h 448"/>
                <a:gd name="T6" fmla="*/ 120 w 136"/>
                <a:gd name="T7" fmla="*/ 8 h 448"/>
                <a:gd name="T8" fmla="*/ 136 w 136"/>
                <a:gd name="T9" fmla="*/ 0 h 448"/>
                <a:gd name="T10" fmla="*/ 120 w 136"/>
                <a:gd name="T11" fmla="*/ 0 h 448"/>
                <a:gd name="T12" fmla="*/ 0 w 136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48">
                  <a:moveTo>
                    <a:pt x="0" y="440"/>
                  </a:moveTo>
                  <a:lnTo>
                    <a:pt x="16" y="44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88" name="Freeform 132"/>
            <p:cNvSpPr>
              <a:spLocks/>
            </p:cNvSpPr>
            <p:nvPr/>
          </p:nvSpPr>
          <p:spPr bwMode="auto">
            <a:xfrm>
              <a:off x="1664" y="3360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89" name="Freeform 133"/>
            <p:cNvSpPr>
              <a:spLocks/>
            </p:cNvSpPr>
            <p:nvPr/>
          </p:nvSpPr>
          <p:spPr bwMode="auto">
            <a:xfrm>
              <a:off x="1768" y="3360"/>
              <a:ext cx="144" cy="448"/>
            </a:xfrm>
            <a:custGeom>
              <a:avLst/>
              <a:gdLst>
                <a:gd name="T0" fmla="*/ 16 w 144"/>
                <a:gd name="T1" fmla="*/ 0 h 448"/>
                <a:gd name="T2" fmla="*/ 0 w 144"/>
                <a:gd name="T3" fmla="*/ 8 h 448"/>
                <a:gd name="T4" fmla="*/ 120 w 144"/>
                <a:gd name="T5" fmla="*/ 448 h 448"/>
                <a:gd name="T6" fmla="*/ 128 w 144"/>
                <a:gd name="T7" fmla="*/ 448 h 448"/>
                <a:gd name="T8" fmla="*/ 144 w 144"/>
                <a:gd name="T9" fmla="*/ 448 h 448"/>
                <a:gd name="T10" fmla="*/ 136 w 144"/>
                <a:gd name="T11" fmla="*/ 440 h 448"/>
                <a:gd name="T12" fmla="*/ 16 w 144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48">
                  <a:moveTo>
                    <a:pt x="16" y="0"/>
                  </a:moveTo>
                  <a:lnTo>
                    <a:pt x="0" y="8"/>
                  </a:lnTo>
                  <a:lnTo>
                    <a:pt x="120" y="448"/>
                  </a:lnTo>
                  <a:lnTo>
                    <a:pt x="128" y="448"/>
                  </a:lnTo>
                  <a:lnTo>
                    <a:pt x="144" y="448"/>
                  </a:lnTo>
                  <a:lnTo>
                    <a:pt x="136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90" name="Freeform 134"/>
            <p:cNvSpPr>
              <a:spLocks/>
            </p:cNvSpPr>
            <p:nvPr/>
          </p:nvSpPr>
          <p:spPr bwMode="auto">
            <a:xfrm>
              <a:off x="1656" y="3792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91" name="Freeform 135"/>
            <p:cNvSpPr>
              <a:spLocks/>
            </p:cNvSpPr>
            <p:nvPr/>
          </p:nvSpPr>
          <p:spPr bwMode="auto">
            <a:xfrm>
              <a:off x="1656" y="3360"/>
              <a:ext cx="128" cy="448"/>
            </a:xfrm>
            <a:custGeom>
              <a:avLst/>
              <a:gdLst>
                <a:gd name="T0" fmla="*/ 0 w 128"/>
                <a:gd name="T1" fmla="*/ 440 h 448"/>
                <a:gd name="T2" fmla="*/ 16 w 128"/>
                <a:gd name="T3" fmla="*/ 448 h 448"/>
                <a:gd name="T4" fmla="*/ 128 w 128"/>
                <a:gd name="T5" fmla="*/ 8 h 448"/>
                <a:gd name="T6" fmla="*/ 112 w 128"/>
                <a:gd name="T7" fmla="*/ 8 h 448"/>
                <a:gd name="T8" fmla="*/ 128 w 128"/>
                <a:gd name="T9" fmla="*/ 0 h 448"/>
                <a:gd name="T10" fmla="*/ 112 w 128"/>
                <a:gd name="T11" fmla="*/ 0 h 448"/>
                <a:gd name="T12" fmla="*/ 0 w 128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48">
                  <a:moveTo>
                    <a:pt x="0" y="440"/>
                  </a:moveTo>
                  <a:lnTo>
                    <a:pt x="16" y="448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92" name="Freeform 136"/>
            <p:cNvSpPr>
              <a:spLocks/>
            </p:cNvSpPr>
            <p:nvPr/>
          </p:nvSpPr>
          <p:spPr bwMode="auto">
            <a:xfrm>
              <a:off x="1200" y="3504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93" name="Freeform 137"/>
            <p:cNvSpPr>
              <a:spLocks/>
            </p:cNvSpPr>
            <p:nvPr/>
          </p:nvSpPr>
          <p:spPr bwMode="auto">
            <a:xfrm>
              <a:off x="1304" y="3504"/>
              <a:ext cx="144" cy="448"/>
            </a:xfrm>
            <a:custGeom>
              <a:avLst/>
              <a:gdLst>
                <a:gd name="T0" fmla="*/ 16 w 144"/>
                <a:gd name="T1" fmla="*/ 0 h 448"/>
                <a:gd name="T2" fmla="*/ 0 w 144"/>
                <a:gd name="T3" fmla="*/ 8 h 448"/>
                <a:gd name="T4" fmla="*/ 120 w 144"/>
                <a:gd name="T5" fmla="*/ 448 h 448"/>
                <a:gd name="T6" fmla="*/ 128 w 144"/>
                <a:gd name="T7" fmla="*/ 448 h 448"/>
                <a:gd name="T8" fmla="*/ 144 w 144"/>
                <a:gd name="T9" fmla="*/ 448 h 448"/>
                <a:gd name="T10" fmla="*/ 136 w 144"/>
                <a:gd name="T11" fmla="*/ 440 h 448"/>
                <a:gd name="T12" fmla="*/ 16 w 144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48">
                  <a:moveTo>
                    <a:pt x="16" y="0"/>
                  </a:moveTo>
                  <a:lnTo>
                    <a:pt x="0" y="8"/>
                  </a:lnTo>
                  <a:lnTo>
                    <a:pt x="120" y="448"/>
                  </a:lnTo>
                  <a:lnTo>
                    <a:pt x="128" y="448"/>
                  </a:lnTo>
                  <a:lnTo>
                    <a:pt x="144" y="448"/>
                  </a:lnTo>
                  <a:lnTo>
                    <a:pt x="136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94" name="Freeform 138"/>
            <p:cNvSpPr>
              <a:spLocks/>
            </p:cNvSpPr>
            <p:nvPr/>
          </p:nvSpPr>
          <p:spPr bwMode="auto">
            <a:xfrm>
              <a:off x="1192" y="3936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95" name="Freeform 139"/>
            <p:cNvSpPr>
              <a:spLocks/>
            </p:cNvSpPr>
            <p:nvPr/>
          </p:nvSpPr>
          <p:spPr bwMode="auto">
            <a:xfrm>
              <a:off x="1192" y="3504"/>
              <a:ext cx="128" cy="448"/>
            </a:xfrm>
            <a:custGeom>
              <a:avLst/>
              <a:gdLst>
                <a:gd name="T0" fmla="*/ 0 w 128"/>
                <a:gd name="T1" fmla="*/ 440 h 448"/>
                <a:gd name="T2" fmla="*/ 16 w 128"/>
                <a:gd name="T3" fmla="*/ 448 h 448"/>
                <a:gd name="T4" fmla="*/ 128 w 128"/>
                <a:gd name="T5" fmla="*/ 8 h 448"/>
                <a:gd name="T6" fmla="*/ 112 w 128"/>
                <a:gd name="T7" fmla="*/ 8 h 448"/>
                <a:gd name="T8" fmla="*/ 128 w 128"/>
                <a:gd name="T9" fmla="*/ 0 h 448"/>
                <a:gd name="T10" fmla="*/ 112 w 128"/>
                <a:gd name="T11" fmla="*/ 0 h 448"/>
                <a:gd name="T12" fmla="*/ 0 w 128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48">
                  <a:moveTo>
                    <a:pt x="0" y="440"/>
                  </a:moveTo>
                  <a:lnTo>
                    <a:pt x="16" y="448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96" name="Freeform 140"/>
            <p:cNvSpPr>
              <a:spLocks/>
            </p:cNvSpPr>
            <p:nvPr/>
          </p:nvSpPr>
          <p:spPr bwMode="auto">
            <a:xfrm>
              <a:off x="2016" y="3056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97" name="Freeform 141"/>
            <p:cNvSpPr>
              <a:spLocks/>
            </p:cNvSpPr>
            <p:nvPr/>
          </p:nvSpPr>
          <p:spPr bwMode="auto">
            <a:xfrm>
              <a:off x="1536" y="320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98" name="Freeform 142"/>
            <p:cNvSpPr>
              <a:spLocks/>
            </p:cNvSpPr>
            <p:nvPr/>
          </p:nvSpPr>
          <p:spPr bwMode="auto">
            <a:xfrm>
              <a:off x="1544" y="3056"/>
              <a:ext cx="480" cy="160"/>
            </a:xfrm>
            <a:custGeom>
              <a:avLst/>
              <a:gdLst>
                <a:gd name="T0" fmla="*/ 480 w 480"/>
                <a:gd name="T1" fmla="*/ 16 h 160"/>
                <a:gd name="T2" fmla="*/ 472 w 480"/>
                <a:gd name="T3" fmla="*/ 0 h 160"/>
                <a:gd name="T4" fmla="*/ 0 w 480"/>
                <a:gd name="T5" fmla="*/ 144 h 160"/>
                <a:gd name="T6" fmla="*/ 8 w 480"/>
                <a:gd name="T7" fmla="*/ 160 h 160"/>
                <a:gd name="T8" fmla="*/ 480 w 48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0">
                  <a:moveTo>
                    <a:pt x="480" y="16"/>
                  </a:moveTo>
                  <a:lnTo>
                    <a:pt x="47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48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199" name="Freeform 143"/>
            <p:cNvSpPr>
              <a:spLocks/>
            </p:cNvSpPr>
            <p:nvPr/>
          </p:nvSpPr>
          <p:spPr bwMode="auto">
            <a:xfrm>
              <a:off x="1544" y="3200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00" name="Freeform 144"/>
            <p:cNvSpPr>
              <a:spLocks/>
            </p:cNvSpPr>
            <p:nvPr/>
          </p:nvSpPr>
          <p:spPr bwMode="auto">
            <a:xfrm>
              <a:off x="1072" y="3352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01" name="Freeform 145"/>
            <p:cNvSpPr>
              <a:spLocks/>
            </p:cNvSpPr>
            <p:nvPr/>
          </p:nvSpPr>
          <p:spPr bwMode="auto">
            <a:xfrm>
              <a:off x="1080" y="3200"/>
              <a:ext cx="472" cy="168"/>
            </a:xfrm>
            <a:custGeom>
              <a:avLst/>
              <a:gdLst>
                <a:gd name="T0" fmla="*/ 472 w 472"/>
                <a:gd name="T1" fmla="*/ 16 h 168"/>
                <a:gd name="T2" fmla="*/ 464 w 472"/>
                <a:gd name="T3" fmla="*/ 0 h 168"/>
                <a:gd name="T4" fmla="*/ 0 w 472"/>
                <a:gd name="T5" fmla="*/ 152 h 168"/>
                <a:gd name="T6" fmla="*/ 8 w 472"/>
                <a:gd name="T7" fmla="*/ 168 h 168"/>
                <a:gd name="T8" fmla="*/ 472 w 472"/>
                <a:gd name="T9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168">
                  <a:moveTo>
                    <a:pt x="472" y="16"/>
                  </a:moveTo>
                  <a:lnTo>
                    <a:pt x="464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472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02" name="Freeform 146"/>
            <p:cNvSpPr>
              <a:spLocks/>
            </p:cNvSpPr>
            <p:nvPr/>
          </p:nvSpPr>
          <p:spPr bwMode="auto">
            <a:xfrm>
              <a:off x="1072" y="3352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03" name="Freeform 147"/>
            <p:cNvSpPr>
              <a:spLocks/>
            </p:cNvSpPr>
            <p:nvPr/>
          </p:nvSpPr>
          <p:spPr bwMode="auto">
            <a:xfrm>
              <a:off x="1312" y="3496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04" name="Freeform 148"/>
            <p:cNvSpPr>
              <a:spLocks/>
            </p:cNvSpPr>
            <p:nvPr/>
          </p:nvSpPr>
          <p:spPr bwMode="auto">
            <a:xfrm>
              <a:off x="1080" y="3352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05" name="Freeform 149"/>
            <p:cNvSpPr>
              <a:spLocks/>
            </p:cNvSpPr>
            <p:nvPr/>
          </p:nvSpPr>
          <p:spPr bwMode="auto">
            <a:xfrm>
              <a:off x="1080" y="3352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06" name="Freeform 150"/>
            <p:cNvSpPr>
              <a:spLocks/>
            </p:cNvSpPr>
            <p:nvPr/>
          </p:nvSpPr>
          <p:spPr bwMode="auto">
            <a:xfrm>
              <a:off x="840" y="3496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07" name="Freeform 151"/>
            <p:cNvSpPr>
              <a:spLocks/>
            </p:cNvSpPr>
            <p:nvPr/>
          </p:nvSpPr>
          <p:spPr bwMode="auto">
            <a:xfrm>
              <a:off x="848" y="3352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08" name="Freeform 152"/>
            <p:cNvSpPr>
              <a:spLocks/>
            </p:cNvSpPr>
            <p:nvPr/>
          </p:nvSpPr>
          <p:spPr bwMode="auto">
            <a:xfrm>
              <a:off x="2008" y="3056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09" name="Freeform 153"/>
            <p:cNvSpPr>
              <a:spLocks/>
            </p:cNvSpPr>
            <p:nvPr/>
          </p:nvSpPr>
          <p:spPr bwMode="auto">
            <a:xfrm>
              <a:off x="2248" y="3200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10" name="Freeform 154"/>
            <p:cNvSpPr>
              <a:spLocks/>
            </p:cNvSpPr>
            <p:nvPr/>
          </p:nvSpPr>
          <p:spPr bwMode="auto">
            <a:xfrm>
              <a:off x="2016" y="3056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11" name="Freeform 155"/>
            <p:cNvSpPr>
              <a:spLocks/>
            </p:cNvSpPr>
            <p:nvPr/>
          </p:nvSpPr>
          <p:spPr bwMode="auto">
            <a:xfrm>
              <a:off x="1536" y="3200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12" name="Freeform 156"/>
            <p:cNvSpPr>
              <a:spLocks/>
            </p:cNvSpPr>
            <p:nvPr/>
          </p:nvSpPr>
          <p:spPr bwMode="auto">
            <a:xfrm>
              <a:off x="1776" y="3352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13" name="Freeform 157"/>
            <p:cNvSpPr>
              <a:spLocks/>
            </p:cNvSpPr>
            <p:nvPr/>
          </p:nvSpPr>
          <p:spPr bwMode="auto">
            <a:xfrm>
              <a:off x="1544" y="3200"/>
              <a:ext cx="240" cy="168"/>
            </a:xfrm>
            <a:custGeom>
              <a:avLst/>
              <a:gdLst>
                <a:gd name="T0" fmla="*/ 8 w 240"/>
                <a:gd name="T1" fmla="*/ 0 h 168"/>
                <a:gd name="T2" fmla="*/ 0 w 240"/>
                <a:gd name="T3" fmla="*/ 16 h 168"/>
                <a:gd name="T4" fmla="*/ 232 w 240"/>
                <a:gd name="T5" fmla="*/ 168 h 168"/>
                <a:gd name="T6" fmla="*/ 240 w 240"/>
                <a:gd name="T7" fmla="*/ 152 h 168"/>
                <a:gd name="T8" fmla="*/ 8 w 24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8">
                  <a:moveTo>
                    <a:pt x="8" y="0"/>
                  </a:moveTo>
                  <a:lnTo>
                    <a:pt x="0" y="16"/>
                  </a:lnTo>
                  <a:lnTo>
                    <a:pt x="232" y="168"/>
                  </a:lnTo>
                  <a:lnTo>
                    <a:pt x="240" y="1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14" name="Oval 158"/>
            <p:cNvSpPr>
              <a:spLocks noChangeArrowheads="1"/>
            </p:cNvSpPr>
            <p:nvPr/>
          </p:nvSpPr>
          <p:spPr bwMode="auto">
            <a:xfrm>
              <a:off x="1960" y="2992"/>
              <a:ext cx="112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15" name="Oval 159"/>
            <p:cNvSpPr>
              <a:spLocks noChangeArrowheads="1"/>
            </p:cNvSpPr>
            <p:nvPr/>
          </p:nvSpPr>
          <p:spPr bwMode="auto">
            <a:xfrm>
              <a:off x="1960" y="2992"/>
              <a:ext cx="112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16" name="Oval 160"/>
            <p:cNvSpPr>
              <a:spLocks noChangeArrowheads="1"/>
            </p:cNvSpPr>
            <p:nvPr/>
          </p:nvSpPr>
          <p:spPr bwMode="auto">
            <a:xfrm>
              <a:off x="1488" y="3144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17" name="Oval 161"/>
            <p:cNvSpPr>
              <a:spLocks noChangeArrowheads="1"/>
            </p:cNvSpPr>
            <p:nvPr/>
          </p:nvSpPr>
          <p:spPr bwMode="auto">
            <a:xfrm>
              <a:off x="1488" y="3144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18" name="Oval 162"/>
            <p:cNvSpPr>
              <a:spLocks noChangeArrowheads="1"/>
            </p:cNvSpPr>
            <p:nvPr/>
          </p:nvSpPr>
          <p:spPr bwMode="auto">
            <a:xfrm>
              <a:off x="1024" y="3288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19" name="Oval 163"/>
            <p:cNvSpPr>
              <a:spLocks noChangeArrowheads="1"/>
            </p:cNvSpPr>
            <p:nvPr/>
          </p:nvSpPr>
          <p:spPr bwMode="auto">
            <a:xfrm>
              <a:off x="1024" y="3288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20" name="Freeform 164"/>
            <p:cNvSpPr>
              <a:spLocks/>
            </p:cNvSpPr>
            <p:nvPr/>
          </p:nvSpPr>
          <p:spPr bwMode="auto">
            <a:xfrm>
              <a:off x="736" y="3504"/>
              <a:ext cx="232" cy="296"/>
            </a:xfrm>
            <a:custGeom>
              <a:avLst/>
              <a:gdLst>
                <a:gd name="T0" fmla="*/ 112 w 232"/>
                <a:gd name="T1" fmla="*/ 0 h 296"/>
                <a:gd name="T2" fmla="*/ 232 w 232"/>
                <a:gd name="T3" fmla="*/ 296 h 296"/>
                <a:gd name="T4" fmla="*/ 0 w 232"/>
                <a:gd name="T5" fmla="*/ 296 h 296"/>
                <a:gd name="T6" fmla="*/ 112 w 232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96">
                  <a:moveTo>
                    <a:pt x="112" y="0"/>
                  </a:moveTo>
                  <a:lnTo>
                    <a:pt x="232" y="296"/>
                  </a:lnTo>
                  <a:lnTo>
                    <a:pt x="0" y="2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21" name="Freeform 165"/>
            <p:cNvSpPr>
              <a:spLocks/>
            </p:cNvSpPr>
            <p:nvPr/>
          </p:nvSpPr>
          <p:spPr bwMode="auto">
            <a:xfrm>
              <a:off x="840" y="3504"/>
              <a:ext cx="144" cy="304"/>
            </a:xfrm>
            <a:custGeom>
              <a:avLst/>
              <a:gdLst>
                <a:gd name="T0" fmla="*/ 16 w 144"/>
                <a:gd name="T1" fmla="*/ 0 h 304"/>
                <a:gd name="T2" fmla="*/ 0 w 144"/>
                <a:gd name="T3" fmla="*/ 8 h 304"/>
                <a:gd name="T4" fmla="*/ 120 w 144"/>
                <a:gd name="T5" fmla="*/ 304 h 304"/>
                <a:gd name="T6" fmla="*/ 128 w 144"/>
                <a:gd name="T7" fmla="*/ 304 h 304"/>
                <a:gd name="T8" fmla="*/ 144 w 144"/>
                <a:gd name="T9" fmla="*/ 304 h 304"/>
                <a:gd name="T10" fmla="*/ 136 w 144"/>
                <a:gd name="T11" fmla="*/ 296 h 304"/>
                <a:gd name="T12" fmla="*/ 16 w 14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04">
                  <a:moveTo>
                    <a:pt x="16" y="0"/>
                  </a:moveTo>
                  <a:lnTo>
                    <a:pt x="0" y="8"/>
                  </a:lnTo>
                  <a:lnTo>
                    <a:pt x="120" y="304"/>
                  </a:lnTo>
                  <a:lnTo>
                    <a:pt x="128" y="304"/>
                  </a:lnTo>
                  <a:lnTo>
                    <a:pt x="144" y="304"/>
                  </a:lnTo>
                  <a:lnTo>
                    <a:pt x="136" y="2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22" name="Freeform 166"/>
            <p:cNvSpPr>
              <a:spLocks/>
            </p:cNvSpPr>
            <p:nvPr/>
          </p:nvSpPr>
          <p:spPr bwMode="auto">
            <a:xfrm>
              <a:off x="728" y="3792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23" name="Freeform 167"/>
            <p:cNvSpPr>
              <a:spLocks/>
            </p:cNvSpPr>
            <p:nvPr/>
          </p:nvSpPr>
          <p:spPr bwMode="auto">
            <a:xfrm>
              <a:off x="728" y="3480"/>
              <a:ext cx="128" cy="328"/>
            </a:xfrm>
            <a:custGeom>
              <a:avLst/>
              <a:gdLst>
                <a:gd name="T0" fmla="*/ 0 w 128"/>
                <a:gd name="T1" fmla="*/ 320 h 328"/>
                <a:gd name="T2" fmla="*/ 16 w 128"/>
                <a:gd name="T3" fmla="*/ 328 h 328"/>
                <a:gd name="T4" fmla="*/ 128 w 128"/>
                <a:gd name="T5" fmla="*/ 32 h 328"/>
                <a:gd name="T6" fmla="*/ 128 w 128"/>
                <a:gd name="T7" fmla="*/ 24 h 328"/>
                <a:gd name="T8" fmla="*/ 120 w 128"/>
                <a:gd name="T9" fmla="*/ 0 h 328"/>
                <a:gd name="T10" fmla="*/ 112 w 128"/>
                <a:gd name="T11" fmla="*/ 24 h 328"/>
                <a:gd name="T12" fmla="*/ 0 w 128"/>
                <a:gd name="T13" fmla="*/ 32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328">
                  <a:moveTo>
                    <a:pt x="0" y="320"/>
                  </a:moveTo>
                  <a:lnTo>
                    <a:pt x="16" y="328"/>
                  </a:lnTo>
                  <a:lnTo>
                    <a:pt x="128" y="32"/>
                  </a:lnTo>
                  <a:lnTo>
                    <a:pt x="128" y="24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24" name="Rectangle 168"/>
            <p:cNvSpPr>
              <a:spLocks noChangeArrowheads="1"/>
            </p:cNvSpPr>
            <p:nvPr/>
          </p:nvSpPr>
          <p:spPr bwMode="auto">
            <a:xfrm>
              <a:off x="2222" y="368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225" name="Rectangle 169"/>
            <p:cNvSpPr>
              <a:spLocks noChangeArrowheads="1"/>
            </p:cNvSpPr>
            <p:nvPr/>
          </p:nvSpPr>
          <p:spPr bwMode="auto">
            <a:xfrm>
              <a:off x="2268" y="372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3</a:t>
              </a:r>
              <a:endParaRPr lang="fr-FR" altLang="pt-BR"/>
            </a:p>
          </p:txBody>
        </p:sp>
        <p:sp>
          <p:nvSpPr>
            <p:cNvPr id="173226" name="Rectangle 170"/>
            <p:cNvSpPr>
              <a:spLocks noChangeArrowheads="1"/>
            </p:cNvSpPr>
            <p:nvPr/>
          </p:nvSpPr>
          <p:spPr bwMode="auto">
            <a:xfrm>
              <a:off x="1758" y="3832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227" name="Rectangle 171"/>
            <p:cNvSpPr>
              <a:spLocks noChangeArrowheads="1"/>
            </p:cNvSpPr>
            <p:nvPr/>
          </p:nvSpPr>
          <p:spPr bwMode="auto">
            <a:xfrm>
              <a:off x="1804" y="3872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2</a:t>
              </a:r>
              <a:endParaRPr lang="fr-FR" altLang="pt-BR"/>
            </a:p>
          </p:txBody>
        </p:sp>
        <p:sp>
          <p:nvSpPr>
            <p:cNvPr id="173228" name="Rectangle 172"/>
            <p:cNvSpPr>
              <a:spLocks noChangeArrowheads="1"/>
            </p:cNvSpPr>
            <p:nvPr/>
          </p:nvSpPr>
          <p:spPr bwMode="auto">
            <a:xfrm>
              <a:off x="1286" y="397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229" name="Rectangle 173"/>
            <p:cNvSpPr>
              <a:spLocks noChangeArrowheads="1"/>
            </p:cNvSpPr>
            <p:nvPr/>
          </p:nvSpPr>
          <p:spPr bwMode="auto">
            <a:xfrm>
              <a:off x="1340" y="4016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fr-FR" altLang="pt-BR"/>
            </a:p>
          </p:txBody>
        </p:sp>
        <p:sp>
          <p:nvSpPr>
            <p:cNvPr id="173230" name="Rectangle 174"/>
            <p:cNvSpPr>
              <a:spLocks noChangeArrowheads="1"/>
            </p:cNvSpPr>
            <p:nvPr/>
          </p:nvSpPr>
          <p:spPr bwMode="auto">
            <a:xfrm>
              <a:off x="822" y="3832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231" name="Rectangle 175"/>
            <p:cNvSpPr>
              <a:spLocks noChangeArrowheads="1"/>
            </p:cNvSpPr>
            <p:nvPr/>
          </p:nvSpPr>
          <p:spPr bwMode="auto">
            <a:xfrm>
              <a:off x="876" y="3872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fr-FR" altLang="pt-BR"/>
            </a:p>
          </p:txBody>
        </p:sp>
        <p:sp>
          <p:nvSpPr>
            <p:cNvPr id="173232" name="Rectangle 176"/>
            <p:cNvSpPr>
              <a:spLocks noChangeArrowheads="1"/>
            </p:cNvSpPr>
            <p:nvPr/>
          </p:nvSpPr>
          <p:spPr bwMode="auto">
            <a:xfrm>
              <a:off x="1005" y="3432"/>
              <a:ext cx="2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 i="1">
                  <a:solidFill>
                    <a:srgbClr val="0000FF"/>
                  </a:solidFill>
                  <a:latin typeface="Times" panose="02020603050405020304" pitchFamily="18" charset="0"/>
                </a:rPr>
                <a:t>a = x</a:t>
              </a:r>
              <a:endParaRPr lang="fr-FR" altLang="pt-BR"/>
            </a:p>
          </p:txBody>
        </p:sp>
        <p:sp>
          <p:nvSpPr>
            <p:cNvPr id="173233" name="Rectangle 177"/>
            <p:cNvSpPr>
              <a:spLocks noChangeArrowheads="1"/>
            </p:cNvSpPr>
            <p:nvPr/>
          </p:nvSpPr>
          <p:spPr bwMode="auto">
            <a:xfrm>
              <a:off x="1477" y="3288"/>
              <a:ext cx="2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 i="1">
                  <a:solidFill>
                    <a:srgbClr val="0000FF"/>
                  </a:solidFill>
                  <a:latin typeface="Times" panose="02020603050405020304" pitchFamily="18" charset="0"/>
                </a:rPr>
                <a:t>b = y</a:t>
              </a:r>
              <a:endParaRPr lang="fr-FR" altLang="pt-BR"/>
            </a:p>
          </p:txBody>
        </p:sp>
        <p:sp>
          <p:nvSpPr>
            <p:cNvPr id="173234" name="Rectangle 178"/>
            <p:cNvSpPr>
              <a:spLocks noChangeArrowheads="1"/>
            </p:cNvSpPr>
            <p:nvPr/>
          </p:nvSpPr>
          <p:spPr bwMode="auto">
            <a:xfrm>
              <a:off x="1947" y="3136"/>
              <a:ext cx="2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 i="1">
                  <a:solidFill>
                    <a:srgbClr val="0000FF"/>
                  </a:solidFill>
                  <a:latin typeface="Times" panose="02020603050405020304" pitchFamily="18" charset="0"/>
                </a:rPr>
                <a:t>c = z</a:t>
              </a:r>
              <a:endParaRPr lang="fr-FR" altLang="pt-BR"/>
            </a:p>
          </p:txBody>
        </p:sp>
        <p:sp>
          <p:nvSpPr>
            <p:cNvPr id="173235" name="Freeform 179"/>
            <p:cNvSpPr>
              <a:spLocks/>
            </p:cNvSpPr>
            <p:nvPr/>
          </p:nvSpPr>
          <p:spPr bwMode="auto">
            <a:xfrm>
              <a:off x="3816" y="3056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0 h 24"/>
                <a:gd name="T4" fmla="*/ 0 w 16"/>
                <a:gd name="T5" fmla="*/ 24 h 24"/>
                <a:gd name="T6" fmla="*/ 16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36" name="Freeform 180"/>
            <p:cNvSpPr>
              <a:spLocks/>
            </p:cNvSpPr>
            <p:nvPr/>
          </p:nvSpPr>
          <p:spPr bwMode="auto">
            <a:xfrm>
              <a:off x="4640" y="2840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0 h 16"/>
                <a:gd name="T4" fmla="*/ 16 w 16"/>
                <a:gd name="T5" fmla="*/ 16 h 16"/>
                <a:gd name="T6" fmla="*/ 8 w 16"/>
                <a:gd name="T7" fmla="*/ 16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37" name="Freeform 181"/>
            <p:cNvSpPr>
              <a:spLocks/>
            </p:cNvSpPr>
            <p:nvPr/>
          </p:nvSpPr>
          <p:spPr bwMode="auto">
            <a:xfrm>
              <a:off x="3824" y="2840"/>
              <a:ext cx="824" cy="232"/>
            </a:xfrm>
            <a:custGeom>
              <a:avLst/>
              <a:gdLst>
                <a:gd name="T0" fmla="*/ 0 w 824"/>
                <a:gd name="T1" fmla="*/ 216 h 232"/>
                <a:gd name="T2" fmla="*/ 8 w 824"/>
                <a:gd name="T3" fmla="*/ 232 h 232"/>
                <a:gd name="T4" fmla="*/ 824 w 824"/>
                <a:gd name="T5" fmla="*/ 16 h 232"/>
                <a:gd name="T6" fmla="*/ 816 w 824"/>
                <a:gd name="T7" fmla="*/ 0 h 232"/>
                <a:gd name="T8" fmla="*/ 0 w 824"/>
                <a:gd name="T9" fmla="*/ 2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4" h="232">
                  <a:moveTo>
                    <a:pt x="0" y="216"/>
                  </a:moveTo>
                  <a:lnTo>
                    <a:pt x="8" y="232"/>
                  </a:lnTo>
                  <a:lnTo>
                    <a:pt x="824" y="16"/>
                  </a:lnTo>
                  <a:lnTo>
                    <a:pt x="816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38" name="Freeform 182"/>
            <p:cNvSpPr>
              <a:spLocks/>
            </p:cNvSpPr>
            <p:nvPr/>
          </p:nvSpPr>
          <p:spPr bwMode="auto">
            <a:xfrm>
              <a:off x="4408" y="3368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39" name="Freeform 183"/>
            <p:cNvSpPr>
              <a:spLocks/>
            </p:cNvSpPr>
            <p:nvPr/>
          </p:nvSpPr>
          <p:spPr bwMode="auto">
            <a:xfrm>
              <a:off x="4512" y="3360"/>
              <a:ext cx="144" cy="456"/>
            </a:xfrm>
            <a:custGeom>
              <a:avLst/>
              <a:gdLst>
                <a:gd name="T0" fmla="*/ 16 w 144"/>
                <a:gd name="T1" fmla="*/ 0 h 456"/>
                <a:gd name="T2" fmla="*/ 0 w 144"/>
                <a:gd name="T3" fmla="*/ 8 h 456"/>
                <a:gd name="T4" fmla="*/ 120 w 144"/>
                <a:gd name="T5" fmla="*/ 456 h 456"/>
                <a:gd name="T6" fmla="*/ 128 w 144"/>
                <a:gd name="T7" fmla="*/ 456 h 456"/>
                <a:gd name="T8" fmla="*/ 144 w 144"/>
                <a:gd name="T9" fmla="*/ 456 h 456"/>
                <a:gd name="T10" fmla="*/ 136 w 144"/>
                <a:gd name="T11" fmla="*/ 448 h 456"/>
                <a:gd name="T12" fmla="*/ 16 w 144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40" name="Freeform 184"/>
            <p:cNvSpPr>
              <a:spLocks/>
            </p:cNvSpPr>
            <p:nvPr/>
          </p:nvSpPr>
          <p:spPr bwMode="auto">
            <a:xfrm>
              <a:off x="4400" y="3800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41" name="Freeform 185"/>
            <p:cNvSpPr>
              <a:spLocks/>
            </p:cNvSpPr>
            <p:nvPr/>
          </p:nvSpPr>
          <p:spPr bwMode="auto">
            <a:xfrm>
              <a:off x="4400" y="3360"/>
              <a:ext cx="128" cy="456"/>
            </a:xfrm>
            <a:custGeom>
              <a:avLst/>
              <a:gdLst>
                <a:gd name="T0" fmla="*/ 0 w 128"/>
                <a:gd name="T1" fmla="*/ 448 h 456"/>
                <a:gd name="T2" fmla="*/ 16 w 128"/>
                <a:gd name="T3" fmla="*/ 456 h 456"/>
                <a:gd name="T4" fmla="*/ 128 w 128"/>
                <a:gd name="T5" fmla="*/ 8 h 456"/>
                <a:gd name="T6" fmla="*/ 112 w 128"/>
                <a:gd name="T7" fmla="*/ 8 h 456"/>
                <a:gd name="T8" fmla="*/ 128 w 128"/>
                <a:gd name="T9" fmla="*/ 0 h 456"/>
                <a:gd name="T10" fmla="*/ 112 w 128"/>
                <a:gd name="T11" fmla="*/ 0 h 456"/>
                <a:gd name="T12" fmla="*/ 0 w 128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56">
                  <a:moveTo>
                    <a:pt x="0" y="448"/>
                  </a:moveTo>
                  <a:lnTo>
                    <a:pt x="16" y="456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42" name="Freeform 186"/>
            <p:cNvSpPr>
              <a:spLocks/>
            </p:cNvSpPr>
            <p:nvPr/>
          </p:nvSpPr>
          <p:spPr bwMode="auto">
            <a:xfrm>
              <a:off x="3944" y="3368"/>
              <a:ext cx="232" cy="440"/>
            </a:xfrm>
            <a:custGeom>
              <a:avLst/>
              <a:gdLst>
                <a:gd name="T0" fmla="*/ 112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12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12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43" name="Freeform 187"/>
            <p:cNvSpPr>
              <a:spLocks/>
            </p:cNvSpPr>
            <p:nvPr/>
          </p:nvSpPr>
          <p:spPr bwMode="auto">
            <a:xfrm>
              <a:off x="4048" y="3360"/>
              <a:ext cx="144" cy="456"/>
            </a:xfrm>
            <a:custGeom>
              <a:avLst/>
              <a:gdLst>
                <a:gd name="T0" fmla="*/ 16 w 144"/>
                <a:gd name="T1" fmla="*/ 0 h 456"/>
                <a:gd name="T2" fmla="*/ 0 w 144"/>
                <a:gd name="T3" fmla="*/ 8 h 456"/>
                <a:gd name="T4" fmla="*/ 120 w 144"/>
                <a:gd name="T5" fmla="*/ 456 h 456"/>
                <a:gd name="T6" fmla="*/ 128 w 144"/>
                <a:gd name="T7" fmla="*/ 456 h 456"/>
                <a:gd name="T8" fmla="*/ 144 w 144"/>
                <a:gd name="T9" fmla="*/ 456 h 456"/>
                <a:gd name="T10" fmla="*/ 136 w 144"/>
                <a:gd name="T11" fmla="*/ 448 h 456"/>
                <a:gd name="T12" fmla="*/ 16 w 144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44" name="Freeform 188"/>
            <p:cNvSpPr>
              <a:spLocks/>
            </p:cNvSpPr>
            <p:nvPr/>
          </p:nvSpPr>
          <p:spPr bwMode="auto">
            <a:xfrm>
              <a:off x="3928" y="3800"/>
              <a:ext cx="248" cy="16"/>
            </a:xfrm>
            <a:custGeom>
              <a:avLst/>
              <a:gdLst>
                <a:gd name="T0" fmla="*/ 248 w 248"/>
                <a:gd name="T1" fmla="*/ 16 h 16"/>
                <a:gd name="T2" fmla="*/ 248 w 248"/>
                <a:gd name="T3" fmla="*/ 0 h 16"/>
                <a:gd name="T4" fmla="*/ 8 w 248"/>
                <a:gd name="T5" fmla="*/ 0 h 16"/>
                <a:gd name="T6" fmla="*/ 0 w 248"/>
                <a:gd name="T7" fmla="*/ 8 h 16"/>
                <a:gd name="T8" fmla="*/ 0 w 248"/>
                <a:gd name="T9" fmla="*/ 16 h 16"/>
                <a:gd name="T10" fmla="*/ 8 w 248"/>
                <a:gd name="T11" fmla="*/ 16 h 16"/>
                <a:gd name="T12" fmla="*/ 248 w 24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6">
                  <a:moveTo>
                    <a:pt x="248" y="16"/>
                  </a:moveTo>
                  <a:lnTo>
                    <a:pt x="24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45" name="Freeform 189"/>
            <p:cNvSpPr>
              <a:spLocks/>
            </p:cNvSpPr>
            <p:nvPr/>
          </p:nvSpPr>
          <p:spPr bwMode="auto">
            <a:xfrm>
              <a:off x="3928" y="3360"/>
              <a:ext cx="136" cy="456"/>
            </a:xfrm>
            <a:custGeom>
              <a:avLst/>
              <a:gdLst>
                <a:gd name="T0" fmla="*/ 0 w 136"/>
                <a:gd name="T1" fmla="*/ 448 h 456"/>
                <a:gd name="T2" fmla="*/ 16 w 136"/>
                <a:gd name="T3" fmla="*/ 456 h 456"/>
                <a:gd name="T4" fmla="*/ 136 w 136"/>
                <a:gd name="T5" fmla="*/ 8 h 456"/>
                <a:gd name="T6" fmla="*/ 120 w 136"/>
                <a:gd name="T7" fmla="*/ 8 h 456"/>
                <a:gd name="T8" fmla="*/ 136 w 136"/>
                <a:gd name="T9" fmla="*/ 0 h 456"/>
                <a:gd name="T10" fmla="*/ 120 w 136"/>
                <a:gd name="T11" fmla="*/ 0 h 456"/>
                <a:gd name="T12" fmla="*/ 0 w 136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46" name="Freeform 190"/>
            <p:cNvSpPr>
              <a:spLocks/>
            </p:cNvSpPr>
            <p:nvPr/>
          </p:nvSpPr>
          <p:spPr bwMode="auto">
            <a:xfrm>
              <a:off x="3472" y="3368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47" name="Freeform 191"/>
            <p:cNvSpPr>
              <a:spLocks/>
            </p:cNvSpPr>
            <p:nvPr/>
          </p:nvSpPr>
          <p:spPr bwMode="auto">
            <a:xfrm>
              <a:off x="3584" y="3360"/>
              <a:ext cx="136" cy="456"/>
            </a:xfrm>
            <a:custGeom>
              <a:avLst/>
              <a:gdLst>
                <a:gd name="T0" fmla="*/ 16 w 136"/>
                <a:gd name="T1" fmla="*/ 0 h 456"/>
                <a:gd name="T2" fmla="*/ 0 w 136"/>
                <a:gd name="T3" fmla="*/ 8 h 456"/>
                <a:gd name="T4" fmla="*/ 112 w 136"/>
                <a:gd name="T5" fmla="*/ 456 h 456"/>
                <a:gd name="T6" fmla="*/ 120 w 136"/>
                <a:gd name="T7" fmla="*/ 456 h 456"/>
                <a:gd name="T8" fmla="*/ 136 w 136"/>
                <a:gd name="T9" fmla="*/ 456 h 456"/>
                <a:gd name="T10" fmla="*/ 128 w 136"/>
                <a:gd name="T11" fmla="*/ 448 h 456"/>
                <a:gd name="T12" fmla="*/ 16 w 136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16" y="0"/>
                  </a:moveTo>
                  <a:lnTo>
                    <a:pt x="0" y="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36" y="456"/>
                  </a:lnTo>
                  <a:lnTo>
                    <a:pt x="128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48" name="Freeform 192"/>
            <p:cNvSpPr>
              <a:spLocks/>
            </p:cNvSpPr>
            <p:nvPr/>
          </p:nvSpPr>
          <p:spPr bwMode="auto">
            <a:xfrm>
              <a:off x="3464" y="3800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49" name="Freeform 193"/>
            <p:cNvSpPr>
              <a:spLocks/>
            </p:cNvSpPr>
            <p:nvPr/>
          </p:nvSpPr>
          <p:spPr bwMode="auto">
            <a:xfrm>
              <a:off x="3464" y="3360"/>
              <a:ext cx="136" cy="456"/>
            </a:xfrm>
            <a:custGeom>
              <a:avLst/>
              <a:gdLst>
                <a:gd name="T0" fmla="*/ 0 w 136"/>
                <a:gd name="T1" fmla="*/ 448 h 456"/>
                <a:gd name="T2" fmla="*/ 16 w 136"/>
                <a:gd name="T3" fmla="*/ 456 h 456"/>
                <a:gd name="T4" fmla="*/ 136 w 136"/>
                <a:gd name="T5" fmla="*/ 8 h 456"/>
                <a:gd name="T6" fmla="*/ 120 w 136"/>
                <a:gd name="T7" fmla="*/ 8 h 456"/>
                <a:gd name="T8" fmla="*/ 136 w 136"/>
                <a:gd name="T9" fmla="*/ 0 h 456"/>
                <a:gd name="T10" fmla="*/ 120 w 136"/>
                <a:gd name="T11" fmla="*/ 0 h 456"/>
                <a:gd name="T12" fmla="*/ 0 w 136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50" name="Freeform 194"/>
            <p:cNvSpPr>
              <a:spLocks/>
            </p:cNvSpPr>
            <p:nvPr/>
          </p:nvSpPr>
          <p:spPr bwMode="auto">
            <a:xfrm>
              <a:off x="4288" y="3208"/>
              <a:ext cx="16" cy="24"/>
            </a:xfrm>
            <a:custGeom>
              <a:avLst/>
              <a:gdLst>
                <a:gd name="T0" fmla="*/ 0 w 16"/>
                <a:gd name="T1" fmla="*/ 16 h 24"/>
                <a:gd name="T2" fmla="*/ 8 w 16"/>
                <a:gd name="T3" fmla="*/ 24 h 24"/>
                <a:gd name="T4" fmla="*/ 16 w 16"/>
                <a:gd name="T5" fmla="*/ 8 h 24"/>
                <a:gd name="T6" fmla="*/ 8 w 16"/>
                <a:gd name="T7" fmla="*/ 0 h 24"/>
                <a:gd name="T8" fmla="*/ 0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51" name="Freeform 195"/>
            <p:cNvSpPr>
              <a:spLocks/>
            </p:cNvSpPr>
            <p:nvPr/>
          </p:nvSpPr>
          <p:spPr bwMode="auto">
            <a:xfrm>
              <a:off x="3816" y="3056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16 h 16"/>
                <a:gd name="T4" fmla="*/ 8 w 16"/>
                <a:gd name="T5" fmla="*/ 0 h 16"/>
                <a:gd name="T6" fmla="*/ 16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16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52" name="Freeform 196"/>
            <p:cNvSpPr>
              <a:spLocks/>
            </p:cNvSpPr>
            <p:nvPr/>
          </p:nvSpPr>
          <p:spPr bwMode="auto">
            <a:xfrm>
              <a:off x="3824" y="3056"/>
              <a:ext cx="472" cy="168"/>
            </a:xfrm>
            <a:custGeom>
              <a:avLst/>
              <a:gdLst>
                <a:gd name="T0" fmla="*/ 464 w 472"/>
                <a:gd name="T1" fmla="*/ 168 h 168"/>
                <a:gd name="T2" fmla="*/ 472 w 472"/>
                <a:gd name="T3" fmla="*/ 152 h 168"/>
                <a:gd name="T4" fmla="*/ 8 w 472"/>
                <a:gd name="T5" fmla="*/ 0 h 168"/>
                <a:gd name="T6" fmla="*/ 0 w 472"/>
                <a:gd name="T7" fmla="*/ 16 h 168"/>
                <a:gd name="T8" fmla="*/ 464 w 47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168">
                  <a:moveTo>
                    <a:pt x="464" y="168"/>
                  </a:moveTo>
                  <a:lnTo>
                    <a:pt x="472" y="15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64" y="16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53" name="Freeform 197"/>
            <p:cNvSpPr>
              <a:spLocks/>
            </p:cNvSpPr>
            <p:nvPr/>
          </p:nvSpPr>
          <p:spPr bwMode="auto">
            <a:xfrm>
              <a:off x="3824" y="3056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54" name="Freeform 198"/>
            <p:cNvSpPr>
              <a:spLocks/>
            </p:cNvSpPr>
            <p:nvPr/>
          </p:nvSpPr>
          <p:spPr bwMode="auto">
            <a:xfrm>
              <a:off x="3344" y="3208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55" name="Freeform 199"/>
            <p:cNvSpPr>
              <a:spLocks/>
            </p:cNvSpPr>
            <p:nvPr/>
          </p:nvSpPr>
          <p:spPr bwMode="auto">
            <a:xfrm>
              <a:off x="3352" y="3056"/>
              <a:ext cx="480" cy="168"/>
            </a:xfrm>
            <a:custGeom>
              <a:avLst/>
              <a:gdLst>
                <a:gd name="T0" fmla="*/ 480 w 480"/>
                <a:gd name="T1" fmla="*/ 16 h 168"/>
                <a:gd name="T2" fmla="*/ 472 w 480"/>
                <a:gd name="T3" fmla="*/ 0 h 168"/>
                <a:gd name="T4" fmla="*/ 0 w 480"/>
                <a:gd name="T5" fmla="*/ 152 h 168"/>
                <a:gd name="T6" fmla="*/ 8 w 480"/>
                <a:gd name="T7" fmla="*/ 168 h 168"/>
                <a:gd name="T8" fmla="*/ 480 w 480"/>
                <a:gd name="T9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8">
                  <a:moveTo>
                    <a:pt x="480" y="16"/>
                  </a:moveTo>
                  <a:lnTo>
                    <a:pt x="472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48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56" name="Freeform 200"/>
            <p:cNvSpPr>
              <a:spLocks/>
            </p:cNvSpPr>
            <p:nvPr/>
          </p:nvSpPr>
          <p:spPr bwMode="auto">
            <a:xfrm>
              <a:off x="3344" y="3208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57" name="Freeform 201"/>
            <p:cNvSpPr>
              <a:spLocks/>
            </p:cNvSpPr>
            <p:nvPr/>
          </p:nvSpPr>
          <p:spPr bwMode="auto">
            <a:xfrm>
              <a:off x="3592" y="3352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58" name="Freeform 202"/>
            <p:cNvSpPr>
              <a:spLocks/>
            </p:cNvSpPr>
            <p:nvPr/>
          </p:nvSpPr>
          <p:spPr bwMode="auto">
            <a:xfrm>
              <a:off x="3352" y="3208"/>
              <a:ext cx="248" cy="160"/>
            </a:xfrm>
            <a:custGeom>
              <a:avLst/>
              <a:gdLst>
                <a:gd name="T0" fmla="*/ 8 w 248"/>
                <a:gd name="T1" fmla="*/ 0 h 160"/>
                <a:gd name="T2" fmla="*/ 0 w 248"/>
                <a:gd name="T3" fmla="*/ 16 h 160"/>
                <a:gd name="T4" fmla="*/ 240 w 248"/>
                <a:gd name="T5" fmla="*/ 160 h 160"/>
                <a:gd name="T6" fmla="*/ 248 w 248"/>
                <a:gd name="T7" fmla="*/ 144 h 160"/>
                <a:gd name="T8" fmla="*/ 8 w 248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60">
                  <a:moveTo>
                    <a:pt x="8" y="0"/>
                  </a:moveTo>
                  <a:lnTo>
                    <a:pt x="0" y="16"/>
                  </a:lnTo>
                  <a:lnTo>
                    <a:pt x="240" y="160"/>
                  </a:lnTo>
                  <a:lnTo>
                    <a:pt x="248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59" name="Freeform 203"/>
            <p:cNvSpPr>
              <a:spLocks/>
            </p:cNvSpPr>
            <p:nvPr/>
          </p:nvSpPr>
          <p:spPr bwMode="auto">
            <a:xfrm>
              <a:off x="3352" y="3208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60" name="Freeform 204"/>
            <p:cNvSpPr>
              <a:spLocks/>
            </p:cNvSpPr>
            <p:nvPr/>
          </p:nvSpPr>
          <p:spPr bwMode="auto">
            <a:xfrm>
              <a:off x="3112" y="3352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61" name="Freeform 205"/>
            <p:cNvSpPr>
              <a:spLocks/>
            </p:cNvSpPr>
            <p:nvPr/>
          </p:nvSpPr>
          <p:spPr bwMode="auto">
            <a:xfrm>
              <a:off x="3120" y="3208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62" name="Freeform 206"/>
            <p:cNvSpPr>
              <a:spLocks/>
            </p:cNvSpPr>
            <p:nvPr/>
          </p:nvSpPr>
          <p:spPr bwMode="auto">
            <a:xfrm>
              <a:off x="4280" y="3208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63" name="Freeform 207"/>
            <p:cNvSpPr>
              <a:spLocks/>
            </p:cNvSpPr>
            <p:nvPr/>
          </p:nvSpPr>
          <p:spPr bwMode="auto">
            <a:xfrm>
              <a:off x="4520" y="3352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64" name="Freeform 208"/>
            <p:cNvSpPr>
              <a:spLocks/>
            </p:cNvSpPr>
            <p:nvPr/>
          </p:nvSpPr>
          <p:spPr bwMode="auto">
            <a:xfrm>
              <a:off x="4288" y="3208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65" name="Freeform 209"/>
            <p:cNvSpPr>
              <a:spLocks/>
            </p:cNvSpPr>
            <p:nvPr/>
          </p:nvSpPr>
          <p:spPr bwMode="auto">
            <a:xfrm>
              <a:off x="4288" y="3208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66" name="Freeform 210"/>
            <p:cNvSpPr>
              <a:spLocks/>
            </p:cNvSpPr>
            <p:nvPr/>
          </p:nvSpPr>
          <p:spPr bwMode="auto">
            <a:xfrm>
              <a:off x="4048" y="3352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67" name="Freeform 211"/>
            <p:cNvSpPr>
              <a:spLocks/>
            </p:cNvSpPr>
            <p:nvPr/>
          </p:nvSpPr>
          <p:spPr bwMode="auto">
            <a:xfrm>
              <a:off x="4056" y="3208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68" name="Oval 212"/>
            <p:cNvSpPr>
              <a:spLocks noChangeArrowheads="1"/>
            </p:cNvSpPr>
            <p:nvPr/>
          </p:nvSpPr>
          <p:spPr bwMode="auto">
            <a:xfrm>
              <a:off x="4232" y="3144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69" name="Oval 213"/>
            <p:cNvSpPr>
              <a:spLocks noChangeArrowheads="1"/>
            </p:cNvSpPr>
            <p:nvPr/>
          </p:nvSpPr>
          <p:spPr bwMode="auto">
            <a:xfrm>
              <a:off x="4232" y="3144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70" name="Oval 214"/>
            <p:cNvSpPr>
              <a:spLocks noChangeArrowheads="1"/>
            </p:cNvSpPr>
            <p:nvPr/>
          </p:nvSpPr>
          <p:spPr bwMode="auto">
            <a:xfrm>
              <a:off x="3768" y="2992"/>
              <a:ext cx="112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71" name="Oval 215"/>
            <p:cNvSpPr>
              <a:spLocks noChangeArrowheads="1"/>
            </p:cNvSpPr>
            <p:nvPr/>
          </p:nvSpPr>
          <p:spPr bwMode="auto">
            <a:xfrm>
              <a:off x="3768" y="2992"/>
              <a:ext cx="112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72" name="Oval 216"/>
            <p:cNvSpPr>
              <a:spLocks noChangeArrowheads="1"/>
            </p:cNvSpPr>
            <p:nvPr/>
          </p:nvSpPr>
          <p:spPr bwMode="auto">
            <a:xfrm>
              <a:off x="3296" y="3144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73" name="Oval 217"/>
            <p:cNvSpPr>
              <a:spLocks noChangeArrowheads="1"/>
            </p:cNvSpPr>
            <p:nvPr/>
          </p:nvSpPr>
          <p:spPr bwMode="auto">
            <a:xfrm>
              <a:off x="3296" y="3144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74" name="Freeform 218"/>
            <p:cNvSpPr>
              <a:spLocks/>
            </p:cNvSpPr>
            <p:nvPr/>
          </p:nvSpPr>
          <p:spPr bwMode="auto">
            <a:xfrm>
              <a:off x="3008" y="3368"/>
              <a:ext cx="232" cy="296"/>
            </a:xfrm>
            <a:custGeom>
              <a:avLst/>
              <a:gdLst>
                <a:gd name="T0" fmla="*/ 112 w 232"/>
                <a:gd name="T1" fmla="*/ 0 h 296"/>
                <a:gd name="T2" fmla="*/ 232 w 232"/>
                <a:gd name="T3" fmla="*/ 296 h 296"/>
                <a:gd name="T4" fmla="*/ 0 w 232"/>
                <a:gd name="T5" fmla="*/ 296 h 296"/>
                <a:gd name="T6" fmla="*/ 112 w 232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96">
                  <a:moveTo>
                    <a:pt x="112" y="0"/>
                  </a:moveTo>
                  <a:lnTo>
                    <a:pt x="232" y="296"/>
                  </a:lnTo>
                  <a:lnTo>
                    <a:pt x="0" y="2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75" name="Freeform 219"/>
            <p:cNvSpPr>
              <a:spLocks/>
            </p:cNvSpPr>
            <p:nvPr/>
          </p:nvSpPr>
          <p:spPr bwMode="auto">
            <a:xfrm>
              <a:off x="3112" y="3360"/>
              <a:ext cx="144" cy="304"/>
            </a:xfrm>
            <a:custGeom>
              <a:avLst/>
              <a:gdLst>
                <a:gd name="T0" fmla="*/ 16 w 144"/>
                <a:gd name="T1" fmla="*/ 0 h 304"/>
                <a:gd name="T2" fmla="*/ 0 w 144"/>
                <a:gd name="T3" fmla="*/ 8 h 304"/>
                <a:gd name="T4" fmla="*/ 120 w 144"/>
                <a:gd name="T5" fmla="*/ 304 h 304"/>
                <a:gd name="T6" fmla="*/ 128 w 144"/>
                <a:gd name="T7" fmla="*/ 304 h 304"/>
                <a:gd name="T8" fmla="*/ 144 w 144"/>
                <a:gd name="T9" fmla="*/ 304 h 304"/>
                <a:gd name="T10" fmla="*/ 136 w 144"/>
                <a:gd name="T11" fmla="*/ 296 h 304"/>
                <a:gd name="T12" fmla="*/ 16 w 14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04">
                  <a:moveTo>
                    <a:pt x="16" y="0"/>
                  </a:moveTo>
                  <a:lnTo>
                    <a:pt x="0" y="8"/>
                  </a:lnTo>
                  <a:lnTo>
                    <a:pt x="120" y="304"/>
                  </a:lnTo>
                  <a:lnTo>
                    <a:pt x="128" y="304"/>
                  </a:lnTo>
                  <a:lnTo>
                    <a:pt x="144" y="304"/>
                  </a:lnTo>
                  <a:lnTo>
                    <a:pt x="136" y="2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76" name="Freeform 220"/>
            <p:cNvSpPr>
              <a:spLocks/>
            </p:cNvSpPr>
            <p:nvPr/>
          </p:nvSpPr>
          <p:spPr bwMode="auto">
            <a:xfrm>
              <a:off x="3000" y="3648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77" name="Freeform 221"/>
            <p:cNvSpPr>
              <a:spLocks/>
            </p:cNvSpPr>
            <p:nvPr/>
          </p:nvSpPr>
          <p:spPr bwMode="auto">
            <a:xfrm>
              <a:off x="3000" y="3336"/>
              <a:ext cx="128" cy="328"/>
            </a:xfrm>
            <a:custGeom>
              <a:avLst/>
              <a:gdLst>
                <a:gd name="T0" fmla="*/ 0 w 128"/>
                <a:gd name="T1" fmla="*/ 320 h 328"/>
                <a:gd name="T2" fmla="*/ 16 w 128"/>
                <a:gd name="T3" fmla="*/ 328 h 328"/>
                <a:gd name="T4" fmla="*/ 128 w 128"/>
                <a:gd name="T5" fmla="*/ 32 h 328"/>
                <a:gd name="T6" fmla="*/ 128 w 128"/>
                <a:gd name="T7" fmla="*/ 24 h 328"/>
                <a:gd name="T8" fmla="*/ 120 w 128"/>
                <a:gd name="T9" fmla="*/ 0 h 328"/>
                <a:gd name="T10" fmla="*/ 112 w 128"/>
                <a:gd name="T11" fmla="*/ 24 h 328"/>
                <a:gd name="T12" fmla="*/ 0 w 128"/>
                <a:gd name="T13" fmla="*/ 32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328">
                  <a:moveTo>
                    <a:pt x="0" y="320"/>
                  </a:moveTo>
                  <a:lnTo>
                    <a:pt x="16" y="328"/>
                  </a:lnTo>
                  <a:lnTo>
                    <a:pt x="128" y="32"/>
                  </a:lnTo>
                  <a:lnTo>
                    <a:pt x="128" y="24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78" name="Rectangle 222"/>
            <p:cNvSpPr>
              <a:spLocks noChangeArrowheads="1"/>
            </p:cNvSpPr>
            <p:nvPr/>
          </p:nvSpPr>
          <p:spPr bwMode="auto">
            <a:xfrm>
              <a:off x="4494" y="384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279" name="Rectangle 223"/>
            <p:cNvSpPr>
              <a:spLocks noChangeArrowheads="1"/>
            </p:cNvSpPr>
            <p:nvPr/>
          </p:nvSpPr>
          <p:spPr bwMode="auto">
            <a:xfrm>
              <a:off x="4548" y="388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fr-FR" altLang="pt-BR"/>
            </a:p>
          </p:txBody>
        </p:sp>
        <p:sp>
          <p:nvSpPr>
            <p:cNvPr id="173280" name="Rectangle 224"/>
            <p:cNvSpPr>
              <a:spLocks noChangeArrowheads="1"/>
            </p:cNvSpPr>
            <p:nvPr/>
          </p:nvSpPr>
          <p:spPr bwMode="auto">
            <a:xfrm>
              <a:off x="4030" y="384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281" name="Rectangle 225"/>
            <p:cNvSpPr>
              <a:spLocks noChangeArrowheads="1"/>
            </p:cNvSpPr>
            <p:nvPr/>
          </p:nvSpPr>
          <p:spPr bwMode="auto">
            <a:xfrm>
              <a:off x="4084" y="388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fr-FR" altLang="pt-BR"/>
            </a:p>
          </p:txBody>
        </p:sp>
        <p:sp>
          <p:nvSpPr>
            <p:cNvPr id="173282" name="Rectangle 226"/>
            <p:cNvSpPr>
              <a:spLocks noChangeArrowheads="1"/>
            </p:cNvSpPr>
            <p:nvPr/>
          </p:nvSpPr>
          <p:spPr bwMode="auto">
            <a:xfrm>
              <a:off x="3566" y="384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283" name="Rectangle 227"/>
            <p:cNvSpPr>
              <a:spLocks noChangeArrowheads="1"/>
            </p:cNvSpPr>
            <p:nvPr/>
          </p:nvSpPr>
          <p:spPr bwMode="auto">
            <a:xfrm>
              <a:off x="3612" y="388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2</a:t>
              </a:r>
              <a:endParaRPr lang="fr-FR" altLang="pt-BR"/>
            </a:p>
          </p:txBody>
        </p:sp>
        <p:sp>
          <p:nvSpPr>
            <p:cNvPr id="173284" name="Rectangle 228"/>
            <p:cNvSpPr>
              <a:spLocks noChangeArrowheads="1"/>
            </p:cNvSpPr>
            <p:nvPr/>
          </p:nvSpPr>
          <p:spPr bwMode="auto">
            <a:xfrm>
              <a:off x="3094" y="369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3285" name="Rectangle 229"/>
            <p:cNvSpPr>
              <a:spLocks noChangeArrowheads="1"/>
            </p:cNvSpPr>
            <p:nvPr/>
          </p:nvSpPr>
          <p:spPr bwMode="auto">
            <a:xfrm>
              <a:off x="3148" y="3736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3</a:t>
              </a:r>
              <a:endParaRPr lang="fr-FR" altLang="pt-BR"/>
            </a:p>
          </p:txBody>
        </p:sp>
        <p:sp>
          <p:nvSpPr>
            <p:cNvPr id="173286" name="Rectangle 230"/>
            <p:cNvSpPr>
              <a:spLocks noChangeArrowheads="1"/>
            </p:cNvSpPr>
            <p:nvPr/>
          </p:nvSpPr>
          <p:spPr bwMode="auto">
            <a:xfrm>
              <a:off x="3277" y="3296"/>
              <a:ext cx="2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 i="1">
                  <a:solidFill>
                    <a:srgbClr val="0000FF"/>
                  </a:solidFill>
                  <a:latin typeface="Times" panose="02020603050405020304" pitchFamily="18" charset="0"/>
                </a:rPr>
                <a:t>a = x</a:t>
              </a:r>
              <a:endParaRPr lang="fr-FR" altLang="pt-BR"/>
            </a:p>
          </p:txBody>
        </p:sp>
        <p:sp>
          <p:nvSpPr>
            <p:cNvPr id="173287" name="Rectangle 231"/>
            <p:cNvSpPr>
              <a:spLocks noChangeArrowheads="1"/>
            </p:cNvSpPr>
            <p:nvPr/>
          </p:nvSpPr>
          <p:spPr bwMode="auto">
            <a:xfrm>
              <a:off x="3749" y="3160"/>
              <a:ext cx="2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 i="1">
                  <a:solidFill>
                    <a:srgbClr val="0000FF"/>
                  </a:solidFill>
                  <a:latin typeface="Times" panose="02020603050405020304" pitchFamily="18" charset="0"/>
                </a:rPr>
                <a:t>b = y</a:t>
              </a:r>
              <a:endParaRPr lang="fr-FR" altLang="pt-BR"/>
            </a:p>
          </p:txBody>
        </p:sp>
        <p:sp>
          <p:nvSpPr>
            <p:cNvPr id="173288" name="Rectangle 232"/>
            <p:cNvSpPr>
              <a:spLocks noChangeArrowheads="1"/>
            </p:cNvSpPr>
            <p:nvPr/>
          </p:nvSpPr>
          <p:spPr bwMode="auto">
            <a:xfrm>
              <a:off x="4227" y="3296"/>
              <a:ext cx="2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 i="1">
                  <a:solidFill>
                    <a:srgbClr val="0000FF"/>
                  </a:solidFill>
                  <a:latin typeface="Times" panose="02020603050405020304" pitchFamily="18" charset="0"/>
                </a:rPr>
                <a:t>c = z</a:t>
              </a:r>
              <a:endParaRPr lang="fr-FR" altLang="pt-BR"/>
            </a:p>
          </p:txBody>
        </p:sp>
        <p:sp>
          <p:nvSpPr>
            <p:cNvPr id="173289" name="Oval 233"/>
            <p:cNvSpPr>
              <a:spLocks noChangeArrowheads="1"/>
            </p:cNvSpPr>
            <p:nvPr/>
          </p:nvSpPr>
          <p:spPr bwMode="auto">
            <a:xfrm>
              <a:off x="2776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90" name="Freeform 234"/>
            <p:cNvSpPr>
              <a:spLocks/>
            </p:cNvSpPr>
            <p:nvPr/>
          </p:nvSpPr>
          <p:spPr bwMode="auto">
            <a:xfrm>
              <a:off x="2800" y="3296"/>
              <a:ext cx="168" cy="96"/>
            </a:xfrm>
            <a:custGeom>
              <a:avLst/>
              <a:gdLst>
                <a:gd name="T0" fmla="*/ 0 w 168"/>
                <a:gd name="T1" fmla="*/ 48 h 96"/>
                <a:gd name="T2" fmla="*/ 0 w 168"/>
                <a:gd name="T3" fmla="*/ 0 h 96"/>
                <a:gd name="T4" fmla="*/ 168 w 168"/>
                <a:gd name="T5" fmla="*/ 48 h 96"/>
                <a:gd name="T6" fmla="*/ 0 w 168"/>
                <a:gd name="T7" fmla="*/ 96 h 96"/>
                <a:gd name="T8" fmla="*/ 0 w 168"/>
                <a:gd name="T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91" name="Freeform 235"/>
            <p:cNvSpPr>
              <a:spLocks/>
            </p:cNvSpPr>
            <p:nvPr/>
          </p:nvSpPr>
          <p:spPr bwMode="auto">
            <a:xfrm>
              <a:off x="2800" y="3296"/>
              <a:ext cx="168" cy="96"/>
            </a:xfrm>
            <a:custGeom>
              <a:avLst/>
              <a:gdLst>
                <a:gd name="T0" fmla="*/ 0 w 168"/>
                <a:gd name="T1" fmla="*/ 48 h 96"/>
                <a:gd name="T2" fmla="*/ 0 w 168"/>
                <a:gd name="T3" fmla="*/ 0 h 96"/>
                <a:gd name="T4" fmla="*/ 168 w 168"/>
                <a:gd name="T5" fmla="*/ 48 h 96"/>
                <a:gd name="T6" fmla="*/ 0 w 168"/>
                <a:gd name="T7" fmla="*/ 96 h 96"/>
                <a:gd name="T8" fmla="*/ 0 w 168"/>
                <a:gd name="T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92" name="Rectangle 236"/>
            <p:cNvSpPr>
              <a:spLocks noChangeArrowheads="1"/>
            </p:cNvSpPr>
            <p:nvPr/>
          </p:nvSpPr>
          <p:spPr bwMode="auto">
            <a:xfrm>
              <a:off x="2424" y="3320"/>
              <a:ext cx="16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93" name="Rectangle 237"/>
            <p:cNvSpPr>
              <a:spLocks noChangeArrowheads="1"/>
            </p:cNvSpPr>
            <p:nvPr/>
          </p:nvSpPr>
          <p:spPr bwMode="auto">
            <a:xfrm>
              <a:off x="2792" y="3320"/>
              <a:ext cx="16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94" name="Rectangle 238"/>
            <p:cNvSpPr>
              <a:spLocks noChangeArrowheads="1"/>
            </p:cNvSpPr>
            <p:nvPr/>
          </p:nvSpPr>
          <p:spPr bwMode="auto">
            <a:xfrm>
              <a:off x="2440" y="3320"/>
              <a:ext cx="352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295" name="Rectangle 239"/>
            <p:cNvSpPr>
              <a:spLocks noChangeArrowheads="1"/>
            </p:cNvSpPr>
            <p:nvPr/>
          </p:nvSpPr>
          <p:spPr bwMode="auto">
            <a:xfrm>
              <a:off x="2304" y="3120"/>
              <a:ext cx="8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b="1" i="1">
                  <a:solidFill>
                    <a:srgbClr val="0000FF"/>
                  </a:solidFill>
                  <a:latin typeface="Times" panose="02020603050405020304" pitchFamily="18" charset="0"/>
                </a:rPr>
                <a:t>Rotação</a:t>
              </a:r>
              <a:r>
                <a:rPr lang="fr-FR" altLang="pt-BR" sz="1500" b="1" i="1">
                  <a:solidFill>
                    <a:srgbClr val="0000FF"/>
                  </a:solidFill>
                  <a:latin typeface="Times" panose="02020603050405020304" pitchFamily="18" charset="0"/>
                </a:rPr>
                <a:t> Simples</a:t>
              </a:r>
              <a:endParaRPr lang="fr-FR" altLang="pt-BR"/>
            </a:p>
          </p:txBody>
        </p:sp>
      </p:grpSp>
    </p:spTree>
    <p:extLst>
      <p:ext uri="{BB962C8B-B14F-4D97-AF65-F5344CB8AC3E}">
        <p14:creationId xmlns:p14="http://schemas.microsoft.com/office/powerpoint/2010/main" val="319138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Rotações Simples</a:t>
            </a:r>
            <a:endParaRPr lang="fr-FR" altLang="pt-BR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48006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void RSE(TNo** ppRaiz)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TNo *pAux;</a:t>
            </a:r>
          </a:p>
          <a:p>
            <a:pPr>
              <a:lnSpc>
                <a:spcPct val="80000"/>
              </a:lnSpc>
            </a:pPr>
            <a:endParaRPr lang="fr-FR" altLang="pt-BR" sz="17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pAux = (*ppRaiz)-&gt;pDir;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(*ppRaiz)-&gt;pDir = pAux-&gt;pEsq;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pAux-&gt;pEsq = (*ppRaiz);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(*ppRaiz) = pAux;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fr-FR" altLang="pt-BR" sz="17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void RSD(TNo** ppRaiz)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TNo *pAux;</a:t>
            </a:r>
          </a:p>
          <a:p>
            <a:pPr>
              <a:lnSpc>
                <a:spcPct val="80000"/>
              </a:lnSpc>
            </a:pPr>
            <a:endParaRPr lang="fr-FR" altLang="pt-BR" sz="17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pAux = (*ppRaiz)-&gt;pEsq;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(*ppRaiz)-&gt;pEsq = pAux-&gt;pDir;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pAux-&gt;pDir = (*ppRaiz);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  (*ppRaiz) = pAux;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7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6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923892" y="219076"/>
            <a:ext cx="8229600" cy="865187"/>
          </a:xfrm>
        </p:spPr>
        <p:txBody>
          <a:bodyPr/>
          <a:lstStyle/>
          <a:p>
            <a:r>
              <a:rPr lang="en-US" altLang="en-US" dirty="0" err="1"/>
              <a:t>Rotações</a:t>
            </a:r>
            <a:r>
              <a:rPr lang="en-US" altLang="en-US" dirty="0"/>
              <a:t> </a:t>
            </a:r>
            <a:r>
              <a:rPr lang="en-US" altLang="en-US" dirty="0" err="1"/>
              <a:t>Duplas</a:t>
            </a:r>
            <a:endParaRPr lang="en-US" altLang="en-US" dirty="0"/>
          </a:p>
        </p:txBody>
      </p:sp>
      <p:grpSp>
        <p:nvGrpSpPr>
          <p:cNvPr id="172272" name="Group 240"/>
          <p:cNvGrpSpPr>
            <a:grpSpLocks/>
          </p:cNvGrpSpPr>
          <p:nvPr/>
        </p:nvGrpSpPr>
        <p:grpSpPr bwMode="auto">
          <a:xfrm>
            <a:off x="990600" y="3911600"/>
            <a:ext cx="6438900" cy="2489200"/>
            <a:chOff x="624" y="2456"/>
            <a:chExt cx="4056" cy="1568"/>
          </a:xfrm>
        </p:grpSpPr>
        <p:sp>
          <p:nvSpPr>
            <p:cNvPr id="172038" name="AutoShape 6"/>
            <p:cNvSpPr>
              <a:spLocks noChangeAspect="1" noChangeArrowheads="1" noTextEdit="1"/>
            </p:cNvSpPr>
            <p:nvPr/>
          </p:nvSpPr>
          <p:spPr bwMode="auto">
            <a:xfrm>
              <a:off x="624" y="2640"/>
              <a:ext cx="4056" cy="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40" name="Freeform 8"/>
            <p:cNvSpPr>
              <a:spLocks/>
            </p:cNvSpPr>
            <p:nvPr/>
          </p:nvSpPr>
          <p:spPr bwMode="auto">
            <a:xfrm>
              <a:off x="3312" y="30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41" name="Freeform 9"/>
            <p:cNvSpPr>
              <a:spLocks/>
            </p:cNvSpPr>
            <p:nvPr/>
          </p:nvSpPr>
          <p:spPr bwMode="auto">
            <a:xfrm>
              <a:off x="3072" y="316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42" name="Freeform 10"/>
            <p:cNvSpPr>
              <a:spLocks/>
            </p:cNvSpPr>
            <p:nvPr/>
          </p:nvSpPr>
          <p:spPr bwMode="auto">
            <a:xfrm>
              <a:off x="3080" y="3024"/>
              <a:ext cx="240" cy="152"/>
            </a:xfrm>
            <a:custGeom>
              <a:avLst/>
              <a:gdLst>
                <a:gd name="T0" fmla="*/ 240 w 240"/>
                <a:gd name="T1" fmla="*/ 16 h 152"/>
                <a:gd name="T2" fmla="*/ 232 w 240"/>
                <a:gd name="T3" fmla="*/ 0 h 152"/>
                <a:gd name="T4" fmla="*/ 0 w 240"/>
                <a:gd name="T5" fmla="*/ 136 h 152"/>
                <a:gd name="T6" fmla="*/ 8 w 240"/>
                <a:gd name="T7" fmla="*/ 152 h 152"/>
                <a:gd name="T8" fmla="*/ 240 w 240"/>
                <a:gd name="T9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52">
                  <a:moveTo>
                    <a:pt x="240" y="16"/>
                  </a:moveTo>
                  <a:lnTo>
                    <a:pt x="232" y="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43" name="Freeform 11"/>
            <p:cNvSpPr>
              <a:spLocks/>
            </p:cNvSpPr>
            <p:nvPr/>
          </p:nvSpPr>
          <p:spPr bwMode="auto">
            <a:xfrm>
              <a:off x="2968" y="3176"/>
              <a:ext cx="232" cy="448"/>
            </a:xfrm>
            <a:custGeom>
              <a:avLst/>
              <a:gdLst>
                <a:gd name="T0" fmla="*/ 112 w 232"/>
                <a:gd name="T1" fmla="*/ 0 h 448"/>
                <a:gd name="T2" fmla="*/ 232 w 232"/>
                <a:gd name="T3" fmla="*/ 448 h 448"/>
                <a:gd name="T4" fmla="*/ 0 w 232"/>
                <a:gd name="T5" fmla="*/ 448 h 448"/>
                <a:gd name="T6" fmla="*/ 112 w 232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8">
                  <a:moveTo>
                    <a:pt x="112" y="0"/>
                  </a:moveTo>
                  <a:lnTo>
                    <a:pt x="232" y="448"/>
                  </a:lnTo>
                  <a:lnTo>
                    <a:pt x="0" y="44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44" name="Freeform 12"/>
            <p:cNvSpPr>
              <a:spLocks/>
            </p:cNvSpPr>
            <p:nvPr/>
          </p:nvSpPr>
          <p:spPr bwMode="auto">
            <a:xfrm>
              <a:off x="3072" y="3168"/>
              <a:ext cx="144" cy="456"/>
            </a:xfrm>
            <a:custGeom>
              <a:avLst/>
              <a:gdLst>
                <a:gd name="T0" fmla="*/ 16 w 144"/>
                <a:gd name="T1" fmla="*/ 0 h 456"/>
                <a:gd name="T2" fmla="*/ 0 w 144"/>
                <a:gd name="T3" fmla="*/ 8 h 456"/>
                <a:gd name="T4" fmla="*/ 120 w 144"/>
                <a:gd name="T5" fmla="*/ 456 h 456"/>
                <a:gd name="T6" fmla="*/ 128 w 144"/>
                <a:gd name="T7" fmla="*/ 456 h 456"/>
                <a:gd name="T8" fmla="*/ 144 w 144"/>
                <a:gd name="T9" fmla="*/ 456 h 456"/>
                <a:gd name="T10" fmla="*/ 136 w 144"/>
                <a:gd name="T11" fmla="*/ 448 h 456"/>
                <a:gd name="T12" fmla="*/ 16 w 144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45" name="Freeform 13"/>
            <p:cNvSpPr>
              <a:spLocks/>
            </p:cNvSpPr>
            <p:nvPr/>
          </p:nvSpPr>
          <p:spPr bwMode="auto">
            <a:xfrm>
              <a:off x="2952" y="3608"/>
              <a:ext cx="248" cy="16"/>
            </a:xfrm>
            <a:custGeom>
              <a:avLst/>
              <a:gdLst>
                <a:gd name="T0" fmla="*/ 248 w 248"/>
                <a:gd name="T1" fmla="*/ 16 h 16"/>
                <a:gd name="T2" fmla="*/ 248 w 248"/>
                <a:gd name="T3" fmla="*/ 0 h 16"/>
                <a:gd name="T4" fmla="*/ 8 w 248"/>
                <a:gd name="T5" fmla="*/ 0 h 16"/>
                <a:gd name="T6" fmla="*/ 0 w 248"/>
                <a:gd name="T7" fmla="*/ 8 h 16"/>
                <a:gd name="T8" fmla="*/ 0 w 248"/>
                <a:gd name="T9" fmla="*/ 16 h 16"/>
                <a:gd name="T10" fmla="*/ 8 w 248"/>
                <a:gd name="T11" fmla="*/ 16 h 16"/>
                <a:gd name="T12" fmla="*/ 248 w 24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6">
                  <a:moveTo>
                    <a:pt x="248" y="16"/>
                  </a:moveTo>
                  <a:lnTo>
                    <a:pt x="24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46" name="Freeform 14"/>
            <p:cNvSpPr>
              <a:spLocks/>
            </p:cNvSpPr>
            <p:nvPr/>
          </p:nvSpPr>
          <p:spPr bwMode="auto">
            <a:xfrm>
              <a:off x="2952" y="3168"/>
              <a:ext cx="136" cy="456"/>
            </a:xfrm>
            <a:custGeom>
              <a:avLst/>
              <a:gdLst>
                <a:gd name="T0" fmla="*/ 0 w 136"/>
                <a:gd name="T1" fmla="*/ 448 h 456"/>
                <a:gd name="T2" fmla="*/ 16 w 136"/>
                <a:gd name="T3" fmla="*/ 456 h 456"/>
                <a:gd name="T4" fmla="*/ 136 w 136"/>
                <a:gd name="T5" fmla="*/ 8 h 456"/>
                <a:gd name="T6" fmla="*/ 120 w 136"/>
                <a:gd name="T7" fmla="*/ 8 h 456"/>
                <a:gd name="T8" fmla="*/ 136 w 136"/>
                <a:gd name="T9" fmla="*/ 0 h 456"/>
                <a:gd name="T10" fmla="*/ 120 w 136"/>
                <a:gd name="T11" fmla="*/ 0 h 456"/>
                <a:gd name="T12" fmla="*/ 0 w 136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47" name="Freeform 15"/>
            <p:cNvSpPr>
              <a:spLocks/>
            </p:cNvSpPr>
            <p:nvPr/>
          </p:nvSpPr>
          <p:spPr bwMode="auto">
            <a:xfrm>
              <a:off x="1968" y="2872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8 w 16"/>
                <a:gd name="T5" fmla="*/ 24 h 24"/>
                <a:gd name="T6" fmla="*/ 16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8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48" name="Freeform 16"/>
            <p:cNvSpPr>
              <a:spLocks/>
            </p:cNvSpPr>
            <p:nvPr/>
          </p:nvSpPr>
          <p:spPr bwMode="auto">
            <a:xfrm>
              <a:off x="2328" y="2648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0 h 16"/>
                <a:gd name="T4" fmla="*/ 16 w 16"/>
                <a:gd name="T5" fmla="*/ 16 h 16"/>
                <a:gd name="T6" fmla="*/ 8 w 16"/>
                <a:gd name="T7" fmla="*/ 16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49" name="Freeform 17"/>
            <p:cNvSpPr>
              <a:spLocks/>
            </p:cNvSpPr>
            <p:nvPr/>
          </p:nvSpPr>
          <p:spPr bwMode="auto">
            <a:xfrm>
              <a:off x="1976" y="2648"/>
              <a:ext cx="360" cy="240"/>
            </a:xfrm>
            <a:custGeom>
              <a:avLst/>
              <a:gdLst>
                <a:gd name="T0" fmla="*/ 0 w 360"/>
                <a:gd name="T1" fmla="*/ 224 h 240"/>
                <a:gd name="T2" fmla="*/ 8 w 360"/>
                <a:gd name="T3" fmla="*/ 240 h 240"/>
                <a:gd name="T4" fmla="*/ 360 w 360"/>
                <a:gd name="T5" fmla="*/ 16 h 240"/>
                <a:gd name="T6" fmla="*/ 352 w 360"/>
                <a:gd name="T7" fmla="*/ 0 h 240"/>
                <a:gd name="T8" fmla="*/ 0 w 360"/>
                <a:gd name="T9" fmla="*/ 2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240">
                  <a:moveTo>
                    <a:pt x="0" y="224"/>
                  </a:moveTo>
                  <a:lnTo>
                    <a:pt x="8" y="240"/>
                  </a:lnTo>
                  <a:lnTo>
                    <a:pt x="360" y="16"/>
                  </a:lnTo>
                  <a:lnTo>
                    <a:pt x="352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50" name="Freeform 18"/>
            <p:cNvSpPr>
              <a:spLocks/>
            </p:cNvSpPr>
            <p:nvPr/>
          </p:nvSpPr>
          <p:spPr bwMode="auto">
            <a:xfrm>
              <a:off x="2096" y="3032"/>
              <a:ext cx="240" cy="448"/>
            </a:xfrm>
            <a:custGeom>
              <a:avLst/>
              <a:gdLst>
                <a:gd name="T0" fmla="*/ 120 w 240"/>
                <a:gd name="T1" fmla="*/ 0 h 448"/>
                <a:gd name="T2" fmla="*/ 240 w 240"/>
                <a:gd name="T3" fmla="*/ 448 h 448"/>
                <a:gd name="T4" fmla="*/ 0 w 240"/>
                <a:gd name="T5" fmla="*/ 448 h 448"/>
                <a:gd name="T6" fmla="*/ 120 w 240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448">
                  <a:moveTo>
                    <a:pt x="120" y="0"/>
                  </a:moveTo>
                  <a:lnTo>
                    <a:pt x="240" y="448"/>
                  </a:lnTo>
                  <a:lnTo>
                    <a:pt x="0" y="44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51" name="Freeform 19"/>
            <p:cNvSpPr>
              <a:spLocks/>
            </p:cNvSpPr>
            <p:nvPr/>
          </p:nvSpPr>
          <p:spPr bwMode="auto">
            <a:xfrm>
              <a:off x="2208" y="3032"/>
              <a:ext cx="136" cy="456"/>
            </a:xfrm>
            <a:custGeom>
              <a:avLst/>
              <a:gdLst>
                <a:gd name="T0" fmla="*/ 16 w 136"/>
                <a:gd name="T1" fmla="*/ 0 h 456"/>
                <a:gd name="T2" fmla="*/ 0 w 136"/>
                <a:gd name="T3" fmla="*/ 8 h 456"/>
                <a:gd name="T4" fmla="*/ 112 w 136"/>
                <a:gd name="T5" fmla="*/ 456 h 456"/>
                <a:gd name="T6" fmla="*/ 120 w 136"/>
                <a:gd name="T7" fmla="*/ 456 h 456"/>
                <a:gd name="T8" fmla="*/ 136 w 136"/>
                <a:gd name="T9" fmla="*/ 456 h 456"/>
                <a:gd name="T10" fmla="*/ 128 w 136"/>
                <a:gd name="T11" fmla="*/ 448 h 456"/>
                <a:gd name="T12" fmla="*/ 16 w 136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16" y="0"/>
                  </a:moveTo>
                  <a:lnTo>
                    <a:pt x="0" y="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36" y="456"/>
                  </a:lnTo>
                  <a:lnTo>
                    <a:pt x="128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52" name="Freeform 20"/>
            <p:cNvSpPr>
              <a:spLocks/>
            </p:cNvSpPr>
            <p:nvPr/>
          </p:nvSpPr>
          <p:spPr bwMode="auto">
            <a:xfrm>
              <a:off x="2088" y="3472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53" name="Freeform 21"/>
            <p:cNvSpPr>
              <a:spLocks/>
            </p:cNvSpPr>
            <p:nvPr/>
          </p:nvSpPr>
          <p:spPr bwMode="auto">
            <a:xfrm>
              <a:off x="2088" y="3032"/>
              <a:ext cx="136" cy="456"/>
            </a:xfrm>
            <a:custGeom>
              <a:avLst/>
              <a:gdLst>
                <a:gd name="T0" fmla="*/ 0 w 136"/>
                <a:gd name="T1" fmla="*/ 448 h 456"/>
                <a:gd name="T2" fmla="*/ 16 w 136"/>
                <a:gd name="T3" fmla="*/ 456 h 456"/>
                <a:gd name="T4" fmla="*/ 136 w 136"/>
                <a:gd name="T5" fmla="*/ 8 h 456"/>
                <a:gd name="T6" fmla="*/ 120 w 136"/>
                <a:gd name="T7" fmla="*/ 8 h 456"/>
                <a:gd name="T8" fmla="*/ 136 w 136"/>
                <a:gd name="T9" fmla="*/ 0 h 456"/>
                <a:gd name="T10" fmla="*/ 120 w 136"/>
                <a:gd name="T11" fmla="*/ 0 h 456"/>
                <a:gd name="T12" fmla="*/ 0 w 136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54" name="Freeform 22"/>
            <p:cNvSpPr>
              <a:spLocks/>
            </p:cNvSpPr>
            <p:nvPr/>
          </p:nvSpPr>
          <p:spPr bwMode="auto">
            <a:xfrm>
              <a:off x="1160" y="3336"/>
              <a:ext cx="232" cy="296"/>
            </a:xfrm>
            <a:custGeom>
              <a:avLst/>
              <a:gdLst>
                <a:gd name="T0" fmla="*/ 120 w 232"/>
                <a:gd name="T1" fmla="*/ 0 h 296"/>
                <a:gd name="T2" fmla="*/ 0 w 232"/>
                <a:gd name="T3" fmla="*/ 296 h 296"/>
                <a:gd name="T4" fmla="*/ 232 w 232"/>
                <a:gd name="T5" fmla="*/ 296 h 296"/>
                <a:gd name="T6" fmla="*/ 120 w 232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96">
                  <a:moveTo>
                    <a:pt x="120" y="0"/>
                  </a:moveTo>
                  <a:lnTo>
                    <a:pt x="0" y="296"/>
                  </a:lnTo>
                  <a:lnTo>
                    <a:pt x="232" y="29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55" name="Freeform 23"/>
            <p:cNvSpPr>
              <a:spLocks/>
            </p:cNvSpPr>
            <p:nvPr/>
          </p:nvSpPr>
          <p:spPr bwMode="auto">
            <a:xfrm>
              <a:off x="1152" y="3328"/>
              <a:ext cx="128" cy="312"/>
            </a:xfrm>
            <a:custGeom>
              <a:avLst/>
              <a:gdLst>
                <a:gd name="T0" fmla="*/ 128 w 128"/>
                <a:gd name="T1" fmla="*/ 8 h 312"/>
                <a:gd name="T2" fmla="*/ 112 w 128"/>
                <a:gd name="T3" fmla="*/ 0 h 312"/>
                <a:gd name="T4" fmla="*/ 0 w 128"/>
                <a:gd name="T5" fmla="*/ 304 h 312"/>
                <a:gd name="T6" fmla="*/ 0 w 128"/>
                <a:gd name="T7" fmla="*/ 312 h 312"/>
                <a:gd name="T8" fmla="*/ 8 w 128"/>
                <a:gd name="T9" fmla="*/ 312 h 312"/>
                <a:gd name="T10" fmla="*/ 16 w 128"/>
                <a:gd name="T11" fmla="*/ 312 h 312"/>
                <a:gd name="T12" fmla="*/ 128 w 128"/>
                <a:gd name="T13" fmla="*/ 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312">
                  <a:moveTo>
                    <a:pt x="128" y="8"/>
                  </a:moveTo>
                  <a:lnTo>
                    <a:pt x="112" y="0"/>
                  </a:lnTo>
                  <a:lnTo>
                    <a:pt x="0" y="304"/>
                  </a:lnTo>
                  <a:lnTo>
                    <a:pt x="0" y="312"/>
                  </a:lnTo>
                  <a:lnTo>
                    <a:pt x="8" y="312"/>
                  </a:lnTo>
                  <a:lnTo>
                    <a:pt x="16" y="312"/>
                  </a:lnTo>
                  <a:lnTo>
                    <a:pt x="12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56" name="Freeform 24"/>
            <p:cNvSpPr>
              <a:spLocks/>
            </p:cNvSpPr>
            <p:nvPr/>
          </p:nvSpPr>
          <p:spPr bwMode="auto">
            <a:xfrm>
              <a:off x="1160" y="3624"/>
              <a:ext cx="248" cy="16"/>
            </a:xfrm>
            <a:custGeom>
              <a:avLst/>
              <a:gdLst>
                <a:gd name="T0" fmla="*/ 0 w 248"/>
                <a:gd name="T1" fmla="*/ 0 h 16"/>
                <a:gd name="T2" fmla="*/ 0 w 248"/>
                <a:gd name="T3" fmla="*/ 16 h 16"/>
                <a:gd name="T4" fmla="*/ 232 w 248"/>
                <a:gd name="T5" fmla="*/ 16 h 16"/>
                <a:gd name="T6" fmla="*/ 248 w 248"/>
                <a:gd name="T7" fmla="*/ 16 h 16"/>
                <a:gd name="T8" fmla="*/ 240 w 248"/>
                <a:gd name="T9" fmla="*/ 8 h 16"/>
                <a:gd name="T10" fmla="*/ 232 w 248"/>
                <a:gd name="T11" fmla="*/ 0 h 16"/>
                <a:gd name="T12" fmla="*/ 0 w 24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6">
                  <a:moveTo>
                    <a:pt x="0" y="0"/>
                  </a:moveTo>
                  <a:lnTo>
                    <a:pt x="0" y="16"/>
                  </a:lnTo>
                  <a:lnTo>
                    <a:pt x="232" y="16"/>
                  </a:lnTo>
                  <a:lnTo>
                    <a:pt x="248" y="16"/>
                  </a:lnTo>
                  <a:lnTo>
                    <a:pt x="240" y="8"/>
                  </a:lnTo>
                  <a:lnTo>
                    <a:pt x="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57" name="Freeform 25"/>
            <p:cNvSpPr>
              <a:spLocks/>
            </p:cNvSpPr>
            <p:nvPr/>
          </p:nvSpPr>
          <p:spPr bwMode="auto">
            <a:xfrm>
              <a:off x="1264" y="3304"/>
              <a:ext cx="136" cy="336"/>
            </a:xfrm>
            <a:custGeom>
              <a:avLst/>
              <a:gdLst>
                <a:gd name="T0" fmla="*/ 120 w 136"/>
                <a:gd name="T1" fmla="*/ 336 h 336"/>
                <a:gd name="T2" fmla="*/ 136 w 136"/>
                <a:gd name="T3" fmla="*/ 328 h 336"/>
                <a:gd name="T4" fmla="*/ 16 w 136"/>
                <a:gd name="T5" fmla="*/ 24 h 336"/>
                <a:gd name="T6" fmla="*/ 8 w 136"/>
                <a:gd name="T7" fmla="*/ 0 h 336"/>
                <a:gd name="T8" fmla="*/ 0 w 136"/>
                <a:gd name="T9" fmla="*/ 24 h 336"/>
                <a:gd name="T10" fmla="*/ 0 w 136"/>
                <a:gd name="T11" fmla="*/ 32 h 336"/>
                <a:gd name="T12" fmla="*/ 120 w 136"/>
                <a:gd name="T1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336">
                  <a:moveTo>
                    <a:pt x="120" y="336"/>
                  </a:moveTo>
                  <a:lnTo>
                    <a:pt x="136" y="328"/>
                  </a:lnTo>
                  <a:lnTo>
                    <a:pt x="16" y="24"/>
                  </a:lnTo>
                  <a:lnTo>
                    <a:pt x="8" y="0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20" y="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58" name="Freeform 26"/>
            <p:cNvSpPr>
              <a:spLocks/>
            </p:cNvSpPr>
            <p:nvPr/>
          </p:nvSpPr>
          <p:spPr bwMode="auto">
            <a:xfrm>
              <a:off x="1632" y="3336"/>
              <a:ext cx="232" cy="448"/>
            </a:xfrm>
            <a:custGeom>
              <a:avLst/>
              <a:gdLst>
                <a:gd name="T0" fmla="*/ 112 w 232"/>
                <a:gd name="T1" fmla="*/ 0 h 448"/>
                <a:gd name="T2" fmla="*/ 0 w 232"/>
                <a:gd name="T3" fmla="*/ 448 h 448"/>
                <a:gd name="T4" fmla="*/ 232 w 232"/>
                <a:gd name="T5" fmla="*/ 448 h 448"/>
                <a:gd name="T6" fmla="*/ 112 w 232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8">
                  <a:moveTo>
                    <a:pt x="112" y="0"/>
                  </a:moveTo>
                  <a:lnTo>
                    <a:pt x="0" y="448"/>
                  </a:lnTo>
                  <a:lnTo>
                    <a:pt x="232" y="448"/>
                  </a:lnTo>
                  <a:lnTo>
                    <a:pt x="112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59" name="Freeform 27"/>
            <p:cNvSpPr>
              <a:spLocks/>
            </p:cNvSpPr>
            <p:nvPr/>
          </p:nvSpPr>
          <p:spPr bwMode="auto">
            <a:xfrm>
              <a:off x="1616" y="3328"/>
              <a:ext cx="136" cy="456"/>
            </a:xfrm>
            <a:custGeom>
              <a:avLst/>
              <a:gdLst>
                <a:gd name="T0" fmla="*/ 136 w 136"/>
                <a:gd name="T1" fmla="*/ 8 h 456"/>
                <a:gd name="T2" fmla="*/ 120 w 136"/>
                <a:gd name="T3" fmla="*/ 0 h 456"/>
                <a:gd name="T4" fmla="*/ 0 w 136"/>
                <a:gd name="T5" fmla="*/ 448 h 456"/>
                <a:gd name="T6" fmla="*/ 0 w 136"/>
                <a:gd name="T7" fmla="*/ 456 h 456"/>
                <a:gd name="T8" fmla="*/ 8 w 136"/>
                <a:gd name="T9" fmla="*/ 456 h 456"/>
                <a:gd name="T10" fmla="*/ 16 w 136"/>
                <a:gd name="T11" fmla="*/ 456 h 456"/>
                <a:gd name="T12" fmla="*/ 136 w 136"/>
                <a:gd name="T13" fmla="*/ 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136" y="8"/>
                  </a:moveTo>
                  <a:lnTo>
                    <a:pt x="120" y="0"/>
                  </a:lnTo>
                  <a:lnTo>
                    <a:pt x="0" y="448"/>
                  </a:lnTo>
                  <a:lnTo>
                    <a:pt x="0" y="456"/>
                  </a:lnTo>
                  <a:lnTo>
                    <a:pt x="8" y="456"/>
                  </a:lnTo>
                  <a:lnTo>
                    <a:pt x="16" y="456"/>
                  </a:lnTo>
                  <a:lnTo>
                    <a:pt x="13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60" name="Freeform 28"/>
            <p:cNvSpPr>
              <a:spLocks/>
            </p:cNvSpPr>
            <p:nvPr/>
          </p:nvSpPr>
          <p:spPr bwMode="auto">
            <a:xfrm>
              <a:off x="1624" y="3768"/>
              <a:ext cx="256" cy="16"/>
            </a:xfrm>
            <a:custGeom>
              <a:avLst/>
              <a:gdLst>
                <a:gd name="T0" fmla="*/ 0 w 256"/>
                <a:gd name="T1" fmla="*/ 0 h 16"/>
                <a:gd name="T2" fmla="*/ 0 w 256"/>
                <a:gd name="T3" fmla="*/ 16 h 16"/>
                <a:gd name="T4" fmla="*/ 240 w 256"/>
                <a:gd name="T5" fmla="*/ 16 h 16"/>
                <a:gd name="T6" fmla="*/ 256 w 256"/>
                <a:gd name="T7" fmla="*/ 16 h 16"/>
                <a:gd name="T8" fmla="*/ 248 w 256"/>
                <a:gd name="T9" fmla="*/ 8 h 16"/>
                <a:gd name="T10" fmla="*/ 240 w 256"/>
                <a:gd name="T11" fmla="*/ 0 h 16"/>
                <a:gd name="T12" fmla="*/ 0 w 25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6">
                  <a:moveTo>
                    <a:pt x="0" y="0"/>
                  </a:moveTo>
                  <a:lnTo>
                    <a:pt x="0" y="16"/>
                  </a:lnTo>
                  <a:lnTo>
                    <a:pt x="240" y="16"/>
                  </a:lnTo>
                  <a:lnTo>
                    <a:pt x="256" y="16"/>
                  </a:lnTo>
                  <a:lnTo>
                    <a:pt x="248" y="8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61" name="Freeform 29"/>
            <p:cNvSpPr>
              <a:spLocks/>
            </p:cNvSpPr>
            <p:nvPr/>
          </p:nvSpPr>
          <p:spPr bwMode="auto">
            <a:xfrm>
              <a:off x="1736" y="3328"/>
              <a:ext cx="136" cy="456"/>
            </a:xfrm>
            <a:custGeom>
              <a:avLst/>
              <a:gdLst>
                <a:gd name="T0" fmla="*/ 120 w 136"/>
                <a:gd name="T1" fmla="*/ 456 h 456"/>
                <a:gd name="T2" fmla="*/ 136 w 136"/>
                <a:gd name="T3" fmla="*/ 448 h 456"/>
                <a:gd name="T4" fmla="*/ 16 w 136"/>
                <a:gd name="T5" fmla="*/ 0 h 456"/>
                <a:gd name="T6" fmla="*/ 0 w 136"/>
                <a:gd name="T7" fmla="*/ 0 h 456"/>
                <a:gd name="T8" fmla="*/ 16 w 136"/>
                <a:gd name="T9" fmla="*/ 8 h 456"/>
                <a:gd name="T10" fmla="*/ 0 w 136"/>
                <a:gd name="T11" fmla="*/ 8 h 456"/>
                <a:gd name="T12" fmla="*/ 120 w 136"/>
                <a:gd name="T1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120" y="456"/>
                  </a:moveTo>
                  <a:lnTo>
                    <a:pt x="136" y="448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120" y="4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62" name="Rectangle 30"/>
            <p:cNvSpPr>
              <a:spLocks noChangeArrowheads="1"/>
            </p:cNvSpPr>
            <p:nvPr/>
          </p:nvSpPr>
          <p:spPr bwMode="auto">
            <a:xfrm>
              <a:off x="1976" y="2872"/>
              <a:ext cx="8" cy="1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63" name="Rectangle 31"/>
            <p:cNvSpPr>
              <a:spLocks noChangeArrowheads="1"/>
            </p:cNvSpPr>
            <p:nvPr/>
          </p:nvSpPr>
          <p:spPr bwMode="auto">
            <a:xfrm>
              <a:off x="1032" y="3024"/>
              <a:ext cx="8" cy="1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64" name="Freeform 32"/>
            <p:cNvSpPr>
              <a:spLocks/>
            </p:cNvSpPr>
            <p:nvPr/>
          </p:nvSpPr>
          <p:spPr bwMode="auto">
            <a:xfrm>
              <a:off x="1040" y="2872"/>
              <a:ext cx="936" cy="168"/>
            </a:xfrm>
            <a:custGeom>
              <a:avLst/>
              <a:gdLst>
                <a:gd name="T0" fmla="*/ 936 w 936"/>
                <a:gd name="T1" fmla="*/ 16 h 168"/>
                <a:gd name="T2" fmla="*/ 936 w 936"/>
                <a:gd name="T3" fmla="*/ 0 h 168"/>
                <a:gd name="T4" fmla="*/ 0 w 936"/>
                <a:gd name="T5" fmla="*/ 152 h 168"/>
                <a:gd name="T6" fmla="*/ 0 w 936"/>
                <a:gd name="T7" fmla="*/ 168 h 168"/>
                <a:gd name="T8" fmla="*/ 936 w 936"/>
                <a:gd name="T9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168">
                  <a:moveTo>
                    <a:pt x="936" y="16"/>
                  </a:moveTo>
                  <a:lnTo>
                    <a:pt x="936" y="0"/>
                  </a:lnTo>
                  <a:lnTo>
                    <a:pt x="0" y="152"/>
                  </a:lnTo>
                  <a:lnTo>
                    <a:pt x="0" y="168"/>
                  </a:lnTo>
                  <a:lnTo>
                    <a:pt x="93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65" name="Freeform 33"/>
            <p:cNvSpPr>
              <a:spLocks/>
            </p:cNvSpPr>
            <p:nvPr/>
          </p:nvSpPr>
          <p:spPr bwMode="auto">
            <a:xfrm>
              <a:off x="1512" y="3176"/>
              <a:ext cx="16" cy="24"/>
            </a:xfrm>
            <a:custGeom>
              <a:avLst/>
              <a:gdLst>
                <a:gd name="T0" fmla="*/ 0 w 16"/>
                <a:gd name="T1" fmla="*/ 16 h 24"/>
                <a:gd name="T2" fmla="*/ 8 w 16"/>
                <a:gd name="T3" fmla="*/ 24 h 24"/>
                <a:gd name="T4" fmla="*/ 16 w 16"/>
                <a:gd name="T5" fmla="*/ 8 h 24"/>
                <a:gd name="T6" fmla="*/ 8 w 16"/>
                <a:gd name="T7" fmla="*/ 0 h 24"/>
                <a:gd name="T8" fmla="*/ 0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66" name="Freeform 34"/>
            <p:cNvSpPr>
              <a:spLocks/>
            </p:cNvSpPr>
            <p:nvPr/>
          </p:nvSpPr>
          <p:spPr bwMode="auto">
            <a:xfrm>
              <a:off x="1032" y="30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16 h 16"/>
                <a:gd name="T4" fmla="*/ 8 w 16"/>
                <a:gd name="T5" fmla="*/ 0 h 16"/>
                <a:gd name="T6" fmla="*/ 16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16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67" name="Freeform 35"/>
            <p:cNvSpPr>
              <a:spLocks/>
            </p:cNvSpPr>
            <p:nvPr/>
          </p:nvSpPr>
          <p:spPr bwMode="auto">
            <a:xfrm>
              <a:off x="1040" y="3024"/>
              <a:ext cx="480" cy="168"/>
            </a:xfrm>
            <a:custGeom>
              <a:avLst/>
              <a:gdLst>
                <a:gd name="T0" fmla="*/ 472 w 480"/>
                <a:gd name="T1" fmla="*/ 168 h 168"/>
                <a:gd name="T2" fmla="*/ 480 w 480"/>
                <a:gd name="T3" fmla="*/ 152 h 168"/>
                <a:gd name="T4" fmla="*/ 8 w 480"/>
                <a:gd name="T5" fmla="*/ 0 h 168"/>
                <a:gd name="T6" fmla="*/ 0 w 480"/>
                <a:gd name="T7" fmla="*/ 16 h 168"/>
                <a:gd name="T8" fmla="*/ 472 w 480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8">
                  <a:moveTo>
                    <a:pt x="472" y="168"/>
                  </a:moveTo>
                  <a:lnTo>
                    <a:pt x="480" y="15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72" y="16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68" name="Freeform 36"/>
            <p:cNvSpPr>
              <a:spLocks/>
            </p:cNvSpPr>
            <p:nvPr/>
          </p:nvSpPr>
          <p:spPr bwMode="auto">
            <a:xfrm>
              <a:off x="1504" y="3176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69" name="Freeform 37"/>
            <p:cNvSpPr>
              <a:spLocks/>
            </p:cNvSpPr>
            <p:nvPr/>
          </p:nvSpPr>
          <p:spPr bwMode="auto">
            <a:xfrm>
              <a:off x="1744" y="3320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70" name="Freeform 38"/>
            <p:cNvSpPr>
              <a:spLocks/>
            </p:cNvSpPr>
            <p:nvPr/>
          </p:nvSpPr>
          <p:spPr bwMode="auto">
            <a:xfrm>
              <a:off x="1512" y="3176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71" name="Freeform 39"/>
            <p:cNvSpPr>
              <a:spLocks/>
            </p:cNvSpPr>
            <p:nvPr/>
          </p:nvSpPr>
          <p:spPr bwMode="auto">
            <a:xfrm>
              <a:off x="1040" y="30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72" name="Freeform 40"/>
            <p:cNvSpPr>
              <a:spLocks/>
            </p:cNvSpPr>
            <p:nvPr/>
          </p:nvSpPr>
          <p:spPr bwMode="auto">
            <a:xfrm>
              <a:off x="800" y="3176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73" name="Freeform 41"/>
            <p:cNvSpPr>
              <a:spLocks/>
            </p:cNvSpPr>
            <p:nvPr/>
          </p:nvSpPr>
          <p:spPr bwMode="auto">
            <a:xfrm>
              <a:off x="808" y="3024"/>
              <a:ext cx="240" cy="168"/>
            </a:xfrm>
            <a:custGeom>
              <a:avLst/>
              <a:gdLst>
                <a:gd name="T0" fmla="*/ 240 w 240"/>
                <a:gd name="T1" fmla="*/ 16 h 168"/>
                <a:gd name="T2" fmla="*/ 232 w 240"/>
                <a:gd name="T3" fmla="*/ 0 h 168"/>
                <a:gd name="T4" fmla="*/ 0 w 240"/>
                <a:gd name="T5" fmla="*/ 152 h 168"/>
                <a:gd name="T6" fmla="*/ 8 w 240"/>
                <a:gd name="T7" fmla="*/ 168 h 168"/>
                <a:gd name="T8" fmla="*/ 240 w 240"/>
                <a:gd name="T9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8">
                  <a:moveTo>
                    <a:pt x="240" y="16"/>
                  </a:moveTo>
                  <a:lnTo>
                    <a:pt x="232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74" name="Freeform 42"/>
            <p:cNvSpPr>
              <a:spLocks/>
            </p:cNvSpPr>
            <p:nvPr/>
          </p:nvSpPr>
          <p:spPr bwMode="auto">
            <a:xfrm>
              <a:off x="1968" y="2872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75" name="Freeform 43"/>
            <p:cNvSpPr>
              <a:spLocks/>
            </p:cNvSpPr>
            <p:nvPr/>
          </p:nvSpPr>
          <p:spPr bwMode="auto">
            <a:xfrm>
              <a:off x="2216" y="3024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76" name="Freeform 44"/>
            <p:cNvSpPr>
              <a:spLocks/>
            </p:cNvSpPr>
            <p:nvPr/>
          </p:nvSpPr>
          <p:spPr bwMode="auto">
            <a:xfrm>
              <a:off x="1976" y="2872"/>
              <a:ext cx="248" cy="168"/>
            </a:xfrm>
            <a:custGeom>
              <a:avLst/>
              <a:gdLst>
                <a:gd name="T0" fmla="*/ 8 w 248"/>
                <a:gd name="T1" fmla="*/ 0 h 168"/>
                <a:gd name="T2" fmla="*/ 0 w 248"/>
                <a:gd name="T3" fmla="*/ 16 h 168"/>
                <a:gd name="T4" fmla="*/ 240 w 248"/>
                <a:gd name="T5" fmla="*/ 168 h 168"/>
                <a:gd name="T6" fmla="*/ 248 w 248"/>
                <a:gd name="T7" fmla="*/ 152 h 168"/>
                <a:gd name="T8" fmla="*/ 8 w 248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68">
                  <a:moveTo>
                    <a:pt x="8" y="0"/>
                  </a:moveTo>
                  <a:lnTo>
                    <a:pt x="0" y="16"/>
                  </a:lnTo>
                  <a:lnTo>
                    <a:pt x="240" y="168"/>
                  </a:lnTo>
                  <a:lnTo>
                    <a:pt x="248" y="1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77" name="Freeform 45"/>
            <p:cNvSpPr>
              <a:spLocks/>
            </p:cNvSpPr>
            <p:nvPr/>
          </p:nvSpPr>
          <p:spPr bwMode="auto">
            <a:xfrm>
              <a:off x="1512" y="3176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78" name="Freeform 46"/>
            <p:cNvSpPr>
              <a:spLocks/>
            </p:cNvSpPr>
            <p:nvPr/>
          </p:nvSpPr>
          <p:spPr bwMode="auto">
            <a:xfrm>
              <a:off x="1264" y="332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79" name="Freeform 47"/>
            <p:cNvSpPr>
              <a:spLocks/>
            </p:cNvSpPr>
            <p:nvPr/>
          </p:nvSpPr>
          <p:spPr bwMode="auto">
            <a:xfrm>
              <a:off x="1272" y="3176"/>
              <a:ext cx="248" cy="160"/>
            </a:xfrm>
            <a:custGeom>
              <a:avLst/>
              <a:gdLst>
                <a:gd name="T0" fmla="*/ 248 w 248"/>
                <a:gd name="T1" fmla="*/ 16 h 160"/>
                <a:gd name="T2" fmla="*/ 240 w 248"/>
                <a:gd name="T3" fmla="*/ 0 h 160"/>
                <a:gd name="T4" fmla="*/ 0 w 248"/>
                <a:gd name="T5" fmla="*/ 144 h 160"/>
                <a:gd name="T6" fmla="*/ 8 w 248"/>
                <a:gd name="T7" fmla="*/ 160 h 160"/>
                <a:gd name="T8" fmla="*/ 248 w 248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60">
                  <a:moveTo>
                    <a:pt x="248" y="16"/>
                  </a:moveTo>
                  <a:lnTo>
                    <a:pt x="240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80" name="Oval 48"/>
            <p:cNvSpPr>
              <a:spLocks noChangeArrowheads="1"/>
            </p:cNvSpPr>
            <p:nvPr/>
          </p:nvSpPr>
          <p:spPr bwMode="auto">
            <a:xfrm>
              <a:off x="1920" y="2808"/>
              <a:ext cx="120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81" name="Oval 49"/>
            <p:cNvSpPr>
              <a:spLocks noChangeArrowheads="1"/>
            </p:cNvSpPr>
            <p:nvPr/>
          </p:nvSpPr>
          <p:spPr bwMode="auto">
            <a:xfrm>
              <a:off x="1920" y="2808"/>
              <a:ext cx="120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82" name="Oval 50"/>
            <p:cNvSpPr>
              <a:spLocks noChangeArrowheads="1"/>
            </p:cNvSpPr>
            <p:nvPr/>
          </p:nvSpPr>
          <p:spPr bwMode="auto">
            <a:xfrm>
              <a:off x="1456" y="3112"/>
              <a:ext cx="112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83" name="Oval 51"/>
            <p:cNvSpPr>
              <a:spLocks noChangeArrowheads="1"/>
            </p:cNvSpPr>
            <p:nvPr/>
          </p:nvSpPr>
          <p:spPr bwMode="auto">
            <a:xfrm>
              <a:off x="1456" y="3112"/>
              <a:ext cx="112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84" name="Oval 52"/>
            <p:cNvSpPr>
              <a:spLocks noChangeArrowheads="1"/>
            </p:cNvSpPr>
            <p:nvPr/>
          </p:nvSpPr>
          <p:spPr bwMode="auto">
            <a:xfrm>
              <a:off x="984" y="2960"/>
              <a:ext cx="120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85" name="Oval 53"/>
            <p:cNvSpPr>
              <a:spLocks noChangeArrowheads="1"/>
            </p:cNvSpPr>
            <p:nvPr/>
          </p:nvSpPr>
          <p:spPr bwMode="auto">
            <a:xfrm>
              <a:off x="984" y="2960"/>
              <a:ext cx="120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86" name="Freeform 54"/>
            <p:cNvSpPr>
              <a:spLocks/>
            </p:cNvSpPr>
            <p:nvPr/>
          </p:nvSpPr>
          <p:spPr bwMode="auto">
            <a:xfrm>
              <a:off x="688" y="3184"/>
              <a:ext cx="240" cy="448"/>
            </a:xfrm>
            <a:custGeom>
              <a:avLst/>
              <a:gdLst>
                <a:gd name="T0" fmla="*/ 120 w 240"/>
                <a:gd name="T1" fmla="*/ 0 h 448"/>
                <a:gd name="T2" fmla="*/ 240 w 240"/>
                <a:gd name="T3" fmla="*/ 448 h 448"/>
                <a:gd name="T4" fmla="*/ 0 w 240"/>
                <a:gd name="T5" fmla="*/ 448 h 448"/>
                <a:gd name="T6" fmla="*/ 120 w 240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448">
                  <a:moveTo>
                    <a:pt x="120" y="0"/>
                  </a:moveTo>
                  <a:lnTo>
                    <a:pt x="240" y="448"/>
                  </a:lnTo>
                  <a:lnTo>
                    <a:pt x="0" y="44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87" name="Freeform 55"/>
            <p:cNvSpPr>
              <a:spLocks/>
            </p:cNvSpPr>
            <p:nvPr/>
          </p:nvSpPr>
          <p:spPr bwMode="auto">
            <a:xfrm>
              <a:off x="800" y="3184"/>
              <a:ext cx="136" cy="456"/>
            </a:xfrm>
            <a:custGeom>
              <a:avLst/>
              <a:gdLst>
                <a:gd name="T0" fmla="*/ 16 w 136"/>
                <a:gd name="T1" fmla="*/ 0 h 456"/>
                <a:gd name="T2" fmla="*/ 0 w 136"/>
                <a:gd name="T3" fmla="*/ 8 h 456"/>
                <a:gd name="T4" fmla="*/ 112 w 136"/>
                <a:gd name="T5" fmla="*/ 456 h 456"/>
                <a:gd name="T6" fmla="*/ 120 w 136"/>
                <a:gd name="T7" fmla="*/ 456 h 456"/>
                <a:gd name="T8" fmla="*/ 136 w 136"/>
                <a:gd name="T9" fmla="*/ 456 h 456"/>
                <a:gd name="T10" fmla="*/ 128 w 136"/>
                <a:gd name="T11" fmla="*/ 448 h 456"/>
                <a:gd name="T12" fmla="*/ 16 w 136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16" y="0"/>
                  </a:moveTo>
                  <a:lnTo>
                    <a:pt x="0" y="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36" y="456"/>
                  </a:lnTo>
                  <a:lnTo>
                    <a:pt x="128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88" name="Freeform 56"/>
            <p:cNvSpPr>
              <a:spLocks/>
            </p:cNvSpPr>
            <p:nvPr/>
          </p:nvSpPr>
          <p:spPr bwMode="auto">
            <a:xfrm>
              <a:off x="680" y="3624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89" name="Freeform 57"/>
            <p:cNvSpPr>
              <a:spLocks/>
            </p:cNvSpPr>
            <p:nvPr/>
          </p:nvSpPr>
          <p:spPr bwMode="auto">
            <a:xfrm>
              <a:off x="680" y="3184"/>
              <a:ext cx="136" cy="456"/>
            </a:xfrm>
            <a:custGeom>
              <a:avLst/>
              <a:gdLst>
                <a:gd name="T0" fmla="*/ 0 w 136"/>
                <a:gd name="T1" fmla="*/ 448 h 456"/>
                <a:gd name="T2" fmla="*/ 16 w 136"/>
                <a:gd name="T3" fmla="*/ 456 h 456"/>
                <a:gd name="T4" fmla="*/ 136 w 136"/>
                <a:gd name="T5" fmla="*/ 8 h 456"/>
                <a:gd name="T6" fmla="*/ 120 w 136"/>
                <a:gd name="T7" fmla="*/ 8 h 456"/>
                <a:gd name="T8" fmla="*/ 136 w 136"/>
                <a:gd name="T9" fmla="*/ 0 h 456"/>
                <a:gd name="T10" fmla="*/ 120 w 136"/>
                <a:gd name="T11" fmla="*/ 0 h 456"/>
                <a:gd name="T12" fmla="*/ 0 w 136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90" name="Freeform 58"/>
            <p:cNvSpPr>
              <a:spLocks/>
            </p:cNvSpPr>
            <p:nvPr/>
          </p:nvSpPr>
          <p:spPr bwMode="auto">
            <a:xfrm>
              <a:off x="3776" y="2872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8 w 16"/>
                <a:gd name="T5" fmla="*/ 24 h 24"/>
                <a:gd name="T6" fmla="*/ 16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8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91" name="Freeform 59"/>
            <p:cNvSpPr>
              <a:spLocks/>
            </p:cNvSpPr>
            <p:nvPr/>
          </p:nvSpPr>
          <p:spPr bwMode="auto">
            <a:xfrm>
              <a:off x="4608" y="2648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0 h 16"/>
                <a:gd name="T4" fmla="*/ 16 w 16"/>
                <a:gd name="T5" fmla="*/ 16 h 16"/>
                <a:gd name="T6" fmla="*/ 8 w 16"/>
                <a:gd name="T7" fmla="*/ 16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92" name="Freeform 60"/>
            <p:cNvSpPr>
              <a:spLocks/>
            </p:cNvSpPr>
            <p:nvPr/>
          </p:nvSpPr>
          <p:spPr bwMode="auto">
            <a:xfrm>
              <a:off x="3784" y="2648"/>
              <a:ext cx="832" cy="240"/>
            </a:xfrm>
            <a:custGeom>
              <a:avLst/>
              <a:gdLst>
                <a:gd name="T0" fmla="*/ 0 w 832"/>
                <a:gd name="T1" fmla="*/ 224 h 240"/>
                <a:gd name="T2" fmla="*/ 8 w 832"/>
                <a:gd name="T3" fmla="*/ 240 h 240"/>
                <a:gd name="T4" fmla="*/ 832 w 832"/>
                <a:gd name="T5" fmla="*/ 16 h 240"/>
                <a:gd name="T6" fmla="*/ 824 w 832"/>
                <a:gd name="T7" fmla="*/ 0 h 240"/>
                <a:gd name="T8" fmla="*/ 0 w 832"/>
                <a:gd name="T9" fmla="*/ 2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240">
                  <a:moveTo>
                    <a:pt x="0" y="224"/>
                  </a:moveTo>
                  <a:lnTo>
                    <a:pt x="8" y="240"/>
                  </a:lnTo>
                  <a:lnTo>
                    <a:pt x="832" y="16"/>
                  </a:lnTo>
                  <a:lnTo>
                    <a:pt x="824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93" name="Freeform 61"/>
            <p:cNvSpPr>
              <a:spLocks/>
            </p:cNvSpPr>
            <p:nvPr/>
          </p:nvSpPr>
          <p:spPr bwMode="auto">
            <a:xfrm>
              <a:off x="3776" y="2872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94" name="Freeform 62"/>
            <p:cNvSpPr>
              <a:spLocks/>
            </p:cNvSpPr>
            <p:nvPr/>
          </p:nvSpPr>
          <p:spPr bwMode="auto">
            <a:xfrm>
              <a:off x="4256" y="3024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95" name="Freeform 63"/>
            <p:cNvSpPr>
              <a:spLocks/>
            </p:cNvSpPr>
            <p:nvPr/>
          </p:nvSpPr>
          <p:spPr bwMode="auto">
            <a:xfrm>
              <a:off x="3784" y="2872"/>
              <a:ext cx="480" cy="168"/>
            </a:xfrm>
            <a:custGeom>
              <a:avLst/>
              <a:gdLst>
                <a:gd name="T0" fmla="*/ 8 w 480"/>
                <a:gd name="T1" fmla="*/ 0 h 168"/>
                <a:gd name="T2" fmla="*/ 0 w 480"/>
                <a:gd name="T3" fmla="*/ 16 h 168"/>
                <a:gd name="T4" fmla="*/ 472 w 480"/>
                <a:gd name="T5" fmla="*/ 168 h 168"/>
                <a:gd name="T6" fmla="*/ 480 w 480"/>
                <a:gd name="T7" fmla="*/ 152 h 168"/>
                <a:gd name="T8" fmla="*/ 8 w 4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8">
                  <a:moveTo>
                    <a:pt x="8" y="0"/>
                  </a:moveTo>
                  <a:lnTo>
                    <a:pt x="0" y="16"/>
                  </a:lnTo>
                  <a:lnTo>
                    <a:pt x="472" y="168"/>
                  </a:lnTo>
                  <a:lnTo>
                    <a:pt x="480" y="1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96" name="Freeform 64"/>
            <p:cNvSpPr>
              <a:spLocks/>
            </p:cNvSpPr>
            <p:nvPr/>
          </p:nvSpPr>
          <p:spPr bwMode="auto">
            <a:xfrm>
              <a:off x="4368" y="3184"/>
              <a:ext cx="240" cy="448"/>
            </a:xfrm>
            <a:custGeom>
              <a:avLst/>
              <a:gdLst>
                <a:gd name="T0" fmla="*/ 120 w 240"/>
                <a:gd name="T1" fmla="*/ 0 h 448"/>
                <a:gd name="T2" fmla="*/ 240 w 240"/>
                <a:gd name="T3" fmla="*/ 448 h 448"/>
                <a:gd name="T4" fmla="*/ 0 w 240"/>
                <a:gd name="T5" fmla="*/ 448 h 448"/>
                <a:gd name="T6" fmla="*/ 120 w 240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448">
                  <a:moveTo>
                    <a:pt x="120" y="0"/>
                  </a:moveTo>
                  <a:lnTo>
                    <a:pt x="240" y="448"/>
                  </a:lnTo>
                  <a:lnTo>
                    <a:pt x="0" y="44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97" name="Freeform 65"/>
            <p:cNvSpPr>
              <a:spLocks/>
            </p:cNvSpPr>
            <p:nvPr/>
          </p:nvSpPr>
          <p:spPr bwMode="auto">
            <a:xfrm>
              <a:off x="4480" y="3184"/>
              <a:ext cx="144" cy="456"/>
            </a:xfrm>
            <a:custGeom>
              <a:avLst/>
              <a:gdLst>
                <a:gd name="T0" fmla="*/ 16 w 144"/>
                <a:gd name="T1" fmla="*/ 0 h 456"/>
                <a:gd name="T2" fmla="*/ 0 w 144"/>
                <a:gd name="T3" fmla="*/ 8 h 456"/>
                <a:gd name="T4" fmla="*/ 120 w 144"/>
                <a:gd name="T5" fmla="*/ 456 h 456"/>
                <a:gd name="T6" fmla="*/ 128 w 144"/>
                <a:gd name="T7" fmla="*/ 456 h 456"/>
                <a:gd name="T8" fmla="*/ 144 w 144"/>
                <a:gd name="T9" fmla="*/ 456 h 456"/>
                <a:gd name="T10" fmla="*/ 136 w 144"/>
                <a:gd name="T11" fmla="*/ 448 h 456"/>
                <a:gd name="T12" fmla="*/ 16 w 144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98" name="Freeform 66"/>
            <p:cNvSpPr>
              <a:spLocks/>
            </p:cNvSpPr>
            <p:nvPr/>
          </p:nvSpPr>
          <p:spPr bwMode="auto">
            <a:xfrm>
              <a:off x="4360" y="3624"/>
              <a:ext cx="248" cy="16"/>
            </a:xfrm>
            <a:custGeom>
              <a:avLst/>
              <a:gdLst>
                <a:gd name="T0" fmla="*/ 248 w 248"/>
                <a:gd name="T1" fmla="*/ 16 h 16"/>
                <a:gd name="T2" fmla="*/ 248 w 248"/>
                <a:gd name="T3" fmla="*/ 0 h 16"/>
                <a:gd name="T4" fmla="*/ 8 w 248"/>
                <a:gd name="T5" fmla="*/ 0 h 16"/>
                <a:gd name="T6" fmla="*/ 0 w 248"/>
                <a:gd name="T7" fmla="*/ 8 h 16"/>
                <a:gd name="T8" fmla="*/ 0 w 248"/>
                <a:gd name="T9" fmla="*/ 16 h 16"/>
                <a:gd name="T10" fmla="*/ 8 w 248"/>
                <a:gd name="T11" fmla="*/ 16 h 16"/>
                <a:gd name="T12" fmla="*/ 248 w 24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6">
                  <a:moveTo>
                    <a:pt x="248" y="16"/>
                  </a:moveTo>
                  <a:lnTo>
                    <a:pt x="24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099" name="Freeform 67"/>
            <p:cNvSpPr>
              <a:spLocks/>
            </p:cNvSpPr>
            <p:nvPr/>
          </p:nvSpPr>
          <p:spPr bwMode="auto">
            <a:xfrm>
              <a:off x="4360" y="3184"/>
              <a:ext cx="136" cy="456"/>
            </a:xfrm>
            <a:custGeom>
              <a:avLst/>
              <a:gdLst>
                <a:gd name="T0" fmla="*/ 0 w 136"/>
                <a:gd name="T1" fmla="*/ 448 h 456"/>
                <a:gd name="T2" fmla="*/ 16 w 136"/>
                <a:gd name="T3" fmla="*/ 456 h 456"/>
                <a:gd name="T4" fmla="*/ 136 w 136"/>
                <a:gd name="T5" fmla="*/ 8 h 456"/>
                <a:gd name="T6" fmla="*/ 120 w 136"/>
                <a:gd name="T7" fmla="*/ 8 h 456"/>
                <a:gd name="T8" fmla="*/ 136 w 136"/>
                <a:gd name="T9" fmla="*/ 0 h 456"/>
                <a:gd name="T10" fmla="*/ 120 w 136"/>
                <a:gd name="T11" fmla="*/ 0 h 456"/>
                <a:gd name="T12" fmla="*/ 0 w 136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00" name="Freeform 68"/>
            <p:cNvSpPr>
              <a:spLocks/>
            </p:cNvSpPr>
            <p:nvPr/>
          </p:nvSpPr>
          <p:spPr bwMode="auto">
            <a:xfrm>
              <a:off x="3440" y="3184"/>
              <a:ext cx="232" cy="296"/>
            </a:xfrm>
            <a:custGeom>
              <a:avLst/>
              <a:gdLst>
                <a:gd name="T0" fmla="*/ 112 w 232"/>
                <a:gd name="T1" fmla="*/ 0 h 296"/>
                <a:gd name="T2" fmla="*/ 232 w 232"/>
                <a:gd name="T3" fmla="*/ 296 h 296"/>
                <a:gd name="T4" fmla="*/ 0 w 232"/>
                <a:gd name="T5" fmla="*/ 296 h 296"/>
                <a:gd name="T6" fmla="*/ 112 w 232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96">
                  <a:moveTo>
                    <a:pt x="112" y="0"/>
                  </a:moveTo>
                  <a:lnTo>
                    <a:pt x="232" y="296"/>
                  </a:lnTo>
                  <a:lnTo>
                    <a:pt x="0" y="2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01" name="Freeform 69"/>
            <p:cNvSpPr>
              <a:spLocks/>
            </p:cNvSpPr>
            <p:nvPr/>
          </p:nvSpPr>
          <p:spPr bwMode="auto">
            <a:xfrm>
              <a:off x="3544" y="3184"/>
              <a:ext cx="144" cy="304"/>
            </a:xfrm>
            <a:custGeom>
              <a:avLst/>
              <a:gdLst>
                <a:gd name="T0" fmla="*/ 16 w 144"/>
                <a:gd name="T1" fmla="*/ 0 h 304"/>
                <a:gd name="T2" fmla="*/ 0 w 144"/>
                <a:gd name="T3" fmla="*/ 8 h 304"/>
                <a:gd name="T4" fmla="*/ 120 w 144"/>
                <a:gd name="T5" fmla="*/ 304 h 304"/>
                <a:gd name="T6" fmla="*/ 128 w 144"/>
                <a:gd name="T7" fmla="*/ 304 h 304"/>
                <a:gd name="T8" fmla="*/ 144 w 144"/>
                <a:gd name="T9" fmla="*/ 304 h 304"/>
                <a:gd name="T10" fmla="*/ 136 w 144"/>
                <a:gd name="T11" fmla="*/ 296 h 304"/>
                <a:gd name="T12" fmla="*/ 16 w 14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04">
                  <a:moveTo>
                    <a:pt x="16" y="0"/>
                  </a:moveTo>
                  <a:lnTo>
                    <a:pt x="0" y="8"/>
                  </a:lnTo>
                  <a:lnTo>
                    <a:pt x="120" y="304"/>
                  </a:lnTo>
                  <a:lnTo>
                    <a:pt x="128" y="304"/>
                  </a:lnTo>
                  <a:lnTo>
                    <a:pt x="144" y="304"/>
                  </a:lnTo>
                  <a:lnTo>
                    <a:pt x="136" y="2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02" name="Freeform 70"/>
            <p:cNvSpPr>
              <a:spLocks/>
            </p:cNvSpPr>
            <p:nvPr/>
          </p:nvSpPr>
          <p:spPr bwMode="auto">
            <a:xfrm>
              <a:off x="3432" y="3472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03" name="Freeform 71"/>
            <p:cNvSpPr>
              <a:spLocks/>
            </p:cNvSpPr>
            <p:nvPr/>
          </p:nvSpPr>
          <p:spPr bwMode="auto">
            <a:xfrm>
              <a:off x="3432" y="3160"/>
              <a:ext cx="128" cy="328"/>
            </a:xfrm>
            <a:custGeom>
              <a:avLst/>
              <a:gdLst>
                <a:gd name="T0" fmla="*/ 0 w 128"/>
                <a:gd name="T1" fmla="*/ 320 h 328"/>
                <a:gd name="T2" fmla="*/ 16 w 128"/>
                <a:gd name="T3" fmla="*/ 328 h 328"/>
                <a:gd name="T4" fmla="*/ 128 w 128"/>
                <a:gd name="T5" fmla="*/ 32 h 328"/>
                <a:gd name="T6" fmla="*/ 128 w 128"/>
                <a:gd name="T7" fmla="*/ 24 h 328"/>
                <a:gd name="T8" fmla="*/ 120 w 128"/>
                <a:gd name="T9" fmla="*/ 0 h 328"/>
                <a:gd name="T10" fmla="*/ 112 w 128"/>
                <a:gd name="T11" fmla="*/ 24 h 328"/>
                <a:gd name="T12" fmla="*/ 0 w 128"/>
                <a:gd name="T13" fmla="*/ 32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328">
                  <a:moveTo>
                    <a:pt x="0" y="320"/>
                  </a:moveTo>
                  <a:lnTo>
                    <a:pt x="16" y="328"/>
                  </a:lnTo>
                  <a:lnTo>
                    <a:pt x="128" y="32"/>
                  </a:lnTo>
                  <a:lnTo>
                    <a:pt x="128" y="24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04" name="Freeform 72"/>
            <p:cNvSpPr>
              <a:spLocks/>
            </p:cNvSpPr>
            <p:nvPr/>
          </p:nvSpPr>
          <p:spPr bwMode="auto">
            <a:xfrm>
              <a:off x="3896" y="3184"/>
              <a:ext cx="232" cy="448"/>
            </a:xfrm>
            <a:custGeom>
              <a:avLst/>
              <a:gdLst>
                <a:gd name="T0" fmla="*/ 120 w 232"/>
                <a:gd name="T1" fmla="*/ 0 h 448"/>
                <a:gd name="T2" fmla="*/ 232 w 232"/>
                <a:gd name="T3" fmla="*/ 448 h 448"/>
                <a:gd name="T4" fmla="*/ 0 w 232"/>
                <a:gd name="T5" fmla="*/ 448 h 448"/>
                <a:gd name="T6" fmla="*/ 120 w 232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8">
                  <a:moveTo>
                    <a:pt x="120" y="0"/>
                  </a:moveTo>
                  <a:lnTo>
                    <a:pt x="232" y="448"/>
                  </a:lnTo>
                  <a:lnTo>
                    <a:pt x="0" y="448"/>
                  </a:lnTo>
                  <a:lnTo>
                    <a:pt x="12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05" name="Freeform 73"/>
            <p:cNvSpPr>
              <a:spLocks/>
            </p:cNvSpPr>
            <p:nvPr/>
          </p:nvSpPr>
          <p:spPr bwMode="auto">
            <a:xfrm>
              <a:off x="4000" y="3184"/>
              <a:ext cx="144" cy="456"/>
            </a:xfrm>
            <a:custGeom>
              <a:avLst/>
              <a:gdLst>
                <a:gd name="T0" fmla="*/ 16 w 144"/>
                <a:gd name="T1" fmla="*/ 0 h 456"/>
                <a:gd name="T2" fmla="*/ 0 w 144"/>
                <a:gd name="T3" fmla="*/ 8 h 456"/>
                <a:gd name="T4" fmla="*/ 120 w 144"/>
                <a:gd name="T5" fmla="*/ 456 h 456"/>
                <a:gd name="T6" fmla="*/ 128 w 144"/>
                <a:gd name="T7" fmla="*/ 456 h 456"/>
                <a:gd name="T8" fmla="*/ 144 w 144"/>
                <a:gd name="T9" fmla="*/ 456 h 456"/>
                <a:gd name="T10" fmla="*/ 136 w 144"/>
                <a:gd name="T11" fmla="*/ 448 h 456"/>
                <a:gd name="T12" fmla="*/ 16 w 144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06" name="Freeform 74"/>
            <p:cNvSpPr>
              <a:spLocks/>
            </p:cNvSpPr>
            <p:nvPr/>
          </p:nvSpPr>
          <p:spPr bwMode="auto">
            <a:xfrm>
              <a:off x="3888" y="3624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07" name="Freeform 75"/>
            <p:cNvSpPr>
              <a:spLocks/>
            </p:cNvSpPr>
            <p:nvPr/>
          </p:nvSpPr>
          <p:spPr bwMode="auto">
            <a:xfrm>
              <a:off x="3888" y="3184"/>
              <a:ext cx="128" cy="456"/>
            </a:xfrm>
            <a:custGeom>
              <a:avLst/>
              <a:gdLst>
                <a:gd name="T0" fmla="*/ 0 w 128"/>
                <a:gd name="T1" fmla="*/ 448 h 456"/>
                <a:gd name="T2" fmla="*/ 16 w 128"/>
                <a:gd name="T3" fmla="*/ 456 h 456"/>
                <a:gd name="T4" fmla="*/ 128 w 128"/>
                <a:gd name="T5" fmla="*/ 8 h 456"/>
                <a:gd name="T6" fmla="*/ 112 w 128"/>
                <a:gd name="T7" fmla="*/ 8 h 456"/>
                <a:gd name="T8" fmla="*/ 128 w 128"/>
                <a:gd name="T9" fmla="*/ 0 h 456"/>
                <a:gd name="T10" fmla="*/ 112 w 128"/>
                <a:gd name="T11" fmla="*/ 0 h 456"/>
                <a:gd name="T12" fmla="*/ 0 w 128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56">
                  <a:moveTo>
                    <a:pt x="0" y="448"/>
                  </a:moveTo>
                  <a:lnTo>
                    <a:pt x="16" y="456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08" name="Freeform 76"/>
            <p:cNvSpPr>
              <a:spLocks/>
            </p:cNvSpPr>
            <p:nvPr/>
          </p:nvSpPr>
          <p:spPr bwMode="auto">
            <a:xfrm>
              <a:off x="3784" y="2872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09" name="Freeform 77"/>
            <p:cNvSpPr>
              <a:spLocks/>
            </p:cNvSpPr>
            <p:nvPr/>
          </p:nvSpPr>
          <p:spPr bwMode="auto">
            <a:xfrm>
              <a:off x="3304" y="3024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10" name="Freeform 78"/>
            <p:cNvSpPr>
              <a:spLocks/>
            </p:cNvSpPr>
            <p:nvPr/>
          </p:nvSpPr>
          <p:spPr bwMode="auto">
            <a:xfrm>
              <a:off x="3312" y="2872"/>
              <a:ext cx="480" cy="168"/>
            </a:xfrm>
            <a:custGeom>
              <a:avLst/>
              <a:gdLst>
                <a:gd name="T0" fmla="*/ 480 w 480"/>
                <a:gd name="T1" fmla="*/ 16 h 168"/>
                <a:gd name="T2" fmla="*/ 472 w 480"/>
                <a:gd name="T3" fmla="*/ 0 h 168"/>
                <a:gd name="T4" fmla="*/ 0 w 480"/>
                <a:gd name="T5" fmla="*/ 152 h 168"/>
                <a:gd name="T6" fmla="*/ 8 w 480"/>
                <a:gd name="T7" fmla="*/ 168 h 168"/>
                <a:gd name="T8" fmla="*/ 480 w 480"/>
                <a:gd name="T9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8">
                  <a:moveTo>
                    <a:pt x="480" y="16"/>
                  </a:moveTo>
                  <a:lnTo>
                    <a:pt x="472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48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11" name="Freeform 79"/>
            <p:cNvSpPr>
              <a:spLocks/>
            </p:cNvSpPr>
            <p:nvPr/>
          </p:nvSpPr>
          <p:spPr bwMode="auto">
            <a:xfrm>
              <a:off x="3552" y="3176"/>
              <a:ext cx="16" cy="24"/>
            </a:xfrm>
            <a:custGeom>
              <a:avLst/>
              <a:gdLst>
                <a:gd name="T0" fmla="*/ 0 w 16"/>
                <a:gd name="T1" fmla="*/ 16 h 24"/>
                <a:gd name="T2" fmla="*/ 8 w 16"/>
                <a:gd name="T3" fmla="*/ 24 h 24"/>
                <a:gd name="T4" fmla="*/ 16 w 16"/>
                <a:gd name="T5" fmla="*/ 8 h 24"/>
                <a:gd name="T6" fmla="*/ 8 w 16"/>
                <a:gd name="T7" fmla="*/ 0 h 24"/>
                <a:gd name="T8" fmla="*/ 0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12" name="Freeform 80"/>
            <p:cNvSpPr>
              <a:spLocks/>
            </p:cNvSpPr>
            <p:nvPr/>
          </p:nvSpPr>
          <p:spPr bwMode="auto">
            <a:xfrm>
              <a:off x="3304" y="30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16 h 16"/>
                <a:gd name="T4" fmla="*/ 8 w 16"/>
                <a:gd name="T5" fmla="*/ 0 h 16"/>
                <a:gd name="T6" fmla="*/ 16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16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13" name="Freeform 81"/>
            <p:cNvSpPr>
              <a:spLocks/>
            </p:cNvSpPr>
            <p:nvPr/>
          </p:nvSpPr>
          <p:spPr bwMode="auto">
            <a:xfrm>
              <a:off x="3312" y="3024"/>
              <a:ext cx="248" cy="168"/>
            </a:xfrm>
            <a:custGeom>
              <a:avLst/>
              <a:gdLst>
                <a:gd name="T0" fmla="*/ 240 w 248"/>
                <a:gd name="T1" fmla="*/ 168 h 168"/>
                <a:gd name="T2" fmla="*/ 248 w 248"/>
                <a:gd name="T3" fmla="*/ 152 h 168"/>
                <a:gd name="T4" fmla="*/ 8 w 248"/>
                <a:gd name="T5" fmla="*/ 0 h 168"/>
                <a:gd name="T6" fmla="*/ 0 w 248"/>
                <a:gd name="T7" fmla="*/ 16 h 168"/>
                <a:gd name="T8" fmla="*/ 240 w 248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68">
                  <a:moveTo>
                    <a:pt x="240" y="168"/>
                  </a:moveTo>
                  <a:lnTo>
                    <a:pt x="248" y="15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240" y="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14" name="Freeform 82"/>
            <p:cNvSpPr>
              <a:spLocks/>
            </p:cNvSpPr>
            <p:nvPr/>
          </p:nvSpPr>
          <p:spPr bwMode="auto">
            <a:xfrm>
              <a:off x="4248" y="3024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15" name="Freeform 83"/>
            <p:cNvSpPr>
              <a:spLocks/>
            </p:cNvSpPr>
            <p:nvPr/>
          </p:nvSpPr>
          <p:spPr bwMode="auto">
            <a:xfrm>
              <a:off x="4488" y="3176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16" name="Freeform 84"/>
            <p:cNvSpPr>
              <a:spLocks/>
            </p:cNvSpPr>
            <p:nvPr/>
          </p:nvSpPr>
          <p:spPr bwMode="auto">
            <a:xfrm>
              <a:off x="4256" y="3024"/>
              <a:ext cx="240" cy="168"/>
            </a:xfrm>
            <a:custGeom>
              <a:avLst/>
              <a:gdLst>
                <a:gd name="T0" fmla="*/ 8 w 240"/>
                <a:gd name="T1" fmla="*/ 0 h 168"/>
                <a:gd name="T2" fmla="*/ 0 w 240"/>
                <a:gd name="T3" fmla="*/ 16 h 168"/>
                <a:gd name="T4" fmla="*/ 232 w 240"/>
                <a:gd name="T5" fmla="*/ 168 h 168"/>
                <a:gd name="T6" fmla="*/ 240 w 240"/>
                <a:gd name="T7" fmla="*/ 152 h 168"/>
                <a:gd name="T8" fmla="*/ 8 w 24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8">
                  <a:moveTo>
                    <a:pt x="8" y="0"/>
                  </a:moveTo>
                  <a:lnTo>
                    <a:pt x="0" y="16"/>
                  </a:lnTo>
                  <a:lnTo>
                    <a:pt x="232" y="168"/>
                  </a:lnTo>
                  <a:lnTo>
                    <a:pt x="240" y="1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17" name="Freeform 85"/>
            <p:cNvSpPr>
              <a:spLocks/>
            </p:cNvSpPr>
            <p:nvPr/>
          </p:nvSpPr>
          <p:spPr bwMode="auto">
            <a:xfrm>
              <a:off x="4256" y="30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18" name="Freeform 86"/>
            <p:cNvSpPr>
              <a:spLocks/>
            </p:cNvSpPr>
            <p:nvPr/>
          </p:nvSpPr>
          <p:spPr bwMode="auto">
            <a:xfrm>
              <a:off x="4000" y="3176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19" name="Freeform 87"/>
            <p:cNvSpPr>
              <a:spLocks/>
            </p:cNvSpPr>
            <p:nvPr/>
          </p:nvSpPr>
          <p:spPr bwMode="auto">
            <a:xfrm>
              <a:off x="4008" y="3024"/>
              <a:ext cx="256" cy="168"/>
            </a:xfrm>
            <a:custGeom>
              <a:avLst/>
              <a:gdLst>
                <a:gd name="T0" fmla="*/ 256 w 256"/>
                <a:gd name="T1" fmla="*/ 16 h 168"/>
                <a:gd name="T2" fmla="*/ 248 w 256"/>
                <a:gd name="T3" fmla="*/ 0 h 168"/>
                <a:gd name="T4" fmla="*/ 0 w 256"/>
                <a:gd name="T5" fmla="*/ 152 h 168"/>
                <a:gd name="T6" fmla="*/ 8 w 256"/>
                <a:gd name="T7" fmla="*/ 168 h 168"/>
                <a:gd name="T8" fmla="*/ 256 w 256"/>
                <a:gd name="T9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68">
                  <a:moveTo>
                    <a:pt x="256" y="16"/>
                  </a:moveTo>
                  <a:lnTo>
                    <a:pt x="248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5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20" name="Oval 88"/>
            <p:cNvSpPr>
              <a:spLocks noChangeArrowheads="1"/>
            </p:cNvSpPr>
            <p:nvPr/>
          </p:nvSpPr>
          <p:spPr bwMode="auto">
            <a:xfrm>
              <a:off x="4192" y="2960"/>
              <a:ext cx="120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21" name="Oval 89"/>
            <p:cNvSpPr>
              <a:spLocks noChangeArrowheads="1"/>
            </p:cNvSpPr>
            <p:nvPr/>
          </p:nvSpPr>
          <p:spPr bwMode="auto">
            <a:xfrm>
              <a:off x="4192" y="2960"/>
              <a:ext cx="120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22" name="Oval 90"/>
            <p:cNvSpPr>
              <a:spLocks noChangeArrowheads="1"/>
            </p:cNvSpPr>
            <p:nvPr/>
          </p:nvSpPr>
          <p:spPr bwMode="auto">
            <a:xfrm>
              <a:off x="3728" y="2808"/>
              <a:ext cx="112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23" name="Oval 91"/>
            <p:cNvSpPr>
              <a:spLocks noChangeArrowheads="1"/>
            </p:cNvSpPr>
            <p:nvPr/>
          </p:nvSpPr>
          <p:spPr bwMode="auto">
            <a:xfrm>
              <a:off x="3728" y="2808"/>
              <a:ext cx="112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24" name="Oval 92"/>
            <p:cNvSpPr>
              <a:spLocks noChangeArrowheads="1"/>
            </p:cNvSpPr>
            <p:nvPr/>
          </p:nvSpPr>
          <p:spPr bwMode="auto">
            <a:xfrm>
              <a:off x="3256" y="2960"/>
              <a:ext cx="120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25" name="Oval 93"/>
            <p:cNvSpPr>
              <a:spLocks noChangeArrowheads="1"/>
            </p:cNvSpPr>
            <p:nvPr/>
          </p:nvSpPr>
          <p:spPr bwMode="auto">
            <a:xfrm>
              <a:off x="3256" y="2960"/>
              <a:ext cx="120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26" name="Oval 94"/>
            <p:cNvSpPr>
              <a:spLocks noChangeArrowheads="1"/>
            </p:cNvSpPr>
            <p:nvPr/>
          </p:nvSpPr>
          <p:spPr bwMode="auto">
            <a:xfrm>
              <a:off x="2752" y="30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27" name="Freeform 95"/>
            <p:cNvSpPr>
              <a:spLocks/>
            </p:cNvSpPr>
            <p:nvPr/>
          </p:nvSpPr>
          <p:spPr bwMode="auto">
            <a:xfrm>
              <a:off x="2768" y="3040"/>
              <a:ext cx="168" cy="96"/>
            </a:xfrm>
            <a:custGeom>
              <a:avLst/>
              <a:gdLst>
                <a:gd name="T0" fmla="*/ 0 w 168"/>
                <a:gd name="T1" fmla="*/ 48 h 96"/>
                <a:gd name="T2" fmla="*/ 0 w 168"/>
                <a:gd name="T3" fmla="*/ 0 h 96"/>
                <a:gd name="T4" fmla="*/ 168 w 168"/>
                <a:gd name="T5" fmla="*/ 48 h 96"/>
                <a:gd name="T6" fmla="*/ 0 w 168"/>
                <a:gd name="T7" fmla="*/ 96 h 96"/>
                <a:gd name="T8" fmla="*/ 0 w 168"/>
                <a:gd name="T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28" name="Freeform 96"/>
            <p:cNvSpPr>
              <a:spLocks/>
            </p:cNvSpPr>
            <p:nvPr/>
          </p:nvSpPr>
          <p:spPr bwMode="auto">
            <a:xfrm>
              <a:off x="2768" y="3040"/>
              <a:ext cx="168" cy="96"/>
            </a:xfrm>
            <a:custGeom>
              <a:avLst/>
              <a:gdLst>
                <a:gd name="T0" fmla="*/ 0 w 168"/>
                <a:gd name="T1" fmla="*/ 48 h 96"/>
                <a:gd name="T2" fmla="*/ 0 w 168"/>
                <a:gd name="T3" fmla="*/ 0 h 96"/>
                <a:gd name="T4" fmla="*/ 168 w 168"/>
                <a:gd name="T5" fmla="*/ 48 h 96"/>
                <a:gd name="T6" fmla="*/ 0 w 168"/>
                <a:gd name="T7" fmla="*/ 96 h 96"/>
                <a:gd name="T8" fmla="*/ 0 w 168"/>
                <a:gd name="T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29" name="Rectangle 97"/>
            <p:cNvSpPr>
              <a:spLocks noChangeArrowheads="1"/>
            </p:cNvSpPr>
            <p:nvPr/>
          </p:nvSpPr>
          <p:spPr bwMode="auto">
            <a:xfrm>
              <a:off x="2392" y="3072"/>
              <a:ext cx="16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30" name="Rectangle 98"/>
            <p:cNvSpPr>
              <a:spLocks noChangeArrowheads="1"/>
            </p:cNvSpPr>
            <p:nvPr/>
          </p:nvSpPr>
          <p:spPr bwMode="auto">
            <a:xfrm>
              <a:off x="2768" y="3072"/>
              <a:ext cx="16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31" name="Rectangle 99"/>
            <p:cNvSpPr>
              <a:spLocks noChangeArrowheads="1"/>
            </p:cNvSpPr>
            <p:nvPr/>
          </p:nvSpPr>
          <p:spPr bwMode="auto">
            <a:xfrm>
              <a:off x="2408" y="3072"/>
              <a:ext cx="360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32" name="Rectangle 100"/>
            <p:cNvSpPr>
              <a:spLocks noChangeArrowheads="1"/>
            </p:cNvSpPr>
            <p:nvPr/>
          </p:nvSpPr>
          <p:spPr bwMode="auto">
            <a:xfrm>
              <a:off x="2293" y="2904"/>
              <a:ext cx="7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b="1" i="1">
                  <a:solidFill>
                    <a:srgbClr val="0000FF"/>
                  </a:solidFill>
                  <a:latin typeface="Times" panose="02020603050405020304" pitchFamily="18" charset="0"/>
                </a:rPr>
                <a:t>Rotação Dupla</a:t>
              </a:r>
              <a:endParaRPr lang="fr-FR" altLang="pt-BR"/>
            </a:p>
          </p:txBody>
        </p:sp>
        <p:sp>
          <p:nvSpPr>
            <p:cNvPr id="172133" name="Rectangle 101"/>
            <p:cNvSpPr>
              <a:spLocks noChangeArrowheads="1"/>
            </p:cNvSpPr>
            <p:nvPr/>
          </p:nvSpPr>
          <p:spPr bwMode="auto">
            <a:xfrm>
              <a:off x="1903" y="2952"/>
              <a:ext cx="2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i="1">
                  <a:solidFill>
                    <a:srgbClr val="0000FF"/>
                  </a:solidFill>
                  <a:latin typeface="Times" panose="02020603050405020304" pitchFamily="18" charset="0"/>
                </a:rPr>
                <a:t>c = z</a:t>
              </a:r>
              <a:endParaRPr lang="fr-FR" altLang="pt-BR"/>
            </a:p>
          </p:txBody>
        </p:sp>
        <p:sp>
          <p:nvSpPr>
            <p:cNvPr id="172134" name="Rectangle 102"/>
            <p:cNvSpPr>
              <a:spLocks noChangeArrowheads="1"/>
            </p:cNvSpPr>
            <p:nvPr/>
          </p:nvSpPr>
          <p:spPr bwMode="auto">
            <a:xfrm>
              <a:off x="1436" y="3248"/>
              <a:ext cx="2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i="1">
                  <a:solidFill>
                    <a:srgbClr val="0000FF"/>
                  </a:solidFill>
                  <a:latin typeface="Times" panose="02020603050405020304" pitchFamily="18" charset="0"/>
                </a:rPr>
                <a:t>b = x</a:t>
              </a:r>
              <a:endParaRPr lang="fr-FR" altLang="pt-BR"/>
            </a:p>
          </p:txBody>
        </p:sp>
        <p:sp>
          <p:nvSpPr>
            <p:cNvPr id="172135" name="Rectangle 103"/>
            <p:cNvSpPr>
              <a:spLocks noChangeArrowheads="1"/>
            </p:cNvSpPr>
            <p:nvPr/>
          </p:nvSpPr>
          <p:spPr bwMode="auto">
            <a:xfrm>
              <a:off x="960" y="3104"/>
              <a:ext cx="2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i="1">
                  <a:solidFill>
                    <a:srgbClr val="0000FF"/>
                  </a:solidFill>
                  <a:latin typeface="Times" panose="02020603050405020304" pitchFamily="18" charset="0"/>
                </a:rPr>
                <a:t>a = y</a:t>
              </a:r>
              <a:endParaRPr lang="fr-FR" altLang="pt-BR"/>
            </a:p>
          </p:txBody>
        </p:sp>
        <p:sp>
          <p:nvSpPr>
            <p:cNvPr id="172136" name="Rectangle 104"/>
            <p:cNvSpPr>
              <a:spLocks noChangeArrowheads="1"/>
            </p:cNvSpPr>
            <p:nvPr/>
          </p:nvSpPr>
          <p:spPr bwMode="auto">
            <a:xfrm>
              <a:off x="2184" y="352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137" name="Rectangle 105"/>
            <p:cNvSpPr>
              <a:spLocks noChangeArrowheads="1"/>
            </p:cNvSpPr>
            <p:nvPr/>
          </p:nvSpPr>
          <p:spPr bwMode="auto">
            <a:xfrm>
              <a:off x="2236" y="358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fr-FR" altLang="pt-BR"/>
            </a:p>
          </p:txBody>
        </p:sp>
        <p:sp>
          <p:nvSpPr>
            <p:cNvPr id="172138" name="Rectangle 106"/>
            <p:cNvSpPr>
              <a:spLocks noChangeArrowheads="1"/>
            </p:cNvSpPr>
            <p:nvPr/>
          </p:nvSpPr>
          <p:spPr bwMode="auto">
            <a:xfrm>
              <a:off x="1232" y="368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139" name="Rectangle 107"/>
            <p:cNvSpPr>
              <a:spLocks noChangeArrowheads="1"/>
            </p:cNvSpPr>
            <p:nvPr/>
          </p:nvSpPr>
          <p:spPr bwMode="auto">
            <a:xfrm>
              <a:off x="1284" y="3736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2</a:t>
              </a:r>
              <a:endParaRPr lang="fr-FR" altLang="pt-BR"/>
            </a:p>
          </p:txBody>
        </p:sp>
        <p:sp>
          <p:nvSpPr>
            <p:cNvPr id="172140" name="Rectangle 108"/>
            <p:cNvSpPr>
              <a:spLocks noChangeArrowheads="1"/>
            </p:cNvSpPr>
            <p:nvPr/>
          </p:nvSpPr>
          <p:spPr bwMode="auto">
            <a:xfrm>
              <a:off x="1704" y="383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141" name="Rectangle 109"/>
            <p:cNvSpPr>
              <a:spLocks noChangeArrowheads="1"/>
            </p:cNvSpPr>
            <p:nvPr/>
          </p:nvSpPr>
          <p:spPr bwMode="auto">
            <a:xfrm>
              <a:off x="1756" y="388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fr-FR" altLang="pt-BR"/>
            </a:p>
          </p:txBody>
        </p:sp>
        <p:sp>
          <p:nvSpPr>
            <p:cNvPr id="172142" name="Rectangle 110"/>
            <p:cNvSpPr>
              <a:spLocks noChangeArrowheads="1"/>
            </p:cNvSpPr>
            <p:nvPr/>
          </p:nvSpPr>
          <p:spPr bwMode="auto">
            <a:xfrm>
              <a:off x="784" y="36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143" name="Rectangle 111"/>
            <p:cNvSpPr>
              <a:spLocks noChangeArrowheads="1"/>
            </p:cNvSpPr>
            <p:nvPr/>
          </p:nvSpPr>
          <p:spPr bwMode="auto">
            <a:xfrm>
              <a:off x="828" y="3712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3</a:t>
              </a:r>
              <a:endParaRPr lang="fr-FR" altLang="pt-BR"/>
            </a:p>
          </p:txBody>
        </p:sp>
        <p:sp>
          <p:nvSpPr>
            <p:cNvPr id="172144" name="Rectangle 112"/>
            <p:cNvSpPr>
              <a:spLocks noChangeArrowheads="1"/>
            </p:cNvSpPr>
            <p:nvPr/>
          </p:nvSpPr>
          <p:spPr bwMode="auto">
            <a:xfrm>
              <a:off x="4448" y="36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145" name="Rectangle 113"/>
            <p:cNvSpPr>
              <a:spLocks noChangeArrowheads="1"/>
            </p:cNvSpPr>
            <p:nvPr/>
          </p:nvSpPr>
          <p:spPr bwMode="auto">
            <a:xfrm>
              <a:off x="4500" y="3712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fr-FR" altLang="pt-BR"/>
            </a:p>
          </p:txBody>
        </p:sp>
        <p:sp>
          <p:nvSpPr>
            <p:cNvPr id="172146" name="Rectangle 114"/>
            <p:cNvSpPr>
              <a:spLocks noChangeArrowheads="1"/>
            </p:cNvSpPr>
            <p:nvPr/>
          </p:nvSpPr>
          <p:spPr bwMode="auto">
            <a:xfrm>
              <a:off x="3520" y="352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147" name="Rectangle 115"/>
            <p:cNvSpPr>
              <a:spLocks noChangeArrowheads="1"/>
            </p:cNvSpPr>
            <p:nvPr/>
          </p:nvSpPr>
          <p:spPr bwMode="auto">
            <a:xfrm>
              <a:off x="3572" y="358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2</a:t>
              </a:r>
              <a:endParaRPr lang="fr-FR" altLang="pt-BR"/>
            </a:p>
          </p:txBody>
        </p:sp>
        <p:sp>
          <p:nvSpPr>
            <p:cNvPr id="172148" name="Rectangle 116"/>
            <p:cNvSpPr>
              <a:spLocks noChangeArrowheads="1"/>
            </p:cNvSpPr>
            <p:nvPr/>
          </p:nvSpPr>
          <p:spPr bwMode="auto">
            <a:xfrm>
              <a:off x="3040" y="36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149" name="Rectangle 117"/>
            <p:cNvSpPr>
              <a:spLocks noChangeArrowheads="1"/>
            </p:cNvSpPr>
            <p:nvPr/>
          </p:nvSpPr>
          <p:spPr bwMode="auto">
            <a:xfrm>
              <a:off x="3084" y="3712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3</a:t>
              </a:r>
              <a:endParaRPr lang="fr-FR" altLang="pt-BR"/>
            </a:p>
          </p:txBody>
        </p:sp>
        <p:sp>
          <p:nvSpPr>
            <p:cNvPr id="172150" name="Rectangle 118"/>
            <p:cNvSpPr>
              <a:spLocks noChangeArrowheads="1"/>
            </p:cNvSpPr>
            <p:nvPr/>
          </p:nvSpPr>
          <p:spPr bwMode="auto">
            <a:xfrm>
              <a:off x="3976" y="36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151" name="Rectangle 119"/>
            <p:cNvSpPr>
              <a:spLocks noChangeArrowheads="1"/>
            </p:cNvSpPr>
            <p:nvPr/>
          </p:nvSpPr>
          <p:spPr bwMode="auto">
            <a:xfrm>
              <a:off x="4028" y="3712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2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fr-FR" altLang="pt-BR"/>
            </a:p>
          </p:txBody>
        </p:sp>
        <p:sp>
          <p:nvSpPr>
            <p:cNvPr id="172152" name="Rectangle 120"/>
            <p:cNvSpPr>
              <a:spLocks noChangeArrowheads="1"/>
            </p:cNvSpPr>
            <p:nvPr/>
          </p:nvSpPr>
          <p:spPr bwMode="auto">
            <a:xfrm>
              <a:off x="4183" y="3104"/>
              <a:ext cx="2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i="1">
                  <a:solidFill>
                    <a:srgbClr val="0000FF"/>
                  </a:solidFill>
                  <a:latin typeface="Times" panose="02020603050405020304" pitchFamily="18" charset="0"/>
                </a:rPr>
                <a:t>c = z</a:t>
              </a:r>
              <a:endParaRPr lang="fr-FR" altLang="pt-BR"/>
            </a:p>
          </p:txBody>
        </p:sp>
        <p:sp>
          <p:nvSpPr>
            <p:cNvPr id="172153" name="Rectangle 121"/>
            <p:cNvSpPr>
              <a:spLocks noChangeArrowheads="1"/>
            </p:cNvSpPr>
            <p:nvPr/>
          </p:nvSpPr>
          <p:spPr bwMode="auto">
            <a:xfrm>
              <a:off x="3708" y="2960"/>
              <a:ext cx="2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i="1">
                  <a:solidFill>
                    <a:srgbClr val="0000FF"/>
                  </a:solidFill>
                  <a:latin typeface="Times" panose="02020603050405020304" pitchFamily="18" charset="0"/>
                </a:rPr>
                <a:t>b = x</a:t>
              </a:r>
              <a:endParaRPr lang="fr-FR" altLang="pt-BR"/>
            </a:p>
          </p:txBody>
        </p:sp>
        <p:sp>
          <p:nvSpPr>
            <p:cNvPr id="172154" name="Rectangle 122"/>
            <p:cNvSpPr>
              <a:spLocks noChangeArrowheads="1"/>
            </p:cNvSpPr>
            <p:nvPr/>
          </p:nvSpPr>
          <p:spPr bwMode="auto">
            <a:xfrm>
              <a:off x="3232" y="3104"/>
              <a:ext cx="2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600" i="1">
                  <a:solidFill>
                    <a:srgbClr val="0000FF"/>
                  </a:solidFill>
                  <a:latin typeface="Times" panose="02020603050405020304" pitchFamily="18" charset="0"/>
                </a:rPr>
                <a:t>a = y</a:t>
              </a:r>
              <a:endParaRPr lang="fr-FR" altLang="pt-BR"/>
            </a:p>
          </p:txBody>
        </p:sp>
        <p:sp>
          <p:nvSpPr>
            <p:cNvPr id="172257" name="Rectangle 225"/>
            <p:cNvSpPr>
              <a:spLocks noChangeArrowheads="1"/>
            </p:cNvSpPr>
            <p:nvPr/>
          </p:nvSpPr>
          <p:spPr bwMode="auto">
            <a:xfrm>
              <a:off x="1261" y="2456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258" name="Rectangle 226"/>
            <p:cNvSpPr>
              <a:spLocks noChangeArrowheads="1"/>
            </p:cNvSpPr>
            <p:nvPr/>
          </p:nvSpPr>
          <p:spPr bwMode="auto">
            <a:xfrm>
              <a:off x="1319" y="252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fr-FR" altLang="pt-BR"/>
            </a:p>
          </p:txBody>
        </p:sp>
      </p:grpSp>
      <p:grpSp>
        <p:nvGrpSpPr>
          <p:cNvPr id="172273" name="Group 241"/>
          <p:cNvGrpSpPr>
            <a:grpSpLocks/>
          </p:cNvGrpSpPr>
          <p:nvPr/>
        </p:nvGrpSpPr>
        <p:grpSpPr bwMode="auto">
          <a:xfrm>
            <a:off x="914400" y="1574800"/>
            <a:ext cx="6858000" cy="2700338"/>
            <a:chOff x="576" y="992"/>
            <a:chExt cx="4320" cy="1701"/>
          </a:xfrm>
        </p:grpSpPr>
        <p:sp>
          <p:nvSpPr>
            <p:cNvPr id="172155" name="AutoShape 123"/>
            <p:cNvSpPr>
              <a:spLocks noChangeAspect="1" noChangeArrowheads="1" noTextEdit="1"/>
            </p:cNvSpPr>
            <p:nvPr/>
          </p:nvSpPr>
          <p:spPr bwMode="auto">
            <a:xfrm>
              <a:off x="576" y="992"/>
              <a:ext cx="4320" cy="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57" name="Freeform 125"/>
            <p:cNvSpPr>
              <a:spLocks/>
            </p:cNvSpPr>
            <p:nvPr/>
          </p:nvSpPr>
          <p:spPr bwMode="auto">
            <a:xfrm>
              <a:off x="4444" y="1457"/>
              <a:ext cx="17" cy="20"/>
            </a:xfrm>
            <a:custGeom>
              <a:avLst/>
              <a:gdLst>
                <a:gd name="T0" fmla="*/ 17 w 17"/>
                <a:gd name="T1" fmla="*/ 0 h 20"/>
                <a:gd name="T2" fmla="*/ 8 w 17"/>
                <a:gd name="T3" fmla="*/ 0 h 20"/>
                <a:gd name="T4" fmla="*/ 0 w 17"/>
                <a:gd name="T5" fmla="*/ 20 h 20"/>
                <a:gd name="T6" fmla="*/ 8 w 17"/>
                <a:gd name="T7" fmla="*/ 20 h 20"/>
                <a:gd name="T8" fmla="*/ 17 w 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17" y="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58" name="Freeform 126"/>
            <p:cNvSpPr>
              <a:spLocks/>
            </p:cNvSpPr>
            <p:nvPr/>
          </p:nvSpPr>
          <p:spPr bwMode="auto">
            <a:xfrm>
              <a:off x="4700" y="1625"/>
              <a:ext cx="17" cy="30"/>
            </a:xfrm>
            <a:custGeom>
              <a:avLst/>
              <a:gdLst>
                <a:gd name="T0" fmla="*/ 8 w 17"/>
                <a:gd name="T1" fmla="*/ 0 h 30"/>
                <a:gd name="T2" fmla="*/ 17 w 17"/>
                <a:gd name="T3" fmla="*/ 10 h 30"/>
                <a:gd name="T4" fmla="*/ 8 w 17"/>
                <a:gd name="T5" fmla="*/ 30 h 30"/>
                <a:gd name="T6" fmla="*/ 0 w 17"/>
                <a:gd name="T7" fmla="*/ 20 h 30"/>
                <a:gd name="T8" fmla="*/ 8 w 17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0">
                  <a:moveTo>
                    <a:pt x="8" y="0"/>
                  </a:moveTo>
                  <a:lnTo>
                    <a:pt x="17" y="10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59" name="Freeform 127"/>
            <p:cNvSpPr>
              <a:spLocks/>
            </p:cNvSpPr>
            <p:nvPr/>
          </p:nvSpPr>
          <p:spPr bwMode="auto">
            <a:xfrm>
              <a:off x="4452" y="1457"/>
              <a:ext cx="256" cy="188"/>
            </a:xfrm>
            <a:custGeom>
              <a:avLst/>
              <a:gdLst>
                <a:gd name="T0" fmla="*/ 9 w 256"/>
                <a:gd name="T1" fmla="*/ 0 h 188"/>
                <a:gd name="T2" fmla="*/ 0 w 256"/>
                <a:gd name="T3" fmla="*/ 20 h 188"/>
                <a:gd name="T4" fmla="*/ 248 w 256"/>
                <a:gd name="T5" fmla="*/ 188 h 188"/>
                <a:gd name="T6" fmla="*/ 256 w 256"/>
                <a:gd name="T7" fmla="*/ 168 h 188"/>
                <a:gd name="T8" fmla="*/ 9 w 256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88">
                  <a:moveTo>
                    <a:pt x="9" y="0"/>
                  </a:moveTo>
                  <a:lnTo>
                    <a:pt x="0" y="20"/>
                  </a:lnTo>
                  <a:lnTo>
                    <a:pt x="248" y="188"/>
                  </a:lnTo>
                  <a:lnTo>
                    <a:pt x="256" y="16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60" name="Freeform 128"/>
            <p:cNvSpPr>
              <a:spLocks/>
            </p:cNvSpPr>
            <p:nvPr/>
          </p:nvSpPr>
          <p:spPr bwMode="auto">
            <a:xfrm>
              <a:off x="4572" y="1645"/>
              <a:ext cx="256" cy="554"/>
            </a:xfrm>
            <a:custGeom>
              <a:avLst/>
              <a:gdLst>
                <a:gd name="T0" fmla="*/ 128 w 256"/>
                <a:gd name="T1" fmla="*/ 0 h 554"/>
                <a:gd name="T2" fmla="*/ 0 w 256"/>
                <a:gd name="T3" fmla="*/ 554 h 554"/>
                <a:gd name="T4" fmla="*/ 256 w 256"/>
                <a:gd name="T5" fmla="*/ 554 h 554"/>
                <a:gd name="T6" fmla="*/ 128 w 256"/>
                <a:gd name="T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554">
                  <a:moveTo>
                    <a:pt x="128" y="0"/>
                  </a:moveTo>
                  <a:lnTo>
                    <a:pt x="0" y="554"/>
                  </a:lnTo>
                  <a:lnTo>
                    <a:pt x="256" y="55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61" name="Freeform 129"/>
            <p:cNvSpPr>
              <a:spLocks/>
            </p:cNvSpPr>
            <p:nvPr/>
          </p:nvSpPr>
          <p:spPr bwMode="auto">
            <a:xfrm>
              <a:off x="4563" y="1635"/>
              <a:ext cx="145" cy="573"/>
            </a:xfrm>
            <a:custGeom>
              <a:avLst/>
              <a:gdLst>
                <a:gd name="T0" fmla="*/ 145 w 145"/>
                <a:gd name="T1" fmla="*/ 10 h 573"/>
                <a:gd name="T2" fmla="*/ 128 w 145"/>
                <a:gd name="T3" fmla="*/ 0 h 573"/>
                <a:gd name="T4" fmla="*/ 0 w 145"/>
                <a:gd name="T5" fmla="*/ 564 h 573"/>
                <a:gd name="T6" fmla="*/ 0 w 145"/>
                <a:gd name="T7" fmla="*/ 573 h 573"/>
                <a:gd name="T8" fmla="*/ 9 w 145"/>
                <a:gd name="T9" fmla="*/ 573 h 573"/>
                <a:gd name="T10" fmla="*/ 17 w 145"/>
                <a:gd name="T11" fmla="*/ 573 h 573"/>
                <a:gd name="T12" fmla="*/ 145 w 145"/>
                <a:gd name="T13" fmla="*/ 1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573">
                  <a:moveTo>
                    <a:pt x="145" y="10"/>
                  </a:moveTo>
                  <a:lnTo>
                    <a:pt x="128" y="0"/>
                  </a:lnTo>
                  <a:lnTo>
                    <a:pt x="0" y="564"/>
                  </a:lnTo>
                  <a:lnTo>
                    <a:pt x="0" y="573"/>
                  </a:lnTo>
                  <a:lnTo>
                    <a:pt x="9" y="573"/>
                  </a:lnTo>
                  <a:lnTo>
                    <a:pt x="17" y="573"/>
                  </a:lnTo>
                  <a:lnTo>
                    <a:pt x="14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62" name="Freeform 130"/>
            <p:cNvSpPr>
              <a:spLocks/>
            </p:cNvSpPr>
            <p:nvPr/>
          </p:nvSpPr>
          <p:spPr bwMode="auto">
            <a:xfrm>
              <a:off x="4572" y="2189"/>
              <a:ext cx="264" cy="19"/>
            </a:xfrm>
            <a:custGeom>
              <a:avLst/>
              <a:gdLst>
                <a:gd name="T0" fmla="*/ 0 w 264"/>
                <a:gd name="T1" fmla="*/ 0 h 19"/>
                <a:gd name="T2" fmla="*/ 0 w 264"/>
                <a:gd name="T3" fmla="*/ 19 h 19"/>
                <a:gd name="T4" fmla="*/ 247 w 264"/>
                <a:gd name="T5" fmla="*/ 19 h 19"/>
                <a:gd name="T6" fmla="*/ 264 w 264"/>
                <a:gd name="T7" fmla="*/ 19 h 19"/>
                <a:gd name="T8" fmla="*/ 256 w 264"/>
                <a:gd name="T9" fmla="*/ 10 h 19"/>
                <a:gd name="T10" fmla="*/ 247 w 264"/>
                <a:gd name="T11" fmla="*/ 0 h 19"/>
                <a:gd name="T12" fmla="*/ 0 w 26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" h="19">
                  <a:moveTo>
                    <a:pt x="0" y="0"/>
                  </a:moveTo>
                  <a:lnTo>
                    <a:pt x="0" y="19"/>
                  </a:lnTo>
                  <a:lnTo>
                    <a:pt x="247" y="19"/>
                  </a:lnTo>
                  <a:lnTo>
                    <a:pt x="264" y="19"/>
                  </a:lnTo>
                  <a:lnTo>
                    <a:pt x="256" y="10"/>
                  </a:lnTo>
                  <a:lnTo>
                    <a:pt x="2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63" name="Freeform 131"/>
            <p:cNvSpPr>
              <a:spLocks/>
            </p:cNvSpPr>
            <p:nvPr/>
          </p:nvSpPr>
          <p:spPr bwMode="auto">
            <a:xfrm>
              <a:off x="4691" y="1635"/>
              <a:ext cx="137" cy="573"/>
            </a:xfrm>
            <a:custGeom>
              <a:avLst/>
              <a:gdLst>
                <a:gd name="T0" fmla="*/ 120 w 137"/>
                <a:gd name="T1" fmla="*/ 573 h 573"/>
                <a:gd name="T2" fmla="*/ 137 w 137"/>
                <a:gd name="T3" fmla="*/ 564 h 573"/>
                <a:gd name="T4" fmla="*/ 17 w 137"/>
                <a:gd name="T5" fmla="*/ 0 h 573"/>
                <a:gd name="T6" fmla="*/ 0 w 137"/>
                <a:gd name="T7" fmla="*/ 0 h 573"/>
                <a:gd name="T8" fmla="*/ 17 w 137"/>
                <a:gd name="T9" fmla="*/ 10 h 573"/>
                <a:gd name="T10" fmla="*/ 0 w 137"/>
                <a:gd name="T11" fmla="*/ 10 h 573"/>
                <a:gd name="T12" fmla="*/ 120 w 137"/>
                <a:gd name="T13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73">
                  <a:moveTo>
                    <a:pt x="120" y="573"/>
                  </a:moveTo>
                  <a:lnTo>
                    <a:pt x="137" y="564"/>
                  </a:lnTo>
                  <a:lnTo>
                    <a:pt x="17" y="0"/>
                  </a:lnTo>
                  <a:lnTo>
                    <a:pt x="0" y="0"/>
                  </a:lnTo>
                  <a:lnTo>
                    <a:pt x="17" y="10"/>
                  </a:lnTo>
                  <a:lnTo>
                    <a:pt x="0" y="10"/>
                  </a:lnTo>
                  <a:lnTo>
                    <a:pt x="120" y="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64" name="Freeform 132"/>
            <p:cNvSpPr>
              <a:spLocks/>
            </p:cNvSpPr>
            <p:nvPr/>
          </p:nvSpPr>
          <p:spPr bwMode="auto">
            <a:xfrm>
              <a:off x="1020" y="1269"/>
              <a:ext cx="17" cy="30"/>
            </a:xfrm>
            <a:custGeom>
              <a:avLst/>
              <a:gdLst>
                <a:gd name="T0" fmla="*/ 0 w 17"/>
                <a:gd name="T1" fmla="*/ 20 h 30"/>
                <a:gd name="T2" fmla="*/ 8 w 17"/>
                <a:gd name="T3" fmla="*/ 30 h 30"/>
                <a:gd name="T4" fmla="*/ 17 w 17"/>
                <a:gd name="T5" fmla="*/ 10 h 30"/>
                <a:gd name="T6" fmla="*/ 8 w 17"/>
                <a:gd name="T7" fmla="*/ 0 h 30"/>
                <a:gd name="T8" fmla="*/ 0 w 17"/>
                <a:gd name="T9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0">
                  <a:moveTo>
                    <a:pt x="0" y="20"/>
                  </a:moveTo>
                  <a:lnTo>
                    <a:pt x="8" y="30"/>
                  </a:lnTo>
                  <a:lnTo>
                    <a:pt x="17" y="10"/>
                  </a:lnTo>
                  <a:lnTo>
                    <a:pt x="8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65" name="Freeform 133"/>
            <p:cNvSpPr>
              <a:spLocks/>
            </p:cNvSpPr>
            <p:nvPr/>
          </p:nvSpPr>
          <p:spPr bwMode="auto">
            <a:xfrm>
              <a:off x="636" y="992"/>
              <a:ext cx="17" cy="20"/>
            </a:xfrm>
            <a:custGeom>
              <a:avLst/>
              <a:gdLst>
                <a:gd name="T0" fmla="*/ 8 w 17"/>
                <a:gd name="T1" fmla="*/ 20 h 20"/>
                <a:gd name="T2" fmla="*/ 0 w 17"/>
                <a:gd name="T3" fmla="*/ 20 h 20"/>
                <a:gd name="T4" fmla="*/ 8 w 17"/>
                <a:gd name="T5" fmla="*/ 0 h 20"/>
                <a:gd name="T6" fmla="*/ 17 w 17"/>
                <a:gd name="T7" fmla="*/ 0 h 20"/>
                <a:gd name="T8" fmla="*/ 8 w 1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8" y="20"/>
                  </a:moveTo>
                  <a:lnTo>
                    <a:pt x="0" y="20"/>
                  </a:lnTo>
                  <a:lnTo>
                    <a:pt x="8" y="0"/>
                  </a:lnTo>
                  <a:lnTo>
                    <a:pt x="17" y="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66" name="Freeform 134"/>
            <p:cNvSpPr>
              <a:spLocks/>
            </p:cNvSpPr>
            <p:nvPr/>
          </p:nvSpPr>
          <p:spPr bwMode="auto">
            <a:xfrm>
              <a:off x="644" y="992"/>
              <a:ext cx="384" cy="297"/>
            </a:xfrm>
            <a:custGeom>
              <a:avLst/>
              <a:gdLst>
                <a:gd name="T0" fmla="*/ 376 w 384"/>
                <a:gd name="T1" fmla="*/ 297 h 297"/>
                <a:gd name="T2" fmla="*/ 384 w 384"/>
                <a:gd name="T3" fmla="*/ 277 h 297"/>
                <a:gd name="T4" fmla="*/ 9 w 384"/>
                <a:gd name="T5" fmla="*/ 0 h 297"/>
                <a:gd name="T6" fmla="*/ 0 w 384"/>
                <a:gd name="T7" fmla="*/ 20 h 297"/>
                <a:gd name="T8" fmla="*/ 376 w 38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97">
                  <a:moveTo>
                    <a:pt x="376" y="297"/>
                  </a:moveTo>
                  <a:lnTo>
                    <a:pt x="384" y="277"/>
                  </a:lnTo>
                  <a:lnTo>
                    <a:pt x="9" y="0"/>
                  </a:lnTo>
                  <a:lnTo>
                    <a:pt x="0" y="20"/>
                  </a:lnTo>
                  <a:lnTo>
                    <a:pt x="376" y="2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67" name="Freeform 135"/>
            <p:cNvSpPr>
              <a:spLocks/>
            </p:cNvSpPr>
            <p:nvPr/>
          </p:nvSpPr>
          <p:spPr bwMode="auto">
            <a:xfrm>
              <a:off x="644" y="1467"/>
              <a:ext cx="248" cy="554"/>
            </a:xfrm>
            <a:custGeom>
              <a:avLst/>
              <a:gdLst>
                <a:gd name="T0" fmla="*/ 128 w 248"/>
                <a:gd name="T1" fmla="*/ 0 h 554"/>
                <a:gd name="T2" fmla="*/ 0 w 248"/>
                <a:gd name="T3" fmla="*/ 554 h 554"/>
                <a:gd name="T4" fmla="*/ 248 w 248"/>
                <a:gd name="T5" fmla="*/ 554 h 554"/>
                <a:gd name="T6" fmla="*/ 128 w 248"/>
                <a:gd name="T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554">
                  <a:moveTo>
                    <a:pt x="128" y="0"/>
                  </a:moveTo>
                  <a:lnTo>
                    <a:pt x="0" y="554"/>
                  </a:lnTo>
                  <a:lnTo>
                    <a:pt x="248" y="55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68" name="Freeform 136"/>
            <p:cNvSpPr>
              <a:spLocks/>
            </p:cNvSpPr>
            <p:nvPr/>
          </p:nvSpPr>
          <p:spPr bwMode="auto">
            <a:xfrm>
              <a:off x="636" y="1467"/>
              <a:ext cx="145" cy="563"/>
            </a:xfrm>
            <a:custGeom>
              <a:avLst/>
              <a:gdLst>
                <a:gd name="T0" fmla="*/ 145 w 145"/>
                <a:gd name="T1" fmla="*/ 10 h 563"/>
                <a:gd name="T2" fmla="*/ 128 w 145"/>
                <a:gd name="T3" fmla="*/ 0 h 563"/>
                <a:gd name="T4" fmla="*/ 0 w 145"/>
                <a:gd name="T5" fmla="*/ 554 h 563"/>
                <a:gd name="T6" fmla="*/ 0 w 145"/>
                <a:gd name="T7" fmla="*/ 563 h 563"/>
                <a:gd name="T8" fmla="*/ 8 w 145"/>
                <a:gd name="T9" fmla="*/ 563 h 563"/>
                <a:gd name="T10" fmla="*/ 17 w 145"/>
                <a:gd name="T11" fmla="*/ 563 h 563"/>
                <a:gd name="T12" fmla="*/ 145 w 145"/>
                <a:gd name="T13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563">
                  <a:moveTo>
                    <a:pt x="145" y="10"/>
                  </a:moveTo>
                  <a:lnTo>
                    <a:pt x="128" y="0"/>
                  </a:lnTo>
                  <a:lnTo>
                    <a:pt x="0" y="554"/>
                  </a:lnTo>
                  <a:lnTo>
                    <a:pt x="0" y="563"/>
                  </a:lnTo>
                  <a:lnTo>
                    <a:pt x="8" y="563"/>
                  </a:lnTo>
                  <a:lnTo>
                    <a:pt x="17" y="563"/>
                  </a:lnTo>
                  <a:lnTo>
                    <a:pt x="14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69" name="Freeform 137"/>
            <p:cNvSpPr>
              <a:spLocks/>
            </p:cNvSpPr>
            <p:nvPr/>
          </p:nvSpPr>
          <p:spPr bwMode="auto">
            <a:xfrm>
              <a:off x="644" y="2011"/>
              <a:ext cx="265" cy="19"/>
            </a:xfrm>
            <a:custGeom>
              <a:avLst/>
              <a:gdLst>
                <a:gd name="T0" fmla="*/ 0 w 265"/>
                <a:gd name="T1" fmla="*/ 0 h 19"/>
                <a:gd name="T2" fmla="*/ 0 w 265"/>
                <a:gd name="T3" fmla="*/ 19 h 19"/>
                <a:gd name="T4" fmla="*/ 248 w 265"/>
                <a:gd name="T5" fmla="*/ 19 h 19"/>
                <a:gd name="T6" fmla="*/ 265 w 265"/>
                <a:gd name="T7" fmla="*/ 19 h 19"/>
                <a:gd name="T8" fmla="*/ 256 w 265"/>
                <a:gd name="T9" fmla="*/ 10 h 19"/>
                <a:gd name="T10" fmla="*/ 248 w 265"/>
                <a:gd name="T11" fmla="*/ 0 h 19"/>
                <a:gd name="T12" fmla="*/ 0 w 26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9">
                  <a:moveTo>
                    <a:pt x="0" y="0"/>
                  </a:moveTo>
                  <a:lnTo>
                    <a:pt x="0" y="19"/>
                  </a:lnTo>
                  <a:lnTo>
                    <a:pt x="248" y="19"/>
                  </a:lnTo>
                  <a:lnTo>
                    <a:pt x="265" y="19"/>
                  </a:lnTo>
                  <a:lnTo>
                    <a:pt x="256" y="10"/>
                  </a:lnTo>
                  <a:lnTo>
                    <a:pt x="2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70" name="Freeform 138"/>
            <p:cNvSpPr>
              <a:spLocks/>
            </p:cNvSpPr>
            <p:nvPr/>
          </p:nvSpPr>
          <p:spPr bwMode="auto">
            <a:xfrm>
              <a:off x="764" y="1467"/>
              <a:ext cx="136" cy="563"/>
            </a:xfrm>
            <a:custGeom>
              <a:avLst/>
              <a:gdLst>
                <a:gd name="T0" fmla="*/ 119 w 136"/>
                <a:gd name="T1" fmla="*/ 563 h 563"/>
                <a:gd name="T2" fmla="*/ 136 w 136"/>
                <a:gd name="T3" fmla="*/ 554 h 563"/>
                <a:gd name="T4" fmla="*/ 17 w 136"/>
                <a:gd name="T5" fmla="*/ 0 h 563"/>
                <a:gd name="T6" fmla="*/ 0 w 136"/>
                <a:gd name="T7" fmla="*/ 0 h 563"/>
                <a:gd name="T8" fmla="*/ 17 w 136"/>
                <a:gd name="T9" fmla="*/ 10 h 563"/>
                <a:gd name="T10" fmla="*/ 0 w 136"/>
                <a:gd name="T11" fmla="*/ 10 h 563"/>
                <a:gd name="T12" fmla="*/ 119 w 136"/>
                <a:gd name="T13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63">
                  <a:moveTo>
                    <a:pt x="119" y="563"/>
                  </a:moveTo>
                  <a:lnTo>
                    <a:pt x="136" y="554"/>
                  </a:lnTo>
                  <a:lnTo>
                    <a:pt x="17" y="0"/>
                  </a:lnTo>
                  <a:lnTo>
                    <a:pt x="0" y="0"/>
                  </a:lnTo>
                  <a:lnTo>
                    <a:pt x="17" y="10"/>
                  </a:lnTo>
                  <a:lnTo>
                    <a:pt x="0" y="10"/>
                  </a:lnTo>
                  <a:lnTo>
                    <a:pt x="11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71" name="Freeform 139"/>
            <p:cNvSpPr>
              <a:spLocks/>
            </p:cNvSpPr>
            <p:nvPr/>
          </p:nvSpPr>
          <p:spPr bwMode="auto">
            <a:xfrm>
              <a:off x="1643" y="1843"/>
              <a:ext cx="256" cy="365"/>
            </a:xfrm>
            <a:custGeom>
              <a:avLst/>
              <a:gdLst>
                <a:gd name="T0" fmla="*/ 128 w 256"/>
                <a:gd name="T1" fmla="*/ 0 h 365"/>
                <a:gd name="T2" fmla="*/ 256 w 256"/>
                <a:gd name="T3" fmla="*/ 365 h 365"/>
                <a:gd name="T4" fmla="*/ 0 w 256"/>
                <a:gd name="T5" fmla="*/ 365 h 365"/>
                <a:gd name="T6" fmla="*/ 128 w 256"/>
                <a:gd name="T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365">
                  <a:moveTo>
                    <a:pt x="128" y="0"/>
                  </a:moveTo>
                  <a:lnTo>
                    <a:pt x="256" y="365"/>
                  </a:lnTo>
                  <a:lnTo>
                    <a:pt x="0" y="365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72" name="Freeform 140"/>
            <p:cNvSpPr>
              <a:spLocks/>
            </p:cNvSpPr>
            <p:nvPr/>
          </p:nvSpPr>
          <p:spPr bwMode="auto">
            <a:xfrm>
              <a:off x="1763" y="1843"/>
              <a:ext cx="153" cy="375"/>
            </a:xfrm>
            <a:custGeom>
              <a:avLst/>
              <a:gdLst>
                <a:gd name="T0" fmla="*/ 17 w 153"/>
                <a:gd name="T1" fmla="*/ 0 h 375"/>
                <a:gd name="T2" fmla="*/ 0 w 153"/>
                <a:gd name="T3" fmla="*/ 9 h 375"/>
                <a:gd name="T4" fmla="*/ 128 w 153"/>
                <a:gd name="T5" fmla="*/ 375 h 375"/>
                <a:gd name="T6" fmla="*/ 136 w 153"/>
                <a:gd name="T7" fmla="*/ 375 h 375"/>
                <a:gd name="T8" fmla="*/ 153 w 153"/>
                <a:gd name="T9" fmla="*/ 375 h 375"/>
                <a:gd name="T10" fmla="*/ 145 w 153"/>
                <a:gd name="T11" fmla="*/ 365 h 375"/>
                <a:gd name="T12" fmla="*/ 17 w 153"/>
                <a:gd name="T1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375">
                  <a:moveTo>
                    <a:pt x="17" y="0"/>
                  </a:moveTo>
                  <a:lnTo>
                    <a:pt x="0" y="9"/>
                  </a:lnTo>
                  <a:lnTo>
                    <a:pt x="128" y="375"/>
                  </a:lnTo>
                  <a:lnTo>
                    <a:pt x="136" y="375"/>
                  </a:lnTo>
                  <a:lnTo>
                    <a:pt x="153" y="375"/>
                  </a:lnTo>
                  <a:lnTo>
                    <a:pt x="145" y="36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73" name="Freeform 141"/>
            <p:cNvSpPr>
              <a:spLocks/>
            </p:cNvSpPr>
            <p:nvPr/>
          </p:nvSpPr>
          <p:spPr bwMode="auto">
            <a:xfrm>
              <a:off x="1635" y="2199"/>
              <a:ext cx="264" cy="19"/>
            </a:xfrm>
            <a:custGeom>
              <a:avLst/>
              <a:gdLst>
                <a:gd name="T0" fmla="*/ 264 w 264"/>
                <a:gd name="T1" fmla="*/ 19 h 19"/>
                <a:gd name="T2" fmla="*/ 264 w 264"/>
                <a:gd name="T3" fmla="*/ 0 h 19"/>
                <a:gd name="T4" fmla="*/ 8 w 264"/>
                <a:gd name="T5" fmla="*/ 0 h 19"/>
                <a:gd name="T6" fmla="*/ 0 w 264"/>
                <a:gd name="T7" fmla="*/ 9 h 19"/>
                <a:gd name="T8" fmla="*/ 0 w 264"/>
                <a:gd name="T9" fmla="*/ 19 h 19"/>
                <a:gd name="T10" fmla="*/ 8 w 264"/>
                <a:gd name="T11" fmla="*/ 19 h 19"/>
                <a:gd name="T12" fmla="*/ 264 w 26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" h="19">
                  <a:moveTo>
                    <a:pt x="264" y="19"/>
                  </a:moveTo>
                  <a:lnTo>
                    <a:pt x="264" y="0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19"/>
                  </a:lnTo>
                  <a:lnTo>
                    <a:pt x="8" y="19"/>
                  </a:lnTo>
                  <a:lnTo>
                    <a:pt x="26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74" name="Freeform 142"/>
            <p:cNvSpPr>
              <a:spLocks/>
            </p:cNvSpPr>
            <p:nvPr/>
          </p:nvSpPr>
          <p:spPr bwMode="auto">
            <a:xfrm>
              <a:off x="1635" y="1813"/>
              <a:ext cx="145" cy="405"/>
            </a:xfrm>
            <a:custGeom>
              <a:avLst/>
              <a:gdLst>
                <a:gd name="T0" fmla="*/ 0 w 145"/>
                <a:gd name="T1" fmla="*/ 395 h 405"/>
                <a:gd name="T2" fmla="*/ 17 w 145"/>
                <a:gd name="T3" fmla="*/ 405 h 405"/>
                <a:gd name="T4" fmla="*/ 145 w 145"/>
                <a:gd name="T5" fmla="*/ 39 h 405"/>
                <a:gd name="T6" fmla="*/ 145 w 145"/>
                <a:gd name="T7" fmla="*/ 30 h 405"/>
                <a:gd name="T8" fmla="*/ 136 w 145"/>
                <a:gd name="T9" fmla="*/ 0 h 405"/>
                <a:gd name="T10" fmla="*/ 128 w 145"/>
                <a:gd name="T11" fmla="*/ 30 h 405"/>
                <a:gd name="T12" fmla="*/ 0 w 145"/>
                <a:gd name="T13" fmla="*/ 3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405">
                  <a:moveTo>
                    <a:pt x="0" y="395"/>
                  </a:moveTo>
                  <a:lnTo>
                    <a:pt x="17" y="405"/>
                  </a:lnTo>
                  <a:lnTo>
                    <a:pt x="145" y="39"/>
                  </a:lnTo>
                  <a:lnTo>
                    <a:pt x="145" y="30"/>
                  </a:lnTo>
                  <a:lnTo>
                    <a:pt x="136" y="0"/>
                  </a:lnTo>
                  <a:lnTo>
                    <a:pt x="128" y="3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75" name="Freeform 143"/>
            <p:cNvSpPr>
              <a:spLocks/>
            </p:cNvSpPr>
            <p:nvPr/>
          </p:nvSpPr>
          <p:spPr bwMode="auto">
            <a:xfrm>
              <a:off x="1148" y="1843"/>
              <a:ext cx="248" cy="553"/>
            </a:xfrm>
            <a:custGeom>
              <a:avLst/>
              <a:gdLst>
                <a:gd name="T0" fmla="*/ 120 w 248"/>
                <a:gd name="T1" fmla="*/ 0 h 553"/>
                <a:gd name="T2" fmla="*/ 248 w 248"/>
                <a:gd name="T3" fmla="*/ 553 h 553"/>
                <a:gd name="T4" fmla="*/ 0 w 248"/>
                <a:gd name="T5" fmla="*/ 553 h 553"/>
                <a:gd name="T6" fmla="*/ 120 w 248"/>
                <a:gd name="T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553">
                  <a:moveTo>
                    <a:pt x="120" y="0"/>
                  </a:moveTo>
                  <a:lnTo>
                    <a:pt x="248" y="553"/>
                  </a:lnTo>
                  <a:lnTo>
                    <a:pt x="0" y="553"/>
                  </a:lnTo>
                  <a:lnTo>
                    <a:pt x="12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76" name="Freeform 144"/>
            <p:cNvSpPr>
              <a:spLocks/>
            </p:cNvSpPr>
            <p:nvPr/>
          </p:nvSpPr>
          <p:spPr bwMode="auto">
            <a:xfrm>
              <a:off x="1259" y="1843"/>
              <a:ext cx="154" cy="563"/>
            </a:xfrm>
            <a:custGeom>
              <a:avLst/>
              <a:gdLst>
                <a:gd name="T0" fmla="*/ 17 w 154"/>
                <a:gd name="T1" fmla="*/ 0 h 563"/>
                <a:gd name="T2" fmla="*/ 0 w 154"/>
                <a:gd name="T3" fmla="*/ 9 h 563"/>
                <a:gd name="T4" fmla="*/ 128 w 154"/>
                <a:gd name="T5" fmla="*/ 563 h 563"/>
                <a:gd name="T6" fmla="*/ 137 w 154"/>
                <a:gd name="T7" fmla="*/ 563 h 563"/>
                <a:gd name="T8" fmla="*/ 154 w 154"/>
                <a:gd name="T9" fmla="*/ 563 h 563"/>
                <a:gd name="T10" fmla="*/ 145 w 154"/>
                <a:gd name="T11" fmla="*/ 553 h 563"/>
                <a:gd name="T12" fmla="*/ 17 w 154"/>
                <a:gd name="T13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563">
                  <a:moveTo>
                    <a:pt x="17" y="0"/>
                  </a:moveTo>
                  <a:lnTo>
                    <a:pt x="0" y="9"/>
                  </a:lnTo>
                  <a:lnTo>
                    <a:pt x="128" y="563"/>
                  </a:lnTo>
                  <a:lnTo>
                    <a:pt x="137" y="563"/>
                  </a:lnTo>
                  <a:lnTo>
                    <a:pt x="154" y="563"/>
                  </a:lnTo>
                  <a:lnTo>
                    <a:pt x="145" y="55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77" name="Freeform 145"/>
            <p:cNvSpPr>
              <a:spLocks/>
            </p:cNvSpPr>
            <p:nvPr/>
          </p:nvSpPr>
          <p:spPr bwMode="auto">
            <a:xfrm>
              <a:off x="1139" y="2386"/>
              <a:ext cx="257" cy="20"/>
            </a:xfrm>
            <a:custGeom>
              <a:avLst/>
              <a:gdLst>
                <a:gd name="T0" fmla="*/ 257 w 257"/>
                <a:gd name="T1" fmla="*/ 20 h 20"/>
                <a:gd name="T2" fmla="*/ 257 w 257"/>
                <a:gd name="T3" fmla="*/ 0 h 20"/>
                <a:gd name="T4" fmla="*/ 9 w 257"/>
                <a:gd name="T5" fmla="*/ 0 h 20"/>
                <a:gd name="T6" fmla="*/ 0 w 257"/>
                <a:gd name="T7" fmla="*/ 10 h 20"/>
                <a:gd name="T8" fmla="*/ 0 w 257"/>
                <a:gd name="T9" fmla="*/ 20 h 20"/>
                <a:gd name="T10" fmla="*/ 9 w 257"/>
                <a:gd name="T11" fmla="*/ 20 h 20"/>
                <a:gd name="T12" fmla="*/ 257 w 25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0">
                  <a:moveTo>
                    <a:pt x="257" y="20"/>
                  </a:moveTo>
                  <a:lnTo>
                    <a:pt x="257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9" y="20"/>
                  </a:lnTo>
                  <a:lnTo>
                    <a:pt x="25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78" name="Freeform 146"/>
            <p:cNvSpPr>
              <a:spLocks/>
            </p:cNvSpPr>
            <p:nvPr/>
          </p:nvSpPr>
          <p:spPr bwMode="auto">
            <a:xfrm>
              <a:off x="1139" y="1843"/>
              <a:ext cx="137" cy="563"/>
            </a:xfrm>
            <a:custGeom>
              <a:avLst/>
              <a:gdLst>
                <a:gd name="T0" fmla="*/ 0 w 137"/>
                <a:gd name="T1" fmla="*/ 553 h 563"/>
                <a:gd name="T2" fmla="*/ 18 w 137"/>
                <a:gd name="T3" fmla="*/ 563 h 563"/>
                <a:gd name="T4" fmla="*/ 137 w 137"/>
                <a:gd name="T5" fmla="*/ 9 h 563"/>
                <a:gd name="T6" fmla="*/ 120 w 137"/>
                <a:gd name="T7" fmla="*/ 9 h 563"/>
                <a:gd name="T8" fmla="*/ 137 w 137"/>
                <a:gd name="T9" fmla="*/ 0 h 563"/>
                <a:gd name="T10" fmla="*/ 120 w 137"/>
                <a:gd name="T11" fmla="*/ 0 h 563"/>
                <a:gd name="T12" fmla="*/ 0 w 137"/>
                <a:gd name="T13" fmla="*/ 55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63">
                  <a:moveTo>
                    <a:pt x="0" y="553"/>
                  </a:moveTo>
                  <a:lnTo>
                    <a:pt x="18" y="563"/>
                  </a:lnTo>
                  <a:lnTo>
                    <a:pt x="137" y="9"/>
                  </a:lnTo>
                  <a:lnTo>
                    <a:pt x="120" y="9"/>
                  </a:lnTo>
                  <a:lnTo>
                    <a:pt x="137" y="0"/>
                  </a:lnTo>
                  <a:lnTo>
                    <a:pt x="120" y="0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79" name="Rectangle 147"/>
            <p:cNvSpPr>
              <a:spLocks noChangeArrowheads="1"/>
            </p:cNvSpPr>
            <p:nvPr/>
          </p:nvSpPr>
          <p:spPr bwMode="auto">
            <a:xfrm>
              <a:off x="1011" y="1269"/>
              <a:ext cx="9" cy="2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80" name="Rectangle 148"/>
            <p:cNvSpPr>
              <a:spLocks noChangeArrowheads="1"/>
            </p:cNvSpPr>
            <p:nvPr/>
          </p:nvSpPr>
          <p:spPr bwMode="auto">
            <a:xfrm>
              <a:off x="2019" y="1457"/>
              <a:ext cx="8" cy="2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81" name="Freeform 149"/>
            <p:cNvSpPr>
              <a:spLocks/>
            </p:cNvSpPr>
            <p:nvPr/>
          </p:nvSpPr>
          <p:spPr bwMode="auto">
            <a:xfrm>
              <a:off x="1020" y="1269"/>
              <a:ext cx="999" cy="208"/>
            </a:xfrm>
            <a:custGeom>
              <a:avLst/>
              <a:gdLst>
                <a:gd name="T0" fmla="*/ 0 w 999"/>
                <a:gd name="T1" fmla="*/ 0 h 208"/>
                <a:gd name="T2" fmla="*/ 0 w 999"/>
                <a:gd name="T3" fmla="*/ 20 h 208"/>
                <a:gd name="T4" fmla="*/ 999 w 999"/>
                <a:gd name="T5" fmla="*/ 208 h 208"/>
                <a:gd name="T6" fmla="*/ 999 w 999"/>
                <a:gd name="T7" fmla="*/ 188 h 208"/>
                <a:gd name="T8" fmla="*/ 0 w 999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208">
                  <a:moveTo>
                    <a:pt x="0" y="0"/>
                  </a:moveTo>
                  <a:lnTo>
                    <a:pt x="0" y="20"/>
                  </a:lnTo>
                  <a:lnTo>
                    <a:pt x="999" y="208"/>
                  </a:lnTo>
                  <a:lnTo>
                    <a:pt x="999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82" name="Freeform 150"/>
            <p:cNvSpPr>
              <a:spLocks/>
            </p:cNvSpPr>
            <p:nvPr/>
          </p:nvSpPr>
          <p:spPr bwMode="auto">
            <a:xfrm>
              <a:off x="1515" y="1645"/>
              <a:ext cx="17" cy="29"/>
            </a:xfrm>
            <a:custGeom>
              <a:avLst/>
              <a:gdLst>
                <a:gd name="T0" fmla="*/ 9 w 17"/>
                <a:gd name="T1" fmla="*/ 0 h 29"/>
                <a:gd name="T2" fmla="*/ 0 w 17"/>
                <a:gd name="T3" fmla="*/ 10 h 29"/>
                <a:gd name="T4" fmla="*/ 9 w 17"/>
                <a:gd name="T5" fmla="*/ 29 h 29"/>
                <a:gd name="T6" fmla="*/ 17 w 17"/>
                <a:gd name="T7" fmla="*/ 19 h 29"/>
                <a:gd name="T8" fmla="*/ 9 w 1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9" y="0"/>
                  </a:moveTo>
                  <a:lnTo>
                    <a:pt x="0" y="10"/>
                  </a:lnTo>
                  <a:lnTo>
                    <a:pt x="9" y="29"/>
                  </a:lnTo>
                  <a:lnTo>
                    <a:pt x="17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83" name="Freeform 151"/>
            <p:cNvSpPr>
              <a:spLocks/>
            </p:cNvSpPr>
            <p:nvPr/>
          </p:nvSpPr>
          <p:spPr bwMode="auto">
            <a:xfrm>
              <a:off x="2019" y="1457"/>
              <a:ext cx="17" cy="20"/>
            </a:xfrm>
            <a:custGeom>
              <a:avLst/>
              <a:gdLst>
                <a:gd name="T0" fmla="*/ 0 w 17"/>
                <a:gd name="T1" fmla="*/ 0 h 20"/>
                <a:gd name="T2" fmla="*/ 8 w 17"/>
                <a:gd name="T3" fmla="*/ 0 h 20"/>
                <a:gd name="T4" fmla="*/ 17 w 17"/>
                <a:gd name="T5" fmla="*/ 20 h 20"/>
                <a:gd name="T6" fmla="*/ 8 w 17"/>
                <a:gd name="T7" fmla="*/ 20 h 20"/>
                <a:gd name="T8" fmla="*/ 0 w 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0" y="0"/>
                  </a:moveTo>
                  <a:lnTo>
                    <a:pt x="8" y="0"/>
                  </a:lnTo>
                  <a:lnTo>
                    <a:pt x="17" y="20"/>
                  </a:lnTo>
                  <a:lnTo>
                    <a:pt x="8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84" name="Freeform 152"/>
            <p:cNvSpPr>
              <a:spLocks/>
            </p:cNvSpPr>
            <p:nvPr/>
          </p:nvSpPr>
          <p:spPr bwMode="auto">
            <a:xfrm>
              <a:off x="1524" y="1457"/>
              <a:ext cx="503" cy="207"/>
            </a:xfrm>
            <a:custGeom>
              <a:avLst/>
              <a:gdLst>
                <a:gd name="T0" fmla="*/ 0 w 503"/>
                <a:gd name="T1" fmla="*/ 188 h 207"/>
                <a:gd name="T2" fmla="*/ 8 w 503"/>
                <a:gd name="T3" fmla="*/ 207 h 207"/>
                <a:gd name="T4" fmla="*/ 503 w 503"/>
                <a:gd name="T5" fmla="*/ 20 h 207"/>
                <a:gd name="T6" fmla="*/ 495 w 503"/>
                <a:gd name="T7" fmla="*/ 0 h 207"/>
                <a:gd name="T8" fmla="*/ 0 w 503"/>
                <a:gd name="T9" fmla="*/ 18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207">
                  <a:moveTo>
                    <a:pt x="0" y="188"/>
                  </a:moveTo>
                  <a:lnTo>
                    <a:pt x="8" y="207"/>
                  </a:lnTo>
                  <a:lnTo>
                    <a:pt x="503" y="20"/>
                  </a:lnTo>
                  <a:lnTo>
                    <a:pt x="49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85" name="Freeform 153"/>
            <p:cNvSpPr>
              <a:spLocks/>
            </p:cNvSpPr>
            <p:nvPr/>
          </p:nvSpPr>
          <p:spPr bwMode="auto">
            <a:xfrm>
              <a:off x="1524" y="1645"/>
              <a:ext cx="17" cy="19"/>
            </a:xfrm>
            <a:custGeom>
              <a:avLst/>
              <a:gdLst>
                <a:gd name="T0" fmla="*/ 8 w 17"/>
                <a:gd name="T1" fmla="*/ 19 h 19"/>
                <a:gd name="T2" fmla="*/ 17 w 17"/>
                <a:gd name="T3" fmla="*/ 19 h 19"/>
                <a:gd name="T4" fmla="*/ 8 w 17"/>
                <a:gd name="T5" fmla="*/ 0 h 19"/>
                <a:gd name="T6" fmla="*/ 0 w 17"/>
                <a:gd name="T7" fmla="*/ 0 h 19"/>
                <a:gd name="T8" fmla="*/ 8 w 1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8" y="19"/>
                  </a:moveTo>
                  <a:lnTo>
                    <a:pt x="17" y="19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86" name="Freeform 154"/>
            <p:cNvSpPr>
              <a:spLocks/>
            </p:cNvSpPr>
            <p:nvPr/>
          </p:nvSpPr>
          <p:spPr bwMode="auto">
            <a:xfrm>
              <a:off x="1259" y="1833"/>
              <a:ext cx="17" cy="29"/>
            </a:xfrm>
            <a:custGeom>
              <a:avLst/>
              <a:gdLst>
                <a:gd name="T0" fmla="*/ 17 w 17"/>
                <a:gd name="T1" fmla="*/ 19 h 29"/>
                <a:gd name="T2" fmla="*/ 9 w 17"/>
                <a:gd name="T3" fmla="*/ 29 h 29"/>
                <a:gd name="T4" fmla="*/ 0 w 17"/>
                <a:gd name="T5" fmla="*/ 10 h 29"/>
                <a:gd name="T6" fmla="*/ 9 w 17"/>
                <a:gd name="T7" fmla="*/ 0 h 29"/>
                <a:gd name="T8" fmla="*/ 17 w 17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17" y="19"/>
                  </a:moveTo>
                  <a:lnTo>
                    <a:pt x="9" y="29"/>
                  </a:lnTo>
                  <a:lnTo>
                    <a:pt x="0" y="10"/>
                  </a:lnTo>
                  <a:lnTo>
                    <a:pt x="9" y="0"/>
                  </a:lnTo>
                  <a:lnTo>
                    <a:pt x="1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87" name="Freeform 155"/>
            <p:cNvSpPr>
              <a:spLocks/>
            </p:cNvSpPr>
            <p:nvPr/>
          </p:nvSpPr>
          <p:spPr bwMode="auto">
            <a:xfrm>
              <a:off x="1268" y="1645"/>
              <a:ext cx="264" cy="207"/>
            </a:xfrm>
            <a:custGeom>
              <a:avLst/>
              <a:gdLst>
                <a:gd name="T0" fmla="*/ 264 w 264"/>
                <a:gd name="T1" fmla="*/ 19 h 207"/>
                <a:gd name="T2" fmla="*/ 256 w 264"/>
                <a:gd name="T3" fmla="*/ 0 h 207"/>
                <a:gd name="T4" fmla="*/ 0 w 264"/>
                <a:gd name="T5" fmla="*/ 188 h 207"/>
                <a:gd name="T6" fmla="*/ 8 w 264"/>
                <a:gd name="T7" fmla="*/ 207 h 207"/>
                <a:gd name="T8" fmla="*/ 264 w 264"/>
                <a:gd name="T9" fmla="*/ 1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207">
                  <a:moveTo>
                    <a:pt x="264" y="19"/>
                  </a:moveTo>
                  <a:lnTo>
                    <a:pt x="256" y="0"/>
                  </a:lnTo>
                  <a:lnTo>
                    <a:pt x="0" y="188"/>
                  </a:lnTo>
                  <a:lnTo>
                    <a:pt x="8" y="207"/>
                  </a:lnTo>
                  <a:lnTo>
                    <a:pt x="26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88" name="Freeform 156"/>
            <p:cNvSpPr>
              <a:spLocks/>
            </p:cNvSpPr>
            <p:nvPr/>
          </p:nvSpPr>
          <p:spPr bwMode="auto">
            <a:xfrm>
              <a:off x="2010" y="1457"/>
              <a:ext cx="17" cy="20"/>
            </a:xfrm>
            <a:custGeom>
              <a:avLst/>
              <a:gdLst>
                <a:gd name="T0" fmla="*/ 17 w 17"/>
                <a:gd name="T1" fmla="*/ 0 h 20"/>
                <a:gd name="T2" fmla="*/ 9 w 17"/>
                <a:gd name="T3" fmla="*/ 0 h 20"/>
                <a:gd name="T4" fmla="*/ 0 w 17"/>
                <a:gd name="T5" fmla="*/ 20 h 20"/>
                <a:gd name="T6" fmla="*/ 9 w 17"/>
                <a:gd name="T7" fmla="*/ 20 h 20"/>
                <a:gd name="T8" fmla="*/ 17 w 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17" y="0"/>
                  </a:moveTo>
                  <a:lnTo>
                    <a:pt x="9" y="0"/>
                  </a:lnTo>
                  <a:lnTo>
                    <a:pt x="0" y="20"/>
                  </a:lnTo>
                  <a:lnTo>
                    <a:pt x="9" y="2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89" name="Freeform 157"/>
            <p:cNvSpPr>
              <a:spLocks/>
            </p:cNvSpPr>
            <p:nvPr/>
          </p:nvSpPr>
          <p:spPr bwMode="auto">
            <a:xfrm>
              <a:off x="2275" y="1645"/>
              <a:ext cx="17" cy="29"/>
            </a:xfrm>
            <a:custGeom>
              <a:avLst/>
              <a:gdLst>
                <a:gd name="T0" fmla="*/ 9 w 17"/>
                <a:gd name="T1" fmla="*/ 0 h 29"/>
                <a:gd name="T2" fmla="*/ 17 w 17"/>
                <a:gd name="T3" fmla="*/ 10 h 29"/>
                <a:gd name="T4" fmla="*/ 9 w 17"/>
                <a:gd name="T5" fmla="*/ 29 h 29"/>
                <a:gd name="T6" fmla="*/ 0 w 17"/>
                <a:gd name="T7" fmla="*/ 19 h 29"/>
                <a:gd name="T8" fmla="*/ 9 w 1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9" y="0"/>
                  </a:moveTo>
                  <a:lnTo>
                    <a:pt x="17" y="10"/>
                  </a:lnTo>
                  <a:lnTo>
                    <a:pt x="9" y="29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90" name="Freeform 158"/>
            <p:cNvSpPr>
              <a:spLocks/>
            </p:cNvSpPr>
            <p:nvPr/>
          </p:nvSpPr>
          <p:spPr bwMode="auto">
            <a:xfrm>
              <a:off x="2019" y="1457"/>
              <a:ext cx="265" cy="207"/>
            </a:xfrm>
            <a:custGeom>
              <a:avLst/>
              <a:gdLst>
                <a:gd name="T0" fmla="*/ 8 w 265"/>
                <a:gd name="T1" fmla="*/ 0 h 207"/>
                <a:gd name="T2" fmla="*/ 0 w 265"/>
                <a:gd name="T3" fmla="*/ 20 h 207"/>
                <a:gd name="T4" fmla="*/ 256 w 265"/>
                <a:gd name="T5" fmla="*/ 207 h 207"/>
                <a:gd name="T6" fmla="*/ 265 w 265"/>
                <a:gd name="T7" fmla="*/ 188 h 207"/>
                <a:gd name="T8" fmla="*/ 8 w 265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07">
                  <a:moveTo>
                    <a:pt x="8" y="0"/>
                  </a:moveTo>
                  <a:lnTo>
                    <a:pt x="0" y="20"/>
                  </a:lnTo>
                  <a:lnTo>
                    <a:pt x="256" y="207"/>
                  </a:lnTo>
                  <a:lnTo>
                    <a:pt x="265" y="18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91" name="Freeform 159"/>
            <p:cNvSpPr>
              <a:spLocks/>
            </p:cNvSpPr>
            <p:nvPr/>
          </p:nvSpPr>
          <p:spPr bwMode="auto">
            <a:xfrm>
              <a:off x="1020" y="1269"/>
              <a:ext cx="17" cy="20"/>
            </a:xfrm>
            <a:custGeom>
              <a:avLst/>
              <a:gdLst>
                <a:gd name="T0" fmla="*/ 8 w 17"/>
                <a:gd name="T1" fmla="*/ 20 h 20"/>
                <a:gd name="T2" fmla="*/ 17 w 17"/>
                <a:gd name="T3" fmla="*/ 20 h 20"/>
                <a:gd name="T4" fmla="*/ 8 w 17"/>
                <a:gd name="T5" fmla="*/ 0 h 20"/>
                <a:gd name="T6" fmla="*/ 0 w 17"/>
                <a:gd name="T7" fmla="*/ 0 h 20"/>
                <a:gd name="T8" fmla="*/ 8 w 1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8" y="20"/>
                  </a:moveTo>
                  <a:lnTo>
                    <a:pt x="17" y="20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92" name="Freeform 160"/>
            <p:cNvSpPr>
              <a:spLocks/>
            </p:cNvSpPr>
            <p:nvPr/>
          </p:nvSpPr>
          <p:spPr bwMode="auto">
            <a:xfrm>
              <a:off x="764" y="1457"/>
              <a:ext cx="17" cy="29"/>
            </a:xfrm>
            <a:custGeom>
              <a:avLst/>
              <a:gdLst>
                <a:gd name="T0" fmla="*/ 17 w 17"/>
                <a:gd name="T1" fmla="*/ 20 h 29"/>
                <a:gd name="T2" fmla="*/ 8 w 17"/>
                <a:gd name="T3" fmla="*/ 29 h 29"/>
                <a:gd name="T4" fmla="*/ 0 w 17"/>
                <a:gd name="T5" fmla="*/ 10 h 29"/>
                <a:gd name="T6" fmla="*/ 8 w 17"/>
                <a:gd name="T7" fmla="*/ 0 h 29"/>
                <a:gd name="T8" fmla="*/ 17 w 17"/>
                <a:gd name="T9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17" y="20"/>
                  </a:moveTo>
                  <a:lnTo>
                    <a:pt x="8" y="29"/>
                  </a:lnTo>
                  <a:lnTo>
                    <a:pt x="0" y="10"/>
                  </a:lnTo>
                  <a:lnTo>
                    <a:pt x="8" y="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93" name="Freeform 161"/>
            <p:cNvSpPr>
              <a:spLocks/>
            </p:cNvSpPr>
            <p:nvPr/>
          </p:nvSpPr>
          <p:spPr bwMode="auto">
            <a:xfrm>
              <a:off x="772" y="1269"/>
              <a:ext cx="256" cy="208"/>
            </a:xfrm>
            <a:custGeom>
              <a:avLst/>
              <a:gdLst>
                <a:gd name="T0" fmla="*/ 256 w 256"/>
                <a:gd name="T1" fmla="*/ 20 h 208"/>
                <a:gd name="T2" fmla="*/ 248 w 256"/>
                <a:gd name="T3" fmla="*/ 0 h 208"/>
                <a:gd name="T4" fmla="*/ 0 w 256"/>
                <a:gd name="T5" fmla="*/ 188 h 208"/>
                <a:gd name="T6" fmla="*/ 9 w 256"/>
                <a:gd name="T7" fmla="*/ 208 h 208"/>
                <a:gd name="T8" fmla="*/ 256 w 256"/>
                <a:gd name="T9" fmla="*/ 2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08">
                  <a:moveTo>
                    <a:pt x="256" y="20"/>
                  </a:moveTo>
                  <a:lnTo>
                    <a:pt x="248" y="0"/>
                  </a:lnTo>
                  <a:lnTo>
                    <a:pt x="0" y="188"/>
                  </a:lnTo>
                  <a:lnTo>
                    <a:pt x="9" y="208"/>
                  </a:lnTo>
                  <a:lnTo>
                    <a:pt x="25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94" name="Freeform 162"/>
            <p:cNvSpPr>
              <a:spLocks/>
            </p:cNvSpPr>
            <p:nvPr/>
          </p:nvSpPr>
          <p:spPr bwMode="auto">
            <a:xfrm>
              <a:off x="1515" y="1645"/>
              <a:ext cx="17" cy="19"/>
            </a:xfrm>
            <a:custGeom>
              <a:avLst/>
              <a:gdLst>
                <a:gd name="T0" fmla="*/ 17 w 17"/>
                <a:gd name="T1" fmla="*/ 0 h 19"/>
                <a:gd name="T2" fmla="*/ 9 w 17"/>
                <a:gd name="T3" fmla="*/ 0 h 19"/>
                <a:gd name="T4" fmla="*/ 0 w 17"/>
                <a:gd name="T5" fmla="*/ 19 h 19"/>
                <a:gd name="T6" fmla="*/ 9 w 17"/>
                <a:gd name="T7" fmla="*/ 19 h 19"/>
                <a:gd name="T8" fmla="*/ 17 w 17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17" y="0"/>
                  </a:moveTo>
                  <a:lnTo>
                    <a:pt x="9" y="0"/>
                  </a:lnTo>
                  <a:lnTo>
                    <a:pt x="0" y="19"/>
                  </a:lnTo>
                  <a:lnTo>
                    <a:pt x="9" y="1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95" name="Freeform 163"/>
            <p:cNvSpPr>
              <a:spLocks/>
            </p:cNvSpPr>
            <p:nvPr/>
          </p:nvSpPr>
          <p:spPr bwMode="auto">
            <a:xfrm>
              <a:off x="1771" y="1833"/>
              <a:ext cx="17" cy="29"/>
            </a:xfrm>
            <a:custGeom>
              <a:avLst/>
              <a:gdLst>
                <a:gd name="T0" fmla="*/ 9 w 17"/>
                <a:gd name="T1" fmla="*/ 0 h 29"/>
                <a:gd name="T2" fmla="*/ 17 w 17"/>
                <a:gd name="T3" fmla="*/ 10 h 29"/>
                <a:gd name="T4" fmla="*/ 9 w 17"/>
                <a:gd name="T5" fmla="*/ 29 h 29"/>
                <a:gd name="T6" fmla="*/ 0 w 17"/>
                <a:gd name="T7" fmla="*/ 19 h 29"/>
                <a:gd name="T8" fmla="*/ 9 w 1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9" y="0"/>
                  </a:moveTo>
                  <a:lnTo>
                    <a:pt x="17" y="10"/>
                  </a:lnTo>
                  <a:lnTo>
                    <a:pt x="9" y="29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96" name="Freeform 164"/>
            <p:cNvSpPr>
              <a:spLocks/>
            </p:cNvSpPr>
            <p:nvPr/>
          </p:nvSpPr>
          <p:spPr bwMode="auto">
            <a:xfrm>
              <a:off x="1524" y="1645"/>
              <a:ext cx="256" cy="207"/>
            </a:xfrm>
            <a:custGeom>
              <a:avLst/>
              <a:gdLst>
                <a:gd name="T0" fmla="*/ 8 w 256"/>
                <a:gd name="T1" fmla="*/ 0 h 207"/>
                <a:gd name="T2" fmla="*/ 0 w 256"/>
                <a:gd name="T3" fmla="*/ 19 h 207"/>
                <a:gd name="T4" fmla="*/ 247 w 256"/>
                <a:gd name="T5" fmla="*/ 207 h 207"/>
                <a:gd name="T6" fmla="*/ 256 w 256"/>
                <a:gd name="T7" fmla="*/ 188 h 207"/>
                <a:gd name="T8" fmla="*/ 8 w 2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07">
                  <a:moveTo>
                    <a:pt x="8" y="0"/>
                  </a:moveTo>
                  <a:lnTo>
                    <a:pt x="0" y="19"/>
                  </a:lnTo>
                  <a:lnTo>
                    <a:pt x="247" y="207"/>
                  </a:lnTo>
                  <a:lnTo>
                    <a:pt x="256" y="18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97" name="Oval 165"/>
            <p:cNvSpPr>
              <a:spLocks noChangeArrowheads="1"/>
            </p:cNvSpPr>
            <p:nvPr/>
          </p:nvSpPr>
          <p:spPr bwMode="auto">
            <a:xfrm>
              <a:off x="960" y="1190"/>
              <a:ext cx="120" cy="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98" name="Oval 166"/>
            <p:cNvSpPr>
              <a:spLocks noChangeArrowheads="1"/>
            </p:cNvSpPr>
            <p:nvPr/>
          </p:nvSpPr>
          <p:spPr bwMode="auto">
            <a:xfrm>
              <a:off x="960" y="1188"/>
              <a:ext cx="120" cy="192"/>
            </a:xfrm>
            <a:prstGeom prst="ellips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199" name="Oval 167"/>
            <p:cNvSpPr>
              <a:spLocks noChangeArrowheads="1"/>
            </p:cNvSpPr>
            <p:nvPr/>
          </p:nvSpPr>
          <p:spPr bwMode="auto">
            <a:xfrm>
              <a:off x="1455" y="1566"/>
              <a:ext cx="128" cy="17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00" name="Oval 168"/>
            <p:cNvSpPr>
              <a:spLocks noChangeArrowheads="1"/>
            </p:cNvSpPr>
            <p:nvPr/>
          </p:nvSpPr>
          <p:spPr bwMode="auto">
            <a:xfrm>
              <a:off x="1455" y="1564"/>
              <a:ext cx="129" cy="181"/>
            </a:xfrm>
            <a:prstGeom prst="ellips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01" name="Oval 169"/>
            <p:cNvSpPr>
              <a:spLocks noChangeArrowheads="1"/>
            </p:cNvSpPr>
            <p:nvPr/>
          </p:nvSpPr>
          <p:spPr bwMode="auto">
            <a:xfrm>
              <a:off x="1959" y="1378"/>
              <a:ext cx="128" cy="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02" name="Oval 170"/>
            <p:cNvSpPr>
              <a:spLocks noChangeArrowheads="1"/>
            </p:cNvSpPr>
            <p:nvPr/>
          </p:nvSpPr>
          <p:spPr bwMode="auto">
            <a:xfrm>
              <a:off x="1959" y="1376"/>
              <a:ext cx="129" cy="191"/>
            </a:xfrm>
            <a:prstGeom prst="ellips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03" name="Freeform 171"/>
            <p:cNvSpPr>
              <a:spLocks/>
            </p:cNvSpPr>
            <p:nvPr/>
          </p:nvSpPr>
          <p:spPr bwMode="auto">
            <a:xfrm>
              <a:off x="2147" y="1655"/>
              <a:ext cx="256" cy="553"/>
            </a:xfrm>
            <a:custGeom>
              <a:avLst/>
              <a:gdLst>
                <a:gd name="T0" fmla="*/ 128 w 256"/>
                <a:gd name="T1" fmla="*/ 0 h 553"/>
                <a:gd name="T2" fmla="*/ 0 w 256"/>
                <a:gd name="T3" fmla="*/ 553 h 553"/>
                <a:gd name="T4" fmla="*/ 256 w 256"/>
                <a:gd name="T5" fmla="*/ 553 h 553"/>
                <a:gd name="T6" fmla="*/ 128 w 256"/>
                <a:gd name="T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553">
                  <a:moveTo>
                    <a:pt x="128" y="0"/>
                  </a:moveTo>
                  <a:lnTo>
                    <a:pt x="0" y="553"/>
                  </a:lnTo>
                  <a:lnTo>
                    <a:pt x="256" y="55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04" name="Freeform 172"/>
            <p:cNvSpPr>
              <a:spLocks/>
            </p:cNvSpPr>
            <p:nvPr/>
          </p:nvSpPr>
          <p:spPr bwMode="auto">
            <a:xfrm>
              <a:off x="2138" y="1655"/>
              <a:ext cx="146" cy="563"/>
            </a:xfrm>
            <a:custGeom>
              <a:avLst/>
              <a:gdLst>
                <a:gd name="T0" fmla="*/ 146 w 146"/>
                <a:gd name="T1" fmla="*/ 9 h 563"/>
                <a:gd name="T2" fmla="*/ 128 w 146"/>
                <a:gd name="T3" fmla="*/ 0 h 563"/>
                <a:gd name="T4" fmla="*/ 0 w 146"/>
                <a:gd name="T5" fmla="*/ 553 h 563"/>
                <a:gd name="T6" fmla="*/ 0 w 146"/>
                <a:gd name="T7" fmla="*/ 563 h 563"/>
                <a:gd name="T8" fmla="*/ 9 w 146"/>
                <a:gd name="T9" fmla="*/ 563 h 563"/>
                <a:gd name="T10" fmla="*/ 17 w 146"/>
                <a:gd name="T11" fmla="*/ 563 h 563"/>
                <a:gd name="T12" fmla="*/ 146 w 146"/>
                <a:gd name="T13" fmla="*/ 9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563">
                  <a:moveTo>
                    <a:pt x="146" y="9"/>
                  </a:moveTo>
                  <a:lnTo>
                    <a:pt x="128" y="0"/>
                  </a:lnTo>
                  <a:lnTo>
                    <a:pt x="0" y="553"/>
                  </a:lnTo>
                  <a:lnTo>
                    <a:pt x="0" y="563"/>
                  </a:lnTo>
                  <a:lnTo>
                    <a:pt x="9" y="563"/>
                  </a:lnTo>
                  <a:lnTo>
                    <a:pt x="17" y="563"/>
                  </a:lnTo>
                  <a:lnTo>
                    <a:pt x="14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05" name="Freeform 173"/>
            <p:cNvSpPr>
              <a:spLocks/>
            </p:cNvSpPr>
            <p:nvPr/>
          </p:nvSpPr>
          <p:spPr bwMode="auto">
            <a:xfrm>
              <a:off x="2147" y="2199"/>
              <a:ext cx="265" cy="19"/>
            </a:xfrm>
            <a:custGeom>
              <a:avLst/>
              <a:gdLst>
                <a:gd name="T0" fmla="*/ 0 w 265"/>
                <a:gd name="T1" fmla="*/ 0 h 19"/>
                <a:gd name="T2" fmla="*/ 0 w 265"/>
                <a:gd name="T3" fmla="*/ 19 h 19"/>
                <a:gd name="T4" fmla="*/ 247 w 265"/>
                <a:gd name="T5" fmla="*/ 19 h 19"/>
                <a:gd name="T6" fmla="*/ 265 w 265"/>
                <a:gd name="T7" fmla="*/ 19 h 19"/>
                <a:gd name="T8" fmla="*/ 256 w 265"/>
                <a:gd name="T9" fmla="*/ 9 h 19"/>
                <a:gd name="T10" fmla="*/ 247 w 265"/>
                <a:gd name="T11" fmla="*/ 0 h 19"/>
                <a:gd name="T12" fmla="*/ 0 w 26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9">
                  <a:moveTo>
                    <a:pt x="0" y="0"/>
                  </a:moveTo>
                  <a:lnTo>
                    <a:pt x="0" y="19"/>
                  </a:lnTo>
                  <a:lnTo>
                    <a:pt x="247" y="19"/>
                  </a:lnTo>
                  <a:lnTo>
                    <a:pt x="265" y="19"/>
                  </a:lnTo>
                  <a:lnTo>
                    <a:pt x="256" y="9"/>
                  </a:lnTo>
                  <a:lnTo>
                    <a:pt x="2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06" name="Freeform 174"/>
            <p:cNvSpPr>
              <a:spLocks/>
            </p:cNvSpPr>
            <p:nvPr/>
          </p:nvSpPr>
          <p:spPr bwMode="auto">
            <a:xfrm>
              <a:off x="2266" y="1655"/>
              <a:ext cx="137" cy="563"/>
            </a:xfrm>
            <a:custGeom>
              <a:avLst/>
              <a:gdLst>
                <a:gd name="T0" fmla="*/ 120 w 137"/>
                <a:gd name="T1" fmla="*/ 563 h 563"/>
                <a:gd name="T2" fmla="*/ 137 w 137"/>
                <a:gd name="T3" fmla="*/ 553 h 563"/>
                <a:gd name="T4" fmla="*/ 18 w 137"/>
                <a:gd name="T5" fmla="*/ 0 h 563"/>
                <a:gd name="T6" fmla="*/ 0 w 137"/>
                <a:gd name="T7" fmla="*/ 0 h 563"/>
                <a:gd name="T8" fmla="*/ 18 w 137"/>
                <a:gd name="T9" fmla="*/ 9 h 563"/>
                <a:gd name="T10" fmla="*/ 0 w 137"/>
                <a:gd name="T11" fmla="*/ 9 h 563"/>
                <a:gd name="T12" fmla="*/ 120 w 137"/>
                <a:gd name="T13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63">
                  <a:moveTo>
                    <a:pt x="120" y="563"/>
                  </a:moveTo>
                  <a:lnTo>
                    <a:pt x="137" y="553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8" y="9"/>
                  </a:lnTo>
                  <a:lnTo>
                    <a:pt x="0" y="9"/>
                  </a:lnTo>
                  <a:lnTo>
                    <a:pt x="120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07" name="Freeform 175"/>
            <p:cNvSpPr>
              <a:spLocks/>
            </p:cNvSpPr>
            <p:nvPr/>
          </p:nvSpPr>
          <p:spPr bwMode="auto">
            <a:xfrm>
              <a:off x="3948" y="1279"/>
              <a:ext cx="17" cy="29"/>
            </a:xfrm>
            <a:custGeom>
              <a:avLst/>
              <a:gdLst>
                <a:gd name="T0" fmla="*/ 0 w 17"/>
                <a:gd name="T1" fmla="*/ 20 h 29"/>
                <a:gd name="T2" fmla="*/ 9 w 17"/>
                <a:gd name="T3" fmla="*/ 29 h 29"/>
                <a:gd name="T4" fmla="*/ 17 w 17"/>
                <a:gd name="T5" fmla="*/ 10 h 29"/>
                <a:gd name="T6" fmla="*/ 9 w 17"/>
                <a:gd name="T7" fmla="*/ 0 h 29"/>
                <a:gd name="T8" fmla="*/ 0 w 17"/>
                <a:gd name="T9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0" y="20"/>
                  </a:moveTo>
                  <a:lnTo>
                    <a:pt x="9" y="29"/>
                  </a:lnTo>
                  <a:lnTo>
                    <a:pt x="17" y="10"/>
                  </a:lnTo>
                  <a:lnTo>
                    <a:pt x="9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08" name="Freeform 176"/>
            <p:cNvSpPr>
              <a:spLocks/>
            </p:cNvSpPr>
            <p:nvPr/>
          </p:nvSpPr>
          <p:spPr bwMode="auto">
            <a:xfrm>
              <a:off x="3060" y="992"/>
              <a:ext cx="18" cy="20"/>
            </a:xfrm>
            <a:custGeom>
              <a:avLst/>
              <a:gdLst>
                <a:gd name="T0" fmla="*/ 9 w 18"/>
                <a:gd name="T1" fmla="*/ 20 h 20"/>
                <a:gd name="T2" fmla="*/ 0 w 18"/>
                <a:gd name="T3" fmla="*/ 20 h 20"/>
                <a:gd name="T4" fmla="*/ 9 w 18"/>
                <a:gd name="T5" fmla="*/ 0 h 20"/>
                <a:gd name="T6" fmla="*/ 18 w 18"/>
                <a:gd name="T7" fmla="*/ 0 h 20"/>
                <a:gd name="T8" fmla="*/ 9 w 1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0">
                  <a:moveTo>
                    <a:pt x="9" y="20"/>
                  </a:moveTo>
                  <a:lnTo>
                    <a:pt x="0" y="20"/>
                  </a:lnTo>
                  <a:lnTo>
                    <a:pt x="9" y="0"/>
                  </a:lnTo>
                  <a:lnTo>
                    <a:pt x="18" y="0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09" name="Freeform 177"/>
            <p:cNvSpPr>
              <a:spLocks/>
            </p:cNvSpPr>
            <p:nvPr/>
          </p:nvSpPr>
          <p:spPr bwMode="auto">
            <a:xfrm>
              <a:off x="3069" y="992"/>
              <a:ext cx="888" cy="307"/>
            </a:xfrm>
            <a:custGeom>
              <a:avLst/>
              <a:gdLst>
                <a:gd name="T0" fmla="*/ 879 w 888"/>
                <a:gd name="T1" fmla="*/ 307 h 307"/>
                <a:gd name="T2" fmla="*/ 888 w 888"/>
                <a:gd name="T3" fmla="*/ 287 h 307"/>
                <a:gd name="T4" fmla="*/ 9 w 888"/>
                <a:gd name="T5" fmla="*/ 0 h 307"/>
                <a:gd name="T6" fmla="*/ 0 w 888"/>
                <a:gd name="T7" fmla="*/ 20 h 307"/>
                <a:gd name="T8" fmla="*/ 879 w 888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07">
                  <a:moveTo>
                    <a:pt x="879" y="307"/>
                  </a:moveTo>
                  <a:lnTo>
                    <a:pt x="888" y="287"/>
                  </a:lnTo>
                  <a:lnTo>
                    <a:pt x="9" y="0"/>
                  </a:lnTo>
                  <a:lnTo>
                    <a:pt x="0" y="20"/>
                  </a:lnTo>
                  <a:lnTo>
                    <a:pt x="879" y="3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10" name="Freeform 178"/>
            <p:cNvSpPr>
              <a:spLocks/>
            </p:cNvSpPr>
            <p:nvPr/>
          </p:nvSpPr>
          <p:spPr bwMode="auto">
            <a:xfrm>
              <a:off x="3948" y="1279"/>
              <a:ext cx="17" cy="20"/>
            </a:xfrm>
            <a:custGeom>
              <a:avLst/>
              <a:gdLst>
                <a:gd name="T0" fmla="*/ 9 w 17"/>
                <a:gd name="T1" fmla="*/ 20 h 20"/>
                <a:gd name="T2" fmla="*/ 17 w 17"/>
                <a:gd name="T3" fmla="*/ 20 h 20"/>
                <a:gd name="T4" fmla="*/ 9 w 17"/>
                <a:gd name="T5" fmla="*/ 0 h 20"/>
                <a:gd name="T6" fmla="*/ 0 w 17"/>
                <a:gd name="T7" fmla="*/ 0 h 20"/>
                <a:gd name="T8" fmla="*/ 9 w 1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9" y="20"/>
                  </a:moveTo>
                  <a:lnTo>
                    <a:pt x="17" y="20"/>
                  </a:lnTo>
                  <a:lnTo>
                    <a:pt x="9" y="0"/>
                  </a:lnTo>
                  <a:lnTo>
                    <a:pt x="0" y="0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11" name="Freeform 179"/>
            <p:cNvSpPr>
              <a:spLocks/>
            </p:cNvSpPr>
            <p:nvPr/>
          </p:nvSpPr>
          <p:spPr bwMode="auto">
            <a:xfrm>
              <a:off x="3436" y="1457"/>
              <a:ext cx="17" cy="29"/>
            </a:xfrm>
            <a:custGeom>
              <a:avLst/>
              <a:gdLst>
                <a:gd name="T0" fmla="*/ 17 w 17"/>
                <a:gd name="T1" fmla="*/ 20 h 29"/>
                <a:gd name="T2" fmla="*/ 9 w 17"/>
                <a:gd name="T3" fmla="*/ 29 h 29"/>
                <a:gd name="T4" fmla="*/ 0 w 17"/>
                <a:gd name="T5" fmla="*/ 10 h 29"/>
                <a:gd name="T6" fmla="*/ 9 w 17"/>
                <a:gd name="T7" fmla="*/ 0 h 29"/>
                <a:gd name="T8" fmla="*/ 17 w 17"/>
                <a:gd name="T9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17" y="20"/>
                  </a:moveTo>
                  <a:lnTo>
                    <a:pt x="9" y="29"/>
                  </a:lnTo>
                  <a:lnTo>
                    <a:pt x="0" y="10"/>
                  </a:lnTo>
                  <a:lnTo>
                    <a:pt x="9" y="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12" name="Freeform 180"/>
            <p:cNvSpPr>
              <a:spLocks/>
            </p:cNvSpPr>
            <p:nvPr/>
          </p:nvSpPr>
          <p:spPr bwMode="auto">
            <a:xfrm>
              <a:off x="3445" y="1279"/>
              <a:ext cx="512" cy="198"/>
            </a:xfrm>
            <a:custGeom>
              <a:avLst/>
              <a:gdLst>
                <a:gd name="T0" fmla="*/ 512 w 512"/>
                <a:gd name="T1" fmla="*/ 20 h 198"/>
                <a:gd name="T2" fmla="*/ 503 w 512"/>
                <a:gd name="T3" fmla="*/ 0 h 198"/>
                <a:gd name="T4" fmla="*/ 0 w 512"/>
                <a:gd name="T5" fmla="*/ 178 h 198"/>
                <a:gd name="T6" fmla="*/ 8 w 512"/>
                <a:gd name="T7" fmla="*/ 198 h 198"/>
                <a:gd name="T8" fmla="*/ 512 w 512"/>
                <a:gd name="T9" fmla="*/ 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198">
                  <a:moveTo>
                    <a:pt x="512" y="20"/>
                  </a:moveTo>
                  <a:lnTo>
                    <a:pt x="503" y="0"/>
                  </a:lnTo>
                  <a:lnTo>
                    <a:pt x="0" y="178"/>
                  </a:lnTo>
                  <a:lnTo>
                    <a:pt x="8" y="198"/>
                  </a:lnTo>
                  <a:lnTo>
                    <a:pt x="512" y="2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13" name="Freeform 181"/>
            <p:cNvSpPr>
              <a:spLocks/>
            </p:cNvSpPr>
            <p:nvPr/>
          </p:nvSpPr>
          <p:spPr bwMode="auto">
            <a:xfrm>
              <a:off x="3078" y="1655"/>
              <a:ext cx="247" cy="553"/>
            </a:xfrm>
            <a:custGeom>
              <a:avLst/>
              <a:gdLst>
                <a:gd name="T0" fmla="*/ 119 w 247"/>
                <a:gd name="T1" fmla="*/ 0 h 553"/>
                <a:gd name="T2" fmla="*/ 0 w 247"/>
                <a:gd name="T3" fmla="*/ 553 h 553"/>
                <a:gd name="T4" fmla="*/ 247 w 247"/>
                <a:gd name="T5" fmla="*/ 553 h 553"/>
                <a:gd name="T6" fmla="*/ 119 w 247"/>
                <a:gd name="T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553">
                  <a:moveTo>
                    <a:pt x="119" y="0"/>
                  </a:moveTo>
                  <a:lnTo>
                    <a:pt x="0" y="553"/>
                  </a:lnTo>
                  <a:lnTo>
                    <a:pt x="247" y="55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14" name="Freeform 182"/>
            <p:cNvSpPr>
              <a:spLocks/>
            </p:cNvSpPr>
            <p:nvPr/>
          </p:nvSpPr>
          <p:spPr bwMode="auto">
            <a:xfrm>
              <a:off x="3060" y="1655"/>
              <a:ext cx="146" cy="563"/>
            </a:xfrm>
            <a:custGeom>
              <a:avLst/>
              <a:gdLst>
                <a:gd name="T0" fmla="*/ 146 w 146"/>
                <a:gd name="T1" fmla="*/ 9 h 563"/>
                <a:gd name="T2" fmla="*/ 128 w 146"/>
                <a:gd name="T3" fmla="*/ 0 h 563"/>
                <a:gd name="T4" fmla="*/ 0 w 146"/>
                <a:gd name="T5" fmla="*/ 553 h 563"/>
                <a:gd name="T6" fmla="*/ 0 w 146"/>
                <a:gd name="T7" fmla="*/ 563 h 563"/>
                <a:gd name="T8" fmla="*/ 9 w 146"/>
                <a:gd name="T9" fmla="*/ 563 h 563"/>
                <a:gd name="T10" fmla="*/ 18 w 146"/>
                <a:gd name="T11" fmla="*/ 563 h 563"/>
                <a:gd name="T12" fmla="*/ 146 w 146"/>
                <a:gd name="T13" fmla="*/ 9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563">
                  <a:moveTo>
                    <a:pt x="146" y="9"/>
                  </a:moveTo>
                  <a:lnTo>
                    <a:pt x="128" y="0"/>
                  </a:lnTo>
                  <a:lnTo>
                    <a:pt x="0" y="553"/>
                  </a:lnTo>
                  <a:lnTo>
                    <a:pt x="0" y="563"/>
                  </a:lnTo>
                  <a:lnTo>
                    <a:pt x="9" y="563"/>
                  </a:lnTo>
                  <a:lnTo>
                    <a:pt x="18" y="563"/>
                  </a:lnTo>
                  <a:lnTo>
                    <a:pt x="14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15" name="Freeform 183"/>
            <p:cNvSpPr>
              <a:spLocks/>
            </p:cNvSpPr>
            <p:nvPr/>
          </p:nvSpPr>
          <p:spPr bwMode="auto">
            <a:xfrm>
              <a:off x="3069" y="2199"/>
              <a:ext cx="273" cy="19"/>
            </a:xfrm>
            <a:custGeom>
              <a:avLst/>
              <a:gdLst>
                <a:gd name="T0" fmla="*/ 0 w 273"/>
                <a:gd name="T1" fmla="*/ 0 h 19"/>
                <a:gd name="T2" fmla="*/ 0 w 273"/>
                <a:gd name="T3" fmla="*/ 19 h 19"/>
                <a:gd name="T4" fmla="*/ 256 w 273"/>
                <a:gd name="T5" fmla="*/ 19 h 19"/>
                <a:gd name="T6" fmla="*/ 273 w 273"/>
                <a:gd name="T7" fmla="*/ 19 h 19"/>
                <a:gd name="T8" fmla="*/ 265 w 273"/>
                <a:gd name="T9" fmla="*/ 9 h 19"/>
                <a:gd name="T10" fmla="*/ 256 w 273"/>
                <a:gd name="T11" fmla="*/ 0 h 19"/>
                <a:gd name="T12" fmla="*/ 0 w 27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19">
                  <a:moveTo>
                    <a:pt x="0" y="0"/>
                  </a:moveTo>
                  <a:lnTo>
                    <a:pt x="0" y="19"/>
                  </a:lnTo>
                  <a:lnTo>
                    <a:pt x="256" y="19"/>
                  </a:lnTo>
                  <a:lnTo>
                    <a:pt x="273" y="19"/>
                  </a:lnTo>
                  <a:lnTo>
                    <a:pt x="265" y="9"/>
                  </a:lnTo>
                  <a:lnTo>
                    <a:pt x="2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16" name="Freeform 184"/>
            <p:cNvSpPr>
              <a:spLocks/>
            </p:cNvSpPr>
            <p:nvPr/>
          </p:nvSpPr>
          <p:spPr bwMode="auto">
            <a:xfrm>
              <a:off x="3188" y="1655"/>
              <a:ext cx="146" cy="563"/>
            </a:xfrm>
            <a:custGeom>
              <a:avLst/>
              <a:gdLst>
                <a:gd name="T0" fmla="*/ 129 w 146"/>
                <a:gd name="T1" fmla="*/ 563 h 563"/>
                <a:gd name="T2" fmla="*/ 146 w 146"/>
                <a:gd name="T3" fmla="*/ 553 h 563"/>
                <a:gd name="T4" fmla="*/ 18 w 146"/>
                <a:gd name="T5" fmla="*/ 0 h 563"/>
                <a:gd name="T6" fmla="*/ 0 w 146"/>
                <a:gd name="T7" fmla="*/ 0 h 563"/>
                <a:gd name="T8" fmla="*/ 18 w 146"/>
                <a:gd name="T9" fmla="*/ 9 h 563"/>
                <a:gd name="T10" fmla="*/ 0 w 146"/>
                <a:gd name="T11" fmla="*/ 9 h 563"/>
                <a:gd name="T12" fmla="*/ 129 w 146"/>
                <a:gd name="T13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563">
                  <a:moveTo>
                    <a:pt x="129" y="563"/>
                  </a:moveTo>
                  <a:lnTo>
                    <a:pt x="146" y="553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8" y="9"/>
                  </a:lnTo>
                  <a:lnTo>
                    <a:pt x="0" y="9"/>
                  </a:lnTo>
                  <a:lnTo>
                    <a:pt x="12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17" name="Freeform 185"/>
            <p:cNvSpPr>
              <a:spLocks/>
            </p:cNvSpPr>
            <p:nvPr/>
          </p:nvSpPr>
          <p:spPr bwMode="auto">
            <a:xfrm>
              <a:off x="4068" y="1655"/>
              <a:ext cx="256" cy="375"/>
            </a:xfrm>
            <a:custGeom>
              <a:avLst/>
              <a:gdLst>
                <a:gd name="T0" fmla="*/ 128 w 256"/>
                <a:gd name="T1" fmla="*/ 0 h 375"/>
                <a:gd name="T2" fmla="*/ 0 w 256"/>
                <a:gd name="T3" fmla="*/ 375 h 375"/>
                <a:gd name="T4" fmla="*/ 256 w 256"/>
                <a:gd name="T5" fmla="*/ 375 h 375"/>
                <a:gd name="T6" fmla="*/ 128 w 256"/>
                <a:gd name="T7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375">
                  <a:moveTo>
                    <a:pt x="128" y="0"/>
                  </a:moveTo>
                  <a:lnTo>
                    <a:pt x="0" y="375"/>
                  </a:lnTo>
                  <a:lnTo>
                    <a:pt x="256" y="375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18" name="Freeform 186"/>
            <p:cNvSpPr>
              <a:spLocks/>
            </p:cNvSpPr>
            <p:nvPr/>
          </p:nvSpPr>
          <p:spPr bwMode="auto">
            <a:xfrm>
              <a:off x="4059" y="1655"/>
              <a:ext cx="145" cy="375"/>
            </a:xfrm>
            <a:custGeom>
              <a:avLst/>
              <a:gdLst>
                <a:gd name="T0" fmla="*/ 145 w 145"/>
                <a:gd name="T1" fmla="*/ 9 h 375"/>
                <a:gd name="T2" fmla="*/ 128 w 145"/>
                <a:gd name="T3" fmla="*/ 0 h 375"/>
                <a:gd name="T4" fmla="*/ 0 w 145"/>
                <a:gd name="T5" fmla="*/ 366 h 375"/>
                <a:gd name="T6" fmla="*/ 0 w 145"/>
                <a:gd name="T7" fmla="*/ 375 h 375"/>
                <a:gd name="T8" fmla="*/ 9 w 145"/>
                <a:gd name="T9" fmla="*/ 375 h 375"/>
                <a:gd name="T10" fmla="*/ 17 w 145"/>
                <a:gd name="T11" fmla="*/ 375 h 375"/>
                <a:gd name="T12" fmla="*/ 145 w 145"/>
                <a:gd name="T13" fmla="*/ 9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375">
                  <a:moveTo>
                    <a:pt x="145" y="9"/>
                  </a:moveTo>
                  <a:lnTo>
                    <a:pt x="128" y="0"/>
                  </a:lnTo>
                  <a:lnTo>
                    <a:pt x="0" y="366"/>
                  </a:lnTo>
                  <a:lnTo>
                    <a:pt x="0" y="375"/>
                  </a:lnTo>
                  <a:lnTo>
                    <a:pt x="9" y="375"/>
                  </a:lnTo>
                  <a:lnTo>
                    <a:pt x="17" y="375"/>
                  </a:lnTo>
                  <a:lnTo>
                    <a:pt x="14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19" name="Freeform 187"/>
            <p:cNvSpPr>
              <a:spLocks/>
            </p:cNvSpPr>
            <p:nvPr/>
          </p:nvSpPr>
          <p:spPr bwMode="auto">
            <a:xfrm>
              <a:off x="4068" y="2011"/>
              <a:ext cx="265" cy="19"/>
            </a:xfrm>
            <a:custGeom>
              <a:avLst/>
              <a:gdLst>
                <a:gd name="T0" fmla="*/ 0 w 265"/>
                <a:gd name="T1" fmla="*/ 0 h 19"/>
                <a:gd name="T2" fmla="*/ 0 w 265"/>
                <a:gd name="T3" fmla="*/ 19 h 19"/>
                <a:gd name="T4" fmla="*/ 247 w 265"/>
                <a:gd name="T5" fmla="*/ 19 h 19"/>
                <a:gd name="T6" fmla="*/ 265 w 265"/>
                <a:gd name="T7" fmla="*/ 19 h 19"/>
                <a:gd name="T8" fmla="*/ 256 w 265"/>
                <a:gd name="T9" fmla="*/ 10 h 19"/>
                <a:gd name="T10" fmla="*/ 247 w 265"/>
                <a:gd name="T11" fmla="*/ 0 h 19"/>
                <a:gd name="T12" fmla="*/ 0 w 26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9">
                  <a:moveTo>
                    <a:pt x="0" y="0"/>
                  </a:moveTo>
                  <a:lnTo>
                    <a:pt x="0" y="19"/>
                  </a:lnTo>
                  <a:lnTo>
                    <a:pt x="247" y="19"/>
                  </a:lnTo>
                  <a:lnTo>
                    <a:pt x="265" y="19"/>
                  </a:lnTo>
                  <a:lnTo>
                    <a:pt x="256" y="10"/>
                  </a:lnTo>
                  <a:lnTo>
                    <a:pt x="2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20" name="Freeform 188"/>
            <p:cNvSpPr>
              <a:spLocks/>
            </p:cNvSpPr>
            <p:nvPr/>
          </p:nvSpPr>
          <p:spPr bwMode="auto">
            <a:xfrm>
              <a:off x="4187" y="1625"/>
              <a:ext cx="137" cy="405"/>
            </a:xfrm>
            <a:custGeom>
              <a:avLst/>
              <a:gdLst>
                <a:gd name="T0" fmla="*/ 120 w 137"/>
                <a:gd name="T1" fmla="*/ 405 h 405"/>
                <a:gd name="T2" fmla="*/ 137 w 137"/>
                <a:gd name="T3" fmla="*/ 396 h 405"/>
                <a:gd name="T4" fmla="*/ 17 w 137"/>
                <a:gd name="T5" fmla="*/ 30 h 405"/>
                <a:gd name="T6" fmla="*/ 9 w 137"/>
                <a:gd name="T7" fmla="*/ 0 h 405"/>
                <a:gd name="T8" fmla="*/ 0 w 137"/>
                <a:gd name="T9" fmla="*/ 30 h 405"/>
                <a:gd name="T10" fmla="*/ 0 w 137"/>
                <a:gd name="T11" fmla="*/ 39 h 405"/>
                <a:gd name="T12" fmla="*/ 120 w 137"/>
                <a:gd name="T13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405">
                  <a:moveTo>
                    <a:pt x="120" y="405"/>
                  </a:moveTo>
                  <a:lnTo>
                    <a:pt x="137" y="396"/>
                  </a:lnTo>
                  <a:lnTo>
                    <a:pt x="17" y="30"/>
                  </a:lnTo>
                  <a:lnTo>
                    <a:pt x="9" y="0"/>
                  </a:lnTo>
                  <a:lnTo>
                    <a:pt x="0" y="30"/>
                  </a:lnTo>
                  <a:lnTo>
                    <a:pt x="0" y="39"/>
                  </a:lnTo>
                  <a:lnTo>
                    <a:pt x="120" y="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21" name="Freeform 189"/>
            <p:cNvSpPr>
              <a:spLocks/>
            </p:cNvSpPr>
            <p:nvPr/>
          </p:nvSpPr>
          <p:spPr bwMode="auto">
            <a:xfrm>
              <a:off x="3581" y="1655"/>
              <a:ext cx="248" cy="553"/>
            </a:xfrm>
            <a:custGeom>
              <a:avLst/>
              <a:gdLst>
                <a:gd name="T0" fmla="*/ 128 w 248"/>
                <a:gd name="T1" fmla="*/ 0 h 553"/>
                <a:gd name="T2" fmla="*/ 0 w 248"/>
                <a:gd name="T3" fmla="*/ 553 h 553"/>
                <a:gd name="T4" fmla="*/ 248 w 248"/>
                <a:gd name="T5" fmla="*/ 553 h 553"/>
                <a:gd name="T6" fmla="*/ 128 w 248"/>
                <a:gd name="T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553">
                  <a:moveTo>
                    <a:pt x="128" y="0"/>
                  </a:moveTo>
                  <a:lnTo>
                    <a:pt x="0" y="553"/>
                  </a:lnTo>
                  <a:lnTo>
                    <a:pt x="248" y="553"/>
                  </a:lnTo>
                  <a:lnTo>
                    <a:pt x="128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22" name="Freeform 190"/>
            <p:cNvSpPr>
              <a:spLocks/>
            </p:cNvSpPr>
            <p:nvPr/>
          </p:nvSpPr>
          <p:spPr bwMode="auto">
            <a:xfrm>
              <a:off x="3573" y="1655"/>
              <a:ext cx="136" cy="563"/>
            </a:xfrm>
            <a:custGeom>
              <a:avLst/>
              <a:gdLst>
                <a:gd name="T0" fmla="*/ 136 w 136"/>
                <a:gd name="T1" fmla="*/ 9 h 563"/>
                <a:gd name="T2" fmla="*/ 119 w 136"/>
                <a:gd name="T3" fmla="*/ 0 h 563"/>
                <a:gd name="T4" fmla="*/ 0 w 136"/>
                <a:gd name="T5" fmla="*/ 553 h 563"/>
                <a:gd name="T6" fmla="*/ 0 w 136"/>
                <a:gd name="T7" fmla="*/ 563 h 563"/>
                <a:gd name="T8" fmla="*/ 8 w 136"/>
                <a:gd name="T9" fmla="*/ 563 h 563"/>
                <a:gd name="T10" fmla="*/ 17 w 136"/>
                <a:gd name="T11" fmla="*/ 563 h 563"/>
                <a:gd name="T12" fmla="*/ 136 w 136"/>
                <a:gd name="T13" fmla="*/ 9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63">
                  <a:moveTo>
                    <a:pt x="136" y="9"/>
                  </a:moveTo>
                  <a:lnTo>
                    <a:pt x="119" y="0"/>
                  </a:lnTo>
                  <a:lnTo>
                    <a:pt x="0" y="553"/>
                  </a:lnTo>
                  <a:lnTo>
                    <a:pt x="0" y="563"/>
                  </a:lnTo>
                  <a:lnTo>
                    <a:pt x="8" y="563"/>
                  </a:lnTo>
                  <a:lnTo>
                    <a:pt x="17" y="563"/>
                  </a:lnTo>
                  <a:lnTo>
                    <a:pt x="13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23" name="Freeform 191"/>
            <p:cNvSpPr>
              <a:spLocks/>
            </p:cNvSpPr>
            <p:nvPr/>
          </p:nvSpPr>
          <p:spPr bwMode="auto">
            <a:xfrm>
              <a:off x="3581" y="2199"/>
              <a:ext cx="265" cy="19"/>
            </a:xfrm>
            <a:custGeom>
              <a:avLst/>
              <a:gdLst>
                <a:gd name="T0" fmla="*/ 0 w 265"/>
                <a:gd name="T1" fmla="*/ 0 h 19"/>
                <a:gd name="T2" fmla="*/ 0 w 265"/>
                <a:gd name="T3" fmla="*/ 19 h 19"/>
                <a:gd name="T4" fmla="*/ 248 w 265"/>
                <a:gd name="T5" fmla="*/ 19 h 19"/>
                <a:gd name="T6" fmla="*/ 265 w 265"/>
                <a:gd name="T7" fmla="*/ 19 h 19"/>
                <a:gd name="T8" fmla="*/ 256 w 265"/>
                <a:gd name="T9" fmla="*/ 9 h 19"/>
                <a:gd name="T10" fmla="*/ 248 w 265"/>
                <a:gd name="T11" fmla="*/ 0 h 19"/>
                <a:gd name="T12" fmla="*/ 0 w 26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9">
                  <a:moveTo>
                    <a:pt x="0" y="0"/>
                  </a:moveTo>
                  <a:lnTo>
                    <a:pt x="0" y="19"/>
                  </a:lnTo>
                  <a:lnTo>
                    <a:pt x="248" y="19"/>
                  </a:lnTo>
                  <a:lnTo>
                    <a:pt x="265" y="19"/>
                  </a:lnTo>
                  <a:lnTo>
                    <a:pt x="256" y="9"/>
                  </a:lnTo>
                  <a:lnTo>
                    <a:pt x="2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24" name="Freeform 192"/>
            <p:cNvSpPr>
              <a:spLocks/>
            </p:cNvSpPr>
            <p:nvPr/>
          </p:nvSpPr>
          <p:spPr bwMode="auto">
            <a:xfrm>
              <a:off x="3692" y="1655"/>
              <a:ext cx="145" cy="563"/>
            </a:xfrm>
            <a:custGeom>
              <a:avLst/>
              <a:gdLst>
                <a:gd name="T0" fmla="*/ 128 w 145"/>
                <a:gd name="T1" fmla="*/ 563 h 563"/>
                <a:gd name="T2" fmla="*/ 145 w 145"/>
                <a:gd name="T3" fmla="*/ 553 h 563"/>
                <a:gd name="T4" fmla="*/ 17 w 145"/>
                <a:gd name="T5" fmla="*/ 0 h 563"/>
                <a:gd name="T6" fmla="*/ 0 w 145"/>
                <a:gd name="T7" fmla="*/ 0 h 563"/>
                <a:gd name="T8" fmla="*/ 17 w 145"/>
                <a:gd name="T9" fmla="*/ 9 h 563"/>
                <a:gd name="T10" fmla="*/ 0 w 145"/>
                <a:gd name="T11" fmla="*/ 9 h 563"/>
                <a:gd name="T12" fmla="*/ 128 w 145"/>
                <a:gd name="T13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563">
                  <a:moveTo>
                    <a:pt x="128" y="563"/>
                  </a:moveTo>
                  <a:lnTo>
                    <a:pt x="145" y="553"/>
                  </a:lnTo>
                  <a:lnTo>
                    <a:pt x="17" y="0"/>
                  </a:lnTo>
                  <a:lnTo>
                    <a:pt x="0" y="0"/>
                  </a:lnTo>
                  <a:lnTo>
                    <a:pt x="17" y="9"/>
                  </a:lnTo>
                  <a:lnTo>
                    <a:pt x="0" y="9"/>
                  </a:lnTo>
                  <a:lnTo>
                    <a:pt x="128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25" name="Freeform 193"/>
            <p:cNvSpPr>
              <a:spLocks/>
            </p:cNvSpPr>
            <p:nvPr/>
          </p:nvSpPr>
          <p:spPr bwMode="auto">
            <a:xfrm>
              <a:off x="3940" y="1279"/>
              <a:ext cx="17" cy="20"/>
            </a:xfrm>
            <a:custGeom>
              <a:avLst/>
              <a:gdLst>
                <a:gd name="T0" fmla="*/ 17 w 17"/>
                <a:gd name="T1" fmla="*/ 0 h 20"/>
                <a:gd name="T2" fmla="*/ 8 w 17"/>
                <a:gd name="T3" fmla="*/ 0 h 20"/>
                <a:gd name="T4" fmla="*/ 0 w 17"/>
                <a:gd name="T5" fmla="*/ 20 h 20"/>
                <a:gd name="T6" fmla="*/ 8 w 17"/>
                <a:gd name="T7" fmla="*/ 20 h 20"/>
                <a:gd name="T8" fmla="*/ 17 w 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17" y="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26" name="Freeform 194"/>
            <p:cNvSpPr>
              <a:spLocks/>
            </p:cNvSpPr>
            <p:nvPr/>
          </p:nvSpPr>
          <p:spPr bwMode="auto">
            <a:xfrm>
              <a:off x="4452" y="1457"/>
              <a:ext cx="17" cy="29"/>
            </a:xfrm>
            <a:custGeom>
              <a:avLst/>
              <a:gdLst>
                <a:gd name="T0" fmla="*/ 9 w 17"/>
                <a:gd name="T1" fmla="*/ 0 h 29"/>
                <a:gd name="T2" fmla="*/ 17 w 17"/>
                <a:gd name="T3" fmla="*/ 10 h 29"/>
                <a:gd name="T4" fmla="*/ 9 w 17"/>
                <a:gd name="T5" fmla="*/ 29 h 29"/>
                <a:gd name="T6" fmla="*/ 0 w 17"/>
                <a:gd name="T7" fmla="*/ 20 h 29"/>
                <a:gd name="T8" fmla="*/ 9 w 1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9" y="0"/>
                  </a:moveTo>
                  <a:lnTo>
                    <a:pt x="17" y="10"/>
                  </a:lnTo>
                  <a:lnTo>
                    <a:pt x="9" y="29"/>
                  </a:lnTo>
                  <a:lnTo>
                    <a:pt x="0" y="2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27" name="Freeform 195"/>
            <p:cNvSpPr>
              <a:spLocks/>
            </p:cNvSpPr>
            <p:nvPr/>
          </p:nvSpPr>
          <p:spPr bwMode="auto">
            <a:xfrm>
              <a:off x="3948" y="1279"/>
              <a:ext cx="513" cy="198"/>
            </a:xfrm>
            <a:custGeom>
              <a:avLst/>
              <a:gdLst>
                <a:gd name="T0" fmla="*/ 9 w 513"/>
                <a:gd name="T1" fmla="*/ 0 h 198"/>
                <a:gd name="T2" fmla="*/ 0 w 513"/>
                <a:gd name="T3" fmla="*/ 20 h 198"/>
                <a:gd name="T4" fmla="*/ 504 w 513"/>
                <a:gd name="T5" fmla="*/ 198 h 198"/>
                <a:gd name="T6" fmla="*/ 513 w 513"/>
                <a:gd name="T7" fmla="*/ 178 h 198"/>
                <a:gd name="T8" fmla="*/ 9 w 513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98">
                  <a:moveTo>
                    <a:pt x="9" y="0"/>
                  </a:moveTo>
                  <a:lnTo>
                    <a:pt x="0" y="20"/>
                  </a:lnTo>
                  <a:lnTo>
                    <a:pt x="504" y="198"/>
                  </a:lnTo>
                  <a:lnTo>
                    <a:pt x="513" y="17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28" name="Freeform 196"/>
            <p:cNvSpPr>
              <a:spLocks/>
            </p:cNvSpPr>
            <p:nvPr/>
          </p:nvSpPr>
          <p:spPr bwMode="auto">
            <a:xfrm>
              <a:off x="4187" y="1645"/>
              <a:ext cx="17" cy="29"/>
            </a:xfrm>
            <a:custGeom>
              <a:avLst/>
              <a:gdLst>
                <a:gd name="T0" fmla="*/ 9 w 17"/>
                <a:gd name="T1" fmla="*/ 0 h 29"/>
                <a:gd name="T2" fmla="*/ 0 w 17"/>
                <a:gd name="T3" fmla="*/ 10 h 29"/>
                <a:gd name="T4" fmla="*/ 9 w 17"/>
                <a:gd name="T5" fmla="*/ 29 h 29"/>
                <a:gd name="T6" fmla="*/ 17 w 17"/>
                <a:gd name="T7" fmla="*/ 19 h 29"/>
                <a:gd name="T8" fmla="*/ 9 w 1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9" y="0"/>
                  </a:moveTo>
                  <a:lnTo>
                    <a:pt x="0" y="10"/>
                  </a:lnTo>
                  <a:lnTo>
                    <a:pt x="9" y="29"/>
                  </a:lnTo>
                  <a:lnTo>
                    <a:pt x="17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29" name="Freeform 197"/>
            <p:cNvSpPr>
              <a:spLocks/>
            </p:cNvSpPr>
            <p:nvPr/>
          </p:nvSpPr>
          <p:spPr bwMode="auto">
            <a:xfrm>
              <a:off x="4452" y="1457"/>
              <a:ext cx="17" cy="20"/>
            </a:xfrm>
            <a:custGeom>
              <a:avLst/>
              <a:gdLst>
                <a:gd name="T0" fmla="*/ 0 w 17"/>
                <a:gd name="T1" fmla="*/ 0 h 20"/>
                <a:gd name="T2" fmla="*/ 9 w 17"/>
                <a:gd name="T3" fmla="*/ 0 h 20"/>
                <a:gd name="T4" fmla="*/ 17 w 17"/>
                <a:gd name="T5" fmla="*/ 20 h 20"/>
                <a:gd name="T6" fmla="*/ 9 w 17"/>
                <a:gd name="T7" fmla="*/ 20 h 20"/>
                <a:gd name="T8" fmla="*/ 0 w 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0" y="0"/>
                  </a:moveTo>
                  <a:lnTo>
                    <a:pt x="9" y="0"/>
                  </a:lnTo>
                  <a:lnTo>
                    <a:pt x="17" y="20"/>
                  </a:lnTo>
                  <a:lnTo>
                    <a:pt x="9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30" name="Freeform 198"/>
            <p:cNvSpPr>
              <a:spLocks/>
            </p:cNvSpPr>
            <p:nvPr/>
          </p:nvSpPr>
          <p:spPr bwMode="auto">
            <a:xfrm>
              <a:off x="4196" y="1457"/>
              <a:ext cx="265" cy="207"/>
            </a:xfrm>
            <a:custGeom>
              <a:avLst/>
              <a:gdLst>
                <a:gd name="T0" fmla="*/ 0 w 265"/>
                <a:gd name="T1" fmla="*/ 188 h 207"/>
                <a:gd name="T2" fmla="*/ 8 w 265"/>
                <a:gd name="T3" fmla="*/ 207 h 207"/>
                <a:gd name="T4" fmla="*/ 265 w 265"/>
                <a:gd name="T5" fmla="*/ 20 h 207"/>
                <a:gd name="T6" fmla="*/ 256 w 265"/>
                <a:gd name="T7" fmla="*/ 0 h 207"/>
                <a:gd name="T8" fmla="*/ 0 w 265"/>
                <a:gd name="T9" fmla="*/ 18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07">
                  <a:moveTo>
                    <a:pt x="0" y="188"/>
                  </a:moveTo>
                  <a:lnTo>
                    <a:pt x="8" y="207"/>
                  </a:lnTo>
                  <a:lnTo>
                    <a:pt x="265" y="20"/>
                  </a:lnTo>
                  <a:lnTo>
                    <a:pt x="256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31" name="Freeform 199"/>
            <p:cNvSpPr>
              <a:spLocks/>
            </p:cNvSpPr>
            <p:nvPr/>
          </p:nvSpPr>
          <p:spPr bwMode="auto">
            <a:xfrm>
              <a:off x="3445" y="1457"/>
              <a:ext cx="17" cy="20"/>
            </a:xfrm>
            <a:custGeom>
              <a:avLst/>
              <a:gdLst>
                <a:gd name="T0" fmla="*/ 8 w 17"/>
                <a:gd name="T1" fmla="*/ 20 h 20"/>
                <a:gd name="T2" fmla="*/ 17 w 17"/>
                <a:gd name="T3" fmla="*/ 20 h 20"/>
                <a:gd name="T4" fmla="*/ 8 w 17"/>
                <a:gd name="T5" fmla="*/ 0 h 20"/>
                <a:gd name="T6" fmla="*/ 0 w 17"/>
                <a:gd name="T7" fmla="*/ 0 h 20"/>
                <a:gd name="T8" fmla="*/ 8 w 1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8" y="20"/>
                  </a:moveTo>
                  <a:lnTo>
                    <a:pt x="17" y="20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32" name="Freeform 200"/>
            <p:cNvSpPr>
              <a:spLocks/>
            </p:cNvSpPr>
            <p:nvPr/>
          </p:nvSpPr>
          <p:spPr bwMode="auto">
            <a:xfrm>
              <a:off x="3188" y="1645"/>
              <a:ext cx="18" cy="29"/>
            </a:xfrm>
            <a:custGeom>
              <a:avLst/>
              <a:gdLst>
                <a:gd name="T0" fmla="*/ 18 w 18"/>
                <a:gd name="T1" fmla="*/ 19 h 29"/>
                <a:gd name="T2" fmla="*/ 9 w 18"/>
                <a:gd name="T3" fmla="*/ 29 h 29"/>
                <a:gd name="T4" fmla="*/ 0 w 18"/>
                <a:gd name="T5" fmla="*/ 10 h 29"/>
                <a:gd name="T6" fmla="*/ 9 w 18"/>
                <a:gd name="T7" fmla="*/ 0 h 29"/>
                <a:gd name="T8" fmla="*/ 18 w 1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9">
                  <a:moveTo>
                    <a:pt x="18" y="19"/>
                  </a:moveTo>
                  <a:lnTo>
                    <a:pt x="9" y="29"/>
                  </a:lnTo>
                  <a:lnTo>
                    <a:pt x="0" y="10"/>
                  </a:lnTo>
                  <a:lnTo>
                    <a:pt x="9" y="0"/>
                  </a:lnTo>
                  <a:lnTo>
                    <a:pt x="1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33" name="Freeform 201"/>
            <p:cNvSpPr>
              <a:spLocks/>
            </p:cNvSpPr>
            <p:nvPr/>
          </p:nvSpPr>
          <p:spPr bwMode="auto">
            <a:xfrm>
              <a:off x="3197" y="1457"/>
              <a:ext cx="256" cy="207"/>
            </a:xfrm>
            <a:custGeom>
              <a:avLst/>
              <a:gdLst>
                <a:gd name="T0" fmla="*/ 256 w 256"/>
                <a:gd name="T1" fmla="*/ 20 h 207"/>
                <a:gd name="T2" fmla="*/ 248 w 256"/>
                <a:gd name="T3" fmla="*/ 0 h 207"/>
                <a:gd name="T4" fmla="*/ 0 w 256"/>
                <a:gd name="T5" fmla="*/ 188 h 207"/>
                <a:gd name="T6" fmla="*/ 9 w 256"/>
                <a:gd name="T7" fmla="*/ 207 h 207"/>
                <a:gd name="T8" fmla="*/ 256 w 256"/>
                <a:gd name="T9" fmla="*/ 2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07">
                  <a:moveTo>
                    <a:pt x="256" y="20"/>
                  </a:moveTo>
                  <a:lnTo>
                    <a:pt x="248" y="0"/>
                  </a:lnTo>
                  <a:lnTo>
                    <a:pt x="0" y="188"/>
                  </a:lnTo>
                  <a:lnTo>
                    <a:pt x="9" y="207"/>
                  </a:lnTo>
                  <a:lnTo>
                    <a:pt x="25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34" name="Freeform 202"/>
            <p:cNvSpPr>
              <a:spLocks/>
            </p:cNvSpPr>
            <p:nvPr/>
          </p:nvSpPr>
          <p:spPr bwMode="auto">
            <a:xfrm>
              <a:off x="3436" y="1457"/>
              <a:ext cx="17" cy="20"/>
            </a:xfrm>
            <a:custGeom>
              <a:avLst/>
              <a:gdLst>
                <a:gd name="T0" fmla="*/ 17 w 17"/>
                <a:gd name="T1" fmla="*/ 0 h 20"/>
                <a:gd name="T2" fmla="*/ 9 w 17"/>
                <a:gd name="T3" fmla="*/ 0 h 20"/>
                <a:gd name="T4" fmla="*/ 0 w 17"/>
                <a:gd name="T5" fmla="*/ 20 h 20"/>
                <a:gd name="T6" fmla="*/ 9 w 17"/>
                <a:gd name="T7" fmla="*/ 20 h 20"/>
                <a:gd name="T8" fmla="*/ 17 w 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17" y="0"/>
                  </a:moveTo>
                  <a:lnTo>
                    <a:pt x="9" y="0"/>
                  </a:lnTo>
                  <a:lnTo>
                    <a:pt x="0" y="20"/>
                  </a:lnTo>
                  <a:lnTo>
                    <a:pt x="9" y="2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35" name="Freeform 203"/>
            <p:cNvSpPr>
              <a:spLocks/>
            </p:cNvSpPr>
            <p:nvPr/>
          </p:nvSpPr>
          <p:spPr bwMode="auto">
            <a:xfrm>
              <a:off x="3701" y="1645"/>
              <a:ext cx="17" cy="29"/>
            </a:xfrm>
            <a:custGeom>
              <a:avLst/>
              <a:gdLst>
                <a:gd name="T0" fmla="*/ 8 w 17"/>
                <a:gd name="T1" fmla="*/ 0 h 29"/>
                <a:gd name="T2" fmla="*/ 17 w 17"/>
                <a:gd name="T3" fmla="*/ 10 h 29"/>
                <a:gd name="T4" fmla="*/ 8 w 17"/>
                <a:gd name="T5" fmla="*/ 29 h 29"/>
                <a:gd name="T6" fmla="*/ 0 w 17"/>
                <a:gd name="T7" fmla="*/ 19 h 29"/>
                <a:gd name="T8" fmla="*/ 8 w 1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8" y="0"/>
                  </a:moveTo>
                  <a:lnTo>
                    <a:pt x="17" y="10"/>
                  </a:lnTo>
                  <a:lnTo>
                    <a:pt x="8" y="29"/>
                  </a:lnTo>
                  <a:lnTo>
                    <a:pt x="0" y="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36" name="Freeform 204"/>
            <p:cNvSpPr>
              <a:spLocks/>
            </p:cNvSpPr>
            <p:nvPr/>
          </p:nvSpPr>
          <p:spPr bwMode="auto">
            <a:xfrm>
              <a:off x="3445" y="1457"/>
              <a:ext cx="264" cy="207"/>
            </a:xfrm>
            <a:custGeom>
              <a:avLst/>
              <a:gdLst>
                <a:gd name="T0" fmla="*/ 8 w 264"/>
                <a:gd name="T1" fmla="*/ 0 h 207"/>
                <a:gd name="T2" fmla="*/ 0 w 264"/>
                <a:gd name="T3" fmla="*/ 20 h 207"/>
                <a:gd name="T4" fmla="*/ 256 w 264"/>
                <a:gd name="T5" fmla="*/ 207 h 207"/>
                <a:gd name="T6" fmla="*/ 264 w 264"/>
                <a:gd name="T7" fmla="*/ 188 h 207"/>
                <a:gd name="T8" fmla="*/ 8 w 264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207">
                  <a:moveTo>
                    <a:pt x="8" y="0"/>
                  </a:moveTo>
                  <a:lnTo>
                    <a:pt x="0" y="20"/>
                  </a:lnTo>
                  <a:lnTo>
                    <a:pt x="256" y="207"/>
                  </a:lnTo>
                  <a:lnTo>
                    <a:pt x="264" y="18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37" name="Oval 205"/>
            <p:cNvSpPr>
              <a:spLocks noChangeArrowheads="1"/>
            </p:cNvSpPr>
            <p:nvPr/>
          </p:nvSpPr>
          <p:spPr bwMode="auto">
            <a:xfrm>
              <a:off x="3385" y="1378"/>
              <a:ext cx="128" cy="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38" name="Oval 206"/>
            <p:cNvSpPr>
              <a:spLocks noChangeArrowheads="1"/>
            </p:cNvSpPr>
            <p:nvPr/>
          </p:nvSpPr>
          <p:spPr bwMode="auto">
            <a:xfrm>
              <a:off x="3384" y="1376"/>
              <a:ext cx="129" cy="191"/>
            </a:xfrm>
            <a:prstGeom prst="ellips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39" name="Oval 207"/>
            <p:cNvSpPr>
              <a:spLocks noChangeArrowheads="1"/>
            </p:cNvSpPr>
            <p:nvPr/>
          </p:nvSpPr>
          <p:spPr bwMode="auto">
            <a:xfrm>
              <a:off x="3889" y="1190"/>
              <a:ext cx="128" cy="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40" name="Oval 208"/>
            <p:cNvSpPr>
              <a:spLocks noChangeArrowheads="1"/>
            </p:cNvSpPr>
            <p:nvPr/>
          </p:nvSpPr>
          <p:spPr bwMode="auto">
            <a:xfrm>
              <a:off x="3888" y="1188"/>
              <a:ext cx="129" cy="192"/>
            </a:xfrm>
            <a:prstGeom prst="ellips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41" name="Oval 209"/>
            <p:cNvSpPr>
              <a:spLocks noChangeArrowheads="1"/>
            </p:cNvSpPr>
            <p:nvPr/>
          </p:nvSpPr>
          <p:spPr bwMode="auto">
            <a:xfrm>
              <a:off x="4392" y="1378"/>
              <a:ext cx="120" cy="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42" name="Oval 210"/>
            <p:cNvSpPr>
              <a:spLocks noChangeArrowheads="1"/>
            </p:cNvSpPr>
            <p:nvPr/>
          </p:nvSpPr>
          <p:spPr bwMode="auto">
            <a:xfrm>
              <a:off x="4392" y="1376"/>
              <a:ext cx="120" cy="191"/>
            </a:xfrm>
            <a:prstGeom prst="ellips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43" name="Oval 211"/>
            <p:cNvSpPr>
              <a:spLocks noChangeArrowheads="1"/>
            </p:cNvSpPr>
            <p:nvPr/>
          </p:nvSpPr>
          <p:spPr bwMode="auto">
            <a:xfrm>
              <a:off x="2847" y="1516"/>
              <a:ext cx="34" cy="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44" name="Freeform 212"/>
            <p:cNvSpPr>
              <a:spLocks/>
            </p:cNvSpPr>
            <p:nvPr/>
          </p:nvSpPr>
          <p:spPr bwMode="auto">
            <a:xfrm>
              <a:off x="2864" y="1477"/>
              <a:ext cx="179" cy="118"/>
            </a:xfrm>
            <a:custGeom>
              <a:avLst/>
              <a:gdLst>
                <a:gd name="T0" fmla="*/ 0 w 179"/>
                <a:gd name="T1" fmla="*/ 59 h 118"/>
                <a:gd name="T2" fmla="*/ 0 w 179"/>
                <a:gd name="T3" fmla="*/ 0 h 118"/>
                <a:gd name="T4" fmla="*/ 179 w 179"/>
                <a:gd name="T5" fmla="*/ 59 h 118"/>
                <a:gd name="T6" fmla="*/ 0 w 179"/>
                <a:gd name="T7" fmla="*/ 118 h 118"/>
                <a:gd name="T8" fmla="*/ 0 w 179"/>
                <a:gd name="T9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8">
                  <a:moveTo>
                    <a:pt x="0" y="59"/>
                  </a:moveTo>
                  <a:lnTo>
                    <a:pt x="0" y="0"/>
                  </a:lnTo>
                  <a:lnTo>
                    <a:pt x="179" y="59"/>
                  </a:lnTo>
                  <a:lnTo>
                    <a:pt x="0" y="118"/>
                  </a:lnTo>
                  <a:lnTo>
                    <a:pt x="0" y="59"/>
                  </a:lnTo>
                  <a:close/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45" name="Freeform 213"/>
            <p:cNvSpPr>
              <a:spLocks/>
            </p:cNvSpPr>
            <p:nvPr/>
          </p:nvSpPr>
          <p:spPr bwMode="auto">
            <a:xfrm>
              <a:off x="2864" y="1477"/>
              <a:ext cx="179" cy="118"/>
            </a:xfrm>
            <a:custGeom>
              <a:avLst/>
              <a:gdLst>
                <a:gd name="T0" fmla="*/ 0 w 179"/>
                <a:gd name="T1" fmla="*/ 59 h 118"/>
                <a:gd name="T2" fmla="*/ 0 w 179"/>
                <a:gd name="T3" fmla="*/ 0 h 118"/>
                <a:gd name="T4" fmla="*/ 179 w 179"/>
                <a:gd name="T5" fmla="*/ 59 h 118"/>
                <a:gd name="T6" fmla="*/ 0 w 179"/>
                <a:gd name="T7" fmla="*/ 118 h 118"/>
                <a:gd name="T8" fmla="*/ 0 w 179"/>
                <a:gd name="T9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8">
                  <a:moveTo>
                    <a:pt x="0" y="59"/>
                  </a:moveTo>
                  <a:lnTo>
                    <a:pt x="0" y="0"/>
                  </a:lnTo>
                  <a:lnTo>
                    <a:pt x="179" y="59"/>
                  </a:lnTo>
                  <a:lnTo>
                    <a:pt x="0" y="118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46" name="Rectangle 214"/>
            <p:cNvSpPr>
              <a:spLocks noChangeArrowheads="1"/>
            </p:cNvSpPr>
            <p:nvPr/>
          </p:nvSpPr>
          <p:spPr bwMode="auto">
            <a:xfrm>
              <a:off x="2463" y="1516"/>
              <a:ext cx="17" cy="4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47" name="Rectangle 215"/>
            <p:cNvSpPr>
              <a:spLocks noChangeArrowheads="1"/>
            </p:cNvSpPr>
            <p:nvPr/>
          </p:nvSpPr>
          <p:spPr bwMode="auto">
            <a:xfrm>
              <a:off x="2856" y="1516"/>
              <a:ext cx="17" cy="4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48" name="Rectangle 216"/>
            <p:cNvSpPr>
              <a:spLocks noChangeArrowheads="1"/>
            </p:cNvSpPr>
            <p:nvPr/>
          </p:nvSpPr>
          <p:spPr bwMode="auto">
            <a:xfrm>
              <a:off x="2480" y="1516"/>
              <a:ext cx="376" cy="4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249" name="Rectangle 217"/>
            <p:cNvSpPr>
              <a:spLocks noChangeArrowheads="1"/>
            </p:cNvSpPr>
            <p:nvPr/>
          </p:nvSpPr>
          <p:spPr bwMode="auto">
            <a:xfrm>
              <a:off x="2292" y="1319"/>
              <a:ext cx="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800" b="1" i="1">
                  <a:solidFill>
                    <a:srgbClr val="0000FF"/>
                  </a:solidFill>
                  <a:latin typeface="Times" panose="02020603050405020304" pitchFamily="18" charset="0"/>
                </a:rPr>
                <a:t>Rotação Dupla</a:t>
              </a:r>
              <a:endParaRPr lang="fr-FR" altLang="pt-BR" sz="2000"/>
            </a:p>
          </p:txBody>
        </p:sp>
        <p:sp>
          <p:nvSpPr>
            <p:cNvPr id="172250" name="Rectangle 218"/>
            <p:cNvSpPr>
              <a:spLocks noChangeArrowheads="1"/>
            </p:cNvSpPr>
            <p:nvPr/>
          </p:nvSpPr>
          <p:spPr bwMode="auto">
            <a:xfrm>
              <a:off x="919" y="1368"/>
              <a:ext cx="3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FF"/>
                  </a:solidFill>
                  <a:latin typeface="Times" panose="02020603050405020304" pitchFamily="18" charset="0"/>
                </a:rPr>
                <a:t>a = z</a:t>
              </a:r>
              <a:endParaRPr lang="fr-FR" altLang="pt-BR"/>
            </a:p>
          </p:txBody>
        </p:sp>
        <p:sp>
          <p:nvSpPr>
            <p:cNvPr id="172251" name="Rectangle 219"/>
            <p:cNvSpPr>
              <a:spLocks noChangeArrowheads="1"/>
            </p:cNvSpPr>
            <p:nvPr/>
          </p:nvSpPr>
          <p:spPr bwMode="auto">
            <a:xfrm>
              <a:off x="1418" y="1744"/>
              <a:ext cx="3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FF"/>
                  </a:solidFill>
                  <a:latin typeface="Times" panose="02020603050405020304" pitchFamily="18" charset="0"/>
                </a:rPr>
                <a:t>b = x</a:t>
              </a:r>
              <a:endParaRPr lang="fr-FR" altLang="pt-BR"/>
            </a:p>
          </p:txBody>
        </p:sp>
        <p:sp>
          <p:nvSpPr>
            <p:cNvPr id="172252" name="Rectangle 220"/>
            <p:cNvSpPr>
              <a:spLocks noChangeArrowheads="1"/>
            </p:cNvSpPr>
            <p:nvPr/>
          </p:nvSpPr>
          <p:spPr bwMode="auto">
            <a:xfrm>
              <a:off x="1917" y="1556"/>
              <a:ext cx="3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FF"/>
                  </a:solidFill>
                  <a:latin typeface="Times" panose="02020603050405020304" pitchFamily="18" charset="0"/>
                </a:rPr>
                <a:t>c = y</a:t>
              </a:r>
              <a:endParaRPr lang="fr-FR" altLang="pt-BR"/>
            </a:p>
          </p:txBody>
        </p:sp>
        <p:sp>
          <p:nvSpPr>
            <p:cNvPr id="172253" name="Rectangle 221"/>
            <p:cNvSpPr>
              <a:spLocks noChangeArrowheads="1"/>
            </p:cNvSpPr>
            <p:nvPr/>
          </p:nvSpPr>
          <p:spPr bwMode="auto">
            <a:xfrm>
              <a:off x="749" y="208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254" name="Rectangle 222"/>
            <p:cNvSpPr>
              <a:spLocks noChangeArrowheads="1"/>
            </p:cNvSpPr>
            <p:nvPr/>
          </p:nvSpPr>
          <p:spPr bwMode="auto">
            <a:xfrm>
              <a:off x="806" y="214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fr-FR" altLang="pt-BR"/>
            </a:p>
          </p:txBody>
        </p:sp>
        <p:sp>
          <p:nvSpPr>
            <p:cNvPr id="172255" name="Rectangle 223"/>
            <p:cNvSpPr>
              <a:spLocks noChangeArrowheads="1"/>
            </p:cNvSpPr>
            <p:nvPr/>
          </p:nvSpPr>
          <p:spPr bwMode="auto">
            <a:xfrm>
              <a:off x="1765" y="226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256" name="Rectangle 224"/>
            <p:cNvSpPr>
              <a:spLocks noChangeArrowheads="1"/>
            </p:cNvSpPr>
            <p:nvPr/>
          </p:nvSpPr>
          <p:spPr bwMode="auto">
            <a:xfrm>
              <a:off x="1814" y="233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>
                  <a:solidFill>
                    <a:srgbClr val="000000"/>
                  </a:solidFill>
                  <a:latin typeface="Times" panose="02020603050405020304" pitchFamily="18" charset="0"/>
                </a:rPr>
                <a:t>2</a:t>
              </a:r>
              <a:endParaRPr lang="fr-FR" altLang="pt-BR"/>
            </a:p>
          </p:txBody>
        </p:sp>
        <p:sp>
          <p:nvSpPr>
            <p:cNvPr id="172259" name="Rectangle 227"/>
            <p:cNvSpPr>
              <a:spLocks noChangeArrowheads="1"/>
            </p:cNvSpPr>
            <p:nvPr/>
          </p:nvSpPr>
          <p:spPr bwMode="auto">
            <a:xfrm>
              <a:off x="2243" y="223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260" name="Rectangle 228"/>
            <p:cNvSpPr>
              <a:spLocks noChangeArrowheads="1"/>
            </p:cNvSpPr>
            <p:nvPr/>
          </p:nvSpPr>
          <p:spPr bwMode="auto">
            <a:xfrm>
              <a:off x="2301" y="230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>
                  <a:solidFill>
                    <a:srgbClr val="000000"/>
                  </a:solidFill>
                  <a:latin typeface="Times" panose="02020603050405020304" pitchFamily="18" charset="0"/>
                </a:rPr>
                <a:t>3</a:t>
              </a:r>
              <a:endParaRPr lang="fr-FR" altLang="pt-BR"/>
            </a:p>
          </p:txBody>
        </p:sp>
        <p:sp>
          <p:nvSpPr>
            <p:cNvPr id="172261" name="Rectangle 229"/>
            <p:cNvSpPr>
              <a:spLocks noChangeArrowheads="1"/>
            </p:cNvSpPr>
            <p:nvPr/>
          </p:nvSpPr>
          <p:spPr bwMode="auto">
            <a:xfrm>
              <a:off x="3182" y="223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262" name="Rectangle 230"/>
            <p:cNvSpPr>
              <a:spLocks noChangeArrowheads="1"/>
            </p:cNvSpPr>
            <p:nvPr/>
          </p:nvSpPr>
          <p:spPr bwMode="auto">
            <a:xfrm>
              <a:off x="3240" y="230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fr-FR" altLang="pt-BR"/>
            </a:p>
          </p:txBody>
        </p:sp>
        <p:sp>
          <p:nvSpPr>
            <p:cNvPr id="172263" name="Rectangle 231"/>
            <p:cNvSpPr>
              <a:spLocks noChangeArrowheads="1"/>
            </p:cNvSpPr>
            <p:nvPr/>
          </p:nvSpPr>
          <p:spPr bwMode="auto">
            <a:xfrm>
              <a:off x="4172" y="208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264" name="Rectangle 232"/>
            <p:cNvSpPr>
              <a:spLocks noChangeArrowheads="1"/>
            </p:cNvSpPr>
            <p:nvPr/>
          </p:nvSpPr>
          <p:spPr bwMode="auto">
            <a:xfrm>
              <a:off x="4230" y="214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>
                  <a:solidFill>
                    <a:srgbClr val="000000"/>
                  </a:solidFill>
                  <a:latin typeface="Times" panose="02020603050405020304" pitchFamily="18" charset="0"/>
                </a:rPr>
                <a:t>2</a:t>
              </a:r>
              <a:endParaRPr lang="fr-FR" altLang="pt-BR"/>
            </a:p>
          </p:txBody>
        </p:sp>
        <p:sp>
          <p:nvSpPr>
            <p:cNvPr id="172265" name="Rectangle 233"/>
            <p:cNvSpPr>
              <a:spLocks noChangeArrowheads="1"/>
            </p:cNvSpPr>
            <p:nvPr/>
          </p:nvSpPr>
          <p:spPr bwMode="auto">
            <a:xfrm>
              <a:off x="4693" y="223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266" name="Rectangle 234"/>
            <p:cNvSpPr>
              <a:spLocks noChangeArrowheads="1"/>
            </p:cNvSpPr>
            <p:nvPr/>
          </p:nvSpPr>
          <p:spPr bwMode="auto">
            <a:xfrm>
              <a:off x="4751" y="230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>
                  <a:solidFill>
                    <a:srgbClr val="000000"/>
                  </a:solidFill>
                  <a:latin typeface="Times" panose="02020603050405020304" pitchFamily="18" charset="0"/>
                </a:rPr>
                <a:t>3</a:t>
              </a:r>
              <a:endParaRPr lang="fr-FR" altLang="pt-BR"/>
            </a:p>
          </p:txBody>
        </p:sp>
        <p:sp>
          <p:nvSpPr>
            <p:cNvPr id="172267" name="Rectangle 235"/>
            <p:cNvSpPr>
              <a:spLocks noChangeArrowheads="1"/>
            </p:cNvSpPr>
            <p:nvPr/>
          </p:nvSpPr>
          <p:spPr bwMode="auto">
            <a:xfrm>
              <a:off x="3686" y="223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fr-FR" altLang="pt-BR"/>
            </a:p>
          </p:txBody>
        </p:sp>
        <p:sp>
          <p:nvSpPr>
            <p:cNvPr id="172268" name="Rectangle 236"/>
            <p:cNvSpPr>
              <a:spLocks noChangeArrowheads="1"/>
            </p:cNvSpPr>
            <p:nvPr/>
          </p:nvSpPr>
          <p:spPr bwMode="auto">
            <a:xfrm>
              <a:off x="3743" y="230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15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fr-FR" altLang="pt-BR"/>
            </a:p>
          </p:txBody>
        </p:sp>
        <p:sp>
          <p:nvSpPr>
            <p:cNvPr id="172269" name="Rectangle 237"/>
            <p:cNvSpPr>
              <a:spLocks noChangeArrowheads="1"/>
            </p:cNvSpPr>
            <p:nvPr/>
          </p:nvSpPr>
          <p:spPr bwMode="auto">
            <a:xfrm>
              <a:off x="3343" y="1556"/>
              <a:ext cx="3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FF"/>
                  </a:solidFill>
                  <a:latin typeface="Times" panose="02020603050405020304" pitchFamily="18" charset="0"/>
                </a:rPr>
                <a:t>a = z</a:t>
              </a:r>
              <a:endParaRPr lang="fr-FR" altLang="pt-BR"/>
            </a:p>
          </p:txBody>
        </p:sp>
        <p:sp>
          <p:nvSpPr>
            <p:cNvPr id="172270" name="Rectangle 238"/>
            <p:cNvSpPr>
              <a:spLocks noChangeArrowheads="1"/>
            </p:cNvSpPr>
            <p:nvPr/>
          </p:nvSpPr>
          <p:spPr bwMode="auto">
            <a:xfrm>
              <a:off x="3842" y="1388"/>
              <a:ext cx="3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FF"/>
                  </a:solidFill>
                  <a:latin typeface="Times" panose="02020603050405020304" pitchFamily="18" charset="0"/>
                </a:rPr>
                <a:t>b = x</a:t>
              </a:r>
              <a:endParaRPr lang="fr-FR" altLang="pt-BR"/>
            </a:p>
          </p:txBody>
        </p:sp>
        <p:sp>
          <p:nvSpPr>
            <p:cNvPr id="172271" name="Rectangle 239"/>
            <p:cNvSpPr>
              <a:spLocks noChangeArrowheads="1"/>
            </p:cNvSpPr>
            <p:nvPr/>
          </p:nvSpPr>
          <p:spPr bwMode="auto">
            <a:xfrm>
              <a:off x="4351" y="1556"/>
              <a:ext cx="3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altLang="pt-BR" sz="2000" i="1">
                  <a:solidFill>
                    <a:srgbClr val="0000FF"/>
                  </a:solidFill>
                  <a:latin typeface="Times" panose="02020603050405020304" pitchFamily="18" charset="0"/>
                </a:rPr>
                <a:t>c = y</a:t>
              </a:r>
              <a:endParaRPr lang="fr-FR" altLang="pt-BR"/>
            </a:p>
          </p:txBody>
        </p:sp>
      </p:grpSp>
    </p:spTree>
    <p:extLst>
      <p:ext uri="{BB962C8B-B14F-4D97-AF65-F5344CB8AC3E}">
        <p14:creationId xmlns:p14="http://schemas.microsoft.com/office/powerpoint/2010/main" val="13039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Rotações Duplas</a:t>
            </a:r>
            <a:endParaRPr lang="fr-FR" altLang="pt-BR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8006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int BalancaEsquerda(TNo** ppRaiz)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int fbe = FB ( (*ppRaiz)-&gt;pEsq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if ( fbe &gt; 0 )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RSD(ppRaiz);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else if (fbe &lt; 0 )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{ /* Rotação Dupla Direita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RSE( &amp;((*ppRaiz)-&gt;pEsq)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RSD( ppRaiz ); /* &amp;(*ppRaiz)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pt-BR" sz="1400">
              <a:latin typeface="Courier New" panose="02070309020205020404" pitchFamily="49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495800" y="1600200"/>
            <a:ext cx="480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int BalancaDireita(TNo** ppRaiz)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int fbd = FB( (*ppRaiz)-&gt;pDir);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if ( fbd &lt; 0 )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RSE (ppRaiz);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else if (fbd &gt; 0 )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{ /* Rotação Dupla Esquerda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RSD( &amp;((*ppRaiz)-&gt;pDir)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RSE( ppRaiz ); /* &amp;(*ppRaiz)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223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Balanceamento</a:t>
            </a:r>
            <a:endParaRPr lang="fr-FR" altLang="pt-B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6200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fr-FR" altLang="pt-BR" sz="2600">
                <a:latin typeface="Courier New" panose="02070309020205020404" pitchFamily="49" charset="0"/>
              </a:rPr>
              <a:t>int Balanceamento(TNo** ppRaiz)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2600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2600">
                <a:latin typeface="Courier New" panose="02070309020205020404" pitchFamily="49" charset="0"/>
              </a:rPr>
              <a:t>	int fb = FB(*ppRaiz);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2600">
                <a:latin typeface="Courier New" panose="02070309020205020404" pitchFamily="49" charset="0"/>
              </a:rPr>
              <a:t>	if ( fb &gt; 1)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2600">
                <a:latin typeface="Courier New" panose="02070309020205020404" pitchFamily="49" charset="0"/>
              </a:rPr>
              <a:t>		return BalancaEsquerda(ppRaiz);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2600">
                <a:latin typeface="Courier New" panose="02070309020205020404" pitchFamily="49" charset="0"/>
              </a:rPr>
              <a:t>	else if (fb &lt; -1 )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2600">
                <a:latin typeface="Courier New" panose="02070309020205020404" pitchFamily="49" charset="0"/>
              </a:rPr>
              <a:t>		return BalancaDireita(ppRaiz);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2600">
                <a:latin typeface="Courier New" panose="02070309020205020404" pitchFamily="49" charset="0"/>
              </a:rPr>
              <a:t>	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2600">
                <a:latin typeface="Courier New" panose="02070309020205020404" pitchFamily="49" charset="0"/>
              </a:rPr>
              <a:t>		return 0;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26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34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-61912"/>
            <a:ext cx="7772400" cy="1143000"/>
          </a:xfrm>
        </p:spPr>
        <p:txBody>
          <a:bodyPr/>
          <a:lstStyle/>
          <a:p>
            <a:r>
              <a:rPr lang="en-US" altLang="en-US" dirty="0" err="1"/>
              <a:t>Inserção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r>
              <a:rPr lang="en-US" altLang="en-US" dirty="0" err="1"/>
              <a:t>uma</a:t>
            </a:r>
            <a:r>
              <a:rPr lang="en-US" altLang="en-US" dirty="0"/>
              <a:t> </a:t>
            </a:r>
            <a:r>
              <a:rPr lang="en-US" altLang="en-US" dirty="0" err="1"/>
              <a:t>Árvore</a:t>
            </a:r>
            <a:r>
              <a:rPr lang="en-US" altLang="en-US" dirty="0"/>
              <a:t> AVL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/>
              <a:t>Inserção como em uma árvore binária de pesquisa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Sempre feita expandindo um nó externo.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Exemplo:</a:t>
            </a:r>
          </a:p>
        </p:txBody>
      </p:sp>
      <p:grpSp>
        <p:nvGrpSpPr>
          <p:cNvPr id="234500" name="Group 4"/>
          <p:cNvGrpSpPr>
            <a:grpSpLocks/>
          </p:cNvGrpSpPr>
          <p:nvPr/>
        </p:nvGrpSpPr>
        <p:grpSpPr bwMode="auto">
          <a:xfrm>
            <a:off x="5181600" y="2362200"/>
            <a:ext cx="2743200" cy="3429000"/>
            <a:chOff x="3696" y="1200"/>
            <a:chExt cx="1728" cy="2160"/>
          </a:xfrm>
        </p:grpSpPr>
        <p:sp>
          <p:nvSpPr>
            <p:cNvPr id="234501" name="Oval 5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234502" name="Oval 6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234503" name="Oval 7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234504" name="Oval 8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234505" name="Oval 9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234506" name="Oval 10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234507" name="Oval 11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234508" name="Oval 12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234509" name="Rectangle 13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10" name="Rectangle 14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11" name="Rectangle 15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12" name="Rectangle 16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13" name="Rectangle 17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14" name="Rectangle 18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15" name="Rectangle 19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16" name="Rectangle 20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cxnSp>
          <p:nvCxnSpPr>
            <p:cNvPr id="234517" name="AutoShape 21"/>
            <p:cNvCxnSpPr>
              <a:cxnSpLocks noChangeShapeType="1"/>
              <a:stCxn id="234501" idx="4"/>
              <a:endCxn id="234502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18" name="AutoShape 22"/>
            <p:cNvCxnSpPr>
              <a:cxnSpLocks noChangeShapeType="1"/>
              <a:stCxn id="234502" idx="4"/>
              <a:endCxn id="234509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19" name="AutoShape 23"/>
            <p:cNvCxnSpPr>
              <a:cxnSpLocks noChangeShapeType="1"/>
              <a:stCxn id="234502" idx="4"/>
              <a:endCxn id="234504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20" name="AutoShape 24"/>
            <p:cNvCxnSpPr>
              <a:cxnSpLocks noChangeShapeType="1"/>
              <a:stCxn id="234501" idx="4"/>
              <a:endCxn id="234503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21" name="AutoShape 25"/>
            <p:cNvCxnSpPr>
              <a:cxnSpLocks noChangeShapeType="1"/>
              <a:stCxn id="234503" idx="4"/>
              <a:endCxn id="234505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22" name="AutoShape 26"/>
            <p:cNvCxnSpPr>
              <a:cxnSpLocks noChangeShapeType="1"/>
              <a:stCxn id="234503" idx="4"/>
              <a:endCxn id="234506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23" name="AutoShape 27"/>
            <p:cNvCxnSpPr>
              <a:cxnSpLocks noChangeShapeType="1"/>
              <a:stCxn id="234505" idx="4"/>
              <a:endCxn id="234507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24" name="AutoShape 28"/>
            <p:cNvCxnSpPr>
              <a:cxnSpLocks noChangeShapeType="1"/>
              <a:stCxn id="234504" idx="4"/>
              <a:endCxn id="234510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25" name="AutoShape 29"/>
            <p:cNvCxnSpPr>
              <a:cxnSpLocks noChangeShapeType="1"/>
              <a:stCxn id="234504" idx="4"/>
              <a:endCxn id="234511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26" name="AutoShape 30"/>
            <p:cNvCxnSpPr>
              <a:cxnSpLocks noChangeShapeType="1"/>
              <a:stCxn id="234507" idx="4"/>
              <a:endCxn id="234512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27" name="AutoShape 31"/>
            <p:cNvCxnSpPr>
              <a:cxnSpLocks noChangeShapeType="1"/>
              <a:stCxn id="234507" idx="4"/>
              <a:endCxn id="234513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28" name="AutoShape 32"/>
            <p:cNvCxnSpPr>
              <a:cxnSpLocks noChangeShapeType="1"/>
              <a:stCxn id="234508" idx="4"/>
              <a:endCxn id="234533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29" name="AutoShape 33"/>
            <p:cNvCxnSpPr>
              <a:cxnSpLocks noChangeShapeType="1"/>
              <a:stCxn id="234508" idx="4"/>
              <a:endCxn id="234514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30" name="AutoShape 34"/>
            <p:cNvCxnSpPr>
              <a:cxnSpLocks noChangeShapeType="1"/>
              <a:stCxn id="234505" idx="4"/>
              <a:endCxn id="234508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31" name="AutoShape 35"/>
            <p:cNvCxnSpPr>
              <a:cxnSpLocks noChangeShapeType="1"/>
              <a:stCxn id="234506" idx="4"/>
              <a:endCxn id="234515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32" name="AutoShape 36"/>
            <p:cNvCxnSpPr>
              <a:cxnSpLocks noChangeShapeType="1"/>
              <a:stCxn id="234506" idx="4"/>
              <a:endCxn id="234516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4533" name="Oval 37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cxnSp>
          <p:nvCxnSpPr>
            <p:cNvPr id="234536" name="AutoShape 40"/>
            <p:cNvCxnSpPr>
              <a:cxnSpLocks noChangeShapeType="1"/>
              <a:stCxn id="234533" idx="4"/>
              <a:endCxn id="234534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37" name="AutoShape 41"/>
            <p:cNvCxnSpPr>
              <a:cxnSpLocks noChangeShapeType="1"/>
              <a:stCxn id="234533" idx="4"/>
              <a:endCxn id="234535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4538" name="Text Box 42"/>
          <p:cNvSpPr txBox="1">
            <a:spLocks noChangeArrowheads="1"/>
          </p:cNvSpPr>
          <p:nvPr/>
        </p:nvSpPr>
        <p:spPr bwMode="auto">
          <a:xfrm>
            <a:off x="6172200" y="5257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34539" name="Text Box 43"/>
          <p:cNvSpPr txBox="1">
            <a:spLocks noChangeArrowheads="1"/>
          </p:cNvSpPr>
          <p:nvPr/>
        </p:nvSpPr>
        <p:spPr bwMode="auto">
          <a:xfrm>
            <a:off x="7470775" y="4524375"/>
            <a:ext cx="461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solidFill>
                  <a:schemeClr val="accent2"/>
                </a:solidFill>
                <a:latin typeface="Times New Roman" panose="02020603050405020304" pitchFamily="18" charset="0"/>
              </a:rPr>
              <a:t>b=x</a:t>
            </a:r>
          </a:p>
        </p:txBody>
      </p:sp>
      <p:sp>
        <p:nvSpPr>
          <p:cNvPr id="234540" name="Text Box 44"/>
          <p:cNvSpPr txBox="1">
            <a:spLocks noChangeArrowheads="1"/>
          </p:cNvSpPr>
          <p:nvPr/>
        </p:nvSpPr>
        <p:spPr bwMode="auto">
          <a:xfrm>
            <a:off x="6078538" y="3238500"/>
            <a:ext cx="452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solidFill>
                  <a:schemeClr val="accent2"/>
                </a:solidFill>
                <a:latin typeface="Times New Roman" panose="02020603050405020304" pitchFamily="18" charset="0"/>
              </a:rPr>
              <a:t>a=y</a:t>
            </a:r>
          </a:p>
        </p:txBody>
      </p:sp>
      <p:sp>
        <p:nvSpPr>
          <p:cNvPr id="234541" name="Text Box 45"/>
          <p:cNvSpPr txBox="1">
            <a:spLocks noChangeArrowheads="1"/>
          </p:cNvSpPr>
          <p:nvPr/>
        </p:nvSpPr>
        <p:spPr bwMode="auto">
          <a:xfrm>
            <a:off x="7640638" y="2914650"/>
            <a:ext cx="442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solidFill>
                  <a:schemeClr val="accent2"/>
                </a:solidFill>
                <a:latin typeface="Times New Roman" panose="02020603050405020304" pitchFamily="18" charset="0"/>
              </a:rPr>
              <a:t>c=z</a:t>
            </a:r>
          </a:p>
        </p:txBody>
      </p:sp>
      <p:sp>
        <p:nvSpPr>
          <p:cNvPr id="234542" name="Line 46"/>
          <p:cNvSpPr>
            <a:spLocks noChangeShapeType="1"/>
          </p:cNvSpPr>
          <p:nvPr/>
        </p:nvSpPr>
        <p:spPr bwMode="auto">
          <a:xfrm flipV="1">
            <a:off x="6429375" y="522922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34543" name="Line 47"/>
          <p:cNvSpPr>
            <a:spLocks noChangeShapeType="1"/>
          </p:cNvSpPr>
          <p:nvPr/>
        </p:nvSpPr>
        <p:spPr bwMode="auto">
          <a:xfrm>
            <a:off x="6324600" y="350520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34544" name="Line 48"/>
          <p:cNvSpPr>
            <a:spLocks noChangeShapeType="1"/>
          </p:cNvSpPr>
          <p:nvPr/>
        </p:nvSpPr>
        <p:spPr bwMode="auto">
          <a:xfrm flipH="1">
            <a:off x="7391400" y="30670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34545" name="Line 49"/>
          <p:cNvSpPr>
            <a:spLocks noChangeShapeType="1"/>
          </p:cNvSpPr>
          <p:nvPr/>
        </p:nvSpPr>
        <p:spPr bwMode="auto">
          <a:xfrm flipH="1" flipV="1">
            <a:off x="7277100" y="450532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grpSp>
        <p:nvGrpSpPr>
          <p:cNvPr id="234546" name="Group 50"/>
          <p:cNvGrpSpPr>
            <a:grpSpLocks/>
          </p:cNvGrpSpPr>
          <p:nvPr/>
        </p:nvGrpSpPr>
        <p:grpSpPr bwMode="auto">
          <a:xfrm>
            <a:off x="1981200" y="2362200"/>
            <a:ext cx="2743200" cy="2755900"/>
            <a:chOff x="3840" y="1882"/>
            <a:chExt cx="1728" cy="1736"/>
          </a:xfrm>
        </p:grpSpPr>
        <p:sp>
          <p:nvSpPr>
            <p:cNvPr id="234547" name="Oval 51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234548" name="Oval 52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234549" name="Oval 53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234550" name="Oval 54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234551" name="Oval 55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234552" name="Oval 56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234553" name="Oval 57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234554" name="Oval 58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234555" name="Rectangle 59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56" name="Rectangle 60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57" name="Rectangle 61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58" name="Rectangle 62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59" name="Rectangle 63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60" name="Rectangle 64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61" name="Rectangle 65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62" name="Rectangle 66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234563" name="Rectangle 67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cxnSp>
          <p:nvCxnSpPr>
            <p:cNvPr id="234564" name="AutoShape 68"/>
            <p:cNvCxnSpPr>
              <a:cxnSpLocks noChangeShapeType="1"/>
              <a:stCxn id="234547" idx="4"/>
              <a:endCxn id="234548" idx="0"/>
            </p:cNvCxnSpPr>
            <p:nvPr/>
          </p:nvCxnSpPr>
          <p:spPr bwMode="auto">
            <a:xfrm flipH="1">
              <a:off x="4033" y="2136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65" name="AutoShape 69"/>
            <p:cNvCxnSpPr>
              <a:cxnSpLocks noChangeShapeType="1"/>
              <a:stCxn id="234548" idx="4"/>
              <a:endCxn id="234555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66" name="AutoShape 70"/>
            <p:cNvCxnSpPr>
              <a:cxnSpLocks noChangeShapeType="1"/>
              <a:stCxn id="234548" idx="4"/>
              <a:endCxn id="234550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67" name="AutoShape 71"/>
            <p:cNvCxnSpPr>
              <a:cxnSpLocks noChangeShapeType="1"/>
              <a:stCxn id="234547" idx="4"/>
              <a:endCxn id="234549" idx="0"/>
            </p:cNvCxnSpPr>
            <p:nvPr/>
          </p:nvCxnSpPr>
          <p:spPr bwMode="auto">
            <a:xfrm>
              <a:off x="4537" y="2136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68" name="AutoShape 72"/>
            <p:cNvCxnSpPr>
              <a:cxnSpLocks noChangeShapeType="1"/>
              <a:stCxn id="234549" idx="4"/>
              <a:endCxn id="234551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69" name="AutoShape 73"/>
            <p:cNvCxnSpPr>
              <a:cxnSpLocks noChangeShapeType="1"/>
              <a:stCxn id="234549" idx="4"/>
              <a:endCxn id="234552" idx="0"/>
            </p:cNvCxnSpPr>
            <p:nvPr/>
          </p:nvCxnSpPr>
          <p:spPr bwMode="auto">
            <a:xfrm>
              <a:off x="5077" y="2520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70" name="AutoShape 74"/>
            <p:cNvCxnSpPr>
              <a:cxnSpLocks noChangeShapeType="1"/>
              <a:stCxn id="234551" idx="4"/>
              <a:endCxn id="234553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71" name="AutoShape 75"/>
            <p:cNvCxnSpPr>
              <a:cxnSpLocks noChangeShapeType="1"/>
              <a:stCxn id="234550" idx="4"/>
              <a:endCxn id="234556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72" name="AutoShape 76"/>
            <p:cNvCxnSpPr>
              <a:cxnSpLocks noChangeShapeType="1"/>
              <a:stCxn id="234550" idx="4"/>
              <a:endCxn id="234557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73" name="AutoShape 77"/>
            <p:cNvCxnSpPr>
              <a:cxnSpLocks noChangeShapeType="1"/>
              <a:stCxn id="234553" idx="4"/>
              <a:endCxn id="234558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74" name="AutoShape 78"/>
            <p:cNvCxnSpPr>
              <a:cxnSpLocks noChangeShapeType="1"/>
              <a:stCxn id="234553" idx="4"/>
              <a:endCxn id="234559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75" name="AutoShape 79"/>
            <p:cNvCxnSpPr>
              <a:cxnSpLocks noChangeShapeType="1"/>
              <a:stCxn id="234554" idx="4"/>
              <a:endCxn id="234560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76" name="AutoShape 80"/>
            <p:cNvCxnSpPr>
              <a:cxnSpLocks noChangeShapeType="1"/>
              <a:stCxn id="234554" idx="4"/>
              <a:endCxn id="234561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77" name="AutoShape 81"/>
            <p:cNvCxnSpPr>
              <a:cxnSpLocks noChangeShapeType="1"/>
              <a:stCxn id="234551" idx="4"/>
              <a:endCxn id="234554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78" name="AutoShape 82"/>
            <p:cNvCxnSpPr>
              <a:cxnSpLocks noChangeShapeType="1"/>
              <a:stCxn id="234552" idx="4"/>
              <a:endCxn id="234562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579" name="AutoShape 83"/>
            <p:cNvCxnSpPr>
              <a:cxnSpLocks noChangeShapeType="1"/>
              <a:stCxn id="234552" idx="4"/>
              <a:endCxn id="234563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4580" name="Text Box 84"/>
          <p:cNvSpPr txBox="1">
            <a:spLocks noChangeArrowheads="1"/>
          </p:cNvSpPr>
          <p:nvPr/>
        </p:nvSpPr>
        <p:spPr bwMode="auto">
          <a:xfrm>
            <a:off x="2514600" y="5867400"/>
            <a:ext cx="157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latin typeface="Times New Roman" panose="02020603050405020304" pitchFamily="18" charset="0"/>
              </a:rPr>
              <a:t>antes da inserção</a:t>
            </a:r>
          </a:p>
        </p:txBody>
      </p:sp>
      <p:sp>
        <p:nvSpPr>
          <p:cNvPr id="234581" name="Text Box 85"/>
          <p:cNvSpPr txBox="1">
            <a:spLocks noChangeArrowheads="1"/>
          </p:cNvSpPr>
          <p:nvPr/>
        </p:nvSpPr>
        <p:spPr bwMode="auto">
          <a:xfrm>
            <a:off x="5730875" y="5867400"/>
            <a:ext cx="168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latin typeface="Times New Roman" panose="02020603050405020304" pitchFamily="18" charset="0"/>
              </a:rPr>
              <a:t>depois da inserção</a:t>
            </a:r>
          </a:p>
        </p:txBody>
      </p:sp>
    </p:spTree>
    <p:extLst>
      <p:ext uri="{BB962C8B-B14F-4D97-AF65-F5344CB8AC3E}">
        <p14:creationId xmlns:p14="http://schemas.microsoft.com/office/powerpoint/2010/main" val="192910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Reestruturação Trinodo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00" i="1" dirty="0"/>
              <a:t>x</a:t>
            </a:r>
            <a:r>
              <a:rPr lang="en-US" altLang="en-US" sz="1900" dirty="0"/>
              <a:t>, </a:t>
            </a:r>
            <a:r>
              <a:rPr lang="en-US" altLang="en-US" sz="1900" i="1" dirty="0"/>
              <a:t>y</a:t>
            </a:r>
            <a:r>
              <a:rPr lang="en-US" altLang="en-US" sz="1900" dirty="0"/>
              <a:t>, </a:t>
            </a:r>
            <a:r>
              <a:rPr lang="en-US" altLang="en-US" sz="1900" i="1" dirty="0"/>
              <a:t>z</a:t>
            </a:r>
            <a:r>
              <a:rPr lang="en-US" altLang="en-US" sz="1900" dirty="0"/>
              <a:t> (</a:t>
            </a:r>
            <a:r>
              <a:rPr lang="en-US" altLang="en-US" sz="1900" dirty="0" err="1"/>
              <a:t>filho</a:t>
            </a:r>
            <a:r>
              <a:rPr lang="en-US" altLang="en-US" sz="1900" dirty="0"/>
              <a:t>, </a:t>
            </a:r>
            <a:r>
              <a:rPr lang="en-US" altLang="en-US" sz="1900" dirty="0" err="1"/>
              <a:t>pai</a:t>
            </a:r>
            <a:r>
              <a:rPr lang="en-US" altLang="en-US" sz="1900" dirty="0"/>
              <a:t> e </a:t>
            </a:r>
            <a:r>
              <a:rPr lang="en-US" altLang="en-US" sz="1900" dirty="0" err="1"/>
              <a:t>avô</a:t>
            </a:r>
            <a:r>
              <a:rPr lang="en-US" altLang="en-US" sz="1900" dirty="0"/>
              <a:t>) </a:t>
            </a:r>
            <a:r>
              <a:rPr lang="en-US" altLang="en-US" sz="1900" dirty="0" err="1"/>
              <a:t>renomeados</a:t>
            </a:r>
            <a:r>
              <a:rPr lang="en-US" altLang="en-US" sz="1900" dirty="0"/>
              <a:t> </a:t>
            </a:r>
            <a:r>
              <a:rPr lang="en-US" altLang="en-US" sz="1900" dirty="0" err="1"/>
              <a:t>como</a:t>
            </a:r>
            <a:r>
              <a:rPr lang="en-US" altLang="en-US" sz="1900" dirty="0"/>
              <a:t> </a:t>
            </a:r>
            <a:r>
              <a:rPr lang="en-US" altLang="en-US" sz="1900" i="1" dirty="0" err="1"/>
              <a:t>a</a:t>
            </a:r>
            <a:r>
              <a:rPr lang="en-US" altLang="en-US" sz="1900" dirty="0" err="1"/>
              <a:t>,</a:t>
            </a:r>
            <a:r>
              <a:rPr lang="en-US" altLang="en-US" sz="1900" i="1" dirty="0" err="1"/>
              <a:t>b</a:t>
            </a:r>
            <a:r>
              <a:rPr lang="en-US" altLang="en-US" sz="1900" dirty="0" err="1"/>
              <a:t>,</a:t>
            </a:r>
            <a:r>
              <a:rPr lang="en-US" altLang="en-US" sz="1900" i="1" dirty="0" err="1"/>
              <a:t>c</a:t>
            </a:r>
            <a:r>
              <a:rPr lang="en-US" altLang="en-US" sz="19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1900" dirty="0" err="1"/>
              <a:t>rotações</a:t>
            </a:r>
            <a:r>
              <a:rPr lang="en-US" altLang="en-US" sz="1900" dirty="0"/>
              <a:t> </a:t>
            </a:r>
            <a:r>
              <a:rPr lang="en-US" altLang="en-US" sz="1900" dirty="0" err="1"/>
              <a:t>levam</a:t>
            </a:r>
            <a:r>
              <a:rPr lang="en-US" altLang="en-US" sz="1900" dirty="0"/>
              <a:t> </a:t>
            </a:r>
            <a:r>
              <a:rPr lang="en-US" altLang="en-US" sz="1900" i="1" dirty="0"/>
              <a:t>b</a:t>
            </a:r>
            <a:r>
              <a:rPr lang="en-US" altLang="en-US" sz="1900" dirty="0"/>
              <a:t> para o topo</a:t>
            </a:r>
          </a:p>
        </p:txBody>
      </p:sp>
      <p:grpSp>
        <p:nvGrpSpPr>
          <p:cNvPr id="235524" name="Group 4"/>
          <p:cNvGrpSpPr>
            <a:grpSpLocks/>
          </p:cNvGrpSpPr>
          <p:nvPr/>
        </p:nvGrpSpPr>
        <p:grpSpPr bwMode="auto">
          <a:xfrm>
            <a:off x="608013" y="2514600"/>
            <a:ext cx="2058987" cy="2701925"/>
            <a:chOff x="148" y="1802"/>
            <a:chExt cx="1297" cy="1702"/>
          </a:xfrm>
        </p:grpSpPr>
        <p:sp>
          <p:nvSpPr>
            <p:cNvPr id="235525" name="Oval 5"/>
            <p:cNvSpPr>
              <a:spLocks noChangeArrowheads="1"/>
            </p:cNvSpPr>
            <p:nvPr/>
          </p:nvSpPr>
          <p:spPr bwMode="auto">
            <a:xfrm>
              <a:off x="679" y="2294"/>
              <a:ext cx="37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b=y</a:t>
              </a:r>
            </a:p>
          </p:txBody>
        </p:sp>
        <p:sp>
          <p:nvSpPr>
            <p:cNvPr id="235526" name="Oval 6"/>
            <p:cNvSpPr>
              <a:spLocks noChangeArrowheads="1"/>
            </p:cNvSpPr>
            <p:nvPr/>
          </p:nvSpPr>
          <p:spPr bwMode="auto">
            <a:xfrm>
              <a:off x="451" y="1910"/>
              <a:ext cx="353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a=z</a:t>
              </a:r>
            </a:p>
          </p:txBody>
        </p:sp>
        <p:sp>
          <p:nvSpPr>
            <p:cNvPr id="235527" name="Oval 7"/>
            <p:cNvSpPr>
              <a:spLocks noChangeArrowheads="1"/>
            </p:cNvSpPr>
            <p:nvPr/>
          </p:nvSpPr>
          <p:spPr bwMode="auto">
            <a:xfrm>
              <a:off x="920" y="2678"/>
              <a:ext cx="36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c=x</a:t>
              </a:r>
            </a:p>
          </p:txBody>
        </p:sp>
        <p:sp>
          <p:nvSpPr>
            <p:cNvPr id="235528" name="AutoShape 8"/>
            <p:cNvSpPr>
              <a:spLocks noChangeArrowheads="1"/>
            </p:cNvSpPr>
            <p:nvPr/>
          </p:nvSpPr>
          <p:spPr bwMode="auto">
            <a:xfrm>
              <a:off x="148" y="2294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35529" name="AutoShape 9"/>
            <p:cNvSpPr>
              <a:spLocks noChangeArrowheads="1"/>
            </p:cNvSpPr>
            <p:nvPr/>
          </p:nvSpPr>
          <p:spPr bwMode="auto">
            <a:xfrm>
              <a:off x="438" y="2726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35530" name="AutoShape 10"/>
            <p:cNvSpPr>
              <a:spLocks noChangeArrowheads="1"/>
            </p:cNvSpPr>
            <p:nvPr/>
          </p:nvSpPr>
          <p:spPr bwMode="auto">
            <a:xfrm>
              <a:off x="726" y="303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35531" name="AutoShape 11"/>
            <p:cNvSpPr>
              <a:spLocks noChangeArrowheads="1"/>
            </p:cNvSpPr>
            <p:nvPr/>
          </p:nvSpPr>
          <p:spPr bwMode="auto">
            <a:xfrm>
              <a:off x="1115" y="303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235532" name="AutoShape 12"/>
            <p:cNvCxnSpPr>
              <a:cxnSpLocks noChangeShapeType="1"/>
              <a:stCxn id="235527" idx="4"/>
              <a:endCxn id="235531" idx="0"/>
            </p:cNvCxnSpPr>
            <p:nvPr/>
          </p:nvCxnSpPr>
          <p:spPr bwMode="auto">
            <a:xfrm>
              <a:off x="1101" y="2932"/>
              <a:ext cx="179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33" name="AutoShape 13"/>
            <p:cNvCxnSpPr>
              <a:cxnSpLocks noChangeShapeType="1"/>
              <a:stCxn id="235527" idx="4"/>
              <a:endCxn id="235530" idx="0"/>
            </p:cNvCxnSpPr>
            <p:nvPr/>
          </p:nvCxnSpPr>
          <p:spPr bwMode="auto">
            <a:xfrm flipH="1">
              <a:off x="891" y="2932"/>
              <a:ext cx="210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34" name="AutoShape 14"/>
            <p:cNvCxnSpPr>
              <a:cxnSpLocks noChangeShapeType="1"/>
              <a:stCxn id="235525" idx="4"/>
              <a:endCxn id="235527" idx="0"/>
            </p:cNvCxnSpPr>
            <p:nvPr/>
          </p:nvCxnSpPr>
          <p:spPr bwMode="auto">
            <a:xfrm>
              <a:off x="865" y="2548"/>
              <a:ext cx="236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35" name="AutoShape 15"/>
            <p:cNvCxnSpPr>
              <a:cxnSpLocks noChangeShapeType="1"/>
              <a:stCxn id="235525" idx="4"/>
              <a:endCxn id="235529" idx="0"/>
            </p:cNvCxnSpPr>
            <p:nvPr/>
          </p:nvCxnSpPr>
          <p:spPr bwMode="auto">
            <a:xfrm flipH="1">
              <a:off x="603" y="2548"/>
              <a:ext cx="26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36" name="AutoShape 16"/>
            <p:cNvCxnSpPr>
              <a:cxnSpLocks noChangeShapeType="1"/>
              <a:stCxn id="235526" idx="4"/>
              <a:endCxn id="235525" idx="0"/>
            </p:cNvCxnSpPr>
            <p:nvPr/>
          </p:nvCxnSpPr>
          <p:spPr bwMode="auto">
            <a:xfrm>
              <a:off x="628" y="2164"/>
              <a:ext cx="237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37" name="AutoShape 17"/>
            <p:cNvCxnSpPr>
              <a:cxnSpLocks noChangeShapeType="1"/>
              <a:stCxn id="235526" idx="4"/>
              <a:endCxn id="235528" idx="0"/>
            </p:cNvCxnSpPr>
            <p:nvPr/>
          </p:nvCxnSpPr>
          <p:spPr bwMode="auto">
            <a:xfrm flipH="1">
              <a:off x="313" y="2164"/>
              <a:ext cx="315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38" name="AutoShape 18"/>
            <p:cNvCxnSpPr>
              <a:cxnSpLocks noChangeShapeType="1"/>
              <a:stCxn id="235526" idx="0"/>
            </p:cNvCxnSpPr>
            <p:nvPr/>
          </p:nvCxnSpPr>
          <p:spPr bwMode="auto">
            <a:xfrm flipH="1" flipV="1">
              <a:off x="484" y="1802"/>
              <a:ext cx="144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539" name="Group 19"/>
          <p:cNvGrpSpPr>
            <a:grpSpLocks/>
          </p:cNvGrpSpPr>
          <p:nvPr/>
        </p:nvGrpSpPr>
        <p:grpSpPr bwMode="auto">
          <a:xfrm>
            <a:off x="2679700" y="4191000"/>
            <a:ext cx="2501900" cy="2133600"/>
            <a:chOff x="1540" y="2640"/>
            <a:chExt cx="1576" cy="1344"/>
          </a:xfrm>
        </p:grpSpPr>
        <p:sp>
          <p:nvSpPr>
            <p:cNvPr id="235540" name="Oval 20"/>
            <p:cNvSpPr>
              <a:spLocks noChangeArrowheads="1"/>
            </p:cNvSpPr>
            <p:nvPr/>
          </p:nvSpPr>
          <p:spPr bwMode="auto">
            <a:xfrm>
              <a:off x="2135" y="2748"/>
              <a:ext cx="37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b=y</a:t>
              </a:r>
            </a:p>
          </p:txBody>
        </p:sp>
        <p:sp>
          <p:nvSpPr>
            <p:cNvPr id="235541" name="Oval 21"/>
            <p:cNvSpPr>
              <a:spLocks noChangeArrowheads="1"/>
            </p:cNvSpPr>
            <p:nvPr/>
          </p:nvSpPr>
          <p:spPr bwMode="auto">
            <a:xfrm>
              <a:off x="1723" y="3148"/>
              <a:ext cx="353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a=z</a:t>
              </a:r>
            </a:p>
          </p:txBody>
        </p:sp>
        <p:sp>
          <p:nvSpPr>
            <p:cNvPr id="235542" name="Oval 22"/>
            <p:cNvSpPr>
              <a:spLocks noChangeArrowheads="1"/>
            </p:cNvSpPr>
            <p:nvPr/>
          </p:nvSpPr>
          <p:spPr bwMode="auto">
            <a:xfrm>
              <a:off x="2579" y="3154"/>
              <a:ext cx="36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c=x</a:t>
              </a:r>
            </a:p>
          </p:txBody>
        </p:sp>
        <p:sp>
          <p:nvSpPr>
            <p:cNvPr id="235543" name="AutoShape 23"/>
            <p:cNvSpPr>
              <a:spLocks noChangeArrowheads="1"/>
            </p:cNvSpPr>
            <p:nvPr/>
          </p:nvSpPr>
          <p:spPr bwMode="auto">
            <a:xfrm>
              <a:off x="1540" y="351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35544" name="AutoShape 24"/>
            <p:cNvSpPr>
              <a:spLocks noChangeArrowheads="1"/>
            </p:cNvSpPr>
            <p:nvPr/>
          </p:nvSpPr>
          <p:spPr bwMode="auto">
            <a:xfrm>
              <a:off x="1919" y="3516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35545" name="AutoShape 25"/>
            <p:cNvSpPr>
              <a:spLocks noChangeArrowheads="1"/>
            </p:cNvSpPr>
            <p:nvPr/>
          </p:nvSpPr>
          <p:spPr bwMode="auto">
            <a:xfrm>
              <a:off x="2397" y="3514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35546" name="AutoShape 26"/>
            <p:cNvSpPr>
              <a:spLocks noChangeArrowheads="1"/>
            </p:cNvSpPr>
            <p:nvPr/>
          </p:nvSpPr>
          <p:spPr bwMode="auto">
            <a:xfrm>
              <a:off x="2786" y="3514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235547" name="AutoShape 27"/>
            <p:cNvCxnSpPr>
              <a:cxnSpLocks noChangeShapeType="1"/>
              <a:stCxn id="235542" idx="4"/>
              <a:endCxn id="235546" idx="0"/>
            </p:cNvCxnSpPr>
            <p:nvPr/>
          </p:nvCxnSpPr>
          <p:spPr bwMode="auto">
            <a:xfrm>
              <a:off x="2760" y="3408"/>
              <a:ext cx="191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48" name="AutoShape 28"/>
            <p:cNvCxnSpPr>
              <a:cxnSpLocks noChangeShapeType="1"/>
              <a:stCxn id="235542" idx="4"/>
              <a:endCxn id="235545" idx="0"/>
            </p:cNvCxnSpPr>
            <p:nvPr/>
          </p:nvCxnSpPr>
          <p:spPr bwMode="auto">
            <a:xfrm flipH="1">
              <a:off x="2562" y="3408"/>
              <a:ext cx="198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49" name="AutoShape 29"/>
            <p:cNvCxnSpPr>
              <a:cxnSpLocks noChangeShapeType="1"/>
              <a:stCxn id="235540" idx="4"/>
              <a:endCxn id="235542" idx="0"/>
            </p:cNvCxnSpPr>
            <p:nvPr/>
          </p:nvCxnSpPr>
          <p:spPr bwMode="auto">
            <a:xfrm>
              <a:off x="2321" y="3002"/>
              <a:ext cx="439" cy="15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50" name="AutoShape 30"/>
            <p:cNvCxnSpPr>
              <a:cxnSpLocks noChangeShapeType="1"/>
              <a:stCxn id="235541" idx="4"/>
              <a:endCxn id="235544" idx="0"/>
            </p:cNvCxnSpPr>
            <p:nvPr/>
          </p:nvCxnSpPr>
          <p:spPr bwMode="auto">
            <a:xfrm>
              <a:off x="1900" y="3402"/>
              <a:ext cx="184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51" name="AutoShape 31"/>
            <p:cNvCxnSpPr>
              <a:cxnSpLocks noChangeShapeType="1"/>
              <a:stCxn id="235541" idx="0"/>
              <a:endCxn id="235540" idx="4"/>
            </p:cNvCxnSpPr>
            <p:nvPr/>
          </p:nvCxnSpPr>
          <p:spPr bwMode="auto">
            <a:xfrm flipV="1">
              <a:off x="1900" y="3002"/>
              <a:ext cx="421" cy="1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52" name="AutoShape 32"/>
            <p:cNvCxnSpPr>
              <a:cxnSpLocks noChangeShapeType="1"/>
              <a:stCxn id="235541" idx="4"/>
              <a:endCxn id="235543" idx="0"/>
            </p:cNvCxnSpPr>
            <p:nvPr/>
          </p:nvCxnSpPr>
          <p:spPr bwMode="auto">
            <a:xfrm flipH="1">
              <a:off x="1705" y="3402"/>
              <a:ext cx="195" cy="11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53" name="AutoShape 33"/>
            <p:cNvCxnSpPr>
              <a:cxnSpLocks noChangeShapeType="1"/>
              <a:stCxn id="235540" idx="0"/>
            </p:cNvCxnSpPr>
            <p:nvPr/>
          </p:nvCxnSpPr>
          <p:spPr bwMode="auto">
            <a:xfrm flipH="1" flipV="1">
              <a:off x="2181" y="2640"/>
              <a:ext cx="140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554" name="Group 34"/>
          <p:cNvGrpSpPr>
            <a:grpSpLocks/>
          </p:cNvGrpSpPr>
          <p:nvPr/>
        </p:nvGrpSpPr>
        <p:grpSpPr bwMode="auto">
          <a:xfrm>
            <a:off x="4800600" y="2403475"/>
            <a:ext cx="2047875" cy="2701925"/>
            <a:chOff x="3124" y="1584"/>
            <a:chExt cx="1290" cy="1702"/>
          </a:xfrm>
        </p:grpSpPr>
        <p:sp>
          <p:nvSpPr>
            <p:cNvPr id="235555" name="Oval 35"/>
            <p:cNvSpPr>
              <a:spLocks noChangeArrowheads="1"/>
            </p:cNvSpPr>
            <p:nvPr/>
          </p:nvSpPr>
          <p:spPr bwMode="auto">
            <a:xfrm>
              <a:off x="3797" y="2080"/>
              <a:ext cx="36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c=y</a:t>
              </a:r>
            </a:p>
          </p:txBody>
        </p:sp>
        <p:sp>
          <p:nvSpPr>
            <p:cNvPr id="235556" name="Oval 36"/>
            <p:cNvSpPr>
              <a:spLocks noChangeArrowheads="1"/>
            </p:cNvSpPr>
            <p:nvPr/>
          </p:nvSpPr>
          <p:spPr bwMode="auto">
            <a:xfrm>
              <a:off x="3548" y="2496"/>
              <a:ext cx="37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b=x</a:t>
              </a:r>
            </a:p>
          </p:txBody>
        </p:sp>
        <p:sp>
          <p:nvSpPr>
            <p:cNvPr id="235557" name="Oval 37"/>
            <p:cNvSpPr>
              <a:spLocks noChangeArrowheads="1"/>
            </p:cNvSpPr>
            <p:nvPr/>
          </p:nvSpPr>
          <p:spPr bwMode="auto">
            <a:xfrm>
              <a:off x="3440" y="1692"/>
              <a:ext cx="353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a=z</a:t>
              </a:r>
            </a:p>
          </p:txBody>
        </p:sp>
        <p:sp>
          <p:nvSpPr>
            <p:cNvPr id="235558" name="AutoShape 38"/>
            <p:cNvSpPr>
              <a:spLocks noChangeArrowheads="1"/>
            </p:cNvSpPr>
            <p:nvPr/>
          </p:nvSpPr>
          <p:spPr bwMode="auto">
            <a:xfrm>
              <a:off x="3124" y="2076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35559" name="AutoShape 39"/>
            <p:cNvSpPr>
              <a:spLocks noChangeArrowheads="1"/>
            </p:cNvSpPr>
            <p:nvPr/>
          </p:nvSpPr>
          <p:spPr bwMode="auto">
            <a:xfrm>
              <a:off x="3362" y="2810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35560" name="AutoShape 40"/>
            <p:cNvSpPr>
              <a:spLocks noChangeArrowheads="1"/>
            </p:cNvSpPr>
            <p:nvPr/>
          </p:nvSpPr>
          <p:spPr bwMode="auto">
            <a:xfrm>
              <a:off x="3796" y="2820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35561" name="AutoShape 41"/>
            <p:cNvSpPr>
              <a:spLocks noChangeArrowheads="1"/>
            </p:cNvSpPr>
            <p:nvPr/>
          </p:nvSpPr>
          <p:spPr bwMode="auto">
            <a:xfrm>
              <a:off x="4084" y="2510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235562" name="AutoShape 42"/>
            <p:cNvCxnSpPr>
              <a:cxnSpLocks noChangeShapeType="1"/>
              <a:stCxn id="235555" idx="4"/>
              <a:endCxn id="235561" idx="0"/>
            </p:cNvCxnSpPr>
            <p:nvPr/>
          </p:nvCxnSpPr>
          <p:spPr bwMode="auto">
            <a:xfrm>
              <a:off x="3978" y="2334"/>
              <a:ext cx="271" cy="1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63" name="AutoShape 43"/>
            <p:cNvCxnSpPr>
              <a:cxnSpLocks noChangeShapeType="1"/>
              <a:stCxn id="235556" idx="4"/>
              <a:endCxn id="235560" idx="0"/>
            </p:cNvCxnSpPr>
            <p:nvPr/>
          </p:nvCxnSpPr>
          <p:spPr bwMode="auto">
            <a:xfrm>
              <a:off x="3734" y="2750"/>
              <a:ext cx="227" cy="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64" name="AutoShape 44"/>
            <p:cNvCxnSpPr>
              <a:cxnSpLocks noChangeShapeType="1"/>
              <a:stCxn id="235556" idx="0"/>
              <a:endCxn id="235555" idx="4"/>
            </p:cNvCxnSpPr>
            <p:nvPr/>
          </p:nvCxnSpPr>
          <p:spPr bwMode="auto">
            <a:xfrm flipV="1">
              <a:off x="3734" y="2334"/>
              <a:ext cx="244" cy="1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65" name="AutoShape 45"/>
            <p:cNvCxnSpPr>
              <a:cxnSpLocks noChangeShapeType="1"/>
              <a:stCxn id="235556" idx="4"/>
              <a:endCxn id="235559" idx="0"/>
            </p:cNvCxnSpPr>
            <p:nvPr/>
          </p:nvCxnSpPr>
          <p:spPr bwMode="auto">
            <a:xfrm flipH="1">
              <a:off x="3527" y="2750"/>
              <a:ext cx="207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66" name="AutoShape 46"/>
            <p:cNvCxnSpPr>
              <a:cxnSpLocks noChangeShapeType="1"/>
              <a:stCxn id="235557" idx="4"/>
              <a:endCxn id="235555" idx="0"/>
            </p:cNvCxnSpPr>
            <p:nvPr/>
          </p:nvCxnSpPr>
          <p:spPr bwMode="auto">
            <a:xfrm>
              <a:off x="3617" y="1946"/>
              <a:ext cx="361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67" name="AutoShape 47"/>
            <p:cNvCxnSpPr>
              <a:cxnSpLocks noChangeShapeType="1"/>
              <a:stCxn id="235557" idx="4"/>
              <a:endCxn id="235558" idx="0"/>
            </p:cNvCxnSpPr>
            <p:nvPr/>
          </p:nvCxnSpPr>
          <p:spPr bwMode="auto">
            <a:xfrm flipH="1">
              <a:off x="3289" y="1946"/>
              <a:ext cx="328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68" name="AutoShape 48"/>
            <p:cNvCxnSpPr>
              <a:cxnSpLocks noChangeShapeType="1"/>
              <a:stCxn id="235557" idx="0"/>
            </p:cNvCxnSpPr>
            <p:nvPr/>
          </p:nvCxnSpPr>
          <p:spPr bwMode="auto">
            <a:xfrm flipH="1" flipV="1">
              <a:off x="3473" y="1584"/>
              <a:ext cx="144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569" name="Group 49"/>
          <p:cNvGrpSpPr>
            <a:grpSpLocks/>
          </p:cNvGrpSpPr>
          <p:nvPr/>
        </p:nvGrpSpPr>
        <p:grpSpPr bwMode="auto">
          <a:xfrm>
            <a:off x="6629400" y="4210050"/>
            <a:ext cx="2355850" cy="2117725"/>
            <a:chOff x="4226" y="2652"/>
            <a:chExt cx="1484" cy="1334"/>
          </a:xfrm>
        </p:grpSpPr>
        <p:sp>
          <p:nvSpPr>
            <p:cNvPr id="235570" name="Oval 50"/>
            <p:cNvSpPr>
              <a:spLocks noChangeArrowheads="1"/>
            </p:cNvSpPr>
            <p:nvPr/>
          </p:nvSpPr>
          <p:spPr bwMode="auto">
            <a:xfrm>
              <a:off x="4772" y="2758"/>
              <a:ext cx="37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b=x</a:t>
              </a:r>
            </a:p>
          </p:txBody>
        </p:sp>
        <p:sp>
          <p:nvSpPr>
            <p:cNvPr id="235571" name="Oval 51"/>
            <p:cNvSpPr>
              <a:spLocks noChangeArrowheads="1"/>
            </p:cNvSpPr>
            <p:nvPr/>
          </p:nvSpPr>
          <p:spPr bwMode="auto">
            <a:xfrm>
              <a:off x="5183" y="3154"/>
              <a:ext cx="36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c=y</a:t>
              </a:r>
            </a:p>
          </p:txBody>
        </p:sp>
        <p:sp>
          <p:nvSpPr>
            <p:cNvPr id="235572" name="Oval 52"/>
            <p:cNvSpPr>
              <a:spLocks noChangeArrowheads="1"/>
            </p:cNvSpPr>
            <p:nvPr/>
          </p:nvSpPr>
          <p:spPr bwMode="auto">
            <a:xfrm>
              <a:off x="4394" y="3154"/>
              <a:ext cx="353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a=z</a:t>
              </a:r>
            </a:p>
          </p:txBody>
        </p:sp>
        <p:sp>
          <p:nvSpPr>
            <p:cNvPr id="235573" name="AutoShape 53"/>
            <p:cNvSpPr>
              <a:spLocks noChangeArrowheads="1"/>
            </p:cNvSpPr>
            <p:nvPr/>
          </p:nvSpPr>
          <p:spPr bwMode="auto">
            <a:xfrm>
              <a:off x="4226" y="351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35574" name="AutoShape 54"/>
            <p:cNvSpPr>
              <a:spLocks noChangeArrowheads="1"/>
            </p:cNvSpPr>
            <p:nvPr/>
          </p:nvSpPr>
          <p:spPr bwMode="auto">
            <a:xfrm>
              <a:off x="4610" y="3520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35575" name="AutoShape 55"/>
            <p:cNvSpPr>
              <a:spLocks noChangeArrowheads="1"/>
            </p:cNvSpPr>
            <p:nvPr/>
          </p:nvSpPr>
          <p:spPr bwMode="auto">
            <a:xfrm>
              <a:off x="4996" y="351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35576" name="AutoShape 56"/>
            <p:cNvSpPr>
              <a:spLocks noChangeArrowheads="1"/>
            </p:cNvSpPr>
            <p:nvPr/>
          </p:nvSpPr>
          <p:spPr bwMode="auto">
            <a:xfrm>
              <a:off x="5380" y="3516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235577" name="AutoShape 57"/>
            <p:cNvCxnSpPr>
              <a:cxnSpLocks noChangeShapeType="1"/>
              <a:stCxn id="235571" idx="4"/>
              <a:endCxn id="235576" idx="0"/>
            </p:cNvCxnSpPr>
            <p:nvPr/>
          </p:nvCxnSpPr>
          <p:spPr bwMode="auto">
            <a:xfrm>
              <a:off x="5364" y="3408"/>
              <a:ext cx="181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78" name="AutoShape 58"/>
            <p:cNvCxnSpPr>
              <a:cxnSpLocks noChangeShapeType="1"/>
              <a:stCxn id="235571" idx="4"/>
              <a:endCxn id="235575" idx="0"/>
            </p:cNvCxnSpPr>
            <p:nvPr/>
          </p:nvCxnSpPr>
          <p:spPr bwMode="auto">
            <a:xfrm flipH="1">
              <a:off x="5161" y="3408"/>
              <a:ext cx="203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79" name="AutoShape 59"/>
            <p:cNvCxnSpPr>
              <a:cxnSpLocks noChangeShapeType="1"/>
              <a:stCxn id="235570" idx="4"/>
              <a:endCxn id="235572" idx="0"/>
            </p:cNvCxnSpPr>
            <p:nvPr/>
          </p:nvCxnSpPr>
          <p:spPr bwMode="auto">
            <a:xfrm flipH="1">
              <a:off x="4571" y="3012"/>
              <a:ext cx="387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80" name="AutoShape 60"/>
            <p:cNvCxnSpPr>
              <a:cxnSpLocks noChangeShapeType="1"/>
              <a:stCxn id="235572" idx="4"/>
              <a:endCxn id="235574" idx="0"/>
            </p:cNvCxnSpPr>
            <p:nvPr/>
          </p:nvCxnSpPr>
          <p:spPr bwMode="auto">
            <a:xfrm>
              <a:off x="4571" y="3408"/>
              <a:ext cx="204" cy="11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81" name="AutoShape 61"/>
            <p:cNvCxnSpPr>
              <a:cxnSpLocks noChangeShapeType="1"/>
              <a:stCxn id="235570" idx="4"/>
              <a:endCxn id="235571" idx="0"/>
            </p:cNvCxnSpPr>
            <p:nvPr/>
          </p:nvCxnSpPr>
          <p:spPr bwMode="auto">
            <a:xfrm>
              <a:off x="4958" y="3012"/>
              <a:ext cx="406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82" name="AutoShape 62"/>
            <p:cNvCxnSpPr>
              <a:cxnSpLocks noChangeShapeType="1"/>
              <a:stCxn id="235572" idx="4"/>
              <a:endCxn id="235573" idx="0"/>
            </p:cNvCxnSpPr>
            <p:nvPr/>
          </p:nvCxnSpPr>
          <p:spPr bwMode="auto">
            <a:xfrm flipH="1">
              <a:off x="4391" y="3408"/>
              <a:ext cx="180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583" name="AutoShape 63"/>
            <p:cNvCxnSpPr>
              <a:cxnSpLocks noChangeShapeType="1"/>
              <a:stCxn id="235570" idx="0"/>
            </p:cNvCxnSpPr>
            <p:nvPr/>
          </p:nvCxnSpPr>
          <p:spPr bwMode="auto">
            <a:xfrm flipH="1" flipV="1">
              <a:off x="4821" y="2652"/>
              <a:ext cx="137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5584" name="Line 64"/>
          <p:cNvSpPr>
            <a:spLocks noChangeShapeType="1"/>
          </p:cNvSpPr>
          <p:nvPr/>
        </p:nvSpPr>
        <p:spPr bwMode="auto">
          <a:xfrm>
            <a:off x="2590800" y="4267200"/>
            <a:ext cx="6858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35585" name="Line 65"/>
          <p:cNvSpPr>
            <a:spLocks noChangeShapeType="1"/>
          </p:cNvSpPr>
          <p:nvPr/>
        </p:nvSpPr>
        <p:spPr bwMode="auto">
          <a:xfrm>
            <a:off x="6931025" y="4038600"/>
            <a:ext cx="4572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35586" name="Text Box 66"/>
          <p:cNvSpPr txBox="1">
            <a:spLocks noChangeArrowheads="1"/>
          </p:cNvSpPr>
          <p:nvPr/>
        </p:nvSpPr>
        <p:spPr bwMode="auto">
          <a:xfrm>
            <a:off x="152400" y="5683250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latin typeface="Times New Roman" panose="02020603050405020304" pitchFamily="18" charset="0"/>
              </a:rPr>
              <a:t>caso 1: rotação simples</a:t>
            </a:r>
          </a:p>
          <a:p>
            <a:pPr algn="l"/>
            <a:r>
              <a:rPr lang="en-US" altLang="en-US" sz="1600">
                <a:latin typeface="Times New Roman" panose="02020603050405020304" pitchFamily="18" charset="0"/>
              </a:rPr>
              <a:t>à esquerda (em torno de </a:t>
            </a:r>
            <a:r>
              <a:rPr lang="en-US" altLang="en-US" sz="1600" i="1">
                <a:latin typeface="Times New Roman" panose="02020603050405020304" pitchFamily="18" charset="0"/>
              </a:rPr>
              <a:t>a</a:t>
            </a:r>
            <a:r>
              <a:rPr lang="en-US" altLang="en-US" sz="16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35587" name="Text Box 67"/>
          <p:cNvSpPr txBox="1">
            <a:spLocks noChangeArrowheads="1"/>
          </p:cNvSpPr>
          <p:nvPr/>
        </p:nvSpPr>
        <p:spPr bwMode="auto">
          <a:xfrm>
            <a:off x="6629400" y="2286000"/>
            <a:ext cx="25146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>
                <a:latin typeface="Times New Roman" panose="02020603050405020304" pitchFamily="18" charset="0"/>
              </a:rPr>
              <a:t>caso 2: rotação dupla à esquerda (rotação simples à direita seguida de rotação simples à esquerda)</a:t>
            </a:r>
          </a:p>
        </p:txBody>
      </p:sp>
      <p:sp>
        <p:nvSpPr>
          <p:cNvPr id="235588" name="Text Box 68"/>
          <p:cNvSpPr txBox="1">
            <a:spLocks noChangeArrowheads="1"/>
          </p:cNvSpPr>
          <p:nvPr/>
        </p:nvSpPr>
        <p:spPr bwMode="auto">
          <a:xfrm>
            <a:off x="2514600" y="24384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>
                <a:latin typeface="Times New Roman" panose="02020603050405020304" pitchFamily="18" charset="0"/>
              </a:rPr>
              <a:t>(outros dois casos são simétricos)</a:t>
            </a:r>
          </a:p>
        </p:txBody>
      </p:sp>
    </p:spTree>
    <p:extLst>
      <p:ext uri="{BB962C8B-B14F-4D97-AF65-F5344CB8AC3E}">
        <p14:creationId xmlns:p14="http://schemas.microsoft.com/office/powerpoint/2010/main" val="363443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" y="156075"/>
            <a:ext cx="6308725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Exemplo</a:t>
            </a:r>
            <a:r>
              <a:rPr lang="en-US" altLang="en-US" dirty="0"/>
              <a:t> de </a:t>
            </a:r>
            <a:r>
              <a:rPr lang="en-US" altLang="en-US" dirty="0" err="1"/>
              <a:t>inserção</a:t>
            </a:r>
            <a:r>
              <a:rPr lang="en-US" altLang="en-US" dirty="0"/>
              <a:t> (cont.)</a:t>
            </a:r>
          </a:p>
        </p:txBody>
      </p:sp>
      <p:pic>
        <p:nvPicPr>
          <p:cNvPr id="2365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295400"/>
            <a:ext cx="4572000" cy="2530475"/>
          </a:xfrm>
          <a:noFill/>
          <a:ln/>
        </p:spPr>
      </p:pic>
      <p:sp>
        <p:nvSpPr>
          <p:cNvPr id="236548" name="Line 4"/>
          <p:cNvSpPr>
            <a:spLocks noChangeShapeType="1"/>
          </p:cNvSpPr>
          <p:nvPr/>
        </p:nvSpPr>
        <p:spPr bwMode="auto">
          <a:xfrm>
            <a:off x="5438775" y="5845175"/>
            <a:ext cx="95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49" name="Freeform 5"/>
          <p:cNvSpPr>
            <a:spLocks/>
          </p:cNvSpPr>
          <p:nvPr/>
        </p:nvSpPr>
        <p:spPr bwMode="auto">
          <a:xfrm>
            <a:off x="5459413" y="5997575"/>
            <a:ext cx="55562" cy="53975"/>
          </a:xfrm>
          <a:custGeom>
            <a:avLst/>
            <a:gdLst>
              <a:gd name="T0" fmla="*/ 0 w 35"/>
              <a:gd name="T1" fmla="*/ 0 h 34"/>
              <a:gd name="T2" fmla="*/ 0 w 35"/>
              <a:gd name="T3" fmla="*/ 14 h 34"/>
              <a:gd name="T4" fmla="*/ 21 w 35"/>
              <a:gd name="T5" fmla="*/ 34 h 34"/>
              <a:gd name="T6" fmla="*/ 35 w 35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4">
                <a:moveTo>
                  <a:pt x="0" y="0"/>
                </a:moveTo>
                <a:lnTo>
                  <a:pt x="0" y="14"/>
                </a:lnTo>
                <a:lnTo>
                  <a:pt x="21" y="34"/>
                </a:lnTo>
                <a:lnTo>
                  <a:pt x="35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50" name="Freeform 6"/>
          <p:cNvSpPr>
            <a:spLocks/>
          </p:cNvSpPr>
          <p:nvPr/>
        </p:nvSpPr>
        <p:spPr bwMode="auto">
          <a:xfrm>
            <a:off x="5580063" y="6073775"/>
            <a:ext cx="87312" cy="1588"/>
          </a:xfrm>
          <a:custGeom>
            <a:avLst/>
            <a:gdLst>
              <a:gd name="T0" fmla="*/ 0 w 55"/>
              <a:gd name="T1" fmla="*/ 28 w 55"/>
              <a:gd name="T2" fmla="*/ 55 w 5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>
            <a:off x="5734050" y="6084888"/>
            <a:ext cx="984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52" name="Line 8"/>
          <p:cNvSpPr>
            <a:spLocks noChangeShapeType="1"/>
          </p:cNvSpPr>
          <p:nvPr/>
        </p:nvSpPr>
        <p:spPr bwMode="auto">
          <a:xfrm>
            <a:off x="5897563" y="6084888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53" name="Freeform 9"/>
          <p:cNvSpPr>
            <a:spLocks/>
          </p:cNvSpPr>
          <p:nvPr/>
        </p:nvSpPr>
        <p:spPr bwMode="auto">
          <a:xfrm>
            <a:off x="6049963" y="6073775"/>
            <a:ext cx="87312" cy="1588"/>
          </a:xfrm>
          <a:custGeom>
            <a:avLst/>
            <a:gdLst>
              <a:gd name="T0" fmla="*/ 0 w 55"/>
              <a:gd name="T1" fmla="*/ 42 w 55"/>
              <a:gd name="T2" fmla="*/ 55 w 5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42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54" name="Freeform 10"/>
          <p:cNvSpPr>
            <a:spLocks/>
          </p:cNvSpPr>
          <p:nvPr/>
        </p:nvSpPr>
        <p:spPr bwMode="auto">
          <a:xfrm>
            <a:off x="6203950" y="6019800"/>
            <a:ext cx="76200" cy="42863"/>
          </a:xfrm>
          <a:custGeom>
            <a:avLst/>
            <a:gdLst>
              <a:gd name="T0" fmla="*/ 0 w 48"/>
              <a:gd name="T1" fmla="*/ 27 h 27"/>
              <a:gd name="T2" fmla="*/ 27 w 48"/>
              <a:gd name="T3" fmla="*/ 20 h 27"/>
              <a:gd name="T4" fmla="*/ 48 w 48"/>
              <a:gd name="T5" fmla="*/ 7 h 27"/>
              <a:gd name="T6" fmla="*/ 48 w 48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55" name="Line 11"/>
          <p:cNvSpPr>
            <a:spLocks noChangeShapeType="1"/>
          </p:cNvSpPr>
          <p:nvPr/>
        </p:nvSpPr>
        <p:spPr bwMode="auto">
          <a:xfrm flipV="1">
            <a:off x="6302375" y="5876925"/>
            <a:ext cx="2063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56" name="Freeform 12"/>
          <p:cNvSpPr>
            <a:spLocks/>
          </p:cNvSpPr>
          <p:nvPr/>
        </p:nvSpPr>
        <p:spPr bwMode="auto">
          <a:xfrm>
            <a:off x="6323013" y="5713413"/>
            <a:ext cx="11112" cy="87312"/>
          </a:xfrm>
          <a:custGeom>
            <a:avLst/>
            <a:gdLst>
              <a:gd name="T0" fmla="*/ 0 w 7"/>
              <a:gd name="T1" fmla="*/ 55 h 55"/>
              <a:gd name="T2" fmla="*/ 7 w 7"/>
              <a:gd name="T3" fmla="*/ 21 h 55"/>
              <a:gd name="T4" fmla="*/ 0 w 7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55">
                <a:moveTo>
                  <a:pt x="0" y="55"/>
                </a:moveTo>
                <a:lnTo>
                  <a:pt x="7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57" name="Freeform 13"/>
          <p:cNvSpPr>
            <a:spLocks/>
          </p:cNvSpPr>
          <p:nvPr/>
        </p:nvSpPr>
        <p:spPr bwMode="auto">
          <a:xfrm>
            <a:off x="6269038" y="5570538"/>
            <a:ext cx="44450" cy="77787"/>
          </a:xfrm>
          <a:custGeom>
            <a:avLst/>
            <a:gdLst>
              <a:gd name="T0" fmla="*/ 28 w 28"/>
              <a:gd name="T1" fmla="*/ 49 h 49"/>
              <a:gd name="T2" fmla="*/ 28 w 28"/>
              <a:gd name="T3" fmla="*/ 49 h 49"/>
              <a:gd name="T4" fmla="*/ 0 w 28"/>
              <a:gd name="T5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58" name="Line 14"/>
          <p:cNvSpPr>
            <a:spLocks noChangeShapeType="1"/>
          </p:cNvSpPr>
          <p:nvPr/>
        </p:nvSpPr>
        <p:spPr bwMode="auto">
          <a:xfrm flipH="1" flipV="1">
            <a:off x="6192838" y="5440363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 flipH="1" flipV="1">
            <a:off x="6105525" y="5308600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60" name="Line 16"/>
          <p:cNvSpPr>
            <a:spLocks noChangeShapeType="1"/>
          </p:cNvSpPr>
          <p:nvPr/>
        </p:nvSpPr>
        <p:spPr bwMode="auto">
          <a:xfrm flipH="1" flipV="1">
            <a:off x="6018213" y="5176838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61" name="Freeform 17"/>
          <p:cNvSpPr>
            <a:spLocks/>
          </p:cNvSpPr>
          <p:nvPr/>
        </p:nvSpPr>
        <p:spPr bwMode="auto">
          <a:xfrm>
            <a:off x="5908675" y="5068888"/>
            <a:ext cx="65088" cy="53975"/>
          </a:xfrm>
          <a:custGeom>
            <a:avLst/>
            <a:gdLst>
              <a:gd name="T0" fmla="*/ 41 w 41"/>
              <a:gd name="T1" fmla="*/ 34 h 34"/>
              <a:gd name="T2" fmla="*/ 34 w 41"/>
              <a:gd name="T3" fmla="*/ 27 h 34"/>
              <a:gd name="T4" fmla="*/ 0 w 41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62" name="Freeform 18"/>
          <p:cNvSpPr>
            <a:spLocks/>
          </p:cNvSpPr>
          <p:nvPr/>
        </p:nvSpPr>
        <p:spPr bwMode="auto">
          <a:xfrm>
            <a:off x="5765800" y="5046663"/>
            <a:ext cx="76200" cy="42862"/>
          </a:xfrm>
          <a:custGeom>
            <a:avLst/>
            <a:gdLst>
              <a:gd name="T0" fmla="*/ 48 w 48"/>
              <a:gd name="T1" fmla="*/ 0 h 27"/>
              <a:gd name="T2" fmla="*/ 14 w 48"/>
              <a:gd name="T3" fmla="*/ 14 h 27"/>
              <a:gd name="T4" fmla="*/ 0 w 48"/>
              <a:gd name="T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48" y="0"/>
                </a:moveTo>
                <a:lnTo>
                  <a:pt x="14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63" name="Line 19"/>
          <p:cNvSpPr>
            <a:spLocks noChangeShapeType="1"/>
          </p:cNvSpPr>
          <p:nvPr/>
        </p:nvSpPr>
        <p:spPr bwMode="auto">
          <a:xfrm flipH="1">
            <a:off x="5667375" y="5133975"/>
            <a:ext cx="555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64" name="Freeform 20"/>
          <p:cNvSpPr>
            <a:spLocks/>
          </p:cNvSpPr>
          <p:nvPr/>
        </p:nvSpPr>
        <p:spPr bwMode="auto">
          <a:xfrm>
            <a:off x="5580063" y="5264150"/>
            <a:ext cx="55562" cy="77788"/>
          </a:xfrm>
          <a:custGeom>
            <a:avLst/>
            <a:gdLst>
              <a:gd name="T0" fmla="*/ 35 w 35"/>
              <a:gd name="T1" fmla="*/ 0 h 49"/>
              <a:gd name="T2" fmla="*/ 14 w 35"/>
              <a:gd name="T3" fmla="*/ 28 h 49"/>
              <a:gd name="T4" fmla="*/ 0 w 35"/>
              <a:gd name="T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65" name="Line 21"/>
          <p:cNvSpPr>
            <a:spLocks noChangeShapeType="1"/>
          </p:cNvSpPr>
          <p:nvPr/>
        </p:nvSpPr>
        <p:spPr bwMode="auto">
          <a:xfrm flipH="1">
            <a:off x="5503863" y="5395913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66" name="Freeform 22"/>
          <p:cNvSpPr>
            <a:spLocks/>
          </p:cNvSpPr>
          <p:nvPr/>
        </p:nvSpPr>
        <p:spPr bwMode="auto">
          <a:xfrm>
            <a:off x="5438775" y="5538788"/>
            <a:ext cx="31750" cy="76200"/>
          </a:xfrm>
          <a:custGeom>
            <a:avLst/>
            <a:gdLst>
              <a:gd name="T0" fmla="*/ 20 w 20"/>
              <a:gd name="T1" fmla="*/ 0 h 48"/>
              <a:gd name="T2" fmla="*/ 0 w 20"/>
              <a:gd name="T3" fmla="*/ 41 h 48"/>
              <a:gd name="T4" fmla="*/ 0 w 20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48">
                <a:moveTo>
                  <a:pt x="20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67" name="Line 23"/>
          <p:cNvSpPr>
            <a:spLocks noChangeShapeType="1"/>
          </p:cNvSpPr>
          <p:nvPr/>
        </p:nvSpPr>
        <p:spPr bwMode="auto">
          <a:xfrm>
            <a:off x="5438775" y="56911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68" name="Freeform 24"/>
          <p:cNvSpPr>
            <a:spLocks/>
          </p:cNvSpPr>
          <p:nvPr/>
        </p:nvSpPr>
        <p:spPr bwMode="auto">
          <a:xfrm>
            <a:off x="6400800" y="5046663"/>
            <a:ext cx="885825" cy="1038225"/>
          </a:xfrm>
          <a:custGeom>
            <a:avLst/>
            <a:gdLst>
              <a:gd name="T0" fmla="*/ 0 w 558"/>
              <a:gd name="T1" fmla="*/ 503 h 654"/>
              <a:gd name="T2" fmla="*/ 0 w 558"/>
              <a:gd name="T3" fmla="*/ 585 h 654"/>
              <a:gd name="T4" fmla="*/ 13 w 558"/>
              <a:gd name="T5" fmla="*/ 613 h 654"/>
              <a:gd name="T6" fmla="*/ 27 w 558"/>
              <a:gd name="T7" fmla="*/ 633 h 654"/>
              <a:gd name="T8" fmla="*/ 110 w 558"/>
              <a:gd name="T9" fmla="*/ 647 h 654"/>
              <a:gd name="T10" fmla="*/ 268 w 558"/>
              <a:gd name="T11" fmla="*/ 654 h 654"/>
              <a:gd name="T12" fmla="*/ 420 w 558"/>
              <a:gd name="T13" fmla="*/ 647 h 654"/>
              <a:gd name="T14" fmla="*/ 502 w 558"/>
              <a:gd name="T15" fmla="*/ 633 h 654"/>
              <a:gd name="T16" fmla="*/ 523 w 558"/>
              <a:gd name="T17" fmla="*/ 620 h 654"/>
              <a:gd name="T18" fmla="*/ 537 w 558"/>
              <a:gd name="T19" fmla="*/ 599 h 654"/>
              <a:gd name="T20" fmla="*/ 551 w 558"/>
              <a:gd name="T21" fmla="*/ 523 h 654"/>
              <a:gd name="T22" fmla="*/ 558 w 558"/>
              <a:gd name="T23" fmla="*/ 441 h 654"/>
              <a:gd name="T24" fmla="*/ 544 w 558"/>
              <a:gd name="T25" fmla="*/ 379 h 654"/>
              <a:gd name="T26" fmla="*/ 413 w 558"/>
              <a:gd name="T27" fmla="*/ 165 h 654"/>
              <a:gd name="T28" fmla="*/ 323 w 558"/>
              <a:gd name="T29" fmla="*/ 41 h 654"/>
              <a:gd name="T30" fmla="*/ 282 w 558"/>
              <a:gd name="T31" fmla="*/ 7 h 654"/>
              <a:gd name="T32" fmla="*/ 248 w 558"/>
              <a:gd name="T33" fmla="*/ 0 h 654"/>
              <a:gd name="T34" fmla="*/ 220 w 558"/>
              <a:gd name="T35" fmla="*/ 14 h 654"/>
              <a:gd name="T36" fmla="*/ 186 w 558"/>
              <a:gd name="T37" fmla="*/ 41 h 654"/>
              <a:gd name="T38" fmla="*/ 96 w 558"/>
              <a:gd name="T39" fmla="*/ 165 h 654"/>
              <a:gd name="T40" fmla="*/ 27 w 558"/>
              <a:gd name="T41" fmla="*/ 282 h 654"/>
              <a:gd name="T42" fmla="*/ 0 w 558"/>
              <a:gd name="T43" fmla="*/ 351 h 654"/>
              <a:gd name="T44" fmla="*/ 0 w 558"/>
              <a:gd name="T45" fmla="*/ 503 h 654"/>
              <a:gd name="T46" fmla="*/ 0 w 558"/>
              <a:gd name="T47" fmla="*/ 503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lnTo>
                  <a:pt x="0" y="50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69" name="Line 25"/>
          <p:cNvSpPr>
            <a:spLocks noChangeShapeType="1"/>
          </p:cNvSpPr>
          <p:nvPr/>
        </p:nvSpPr>
        <p:spPr bwMode="auto">
          <a:xfrm>
            <a:off x="6400800" y="5845175"/>
            <a:ext cx="158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70" name="Freeform 26"/>
          <p:cNvSpPr>
            <a:spLocks/>
          </p:cNvSpPr>
          <p:nvPr/>
        </p:nvSpPr>
        <p:spPr bwMode="auto">
          <a:xfrm>
            <a:off x="6411913" y="5997575"/>
            <a:ext cx="53975" cy="53975"/>
          </a:xfrm>
          <a:custGeom>
            <a:avLst/>
            <a:gdLst>
              <a:gd name="T0" fmla="*/ 0 w 34"/>
              <a:gd name="T1" fmla="*/ 0 h 34"/>
              <a:gd name="T2" fmla="*/ 6 w 34"/>
              <a:gd name="T3" fmla="*/ 14 h 34"/>
              <a:gd name="T4" fmla="*/ 20 w 34"/>
              <a:gd name="T5" fmla="*/ 34 h 34"/>
              <a:gd name="T6" fmla="*/ 34 w 34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34">
                <a:moveTo>
                  <a:pt x="0" y="0"/>
                </a:moveTo>
                <a:lnTo>
                  <a:pt x="6" y="14"/>
                </a:lnTo>
                <a:lnTo>
                  <a:pt x="20" y="34"/>
                </a:lnTo>
                <a:lnTo>
                  <a:pt x="34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71" name="Freeform 27"/>
          <p:cNvSpPr>
            <a:spLocks/>
          </p:cNvSpPr>
          <p:nvPr/>
        </p:nvSpPr>
        <p:spPr bwMode="auto">
          <a:xfrm>
            <a:off x="6530975" y="6073775"/>
            <a:ext cx="87313" cy="1588"/>
          </a:xfrm>
          <a:custGeom>
            <a:avLst/>
            <a:gdLst>
              <a:gd name="T0" fmla="*/ 0 w 55"/>
              <a:gd name="T1" fmla="*/ 28 w 55"/>
              <a:gd name="T2" fmla="*/ 55 w 5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72" name="Line 28"/>
          <p:cNvSpPr>
            <a:spLocks noChangeShapeType="1"/>
          </p:cNvSpPr>
          <p:nvPr/>
        </p:nvSpPr>
        <p:spPr bwMode="auto">
          <a:xfrm>
            <a:off x="6696075" y="6084888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73" name="Line 29"/>
          <p:cNvSpPr>
            <a:spLocks noChangeShapeType="1"/>
          </p:cNvSpPr>
          <p:nvPr/>
        </p:nvSpPr>
        <p:spPr bwMode="auto">
          <a:xfrm>
            <a:off x="6848475" y="6084888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74" name="Freeform 30"/>
          <p:cNvSpPr>
            <a:spLocks/>
          </p:cNvSpPr>
          <p:nvPr/>
        </p:nvSpPr>
        <p:spPr bwMode="auto">
          <a:xfrm>
            <a:off x="7000875" y="6073775"/>
            <a:ext cx="88900" cy="1588"/>
          </a:xfrm>
          <a:custGeom>
            <a:avLst/>
            <a:gdLst>
              <a:gd name="T0" fmla="*/ 0 w 56"/>
              <a:gd name="T1" fmla="*/ 42 w 56"/>
              <a:gd name="T2" fmla="*/ 56 w 5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6">
                <a:moveTo>
                  <a:pt x="0" y="0"/>
                </a:moveTo>
                <a:lnTo>
                  <a:pt x="42" y="0"/>
                </a:lnTo>
                <a:lnTo>
                  <a:pt x="56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75" name="Freeform 31"/>
          <p:cNvSpPr>
            <a:spLocks/>
          </p:cNvSpPr>
          <p:nvPr/>
        </p:nvSpPr>
        <p:spPr bwMode="auto">
          <a:xfrm>
            <a:off x="7154863" y="6019800"/>
            <a:ext cx="76200" cy="42863"/>
          </a:xfrm>
          <a:custGeom>
            <a:avLst/>
            <a:gdLst>
              <a:gd name="T0" fmla="*/ 0 w 48"/>
              <a:gd name="T1" fmla="*/ 27 h 27"/>
              <a:gd name="T2" fmla="*/ 27 w 48"/>
              <a:gd name="T3" fmla="*/ 20 h 27"/>
              <a:gd name="T4" fmla="*/ 48 w 48"/>
              <a:gd name="T5" fmla="*/ 7 h 27"/>
              <a:gd name="T6" fmla="*/ 48 w 48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76" name="Line 32"/>
          <p:cNvSpPr>
            <a:spLocks noChangeShapeType="1"/>
          </p:cNvSpPr>
          <p:nvPr/>
        </p:nvSpPr>
        <p:spPr bwMode="auto">
          <a:xfrm flipV="1">
            <a:off x="7253288" y="5876925"/>
            <a:ext cx="222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77" name="Freeform 33"/>
          <p:cNvSpPr>
            <a:spLocks/>
          </p:cNvSpPr>
          <p:nvPr/>
        </p:nvSpPr>
        <p:spPr bwMode="auto">
          <a:xfrm>
            <a:off x="7286625" y="5713413"/>
            <a:ext cx="1588" cy="87312"/>
          </a:xfrm>
          <a:custGeom>
            <a:avLst/>
            <a:gdLst>
              <a:gd name="T0" fmla="*/ 55 h 55"/>
              <a:gd name="T1" fmla="*/ 21 h 55"/>
              <a:gd name="T2" fmla="*/ 0 h 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55">
                <a:moveTo>
                  <a:pt x="0" y="55"/>
                </a:moveTo>
                <a:lnTo>
                  <a:pt x="0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78" name="Freeform 34"/>
          <p:cNvSpPr>
            <a:spLocks/>
          </p:cNvSpPr>
          <p:nvPr/>
        </p:nvSpPr>
        <p:spPr bwMode="auto">
          <a:xfrm>
            <a:off x="7219950" y="5570538"/>
            <a:ext cx="44450" cy="77787"/>
          </a:xfrm>
          <a:custGeom>
            <a:avLst/>
            <a:gdLst>
              <a:gd name="T0" fmla="*/ 28 w 28"/>
              <a:gd name="T1" fmla="*/ 49 h 49"/>
              <a:gd name="T2" fmla="*/ 28 w 28"/>
              <a:gd name="T3" fmla="*/ 49 h 49"/>
              <a:gd name="T4" fmla="*/ 0 w 28"/>
              <a:gd name="T5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79" name="Line 35"/>
          <p:cNvSpPr>
            <a:spLocks noChangeShapeType="1"/>
          </p:cNvSpPr>
          <p:nvPr/>
        </p:nvSpPr>
        <p:spPr bwMode="auto">
          <a:xfrm flipH="1" flipV="1">
            <a:off x="7143750" y="5440363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80" name="Line 36"/>
          <p:cNvSpPr>
            <a:spLocks noChangeShapeType="1"/>
          </p:cNvSpPr>
          <p:nvPr/>
        </p:nvSpPr>
        <p:spPr bwMode="auto">
          <a:xfrm flipH="1" flipV="1">
            <a:off x="7067550" y="5308600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81" name="Line 37"/>
          <p:cNvSpPr>
            <a:spLocks noChangeShapeType="1"/>
          </p:cNvSpPr>
          <p:nvPr/>
        </p:nvSpPr>
        <p:spPr bwMode="auto">
          <a:xfrm flipH="1" flipV="1">
            <a:off x="6969125" y="5176838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82" name="Freeform 38"/>
          <p:cNvSpPr>
            <a:spLocks/>
          </p:cNvSpPr>
          <p:nvPr/>
        </p:nvSpPr>
        <p:spPr bwMode="auto">
          <a:xfrm>
            <a:off x="6859588" y="5068888"/>
            <a:ext cx="65087" cy="53975"/>
          </a:xfrm>
          <a:custGeom>
            <a:avLst/>
            <a:gdLst>
              <a:gd name="T0" fmla="*/ 41 w 41"/>
              <a:gd name="T1" fmla="*/ 34 h 34"/>
              <a:gd name="T2" fmla="*/ 34 w 41"/>
              <a:gd name="T3" fmla="*/ 27 h 34"/>
              <a:gd name="T4" fmla="*/ 0 w 41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83" name="Freeform 39"/>
          <p:cNvSpPr>
            <a:spLocks/>
          </p:cNvSpPr>
          <p:nvPr/>
        </p:nvSpPr>
        <p:spPr bwMode="auto">
          <a:xfrm>
            <a:off x="6716713" y="5046663"/>
            <a:ext cx="77787" cy="42862"/>
          </a:xfrm>
          <a:custGeom>
            <a:avLst/>
            <a:gdLst>
              <a:gd name="T0" fmla="*/ 49 w 49"/>
              <a:gd name="T1" fmla="*/ 0 h 27"/>
              <a:gd name="T2" fmla="*/ 21 w 49"/>
              <a:gd name="T3" fmla="*/ 14 h 27"/>
              <a:gd name="T4" fmla="*/ 0 w 49"/>
              <a:gd name="T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27">
                <a:moveTo>
                  <a:pt x="49" y="0"/>
                </a:moveTo>
                <a:lnTo>
                  <a:pt x="21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84" name="Line 40"/>
          <p:cNvSpPr>
            <a:spLocks noChangeShapeType="1"/>
          </p:cNvSpPr>
          <p:nvPr/>
        </p:nvSpPr>
        <p:spPr bwMode="auto">
          <a:xfrm flipH="1">
            <a:off x="6618288" y="5133975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85" name="Freeform 41"/>
          <p:cNvSpPr>
            <a:spLocks/>
          </p:cNvSpPr>
          <p:nvPr/>
        </p:nvSpPr>
        <p:spPr bwMode="auto">
          <a:xfrm>
            <a:off x="6530975" y="5264150"/>
            <a:ext cx="55563" cy="77788"/>
          </a:xfrm>
          <a:custGeom>
            <a:avLst/>
            <a:gdLst>
              <a:gd name="T0" fmla="*/ 35 w 35"/>
              <a:gd name="T1" fmla="*/ 0 h 49"/>
              <a:gd name="T2" fmla="*/ 14 w 35"/>
              <a:gd name="T3" fmla="*/ 28 h 49"/>
              <a:gd name="T4" fmla="*/ 0 w 35"/>
              <a:gd name="T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86" name="Line 42"/>
          <p:cNvSpPr>
            <a:spLocks noChangeShapeType="1"/>
          </p:cNvSpPr>
          <p:nvPr/>
        </p:nvSpPr>
        <p:spPr bwMode="auto">
          <a:xfrm flipH="1">
            <a:off x="6454775" y="5395913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87" name="Freeform 43"/>
          <p:cNvSpPr>
            <a:spLocks/>
          </p:cNvSpPr>
          <p:nvPr/>
        </p:nvSpPr>
        <p:spPr bwMode="auto">
          <a:xfrm>
            <a:off x="6400800" y="5538788"/>
            <a:ext cx="20638" cy="76200"/>
          </a:xfrm>
          <a:custGeom>
            <a:avLst/>
            <a:gdLst>
              <a:gd name="T0" fmla="*/ 13 w 13"/>
              <a:gd name="T1" fmla="*/ 0 h 48"/>
              <a:gd name="T2" fmla="*/ 0 w 13"/>
              <a:gd name="T3" fmla="*/ 41 h 48"/>
              <a:gd name="T4" fmla="*/ 0 w 13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48">
                <a:moveTo>
                  <a:pt x="13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88" name="Line 44"/>
          <p:cNvSpPr>
            <a:spLocks noChangeShapeType="1"/>
          </p:cNvSpPr>
          <p:nvPr/>
        </p:nvSpPr>
        <p:spPr bwMode="auto">
          <a:xfrm>
            <a:off x="6400800" y="56911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89" name="Freeform 45"/>
          <p:cNvSpPr>
            <a:spLocks/>
          </p:cNvSpPr>
          <p:nvPr/>
        </p:nvSpPr>
        <p:spPr bwMode="auto">
          <a:xfrm>
            <a:off x="7472363" y="5440363"/>
            <a:ext cx="11112" cy="87312"/>
          </a:xfrm>
          <a:custGeom>
            <a:avLst/>
            <a:gdLst>
              <a:gd name="T0" fmla="*/ 0 w 7"/>
              <a:gd name="T1" fmla="*/ 0 h 55"/>
              <a:gd name="T2" fmla="*/ 0 w 7"/>
              <a:gd name="T3" fmla="*/ 48 h 55"/>
              <a:gd name="T4" fmla="*/ 7 w 7"/>
              <a:gd name="T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55">
                <a:moveTo>
                  <a:pt x="0" y="0"/>
                </a:moveTo>
                <a:lnTo>
                  <a:pt x="0" y="48"/>
                </a:lnTo>
                <a:lnTo>
                  <a:pt x="7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90" name="Line 46"/>
          <p:cNvSpPr>
            <a:spLocks noChangeShapeType="1"/>
          </p:cNvSpPr>
          <p:nvPr/>
        </p:nvSpPr>
        <p:spPr bwMode="auto">
          <a:xfrm>
            <a:off x="7537450" y="5559425"/>
            <a:ext cx="8731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91" name="Freeform 47"/>
          <p:cNvSpPr>
            <a:spLocks/>
          </p:cNvSpPr>
          <p:nvPr/>
        </p:nvSpPr>
        <p:spPr bwMode="auto">
          <a:xfrm>
            <a:off x="7689850" y="5570538"/>
            <a:ext cx="87313" cy="1587"/>
          </a:xfrm>
          <a:custGeom>
            <a:avLst/>
            <a:gdLst>
              <a:gd name="T0" fmla="*/ 0 w 55"/>
              <a:gd name="T1" fmla="*/ 7 w 55"/>
              <a:gd name="T2" fmla="*/ 55 w 5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7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92" name="Freeform 48"/>
          <p:cNvSpPr>
            <a:spLocks/>
          </p:cNvSpPr>
          <p:nvPr/>
        </p:nvSpPr>
        <p:spPr bwMode="auto">
          <a:xfrm>
            <a:off x="7843838" y="5549900"/>
            <a:ext cx="76200" cy="9525"/>
          </a:xfrm>
          <a:custGeom>
            <a:avLst/>
            <a:gdLst>
              <a:gd name="T0" fmla="*/ 0 w 48"/>
              <a:gd name="T1" fmla="*/ 6 h 6"/>
              <a:gd name="T2" fmla="*/ 41 w 48"/>
              <a:gd name="T3" fmla="*/ 6 h 6"/>
              <a:gd name="T4" fmla="*/ 48 w 48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6">
                <a:moveTo>
                  <a:pt x="0" y="6"/>
                </a:moveTo>
                <a:lnTo>
                  <a:pt x="41" y="6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93" name="Freeform 49"/>
          <p:cNvSpPr>
            <a:spLocks/>
          </p:cNvSpPr>
          <p:nvPr/>
        </p:nvSpPr>
        <p:spPr bwMode="auto">
          <a:xfrm>
            <a:off x="7953375" y="5395913"/>
            <a:ext cx="1588" cy="87312"/>
          </a:xfrm>
          <a:custGeom>
            <a:avLst/>
            <a:gdLst>
              <a:gd name="T0" fmla="*/ 55 h 55"/>
              <a:gd name="T1" fmla="*/ 41 h 55"/>
              <a:gd name="T2" fmla="*/ 0 h 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55">
                <a:moveTo>
                  <a:pt x="0" y="55"/>
                </a:moveTo>
                <a:lnTo>
                  <a:pt x="0" y="4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94" name="Line 50"/>
          <p:cNvSpPr>
            <a:spLocks noChangeShapeType="1"/>
          </p:cNvSpPr>
          <p:nvPr/>
        </p:nvSpPr>
        <p:spPr bwMode="auto">
          <a:xfrm flipH="1" flipV="1">
            <a:off x="7897813" y="5254625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95" name="Freeform 51"/>
          <p:cNvSpPr>
            <a:spLocks/>
          </p:cNvSpPr>
          <p:nvPr/>
        </p:nvSpPr>
        <p:spPr bwMode="auto">
          <a:xfrm>
            <a:off x="7821613" y="5133975"/>
            <a:ext cx="44450" cy="65088"/>
          </a:xfrm>
          <a:custGeom>
            <a:avLst/>
            <a:gdLst>
              <a:gd name="T0" fmla="*/ 28 w 28"/>
              <a:gd name="T1" fmla="*/ 41 h 41"/>
              <a:gd name="T2" fmla="*/ 7 w 28"/>
              <a:gd name="T3" fmla="*/ 14 h 41"/>
              <a:gd name="T4" fmla="*/ 0 w 28"/>
              <a:gd name="T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41">
                <a:moveTo>
                  <a:pt x="28" y="41"/>
                </a:moveTo>
                <a:lnTo>
                  <a:pt x="7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96" name="Freeform 52"/>
          <p:cNvSpPr>
            <a:spLocks/>
          </p:cNvSpPr>
          <p:nvPr/>
        </p:nvSpPr>
        <p:spPr bwMode="auto">
          <a:xfrm>
            <a:off x="7712075" y="5024438"/>
            <a:ext cx="65088" cy="53975"/>
          </a:xfrm>
          <a:custGeom>
            <a:avLst/>
            <a:gdLst>
              <a:gd name="T0" fmla="*/ 41 w 41"/>
              <a:gd name="T1" fmla="*/ 34 h 34"/>
              <a:gd name="T2" fmla="*/ 28 w 41"/>
              <a:gd name="T3" fmla="*/ 14 h 34"/>
              <a:gd name="T4" fmla="*/ 0 w 41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4">
                <a:moveTo>
                  <a:pt x="41" y="34"/>
                </a:moveTo>
                <a:lnTo>
                  <a:pt x="28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97" name="Freeform 53"/>
          <p:cNvSpPr>
            <a:spLocks/>
          </p:cNvSpPr>
          <p:nvPr/>
        </p:nvSpPr>
        <p:spPr bwMode="auto">
          <a:xfrm>
            <a:off x="7591425" y="5035550"/>
            <a:ext cx="66675" cy="65088"/>
          </a:xfrm>
          <a:custGeom>
            <a:avLst/>
            <a:gdLst>
              <a:gd name="T0" fmla="*/ 42 w 42"/>
              <a:gd name="T1" fmla="*/ 0 h 41"/>
              <a:gd name="T2" fmla="*/ 28 w 42"/>
              <a:gd name="T3" fmla="*/ 7 h 41"/>
              <a:gd name="T4" fmla="*/ 0 w 42"/>
              <a:gd name="T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41">
                <a:moveTo>
                  <a:pt x="42" y="0"/>
                </a:moveTo>
                <a:lnTo>
                  <a:pt x="28" y="7"/>
                </a:lnTo>
                <a:lnTo>
                  <a:pt x="0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98" name="Line 54"/>
          <p:cNvSpPr>
            <a:spLocks noChangeShapeType="1"/>
          </p:cNvSpPr>
          <p:nvPr/>
        </p:nvSpPr>
        <p:spPr bwMode="auto">
          <a:xfrm flipH="1">
            <a:off x="7515225" y="5156200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599" name="Freeform 55"/>
          <p:cNvSpPr>
            <a:spLocks/>
          </p:cNvSpPr>
          <p:nvPr/>
        </p:nvSpPr>
        <p:spPr bwMode="auto">
          <a:xfrm>
            <a:off x="7472363" y="5286375"/>
            <a:ext cx="11112" cy="87313"/>
          </a:xfrm>
          <a:custGeom>
            <a:avLst/>
            <a:gdLst>
              <a:gd name="T0" fmla="*/ 7 w 7"/>
              <a:gd name="T1" fmla="*/ 0 h 55"/>
              <a:gd name="T2" fmla="*/ 0 w 7"/>
              <a:gd name="T3" fmla="*/ 21 h 55"/>
              <a:gd name="T4" fmla="*/ 0 w 7"/>
              <a:gd name="T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55">
                <a:moveTo>
                  <a:pt x="7" y="0"/>
                </a:moveTo>
                <a:lnTo>
                  <a:pt x="0" y="2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00" name="Line 56"/>
          <p:cNvSpPr>
            <a:spLocks noChangeShapeType="1"/>
          </p:cNvSpPr>
          <p:nvPr/>
        </p:nvSpPr>
        <p:spPr bwMode="auto">
          <a:xfrm>
            <a:off x="7996238" y="5822950"/>
            <a:ext cx="1587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01" name="Freeform 57"/>
          <p:cNvSpPr>
            <a:spLocks/>
          </p:cNvSpPr>
          <p:nvPr/>
        </p:nvSpPr>
        <p:spPr bwMode="auto">
          <a:xfrm>
            <a:off x="8007350" y="5975350"/>
            <a:ext cx="55563" cy="65088"/>
          </a:xfrm>
          <a:custGeom>
            <a:avLst/>
            <a:gdLst>
              <a:gd name="T0" fmla="*/ 0 w 35"/>
              <a:gd name="T1" fmla="*/ 0 h 41"/>
              <a:gd name="T2" fmla="*/ 7 w 35"/>
              <a:gd name="T3" fmla="*/ 21 h 41"/>
              <a:gd name="T4" fmla="*/ 28 w 35"/>
              <a:gd name="T5" fmla="*/ 41 h 41"/>
              <a:gd name="T6" fmla="*/ 35 w 35"/>
              <a:gd name="T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1">
                <a:moveTo>
                  <a:pt x="0" y="0"/>
                </a:moveTo>
                <a:lnTo>
                  <a:pt x="7" y="21"/>
                </a:lnTo>
                <a:lnTo>
                  <a:pt x="28" y="41"/>
                </a:lnTo>
                <a:lnTo>
                  <a:pt x="35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02" name="Freeform 58"/>
          <p:cNvSpPr>
            <a:spLocks/>
          </p:cNvSpPr>
          <p:nvPr/>
        </p:nvSpPr>
        <p:spPr bwMode="auto">
          <a:xfrm>
            <a:off x="8128000" y="6051550"/>
            <a:ext cx="87313" cy="11113"/>
          </a:xfrm>
          <a:custGeom>
            <a:avLst/>
            <a:gdLst>
              <a:gd name="T0" fmla="*/ 0 w 55"/>
              <a:gd name="T1" fmla="*/ 0 h 7"/>
              <a:gd name="T2" fmla="*/ 34 w 55"/>
              <a:gd name="T3" fmla="*/ 7 h 7"/>
              <a:gd name="T4" fmla="*/ 55 w 55"/>
              <a:gd name="T5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7">
                <a:moveTo>
                  <a:pt x="0" y="0"/>
                </a:moveTo>
                <a:lnTo>
                  <a:pt x="34" y="7"/>
                </a:lnTo>
                <a:lnTo>
                  <a:pt x="55" y="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03" name="Line 59"/>
          <p:cNvSpPr>
            <a:spLocks noChangeShapeType="1"/>
          </p:cNvSpPr>
          <p:nvPr/>
        </p:nvSpPr>
        <p:spPr bwMode="auto">
          <a:xfrm>
            <a:off x="8280400" y="6062663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04" name="Freeform 60"/>
          <p:cNvSpPr>
            <a:spLocks/>
          </p:cNvSpPr>
          <p:nvPr/>
        </p:nvSpPr>
        <p:spPr bwMode="auto">
          <a:xfrm>
            <a:off x="8434388" y="6062663"/>
            <a:ext cx="87312" cy="11112"/>
          </a:xfrm>
          <a:custGeom>
            <a:avLst/>
            <a:gdLst>
              <a:gd name="T0" fmla="*/ 0 w 55"/>
              <a:gd name="T1" fmla="*/ 0 h 7"/>
              <a:gd name="T2" fmla="*/ 0 w 55"/>
              <a:gd name="T3" fmla="*/ 7 h 7"/>
              <a:gd name="T4" fmla="*/ 55 w 55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7">
                <a:moveTo>
                  <a:pt x="0" y="0"/>
                </a:moveTo>
                <a:lnTo>
                  <a:pt x="0" y="7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05" name="Line 61"/>
          <p:cNvSpPr>
            <a:spLocks noChangeShapeType="1"/>
          </p:cNvSpPr>
          <p:nvPr/>
        </p:nvSpPr>
        <p:spPr bwMode="auto">
          <a:xfrm>
            <a:off x="8586788" y="6062663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06" name="Line 62"/>
          <p:cNvSpPr>
            <a:spLocks noChangeShapeType="1"/>
          </p:cNvSpPr>
          <p:nvPr/>
        </p:nvSpPr>
        <p:spPr bwMode="auto">
          <a:xfrm flipV="1">
            <a:off x="8740775" y="6040438"/>
            <a:ext cx="87313" cy="11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07" name="Freeform 63"/>
          <p:cNvSpPr>
            <a:spLocks/>
          </p:cNvSpPr>
          <p:nvPr/>
        </p:nvSpPr>
        <p:spPr bwMode="auto">
          <a:xfrm>
            <a:off x="8870950" y="5921375"/>
            <a:ext cx="22225" cy="76200"/>
          </a:xfrm>
          <a:custGeom>
            <a:avLst/>
            <a:gdLst>
              <a:gd name="T0" fmla="*/ 0 w 14"/>
              <a:gd name="T1" fmla="*/ 48 h 48"/>
              <a:gd name="T2" fmla="*/ 7 w 14"/>
              <a:gd name="T3" fmla="*/ 34 h 48"/>
              <a:gd name="T4" fmla="*/ 14 w 14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48">
                <a:moveTo>
                  <a:pt x="0" y="48"/>
                </a:moveTo>
                <a:lnTo>
                  <a:pt x="7" y="34"/>
                </a:lnTo>
                <a:lnTo>
                  <a:pt x="1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08" name="Line 64"/>
          <p:cNvSpPr>
            <a:spLocks noChangeShapeType="1"/>
          </p:cNvSpPr>
          <p:nvPr/>
        </p:nvSpPr>
        <p:spPr bwMode="auto">
          <a:xfrm flipV="1">
            <a:off x="8915400" y="57673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09" name="Freeform 65"/>
          <p:cNvSpPr>
            <a:spLocks/>
          </p:cNvSpPr>
          <p:nvPr/>
        </p:nvSpPr>
        <p:spPr bwMode="auto">
          <a:xfrm>
            <a:off x="8893175" y="5614988"/>
            <a:ext cx="22225" cy="87312"/>
          </a:xfrm>
          <a:custGeom>
            <a:avLst/>
            <a:gdLst>
              <a:gd name="T0" fmla="*/ 14 w 14"/>
              <a:gd name="T1" fmla="*/ 55 h 55"/>
              <a:gd name="T2" fmla="*/ 7 w 14"/>
              <a:gd name="T3" fmla="*/ 0 h 55"/>
              <a:gd name="T4" fmla="*/ 0 w 14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55">
                <a:moveTo>
                  <a:pt x="14" y="55"/>
                </a:move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10" name="Line 66"/>
          <p:cNvSpPr>
            <a:spLocks noChangeShapeType="1"/>
          </p:cNvSpPr>
          <p:nvPr/>
        </p:nvSpPr>
        <p:spPr bwMode="auto">
          <a:xfrm flipH="1" flipV="1">
            <a:off x="8816975" y="5483225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11" name="Line 67"/>
          <p:cNvSpPr>
            <a:spLocks noChangeShapeType="1"/>
          </p:cNvSpPr>
          <p:nvPr/>
        </p:nvSpPr>
        <p:spPr bwMode="auto">
          <a:xfrm flipH="1" flipV="1">
            <a:off x="8740775" y="5353050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12" name="Freeform 68"/>
          <p:cNvSpPr>
            <a:spLocks/>
          </p:cNvSpPr>
          <p:nvPr/>
        </p:nvSpPr>
        <p:spPr bwMode="auto">
          <a:xfrm>
            <a:off x="8651875" y="5221288"/>
            <a:ext cx="44450" cy="76200"/>
          </a:xfrm>
          <a:custGeom>
            <a:avLst/>
            <a:gdLst>
              <a:gd name="T0" fmla="*/ 28 w 28"/>
              <a:gd name="T1" fmla="*/ 48 h 48"/>
              <a:gd name="T2" fmla="*/ 21 w 28"/>
              <a:gd name="T3" fmla="*/ 34 h 48"/>
              <a:gd name="T4" fmla="*/ 0 w 28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48">
                <a:moveTo>
                  <a:pt x="28" y="48"/>
                </a:moveTo>
                <a:lnTo>
                  <a:pt x="21" y="3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13" name="Line 69"/>
          <p:cNvSpPr>
            <a:spLocks noChangeShapeType="1"/>
          </p:cNvSpPr>
          <p:nvPr/>
        </p:nvSpPr>
        <p:spPr bwMode="auto">
          <a:xfrm flipH="1" flipV="1">
            <a:off x="8555038" y="5100638"/>
            <a:ext cx="53975" cy="65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14" name="Freeform 70"/>
          <p:cNvSpPr>
            <a:spLocks/>
          </p:cNvSpPr>
          <p:nvPr/>
        </p:nvSpPr>
        <p:spPr bwMode="auto">
          <a:xfrm>
            <a:off x="8434388" y="5013325"/>
            <a:ext cx="76200" cy="44450"/>
          </a:xfrm>
          <a:custGeom>
            <a:avLst/>
            <a:gdLst>
              <a:gd name="T0" fmla="*/ 48 w 48"/>
              <a:gd name="T1" fmla="*/ 28 h 28"/>
              <a:gd name="T2" fmla="*/ 20 w 48"/>
              <a:gd name="T3" fmla="*/ 7 h 28"/>
              <a:gd name="T4" fmla="*/ 0 w 48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8">
                <a:moveTo>
                  <a:pt x="48" y="28"/>
                </a:moveTo>
                <a:lnTo>
                  <a:pt x="20" y="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15" name="Freeform 71"/>
          <p:cNvSpPr>
            <a:spLocks/>
          </p:cNvSpPr>
          <p:nvPr/>
        </p:nvSpPr>
        <p:spPr bwMode="auto">
          <a:xfrm>
            <a:off x="8302625" y="5024438"/>
            <a:ext cx="65088" cy="53975"/>
          </a:xfrm>
          <a:custGeom>
            <a:avLst/>
            <a:gdLst>
              <a:gd name="T0" fmla="*/ 41 w 41"/>
              <a:gd name="T1" fmla="*/ 0 h 34"/>
              <a:gd name="T2" fmla="*/ 35 w 41"/>
              <a:gd name="T3" fmla="*/ 0 h 34"/>
              <a:gd name="T4" fmla="*/ 0 w 41"/>
              <a:gd name="T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4">
                <a:moveTo>
                  <a:pt x="41" y="0"/>
                </a:moveTo>
                <a:lnTo>
                  <a:pt x="35" y="0"/>
                </a:lnTo>
                <a:lnTo>
                  <a:pt x="0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16" name="Line 72"/>
          <p:cNvSpPr>
            <a:spLocks noChangeShapeType="1"/>
          </p:cNvSpPr>
          <p:nvPr/>
        </p:nvSpPr>
        <p:spPr bwMode="auto">
          <a:xfrm flipH="1">
            <a:off x="8215313" y="5133975"/>
            <a:ext cx="44450" cy="650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17" name="Freeform 73"/>
          <p:cNvSpPr>
            <a:spLocks/>
          </p:cNvSpPr>
          <p:nvPr/>
        </p:nvSpPr>
        <p:spPr bwMode="auto">
          <a:xfrm>
            <a:off x="8128000" y="5254625"/>
            <a:ext cx="42863" cy="76200"/>
          </a:xfrm>
          <a:custGeom>
            <a:avLst/>
            <a:gdLst>
              <a:gd name="T0" fmla="*/ 27 w 27"/>
              <a:gd name="T1" fmla="*/ 0 h 48"/>
              <a:gd name="T2" fmla="*/ 21 w 27"/>
              <a:gd name="T3" fmla="*/ 13 h 48"/>
              <a:gd name="T4" fmla="*/ 0 w 27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48">
                <a:moveTo>
                  <a:pt x="27" y="0"/>
                </a:moveTo>
                <a:lnTo>
                  <a:pt x="21" y="13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18" name="Line 74"/>
          <p:cNvSpPr>
            <a:spLocks noChangeShapeType="1"/>
          </p:cNvSpPr>
          <p:nvPr/>
        </p:nvSpPr>
        <p:spPr bwMode="auto">
          <a:xfrm flipH="1">
            <a:off x="8040688" y="5384800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19" name="Freeform 75"/>
          <p:cNvSpPr>
            <a:spLocks/>
          </p:cNvSpPr>
          <p:nvPr/>
        </p:nvSpPr>
        <p:spPr bwMode="auto">
          <a:xfrm>
            <a:off x="7996238" y="5516563"/>
            <a:ext cx="22225" cy="87312"/>
          </a:xfrm>
          <a:custGeom>
            <a:avLst/>
            <a:gdLst>
              <a:gd name="T0" fmla="*/ 14 w 14"/>
              <a:gd name="T1" fmla="*/ 0 h 55"/>
              <a:gd name="T2" fmla="*/ 0 w 14"/>
              <a:gd name="T3" fmla="*/ 41 h 55"/>
              <a:gd name="T4" fmla="*/ 0 w 14"/>
              <a:gd name="T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55">
                <a:moveTo>
                  <a:pt x="14" y="0"/>
                </a:moveTo>
                <a:lnTo>
                  <a:pt x="0" y="4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20" name="Line 76"/>
          <p:cNvSpPr>
            <a:spLocks noChangeShapeType="1"/>
          </p:cNvSpPr>
          <p:nvPr/>
        </p:nvSpPr>
        <p:spPr bwMode="auto">
          <a:xfrm>
            <a:off x="7996238" y="5668963"/>
            <a:ext cx="1587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21" name="Freeform 77"/>
          <p:cNvSpPr>
            <a:spLocks/>
          </p:cNvSpPr>
          <p:nvPr/>
        </p:nvSpPr>
        <p:spPr bwMode="auto">
          <a:xfrm>
            <a:off x="7700963" y="53308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7 h 14"/>
              <a:gd name="T4" fmla="*/ 14 w 14"/>
              <a:gd name="T5" fmla="*/ 14 h 14"/>
              <a:gd name="T6" fmla="*/ 14 w 14"/>
              <a:gd name="T7" fmla="*/ 7 h 14"/>
              <a:gd name="T8" fmla="*/ 0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22" name="Freeform 78"/>
          <p:cNvSpPr>
            <a:spLocks/>
          </p:cNvSpPr>
          <p:nvPr/>
        </p:nvSpPr>
        <p:spPr bwMode="auto">
          <a:xfrm>
            <a:off x="7942263" y="4838700"/>
            <a:ext cx="31750" cy="22225"/>
          </a:xfrm>
          <a:custGeom>
            <a:avLst/>
            <a:gdLst>
              <a:gd name="T0" fmla="*/ 0 w 20"/>
              <a:gd name="T1" fmla="*/ 7 h 14"/>
              <a:gd name="T2" fmla="*/ 7 w 20"/>
              <a:gd name="T3" fmla="*/ 0 h 14"/>
              <a:gd name="T4" fmla="*/ 20 w 20"/>
              <a:gd name="T5" fmla="*/ 7 h 14"/>
              <a:gd name="T6" fmla="*/ 14 w 20"/>
              <a:gd name="T7" fmla="*/ 14 h 14"/>
              <a:gd name="T8" fmla="*/ 0 w 20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23" name="Freeform 79"/>
          <p:cNvSpPr>
            <a:spLocks/>
          </p:cNvSpPr>
          <p:nvPr/>
        </p:nvSpPr>
        <p:spPr bwMode="auto">
          <a:xfrm>
            <a:off x="7700963" y="4849813"/>
            <a:ext cx="263525" cy="492125"/>
          </a:xfrm>
          <a:custGeom>
            <a:avLst/>
            <a:gdLst>
              <a:gd name="T0" fmla="*/ 0 w 166"/>
              <a:gd name="T1" fmla="*/ 303 h 310"/>
              <a:gd name="T2" fmla="*/ 14 w 166"/>
              <a:gd name="T3" fmla="*/ 310 h 310"/>
              <a:gd name="T4" fmla="*/ 166 w 166"/>
              <a:gd name="T5" fmla="*/ 7 h 310"/>
              <a:gd name="T6" fmla="*/ 152 w 166"/>
              <a:gd name="T7" fmla="*/ 0 h 310"/>
              <a:gd name="T8" fmla="*/ 0 w 166"/>
              <a:gd name="T9" fmla="*/ 3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310">
                <a:moveTo>
                  <a:pt x="0" y="303"/>
                </a:moveTo>
                <a:lnTo>
                  <a:pt x="14" y="310"/>
                </a:lnTo>
                <a:lnTo>
                  <a:pt x="166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24" name="Freeform 80"/>
          <p:cNvSpPr>
            <a:spLocks/>
          </p:cNvSpPr>
          <p:nvPr/>
        </p:nvSpPr>
        <p:spPr bwMode="auto">
          <a:xfrm>
            <a:off x="7942263" y="4816475"/>
            <a:ext cx="31750" cy="33338"/>
          </a:xfrm>
          <a:custGeom>
            <a:avLst/>
            <a:gdLst>
              <a:gd name="T0" fmla="*/ 0 w 20"/>
              <a:gd name="T1" fmla="*/ 21 h 21"/>
              <a:gd name="T2" fmla="*/ 14 w 20"/>
              <a:gd name="T3" fmla="*/ 21 h 21"/>
              <a:gd name="T4" fmla="*/ 20 w 20"/>
              <a:gd name="T5" fmla="*/ 7 h 21"/>
              <a:gd name="T6" fmla="*/ 14 w 20"/>
              <a:gd name="T7" fmla="*/ 0 h 21"/>
              <a:gd name="T8" fmla="*/ 0 w 20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1">
                <a:moveTo>
                  <a:pt x="0" y="21"/>
                </a:moveTo>
                <a:lnTo>
                  <a:pt x="14" y="21"/>
                </a:lnTo>
                <a:lnTo>
                  <a:pt x="20" y="7"/>
                </a:lnTo>
                <a:lnTo>
                  <a:pt x="14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25" name="Freeform 81"/>
          <p:cNvSpPr>
            <a:spLocks/>
          </p:cNvSpPr>
          <p:nvPr/>
        </p:nvSpPr>
        <p:spPr bwMode="auto">
          <a:xfrm>
            <a:off x="7219950" y="4368800"/>
            <a:ext cx="33338" cy="42863"/>
          </a:xfrm>
          <a:custGeom>
            <a:avLst/>
            <a:gdLst>
              <a:gd name="T0" fmla="*/ 7 w 21"/>
              <a:gd name="T1" fmla="*/ 27 h 27"/>
              <a:gd name="T2" fmla="*/ 0 w 21"/>
              <a:gd name="T3" fmla="*/ 20 h 27"/>
              <a:gd name="T4" fmla="*/ 14 w 21"/>
              <a:gd name="T5" fmla="*/ 0 h 27"/>
              <a:gd name="T6" fmla="*/ 21 w 21"/>
              <a:gd name="T7" fmla="*/ 7 h 27"/>
              <a:gd name="T8" fmla="*/ 7 w 21"/>
              <a:gd name="T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7">
                <a:moveTo>
                  <a:pt x="7" y="27"/>
                </a:moveTo>
                <a:lnTo>
                  <a:pt x="0" y="20"/>
                </a:lnTo>
                <a:lnTo>
                  <a:pt x="14" y="0"/>
                </a:lnTo>
                <a:lnTo>
                  <a:pt x="21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26" name="Freeform 82"/>
          <p:cNvSpPr>
            <a:spLocks/>
          </p:cNvSpPr>
          <p:nvPr/>
        </p:nvSpPr>
        <p:spPr bwMode="auto">
          <a:xfrm>
            <a:off x="7231063" y="4379913"/>
            <a:ext cx="733425" cy="469900"/>
          </a:xfrm>
          <a:custGeom>
            <a:avLst/>
            <a:gdLst>
              <a:gd name="T0" fmla="*/ 448 w 462"/>
              <a:gd name="T1" fmla="*/ 296 h 296"/>
              <a:gd name="T2" fmla="*/ 462 w 462"/>
              <a:gd name="T3" fmla="*/ 275 h 296"/>
              <a:gd name="T4" fmla="*/ 14 w 462"/>
              <a:gd name="T5" fmla="*/ 0 h 296"/>
              <a:gd name="T6" fmla="*/ 0 w 462"/>
              <a:gd name="T7" fmla="*/ 20 h 296"/>
              <a:gd name="T8" fmla="*/ 448 w 462"/>
              <a:gd name="T9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296">
                <a:moveTo>
                  <a:pt x="448" y="296"/>
                </a:moveTo>
                <a:lnTo>
                  <a:pt x="462" y="275"/>
                </a:lnTo>
                <a:lnTo>
                  <a:pt x="14" y="0"/>
                </a:lnTo>
                <a:lnTo>
                  <a:pt x="0" y="20"/>
                </a:lnTo>
                <a:lnTo>
                  <a:pt x="448" y="2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27" name="Freeform 83"/>
          <p:cNvSpPr>
            <a:spLocks/>
          </p:cNvSpPr>
          <p:nvPr/>
        </p:nvSpPr>
        <p:spPr bwMode="auto">
          <a:xfrm>
            <a:off x="7931150" y="4838700"/>
            <a:ext cx="22225" cy="22225"/>
          </a:xfrm>
          <a:custGeom>
            <a:avLst/>
            <a:gdLst>
              <a:gd name="T0" fmla="*/ 14 w 14"/>
              <a:gd name="T1" fmla="*/ 0 h 14"/>
              <a:gd name="T2" fmla="*/ 7 w 14"/>
              <a:gd name="T3" fmla="*/ 0 h 14"/>
              <a:gd name="T4" fmla="*/ 0 w 14"/>
              <a:gd name="T5" fmla="*/ 7 h 14"/>
              <a:gd name="T6" fmla="*/ 0 w 14"/>
              <a:gd name="T7" fmla="*/ 14 h 14"/>
              <a:gd name="T8" fmla="*/ 14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28" name="Freeform 84"/>
          <p:cNvSpPr>
            <a:spLocks/>
          </p:cNvSpPr>
          <p:nvPr/>
        </p:nvSpPr>
        <p:spPr bwMode="auto">
          <a:xfrm>
            <a:off x="8412163" y="5319713"/>
            <a:ext cx="33337" cy="33337"/>
          </a:xfrm>
          <a:custGeom>
            <a:avLst/>
            <a:gdLst>
              <a:gd name="T0" fmla="*/ 14 w 21"/>
              <a:gd name="T1" fmla="*/ 0 h 21"/>
              <a:gd name="T2" fmla="*/ 21 w 21"/>
              <a:gd name="T3" fmla="*/ 7 h 21"/>
              <a:gd name="T4" fmla="*/ 7 w 21"/>
              <a:gd name="T5" fmla="*/ 21 h 21"/>
              <a:gd name="T6" fmla="*/ 0 w 21"/>
              <a:gd name="T7" fmla="*/ 14 h 21"/>
              <a:gd name="T8" fmla="*/ 14 w 21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29" name="Freeform 85"/>
          <p:cNvSpPr>
            <a:spLocks/>
          </p:cNvSpPr>
          <p:nvPr/>
        </p:nvSpPr>
        <p:spPr bwMode="auto">
          <a:xfrm>
            <a:off x="7931150" y="4838700"/>
            <a:ext cx="503238" cy="503238"/>
          </a:xfrm>
          <a:custGeom>
            <a:avLst/>
            <a:gdLst>
              <a:gd name="T0" fmla="*/ 14 w 317"/>
              <a:gd name="T1" fmla="*/ 0 h 317"/>
              <a:gd name="T2" fmla="*/ 0 w 317"/>
              <a:gd name="T3" fmla="*/ 14 h 317"/>
              <a:gd name="T4" fmla="*/ 303 w 317"/>
              <a:gd name="T5" fmla="*/ 317 h 317"/>
              <a:gd name="T6" fmla="*/ 317 w 317"/>
              <a:gd name="T7" fmla="*/ 303 h 317"/>
              <a:gd name="T8" fmla="*/ 14 w 317"/>
              <a:gd name="T9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30" name="Freeform 86"/>
          <p:cNvSpPr>
            <a:spLocks/>
          </p:cNvSpPr>
          <p:nvPr/>
        </p:nvSpPr>
        <p:spPr bwMode="auto">
          <a:xfrm>
            <a:off x="8170863" y="5811838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7 h 14"/>
              <a:gd name="T4" fmla="*/ 14 w 14"/>
              <a:gd name="T5" fmla="*/ 14 h 14"/>
              <a:gd name="T6" fmla="*/ 14 w 14"/>
              <a:gd name="T7" fmla="*/ 7 h 14"/>
              <a:gd name="T8" fmla="*/ 0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31" name="Freeform 87"/>
          <p:cNvSpPr>
            <a:spLocks/>
          </p:cNvSpPr>
          <p:nvPr/>
        </p:nvSpPr>
        <p:spPr bwMode="auto">
          <a:xfrm>
            <a:off x="8412163" y="5373688"/>
            <a:ext cx="33337" cy="22225"/>
          </a:xfrm>
          <a:custGeom>
            <a:avLst/>
            <a:gdLst>
              <a:gd name="T0" fmla="*/ 0 w 21"/>
              <a:gd name="T1" fmla="*/ 7 h 14"/>
              <a:gd name="T2" fmla="*/ 7 w 21"/>
              <a:gd name="T3" fmla="*/ 0 h 14"/>
              <a:gd name="T4" fmla="*/ 21 w 21"/>
              <a:gd name="T5" fmla="*/ 7 h 14"/>
              <a:gd name="T6" fmla="*/ 14 w 21"/>
              <a:gd name="T7" fmla="*/ 14 h 14"/>
              <a:gd name="T8" fmla="*/ 0 w 21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32" name="Freeform 88"/>
          <p:cNvSpPr>
            <a:spLocks/>
          </p:cNvSpPr>
          <p:nvPr/>
        </p:nvSpPr>
        <p:spPr bwMode="auto">
          <a:xfrm>
            <a:off x="8170863" y="5384800"/>
            <a:ext cx="263525" cy="438150"/>
          </a:xfrm>
          <a:custGeom>
            <a:avLst/>
            <a:gdLst>
              <a:gd name="T0" fmla="*/ 0 w 166"/>
              <a:gd name="T1" fmla="*/ 269 h 276"/>
              <a:gd name="T2" fmla="*/ 14 w 166"/>
              <a:gd name="T3" fmla="*/ 276 h 276"/>
              <a:gd name="T4" fmla="*/ 166 w 166"/>
              <a:gd name="T5" fmla="*/ 7 h 276"/>
              <a:gd name="T6" fmla="*/ 152 w 166"/>
              <a:gd name="T7" fmla="*/ 0 h 276"/>
              <a:gd name="T8" fmla="*/ 0 w 166"/>
              <a:gd name="T9" fmla="*/ 26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276">
                <a:moveTo>
                  <a:pt x="0" y="269"/>
                </a:moveTo>
                <a:lnTo>
                  <a:pt x="14" y="276"/>
                </a:lnTo>
                <a:lnTo>
                  <a:pt x="166" y="7"/>
                </a:lnTo>
                <a:lnTo>
                  <a:pt x="152" y="0"/>
                </a:lnTo>
                <a:lnTo>
                  <a:pt x="0" y="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33" name="Freeform 89"/>
          <p:cNvSpPr>
            <a:spLocks/>
          </p:cNvSpPr>
          <p:nvPr/>
        </p:nvSpPr>
        <p:spPr bwMode="auto">
          <a:xfrm>
            <a:off x="8412163" y="5319713"/>
            <a:ext cx="22225" cy="22225"/>
          </a:xfrm>
          <a:custGeom>
            <a:avLst/>
            <a:gdLst>
              <a:gd name="T0" fmla="*/ 14 w 14"/>
              <a:gd name="T1" fmla="*/ 7 h 14"/>
              <a:gd name="T2" fmla="*/ 14 w 14"/>
              <a:gd name="T3" fmla="*/ 0 h 14"/>
              <a:gd name="T4" fmla="*/ 0 w 14"/>
              <a:gd name="T5" fmla="*/ 7 h 14"/>
              <a:gd name="T6" fmla="*/ 0 w 14"/>
              <a:gd name="T7" fmla="*/ 14 h 14"/>
              <a:gd name="T8" fmla="*/ 14 w 14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34" name="Freeform 90"/>
          <p:cNvSpPr>
            <a:spLocks/>
          </p:cNvSpPr>
          <p:nvPr/>
        </p:nvSpPr>
        <p:spPr bwMode="auto">
          <a:xfrm>
            <a:off x="8707438" y="5811838"/>
            <a:ext cx="33337" cy="22225"/>
          </a:xfrm>
          <a:custGeom>
            <a:avLst/>
            <a:gdLst>
              <a:gd name="T0" fmla="*/ 14 w 21"/>
              <a:gd name="T1" fmla="*/ 0 h 14"/>
              <a:gd name="T2" fmla="*/ 21 w 21"/>
              <a:gd name="T3" fmla="*/ 7 h 14"/>
              <a:gd name="T4" fmla="*/ 7 w 21"/>
              <a:gd name="T5" fmla="*/ 14 h 14"/>
              <a:gd name="T6" fmla="*/ 0 w 21"/>
              <a:gd name="T7" fmla="*/ 7 h 14"/>
              <a:gd name="T8" fmla="*/ 14 w 21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35" name="Freeform 91"/>
          <p:cNvSpPr>
            <a:spLocks/>
          </p:cNvSpPr>
          <p:nvPr/>
        </p:nvSpPr>
        <p:spPr bwMode="auto">
          <a:xfrm>
            <a:off x="8412163" y="5330825"/>
            <a:ext cx="317500" cy="492125"/>
          </a:xfrm>
          <a:custGeom>
            <a:avLst/>
            <a:gdLst>
              <a:gd name="T0" fmla="*/ 14 w 200"/>
              <a:gd name="T1" fmla="*/ 0 h 310"/>
              <a:gd name="T2" fmla="*/ 0 w 200"/>
              <a:gd name="T3" fmla="*/ 7 h 310"/>
              <a:gd name="T4" fmla="*/ 186 w 200"/>
              <a:gd name="T5" fmla="*/ 310 h 310"/>
              <a:gd name="T6" fmla="*/ 200 w 200"/>
              <a:gd name="T7" fmla="*/ 303 h 310"/>
              <a:gd name="T8" fmla="*/ 14 w 200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310">
                <a:moveTo>
                  <a:pt x="14" y="0"/>
                </a:moveTo>
                <a:lnTo>
                  <a:pt x="0" y="7"/>
                </a:lnTo>
                <a:lnTo>
                  <a:pt x="186" y="310"/>
                </a:lnTo>
                <a:lnTo>
                  <a:pt x="200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36" name="Rectangle 92"/>
          <p:cNvSpPr>
            <a:spLocks noChangeArrowheads="1"/>
          </p:cNvSpPr>
          <p:nvPr/>
        </p:nvSpPr>
        <p:spPr bwMode="auto">
          <a:xfrm>
            <a:off x="8062913" y="5691188"/>
            <a:ext cx="2286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37" name="Rectangle 93"/>
          <p:cNvSpPr>
            <a:spLocks noChangeArrowheads="1"/>
          </p:cNvSpPr>
          <p:nvPr/>
        </p:nvSpPr>
        <p:spPr bwMode="auto">
          <a:xfrm>
            <a:off x="8062913" y="5691188"/>
            <a:ext cx="2286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38" name="Rectangle 94"/>
          <p:cNvSpPr>
            <a:spLocks noChangeArrowheads="1"/>
          </p:cNvSpPr>
          <p:nvPr/>
        </p:nvSpPr>
        <p:spPr bwMode="auto">
          <a:xfrm>
            <a:off x="8543925" y="5691188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39" name="Rectangle 95"/>
          <p:cNvSpPr>
            <a:spLocks noChangeArrowheads="1"/>
          </p:cNvSpPr>
          <p:nvPr/>
        </p:nvSpPr>
        <p:spPr bwMode="auto">
          <a:xfrm>
            <a:off x="8543925" y="5691188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40" name="Oval 96"/>
          <p:cNvSpPr>
            <a:spLocks noChangeArrowheads="1"/>
          </p:cNvSpPr>
          <p:nvPr/>
        </p:nvSpPr>
        <p:spPr bwMode="auto">
          <a:xfrm>
            <a:off x="8248650" y="5145088"/>
            <a:ext cx="360363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41" name="Oval 97"/>
          <p:cNvSpPr>
            <a:spLocks noChangeArrowheads="1"/>
          </p:cNvSpPr>
          <p:nvPr/>
        </p:nvSpPr>
        <p:spPr bwMode="auto">
          <a:xfrm>
            <a:off x="8248650" y="51450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42" name="Rectangle 98"/>
          <p:cNvSpPr>
            <a:spLocks noChangeArrowheads="1"/>
          </p:cNvSpPr>
          <p:nvPr/>
        </p:nvSpPr>
        <p:spPr bwMode="auto">
          <a:xfrm>
            <a:off x="8335963" y="52435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000000"/>
                </a:solidFill>
                <a:latin typeface="Times" panose="02020603050405020304" pitchFamily="18" charset="0"/>
              </a:rPr>
              <a:t>88</a:t>
            </a:r>
            <a:endParaRPr lang="en-US" altLang="pt-BR"/>
          </a:p>
        </p:txBody>
      </p:sp>
      <p:sp>
        <p:nvSpPr>
          <p:cNvPr id="236643" name="Freeform 99"/>
          <p:cNvSpPr>
            <a:spLocks/>
          </p:cNvSpPr>
          <p:nvPr/>
        </p:nvSpPr>
        <p:spPr bwMode="auto">
          <a:xfrm>
            <a:off x="4333875" y="4357688"/>
            <a:ext cx="33338" cy="22225"/>
          </a:xfrm>
          <a:custGeom>
            <a:avLst/>
            <a:gdLst>
              <a:gd name="T0" fmla="*/ 14 w 21"/>
              <a:gd name="T1" fmla="*/ 14 h 14"/>
              <a:gd name="T2" fmla="*/ 21 w 21"/>
              <a:gd name="T3" fmla="*/ 7 h 14"/>
              <a:gd name="T4" fmla="*/ 7 w 21"/>
              <a:gd name="T5" fmla="*/ 0 h 14"/>
              <a:gd name="T6" fmla="*/ 0 w 21"/>
              <a:gd name="T7" fmla="*/ 7 h 14"/>
              <a:gd name="T8" fmla="*/ 14 w 21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14" y="14"/>
                </a:moveTo>
                <a:lnTo>
                  <a:pt x="21" y="7"/>
                </a:lnTo>
                <a:lnTo>
                  <a:pt x="7" y="0"/>
                </a:lnTo>
                <a:lnTo>
                  <a:pt x="0" y="7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44" name="Freeform 100"/>
          <p:cNvSpPr>
            <a:spLocks/>
          </p:cNvSpPr>
          <p:nvPr/>
        </p:nvSpPr>
        <p:spPr bwMode="auto">
          <a:xfrm>
            <a:off x="4159250" y="4849813"/>
            <a:ext cx="22225" cy="22225"/>
          </a:xfrm>
          <a:custGeom>
            <a:avLst/>
            <a:gdLst>
              <a:gd name="T0" fmla="*/ 14 w 14"/>
              <a:gd name="T1" fmla="*/ 7 h 14"/>
              <a:gd name="T2" fmla="*/ 14 w 14"/>
              <a:gd name="T3" fmla="*/ 14 h 14"/>
              <a:gd name="T4" fmla="*/ 0 w 14"/>
              <a:gd name="T5" fmla="*/ 7 h 14"/>
              <a:gd name="T6" fmla="*/ 0 w 14"/>
              <a:gd name="T7" fmla="*/ 0 h 14"/>
              <a:gd name="T8" fmla="*/ 14 w 14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14"/>
                </a:lnTo>
                <a:lnTo>
                  <a:pt x="0" y="7"/>
                </a:lnTo>
                <a:lnTo>
                  <a:pt x="0" y="0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45" name="Freeform 101"/>
          <p:cNvSpPr>
            <a:spLocks/>
          </p:cNvSpPr>
          <p:nvPr/>
        </p:nvSpPr>
        <p:spPr bwMode="auto">
          <a:xfrm>
            <a:off x="4159250" y="4368800"/>
            <a:ext cx="196850" cy="492125"/>
          </a:xfrm>
          <a:custGeom>
            <a:avLst/>
            <a:gdLst>
              <a:gd name="T0" fmla="*/ 124 w 124"/>
              <a:gd name="T1" fmla="*/ 7 h 310"/>
              <a:gd name="T2" fmla="*/ 110 w 124"/>
              <a:gd name="T3" fmla="*/ 0 h 310"/>
              <a:gd name="T4" fmla="*/ 0 w 124"/>
              <a:gd name="T5" fmla="*/ 303 h 310"/>
              <a:gd name="T6" fmla="*/ 14 w 124"/>
              <a:gd name="T7" fmla="*/ 310 h 310"/>
              <a:gd name="T8" fmla="*/ 124 w 124"/>
              <a:gd name="T9" fmla="*/ 7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310">
                <a:moveTo>
                  <a:pt x="124" y="7"/>
                </a:moveTo>
                <a:lnTo>
                  <a:pt x="110" y="0"/>
                </a:lnTo>
                <a:lnTo>
                  <a:pt x="0" y="303"/>
                </a:lnTo>
                <a:lnTo>
                  <a:pt x="14" y="310"/>
                </a:lnTo>
                <a:lnTo>
                  <a:pt x="12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46" name="Freeform 102"/>
          <p:cNvSpPr>
            <a:spLocks/>
          </p:cNvSpPr>
          <p:nvPr/>
        </p:nvSpPr>
        <p:spPr bwMode="auto">
          <a:xfrm>
            <a:off x="4398963" y="4357688"/>
            <a:ext cx="22225" cy="22225"/>
          </a:xfrm>
          <a:custGeom>
            <a:avLst/>
            <a:gdLst>
              <a:gd name="T0" fmla="*/ 14 w 14"/>
              <a:gd name="T1" fmla="*/ 0 h 14"/>
              <a:gd name="T2" fmla="*/ 7 w 14"/>
              <a:gd name="T3" fmla="*/ 0 h 14"/>
              <a:gd name="T4" fmla="*/ 0 w 14"/>
              <a:gd name="T5" fmla="*/ 7 h 14"/>
              <a:gd name="T6" fmla="*/ 0 w 14"/>
              <a:gd name="T7" fmla="*/ 14 h 14"/>
              <a:gd name="T8" fmla="*/ 14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47" name="Freeform 103"/>
          <p:cNvSpPr>
            <a:spLocks/>
          </p:cNvSpPr>
          <p:nvPr/>
        </p:nvSpPr>
        <p:spPr bwMode="auto">
          <a:xfrm>
            <a:off x="4879975" y="4838700"/>
            <a:ext cx="33338" cy="33338"/>
          </a:xfrm>
          <a:custGeom>
            <a:avLst/>
            <a:gdLst>
              <a:gd name="T0" fmla="*/ 14 w 21"/>
              <a:gd name="T1" fmla="*/ 0 h 21"/>
              <a:gd name="T2" fmla="*/ 21 w 21"/>
              <a:gd name="T3" fmla="*/ 7 h 21"/>
              <a:gd name="T4" fmla="*/ 7 w 21"/>
              <a:gd name="T5" fmla="*/ 21 h 21"/>
              <a:gd name="T6" fmla="*/ 0 w 21"/>
              <a:gd name="T7" fmla="*/ 14 h 21"/>
              <a:gd name="T8" fmla="*/ 14 w 21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48" name="Freeform 104"/>
          <p:cNvSpPr>
            <a:spLocks/>
          </p:cNvSpPr>
          <p:nvPr/>
        </p:nvSpPr>
        <p:spPr bwMode="auto">
          <a:xfrm>
            <a:off x="4398963" y="4357688"/>
            <a:ext cx="503237" cy="503237"/>
          </a:xfrm>
          <a:custGeom>
            <a:avLst/>
            <a:gdLst>
              <a:gd name="T0" fmla="*/ 14 w 317"/>
              <a:gd name="T1" fmla="*/ 0 h 317"/>
              <a:gd name="T2" fmla="*/ 0 w 317"/>
              <a:gd name="T3" fmla="*/ 14 h 317"/>
              <a:gd name="T4" fmla="*/ 303 w 317"/>
              <a:gd name="T5" fmla="*/ 317 h 317"/>
              <a:gd name="T6" fmla="*/ 317 w 317"/>
              <a:gd name="T7" fmla="*/ 303 h 317"/>
              <a:gd name="T8" fmla="*/ 14 w 317"/>
              <a:gd name="T9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49" name="Freeform 105"/>
          <p:cNvSpPr>
            <a:spLocks/>
          </p:cNvSpPr>
          <p:nvPr/>
        </p:nvSpPr>
        <p:spPr bwMode="auto">
          <a:xfrm>
            <a:off x="5349875" y="3887788"/>
            <a:ext cx="22225" cy="20637"/>
          </a:xfrm>
          <a:custGeom>
            <a:avLst/>
            <a:gdLst>
              <a:gd name="T0" fmla="*/ 14 w 14"/>
              <a:gd name="T1" fmla="*/ 0 h 13"/>
              <a:gd name="T2" fmla="*/ 0 w 14"/>
              <a:gd name="T3" fmla="*/ 0 h 13"/>
              <a:gd name="T4" fmla="*/ 0 w 14"/>
              <a:gd name="T5" fmla="*/ 13 h 13"/>
              <a:gd name="T6" fmla="*/ 7 w 14"/>
              <a:gd name="T7" fmla="*/ 13 h 13"/>
              <a:gd name="T8" fmla="*/ 14 w 14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50" name="Freeform 106"/>
          <p:cNvSpPr>
            <a:spLocks/>
          </p:cNvSpPr>
          <p:nvPr/>
        </p:nvSpPr>
        <p:spPr bwMode="auto">
          <a:xfrm>
            <a:off x="7242175" y="4357688"/>
            <a:ext cx="22225" cy="31750"/>
          </a:xfrm>
          <a:custGeom>
            <a:avLst/>
            <a:gdLst>
              <a:gd name="T0" fmla="*/ 7 w 14"/>
              <a:gd name="T1" fmla="*/ 0 h 20"/>
              <a:gd name="T2" fmla="*/ 14 w 14"/>
              <a:gd name="T3" fmla="*/ 0 h 20"/>
              <a:gd name="T4" fmla="*/ 7 w 14"/>
              <a:gd name="T5" fmla="*/ 20 h 20"/>
              <a:gd name="T6" fmla="*/ 0 w 14"/>
              <a:gd name="T7" fmla="*/ 14 h 20"/>
              <a:gd name="T8" fmla="*/ 7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7" y="0"/>
                </a:moveTo>
                <a:lnTo>
                  <a:pt x="14" y="0"/>
                </a:lnTo>
                <a:lnTo>
                  <a:pt x="7" y="20"/>
                </a:lnTo>
                <a:lnTo>
                  <a:pt x="0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51" name="Freeform 107"/>
          <p:cNvSpPr>
            <a:spLocks/>
          </p:cNvSpPr>
          <p:nvPr/>
        </p:nvSpPr>
        <p:spPr bwMode="auto">
          <a:xfrm>
            <a:off x="5360988" y="3887788"/>
            <a:ext cx="1892300" cy="492125"/>
          </a:xfrm>
          <a:custGeom>
            <a:avLst/>
            <a:gdLst>
              <a:gd name="T0" fmla="*/ 7 w 1192"/>
              <a:gd name="T1" fmla="*/ 0 h 310"/>
              <a:gd name="T2" fmla="*/ 0 w 1192"/>
              <a:gd name="T3" fmla="*/ 13 h 310"/>
              <a:gd name="T4" fmla="*/ 1185 w 1192"/>
              <a:gd name="T5" fmla="*/ 310 h 310"/>
              <a:gd name="T6" fmla="*/ 1192 w 1192"/>
              <a:gd name="T7" fmla="*/ 296 h 310"/>
              <a:gd name="T8" fmla="*/ 7 w 1192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2" h="310">
                <a:moveTo>
                  <a:pt x="7" y="0"/>
                </a:moveTo>
                <a:lnTo>
                  <a:pt x="0" y="13"/>
                </a:lnTo>
                <a:lnTo>
                  <a:pt x="1185" y="310"/>
                </a:lnTo>
                <a:lnTo>
                  <a:pt x="1192" y="296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52" name="Freeform 108"/>
          <p:cNvSpPr>
            <a:spLocks/>
          </p:cNvSpPr>
          <p:nvPr/>
        </p:nvSpPr>
        <p:spPr bwMode="auto">
          <a:xfrm>
            <a:off x="4398963" y="4357688"/>
            <a:ext cx="22225" cy="31750"/>
          </a:xfrm>
          <a:custGeom>
            <a:avLst/>
            <a:gdLst>
              <a:gd name="T0" fmla="*/ 7 w 14"/>
              <a:gd name="T1" fmla="*/ 0 h 20"/>
              <a:gd name="T2" fmla="*/ 0 w 14"/>
              <a:gd name="T3" fmla="*/ 7 h 20"/>
              <a:gd name="T4" fmla="*/ 7 w 14"/>
              <a:gd name="T5" fmla="*/ 20 h 20"/>
              <a:gd name="T6" fmla="*/ 14 w 14"/>
              <a:gd name="T7" fmla="*/ 14 h 20"/>
              <a:gd name="T8" fmla="*/ 7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7" y="0"/>
                </a:moveTo>
                <a:lnTo>
                  <a:pt x="0" y="7"/>
                </a:lnTo>
                <a:lnTo>
                  <a:pt x="7" y="20"/>
                </a:lnTo>
                <a:lnTo>
                  <a:pt x="14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53" name="Freeform 109"/>
          <p:cNvSpPr>
            <a:spLocks/>
          </p:cNvSpPr>
          <p:nvPr/>
        </p:nvSpPr>
        <p:spPr bwMode="auto">
          <a:xfrm>
            <a:off x="5360988" y="3887788"/>
            <a:ext cx="22225" cy="20637"/>
          </a:xfrm>
          <a:custGeom>
            <a:avLst/>
            <a:gdLst>
              <a:gd name="T0" fmla="*/ 0 w 14"/>
              <a:gd name="T1" fmla="*/ 0 h 13"/>
              <a:gd name="T2" fmla="*/ 7 w 14"/>
              <a:gd name="T3" fmla="*/ 0 h 13"/>
              <a:gd name="T4" fmla="*/ 14 w 14"/>
              <a:gd name="T5" fmla="*/ 13 h 13"/>
              <a:gd name="T6" fmla="*/ 7 w 14"/>
              <a:gd name="T7" fmla="*/ 13 h 13"/>
              <a:gd name="T8" fmla="*/ 0 w 14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3">
                <a:moveTo>
                  <a:pt x="0" y="0"/>
                </a:moveTo>
                <a:lnTo>
                  <a:pt x="7" y="0"/>
                </a:lnTo>
                <a:lnTo>
                  <a:pt x="14" y="13"/>
                </a:lnTo>
                <a:lnTo>
                  <a:pt x="7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54" name="Freeform 110"/>
          <p:cNvSpPr>
            <a:spLocks/>
          </p:cNvSpPr>
          <p:nvPr/>
        </p:nvSpPr>
        <p:spPr bwMode="auto">
          <a:xfrm>
            <a:off x="4410075" y="3887788"/>
            <a:ext cx="962025" cy="492125"/>
          </a:xfrm>
          <a:custGeom>
            <a:avLst/>
            <a:gdLst>
              <a:gd name="T0" fmla="*/ 0 w 606"/>
              <a:gd name="T1" fmla="*/ 296 h 310"/>
              <a:gd name="T2" fmla="*/ 7 w 606"/>
              <a:gd name="T3" fmla="*/ 310 h 310"/>
              <a:gd name="T4" fmla="*/ 606 w 606"/>
              <a:gd name="T5" fmla="*/ 13 h 310"/>
              <a:gd name="T6" fmla="*/ 599 w 606"/>
              <a:gd name="T7" fmla="*/ 0 h 310"/>
              <a:gd name="T8" fmla="*/ 0 w 606"/>
              <a:gd name="T9" fmla="*/ 296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310">
                <a:moveTo>
                  <a:pt x="0" y="296"/>
                </a:moveTo>
                <a:lnTo>
                  <a:pt x="7" y="310"/>
                </a:lnTo>
                <a:lnTo>
                  <a:pt x="606" y="13"/>
                </a:lnTo>
                <a:lnTo>
                  <a:pt x="599" y="0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55" name="Oval 111"/>
          <p:cNvSpPr>
            <a:spLocks noChangeArrowheads="1"/>
          </p:cNvSpPr>
          <p:nvPr/>
        </p:nvSpPr>
        <p:spPr bwMode="auto">
          <a:xfrm>
            <a:off x="5186363" y="3711575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56" name="Oval 112"/>
          <p:cNvSpPr>
            <a:spLocks noChangeArrowheads="1"/>
          </p:cNvSpPr>
          <p:nvPr/>
        </p:nvSpPr>
        <p:spPr bwMode="auto">
          <a:xfrm>
            <a:off x="5186363" y="3713163"/>
            <a:ext cx="360362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57" name="Rectangle 113"/>
          <p:cNvSpPr>
            <a:spLocks noChangeArrowheads="1"/>
          </p:cNvSpPr>
          <p:nvPr/>
        </p:nvSpPr>
        <p:spPr bwMode="auto">
          <a:xfrm>
            <a:off x="5273675" y="3811588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000000"/>
                </a:solidFill>
                <a:latin typeface="Times" panose="02020603050405020304" pitchFamily="18" charset="0"/>
              </a:rPr>
              <a:t>44</a:t>
            </a:r>
            <a:endParaRPr lang="en-US" altLang="pt-BR"/>
          </a:p>
        </p:txBody>
      </p:sp>
      <p:sp>
        <p:nvSpPr>
          <p:cNvPr id="236658" name="Oval 114"/>
          <p:cNvSpPr>
            <a:spLocks noChangeArrowheads="1"/>
          </p:cNvSpPr>
          <p:nvPr/>
        </p:nvSpPr>
        <p:spPr bwMode="auto">
          <a:xfrm>
            <a:off x="4235450" y="4192588"/>
            <a:ext cx="360363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59" name="Oval 115"/>
          <p:cNvSpPr>
            <a:spLocks noChangeArrowheads="1"/>
          </p:cNvSpPr>
          <p:nvPr/>
        </p:nvSpPr>
        <p:spPr bwMode="auto">
          <a:xfrm>
            <a:off x="4235450" y="4194175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60" name="Rectangle 116"/>
          <p:cNvSpPr>
            <a:spLocks noChangeArrowheads="1"/>
          </p:cNvSpPr>
          <p:nvPr/>
        </p:nvSpPr>
        <p:spPr bwMode="auto">
          <a:xfrm>
            <a:off x="4311650" y="4292600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000000"/>
                </a:solidFill>
                <a:latin typeface="Times" panose="02020603050405020304" pitchFamily="18" charset="0"/>
              </a:rPr>
              <a:t>17</a:t>
            </a:r>
            <a:endParaRPr lang="en-US" altLang="pt-BR"/>
          </a:p>
        </p:txBody>
      </p:sp>
      <p:sp>
        <p:nvSpPr>
          <p:cNvPr id="236661" name="Freeform 117"/>
          <p:cNvSpPr>
            <a:spLocks/>
          </p:cNvSpPr>
          <p:nvPr/>
        </p:nvSpPr>
        <p:spPr bwMode="auto">
          <a:xfrm>
            <a:off x="7242175" y="4368800"/>
            <a:ext cx="22225" cy="42863"/>
          </a:xfrm>
          <a:custGeom>
            <a:avLst/>
            <a:gdLst>
              <a:gd name="T0" fmla="*/ 7 w 14"/>
              <a:gd name="T1" fmla="*/ 27 h 27"/>
              <a:gd name="T2" fmla="*/ 14 w 14"/>
              <a:gd name="T3" fmla="*/ 20 h 27"/>
              <a:gd name="T4" fmla="*/ 7 w 14"/>
              <a:gd name="T5" fmla="*/ 0 h 27"/>
              <a:gd name="T6" fmla="*/ 0 w 14"/>
              <a:gd name="T7" fmla="*/ 7 h 27"/>
              <a:gd name="T8" fmla="*/ 7 w 14"/>
              <a:gd name="T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7" y="27"/>
                </a:moveTo>
                <a:lnTo>
                  <a:pt x="14" y="20"/>
                </a:lnTo>
                <a:lnTo>
                  <a:pt x="7" y="0"/>
                </a:lnTo>
                <a:lnTo>
                  <a:pt x="0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62" name="Freeform 118"/>
          <p:cNvSpPr>
            <a:spLocks/>
          </p:cNvSpPr>
          <p:nvPr/>
        </p:nvSpPr>
        <p:spPr bwMode="auto">
          <a:xfrm>
            <a:off x="6302375" y="4838700"/>
            <a:ext cx="31750" cy="33338"/>
          </a:xfrm>
          <a:custGeom>
            <a:avLst/>
            <a:gdLst>
              <a:gd name="T0" fmla="*/ 20 w 20"/>
              <a:gd name="T1" fmla="*/ 21 h 21"/>
              <a:gd name="T2" fmla="*/ 13 w 20"/>
              <a:gd name="T3" fmla="*/ 21 h 21"/>
              <a:gd name="T4" fmla="*/ 0 w 20"/>
              <a:gd name="T5" fmla="*/ 7 h 21"/>
              <a:gd name="T6" fmla="*/ 13 w 20"/>
              <a:gd name="T7" fmla="*/ 0 h 21"/>
              <a:gd name="T8" fmla="*/ 20 w 20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1">
                <a:moveTo>
                  <a:pt x="20" y="21"/>
                </a:moveTo>
                <a:lnTo>
                  <a:pt x="13" y="21"/>
                </a:lnTo>
                <a:lnTo>
                  <a:pt x="0" y="7"/>
                </a:lnTo>
                <a:lnTo>
                  <a:pt x="13" y="0"/>
                </a:lnTo>
                <a:lnTo>
                  <a:pt x="2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63" name="Freeform 119"/>
          <p:cNvSpPr>
            <a:spLocks/>
          </p:cNvSpPr>
          <p:nvPr/>
        </p:nvSpPr>
        <p:spPr bwMode="auto">
          <a:xfrm>
            <a:off x="6323013" y="4379913"/>
            <a:ext cx="930275" cy="492125"/>
          </a:xfrm>
          <a:custGeom>
            <a:avLst/>
            <a:gdLst>
              <a:gd name="T0" fmla="*/ 586 w 586"/>
              <a:gd name="T1" fmla="*/ 20 h 310"/>
              <a:gd name="T2" fmla="*/ 579 w 586"/>
              <a:gd name="T3" fmla="*/ 0 h 310"/>
              <a:gd name="T4" fmla="*/ 0 w 586"/>
              <a:gd name="T5" fmla="*/ 289 h 310"/>
              <a:gd name="T6" fmla="*/ 7 w 586"/>
              <a:gd name="T7" fmla="*/ 310 h 310"/>
              <a:gd name="T8" fmla="*/ 586 w 586"/>
              <a:gd name="T9" fmla="*/ 2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6" h="310">
                <a:moveTo>
                  <a:pt x="586" y="20"/>
                </a:moveTo>
                <a:lnTo>
                  <a:pt x="579" y="0"/>
                </a:lnTo>
                <a:lnTo>
                  <a:pt x="0" y="289"/>
                </a:lnTo>
                <a:lnTo>
                  <a:pt x="7" y="310"/>
                </a:lnTo>
                <a:lnTo>
                  <a:pt x="586" y="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64" name="Oval 120"/>
          <p:cNvSpPr>
            <a:spLocks noChangeArrowheads="1"/>
          </p:cNvSpPr>
          <p:nvPr/>
        </p:nvSpPr>
        <p:spPr bwMode="auto">
          <a:xfrm>
            <a:off x="7745413" y="4675188"/>
            <a:ext cx="382587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65" name="Oval 121"/>
          <p:cNvSpPr>
            <a:spLocks noChangeArrowheads="1"/>
          </p:cNvSpPr>
          <p:nvPr/>
        </p:nvSpPr>
        <p:spPr bwMode="auto">
          <a:xfrm>
            <a:off x="7745413" y="4675188"/>
            <a:ext cx="382587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66" name="Rectangle 122"/>
          <p:cNvSpPr>
            <a:spLocks noChangeArrowheads="1"/>
          </p:cNvSpPr>
          <p:nvPr/>
        </p:nvSpPr>
        <p:spPr bwMode="auto">
          <a:xfrm>
            <a:off x="7843838" y="4751388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FF0000"/>
                </a:solidFill>
                <a:latin typeface="Times" panose="02020603050405020304" pitchFamily="18" charset="0"/>
              </a:rPr>
              <a:t>78</a:t>
            </a:r>
            <a:endParaRPr lang="en-US" altLang="pt-BR"/>
          </a:p>
        </p:txBody>
      </p:sp>
      <p:sp>
        <p:nvSpPr>
          <p:cNvPr id="236667" name="Freeform 123"/>
          <p:cNvSpPr>
            <a:spLocks/>
          </p:cNvSpPr>
          <p:nvPr/>
        </p:nvSpPr>
        <p:spPr bwMode="auto">
          <a:xfrm>
            <a:off x="4640263" y="53308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7 h 14"/>
              <a:gd name="T4" fmla="*/ 14 w 14"/>
              <a:gd name="T5" fmla="*/ 14 h 14"/>
              <a:gd name="T6" fmla="*/ 14 w 14"/>
              <a:gd name="T7" fmla="*/ 7 h 14"/>
              <a:gd name="T8" fmla="*/ 0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68" name="Freeform 124"/>
          <p:cNvSpPr>
            <a:spLocks/>
          </p:cNvSpPr>
          <p:nvPr/>
        </p:nvSpPr>
        <p:spPr bwMode="auto">
          <a:xfrm>
            <a:off x="4879975" y="4838700"/>
            <a:ext cx="33338" cy="22225"/>
          </a:xfrm>
          <a:custGeom>
            <a:avLst/>
            <a:gdLst>
              <a:gd name="T0" fmla="*/ 0 w 21"/>
              <a:gd name="T1" fmla="*/ 7 h 14"/>
              <a:gd name="T2" fmla="*/ 7 w 21"/>
              <a:gd name="T3" fmla="*/ 0 h 14"/>
              <a:gd name="T4" fmla="*/ 21 w 21"/>
              <a:gd name="T5" fmla="*/ 7 h 14"/>
              <a:gd name="T6" fmla="*/ 14 w 21"/>
              <a:gd name="T7" fmla="*/ 14 h 14"/>
              <a:gd name="T8" fmla="*/ 0 w 21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69" name="Freeform 125"/>
          <p:cNvSpPr>
            <a:spLocks/>
          </p:cNvSpPr>
          <p:nvPr/>
        </p:nvSpPr>
        <p:spPr bwMode="auto">
          <a:xfrm>
            <a:off x="4640263" y="4849813"/>
            <a:ext cx="261937" cy="492125"/>
          </a:xfrm>
          <a:custGeom>
            <a:avLst/>
            <a:gdLst>
              <a:gd name="T0" fmla="*/ 0 w 165"/>
              <a:gd name="T1" fmla="*/ 303 h 310"/>
              <a:gd name="T2" fmla="*/ 14 w 165"/>
              <a:gd name="T3" fmla="*/ 310 h 310"/>
              <a:gd name="T4" fmla="*/ 165 w 165"/>
              <a:gd name="T5" fmla="*/ 7 h 310"/>
              <a:gd name="T6" fmla="*/ 151 w 165"/>
              <a:gd name="T7" fmla="*/ 0 h 310"/>
              <a:gd name="T8" fmla="*/ 0 w 165"/>
              <a:gd name="T9" fmla="*/ 3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70" name="Freeform 126"/>
          <p:cNvSpPr>
            <a:spLocks/>
          </p:cNvSpPr>
          <p:nvPr/>
        </p:nvSpPr>
        <p:spPr bwMode="auto">
          <a:xfrm>
            <a:off x="4879975" y="4838700"/>
            <a:ext cx="22225" cy="22225"/>
          </a:xfrm>
          <a:custGeom>
            <a:avLst/>
            <a:gdLst>
              <a:gd name="T0" fmla="*/ 14 w 14"/>
              <a:gd name="T1" fmla="*/ 7 h 14"/>
              <a:gd name="T2" fmla="*/ 14 w 14"/>
              <a:gd name="T3" fmla="*/ 0 h 14"/>
              <a:gd name="T4" fmla="*/ 0 w 14"/>
              <a:gd name="T5" fmla="*/ 7 h 14"/>
              <a:gd name="T6" fmla="*/ 0 w 14"/>
              <a:gd name="T7" fmla="*/ 14 h 14"/>
              <a:gd name="T8" fmla="*/ 14 w 14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71" name="Freeform 127"/>
          <p:cNvSpPr>
            <a:spLocks/>
          </p:cNvSpPr>
          <p:nvPr/>
        </p:nvSpPr>
        <p:spPr bwMode="auto">
          <a:xfrm>
            <a:off x="5121275" y="5330825"/>
            <a:ext cx="33338" cy="22225"/>
          </a:xfrm>
          <a:custGeom>
            <a:avLst/>
            <a:gdLst>
              <a:gd name="T0" fmla="*/ 14 w 21"/>
              <a:gd name="T1" fmla="*/ 0 h 14"/>
              <a:gd name="T2" fmla="*/ 21 w 21"/>
              <a:gd name="T3" fmla="*/ 7 h 14"/>
              <a:gd name="T4" fmla="*/ 7 w 21"/>
              <a:gd name="T5" fmla="*/ 14 h 14"/>
              <a:gd name="T6" fmla="*/ 0 w 21"/>
              <a:gd name="T7" fmla="*/ 7 h 14"/>
              <a:gd name="T8" fmla="*/ 14 w 21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72" name="Freeform 128"/>
          <p:cNvSpPr>
            <a:spLocks/>
          </p:cNvSpPr>
          <p:nvPr/>
        </p:nvSpPr>
        <p:spPr bwMode="auto">
          <a:xfrm>
            <a:off x="4879975" y="4849813"/>
            <a:ext cx="263525" cy="492125"/>
          </a:xfrm>
          <a:custGeom>
            <a:avLst/>
            <a:gdLst>
              <a:gd name="T0" fmla="*/ 14 w 166"/>
              <a:gd name="T1" fmla="*/ 0 h 310"/>
              <a:gd name="T2" fmla="*/ 0 w 166"/>
              <a:gd name="T3" fmla="*/ 7 h 310"/>
              <a:gd name="T4" fmla="*/ 152 w 166"/>
              <a:gd name="T5" fmla="*/ 310 h 310"/>
              <a:gd name="T6" fmla="*/ 166 w 166"/>
              <a:gd name="T7" fmla="*/ 303 h 310"/>
              <a:gd name="T8" fmla="*/ 14 w 166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73" name="Rectangle 129"/>
          <p:cNvSpPr>
            <a:spLocks noChangeArrowheads="1"/>
          </p:cNvSpPr>
          <p:nvPr/>
        </p:nvSpPr>
        <p:spPr bwMode="auto">
          <a:xfrm>
            <a:off x="4530725" y="5210175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74" name="Rectangle 130"/>
          <p:cNvSpPr>
            <a:spLocks noChangeArrowheads="1"/>
          </p:cNvSpPr>
          <p:nvPr/>
        </p:nvSpPr>
        <p:spPr bwMode="auto">
          <a:xfrm>
            <a:off x="4530725" y="5210175"/>
            <a:ext cx="239713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75" name="Rectangle 131"/>
          <p:cNvSpPr>
            <a:spLocks noChangeArrowheads="1"/>
          </p:cNvSpPr>
          <p:nvPr/>
        </p:nvSpPr>
        <p:spPr bwMode="auto">
          <a:xfrm>
            <a:off x="5011738" y="52101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76" name="Rectangle 132"/>
          <p:cNvSpPr>
            <a:spLocks noChangeArrowheads="1"/>
          </p:cNvSpPr>
          <p:nvPr/>
        </p:nvSpPr>
        <p:spPr bwMode="auto">
          <a:xfrm>
            <a:off x="5011738" y="5210175"/>
            <a:ext cx="239712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77" name="Oval 133"/>
          <p:cNvSpPr>
            <a:spLocks noChangeArrowheads="1"/>
          </p:cNvSpPr>
          <p:nvPr/>
        </p:nvSpPr>
        <p:spPr bwMode="auto">
          <a:xfrm>
            <a:off x="4705350" y="4675188"/>
            <a:ext cx="360363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78" name="Oval 134"/>
          <p:cNvSpPr>
            <a:spLocks noChangeArrowheads="1"/>
          </p:cNvSpPr>
          <p:nvPr/>
        </p:nvSpPr>
        <p:spPr bwMode="auto">
          <a:xfrm>
            <a:off x="4705350" y="46751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79" name="Rectangle 135"/>
          <p:cNvSpPr>
            <a:spLocks noChangeArrowheads="1"/>
          </p:cNvSpPr>
          <p:nvPr/>
        </p:nvSpPr>
        <p:spPr bwMode="auto">
          <a:xfrm>
            <a:off x="4792663" y="47736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000000"/>
                </a:solidFill>
                <a:latin typeface="Times" panose="02020603050405020304" pitchFamily="18" charset="0"/>
              </a:rPr>
              <a:t>32</a:t>
            </a:r>
            <a:endParaRPr lang="en-US" altLang="pt-BR"/>
          </a:p>
        </p:txBody>
      </p:sp>
      <p:sp>
        <p:nvSpPr>
          <p:cNvPr id="236680" name="Freeform 136"/>
          <p:cNvSpPr>
            <a:spLocks/>
          </p:cNvSpPr>
          <p:nvPr/>
        </p:nvSpPr>
        <p:spPr bwMode="auto">
          <a:xfrm>
            <a:off x="5832475" y="5319713"/>
            <a:ext cx="20638" cy="333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7 h 21"/>
              <a:gd name="T4" fmla="*/ 6 w 13"/>
              <a:gd name="T5" fmla="*/ 21 h 21"/>
              <a:gd name="T6" fmla="*/ 13 w 13"/>
              <a:gd name="T7" fmla="*/ 14 h 21"/>
              <a:gd name="T8" fmla="*/ 0 w 1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1">
                <a:moveTo>
                  <a:pt x="0" y="0"/>
                </a:moveTo>
                <a:lnTo>
                  <a:pt x="0" y="7"/>
                </a:lnTo>
                <a:lnTo>
                  <a:pt x="6" y="21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81" name="Freeform 137"/>
          <p:cNvSpPr>
            <a:spLocks/>
          </p:cNvSpPr>
          <p:nvPr/>
        </p:nvSpPr>
        <p:spPr bwMode="auto">
          <a:xfrm>
            <a:off x="6313488" y="4838700"/>
            <a:ext cx="31750" cy="22225"/>
          </a:xfrm>
          <a:custGeom>
            <a:avLst/>
            <a:gdLst>
              <a:gd name="T0" fmla="*/ 0 w 20"/>
              <a:gd name="T1" fmla="*/ 0 h 14"/>
              <a:gd name="T2" fmla="*/ 6 w 20"/>
              <a:gd name="T3" fmla="*/ 0 h 14"/>
              <a:gd name="T4" fmla="*/ 20 w 20"/>
              <a:gd name="T5" fmla="*/ 7 h 14"/>
              <a:gd name="T6" fmla="*/ 13 w 20"/>
              <a:gd name="T7" fmla="*/ 14 h 14"/>
              <a:gd name="T8" fmla="*/ 0 w 20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0"/>
                </a:moveTo>
                <a:lnTo>
                  <a:pt x="6" y="0"/>
                </a:lnTo>
                <a:lnTo>
                  <a:pt x="20" y="7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82" name="Freeform 138"/>
          <p:cNvSpPr>
            <a:spLocks/>
          </p:cNvSpPr>
          <p:nvPr/>
        </p:nvSpPr>
        <p:spPr bwMode="auto">
          <a:xfrm>
            <a:off x="5832475" y="4838700"/>
            <a:ext cx="501650" cy="503238"/>
          </a:xfrm>
          <a:custGeom>
            <a:avLst/>
            <a:gdLst>
              <a:gd name="T0" fmla="*/ 0 w 316"/>
              <a:gd name="T1" fmla="*/ 303 h 317"/>
              <a:gd name="T2" fmla="*/ 13 w 316"/>
              <a:gd name="T3" fmla="*/ 317 h 317"/>
              <a:gd name="T4" fmla="*/ 316 w 316"/>
              <a:gd name="T5" fmla="*/ 14 h 317"/>
              <a:gd name="T6" fmla="*/ 303 w 316"/>
              <a:gd name="T7" fmla="*/ 0 h 317"/>
              <a:gd name="T8" fmla="*/ 0 w 316"/>
              <a:gd name="T9" fmla="*/ 30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83" name="Freeform 139"/>
          <p:cNvSpPr>
            <a:spLocks/>
          </p:cNvSpPr>
          <p:nvPr/>
        </p:nvSpPr>
        <p:spPr bwMode="auto">
          <a:xfrm>
            <a:off x="6313488" y="4838700"/>
            <a:ext cx="20637" cy="22225"/>
          </a:xfrm>
          <a:custGeom>
            <a:avLst/>
            <a:gdLst>
              <a:gd name="T0" fmla="*/ 13 w 13"/>
              <a:gd name="T1" fmla="*/ 0 h 14"/>
              <a:gd name="T2" fmla="*/ 6 w 13"/>
              <a:gd name="T3" fmla="*/ 0 h 14"/>
              <a:gd name="T4" fmla="*/ 0 w 13"/>
              <a:gd name="T5" fmla="*/ 7 h 14"/>
              <a:gd name="T6" fmla="*/ 0 w 13"/>
              <a:gd name="T7" fmla="*/ 14 h 14"/>
              <a:gd name="T8" fmla="*/ 13 w 13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4">
                <a:moveTo>
                  <a:pt x="13" y="0"/>
                </a:moveTo>
                <a:lnTo>
                  <a:pt x="6" y="0"/>
                </a:lnTo>
                <a:lnTo>
                  <a:pt x="0" y="7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84" name="Freeform 140"/>
          <p:cNvSpPr>
            <a:spLocks/>
          </p:cNvSpPr>
          <p:nvPr/>
        </p:nvSpPr>
        <p:spPr bwMode="auto">
          <a:xfrm>
            <a:off x="6794500" y="5319713"/>
            <a:ext cx="31750" cy="33337"/>
          </a:xfrm>
          <a:custGeom>
            <a:avLst/>
            <a:gdLst>
              <a:gd name="T0" fmla="*/ 13 w 20"/>
              <a:gd name="T1" fmla="*/ 0 h 21"/>
              <a:gd name="T2" fmla="*/ 20 w 20"/>
              <a:gd name="T3" fmla="*/ 7 h 21"/>
              <a:gd name="T4" fmla="*/ 7 w 20"/>
              <a:gd name="T5" fmla="*/ 21 h 21"/>
              <a:gd name="T6" fmla="*/ 0 w 20"/>
              <a:gd name="T7" fmla="*/ 14 h 21"/>
              <a:gd name="T8" fmla="*/ 13 w 20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1">
                <a:moveTo>
                  <a:pt x="13" y="0"/>
                </a:moveTo>
                <a:lnTo>
                  <a:pt x="20" y="7"/>
                </a:lnTo>
                <a:lnTo>
                  <a:pt x="7" y="21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85" name="Freeform 141"/>
          <p:cNvSpPr>
            <a:spLocks/>
          </p:cNvSpPr>
          <p:nvPr/>
        </p:nvSpPr>
        <p:spPr bwMode="auto">
          <a:xfrm>
            <a:off x="6313488" y="4838700"/>
            <a:ext cx="501650" cy="503238"/>
          </a:xfrm>
          <a:custGeom>
            <a:avLst/>
            <a:gdLst>
              <a:gd name="T0" fmla="*/ 13 w 316"/>
              <a:gd name="T1" fmla="*/ 0 h 317"/>
              <a:gd name="T2" fmla="*/ 0 w 316"/>
              <a:gd name="T3" fmla="*/ 14 h 317"/>
              <a:gd name="T4" fmla="*/ 303 w 316"/>
              <a:gd name="T5" fmla="*/ 317 h 317"/>
              <a:gd name="T6" fmla="*/ 316 w 316"/>
              <a:gd name="T7" fmla="*/ 303 h 317"/>
              <a:gd name="T8" fmla="*/ 13 w 316"/>
              <a:gd name="T9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86" name="Oval 142"/>
          <p:cNvSpPr>
            <a:spLocks noChangeArrowheads="1"/>
          </p:cNvSpPr>
          <p:nvPr/>
        </p:nvSpPr>
        <p:spPr bwMode="auto">
          <a:xfrm>
            <a:off x="6148388" y="4675188"/>
            <a:ext cx="361950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87" name="Oval 143"/>
          <p:cNvSpPr>
            <a:spLocks noChangeArrowheads="1"/>
          </p:cNvSpPr>
          <p:nvPr/>
        </p:nvSpPr>
        <p:spPr bwMode="auto">
          <a:xfrm>
            <a:off x="6148388" y="4675188"/>
            <a:ext cx="360362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88" name="Rectangle 144"/>
          <p:cNvSpPr>
            <a:spLocks noChangeArrowheads="1"/>
          </p:cNvSpPr>
          <p:nvPr/>
        </p:nvSpPr>
        <p:spPr bwMode="auto">
          <a:xfrm>
            <a:off x="6224588" y="47736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FF0000"/>
                </a:solidFill>
                <a:latin typeface="Times" panose="02020603050405020304" pitchFamily="18" charset="0"/>
              </a:rPr>
              <a:t>50</a:t>
            </a:r>
            <a:endParaRPr lang="en-US" altLang="pt-BR"/>
          </a:p>
        </p:txBody>
      </p:sp>
      <p:sp>
        <p:nvSpPr>
          <p:cNvPr id="236689" name="Freeform 145"/>
          <p:cNvSpPr>
            <a:spLocks/>
          </p:cNvSpPr>
          <p:nvPr/>
        </p:nvSpPr>
        <p:spPr bwMode="auto">
          <a:xfrm>
            <a:off x="5602288" y="5811838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7 h 14"/>
              <a:gd name="T4" fmla="*/ 14 w 14"/>
              <a:gd name="T5" fmla="*/ 14 h 14"/>
              <a:gd name="T6" fmla="*/ 14 w 14"/>
              <a:gd name="T7" fmla="*/ 7 h 14"/>
              <a:gd name="T8" fmla="*/ 0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90" name="Freeform 146"/>
          <p:cNvSpPr>
            <a:spLocks/>
          </p:cNvSpPr>
          <p:nvPr/>
        </p:nvSpPr>
        <p:spPr bwMode="auto">
          <a:xfrm>
            <a:off x="5842000" y="5319713"/>
            <a:ext cx="33338" cy="22225"/>
          </a:xfrm>
          <a:custGeom>
            <a:avLst/>
            <a:gdLst>
              <a:gd name="T0" fmla="*/ 0 w 21"/>
              <a:gd name="T1" fmla="*/ 7 h 14"/>
              <a:gd name="T2" fmla="*/ 7 w 21"/>
              <a:gd name="T3" fmla="*/ 0 h 14"/>
              <a:gd name="T4" fmla="*/ 21 w 21"/>
              <a:gd name="T5" fmla="*/ 7 h 14"/>
              <a:gd name="T6" fmla="*/ 14 w 21"/>
              <a:gd name="T7" fmla="*/ 14 h 14"/>
              <a:gd name="T8" fmla="*/ 0 w 21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91" name="Freeform 147"/>
          <p:cNvSpPr>
            <a:spLocks/>
          </p:cNvSpPr>
          <p:nvPr/>
        </p:nvSpPr>
        <p:spPr bwMode="auto">
          <a:xfrm>
            <a:off x="5602288" y="5330825"/>
            <a:ext cx="261937" cy="492125"/>
          </a:xfrm>
          <a:custGeom>
            <a:avLst/>
            <a:gdLst>
              <a:gd name="T0" fmla="*/ 0 w 165"/>
              <a:gd name="T1" fmla="*/ 303 h 310"/>
              <a:gd name="T2" fmla="*/ 14 w 165"/>
              <a:gd name="T3" fmla="*/ 310 h 310"/>
              <a:gd name="T4" fmla="*/ 165 w 165"/>
              <a:gd name="T5" fmla="*/ 7 h 310"/>
              <a:gd name="T6" fmla="*/ 151 w 165"/>
              <a:gd name="T7" fmla="*/ 0 h 310"/>
              <a:gd name="T8" fmla="*/ 0 w 165"/>
              <a:gd name="T9" fmla="*/ 3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92" name="Freeform 148"/>
          <p:cNvSpPr>
            <a:spLocks/>
          </p:cNvSpPr>
          <p:nvPr/>
        </p:nvSpPr>
        <p:spPr bwMode="auto">
          <a:xfrm>
            <a:off x="5842000" y="5319713"/>
            <a:ext cx="22225" cy="22225"/>
          </a:xfrm>
          <a:custGeom>
            <a:avLst/>
            <a:gdLst>
              <a:gd name="T0" fmla="*/ 14 w 14"/>
              <a:gd name="T1" fmla="*/ 7 h 14"/>
              <a:gd name="T2" fmla="*/ 14 w 14"/>
              <a:gd name="T3" fmla="*/ 0 h 14"/>
              <a:gd name="T4" fmla="*/ 0 w 14"/>
              <a:gd name="T5" fmla="*/ 7 h 14"/>
              <a:gd name="T6" fmla="*/ 0 w 14"/>
              <a:gd name="T7" fmla="*/ 14 h 14"/>
              <a:gd name="T8" fmla="*/ 14 w 14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93" name="Freeform 149"/>
          <p:cNvSpPr>
            <a:spLocks/>
          </p:cNvSpPr>
          <p:nvPr/>
        </p:nvSpPr>
        <p:spPr bwMode="auto">
          <a:xfrm>
            <a:off x="6083300" y="5811838"/>
            <a:ext cx="33338" cy="22225"/>
          </a:xfrm>
          <a:custGeom>
            <a:avLst/>
            <a:gdLst>
              <a:gd name="T0" fmla="*/ 14 w 21"/>
              <a:gd name="T1" fmla="*/ 0 h 14"/>
              <a:gd name="T2" fmla="*/ 21 w 21"/>
              <a:gd name="T3" fmla="*/ 7 h 14"/>
              <a:gd name="T4" fmla="*/ 7 w 21"/>
              <a:gd name="T5" fmla="*/ 14 h 14"/>
              <a:gd name="T6" fmla="*/ 0 w 21"/>
              <a:gd name="T7" fmla="*/ 7 h 14"/>
              <a:gd name="T8" fmla="*/ 14 w 21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94" name="Freeform 150"/>
          <p:cNvSpPr>
            <a:spLocks/>
          </p:cNvSpPr>
          <p:nvPr/>
        </p:nvSpPr>
        <p:spPr bwMode="auto">
          <a:xfrm>
            <a:off x="5842000" y="5330825"/>
            <a:ext cx="263525" cy="492125"/>
          </a:xfrm>
          <a:custGeom>
            <a:avLst/>
            <a:gdLst>
              <a:gd name="T0" fmla="*/ 14 w 166"/>
              <a:gd name="T1" fmla="*/ 0 h 310"/>
              <a:gd name="T2" fmla="*/ 0 w 166"/>
              <a:gd name="T3" fmla="*/ 7 h 310"/>
              <a:gd name="T4" fmla="*/ 152 w 166"/>
              <a:gd name="T5" fmla="*/ 310 h 310"/>
              <a:gd name="T6" fmla="*/ 166 w 166"/>
              <a:gd name="T7" fmla="*/ 303 h 310"/>
              <a:gd name="T8" fmla="*/ 14 w 166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95" name="Rectangle 151"/>
          <p:cNvSpPr>
            <a:spLocks noChangeArrowheads="1"/>
          </p:cNvSpPr>
          <p:nvPr/>
        </p:nvSpPr>
        <p:spPr bwMode="auto">
          <a:xfrm>
            <a:off x="5492750" y="5691188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96" name="Rectangle 152"/>
          <p:cNvSpPr>
            <a:spLocks noChangeArrowheads="1"/>
          </p:cNvSpPr>
          <p:nvPr/>
        </p:nvSpPr>
        <p:spPr bwMode="auto">
          <a:xfrm>
            <a:off x="5492750" y="5691188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97" name="Rectangle 153"/>
          <p:cNvSpPr>
            <a:spLocks noChangeArrowheads="1"/>
          </p:cNvSpPr>
          <p:nvPr/>
        </p:nvSpPr>
        <p:spPr bwMode="auto">
          <a:xfrm>
            <a:off x="5973763" y="5691188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98" name="Rectangle 154"/>
          <p:cNvSpPr>
            <a:spLocks noChangeArrowheads="1"/>
          </p:cNvSpPr>
          <p:nvPr/>
        </p:nvSpPr>
        <p:spPr bwMode="auto">
          <a:xfrm>
            <a:off x="5973763" y="5691188"/>
            <a:ext cx="239712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699" name="Oval 155"/>
          <p:cNvSpPr>
            <a:spLocks noChangeArrowheads="1"/>
          </p:cNvSpPr>
          <p:nvPr/>
        </p:nvSpPr>
        <p:spPr bwMode="auto">
          <a:xfrm>
            <a:off x="5678488" y="5156200"/>
            <a:ext cx="350837" cy="3492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00" name="Oval 156"/>
          <p:cNvSpPr>
            <a:spLocks noChangeArrowheads="1"/>
          </p:cNvSpPr>
          <p:nvPr/>
        </p:nvSpPr>
        <p:spPr bwMode="auto">
          <a:xfrm>
            <a:off x="5678488" y="5156200"/>
            <a:ext cx="349250" cy="34925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01" name="Rectangle 157"/>
          <p:cNvSpPr>
            <a:spLocks noChangeArrowheads="1"/>
          </p:cNvSpPr>
          <p:nvPr/>
        </p:nvSpPr>
        <p:spPr bwMode="auto">
          <a:xfrm>
            <a:off x="5754688" y="5254625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000000"/>
                </a:solidFill>
                <a:latin typeface="Times" panose="02020603050405020304" pitchFamily="18" charset="0"/>
              </a:rPr>
              <a:t>48</a:t>
            </a:r>
            <a:endParaRPr lang="en-US" altLang="pt-BR"/>
          </a:p>
        </p:txBody>
      </p:sp>
      <p:sp>
        <p:nvSpPr>
          <p:cNvPr id="236702" name="Rectangle 158"/>
          <p:cNvSpPr>
            <a:spLocks noChangeArrowheads="1"/>
          </p:cNvSpPr>
          <p:nvPr/>
        </p:nvSpPr>
        <p:spPr bwMode="auto">
          <a:xfrm>
            <a:off x="4049713" y="4729163"/>
            <a:ext cx="239712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03" name="Rectangle 159"/>
          <p:cNvSpPr>
            <a:spLocks noChangeArrowheads="1"/>
          </p:cNvSpPr>
          <p:nvPr/>
        </p:nvSpPr>
        <p:spPr bwMode="auto">
          <a:xfrm>
            <a:off x="4049713" y="4729163"/>
            <a:ext cx="239712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04" name="Rectangle 160"/>
          <p:cNvSpPr>
            <a:spLocks noChangeArrowheads="1"/>
          </p:cNvSpPr>
          <p:nvPr/>
        </p:nvSpPr>
        <p:spPr bwMode="auto">
          <a:xfrm>
            <a:off x="7581900" y="5221288"/>
            <a:ext cx="239713" cy="239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05" name="Rectangle 161"/>
          <p:cNvSpPr>
            <a:spLocks noChangeArrowheads="1"/>
          </p:cNvSpPr>
          <p:nvPr/>
        </p:nvSpPr>
        <p:spPr bwMode="auto">
          <a:xfrm>
            <a:off x="7581900" y="5221288"/>
            <a:ext cx="239713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06" name="Oval 162"/>
          <p:cNvSpPr>
            <a:spLocks noChangeArrowheads="1"/>
          </p:cNvSpPr>
          <p:nvPr/>
        </p:nvSpPr>
        <p:spPr bwMode="auto">
          <a:xfrm>
            <a:off x="7078663" y="4192588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07" name="Oval 163"/>
          <p:cNvSpPr>
            <a:spLocks noChangeArrowheads="1"/>
          </p:cNvSpPr>
          <p:nvPr/>
        </p:nvSpPr>
        <p:spPr bwMode="auto">
          <a:xfrm>
            <a:off x="7078663" y="4194175"/>
            <a:ext cx="360362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08" name="Rectangle 164"/>
          <p:cNvSpPr>
            <a:spLocks noChangeArrowheads="1"/>
          </p:cNvSpPr>
          <p:nvPr/>
        </p:nvSpPr>
        <p:spPr bwMode="auto">
          <a:xfrm>
            <a:off x="7165975" y="4292600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FF0000"/>
                </a:solidFill>
                <a:latin typeface="Times" panose="02020603050405020304" pitchFamily="18" charset="0"/>
              </a:rPr>
              <a:t>62</a:t>
            </a:r>
            <a:endParaRPr lang="en-US" altLang="pt-BR"/>
          </a:p>
        </p:txBody>
      </p:sp>
      <p:sp>
        <p:nvSpPr>
          <p:cNvPr id="236709" name="Rectangle 165"/>
          <p:cNvSpPr>
            <a:spLocks noChangeArrowheads="1"/>
          </p:cNvSpPr>
          <p:nvPr/>
        </p:nvSpPr>
        <p:spPr bwMode="auto">
          <a:xfrm>
            <a:off x="4170363" y="4095750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endParaRPr lang="en-US" altLang="pt-BR"/>
          </a:p>
        </p:txBody>
      </p:sp>
      <p:sp>
        <p:nvSpPr>
          <p:cNvPr id="236710" name="Rectangle 166"/>
          <p:cNvSpPr>
            <a:spLocks noChangeArrowheads="1"/>
          </p:cNvSpPr>
          <p:nvPr/>
        </p:nvSpPr>
        <p:spPr bwMode="auto">
          <a:xfrm>
            <a:off x="5602288" y="36464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endParaRPr lang="en-US" altLang="pt-BR"/>
          </a:p>
        </p:txBody>
      </p:sp>
      <p:sp>
        <p:nvSpPr>
          <p:cNvPr id="236711" name="Rectangle 167"/>
          <p:cNvSpPr>
            <a:spLocks noChangeArrowheads="1"/>
          </p:cNvSpPr>
          <p:nvPr/>
        </p:nvSpPr>
        <p:spPr bwMode="auto">
          <a:xfrm>
            <a:off x="5065713" y="4576763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US" altLang="pt-BR"/>
          </a:p>
        </p:txBody>
      </p:sp>
      <p:sp>
        <p:nvSpPr>
          <p:cNvPr id="236712" name="Rectangle 168"/>
          <p:cNvSpPr>
            <a:spLocks noChangeArrowheads="1"/>
          </p:cNvSpPr>
          <p:nvPr/>
        </p:nvSpPr>
        <p:spPr bwMode="auto">
          <a:xfrm>
            <a:off x="5602288" y="493712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US" altLang="pt-BR"/>
          </a:p>
        </p:txBody>
      </p:sp>
      <p:sp>
        <p:nvSpPr>
          <p:cNvPr id="236713" name="Rectangle 169"/>
          <p:cNvSpPr>
            <a:spLocks noChangeArrowheads="1"/>
          </p:cNvSpPr>
          <p:nvPr/>
        </p:nvSpPr>
        <p:spPr bwMode="auto">
          <a:xfrm>
            <a:off x="6049963" y="4565650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FF0000"/>
                </a:solidFill>
                <a:latin typeface="Times" panose="02020603050405020304" pitchFamily="18" charset="0"/>
              </a:rPr>
              <a:t>2</a:t>
            </a:r>
            <a:endParaRPr lang="en-US" altLang="pt-BR"/>
          </a:p>
        </p:txBody>
      </p:sp>
      <p:sp>
        <p:nvSpPr>
          <p:cNvPr id="236714" name="Rectangle 170"/>
          <p:cNvSpPr>
            <a:spLocks noChangeArrowheads="1"/>
          </p:cNvSpPr>
          <p:nvPr/>
        </p:nvSpPr>
        <p:spPr bwMode="auto">
          <a:xfrm>
            <a:off x="8139113" y="461962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FF0000"/>
                </a:solidFill>
                <a:latin typeface="Times" panose="02020603050405020304" pitchFamily="18" charset="0"/>
              </a:rPr>
              <a:t>2</a:t>
            </a:r>
            <a:endParaRPr lang="en-US" altLang="pt-BR"/>
          </a:p>
        </p:txBody>
      </p:sp>
      <p:sp>
        <p:nvSpPr>
          <p:cNvPr id="236715" name="Rectangle 171"/>
          <p:cNvSpPr>
            <a:spLocks noChangeArrowheads="1"/>
          </p:cNvSpPr>
          <p:nvPr/>
        </p:nvSpPr>
        <p:spPr bwMode="auto">
          <a:xfrm>
            <a:off x="6969125" y="40401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FF0000"/>
                </a:solidFill>
                <a:latin typeface="Times" panose="02020603050405020304" pitchFamily="18" charset="0"/>
              </a:rPr>
              <a:t>3</a:t>
            </a:r>
            <a:endParaRPr lang="en-US" altLang="pt-BR"/>
          </a:p>
        </p:txBody>
      </p:sp>
      <p:sp>
        <p:nvSpPr>
          <p:cNvPr id="236716" name="Rectangle 172"/>
          <p:cNvSpPr>
            <a:spLocks noChangeArrowheads="1"/>
          </p:cNvSpPr>
          <p:nvPr/>
        </p:nvSpPr>
        <p:spPr bwMode="auto">
          <a:xfrm>
            <a:off x="8674100" y="49926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US" altLang="pt-BR"/>
          </a:p>
        </p:txBody>
      </p:sp>
      <p:sp>
        <p:nvSpPr>
          <p:cNvPr id="236717" name="Freeform 173"/>
          <p:cNvSpPr>
            <a:spLocks/>
          </p:cNvSpPr>
          <p:nvPr/>
        </p:nvSpPr>
        <p:spPr bwMode="auto">
          <a:xfrm>
            <a:off x="6553200" y="58007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7 h 14"/>
              <a:gd name="T4" fmla="*/ 14 w 14"/>
              <a:gd name="T5" fmla="*/ 14 h 14"/>
              <a:gd name="T6" fmla="*/ 14 w 14"/>
              <a:gd name="T7" fmla="*/ 7 h 14"/>
              <a:gd name="T8" fmla="*/ 0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18" name="Freeform 174"/>
          <p:cNvSpPr>
            <a:spLocks/>
          </p:cNvSpPr>
          <p:nvPr/>
        </p:nvSpPr>
        <p:spPr bwMode="auto">
          <a:xfrm>
            <a:off x="6794500" y="5308600"/>
            <a:ext cx="31750" cy="22225"/>
          </a:xfrm>
          <a:custGeom>
            <a:avLst/>
            <a:gdLst>
              <a:gd name="T0" fmla="*/ 0 w 20"/>
              <a:gd name="T1" fmla="*/ 7 h 14"/>
              <a:gd name="T2" fmla="*/ 7 w 20"/>
              <a:gd name="T3" fmla="*/ 0 h 14"/>
              <a:gd name="T4" fmla="*/ 20 w 20"/>
              <a:gd name="T5" fmla="*/ 7 h 14"/>
              <a:gd name="T6" fmla="*/ 13 w 20"/>
              <a:gd name="T7" fmla="*/ 14 h 14"/>
              <a:gd name="T8" fmla="*/ 0 w 20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3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19" name="Freeform 175"/>
          <p:cNvSpPr>
            <a:spLocks/>
          </p:cNvSpPr>
          <p:nvPr/>
        </p:nvSpPr>
        <p:spPr bwMode="auto">
          <a:xfrm>
            <a:off x="6553200" y="5319713"/>
            <a:ext cx="261938" cy="492125"/>
          </a:xfrm>
          <a:custGeom>
            <a:avLst/>
            <a:gdLst>
              <a:gd name="T0" fmla="*/ 0 w 165"/>
              <a:gd name="T1" fmla="*/ 303 h 310"/>
              <a:gd name="T2" fmla="*/ 14 w 165"/>
              <a:gd name="T3" fmla="*/ 310 h 310"/>
              <a:gd name="T4" fmla="*/ 165 w 165"/>
              <a:gd name="T5" fmla="*/ 7 h 310"/>
              <a:gd name="T6" fmla="*/ 152 w 165"/>
              <a:gd name="T7" fmla="*/ 0 h 310"/>
              <a:gd name="T8" fmla="*/ 0 w 165"/>
              <a:gd name="T9" fmla="*/ 3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20" name="Freeform 176"/>
          <p:cNvSpPr>
            <a:spLocks/>
          </p:cNvSpPr>
          <p:nvPr/>
        </p:nvSpPr>
        <p:spPr bwMode="auto">
          <a:xfrm>
            <a:off x="6794500" y="5308600"/>
            <a:ext cx="20638" cy="22225"/>
          </a:xfrm>
          <a:custGeom>
            <a:avLst/>
            <a:gdLst>
              <a:gd name="T0" fmla="*/ 13 w 13"/>
              <a:gd name="T1" fmla="*/ 7 h 14"/>
              <a:gd name="T2" fmla="*/ 13 w 13"/>
              <a:gd name="T3" fmla="*/ 0 h 14"/>
              <a:gd name="T4" fmla="*/ 0 w 13"/>
              <a:gd name="T5" fmla="*/ 7 h 14"/>
              <a:gd name="T6" fmla="*/ 0 w 13"/>
              <a:gd name="T7" fmla="*/ 14 h 14"/>
              <a:gd name="T8" fmla="*/ 13 w 13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4">
                <a:moveTo>
                  <a:pt x="13" y="7"/>
                </a:moveTo>
                <a:lnTo>
                  <a:pt x="13" y="0"/>
                </a:lnTo>
                <a:lnTo>
                  <a:pt x="0" y="7"/>
                </a:lnTo>
                <a:lnTo>
                  <a:pt x="0" y="14"/>
                </a:lnTo>
                <a:lnTo>
                  <a:pt x="13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21" name="Freeform 177"/>
          <p:cNvSpPr>
            <a:spLocks/>
          </p:cNvSpPr>
          <p:nvPr/>
        </p:nvSpPr>
        <p:spPr bwMode="auto">
          <a:xfrm>
            <a:off x="7023100" y="5800725"/>
            <a:ext cx="33338" cy="22225"/>
          </a:xfrm>
          <a:custGeom>
            <a:avLst/>
            <a:gdLst>
              <a:gd name="T0" fmla="*/ 14 w 21"/>
              <a:gd name="T1" fmla="*/ 0 h 14"/>
              <a:gd name="T2" fmla="*/ 21 w 21"/>
              <a:gd name="T3" fmla="*/ 7 h 14"/>
              <a:gd name="T4" fmla="*/ 7 w 21"/>
              <a:gd name="T5" fmla="*/ 14 h 14"/>
              <a:gd name="T6" fmla="*/ 0 w 21"/>
              <a:gd name="T7" fmla="*/ 7 h 14"/>
              <a:gd name="T8" fmla="*/ 14 w 21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22" name="Freeform 178"/>
          <p:cNvSpPr>
            <a:spLocks/>
          </p:cNvSpPr>
          <p:nvPr/>
        </p:nvSpPr>
        <p:spPr bwMode="auto">
          <a:xfrm>
            <a:off x="6794500" y="5319713"/>
            <a:ext cx="250825" cy="492125"/>
          </a:xfrm>
          <a:custGeom>
            <a:avLst/>
            <a:gdLst>
              <a:gd name="T0" fmla="*/ 13 w 158"/>
              <a:gd name="T1" fmla="*/ 0 h 310"/>
              <a:gd name="T2" fmla="*/ 0 w 158"/>
              <a:gd name="T3" fmla="*/ 7 h 310"/>
              <a:gd name="T4" fmla="*/ 144 w 158"/>
              <a:gd name="T5" fmla="*/ 310 h 310"/>
              <a:gd name="T6" fmla="*/ 158 w 158"/>
              <a:gd name="T7" fmla="*/ 303 h 310"/>
              <a:gd name="T8" fmla="*/ 13 w 158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310">
                <a:moveTo>
                  <a:pt x="13" y="0"/>
                </a:moveTo>
                <a:lnTo>
                  <a:pt x="0" y="7"/>
                </a:lnTo>
                <a:lnTo>
                  <a:pt x="144" y="310"/>
                </a:lnTo>
                <a:lnTo>
                  <a:pt x="158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23" name="Rectangle 179"/>
          <p:cNvSpPr>
            <a:spLocks noChangeArrowheads="1"/>
          </p:cNvSpPr>
          <p:nvPr/>
        </p:nvSpPr>
        <p:spPr bwMode="auto">
          <a:xfrm>
            <a:off x="6443663" y="56800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24" name="Rectangle 180"/>
          <p:cNvSpPr>
            <a:spLocks noChangeArrowheads="1"/>
          </p:cNvSpPr>
          <p:nvPr/>
        </p:nvSpPr>
        <p:spPr bwMode="auto">
          <a:xfrm>
            <a:off x="6443663" y="5680075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25" name="Rectangle 181"/>
          <p:cNvSpPr>
            <a:spLocks noChangeArrowheads="1"/>
          </p:cNvSpPr>
          <p:nvPr/>
        </p:nvSpPr>
        <p:spPr bwMode="auto">
          <a:xfrm>
            <a:off x="6924675" y="56800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26" name="Rectangle 182"/>
          <p:cNvSpPr>
            <a:spLocks noChangeArrowheads="1"/>
          </p:cNvSpPr>
          <p:nvPr/>
        </p:nvSpPr>
        <p:spPr bwMode="auto">
          <a:xfrm>
            <a:off x="6924675" y="5680075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27" name="Oval 183"/>
          <p:cNvSpPr>
            <a:spLocks noChangeArrowheads="1"/>
          </p:cNvSpPr>
          <p:nvPr/>
        </p:nvSpPr>
        <p:spPr bwMode="auto">
          <a:xfrm>
            <a:off x="6618288" y="5145088"/>
            <a:ext cx="361950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28" name="Oval 184"/>
          <p:cNvSpPr>
            <a:spLocks noChangeArrowheads="1"/>
          </p:cNvSpPr>
          <p:nvPr/>
        </p:nvSpPr>
        <p:spPr bwMode="auto">
          <a:xfrm>
            <a:off x="6619875" y="51450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6729" name="Rectangle 185"/>
          <p:cNvSpPr>
            <a:spLocks noChangeArrowheads="1"/>
          </p:cNvSpPr>
          <p:nvPr/>
        </p:nvSpPr>
        <p:spPr bwMode="auto">
          <a:xfrm>
            <a:off x="6707188" y="52435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000000"/>
                </a:solidFill>
                <a:latin typeface="Times" panose="02020603050405020304" pitchFamily="18" charset="0"/>
              </a:rPr>
              <a:t>54</a:t>
            </a:r>
            <a:endParaRPr lang="en-US" altLang="pt-BR"/>
          </a:p>
        </p:txBody>
      </p:sp>
      <p:sp>
        <p:nvSpPr>
          <p:cNvPr id="236730" name="Rectangle 186"/>
          <p:cNvSpPr>
            <a:spLocks noChangeArrowheads="1"/>
          </p:cNvSpPr>
          <p:nvPr/>
        </p:nvSpPr>
        <p:spPr bwMode="auto">
          <a:xfrm>
            <a:off x="6969125" y="498157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5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US" altLang="pt-BR"/>
          </a:p>
        </p:txBody>
      </p:sp>
      <p:sp>
        <p:nvSpPr>
          <p:cNvPr id="236731" name="Rectangle 187"/>
          <p:cNvSpPr>
            <a:spLocks noChangeArrowheads="1"/>
          </p:cNvSpPr>
          <p:nvPr/>
        </p:nvSpPr>
        <p:spPr bwMode="auto">
          <a:xfrm>
            <a:off x="5810250" y="6161088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9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US" altLang="pt-BR"/>
          </a:p>
        </p:txBody>
      </p:sp>
      <p:sp>
        <p:nvSpPr>
          <p:cNvPr id="236732" name="Rectangle 188"/>
          <p:cNvSpPr>
            <a:spLocks noChangeArrowheads="1"/>
          </p:cNvSpPr>
          <p:nvPr/>
        </p:nvSpPr>
        <p:spPr bwMode="auto">
          <a:xfrm>
            <a:off x="5940425" y="6249988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60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pt-BR"/>
          </a:p>
        </p:txBody>
      </p:sp>
      <p:grpSp>
        <p:nvGrpSpPr>
          <p:cNvPr id="236733" name="Group 189"/>
          <p:cNvGrpSpPr>
            <a:grpSpLocks/>
          </p:cNvGrpSpPr>
          <p:nvPr/>
        </p:nvGrpSpPr>
        <p:grpSpPr bwMode="auto">
          <a:xfrm>
            <a:off x="6761163" y="6161088"/>
            <a:ext cx="361950" cy="361950"/>
            <a:chOff x="4259" y="3881"/>
            <a:chExt cx="228" cy="228"/>
          </a:xfrm>
        </p:grpSpPr>
        <p:sp>
          <p:nvSpPr>
            <p:cNvPr id="236734" name="Rectangle 190"/>
            <p:cNvSpPr>
              <a:spLocks noChangeArrowheads="1"/>
            </p:cNvSpPr>
            <p:nvPr/>
          </p:nvSpPr>
          <p:spPr bwMode="auto">
            <a:xfrm>
              <a:off x="4259" y="3881"/>
              <a:ext cx="15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9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en-US" altLang="pt-BR"/>
            </a:p>
          </p:txBody>
        </p:sp>
        <p:sp>
          <p:nvSpPr>
            <p:cNvPr id="236735" name="Rectangle 191"/>
            <p:cNvSpPr>
              <a:spLocks noChangeArrowheads="1"/>
            </p:cNvSpPr>
            <p:nvPr/>
          </p:nvSpPr>
          <p:spPr bwMode="auto">
            <a:xfrm>
              <a:off x="4349" y="3937"/>
              <a:ext cx="13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6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en-US" altLang="pt-BR"/>
            </a:p>
          </p:txBody>
        </p:sp>
      </p:grpSp>
      <p:sp>
        <p:nvSpPr>
          <p:cNvPr id="236736" name="Rectangle 192"/>
          <p:cNvSpPr>
            <a:spLocks noChangeArrowheads="1"/>
          </p:cNvSpPr>
          <p:nvPr/>
        </p:nvSpPr>
        <p:spPr bwMode="auto">
          <a:xfrm>
            <a:off x="7613650" y="5626100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9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US" altLang="pt-BR"/>
          </a:p>
        </p:txBody>
      </p:sp>
      <p:sp>
        <p:nvSpPr>
          <p:cNvPr id="236737" name="Rectangle 193"/>
          <p:cNvSpPr>
            <a:spLocks noChangeArrowheads="1"/>
          </p:cNvSpPr>
          <p:nvPr/>
        </p:nvSpPr>
        <p:spPr bwMode="auto">
          <a:xfrm>
            <a:off x="7756525" y="5713413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60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endParaRPr lang="en-US" altLang="pt-BR"/>
          </a:p>
        </p:txBody>
      </p:sp>
      <p:sp>
        <p:nvSpPr>
          <p:cNvPr id="236738" name="Rectangle 194"/>
          <p:cNvSpPr>
            <a:spLocks noChangeArrowheads="1"/>
          </p:cNvSpPr>
          <p:nvPr/>
        </p:nvSpPr>
        <p:spPr bwMode="auto">
          <a:xfrm>
            <a:off x="8313738" y="6161088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9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US" altLang="pt-BR"/>
          </a:p>
        </p:txBody>
      </p:sp>
      <p:sp>
        <p:nvSpPr>
          <p:cNvPr id="236739" name="Rectangle 195"/>
          <p:cNvSpPr>
            <a:spLocks noChangeArrowheads="1"/>
          </p:cNvSpPr>
          <p:nvPr/>
        </p:nvSpPr>
        <p:spPr bwMode="auto">
          <a:xfrm>
            <a:off x="8445500" y="6249988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60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endParaRPr lang="en-US" altLang="pt-BR"/>
          </a:p>
        </p:txBody>
      </p:sp>
      <p:sp>
        <p:nvSpPr>
          <p:cNvPr id="236740" name="Rectangle 196"/>
          <p:cNvSpPr>
            <a:spLocks noChangeArrowheads="1"/>
          </p:cNvSpPr>
          <p:nvPr/>
        </p:nvSpPr>
        <p:spPr bwMode="auto">
          <a:xfrm>
            <a:off x="7439025" y="3975100"/>
            <a:ext cx="2301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900" i="1">
                <a:solidFill>
                  <a:srgbClr val="FF0000"/>
                </a:solidFill>
                <a:latin typeface="Times" panose="02020603050405020304" pitchFamily="18" charset="0"/>
              </a:rPr>
              <a:t>x</a:t>
            </a:r>
            <a:endParaRPr lang="en-US" altLang="pt-BR"/>
          </a:p>
        </p:txBody>
      </p:sp>
      <p:sp>
        <p:nvSpPr>
          <p:cNvPr id="236741" name="Rectangle 197"/>
          <p:cNvSpPr>
            <a:spLocks noChangeArrowheads="1"/>
          </p:cNvSpPr>
          <p:nvPr/>
        </p:nvSpPr>
        <p:spPr bwMode="auto">
          <a:xfrm>
            <a:off x="6465888" y="4400550"/>
            <a:ext cx="2301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900" i="1">
                <a:solidFill>
                  <a:srgbClr val="FF0000"/>
                </a:solidFill>
                <a:latin typeface="Times" panose="02020603050405020304" pitchFamily="18" charset="0"/>
              </a:rPr>
              <a:t>y</a:t>
            </a:r>
            <a:endParaRPr lang="en-US" altLang="pt-BR"/>
          </a:p>
        </p:txBody>
      </p:sp>
      <p:sp>
        <p:nvSpPr>
          <p:cNvPr id="236742" name="Rectangle 198"/>
          <p:cNvSpPr>
            <a:spLocks noChangeArrowheads="1"/>
          </p:cNvSpPr>
          <p:nvPr/>
        </p:nvSpPr>
        <p:spPr bwMode="auto">
          <a:xfrm>
            <a:off x="7843838" y="4346575"/>
            <a:ext cx="219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900" i="1">
                <a:solidFill>
                  <a:srgbClr val="FF0000"/>
                </a:solidFill>
                <a:latin typeface="Times" panose="02020603050405020304" pitchFamily="18" charset="0"/>
              </a:rPr>
              <a:t>z</a:t>
            </a:r>
            <a:endParaRPr lang="en-US" altLang="pt-BR"/>
          </a:p>
        </p:txBody>
      </p:sp>
      <p:sp>
        <p:nvSpPr>
          <p:cNvPr id="236743" name="Text Box 199"/>
          <p:cNvSpPr txBox="1">
            <a:spLocks noChangeArrowheads="1"/>
          </p:cNvSpPr>
          <p:nvPr/>
        </p:nvSpPr>
        <p:spPr bwMode="auto">
          <a:xfrm>
            <a:off x="762000" y="3124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24A63E"/>
                </a:solidFill>
                <a:latin typeface="Times New Roman" panose="02020603050405020304" pitchFamily="18" charset="0"/>
              </a:rPr>
              <a:t>desbalanceado</a:t>
            </a:r>
          </a:p>
        </p:txBody>
      </p:sp>
      <p:sp>
        <p:nvSpPr>
          <p:cNvPr id="236744" name="Text Box 200"/>
          <p:cNvSpPr txBox="1">
            <a:spLocks noChangeArrowheads="1"/>
          </p:cNvSpPr>
          <p:nvPr/>
        </p:nvSpPr>
        <p:spPr bwMode="auto">
          <a:xfrm>
            <a:off x="2514600" y="5105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24A63E"/>
                </a:solidFill>
                <a:latin typeface="Times New Roman" panose="02020603050405020304" pitchFamily="18" charset="0"/>
              </a:rPr>
              <a:t>balanceado</a:t>
            </a:r>
          </a:p>
        </p:txBody>
      </p:sp>
      <p:pic>
        <p:nvPicPr>
          <p:cNvPr id="236745" name="Picture 2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65563"/>
            <a:ext cx="2819400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6746" name="Group 202"/>
          <p:cNvGrpSpPr>
            <a:grpSpLocks/>
          </p:cNvGrpSpPr>
          <p:nvPr/>
        </p:nvGrpSpPr>
        <p:grpSpPr bwMode="auto">
          <a:xfrm>
            <a:off x="3714750" y="3705225"/>
            <a:ext cx="246063" cy="333375"/>
            <a:chOff x="4295" y="3881"/>
            <a:chExt cx="155" cy="210"/>
          </a:xfrm>
        </p:grpSpPr>
        <p:sp>
          <p:nvSpPr>
            <p:cNvPr id="236747" name="Rectangle 203"/>
            <p:cNvSpPr>
              <a:spLocks noChangeArrowheads="1"/>
            </p:cNvSpPr>
            <p:nvPr/>
          </p:nvSpPr>
          <p:spPr bwMode="auto">
            <a:xfrm>
              <a:off x="4295" y="3881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9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en-US" altLang="pt-BR"/>
            </a:p>
          </p:txBody>
        </p:sp>
        <p:sp>
          <p:nvSpPr>
            <p:cNvPr id="236748" name="Rectangle 204"/>
            <p:cNvSpPr>
              <a:spLocks noChangeArrowheads="1"/>
            </p:cNvSpPr>
            <p:nvPr/>
          </p:nvSpPr>
          <p:spPr bwMode="auto">
            <a:xfrm>
              <a:off x="4386" y="393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6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en-US" altLang="pt-BR"/>
            </a:p>
          </p:txBody>
        </p:sp>
      </p:grpSp>
    </p:spTree>
    <p:extLst>
      <p:ext uri="{BB962C8B-B14F-4D97-AF65-F5344CB8AC3E}">
        <p14:creationId xmlns:p14="http://schemas.microsoft.com/office/powerpoint/2010/main" val="80126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Inserção</a:t>
            </a:r>
            <a:endParaRPr lang="fr-FR" altLang="pt-B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8006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int Insere(TNo** ppRaiz,Registro* 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if (*ppRaiz == NULL)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*ppRaiz = (TNo*)malloc(sizeof(TNo));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(*ppRaiz)-&gt;Reg = *x;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(*ppRaiz)-&gt;pEsq = 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(*ppRaiz)-&gt;pDir = 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else if ( (*ppRaiz)-&gt;Reg.chave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        &gt; x-&gt;chave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if ( Insere(&amp;(*ppRaiz)-&gt;pEsq,x)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  if (Balanceamento(ppRaiz))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</a:rPr>
              <a:t>     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</a:rPr>
              <a:t>      else</a:t>
            </a:r>
            <a:endParaRPr lang="fr-FR" altLang="pt-BR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    return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495800" y="1600200"/>
            <a:ext cx="480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else if ( (*ppRaiz)-&gt;Reg.chave 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        &lt; x-&gt;chave )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{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if ( Insere(&amp;(*ppRaiz)-&gt;pDir,x) )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  if (Balanceamento(ppRaiz))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</a:rPr>
              <a:t>        return 0;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</a:rPr>
              <a:t>      else</a:t>
            </a:r>
            <a:endParaRPr lang="fr-FR" altLang="pt-BR" sz="14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    return 1;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  return 0;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}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    return 0; /* valor jah presente */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pt-BR" sz="14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6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719263"/>
            <a:ext cx="8748712" cy="12049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800"/>
              <a:t>Inserindo os nós 30, 20, 40, 10, 25, 35 e 50 nesta ordem, teremos:</a:t>
            </a:r>
            <a:endParaRPr lang="pt-BR" altLang="pt-BR" sz="340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-1522413" y="0"/>
            <a:ext cx="8229600" cy="865187"/>
          </a:xfrm>
          <a:noFill/>
          <a:ln/>
        </p:spPr>
        <p:txBody>
          <a:bodyPr anchor="b"/>
          <a:lstStyle/>
          <a:p>
            <a:r>
              <a:rPr lang="pt-BR" altLang="pt-BR" dirty="0" smtClean="0"/>
              <a:t>Árvore completa</a:t>
            </a:r>
            <a:endParaRPr lang="pt-BR" altLang="pt-BR" dirty="0"/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4140200" y="3141663"/>
            <a:ext cx="504825" cy="50323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sz="1800">
                <a:solidFill>
                  <a:schemeClr val="bg1"/>
                </a:solidFill>
                <a:latin typeface="Arial" panose="020B0604020202020204" pitchFamily="34" charset="0"/>
              </a:rPr>
              <a:t>30</a:t>
            </a:r>
          </a:p>
        </p:txBody>
      </p:sp>
      <p:grpSp>
        <p:nvGrpSpPr>
          <p:cNvPr id="189445" name="Group 5"/>
          <p:cNvGrpSpPr>
            <a:grpSpLocks/>
          </p:cNvGrpSpPr>
          <p:nvPr/>
        </p:nvGrpSpPr>
        <p:grpSpPr bwMode="auto">
          <a:xfrm>
            <a:off x="3060700" y="3573463"/>
            <a:ext cx="1152525" cy="790575"/>
            <a:chOff x="1792" y="2613"/>
            <a:chExt cx="726" cy="498"/>
          </a:xfrm>
        </p:grpSpPr>
        <p:sp>
          <p:nvSpPr>
            <p:cNvPr id="189446" name="Oval 6"/>
            <p:cNvSpPr>
              <a:spLocks noChangeArrowheads="1"/>
            </p:cNvSpPr>
            <p:nvPr/>
          </p:nvSpPr>
          <p:spPr bwMode="auto">
            <a:xfrm>
              <a:off x="1792" y="2794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189447" name="Line 7"/>
            <p:cNvSpPr>
              <a:spLocks noChangeShapeType="1"/>
            </p:cNvSpPr>
            <p:nvPr/>
          </p:nvSpPr>
          <p:spPr bwMode="auto">
            <a:xfrm flipH="1">
              <a:off x="2064" y="2613"/>
              <a:ext cx="45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9448" name="Group 8"/>
          <p:cNvGrpSpPr>
            <a:grpSpLocks/>
          </p:cNvGrpSpPr>
          <p:nvPr/>
        </p:nvGrpSpPr>
        <p:grpSpPr bwMode="auto">
          <a:xfrm>
            <a:off x="2339975" y="4292600"/>
            <a:ext cx="792163" cy="792163"/>
            <a:chOff x="1338" y="3066"/>
            <a:chExt cx="499" cy="499"/>
          </a:xfrm>
        </p:grpSpPr>
        <p:sp>
          <p:nvSpPr>
            <p:cNvPr id="189449" name="Oval 9"/>
            <p:cNvSpPr>
              <a:spLocks noChangeArrowheads="1"/>
            </p:cNvSpPr>
            <p:nvPr/>
          </p:nvSpPr>
          <p:spPr bwMode="auto">
            <a:xfrm>
              <a:off x="1338" y="3248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189450" name="Line 10"/>
            <p:cNvSpPr>
              <a:spLocks noChangeShapeType="1"/>
            </p:cNvSpPr>
            <p:nvPr/>
          </p:nvSpPr>
          <p:spPr bwMode="auto">
            <a:xfrm flipH="1">
              <a:off x="1565" y="3066"/>
              <a:ext cx="27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9451" name="Group 11"/>
          <p:cNvGrpSpPr>
            <a:grpSpLocks/>
          </p:cNvGrpSpPr>
          <p:nvPr/>
        </p:nvGrpSpPr>
        <p:grpSpPr bwMode="auto">
          <a:xfrm>
            <a:off x="3492500" y="4221163"/>
            <a:ext cx="720725" cy="863600"/>
            <a:chOff x="2064" y="3021"/>
            <a:chExt cx="454" cy="544"/>
          </a:xfrm>
        </p:grpSpPr>
        <p:sp>
          <p:nvSpPr>
            <p:cNvPr id="189452" name="Oval 12"/>
            <p:cNvSpPr>
              <a:spLocks noChangeArrowheads="1"/>
            </p:cNvSpPr>
            <p:nvPr/>
          </p:nvSpPr>
          <p:spPr bwMode="auto">
            <a:xfrm>
              <a:off x="2200" y="3248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189453" name="Line 13"/>
            <p:cNvSpPr>
              <a:spLocks noChangeShapeType="1"/>
            </p:cNvSpPr>
            <p:nvPr/>
          </p:nvSpPr>
          <p:spPr bwMode="auto">
            <a:xfrm>
              <a:off x="2064" y="3021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9454" name="Group 14"/>
          <p:cNvGrpSpPr>
            <a:grpSpLocks/>
          </p:cNvGrpSpPr>
          <p:nvPr/>
        </p:nvGrpSpPr>
        <p:grpSpPr bwMode="auto">
          <a:xfrm>
            <a:off x="4572000" y="3500438"/>
            <a:ext cx="1296988" cy="863600"/>
            <a:chOff x="2744" y="2567"/>
            <a:chExt cx="817" cy="544"/>
          </a:xfrm>
        </p:grpSpPr>
        <p:sp>
          <p:nvSpPr>
            <p:cNvPr id="189455" name="Oval 15"/>
            <p:cNvSpPr>
              <a:spLocks noChangeArrowheads="1"/>
            </p:cNvSpPr>
            <p:nvPr/>
          </p:nvSpPr>
          <p:spPr bwMode="auto">
            <a:xfrm>
              <a:off x="3243" y="2794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189456" name="Line 16"/>
            <p:cNvSpPr>
              <a:spLocks noChangeShapeType="1"/>
            </p:cNvSpPr>
            <p:nvPr/>
          </p:nvSpPr>
          <p:spPr bwMode="auto">
            <a:xfrm>
              <a:off x="2744" y="2567"/>
              <a:ext cx="49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9457" name="Group 17"/>
          <p:cNvGrpSpPr>
            <a:grpSpLocks/>
          </p:cNvGrpSpPr>
          <p:nvPr/>
        </p:nvGrpSpPr>
        <p:grpSpPr bwMode="auto">
          <a:xfrm>
            <a:off x="4716463" y="4292600"/>
            <a:ext cx="720725" cy="792163"/>
            <a:chOff x="2835" y="3066"/>
            <a:chExt cx="454" cy="499"/>
          </a:xfrm>
        </p:grpSpPr>
        <p:sp>
          <p:nvSpPr>
            <p:cNvPr id="189458" name="Oval 18"/>
            <p:cNvSpPr>
              <a:spLocks noChangeArrowheads="1"/>
            </p:cNvSpPr>
            <p:nvPr/>
          </p:nvSpPr>
          <p:spPr bwMode="auto">
            <a:xfrm>
              <a:off x="2835" y="3248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189459" name="Line 19"/>
            <p:cNvSpPr>
              <a:spLocks noChangeShapeType="1"/>
            </p:cNvSpPr>
            <p:nvPr/>
          </p:nvSpPr>
          <p:spPr bwMode="auto">
            <a:xfrm flipH="1">
              <a:off x="3062" y="3066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9460" name="Group 20"/>
          <p:cNvGrpSpPr>
            <a:grpSpLocks/>
          </p:cNvGrpSpPr>
          <p:nvPr/>
        </p:nvGrpSpPr>
        <p:grpSpPr bwMode="auto">
          <a:xfrm>
            <a:off x="5797550" y="4292600"/>
            <a:ext cx="792163" cy="792163"/>
            <a:chOff x="3516" y="3066"/>
            <a:chExt cx="499" cy="499"/>
          </a:xfrm>
        </p:grpSpPr>
        <p:sp>
          <p:nvSpPr>
            <p:cNvPr id="189461" name="Oval 21"/>
            <p:cNvSpPr>
              <a:spLocks noChangeArrowheads="1"/>
            </p:cNvSpPr>
            <p:nvPr/>
          </p:nvSpPr>
          <p:spPr bwMode="auto">
            <a:xfrm>
              <a:off x="3697" y="3248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50</a:t>
              </a:r>
            </a:p>
          </p:txBody>
        </p:sp>
        <p:sp>
          <p:nvSpPr>
            <p:cNvPr id="189462" name="Line 22"/>
            <p:cNvSpPr>
              <a:spLocks noChangeShapeType="1"/>
            </p:cNvSpPr>
            <p:nvPr/>
          </p:nvSpPr>
          <p:spPr bwMode="auto">
            <a:xfrm>
              <a:off x="3516" y="3066"/>
              <a:ext cx="2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266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Implementação de Inserção</a:t>
            </a:r>
            <a:endParaRPr lang="fr-FR" altLang="pt-BR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Cálculo de fatores de balanceamento</a:t>
            </a:r>
          </a:p>
          <a:p>
            <a:pPr lvl="1"/>
            <a:r>
              <a:rPr lang="pt-BR" altLang="pt-BR"/>
              <a:t>Custo: O(log n) ??</a:t>
            </a:r>
          </a:p>
          <a:p>
            <a:r>
              <a:rPr lang="pt-BR" altLang="pt-BR"/>
              <a:t>Como melhorar?</a:t>
            </a:r>
          </a:p>
          <a:p>
            <a:pPr lvl="1"/>
            <a:r>
              <a:rPr lang="pt-BR" altLang="pt-BR"/>
              <a:t>Cada nó: </a:t>
            </a:r>
          </a:p>
          <a:p>
            <a:pPr lvl="2"/>
            <a:r>
              <a:rPr lang="pt-BR" altLang="pt-BR"/>
              <a:t>Fator de balanceamento</a:t>
            </a:r>
          </a:p>
          <a:p>
            <a:pPr lvl="2"/>
            <a:r>
              <a:rPr lang="pt-BR" altLang="pt-BR"/>
              <a:t>Profundidade x Altura</a:t>
            </a:r>
          </a:p>
          <a:p>
            <a:pPr lvl="1"/>
            <a:r>
              <a:rPr lang="pt-BR" altLang="pt-BR"/>
              <a:t>Problema: atualizar dados durante rotações</a:t>
            </a:r>
          </a:p>
          <a:p>
            <a:pPr lvl="2"/>
            <a:endParaRPr lang="pt-BR" altLang="pt-BR"/>
          </a:p>
          <a:p>
            <a:pPr lvl="1"/>
            <a:endParaRPr lang="fr-FR" altLang="pt-BR"/>
          </a:p>
        </p:txBody>
      </p:sp>
    </p:spTree>
    <p:extLst>
      <p:ext uri="{BB962C8B-B14F-4D97-AF65-F5344CB8AC3E}">
        <p14:creationId xmlns:p14="http://schemas.microsoft.com/office/powerpoint/2010/main" val="45881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26987" y="48125"/>
            <a:ext cx="6530975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Remoção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r>
              <a:rPr lang="en-US" altLang="en-US" dirty="0" err="1"/>
              <a:t>uma</a:t>
            </a:r>
            <a:r>
              <a:rPr lang="en-US" altLang="en-US" dirty="0"/>
              <a:t> </a:t>
            </a:r>
            <a:r>
              <a:rPr lang="en-US" altLang="en-US" dirty="0" err="1"/>
              <a:t>árvore</a:t>
            </a:r>
            <a:r>
              <a:rPr lang="en-US" altLang="en-US" dirty="0"/>
              <a:t> AVL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9248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Remoção começa como em uma árvore binária de busca </a:t>
            </a:r>
            <a:r>
              <a:rPr lang="en-US" altLang="en-US" sz="2200">
                <a:sym typeface="Wingdings" panose="05000000000000000000" pitchFamily="2" charset="2"/>
              </a:rPr>
              <a:t> pode causar desbalanceamento</a:t>
            </a: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200"/>
              <a:t>Exemplo: </a:t>
            </a:r>
          </a:p>
        </p:txBody>
      </p:sp>
      <p:grpSp>
        <p:nvGrpSpPr>
          <p:cNvPr id="161796" name="Group 4"/>
          <p:cNvGrpSpPr>
            <a:grpSpLocks/>
          </p:cNvGrpSpPr>
          <p:nvPr/>
        </p:nvGrpSpPr>
        <p:grpSpPr bwMode="auto">
          <a:xfrm>
            <a:off x="2147888" y="2927350"/>
            <a:ext cx="2743200" cy="2755900"/>
            <a:chOff x="2112" y="1824"/>
            <a:chExt cx="1728" cy="1736"/>
          </a:xfrm>
        </p:grpSpPr>
        <p:sp>
          <p:nvSpPr>
            <p:cNvPr id="161797" name="Oval 5"/>
            <p:cNvSpPr>
              <a:spLocks noChangeArrowheads="1"/>
            </p:cNvSpPr>
            <p:nvPr/>
          </p:nvSpPr>
          <p:spPr bwMode="auto">
            <a:xfrm>
              <a:off x="2686" y="182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161798" name="Oval 6"/>
            <p:cNvSpPr>
              <a:spLocks noChangeArrowheads="1"/>
            </p:cNvSpPr>
            <p:nvPr/>
          </p:nvSpPr>
          <p:spPr bwMode="auto">
            <a:xfrm>
              <a:off x="2164" y="220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61799" name="Oval 7"/>
            <p:cNvSpPr>
              <a:spLocks noChangeArrowheads="1"/>
            </p:cNvSpPr>
            <p:nvPr/>
          </p:nvSpPr>
          <p:spPr bwMode="auto">
            <a:xfrm>
              <a:off x="3416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61800" name="Oval 8"/>
            <p:cNvSpPr>
              <a:spLocks noChangeArrowheads="1"/>
            </p:cNvSpPr>
            <p:nvPr/>
          </p:nvSpPr>
          <p:spPr bwMode="auto">
            <a:xfrm>
              <a:off x="2296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61801" name="Oval 9"/>
            <p:cNvSpPr>
              <a:spLocks noChangeArrowheads="1"/>
            </p:cNvSpPr>
            <p:nvPr/>
          </p:nvSpPr>
          <p:spPr bwMode="auto">
            <a:xfrm>
              <a:off x="2908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61802" name="Oval 10"/>
            <p:cNvSpPr>
              <a:spLocks noChangeArrowheads="1"/>
            </p:cNvSpPr>
            <p:nvPr/>
          </p:nvSpPr>
          <p:spPr bwMode="auto">
            <a:xfrm>
              <a:off x="3544" y="306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61803" name="Oval 11"/>
            <p:cNvSpPr>
              <a:spLocks noChangeArrowheads="1"/>
            </p:cNvSpPr>
            <p:nvPr/>
          </p:nvSpPr>
          <p:spPr bwMode="auto">
            <a:xfrm>
              <a:off x="2686" y="30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161804" name="Oval 12"/>
            <p:cNvSpPr>
              <a:spLocks noChangeArrowheads="1"/>
            </p:cNvSpPr>
            <p:nvPr/>
          </p:nvSpPr>
          <p:spPr bwMode="auto">
            <a:xfrm>
              <a:off x="3166" y="220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161805" name="Rectangle 13"/>
            <p:cNvSpPr>
              <a:spLocks noChangeArrowheads="1"/>
            </p:cNvSpPr>
            <p:nvPr/>
          </p:nvSpPr>
          <p:spPr bwMode="auto">
            <a:xfrm>
              <a:off x="2112" y="260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61806" name="Rectangle 14"/>
            <p:cNvSpPr>
              <a:spLocks noChangeArrowheads="1"/>
            </p:cNvSpPr>
            <p:nvPr/>
          </p:nvSpPr>
          <p:spPr bwMode="auto">
            <a:xfrm>
              <a:off x="2304" y="303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61807" name="Rectangle 15"/>
            <p:cNvSpPr>
              <a:spLocks noChangeArrowheads="1"/>
            </p:cNvSpPr>
            <p:nvPr/>
          </p:nvSpPr>
          <p:spPr bwMode="auto">
            <a:xfrm>
              <a:off x="2496" y="303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61808" name="Rectangle 16"/>
            <p:cNvSpPr>
              <a:spLocks noChangeArrowheads="1"/>
            </p:cNvSpPr>
            <p:nvPr/>
          </p:nvSpPr>
          <p:spPr bwMode="auto">
            <a:xfrm>
              <a:off x="2688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61809" name="Rectangle 17"/>
            <p:cNvSpPr>
              <a:spLocks noChangeArrowheads="1"/>
            </p:cNvSpPr>
            <p:nvPr/>
          </p:nvSpPr>
          <p:spPr bwMode="auto">
            <a:xfrm>
              <a:off x="2880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61810" name="Rectangle 18"/>
            <p:cNvSpPr>
              <a:spLocks noChangeArrowheads="1"/>
            </p:cNvSpPr>
            <p:nvPr/>
          </p:nvSpPr>
          <p:spPr bwMode="auto">
            <a:xfrm>
              <a:off x="3360" y="307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61811" name="Rectangle 19"/>
            <p:cNvSpPr>
              <a:spLocks noChangeArrowheads="1"/>
            </p:cNvSpPr>
            <p:nvPr/>
          </p:nvSpPr>
          <p:spPr bwMode="auto">
            <a:xfrm>
              <a:off x="3552" y="345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61812" name="Rectangle 20"/>
            <p:cNvSpPr>
              <a:spLocks noChangeArrowheads="1"/>
            </p:cNvSpPr>
            <p:nvPr/>
          </p:nvSpPr>
          <p:spPr bwMode="auto">
            <a:xfrm>
              <a:off x="3744" y="345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cxnSp>
          <p:nvCxnSpPr>
            <p:cNvPr id="161813" name="AutoShape 21"/>
            <p:cNvCxnSpPr>
              <a:cxnSpLocks noChangeShapeType="1"/>
              <a:stCxn id="161797" idx="4"/>
              <a:endCxn id="161798" idx="0"/>
            </p:cNvCxnSpPr>
            <p:nvPr/>
          </p:nvCxnSpPr>
          <p:spPr bwMode="auto">
            <a:xfrm flipH="1">
              <a:off x="2305" y="2078"/>
              <a:ext cx="522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4" name="AutoShape 22"/>
            <p:cNvCxnSpPr>
              <a:cxnSpLocks noChangeShapeType="1"/>
              <a:stCxn id="161798" idx="4"/>
              <a:endCxn id="161805" idx="0"/>
            </p:cNvCxnSpPr>
            <p:nvPr/>
          </p:nvCxnSpPr>
          <p:spPr bwMode="auto">
            <a:xfrm flipH="1">
              <a:off x="2160" y="2462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5" name="AutoShape 23"/>
            <p:cNvCxnSpPr>
              <a:cxnSpLocks noChangeShapeType="1"/>
              <a:stCxn id="161798" idx="4"/>
              <a:endCxn id="161800" idx="0"/>
            </p:cNvCxnSpPr>
            <p:nvPr/>
          </p:nvCxnSpPr>
          <p:spPr bwMode="auto">
            <a:xfrm>
              <a:off x="2305" y="2462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6" name="AutoShape 24"/>
            <p:cNvCxnSpPr>
              <a:cxnSpLocks noChangeShapeType="1"/>
              <a:stCxn id="161797" idx="4"/>
              <a:endCxn id="161804" idx="0"/>
            </p:cNvCxnSpPr>
            <p:nvPr/>
          </p:nvCxnSpPr>
          <p:spPr bwMode="auto">
            <a:xfrm>
              <a:off x="2827" y="2078"/>
              <a:ext cx="48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7" name="AutoShape 25"/>
            <p:cNvCxnSpPr>
              <a:cxnSpLocks noChangeShapeType="1"/>
              <a:stCxn id="161799" idx="0"/>
              <a:endCxn id="161804" idx="4"/>
            </p:cNvCxnSpPr>
            <p:nvPr/>
          </p:nvCxnSpPr>
          <p:spPr bwMode="auto">
            <a:xfrm flipH="1" flipV="1">
              <a:off x="3307" y="2462"/>
              <a:ext cx="25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8" name="AutoShape 26"/>
            <p:cNvCxnSpPr>
              <a:cxnSpLocks noChangeShapeType="1"/>
              <a:stCxn id="161799" idx="4"/>
              <a:endCxn id="161802" idx="0"/>
            </p:cNvCxnSpPr>
            <p:nvPr/>
          </p:nvCxnSpPr>
          <p:spPr bwMode="auto">
            <a:xfrm>
              <a:off x="3557" y="2894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9" name="AutoShape 27"/>
            <p:cNvCxnSpPr>
              <a:cxnSpLocks noChangeShapeType="1"/>
              <a:stCxn id="161801" idx="4"/>
              <a:endCxn id="161803" idx="0"/>
            </p:cNvCxnSpPr>
            <p:nvPr/>
          </p:nvCxnSpPr>
          <p:spPr bwMode="auto">
            <a:xfrm flipH="1">
              <a:off x="2827" y="2894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0" name="AutoShape 28"/>
            <p:cNvCxnSpPr>
              <a:cxnSpLocks noChangeShapeType="1"/>
              <a:stCxn id="161800" idx="4"/>
              <a:endCxn id="161806" idx="0"/>
            </p:cNvCxnSpPr>
            <p:nvPr/>
          </p:nvCxnSpPr>
          <p:spPr bwMode="auto">
            <a:xfrm flipH="1">
              <a:off x="2352" y="289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1" name="AutoShape 29"/>
            <p:cNvCxnSpPr>
              <a:cxnSpLocks noChangeShapeType="1"/>
              <a:stCxn id="161800" idx="4"/>
              <a:endCxn id="161807" idx="0"/>
            </p:cNvCxnSpPr>
            <p:nvPr/>
          </p:nvCxnSpPr>
          <p:spPr bwMode="auto">
            <a:xfrm>
              <a:off x="2437" y="289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2" name="AutoShape 30"/>
            <p:cNvCxnSpPr>
              <a:cxnSpLocks noChangeShapeType="1"/>
              <a:stCxn id="161803" idx="4"/>
              <a:endCxn id="161808" idx="0"/>
            </p:cNvCxnSpPr>
            <p:nvPr/>
          </p:nvCxnSpPr>
          <p:spPr bwMode="auto">
            <a:xfrm flipH="1">
              <a:off x="2736" y="33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3" name="AutoShape 31"/>
            <p:cNvCxnSpPr>
              <a:cxnSpLocks noChangeShapeType="1"/>
              <a:stCxn id="161803" idx="4"/>
              <a:endCxn id="161809" idx="0"/>
            </p:cNvCxnSpPr>
            <p:nvPr/>
          </p:nvCxnSpPr>
          <p:spPr bwMode="auto">
            <a:xfrm>
              <a:off x="2827" y="33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4" name="AutoShape 32"/>
            <p:cNvCxnSpPr>
              <a:cxnSpLocks noChangeShapeType="1"/>
              <a:stCxn id="161801" idx="4"/>
              <a:endCxn id="161829" idx="0"/>
            </p:cNvCxnSpPr>
            <p:nvPr/>
          </p:nvCxnSpPr>
          <p:spPr bwMode="auto">
            <a:xfrm>
              <a:off x="3049" y="2894"/>
              <a:ext cx="124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5" name="AutoShape 33"/>
            <p:cNvCxnSpPr>
              <a:cxnSpLocks noChangeShapeType="1"/>
              <a:stCxn id="161799" idx="4"/>
              <a:endCxn id="161810" idx="0"/>
            </p:cNvCxnSpPr>
            <p:nvPr/>
          </p:nvCxnSpPr>
          <p:spPr bwMode="auto">
            <a:xfrm flipH="1">
              <a:off x="3408" y="2894"/>
              <a:ext cx="149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6" name="AutoShape 34"/>
            <p:cNvCxnSpPr>
              <a:cxnSpLocks noChangeShapeType="1"/>
              <a:stCxn id="161801" idx="0"/>
              <a:endCxn id="161804" idx="4"/>
            </p:cNvCxnSpPr>
            <p:nvPr/>
          </p:nvCxnSpPr>
          <p:spPr bwMode="auto">
            <a:xfrm flipV="1">
              <a:off x="3049" y="2462"/>
              <a:ext cx="258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7" name="AutoShape 35"/>
            <p:cNvCxnSpPr>
              <a:cxnSpLocks noChangeShapeType="1"/>
              <a:stCxn id="161802" idx="4"/>
              <a:endCxn id="161811" idx="0"/>
            </p:cNvCxnSpPr>
            <p:nvPr/>
          </p:nvCxnSpPr>
          <p:spPr bwMode="auto">
            <a:xfrm flipH="1">
              <a:off x="3600" y="3318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8" name="AutoShape 36"/>
            <p:cNvCxnSpPr>
              <a:cxnSpLocks noChangeShapeType="1"/>
              <a:stCxn id="161802" idx="4"/>
              <a:endCxn id="161812" idx="0"/>
            </p:cNvCxnSpPr>
            <p:nvPr/>
          </p:nvCxnSpPr>
          <p:spPr bwMode="auto">
            <a:xfrm>
              <a:off x="3685" y="3318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3032" y="30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161830" name="Rectangle 38"/>
            <p:cNvSpPr>
              <a:spLocks noChangeArrowheads="1"/>
            </p:cNvSpPr>
            <p:nvPr/>
          </p:nvSpPr>
          <p:spPr bwMode="auto">
            <a:xfrm>
              <a:off x="3034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61831" name="Rectangle 39"/>
            <p:cNvSpPr>
              <a:spLocks noChangeArrowheads="1"/>
            </p:cNvSpPr>
            <p:nvPr/>
          </p:nvSpPr>
          <p:spPr bwMode="auto">
            <a:xfrm>
              <a:off x="3226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cxnSp>
          <p:nvCxnSpPr>
            <p:cNvPr id="161832" name="AutoShape 40"/>
            <p:cNvCxnSpPr>
              <a:cxnSpLocks noChangeShapeType="1"/>
              <a:stCxn id="161829" idx="4"/>
              <a:endCxn id="161830" idx="0"/>
            </p:cNvCxnSpPr>
            <p:nvPr/>
          </p:nvCxnSpPr>
          <p:spPr bwMode="auto">
            <a:xfrm flipH="1">
              <a:off x="3082" y="33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33" name="AutoShape 41"/>
            <p:cNvCxnSpPr>
              <a:cxnSpLocks noChangeShapeType="1"/>
              <a:stCxn id="161829" idx="4"/>
              <a:endCxn id="161831" idx="0"/>
            </p:cNvCxnSpPr>
            <p:nvPr/>
          </p:nvCxnSpPr>
          <p:spPr bwMode="auto">
            <a:xfrm>
              <a:off x="3173" y="33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1834" name="Oval 42"/>
          <p:cNvSpPr>
            <a:spLocks noChangeArrowheads="1"/>
          </p:cNvSpPr>
          <p:nvPr/>
        </p:nvSpPr>
        <p:spPr bwMode="auto">
          <a:xfrm>
            <a:off x="6107113" y="29273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161835" name="Oval 43"/>
          <p:cNvSpPr>
            <a:spLocks noChangeArrowheads="1"/>
          </p:cNvSpPr>
          <p:nvPr/>
        </p:nvSpPr>
        <p:spPr bwMode="auto">
          <a:xfrm>
            <a:off x="5573713" y="35369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61836" name="Oval 44"/>
          <p:cNvSpPr>
            <a:spLocks noChangeArrowheads="1"/>
          </p:cNvSpPr>
          <p:nvPr/>
        </p:nvSpPr>
        <p:spPr bwMode="auto">
          <a:xfrm>
            <a:off x="7113588" y="42227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161837" name="Oval 45"/>
          <p:cNvSpPr>
            <a:spLocks noChangeArrowheads="1"/>
          </p:cNvSpPr>
          <p:nvPr/>
        </p:nvSpPr>
        <p:spPr bwMode="auto">
          <a:xfrm>
            <a:off x="6307138" y="42227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61838" name="Oval 46"/>
          <p:cNvSpPr>
            <a:spLocks noChangeArrowheads="1"/>
          </p:cNvSpPr>
          <p:nvPr/>
        </p:nvSpPr>
        <p:spPr bwMode="auto">
          <a:xfrm>
            <a:off x="7316788" y="48958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161839" name="Oval 47"/>
          <p:cNvSpPr>
            <a:spLocks noChangeArrowheads="1"/>
          </p:cNvSpPr>
          <p:nvPr/>
        </p:nvSpPr>
        <p:spPr bwMode="auto">
          <a:xfrm>
            <a:off x="5954713" y="49085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161840" name="Oval 48"/>
          <p:cNvSpPr>
            <a:spLocks noChangeArrowheads="1"/>
          </p:cNvSpPr>
          <p:nvPr/>
        </p:nvSpPr>
        <p:spPr bwMode="auto">
          <a:xfrm>
            <a:off x="6716713" y="35369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sp>
        <p:nvSpPr>
          <p:cNvPr id="161841" name="Rectangle 49"/>
          <p:cNvSpPr>
            <a:spLocks noChangeArrowheads="1"/>
          </p:cNvSpPr>
          <p:nvPr/>
        </p:nvSpPr>
        <p:spPr bwMode="auto">
          <a:xfrm>
            <a:off x="5567363" y="41592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1842" name="Rectangle 50"/>
          <p:cNvSpPr>
            <a:spLocks noChangeArrowheads="1"/>
          </p:cNvSpPr>
          <p:nvPr/>
        </p:nvSpPr>
        <p:spPr bwMode="auto">
          <a:xfrm>
            <a:off x="5872163" y="41592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1843" name="Rectangle 51"/>
          <p:cNvSpPr>
            <a:spLocks noChangeArrowheads="1"/>
          </p:cNvSpPr>
          <p:nvPr/>
        </p:nvSpPr>
        <p:spPr bwMode="auto">
          <a:xfrm>
            <a:off x="5957888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1844" name="Rectangle 52"/>
          <p:cNvSpPr>
            <a:spLocks noChangeArrowheads="1"/>
          </p:cNvSpPr>
          <p:nvPr/>
        </p:nvSpPr>
        <p:spPr bwMode="auto">
          <a:xfrm>
            <a:off x="6262688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1845" name="Rectangle 53"/>
          <p:cNvSpPr>
            <a:spLocks noChangeArrowheads="1"/>
          </p:cNvSpPr>
          <p:nvPr/>
        </p:nvSpPr>
        <p:spPr bwMode="auto">
          <a:xfrm>
            <a:off x="7024688" y="49085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1846" name="Rectangle 54"/>
          <p:cNvSpPr>
            <a:spLocks noChangeArrowheads="1"/>
          </p:cNvSpPr>
          <p:nvPr/>
        </p:nvSpPr>
        <p:spPr bwMode="auto">
          <a:xfrm>
            <a:off x="7329488" y="55181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1847" name="Rectangle 55"/>
          <p:cNvSpPr>
            <a:spLocks noChangeArrowheads="1"/>
          </p:cNvSpPr>
          <p:nvPr/>
        </p:nvSpPr>
        <p:spPr bwMode="auto">
          <a:xfrm>
            <a:off x="7634288" y="55181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cxnSp>
        <p:nvCxnSpPr>
          <p:cNvPr id="161848" name="AutoShape 56"/>
          <p:cNvCxnSpPr>
            <a:cxnSpLocks noChangeShapeType="1"/>
            <a:stCxn id="161834" idx="4"/>
            <a:endCxn id="161835" idx="0"/>
          </p:cNvCxnSpPr>
          <p:nvPr/>
        </p:nvCxnSpPr>
        <p:spPr bwMode="auto">
          <a:xfrm flipH="1">
            <a:off x="5797550" y="333057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49" name="AutoShape 57"/>
          <p:cNvCxnSpPr>
            <a:cxnSpLocks noChangeShapeType="1"/>
            <a:stCxn id="161835" idx="4"/>
            <a:endCxn id="161841" idx="0"/>
          </p:cNvCxnSpPr>
          <p:nvPr/>
        </p:nvCxnSpPr>
        <p:spPr bwMode="auto">
          <a:xfrm flipH="1">
            <a:off x="5643563" y="394017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50" name="AutoShape 58"/>
          <p:cNvCxnSpPr>
            <a:cxnSpLocks noChangeShapeType="1"/>
            <a:stCxn id="161835" idx="4"/>
            <a:endCxn id="161842" idx="0"/>
          </p:cNvCxnSpPr>
          <p:nvPr/>
        </p:nvCxnSpPr>
        <p:spPr bwMode="auto">
          <a:xfrm>
            <a:off x="5797550" y="394017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51" name="AutoShape 59"/>
          <p:cNvCxnSpPr>
            <a:cxnSpLocks noChangeShapeType="1"/>
            <a:stCxn id="161834" idx="4"/>
            <a:endCxn id="161840" idx="0"/>
          </p:cNvCxnSpPr>
          <p:nvPr/>
        </p:nvCxnSpPr>
        <p:spPr bwMode="auto">
          <a:xfrm>
            <a:off x="6330950" y="333057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52" name="AutoShape 60"/>
          <p:cNvCxnSpPr>
            <a:cxnSpLocks noChangeShapeType="1"/>
            <a:stCxn id="161836" idx="0"/>
            <a:endCxn id="161840" idx="4"/>
          </p:cNvCxnSpPr>
          <p:nvPr/>
        </p:nvCxnSpPr>
        <p:spPr bwMode="auto">
          <a:xfrm flipH="1" flipV="1">
            <a:off x="6940550" y="394017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53" name="AutoShape 61"/>
          <p:cNvCxnSpPr>
            <a:cxnSpLocks noChangeShapeType="1"/>
            <a:stCxn id="161836" idx="4"/>
            <a:endCxn id="161838" idx="0"/>
          </p:cNvCxnSpPr>
          <p:nvPr/>
        </p:nvCxnSpPr>
        <p:spPr bwMode="auto">
          <a:xfrm>
            <a:off x="7337425" y="462597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54" name="AutoShape 62"/>
          <p:cNvCxnSpPr>
            <a:cxnSpLocks noChangeShapeType="1"/>
            <a:stCxn id="161837" idx="4"/>
            <a:endCxn id="161839" idx="0"/>
          </p:cNvCxnSpPr>
          <p:nvPr/>
        </p:nvCxnSpPr>
        <p:spPr bwMode="auto">
          <a:xfrm flipH="1">
            <a:off x="6178550" y="462597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55" name="AutoShape 63"/>
          <p:cNvCxnSpPr>
            <a:cxnSpLocks noChangeShapeType="1"/>
            <a:stCxn id="161839" idx="4"/>
            <a:endCxn id="161843" idx="0"/>
          </p:cNvCxnSpPr>
          <p:nvPr/>
        </p:nvCxnSpPr>
        <p:spPr bwMode="auto">
          <a:xfrm flipH="1">
            <a:off x="6034088" y="531177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56" name="AutoShape 64"/>
          <p:cNvCxnSpPr>
            <a:cxnSpLocks noChangeShapeType="1"/>
            <a:stCxn id="161839" idx="4"/>
            <a:endCxn id="161844" idx="0"/>
          </p:cNvCxnSpPr>
          <p:nvPr/>
        </p:nvCxnSpPr>
        <p:spPr bwMode="auto">
          <a:xfrm>
            <a:off x="6178550" y="531177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57" name="AutoShape 65"/>
          <p:cNvCxnSpPr>
            <a:cxnSpLocks noChangeShapeType="1"/>
            <a:stCxn id="161837" idx="4"/>
            <a:endCxn id="161862" idx="0"/>
          </p:cNvCxnSpPr>
          <p:nvPr/>
        </p:nvCxnSpPr>
        <p:spPr bwMode="auto">
          <a:xfrm>
            <a:off x="6530975" y="462597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58" name="AutoShape 66"/>
          <p:cNvCxnSpPr>
            <a:cxnSpLocks noChangeShapeType="1"/>
            <a:stCxn id="161836" idx="4"/>
            <a:endCxn id="161845" idx="0"/>
          </p:cNvCxnSpPr>
          <p:nvPr/>
        </p:nvCxnSpPr>
        <p:spPr bwMode="auto">
          <a:xfrm flipH="1">
            <a:off x="7100888" y="462597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59" name="AutoShape 67"/>
          <p:cNvCxnSpPr>
            <a:cxnSpLocks noChangeShapeType="1"/>
            <a:stCxn id="161837" idx="0"/>
            <a:endCxn id="161840" idx="4"/>
          </p:cNvCxnSpPr>
          <p:nvPr/>
        </p:nvCxnSpPr>
        <p:spPr bwMode="auto">
          <a:xfrm flipV="1">
            <a:off x="6530975" y="3940175"/>
            <a:ext cx="4095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60" name="AutoShape 68"/>
          <p:cNvCxnSpPr>
            <a:cxnSpLocks noChangeShapeType="1"/>
            <a:stCxn id="161838" idx="4"/>
            <a:endCxn id="161846" idx="0"/>
          </p:cNvCxnSpPr>
          <p:nvPr/>
        </p:nvCxnSpPr>
        <p:spPr bwMode="auto">
          <a:xfrm flipH="1">
            <a:off x="7405688" y="529907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61" name="AutoShape 69"/>
          <p:cNvCxnSpPr>
            <a:cxnSpLocks noChangeShapeType="1"/>
            <a:stCxn id="161838" idx="4"/>
            <a:endCxn id="161847" idx="0"/>
          </p:cNvCxnSpPr>
          <p:nvPr/>
        </p:nvCxnSpPr>
        <p:spPr bwMode="auto">
          <a:xfrm>
            <a:off x="7540625" y="529907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862" name="Oval 70"/>
          <p:cNvSpPr>
            <a:spLocks noChangeArrowheads="1"/>
          </p:cNvSpPr>
          <p:nvPr/>
        </p:nvSpPr>
        <p:spPr bwMode="auto">
          <a:xfrm>
            <a:off x="6503988" y="49085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161863" name="Rectangle 71"/>
          <p:cNvSpPr>
            <a:spLocks noChangeArrowheads="1"/>
          </p:cNvSpPr>
          <p:nvPr/>
        </p:nvSpPr>
        <p:spPr bwMode="auto">
          <a:xfrm>
            <a:off x="6507163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1864" name="Rectangle 72"/>
          <p:cNvSpPr>
            <a:spLocks noChangeArrowheads="1"/>
          </p:cNvSpPr>
          <p:nvPr/>
        </p:nvSpPr>
        <p:spPr bwMode="auto">
          <a:xfrm>
            <a:off x="6811963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cxnSp>
        <p:nvCxnSpPr>
          <p:cNvPr id="161865" name="AutoShape 73"/>
          <p:cNvCxnSpPr>
            <a:cxnSpLocks noChangeShapeType="1"/>
            <a:stCxn id="161862" idx="4"/>
            <a:endCxn id="161863" idx="0"/>
          </p:cNvCxnSpPr>
          <p:nvPr/>
        </p:nvCxnSpPr>
        <p:spPr bwMode="auto">
          <a:xfrm flipH="1">
            <a:off x="6583363" y="531177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66" name="AutoShape 74"/>
          <p:cNvCxnSpPr>
            <a:cxnSpLocks noChangeShapeType="1"/>
            <a:stCxn id="161862" idx="4"/>
            <a:endCxn id="161864" idx="0"/>
          </p:cNvCxnSpPr>
          <p:nvPr/>
        </p:nvCxnSpPr>
        <p:spPr bwMode="auto">
          <a:xfrm>
            <a:off x="6727825" y="531177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875" name="Text Box 83"/>
          <p:cNvSpPr txBox="1">
            <a:spLocks noChangeArrowheads="1"/>
          </p:cNvSpPr>
          <p:nvPr/>
        </p:nvSpPr>
        <p:spPr bwMode="auto">
          <a:xfrm>
            <a:off x="2752725" y="5911850"/>
            <a:ext cx="2151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latin typeface="Times New Roman" panose="02020603050405020304" pitchFamily="18" charset="0"/>
              </a:rPr>
              <a:t>Antes da remoção de 32</a:t>
            </a:r>
          </a:p>
        </p:txBody>
      </p:sp>
      <p:sp>
        <p:nvSpPr>
          <p:cNvPr id="161876" name="Text Box 84"/>
          <p:cNvSpPr txBox="1">
            <a:spLocks noChangeArrowheads="1"/>
          </p:cNvSpPr>
          <p:nvPr/>
        </p:nvSpPr>
        <p:spPr bwMode="auto">
          <a:xfrm>
            <a:off x="6045200" y="5911850"/>
            <a:ext cx="175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latin typeface="Times New Roman" panose="02020603050405020304" pitchFamily="18" charset="0"/>
              </a:rPr>
              <a:t>Depois da remoção</a:t>
            </a:r>
          </a:p>
        </p:txBody>
      </p:sp>
      <p:sp>
        <p:nvSpPr>
          <p:cNvPr id="161877" name="Line 85"/>
          <p:cNvSpPr>
            <a:spLocks noChangeShapeType="1"/>
          </p:cNvSpPr>
          <p:nvPr/>
        </p:nvSpPr>
        <p:spPr bwMode="auto">
          <a:xfrm>
            <a:off x="4572000" y="3352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5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57" name="AutoShape 85"/>
          <p:cNvSpPr>
            <a:spLocks noChangeArrowheads="1"/>
          </p:cNvSpPr>
          <p:nvPr/>
        </p:nvSpPr>
        <p:spPr bwMode="auto">
          <a:xfrm>
            <a:off x="7391400" y="48006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2359" name="AutoShape 87"/>
          <p:cNvSpPr>
            <a:spLocks noChangeArrowheads="1"/>
          </p:cNvSpPr>
          <p:nvPr/>
        </p:nvSpPr>
        <p:spPr bwMode="auto">
          <a:xfrm>
            <a:off x="7162800" y="48006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2360" name="AutoShape 88"/>
          <p:cNvSpPr>
            <a:spLocks noChangeArrowheads="1"/>
          </p:cNvSpPr>
          <p:nvPr/>
        </p:nvSpPr>
        <p:spPr bwMode="auto">
          <a:xfrm>
            <a:off x="6172200" y="48768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2358" name="AutoShape 86"/>
          <p:cNvSpPr>
            <a:spLocks noChangeArrowheads="1"/>
          </p:cNvSpPr>
          <p:nvPr/>
        </p:nvSpPr>
        <p:spPr bwMode="auto">
          <a:xfrm>
            <a:off x="5410200" y="48006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2356" name="AutoShape 84"/>
          <p:cNvSpPr>
            <a:spLocks noChangeArrowheads="1"/>
          </p:cNvSpPr>
          <p:nvPr/>
        </p:nvSpPr>
        <p:spPr bwMode="auto">
          <a:xfrm>
            <a:off x="3276600" y="55626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2355" name="AutoShape 83"/>
          <p:cNvSpPr>
            <a:spLocks noChangeArrowheads="1"/>
          </p:cNvSpPr>
          <p:nvPr/>
        </p:nvSpPr>
        <p:spPr bwMode="auto">
          <a:xfrm>
            <a:off x="3048000" y="55626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2354" name="AutoShape 82"/>
          <p:cNvSpPr>
            <a:spLocks noChangeArrowheads="1"/>
          </p:cNvSpPr>
          <p:nvPr/>
        </p:nvSpPr>
        <p:spPr bwMode="auto">
          <a:xfrm>
            <a:off x="1905000" y="51054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2353" name="AutoShape 81"/>
          <p:cNvSpPr>
            <a:spLocks noChangeArrowheads="1"/>
          </p:cNvSpPr>
          <p:nvPr/>
        </p:nvSpPr>
        <p:spPr bwMode="auto">
          <a:xfrm>
            <a:off x="1447800" y="43434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" y="50801"/>
            <a:ext cx="6572251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Rebalanceamento</a:t>
            </a:r>
            <a:r>
              <a:rPr lang="en-US" altLang="en-US" dirty="0"/>
              <a:t> </a:t>
            </a:r>
            <a:r>
              <a:rPr lang="en-US" altLang="en-US" dirty="0" err="1"/>
              <a:t>após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uma</a:t>
            </a:r>
            <a:r>
              <a:rPr lang="en-US" altLang="en-US" dirty="0"/>
              <a:t> </a:t>
            </a:r>
            <a:r>
              <a:rPr lang="en-US" altLang="en-US" dirty="0" err="1"/>
              <a:t>remoção</a:t>
            </a:r>
            <a:endParaRPr lang="en-US" alt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6962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Seja </a:t>
            </a:r>
            <a:r>
              <a:rPr lang="en-US" altLang="en-US" sz="2000" i="1">
                <a:solidFill>
                  <a:srgbClr val="FF3045"/>
                </a:solidFill>
              </a:rPr>
              <a:t>z</a:t>
            </a:r>
            <a:r>
              <a:rPr lang="en-US" altLang="en-US" sz="2000"/>
              <a:t> o </a:t>
            </a:r>
            <a:r>
              <a:rPr lang="en-US" altLang="en-US" sz="2000">
                <a:solidFill>
                  <a:srgbClr val="FF3045"/>
                </a:solidFill>
              </a:rPr>
              <a:t>primeiro nó desbalanceado </a:t>
            </a:r>
            <a:r>
              <a:rPr lang="en-US" altLang="en-US" sz="2000"/>
              <a:t>encontrado acima de w. Seja y o filho de z com maior altura, e x o filho de y com maior altura.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Executar </a:t>
            </a:r>
            <a:r>
              <a:rPr lang="en-US" altLang="en-US" sz="2000">
                <a:solidFill>
                  <a:srgbClr val="24A63E"/>
                </a:solidFill>
              </a:rPr>
              <a:t>restructure</a:t>
            </a:r>
            <a:r>
              <a:rPr lang="en-US" altLang="en-US" sz="2000"/>
              <a:t>(x) para rebalancear z.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Pode ocorrer desbalanceamento de outro nó acima </a:t>
            </a:r>
            <a:r>
              <a:rPr lang="en-US" altLang="en-US" sz="2000">
                <a:sym typeface="Wingdings" panose="05000000000000000000" pitchFamily="2" charset="2"/>
              </a:rPr>
              <a:t> </a:t>
            </a:r>
            <a:r>
              <a:rPr lang="en-US" altLang="en-US" sz="2000"/>
              <a:t>continuar verificação de balanceamento até à raiz.</a:t>
            </a:r>
          </a:p>
        </p:txBody>
      </p:sp>
      <p:sp>
        <p:nvSpPr>
          <p:cNvPr id="182277" name="Oval 5"/>
          <p:cNvSpPr>
            <a:spLocks noChangeArrowheads="1"/>
          </p:cNvSpPr>
          <p:nvPr/>
        </p:nvSpPr>
        <p:spPr bwMode="auto">
          <a:xfrm>
            <a:off x="2246313" y="3810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182278" name="Oval 6"/>
          <p:cNvSpPr>
            <a:spLocks noChangeArrowheads="1"/>
          </p:cNvSpPr>
          <p:nvPr/>
        </p:nvSpPr>
        <p:spPr bwMode="auto">
          <a:xfrm>
            <a:off x="1712913" y="4419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82279" name="Oval 7"/>
          <p:cNvSpPr>
            <a:spLocks noChangeArrowheads="1"/>
          </p:cNvSpPr>
          <p:nvPr/>
        </p:nvSpPr>
        <p:spPr bwMode="auto">
          <a:xfrm>
            <a:off x="3252788" y="5105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182280" name="Oval 8"/>
          <p:cNvSpPr>
            <a:spLocks noChangeArrowheads="1"/>
          </p:cNvSpPr>
          <p:nvPr/>
        </p:nvSpPr>
        <p:spPr bwMode="auto">
          <a:xfrm>
            <a:off x="2446338" y="5105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82281" name="Oval 9"/>
          <p:cNvSpPr>
            <a:spLocks noChangeArrowheads="1"/>
          </p:cNvSpPr>
          <p:nvPr/>
        </p:nvSpPr>
        <p:spPr bwMode="auto">
          <a:xfrm>
            <a:off x="3455988" y="5778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182282" name="Oval 10"/>
          <p:cNvSpPr>
            <a:spLocks noChangeArrowheads="1"/>
          </p:cNvSpPr>
          <p:nvPr/>
        </p:nvSpPr>
        <p:spPr bwMode="auto">
          <a:xfrm>
            <a:off x="2093913" y="5791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182283" name="Oval 11"/>
          <p:cNvSpPr>
            <a:spLocks noChangeArrowheads="1"/>
          </p:cNvSpPr>
          <p:nvPr/>
        </p:nvSpPr>
        <p:spPr bwMode="auto">
          <a:xfrm>
            <a:off x="2855913" y="4419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1706563" y="5041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2011363" y="5041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2097088" y="6413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2401888" y="6413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3163888" y="5791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2289" name="Rectangle 17"/>
          <p:cNvSpPr>
            <a:spLocks noChangeArrowheads="1"/>
          </p:cNvSpPr>
          <p:nvPr/>
        </p:nvSpPr>
        <p:spPr bwMode="auto">
          <a:xfrm>
            <a:off x="3468688" y="6400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3773488" y="6400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cxnSp>
        <p:nvCxnSpPr>
          <p:cNvPr id="182291" name="AutoShape 19"/>
          <p:cNvCxnSpPr>
            <a:cxnSpLocks noChangeShapeType="1"/>
            <a:stCxn id="182277" idx="4"/>
            <a:endCxn id="182278" idx="0"/>
          </p:cNvCxnSpPr>
          <p:nvPr/>
        </p:nvCxnSpPr>
        <p:spPr bwMode="auto">
          <a:xfrm flipH="1">
            <a:off x="1936750" y="421322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2" name="AutoShape 20"/>
          <p:cNvCxnSpPr>
            <a:cxnSpLocks noChangeShapeType="1"/>
            <a:stCxn id="182278" idx="4"/>
            <a:endCxn id="182284" idx="0"/>
          </p:cNvCxnSpPr>
          <p:nvPr/>
        </p:nvCxnSpPr>
        <p:spPr bwMode="auto">
          <a:xfrm flipH="1">
            <a:off x="1782763" y="482282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3" name="AutoShape 21"/>
          <p:cNvCxnSpPr>
            <a:cxnSpLocks noChangeShapeType="1"/>
            <a:stCxn id="182278" idx="4"/>
            <a:endCxn id="182285" idx="0"/>
          </p:cNvCxnSpPr>
          <p:nvPr/>
        </p:nvCxnSpPr>
        <p:spPr bwMode="auto">
          <a:xfrm>
            <a:off x="1936750" y="482282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4" name="AutoShape 22"/>
          <p:cNvCxnSpPr>
            <a:cxnSpLocks noChangeShapeType="1"/>
            <a:stCxn id="182277" idx="4"/>
            <a:endCxn id="182283" idx="0"/>
          </p:cNvCxnSpPr>
          <p:nvPr/>
        </p:nvCxnSpPr>
        <p:spPr bwMode="auto">
          <a:xfrm>
            <a:off x="2470150" y="421322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5" name="AutoShape 23"/>
          <p:cNvCxnSpPr>
            <a:cxnSpLocks noChangeShapeType="1"/>
            <a:stCxn id="182279" idx="0"/>
            <a:endCxn id="182283" idx="4"/>
          </p:cNvCxnSpPr>
          <p:nvPr/>
        </p:nvCxnSpPr>
        <p:spPr bwMode="auto">
          <a:xfrm flipH="1" flipV="1">
            <a:off x="3079750" y="482282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6" name="AutoShape 24"/>
          <p:cNvCxnSpPr>
            <a:cxnSpLocks noChangeShapeType="1"/>
            <a:stCxn id="182279" idx="4"/>
            <a:endCxn id="182281" idx="0"/>
          </p:cNvCxnSpPr>
          <p:nvPr/>
        </p:nvCxnSpPr>
        <p:spPr bwMode="auto">
          <a:xfrm>
            <a:off x="3476625" y="55086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7" name="AutoShape 25"/>
          <p:cNvCxnSpPr>
            <a:cxnSpLocks noChangeShapeType="1"/>
            <a:stCxn id="182280" idx="4"/>
            <a:endCxn id="182282" idx="0"/>
          </p:cNvCxnSpPr>
          <p:nvPr/>
        </p:nvCxnSpPr>
        <p:spPr bwMode="auto">
          <a:xfrm flipH="1">
            <a:off x="2317750" y="55086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8" name="AutoShape 26"/>
          <p:cNvCxnSpPr>
            <a:cxnSpLocks noChangeShapeType="1"/>
            <a:stCxn id="182282" idx="4"/>
            <a:endCxn id="182286" idx="0"/>
          </p:cNvCxnSpPr>
          <p:nvPr/>
        </p:nvCxnSpPr>
        <p:spPr bwMode="auto">
          <a:xfrm flipH="1">
            <a:off x="2173288" y="61944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9" name="AutoShape 27"/>
          <p:cNvCxnSpPr>
            <a:cxnSpLocks noChangeShapeType="1"/>
            <a:stCxn id="182282" idx="4"/>
            <a:endCxn id="182287" idx="0"/>
          </p:cNvCxnSpPr>
          <p:nvPr/>
        </p:nvCxnSpPr>
        <p:spPr bwMode="auto">
          <a:xfrm>
            <a:off x="2317750" y="61944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00" name="AutoShape 28"/>
          <p:cNvCxnSpPr>
            <a:cxnSpLocks noChangeShapeType="1"/>
            <a:stCxn id="182280" idx="4"/>
            <a:endCxn id="182305" idx="0"/>
          </p:cNvCxnSpPr>
          <p:nvPr/>
        </p:nvCxnSpPr>
        <p:spPr bwMode="auto">
          <a:xfrm>
            <a:off x="2670175" y="550862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01" name="AutoShape 29"/>
          <p:cNvCxnSpPr>
            <a:cxnSpLocks noChangeShapeType="1"/>
            <a:stCxn id="182279" idx="4"/>
            <a:endCxn id="182288" idx="0"/>
          </p:cNvCxnSpPr>
          <p:nvPr/>
        </p:nvCxnSpPr>
        <p:spPr bwMode="auto">
          <a:xfrm flipH="1">
            <a:off x="3240088" y="550862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02" name="AutoShape 30"/>
          <p:cNvCxnSpPr>
            <a:cxnSpLocks noChangeShapeType="1"/>
            <a:stCxn id="182280" idx="0"/>
            <a:endCxn id="182283" idx="4"/>
          </p:cNvCxnSpPr>
          <p:nvPr/>
        </p:nvCxnSpPr>
        <p:spPr bwMode="auto">
          <a:xfrm flipV="1">
            <a:off x="2670175" y="4822825"/>
            <a:ext cx="4095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03" name="AutoShape 31"/>
          <p:cNvCxnSpPr>
            <a:cxnSpLocks noChangeShapeType="1"/>
            <a:stCxn id="182281" idx="4"/>
            <a:endCxn id="182289" idx="0"/>
          </p:cNvCxnSpPr>
          <p:nvPr/>
        </p:nvCxnSpPr>
        <p:spPr bwMode="auto">
          <a:xfrm flipH="1">
            <a:off x="3544888" y="618172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04" name="AutoShape 32"/>
          <p:cNvCxnSpPr>
            <a:cxnSpLocks noChangeShapeType="1"/>
            <a:stCxn id="182281" idx="4"/>
            <a:endCxn id="182290" idx="0"/>
          </p:cNvCxnSpPr>
          <p:nvPr/>
        </p:nvCxnSpPr>
        <p:spPr bwMode="auto">
          <a:xfrm>
            <a:off x="3679825" y="618172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305" name="Oval 33"/>
          <p:cNvSpPr>
            <a:spLocks noChangeArrowheads="1"/>
          </p:cNvSpPr>
          <p:nvPr/>
        </p:nvSpPr>
        <p:spPr bwMode="auto">
          <a:xfrm>
            <a:off x="2643188" y="5791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182306" name="Rectangle 34"/>
          <p:cNvSpPr>
            <a:spLocks noChangeArrowheads="1"/>
          </p:cNvSpPr>
          <p:nvPr/>
        </p:nvSpPr>
        <p:spPr bwMode="auto">
          <a:xfrm>
            <a:off x="2646363" y="6413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2307" name="Rectangle 35"/>
          <p:cNvSpPr>
            <a:spLocks noChangeArrowheads="1"/>
          </p:cNvSpPr>
          <p:nvPr/>
        </p:nvSpPr>
        <p:spPr bwMode="auto">
          <a:xfrm>
            <a:off x="2951163" y="6413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cxnSp>
        <p:nvCxnSpPr>
          <p:cNvPr id="182308" name="AutoShape 36"/>
          <p:cNvCxnSpPr>
            <a:cxnSpLocks noChangeShapeType="1"/>
            <a:stCxn id="182305" idx="4"/>
            <a:endCxn id="182306" idx="0"/>
          </p:cNvCxnSpPr>
          <p:nvPr/>
        </p:nvCxnSpPr>
        <p:spPr bwMode="auto">
          <a:xfrm flipH="1">
            <a:off x="2722563" y="61944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09" name="AutoShape 37"/>
          <p:cNvCxnSpPr>
            <a:cxnSpLocks noChangeShapeType="1"/>
            <a:stCxn id="182305" idx="4"/>
            <a:endCxn id="182307" idx="0"/>
          </p:cNvCxnSpPr>
          <p:nvPr/>
        </p:nvCxnSpPr>
        <p:spPr bwMode="auto">
          <a:xfrm>
            <a:off x="2867025" y="61944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310" name="Text Box 38"/>
          <p:cNvSpPr txBox="1">
            <a:spLocks noChangeArrowheads="1"/>
          </p:cNvSpPr>
          <p:nvPr/>
        </p:nvSpPr>
        <p:spPr bwMode="auto">
          <a:xfrm>
            <a:off x="1219200" y="445135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4068763" y="5118100"/>
            <a:ext cx="452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solidFill>
                  <a:schemeClr val="accent2"/>
                </a:solidFill>
                <a:latin typeface="Times New Roman" panose="02020603050405020304" pitchFamily="18" charset="0"/>
              </a:rPr>
              <a:t>c=x</a:t>
            </a:r>
          </a:p>
        </p:txBody>
      </p:sp>
      <p:sp>
        <p:nvSpPr>
          <p:cNvPr id="182312" name="Text Box 40"/>
          <p:cNvSpPr txBox="1">
            <a:spLocks noChangeArrowheads="1"/>
          </p:cNvSpPr>
          <p:nvPr/>
        </p:nvSpPr>
        <p:spPr bwMode="auto">
          <a:xfrm>
            <a:off x="3652838" y="4460875"/>
            <a:ext cx="461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solidFill>
                  <a:schemeClr val="accent2"/>
                </a:solidFill>
                <a:latin typeface="Times New Roman" panose="02020603050405020304" pitchFamily="18" charset="0"/>
              </a:rPr>
              <a:t>b=y</a:t>
            </a:r>
          </a:p>
        </p:txBody>
      </p:sp>
      <p:sp>
        <p:nvSpPr>
          <p:cNvPr id="182313" name="Text Box 41"/>
          <p:cNvSpPr txBox="1">
            <a:spLocks noChangeArrowheads="1"/>
          </p:cNvSpPr>
          <p:nvPr/>
        </p:nvSpPr>
        <p:spPr bwMode="auto">
          <a:xfrm>
            <a:off x="1535113" y="3832225"/>
            <a:ext cx="442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solidFill>
                  <a:schemeClr val="accent2"/>
                </a:solidFill>
                <a:latin typeface="Times New Roman" panose="02020603050405020304" pitchFamily="18" charset="0"/>
              </a:rPr>
              <a:t>a=z</a:t>
            </a:r>
          </a:p>
        </p:txBody>
      </p:sp>
      <p:sp>
        <p:nvSpPr>
          <p:cNvPr id="182314" name="Line 42"/>
          <p:cNvSpPr>
            <a:spLocks noChangeShapeType="1"/>
          </p:cNvSpPr>
          <p:nvPr/>
        </p:nvSpPr>
        <p:spPr bwMode="auto">
          <a:xfrm>
            <a:off x="1944688" y="39941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82315" name="Line 43"/>
          <p:cNvSpPr>
            <a:spLocks noChangeShapeType="1"/>
          </p:cNvSpPr>
          <p:nvPr/>
        </p:nvSpPr>
        <p:spPr bwMode="auto">
          <a:xfrm flipV="1">
            <a:off x="1476375" y="4613275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82316" name="Line 44"/>
          <p:cNvSpPr>
            <a:spLocks noChangeShapeType="1"/>
          </p:cNvSpPr>
          <p:nvPr/>
        </p:nvSpPr>
        <p:spPr bwMode="auto">
          <a:xfrm flipH="1">
            <a:off x="3316288" y="46228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82317" name="Line 45"/>
          <p:cNvSpPr>
            <a:spLocks noChangeShapeType="1"/>
          </p:cNvSpPr>
          <p:nvPr/>
        </p:nvSpPr>
        <p:spPr bwMode="auto">
          <a:xfrm flipH="1">
            <a:off x="3725863" y="528002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82319" name="Oval 47"/>
          <p:cNvSpPr>
            <a:spLocks noChangeArrowheads="1"/>
          </p:cNvSpPr>
          <p:nvPr/>
        </p:nvSpPr>
        <p:spPr bwMode="auto">
          <a:xfrm>
            <a:off x="6178550" y="4254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182320" name="Oval 48"/>
          <p:cNvSpPr>
            <a:spLocks noChangeArrowheads="1"/>
          </p:cNvSpPr>
          <p:nvPr/>
        </p:nvSpPr>
        <p:spPr bwMode="auto">
          <a:xfrm>
            <a:off x="5721350" y="4940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82321" name="Oval 49"/>
          <p:cNvSpPr>
            <a:spLocks noChangeArrowheads="1"/>
          </p:cNvSpPr>
          <p:nvPr/>
        </p:nvSpPr>
        <p:spPr bwMode="auto">
          <a:xfrm>
            <a:off x="7397750" y="4267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182322" name="Oval 50"/>
          <p:cNvSpPr>
            <a:spLocks noChangeArrowheads="1"/>
          </p:cNvSpPr>
          <p:nvPr/>
        </p:nvSpPr>
        <p:spPr bwMode="auto">
          <a:xfrm>
            <a:off x="6669088" y="4940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82323" name="Oval 51"/>
          <p:cNvSpPr>
            <a:spLocks noChangeArrowheads="1"/>
          </p:cNvSpPr>
          <p:nvPr/>
        </p:nvSpPr>
        <p:spPr bwMode="auto">
          <a:xfrm>
            <a:off x="7600950" y="4940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182324" name="Oval 52"/>
          <p:cNvSpPr>
            <a:spLocks noChangeArrowheads="1"/>
          </p:cNvSpPr>
          <p:nvPr/>
        </p:nvSpPr>
        <p:spPr bwMode="auto">
          <a:xfrm>
            <a:off x="6316663" y="5626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182325" name="Oval 53"/>
          <p:cNvSpPr>
            <a:spLocks noChangeArrowheads="1"/>
          </p:cNvSpPr>
          <p:nvPr/>
        </p:nvSpPr>
        <p:spPr bwMode="auto">
          <a:xfrm>
            <a:off x="6772275" y="3657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sp>
        <p:nvSpPr>
          <p:cNvPr id="182326" name="Rectangle 54"/>
          <p:cNvSpPr>
            <a:spLocks noChangeArrowheads="1"/>
          </p:cNvSpPr>
          <p:nvPr/>
        </p:nvSpPr>
        <p:spPr bwMode="auto">
          <a:xfrm>
            <a:off x="5715000" y="5562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2327" name="Rectangle 55"/>
          <p:cNvSpPr>
            <a:spLocks noChangeArrowheads="1"/>
          </p:cNvSpPr>
          <p:nvPr/>
        </p:nvSpPr>
        <p:spPr bwMode="auto">
          <a:xfrm>
            <a:off x="6019800" y="5562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2328" name="Rectangle 56"/>
          <p:cNvSpPr>
            <a:spLocks noChangeArrowheads="1"/>
          </p:cNvSpPr>
          <p:nvPr/>
        </p:nvSpPr>
        <p:spPr bwMode="auto">
          <a:xfrm>
            <a:off x="6319838" y="624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2329" name="Rectangle 57"/>
          <p:cNvSpPr>
            <a:spLocks noChangeArrowheads="1"/>
          </p:cNvSpPr>
          <p:nvPr/>
        </p:nvSpPr>
        <p:spPr bwMode="auto">
          <a:xfrm>
            <a:off x="6624638" y="624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2330" name="Rectangle 58"/>
          <p:cNvSpPr>
            <a:spLocks noChangeArrowheads="1"/>
          </p:cNvSpPr>
          <p:nvPr/>
        </p:nvSpPr>
        <p:spPr bwMode="auto">
          <a:xfrm>
            <a:off x="7308850" y="4953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2331" name="Rectangle 59"/>
          <p:cNvSpPr>
            <a:spLocks noChangeArrowheads="1"/>
          </p:cNvSpPr>
          <p:nvPr/>
        </p:nvSpPr>
        <p:spPr bwMode="auto">
          <a:xfrm>
            <a:off x="7613650" y="5562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2332" name="Rectangle 60"/>
          <p:cNvSpPr>
            <a:spLocks noChangeArrowheads="1"/>
          </p:cNvSpPr>
          <p:nvPr/>
        </p:nvSpPr>
        <p:spPr bwMode="auto">
          <a:xfrm>
            <a:off x="7918450" y="5562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cxnSp>
        <p:nvCxnSpPr>
          <p:cNvPr id="182333" name="AutoShape 61"/>
          <p:cNvCxnSpPr>
            <a:cxnSpLocks noChangeShapeType="1"/>
            <a:stCxn id="182319" idx="4"/>
            <a:endCxn id="182320" idx="0"/>
          </p:cNvCxnSpPr>
          <p:nvPr/>
        </p:nvCxnSpPr>
        <p:spPr bwMode="auto">
          <a:xfrm flipH="1">
            <a:off x="5945188" y="4657725"/>
            <a:ext cx="4572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34" name="AutoShape 62"/>
          <p:cNvCxnSpPr>
            <a:cxnSpLocks noChangeShapeType="1"/>
            <a:stCxn id="182320" idx="4"/>
            <a:endCxn id="182326" idx="0"/>
          </p:cNvCxnSpPr>
          <p:nvPr/>
        </p:nvCxnSpPr>
        <p:spPr bwMode="auto">
          <a:xfrm flipH="1">
            <a:off x="5791200" y="5343525"/>
            <a:ext cx="1539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35" name="AutoShape 63"/>
          <p:cNvCxnSpPr>
            <a:cxnSpLocks noChangeShapeType="1"/>
            <a:stCxn id="182320" idx="4"/>
            <a:endCxn id="182327" idx="0"/>
          </p:cNvCxnSpPr>
          <p:nvPr/>
        </p:nvCxnSpPr>
        <p:spPr bwMode="auto">
          <a:xfrm>
            <a:off x="5945188" y="5343525"/>
            <a:ext cx="15081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36" name="AutoShape 64"/>
          <p:cNvCxnSpPr>
            <a:cxnSpLocks noChangeShapeType="1"/>
            <a:stCxn id="182319" idx="0"/>
            <a:endCxn id="182325" idx="4"/>
          </p:cNvCxnSpPr>
          <p:nvPr/>
        </p:nvCxnSpPr>
        <p:spPr bwMode="auto">
          <a:xfrm flipV="1">
            <a:off x="6402388" y="4060825"/>
            <a:ext cx="593725" cy="193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37" name="AutoShape 65"/>
          <p:cNvCxnSpPr>
            <a:cxnSpLocks noChangeShapeType="1"/>
            <a:stCxn id="182321" idx="0"/>
            <a:endCxn id="182325" idx="4"/>
          </p:cNvCxnSpPr>
          <p:nvPr/>
        </p:nvCxnSpPr>
        <p:spPr bwMode="auto">
          <a:xfrm flipH="1" flipV="1">
            <a:off x="6996113" y="4060825"/>
            <a:ext cx="625475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38" name="AutoShape 66"/>
          <p:cNvCxnSpPr>
            <a:cxnSpLocks noChangeShapeType="1"/>
            <a:stCxn id="182321" idx="4"/>
            <a:endCxn id="182323" idx="0"/>
          </p:cNvCxnSpPr>
          <p:nvPr/>
        </p:nvCxnSpPr>
        <p:spPr bwMode="auto">
          <a:xfrm>
            <a:off x="7621588" y="46704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39" name="AutoShape 67"/>
          <p:cNvCxnSpPr>
            <a:cxnSpLocks noChangeShapeType="1"/>
            <a:stCxn id="182322" idx="4"/>
            <a:endCxn id="182324" idx="0"/>
          </p:cNvCxnSpPr>
          <p:nvPr/>
        </p:nvCxnSpPr>
        <p:spPr bwMode="auto">
          <a:xfrm flipH="1">
            <a:off x="6540500" y="53435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40" name="AutoShape 68"/>
          <p:cNvCxnSpPr>
            <a:cxnSpLocks noChangeShapeType="1"/>
            <a:stCxn id="182324" idx="4"/>
            <a:endCxn id="182328" idx="0"/>
          </p:cNvCxnSpPr>
          <p:nvPr/>
        </p:nvCxnSpPr>
        <p:spPr bwMode="auto">
          <a:xfrm flipH="1">
            <a:off x="6396038" y="60293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41" name="AutoShape 69"/>
          <p:cNvCxnSpPr>
            <a:cxnSpLocks noChangeShapeType="1"/>
            <a:stCxn id="182324" idx="4"/>
            <a:endCxn id="182329" idx="0"/>
          </p:cNvCxnSpPr>
          <p:nvPr/>
        </p:nvCxnSpPr>
        <p:spPr bwMode="auto">
          <a:xfrm>
            <a:off x="6540500" y="60293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42" name="AutoShape 70"/>
          <p:cNvCxnSpPr>
            <a:cxnSpLocks noChangeShapeType="1"/>
            <a:stCxn id="182322" idx="4"/>
            <a:endCxn id="182347" idx="0"/>
          </p:cNvCxnSpPr>
          <p:nvPr/>
        </p:nvCxnSpPr>
        <p:spPr bwMode="auto">
          <a:xfrm>
            <a:off x="6892925" y="534352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43" name="AutoShape 71"/>
          <p:cNvCxnSpPr>
            <a:cxnSpLocks noChangeShapeType="1"/>
            <a:stCxn id="182321" idx="4"/>
            <a:endCxn id="182330" idx="0"/>
          </p:cNvCxnSpPr>
          <p:nvPr/>
        </p:nvCxnSpPr>
        <p:spPr bwMode="auto">
          <a:xfrm flipH="1">
            <a:off x="7385050" y="4670425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44" name="AutoShape 72"/>
          <p:cNvCxnSpPr>
            <a:cxnSpLocks noChangeShapeType="1"/>
            <a:stCxn id="182322" idx="0"/>
            <a:endCxn id="182319" idx="4"/>
          </p:cNvCxnSpPr>
          <p:nvPr/>
        </p:nvCxnSpPr>
        <p:spPr bwMode="auto">
          <a:xfrm flipH="1" flipV="1">
            <a:off x="6402388" y="4657725"/>
            <a:ext cx="490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45" name="AutoShape 73"/>
          <p:cNvCxnSpPr>
            <a:cxnSpLocks noChangeShapeType="1"/>
            <a:stCxn id="182323" idx="4"/>
            <a:endCxn id="182331" idx="0"/>
          </p:cNvCxnSpPr>
          <p:nvPr/>
        </p:nvCxnSpPr>
        <p:spPr bwMode="auto">
          <a:xfrm flipH="1">
            <a:off x="7689850" y="53435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46" name="AutoShape 74"/>
          <p:cNvCxnSpPr>
            <a:cxnSpLocks noChangeShapeType="1"/>
            <a:stCxn id="182323" idx="4"/>
            <a:endCxn id="182332" idx="0"/>
          </p:cNvCxnSpPr>
          <p:nvPr/>
        </p:nvCxnSpPr>
        <p:spPr bwMode="auto">
          <a:xfrm>
            <a:off x="7824788" y="53435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347" name="Oval 75"/>
          <p:cNvSpPr>
            <a:spLocks noChangeArrowheads="1"/>
          </p:cNvSpPr>
          <p:nvPr/>
        </p:nvSpPr>
        <p:spPr bwMode="auto">
          <a:xfrm>
            <a:off x="6865938" y="5626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182348" name="Rectangle 76"/>
          <p:cNvSpPr>
            <a:spLocks noChangeArrowheads="1"/>
          </p:cNvSpPr>
          <p:nvPr/>
        </p:nvSpPr>
        <p:spPr bwMode="auto">
          <a:xfrm>
            <a:off x="6869113" y="624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2349" name="Rectangle 77"/>
          <p:cNvSpPr>
            <a:spLocks noChangeArrowheads="1"/>
          </p:cNvSpPr>
          <p:nvPr/>
        </p:nvSpPr>
        <p:spPr bwMode="auto">
          <a:xfrm>
            <a:off x="7173913" y="624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cxnSp>
        <p:nvCxnSpPr>
          <p:cNvPr id="182350" name="AutoShape 78"/>
          <p:cNvCxnSpPr>
            <a:cxnSpLocks noChangeShapeType="1"/>
            <a:stCxn id="182347" idx="4"/>
            <a:endCxn id="182348" idx="0"/>
          </p:cNvCxnSpPr>
          <p:nvPr/>
        </p:nvCxnSpPr>
        <p:spPr bwMode="auto">
          <a:xfrm flipH="1">
            <a:off x="6945313" y="60293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51" name="AutoShape 79"/>
          <p:cNvCxnSpPr>
            <a:cxnSpLocks noChangeShapeType="1"/>
            <a:stCxn id="182347" idx="4"/>
            <a:endCxn id="182349" idx="0"/>
          </p:cNvCxnSpPr>
          <p:nvPr/>
        </p:nvCxnSpPr>
        <p:spPr bwMode="auto">
          <a:xfrm>
            <a:off x="7089775" y="60293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352" name="Line 80"/>
          <p:cNvSpPr>
            <a:spLocks noChangeShapeType="1"/>
          </p:cNvSpPr>
          <p:nvPr/>
        </p:nvSpPr>
        <p:spPr bwMode="auto">
          <a:xfrm>
            <a:off x="4572000" y="4876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143000"/>
          </a:xfrm>
        </p:spPr>
        <p:txBody>
          <a:bodyPr/>
          <a:lstStyle/>
          <a:p>
            <a:r>
              <a:rPr lang="en-US" altLang="en-US" sz="3800" dirty="0"/>
              <a:t>Tempos de </a:t>
            </a:r>
            <a:r>
              <a:rPr lang="en-US" altLang="en-US" sz="3800" dirty="0" err="1"/>
              <a:t>execução</a:t>
            </a:r>
            <a:r>
              <a:rPr lang="en-US" altLang="en-US" sz="3800" dirty="0"/>
              <a:t> </a:t>
            </a:r>
            <a:br>
              <a:rPr lang="en-US" altLang="en-US" sz="3800" dirty="0"/>
            </a:br>
            <a:r>
              <a:rPr lang="en-US" altLang="en-US" sz="3800" dirty="0"/>
              <a:t>para </a:t>
            </a:r>
            <a:r>
              <a:rPr lang="en-US" altLang="en-US" sz="3800" dirty="0" err="1"/>
              <a:t>árvores</a:t>
            </a:r>
            <a:r>
              <a:rPr lang="en-US" altLang="en-US" sz="3800" dirty="0"/>
              <a:t> AVL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72000"/>
          </a:xfrm>
        </p:spPr>
        <p:txBody>
          <a:bodyPr/>
          <a:lstStyle/>
          <a:p>
            <a:r>
              <a:rPr lang="en-US" altLang="en-US" sz="2100"/>
              <a:t>uma única reestruturação é O(1)</a:t>
            </a:r>
          </a:p>
          <a:p>
            <a:pPr lvl="1"/>
            <a:r>
              <a:rPr lang="en-US" altLang="en-US" sz="2000"/>
              <a:t>usando uma árvore binária implementada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/>
              <a:t>	com estrutura ligada</a:t>
            </a:r>
          </a:p>
          <a:p>
            <a:r>
              <a:rPr lang="en-US" altLang="en-US" sz="2100"/>
              <a:t>pesquisa é O(log n)</a:t>
            </a:r>
          </a:p>
          <a:p>
            <a:pPr lvl="1"/>
            <a:r>
              <a:rPr lang="en-US" altLang="en-US" sz="2000"/>
              <a:t>altura de árvore é O(log n), não necesita reestruturação</a:t>
            </a:r>
            <a:endParaRPr lang="en-US" altLang="en-US" sz="2200"/>
          </a:p>
          <a:p>
            <a:r>
              <a:rPr lang="en-US" altLang="en-US" sz="2100"/>
              <a:t>inserir é O(log n)</a:t>
            </a:r>
          </a:p>
          <a:p>
            <a:pPr lvl="1"/>
            <a:r>
              <a:rPr lang="en-US" altLang="en-US" sz="2000"/>
              <a:t>busca inicial é O(log n)</a:t>
            </a:r>
          </a:p>
          <a:p>
            <a:pPr lvl="1"/>
            <a:r>
              <a:rPr lang="en-US" altLang="en-US" sz="2000"/>
              <a:t>reestruturação para manter balanceamento é O(log n)</a:t>
            </a:r>
          </a:p>
          <a:p>
            <a:r>
              <a:rPr lang="en-US" altLang="en-US" sz="2100"/>
              <a:t>remove é O(log n)</a:t>
            </a:r>
          </a:p>
          <a:p>
            <a:pPr lvl="1"/>
            <a:r>
              <a:rPr lang="en-US" altLang="en-US" sz="2000"/>
              <a:t>busca inicial é O(log n)</a:t>
            </a:r>
          </a:p>
          <a:p>
            <a:pPr lvl="1"/>
            <a:r>
              <a:rPr lang="en-US" altLang="en-US" sz="2000"/>
              <a:t>reestruturação para manter balanceamento é O(log n)</a:t>
            </a:r>
          </a:p>
        </p:txBody>
      </p:sp>
    </p:spTree>
    <p:extLst>
      <p:ext uri="{BB962C8B-B14F-4D97-AF65-F5344CB8AC3E}">
        <p14:creationId xmlns:p14="http://schemas.microsoft.com/office/powerpoint/2010/main" val="225087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Verificação</a:t>
            </a:r>
            <a:endParaRPr lang="fr-FR" altLang="pt-BR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62484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500"/>
              <a:t>Verifica se árvore é AVL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pt-BR" sz="25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500">
                <a:latin typeface="Courier New" panose="02070309020205020404" pitchFamily="49" charset="0"/>
              </a:rPr>
              <a:t>int EhArvoreArvl(TNo* pRaiz)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5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500">
                <a:latin typeface="Courier New" panose="02070309020205020404" pitchFamily="49" charset="0"/>
              </a:rPr>
              <a:t>  int fb;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pt-BR" sz="15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500">
                <a:latin typeface="Courier New" panose="02070309020205020404" pitchFamily="49" charset="0"/>
              </a:rPr>
              <a:t>  if (pRaiz == NULL)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500"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80000"/>
              </a:lnSpc>
            </a:pPr>
            <a:endParaRPr lang="fr-FR" altLang="pt-BR" sz="15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500">
                <a:latin typeface="Courier New" panose="02070309020205020404" pitchFamily="49" charset="0"/>
              </a:rPr>
              <a:t>  if (!EhArvoreArvl(pRaiz-&gt;pEsq))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500"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500">
                <a:latin typeface="Courier New" panose="02070309020205020404" pitchFamily="49" charset="0"/>
              </a:rPr>
              <a:t>  if (!EhArvoreArvl(pRaiz-&gt;pDir))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500"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80000"/>
              </a:lnSpc>
            </a:pPr>
            <a:endParaRPr lang="fr-FR" altLang="pt-BR" sz="15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500">
                <a:latin typeface="Courier New" panose="02070309020205020404" pitchFamily="49" charset="0"/>
              </a:rPr>
              <a:t>  fb = FB (pRaiz);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500">
                <a:latin typeface="Courier New" panose="02070309020205020404" pitchFamily="49" charset="0"/>
              </a:rPr>
              <a:t>  if ( ( fb &gt; 1 ) || ( fb &lt; -1)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500"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50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pt-BR" sz="1500"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500">
                <a:latin typeface="Courier New" panose="02070309020205020404" pitchFamily="49" charset="0"/>
              </a:rPr>
              <a:t>}</a:t>
            </a:r>
            <a:endParaRPr lang="fr-FR" altLang="pt-BR" sz="15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fr-FR" altLang="pt-BR" sz="15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6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5613" cy="1538288"/>
          </a:xfrm>
        </p:spPr>
        <p:txBody>
          <a:bodyPr/>
          <a:lstStyle/>
          <a:p>
            <a:pPr marL="6350" indent="-6350">
              <a:buFont typeface="Wingdings" panose="05000000000000000000" pitchFamily="2" charset="2"/>
              <a:buNone/>
            </a:pPr>
            <a:endParaRPr lang="pt-BR" altLang="pt-BR" sz="2800"/>
          </a:p>
          <a:p>
            <a:pPr marL="6350" indent="-6350">
              <a:buFont typeface="Wingdings" panose="05000000000000000000" pitchFamily="2" charset="2"/>
              <a:buNone/>
            </a:pPr>
            <a:r>
              <a:rPr lang="pt-BR" altLang="pt-BR" sz="2800"/>
              <a:t>Inserindo os nós 10, 20, 30, 40 e 50 nesta ordem, teremos:</a:t>
            </a:r>
            <a:endParaRPr lang="pt-BR" altLang="pt-BR" sz="340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title"/>
          </p:nvPr>
        </p:nvSpPr>
        <p:spPr>
          <a:xfrm>
            <a:off x="-803275" y="0"/>
            <a:ext cx="8229600" cy="865187"/>
          </a:xfrm>
          <a:noFill/>
          <a:ln/>
        </p:spPr>
        <p:txBody>
          <a:bodyPr anchor="b"/>
          <a:lstStyle/>
          <a:p>
            <a:r>
              <a:rPr lang="pt-BR" altLang="pt-BR" dirty="0" smtClean="0"/>
              <a:t>Árvore desbalanceada</a:t>
            </a:r>
            <a:endParaRPr lang="pt-BR" altLang="pt-BR" dirty="0"/>
          </a:p>
        </p:txBody>
      </p:sp>
      <p:sp>
        <p:nvSpPr>
          <p:cNvPr id="190468" name="Oval 4"/>
          <p:cNvSpPr>
            <a:spLocks noChangeArrowheads="1"/>
          </p:cNvSpPr>
          <p:nvPr/>
        </p:nvSpPr>
        <p:spPr bwMode="auto">
          <a:xfrm>
            <a:off x="2555875" y="3213100"/>
            <a:ext cx="504825" cy="5032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sz="18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190469" name="Group 5"/>
          <p:cNvGrpSpPr>
            <a:grpSpLocks/>
          </p:cNvGrpSpPr>
          <p:nvPr/>
        </p:nvGrpSpPr>
        <p:grpSpPr bwMode="auto">
          <a:xfrm>
            <a:off x="2916238" y="3644900"/>
            <a:ext cx="647700" cy="719138"/>
            <a:chOff x="1837" y="2296"/>
            <a:chExt cx="408" cy="453"/>
          </a:xfrm>
        </p:grpSpPr>
        <p:sp>
          <p:nvSpPr>
            <p:cNvPr id="190470" name="Oval 6"/>
            <p:cNvSpPr>
              <a:spLocks noChangeArrowheads="1"/>
            </p:cNvSpPr>
            <p:nvPr/>
          </p:nvSpPr>
          <p:spPr bwMode="auto">
            <a:xfrm>
              <a:off x="1927" y="2432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190471" name="Line 7"/>
            <p:cNvSpPr>
              <a:spLocks noChangeShapeType="1"/>
            </p:cNvSpPr>
            <p:nvPr/>
          </p:nvSpPr>
          <p:spPr bwMode="auto">
            <a:xfrm>
              <a:off x="1837" y="2296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0472" name="Group 8"/>
          <p:cNvGrpSpPr>
            <a:grpSpLocks/>
          </p:cNvGrpSpPr>
          <p:nvPr/>
        </p:nvGrpSpPr>
        <p:grpSpPr bwMode="auto">
          <a:xfrm>
            <a:off x="3419475" y="4292600"/>
            <a:ext cx="649288" cy="719138"/>
            <a:chOff x="2154" y="2704"/>
            <a:chExt cx="409" cy="453"/>
          </a:xfrm>
        </p:grpSpPr>
        <p:sp>
          <p:nvSpPr>
            <p:cNvPr id="190473" name="Oval 9"/>
            <p:cNvSpPr>
              <a:spLocks noChangeArrowheads="1"/>
            </p:cNvSpPr>
            <p:nvPr/>
          </p:nvSpPr>
          <p:spPr bwMode="auto">
            <a:xfrm>
              <a:off x="2245" y="2840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190474" name="Line 10"/>
            <p:cNvSpPr>
              <a:spLocks noChangeShapeType="1"/>
            </p:cNvSpPr>
            <p:nvPr/>
          </p:nvSpPr>
          <p:spPr bwMode="auto">
            <a:xfrm>
              <a:off x="2154" y="2704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0475" name="Group 11"/>
          <p:cNvGrpSpPr>
            <a:grpSpLocks/>
          </p:cNvGrpSpPr>
          <p:nvPr/>
        </p:nvGrpSpPr>
        <p:grpSpPr bwMode="auto">
          <a:xfrm>
            <a:off x="3924300" y="4941888"/>
            <a:ext cx="647700" cy="719137"/>
            <a:chOff x="2472" y="3113"/>
            <a:chExt cx="408" cy="453"/>
          </a:xfrm>
        </p:grpSpPr>
        <p:sp>
          <p:nvSpPr>
            <p:cNvPr id="190476" name="Oval 12"/>
            <p:cNvSpPr>
              <a:spLocks noChangeArrowheads="1"/>
            </p:cNvSpPr>
            <p:nvPr/>
          </p:nvSpPr>
          <p:spPr bwMode="auto">
            <a:xfrm>
              <a:off x="2562" y="3249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190477" name="Line 13"/>
            <p:cNvSpPr>
              <a:spLocks noChangeShapeType="1"/>
            </p:cNvSpPr>
            <p:nvPr/>
          </p:nvSpPr>
          <p:spPr bwMode="auto">
            <a:xfrm>
              <a:off x="2472" y="3113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0478" name="Group 14"/>
          <p:cNvGrpSpPr>
            <a:grpSpLocks/>
          </p:cNvGrpSpPr>
          <p:nvPr/>
        </p:nvGrpSpPr>
        <p:grpSpPr bwMode="auto">
          <a:xfrm>
            <a:off x="4427538" y="5589588"/>
            <a:ext cx="577850" cy="719137"/>
            <a:chOff x="2789" y="3521"/>
            <a:chExt cx="364" cy="453"/>
          </a:xfrm>
        </p:grpSpPr>
        <p:sp>
          <p:nvSpPr>
            <p:cNvPr id="190479" name="Oval 15"/>
            <p:cNvSpPr>
              <a:spLocks noChangeArrowheads="1"/>
            </p:cNvSpPr>
            <p:nvPr/>
          </p:nvSpPr>
          <p:spPr bwMode="auto">
            <a:xfrm>
              <a:off x="2835" y="3657"/>
              <a:ext cx="318" cy="31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sz="1800">
                  <a:solidFill>
                    <a:schemeClr val="bg1"/>
                  </a:solidFill>
                  <a:latin typeface="Arial" panose="020B0604020202020204" pitchFamily="34" charset="0"/>
                </a:rPr>
                <a:t>50</a:t>
              </a:r>
            </a:p>
          </p:txBody>
        </p:sp>
        <p:sp>
          <p:nvSpPr>
            <p:cNvPr id="190480" name="Line 16"/>
            <p:cNvSpPr>
              <a:spLocks noChangeShapeType="1"/>
            </p:cNvSpPr>
            <p:nvPr/>
          </p:nvSpPr>
          <p:spPr bwMode="auto">
            <a:xfrm>
              <a:off x="2789" y="3521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5169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pt-BR" altLang="pt-BR" sz="2800"/>
          </a:p>
          <a:p>
            <a:pPr>
              <a:buFontTx/>
              <a:buChar char="•"/>
            </a:pPr>
            <a:r>
              <a:rPr lang="pt-BR" altLang="pt-BR" sz="2800"/>
              <a:t>Existem ordens de inserção de nós que conservam o balanceamento de uma árvore binária.</a:t>
            </a:r>
          </a:p>
          <a:p>
            <a:pPr>
              <a:buFontTx/>
              <a:buChar char="•"/>
            </a:pPr>
            <a:r>
              <a:rPr lang="pt-BR" altLang="pt-BR" sz="2800"/>
              <a:t>Na prática é impossível prever essa ordem ou até alterá-la.</a:t>
            </a:r>
          </a:p>
          <a:p>
            <a:pPr>
              <a:buFontTx/>
              <a:buChar char="•"/>
            </a:pPr>
            <a:r>
              <a:rPr lang="pt-BR" altLang="pt-BR" sz="2800"/>
              <a:t>Algoritmos para balanceamentos.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pt-BR" altLang="pt-BR"/>
              <a:t>Árvores Binárias Balanceadas</a:t>
            </a:r>
          </a:p>
        </p:txBody>
      </p:sp>
    </p:spTree>
    <p:extLst>
      <p:ext uri="{BB962C8B-B14F-4D97-AF65-F5344CB8AC3E}">
        <p14:creationId xmlns:p14="http://schemas.microsoft.com/office/powerpoint/2010/main" val="29171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 err="1" smtClean="0"/>
              <a:t>Algoritmos</a:t>
            </a:r>
            <a:r>
              <a:rPr lang="en-US" altLang="pt-BR" dirty="0" smtClean="0"/>
              <a:t> de </a:t>
            </a:r>
            <a:r>
              <a:rPr lang="en-US" altLang="pt-BR" dirty="0" err="1" smtClean="0"/>
              <a:t>balanceamento</a:t>
            </a:r>
            <a:r>
              <a:rPr lang="en-US" altLang="pt-BR" dirty="0" smtClean="0"/>
              <a:t> </a:t>
            </a:r>
            <a:endParaRPr lang="pt-BR" altLang="pt-BR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 smtClean="0"/>
              <a:t>De acordo com o tipo de algoritmo de balanceamento estas árvores recebem nomes especiais como:</a:t>
            </a:r>
          </a:p>
          <a:p>
            <a:pPr lvl="1" eaLnBrk="1" hangingPunct="1"/>
            <a:r>
              <a:rPr lang="en-US" altLang="pt-BR" smtClean="0"/>
              <a:t>Árvore AVL</a:t>
            </a:r>
          </a:p>
          <a:p>
            <a:pPr lvl="1" eaLnBrk="1" hangingPunct="1"/>
            <a:r>
              <a:rPr lang="en-US" altLang="pt-BR" smtClean="0"/>
              <a:t>Árvore Rubro-Negra</a:t>
            </a:r>
          </a:p>
          <a:p>
            <a:pPr lvl="1" eaLnBrk="1" hangingPunct="1"/>
            <a:r>
              <a:rPr lang="en-US" altLang="pt-BR" smtClean="0"/>
              <a:t>Árvore B</a:t>
            </a:r>
          </a:p>
          <a:p>
            <a:pPr lvl="1" eaLnBrk="1" hangingPunct="1"/>
            <a:r>
              <a:rPr lang="en-US" altLang="pt-BR" smtClean="0"/>
              <a:t>Etc..</a:t>
            </a: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0875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sz="2800"/>
              <a:t>A vantagem de uma árvore balanceada com relação a uma degenerada está em sua eficiência.</a:t>
            </a:r>
          </a:p>
          <a:p>
            <a:pPr>
              <a:buFontTx/>
              <a:buChar char="•"/>
            </a:pPr>
            <a:r>
              <a:rPr lang="pt-BR" altLang="pt-BR" sz="2800"/>
              <a:t>Por exemplo: numa árvore binária degenerada de 10.000 nós são necessárias, em média, 5.000 comparações (semelhança com arrays ordenados e listas encadeadas).</a:t>
            </a:r>
          </a:p>
          <a:p>
            <a:pPr>
              <a:buFontTx/>
              <a:buChar char="•"/>
            </a:pPr>
            <a:r>
              <a:rPr lang="pt-BR" altLang="pt-BR" sz="2800"/>
              <a:t>Numa árvore balanceada com o mesmo número de nós essa média reduz-se a 14 comparações.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pt-BR" altLang="pt-BR"/>
              <a:t>Árvores Binárias Balanceadas</a:t>
            </a:r>
          </a:p>
        </p:txBody>
      </p:sp>
    </p:spTree>
    <p:extLst>
      <p:ext uri="{BB962C8B-B14F-4D97-AF65-F5344CB8AC3E}">
        <p14:creationId xmlns:p14="http://schemas.microsoft.com/office/powerpoint/2010/main" val="412054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pt-BR" altLang="pt-BR" sz="2800"/>
          </a:p>
          <a:p>
            <a:pPr>
              <a:buFontTx/>
              <a:buChar char="•"/>
            </a:pPr>
            <a:r>
              <a:rPr lang="pt-BR" altLang="pt-BR" sz="2800"/>
              <a:t>Algoritmo de balanceamento de árvores binárias.</a:t>
            </a:r>
          </a:p>
          <a:p>
            <a:pPr>
              <a:buFontTx/>
              <a:buChar char="•"/>
            </a:pPr>
            <a:r>
              <a:rPr lang="pt-BR" altLang="pt-BR" sz="2800"/>
              <a:t>A origem da denominação AVL vem dos seus dois criadores: </a:t>
            </a:r>
            <a:r>
              <a:rPr lang="pt-BR" altLang="pt-BR" sz="2800" b="1"/>
              <a:t>A</a:t>
            </a:r>
            <a:r>
              <a:rPr lang="pt-BR" altLang="pt-BR" sz="2800"/>
              <a:t>del’son-</a:t>
            </a:r>
            <a:r>
              <a:rPr lang="pt-BR" altLang="pt-BR" sz="2800" b="1"/>
              <a:t>V</a:t>
            </a:r>
            <a:r>
              <a:rPr lang="pt-BR" altLang="pt-BR" sz="2800"/>
              <a:t>el’skii e </a:t>
            </a:r>
            <a:r>
              <a:rPr lang="pt-BR" altLang="pt-BR" sz="2800" b="1"/>
              <a:t>L</a:t>
            </a:r>
            <a:r>
              <a:rPr lang="pt-BR" altLang="pt-BR" sz="2800"/>
              <a:t>andis.</a:t>
            </a:r>
          </a:p>
          <a:p>
            <a:pPr>
              <a:buFontTx/>
              <a:buChar char="•"/>
            </a:pPr>
            <a:r>
              <a:rPr lang="pt-BR" altLang="pt-BR" sz="2800"/>
              <a:t>Ano de divulgação: 1962.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pt-BR" altLang="pt-BR"/>
              <a:t>AVL</a:t>
            </a:r>
          </a:p>
        </p:txBody>
      </p:sp>
    </p:spTree>
    <p:extLst>
      <p:ext uri="{BB962C8B-B14F-4D97-AF65-F5344CB8AC3E}">
        <p14:creationId xmlns:p14="http://schemas.microsoft.com/office/powerpoint/2010/main" val="9694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TAD-Árvore AVL</a:t>
            </a:r>
            <a:endParaRPr lang="fr-FR" altLang="pt-BR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pt-BR" sz="1800">
                <a:solidFill>
                  <a:srgbClr val="000000"/>
                </a:solidFill>
              </a:rPr>
              <a:t>Estrutura de dados:</a:t>
            </a:r>
          </a:p>
          <a:p>
            <a:pPr>
              <a:lnSpc>
                <a:spcPct val="80000"/>
              </a:lnSpc>
            </a:pPr>
            <a:endParaRPr lang="en-GB" altLang="pt-BR" sz="18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GB" altLang="pt-BR" sz="18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GB" altLang="pt-BR" sz="18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800">
                <a:solidFill>
                  <a:srgbClr val="000000"/>
                </a:solidFill>
                <a:latin typeface="Courier New" panose="02070309020205020404" pitchFamily="49" charset="0"/>
              </a:rPr>
              <a:t>typedef long TipoChave;           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8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800">
                <a:solidFill>
                  <a:srgbClr val="000000"/>
                </a:solidFill>
                <a:latin typeface="Courier New" panose="02070309020205020404" pitchFamily="49" charset="0"/>
              </a:rPr>
              <a:t>typedef struct Registro {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800">
                <a:solidFill>
                  <a:srgbClr val="000000"/>
                </a:solidFill>
                <a:latin typeface="Courier New" panose="02070309020205020404" pitchFamily="49" charset="0"/>
              </a:rPr>
              <a:t>  TipoChave Chave;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800">
                <a:solidFill>
                  <a:srgbClr val="000000"/>
                </a:solidFill>
                <a:latin typeface="Courier New" panose="02070309020205020404" pitchFamily="49" charset="0"/>
              </a:rPr>
              <a:t>  /* outros componentes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800">
                <a:solidFill>
                  <a:srgbClr val="000000"/>
                </a:solidFill>
                <a:latin typeface="Courier New" panose="02070309020205020404" pitchFamily="49" charset="0"/>
              </a:rPr>
              <a:t>} Registro;                    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pt-BR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800">
                <a:solidFill>
                  <a:srgbClr val="000000"/>
                </a:solidFill>
                <a:latin typeface="Courier New" panose="02070309020205020404" pitchFamily="49" charset="0"/>
              </a:rPr>
              <a:t>typedef struct No * Apontador;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800">
                <a:solidFill>
                  <a:srgbClr val="000000"/>
                </a:solidFill>
                <a:latin typeface="Courier New" panose="02070309020205020404" pitchFamily="49" charset="0"/>
              </a:rPr>
              <a:t>typedef Apontador TipoDicionario;</a:t>
            </a:r>
            <a:endParaRPr lang="fr-FR" altLang="pt-BR" sz="12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5003800" y="1268413"/>
            <a:ext cx="44640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pt-BR" sz="18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pt-BR" sz="18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pt-BR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pt-BR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pt-BR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8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800">
                <a:solidFill>
                  <a:srgbClr val="000000"/>
                </a:solidFill>
                <a:latin typeface="Courier New" panose="02070309020205020404" pitchFamily="49" charset="0"/>
              </a:rPr>
              <a:t>typedef Struct No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800">
                <a:solidFill>
                  <a:srgbClr val="000000"/>
                </a:solidFill>
                <a:latin typeface="Courier New" panose="02070309020205020404" pitchFamily="49" charset="0"/>
              </a:rPr>
              <a:t>  Registro Reg;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800">
                <a:solidFill>
                  <a:srgbClr val="000000"/>
                </a:solidFill>
                <a:latin typeface="Courier New" panose="02070309020205020404" pitchFamily="49" charset="0"/>
              </a:rPr>
              <a:t>  Apontador pEsq, pDir;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800">
                <a:solidFill>
                  <a:srgbClr val="000000"/>
                </a:solidFill>
                <a:latin typeface="Courier New" panose="02070309020205020404" pitchFamily="49" charset="0"/>
              </a:rPr>
              <a:t>} No;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pt-BR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pt-BR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fr-FR" altLang="pt-BR" sz="1800"/>
          </a:p>
        </p:txBody>
      </p:sp>
    </p:spTree>
    <p:extLst>
      <p:ext uri="{BB962C8B-B14F-4D97-AF65-F5344CB8AC3E}">
        <p14:creationId xmlns:p14="http://schemas.microsoft.com/office/powerpoint/2010/main" val="7017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3 - Conhecimento</Template>
  <TotalTime>105</TotalTime>
  <Words>1795</Words>
  <Application>Microsoft Office PowerPoint</Application>
  <PresentationFormat>Apresentação na tela (4:3)</PresentationFormat>
  <Paragraphs>564</Paragraphs>
  <Slides>34</Slides>
  <Notes>1</Notes>
  <HiddenSlides>3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Courier New</vt:lpstr>
      <vt:lpstr>Futura Md BT</vt:lpstr>
      <vt:lpstr>Symbol</vt:lpstr>
      <vt:lpstr>Tahoma</vt:lpstr>
      <vt:lpstr>Times</vt:lpstr>
      <vt:lpstr>Times New Roman</vt:lpstr>
      <vt:lpstr>Trebuchet MS</vt:lpstr>
      <vt:lpstr>Wingdings</vt:lpstr>
      <vt:lpstr>aula</vt:lpstr>
      <vt:lpstr>Árvore AVL</vt:lpstr>
      <vt:lpstr>Árvore AVL</vt:lpstr>
      <vt:lpstr>Árvore completa</vt:lpstr>
      <vt:lpstr>Árvore desbalanceada</vt:lpstr>
      <vt:lpstr>Árvores Binárias Balanceadas</vt:lpstr>
      <vt:lpstr>Algoritmos de balanceamento </vt:lpstr>
      <vt:lpstr>Árvores Binárias Balanceadas</vt:lpstr>
      <vt:lpstr>AVL</vt:lpstr>
      <vt:lpstr>TAD-Árvore AVL</vt:lpstr>
      <vt:lpstr>Árvores AVL</vt:lpstr>
      <vt:lpstr>FB e Altura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Rotações Simples</vt:lpstr>
      <vt:lpstr>Rotações Simples</vt:lpstr>
      <vt:lpstr>Rotações Duplas</vt:lpstr>
      <vt:lpstr>Rotações Duplas</vt:lpstr>
      <vt:lpstr>Balanceamento</vt:lpstr>
      <vt:lpstr>Inserção em uma Árvore AVL</vt:lpstr>
      <vt:lpstr>Reestruturação Trinodo</vt:lpstr>
      <vt:lpstr>Exemplo de inserção (cont.)</vt:lpstr>
      <vt:lpstr>Inserção</vt:lpstr>
      <vt:lpstr>Implementação de Inserção</vt:lpstr>
      <vt:lpstr>Remoção em uma árvore AVL</vt:lpstr>
      <vt:lpstr>Rebalanceamento após  uma remoção</vt:lpstr>
      <vt:lpstr>Tempos de execução  para árvores AVL</vt:lpstr>
      <vt:lpstr>Verificação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Rubro-Negra</dc:title>
  <dc:creator>Rafael Torchelsen</dc:creator>
  <cp:lastModifiedBy>Rafael Torchelsen</cp:lastModifiedBy>
  <cp:revision>10</cp:revision>
  <cp:lastPrinted>2015-05-25T15:49:18Z</cp:lastPrinted>
  <dcterms:created xsi:type="dcterms:W3CDTF">2015-05-25T15:04:32Z</dcterms:created>
  <dcterms:modified xsi:type="dcterms:W3CDTF">2017-02-23T18:13:09Z</dcterms:modified>
</cp:coreProperties>
</file>