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32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9144000" cy="6858000" type="screen4x3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BA4C2-78D8-4368-9E57-ECAA65789EDD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19AE-4E35-44A0-9EC2-D734CFD14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740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6D0B-600E-4328-BCB1-60D34E6B89EA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1F40B-CF5D-4325-AFC5-1D7C0E34A0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9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1F40B-CF5D-4325-AFC5-1D7C0E34A0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59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BB4E04-A655-442E-B6E9-2E5E7FAE09C1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70758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ABD596AD-0E57-4EAE-88F1-33010F63A19A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15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62F87083-24C3-4456-90BA-709BE41B1934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75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75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4767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237E32-EEC6-4584-BCFC-8125193C5D65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70860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878EE17-E32C-4DA5-80F0-44A796570B80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16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3D71755-A73F-4A03-9355-B935EEC24F81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86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861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387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1C730D-CAAF-454D-8B5C-988F75BC627A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70963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72D988B7-18E8-43CD-817C-CEBEEB63E189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17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42C57A5-A9B0-4ACE-B423-73D0948305A4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96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96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825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CD553F-D4B3-4892-B6C5-8D0CF438F0A1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71065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C5793A6C-49D0-4720-82FC-0B5896B61C56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18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065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4DED77C7-2E0B-4511-9840-7A57518FC646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06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066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44518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FD0E3D-754D-4162-A3B8-13FCCE958CC3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71168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9AFF71A-12B9-4EE9-8B3F-0192F3CEDFE7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19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876F35EE-17FC-4329-81EA-BFE9676327AC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16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168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5588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B15F06-E68D-4056-AD89-A61BA66A2875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71270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0D45797-958A-4685-863E-EF68D5F9DCD0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20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932D5811-49CE-49F1-B951-8F0B01638BEF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27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270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0322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F59DB8-A5D8-4A81-911A-28DAE07694E9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71372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037207AC-59FD-4AE8-A766-854B97434B9D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21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607CD271-A62E-4BC0-91BD-74127560D564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37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373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548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E7343B-0C3F-481E-88BE-5708C4C69387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71475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61F105CD-8EB7-4287-8617-9D7902A69294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22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C9665F81-8213-453F-B66C-42245BC85D50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47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47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399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628E77-41F1-4200-9030-E9729D3F5A23}" type="slidenum">
              <a:rPr lang="pt-BR" altLang="pt-BR"/>
              <a:pPr/>
              <a:t>23</a:t>
            </a:fld>
            <a:endParaRPr lang="pt-BR" altLang="pt-BR"/>
          </a:p>
        </p:txBody>
      </p:sp>
      <p:sp>
        <p:nvSpPr>
          <p:cNvPr id="71577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3F67C399-E47A-449D-8777-BE8152D1A4C5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23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573FBF1-FC1F-45A0-8BEF-BA7EF2FCE266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57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5916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97FA39-249E-49A1-8DCD-33DE6FA1DBE3}" type="slidenum">
              <a:rPr lang="pt-BR" altLang="pt-BR"/>
              <a:pPr/>
              <a:t>24</a:t>
            </a:fld>
            <a:endParaRPr lang="pt-BR" altLang="pt-BR"/>
          </a:p>
        </p:txBody>
      </p:sp>
      <p:sp>
        <p:nvSpPr>
          <p:cNvPr id="71680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7AE8F350-FEC2-4006-96DD-69FA8065A3CD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24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BA5FD706-A100-49DB-8D5A-3E62E6608393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24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809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4B4C53-2950-4E52-8D81-15E53A40F2AD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69939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4801CCE4-9919-4A68-881C-F1D6E9F28A4F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6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A0E97BA4-3749-40E3-894C-2463ADDD28CF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993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939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47402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4B5E9-2377-4B74-AC31-1DBAEDFA8A9E}" type="slidenum">
              <a:rPr lang="pt-BR" altLang="pt-BR"/>
              <a:pPr/>
              <a:t>25</a:t>
            </a:fld>
            <a:endParaRPr lang="pt-BR" altLang="pt-BR"/>
          </a:p>
        </p:txBody>
      </p:sp>
      <p:sp>
        <p:nvSpPr>
          <p:cNvPr id="71782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AAF6B9A7-3C1E-4E5C-8569-1505D347B509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25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2A1D405-E7C3-48D3-9A3E-AB7943AA1E8F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8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3814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C4276C-244C-41AB-9585-56C20C66ABEB}" type="slidenum">
              <a:rPr lang="pt-BR" altLang="pt-BR"/>
              <a:pPr/>
              <a:t>26</a:t>
            </a:fld>
            <a:endParaRPr lang="pt-BR" altLang="pt-BR"/>
          </a:p>
        </p:txBody>
      </p:sp>
      <p:sp>
        <p:nvSpPr>
          <p:cNvPr id="71884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1998AFF-2B62-41EC-9C14-63758943EAC8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26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885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3E973978-4AB8-4D69-B22C-3A466D48FAA1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88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88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9727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3C92C-DC21-49BA-9C8D-269D2462E278}" type="slidenum">
              <a:rPr lang="pt-BR" altLang="pt-BR"/>
              <a:pPr/>
              <a:t>27</a:t>
            </a:fld>
            <a:endParaRPr lang="pt-BR" altLang="pt-BR"/>
          </a:p>
        </p:txBody>
      </p:sp>
      <p:sp>
        <p:nvSpPr>
          <p:cNvPr id="71987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A27F5B89-3323-48E4-B688-9F09AE99DCB4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27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8E14FF5B-8B97-4A64-8DBE-89FE745E6D34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1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98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6415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6A84CC-90EF-4697-99C7-81C34F3304ED}" type="slidenum">
              <a:rPr lang="pt-BR" altLang="pt-BR"/>
              <a:pPr/>
              <a:t>28</a:t>
            </a:fld>
            <a:endParaRPr lang="pt-BR" altLang="pt-BR"/>
          </a:p>
        </p:txBody>
      </p:sp>
      <p:sp>
        <p:nvSpPr>
          <p:cNvPr id="72089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55445CD4-1AFA-48E7-99A9-43CDE76D98D5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28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2089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0540E06-41CA-4DF5-9EEE-9CEEF88D6F11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2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09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9513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094805-CBE2-4974-9EEC-664982A4C3C5}" type="slidenum">
              <a:rPr lang="pt-BR" altLang="pt-BR"/>
              <a:pPr/>
              <a:t>29</a:t>
            </a:fld>
            <a:endParaRPr lang="pt-BR" altLang="pt-BR"/>
          </a:p>
        </p:txBody>
      </p:sp>
      <p:sp>
        <p:nvSpPr>
          <p:cNvPr id="72192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E603B9C8-AA3E-456D-BE35-160001302248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29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9A6F8660-2621-4C24-BCF1-153D108E5A83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29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2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19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5577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9525C1-E172-4F29-B053-E4E9FA524495}" type="slidenum">
              <a:rPr lang="pt-BR" altLang="pt-BR"/>
              <a:pPr/>
              <a:t>30</a:t>
            </a:fld>
            <a:endParaRPr lang="pt-BR" altLang="pt-BR"/>
          </a:p>
        </p:txBody>
      </p:sp>
      <p:sp>
        <p:nvSpPr>
          <p:cNvPr id="72294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B1E34B9B-CBEA-40D4-A1C6-7258C41134F0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30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2294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A0121123-A199-48FC-BC24-53A231755B7B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2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29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7321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135827-2A22-4266-9A60-D1C11969382B}" type="slidenum">
              <a:rPr lang="pt-BR" altLang="pt-BR"/>
              <a:pPr/>
              <a:t>31</a:t>
            </a:fld>
            <a:endParaRPr lang="pt-BR" altLang="pt-BR"/>
          </a:p>
        </p:txBody>
      </p:sp>
      <p:sp>
        <p:nvSpPr>
          <p:cNvPr id="72396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E39E1A96-2926-4346-8CC0-971AAC968BFD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31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2397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EF5DA5BF-200A-4A6F-B1EF-35AB74D2BE4B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2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39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3132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D29336-C461-4ACE-9FDE-7FAB301505D6}" type="slidenum">
              <a:rPr lang="pt-BR" altLang="pt-BR"/>
              <a:pPr/>
              <a:t>32</a:t>
            </a:fld>
            <a:endParaRPr lang="pt-BR" altLang="pt-BR"/>
          </a:p>
        </p:txBody>
      </p:sp>
      <p:sp>
        <p:nvSpPr>
          <p:cNvPr id="72499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3AC4312-F347-4517-A00E-7A9B1176E9D2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32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49FC56C3-1027-444E-A55A-5F44884B5F6F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249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499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006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E88821-2FC5-43C4-A0C4-B9DB6D62B165}" type="slidenum">
              <a:rPr lang="pt-BR" altLang="pt-BR"/>
              <a:pPr/>
              <a:t>33</a:t>
            </a:fld>
            <a:endParaRPr lang="pt-BR" altLang="pt-BR"/>
          </a:p>
        </p:txBody>
      </p:sp>
      <p:sp>
        <p:nvSpPr>
          <p:cNvPr id="72601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9C671B76-AA99-449E-B689-B737E7D2E54C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33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2601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05ABBD9F-7EEC-4949-914B-A205FC2E6983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260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60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0199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96662C-B2B8-4C33-BE06-CD209A312242}" type="slidenum">
              <a:rPr lang="pt-BR" altLang="pt-BR"/>
              <a:pPr/>
              <a:t>34</a:t>
            </a:fld>
            <a:endParaRPr lang="pt-BR" altLang="pt-BR"/>
          </a:p>
        </p:txBody>
      </p:sp>
      <p:sp>
        <p:nvSpPr>
          <p:cNvPr id="72704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EF2D12D-99F9-4862-9F18-F1328B2BAFDD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34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1A2C350C-3678-4B47-8BF0-A11762C711A3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34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270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800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C05DD0-FD03-484F-B72E-EF6E117BB37E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70041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C17CE791-1172-4182-8197-1A156F2B99B0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7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041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B2ACC194-45C0-433A-A281-D69605C40B67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04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04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1750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1E55A5-5F16-4F1D-9027-EDA9AA1281C2}" type="slidenum">
              <a:rPr lang="pt-BR" altLang="pt-BR"/>
              <a:pPr/>
              <a:t>35</a:t>
            </a:fld>
            <a:endParaRPr lang="pt-BR" altLang="pt-BR"/>
          </a:p>
        </p:txBody>
      </p:sp>
      <p:sp>
        <p:nvSpPr>
          <p:cNvPr id="72806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53908C64-BD06-4591-A2A8-BDDBA1813E65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35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5D00B968-81A4-4007-834C-6EB570BFE596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280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80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5204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589B8C-33E7-44D4-8EC4-CD44BF184D76}" type="slidenum">
              <a:rPr lang="pt-BR" altLang="pt-BR"/>
              <a:pPr/>
              <a:t>36</a:t>
            </a:fld>
            <a:endParaRPr lang="pt-BR" altLang="pt-BR"/>
          </a:p>
        </p:txBody>
      </p:sp>
      <p:sp>
        <p:nvSpPr>
          <p:cNvPr id="72908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4223805B-756D-4BD5-B315-875CD0B116EB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36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12F2AC96-A155-4260-9073-6CE0D9B746D8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290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90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9340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FA91CA-07C1-4FE8-BFEE-F4505F66EDD4}" type="slidenum">
              <a:rPr lang="pt-BR" altLang="pt-BR"/>
              <a:pPr/>
              <a:t>37</a:t>
            </a:fld>
            <a:endParaRPr lang="pt-BR" altLang="pt-BR"/>
          </a:p>
        </p:txBody>
      </p:sp>
      <p:sp>
        <p:nvSpPr>
          <p:cNvPr id="73011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4BDF34DE-86C3-4C5F-94DC-FB1AFAA30498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37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CBEA1E9-74D3-45FD-B3BB-761B0C8CA360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01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01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5631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D989EA-AF57-4030-90CF-F82CE130FE9F}" type="slidenum">
              <a:rPr lang="pt-BR" altLang="pt-BR"/>
              <a:pPr/>
              <a:t>38</a:t>
            </a:fld>
            <a:endParaRPr lang="pt-BR" altLang="pt-BR"/>
          </a:p>
        </p:txBody>
      </p:sp>
      <p:sp>
        <p:nvSpPr>
          <p:cNvPr id="73113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38650168-CF90-4AB1-8C20-865CCBB6B694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38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113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28DBBCB6-6D4A-48EE-9950-FFCB92B01F45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11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11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2173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BF336C-DF4E-49C1-884E-2C3136E54602}" type="slidenum">
              <a:rPr lang="pt-BR" altLang="pt-BR"/>
              <a:pPr/>
              <a:t>39</a:t>
            </a:fld>
            <a:endParaRPr lang="pt-BR" altLang="pt-BR"/>
          </a:p>
        </p:txBody>
      </p:sp>
      <p:sp>
        <p:nvSpPr>
          <p:cNvPr id="73216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5B491A94-C42A-4525-A62E-BDB984DDAAA0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39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E48E1FC-9396-404E-8425-A1F80E6BCD67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39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21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21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2852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4586C1-3B73-43ED-81BB-787D8CF7C5F9}" type="slidenum">
              <a:rPr lang="pt-BR" altLang="pt-BR"/>
              <a:pPr/>
              <a:t>40</a:t>
            </a:fld>
            <a:endParaRPr lang="pt-BR" altLang="pt-BR"/>
          </a:p>
        </p:txBody>
      </p:sp>
      <p:sp>
        <p:nvSpPr>
          <p:cNvPr id="73318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1A4AACB8-A0D9-40A7-9928-6CBB3A5F32E1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40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AA410AF2-8624-44AA-BB4E-6F67C073A9FB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31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31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2725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DF7FBF-FF6B-4CF3-B943-FF7899228536}" type="slidenum">
              <a:rPr lang="pt-BR" altLang="pt-BR"/>
              <a:pPr/>
              <a:t>41</a:t>
            </a:fld>
            <a:endParaRPr lang="pt-BR" altLang="pt-BR"/>
          </a:p>
        </p:txBody>
      </p:sp>
      <p:sp>
        <p:nvSpPr>
          <p:cNvPr id="73420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45EFE01A-1074-4EB1-A3F9-53113FAD2DD3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41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07E487D5-1EC1-499C-94F3-04147837543F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42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421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3909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61493A-7FB8-4FD9-B30C-A4CDAE1F7063}" type="slidenum">
              <a:rPr lang="pt-BR" altLang="pt-BR"/>
              <a:pPr/>
              <a:t>42</a:t>
            </a:fld>
            <a:endParaRPr lang="pt-BR" altLang="pt-BR"/>
          </a:p>
        </p:txBody>
      </p:sp>
      <p:sp>
        <p:nvSpPr>
          <p:cNvPr id="73523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F441C79-AE15-4231-8EA2-41BAC239A094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42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523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974FCDDC-392F-4EA7-8F5E-2D9AA21621A0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52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52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5619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34BF43-CE3E-46BE-A6F8-8191527D266B}" type="slidenum">
              <a:rPr lang="pt-BR" altLang="pt-BR"/>
              <a:pPr/>
              <a:t>43</a:t>
            </a:fld>
            <a:endParaRPr lang="pt-BR" altLang="pt-BR"/>
          </a:p>
        </p:txBody>
      </p:sp>
      <p:sp>
        <p:nvSpPr>
          <p:cNvPr id="73625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663B74ED-BA3E-4F10-8AE2-1DF3DAF33E10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43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625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58A6416A-75B5-456F-9B43-2DB550D6F4CF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62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626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5271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4221E7-70EC-4457-94E1-043F69FA5607}" type="slidenum">
              <a:rPr lang="pt-BR" altLang="pt-BR"/>
              <a:pPr/>
              <a:t>44</a:t>
            </a:fld>
            <a:endParaRPr lang="pt-BR" altLang="pt-BR"/>
          </a:p>
        </p:txBody>
      </p:sp>
      <p:sp>
        <p:nvSpPr>
          <p:cNvPr id="73728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C6B92E4-1915-44EE-9B84-4C6838060532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44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728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072A49F-51D7-48B8-BF13-E5F27C96BE81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44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72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28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696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1E0330-3801-4F85-8B2C-69074CC6C630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70144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A09E2104-57DC-4E27-AA2C-24BDAD95F33B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9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7FDF8347-0419-4882-8FBC-EDAD16ED754E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14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14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189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7F09EB-AC68-43FE-87F0-7C369B98030B}" type="slidenum">
              <a:rPr lang="pt-BR" altLang="pt-BR"/>
              <a:pPr/>
              <a:t>45</a:t>
            </a:fld>
            <a:endParaRPr lang="pt-BR" altLang="pt-BR"/>
          </a:p>
        </p:txBody>
      </p:sp>
      <p:sp>
        <p:nvSpPr>
          <p:cNvPr id="73830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0AD8FFF6-4A2B-4390-8A1E-7B771A6F9441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45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830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9A352C9E-3BA6-4DAD-8064-77BA3E7428E2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83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830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60444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E989E2-8693-4F56-81A7-5B7569FFF4C8}" type="slidenum">
              <a:rPr lang="pt-BR" altLang="pt-BR"/>
              <a:pPr/>
              <a:t>46</a:t>
            </a:fld>
            <a:endParaRPr lang="pt-BR" altLang="pt-BR"/>
          </a:p>
        </p:txBody>
      </p:sp>
      <p:sp>
        <p:nvSpPr>
          <p:cNvPr id="73932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A1BB0F76-82FA-48C9-8CA4-EF0155F7879A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46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3933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63F8DC3C-D52B-4C8B-9989-6E20BDC301FB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393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933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0109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09C2C5-6C5C-4330-9009-1AED576EF5DC}" type="slidenum">
              <a:rPr lang="pt-BR" altLang="pt-BR"/>
              <a:pPr/>
              <a:t>47</a:t>
            </a:fld>
            <a:endParaRPr lang="pt-BR" altLang="pt-BR"/>
          </a:p>
        </p:txBody>
      </p:sp>
      <p:sp>
        <p:nvSpPr>
          <p:cNvPr id="74035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AA2E22A-D0B3-411D-9EB2-B6F29CE781D9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47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035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6AFCAD1B-EBE1-4CFD-A2CB-07173042604A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03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03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4004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724572-E07C-4D1D-8E74-32951F100204}" type="slidenum">
              <a:rPr lang="pt-BR" altLang="pt-BR"/>
              <a:pPr/>
              <a:t>48</a:t>
            </a:fld>
            <a:endParaRPr lang="pt-BR" altLang="pt-BR"/>
          </a:p>
        </p:txBody>
      </p:sp>
      <p:sp>
        <p:nvSpPr>
          <p:cNvPr id="74137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00278A4-A9BA-46E5-AB57-4A83FFBE9C42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48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8FB6FB57-A1A0-4D64-8C88-F2DD60D58261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13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13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48706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42AB69-4C4B-4D0B-BEFB-B71021443024}" type="slidenum">
              <a:rPr lang="pt-BR" altLang="pt-BR"/>
              <a:pPr/>
              <a:t>49</a:t>
            </a:fld>
            <a:endParaRPr lang="pt-BR" altLang="pt-BR"/>
          </a:p>
        </p:txBody>
      </p:sp>
      <p:sp>
        <p:nvSpPr>
          <p:cNvPr id="74240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9DC6489-B464-41E2-83A4-740581DAA566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49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240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E509827B-6445-46C7-8ED2-ED7C302EB535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49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24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24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27926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C58EB6-E3F8-4531-B1EC-DF6BD38DBB41}" type="slidenum">
              <a:rPr lang="pt-BR" altLang="pt-BR"/>
              <a:pPr/>
              <a:t>50</a:t>
            </a:fld>
            <a:endParaRPr lang="pt-BR" altLang="pt-BR"/>
          </a:p>
        </p:txBody>
      </p:sp>
      <p:sp>
        <p:nvSpPr>
          <p:cNvPr id="74342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6675B422-153A-459B-ACEC-51B579A2C53D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50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342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CEAC977-8D76-42D9-850D-F3379968BF43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34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34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9466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008BA-658E-453C-83B1-5540F6AB9783}" type="slidenum">
              <a:rPr lang="pt-BR" altLang="pt-BR"/>
              <a:pPr/>
              <a:t>51</a:t>
            </a:fld>
            <a:endParaRPr lang="pt-BR" altLang="pt-BR"/>
          </a:p>
        </p:txBody>
      </p:sp>
      <p:sp>
        <p:nvSpPr>
          <p:cNvPr id="74444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4F4D6155-779E-4FA9-A84E-63A990FD9F8B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51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445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1EE1B914-9606-4C91-BFEB-436E99FC3920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44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44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14052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420B5A-3458-47D5-A421-0E435E0A920F}" type="slidenum">
              <a:rPr lang="pt-BR" altLang="pt-BR"/>
              <a:pPr/>
              <a:t>52</a:t>
            </a:fld>
            <a:endParaRPr lang="pt-BR" altLang="pt-BR"/>
          </a:p>
        </p:txBody>
      </p:sp>
      <p:sp>
        <p:nvSpPr>
          <p:cNvPr id="74547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2D2C9DFB-85F5-4445-ADE0-65B6A892B5C6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52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16C05F8B-D202-48E7-B3C0-C96BD1FEC888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54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54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10783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B57A9-7F61-4D73-A28A-8527E6E19719}" type="slidenum">
              <a:rPr lang="pt-BR" altLang="pt-BR"/>
              <a:pPr/>
              <a:t>53</a:t>
            </a:fld>
            <a:endParaRPr lang="pt-BR" altLang="pt-BR"/>
          </a:p>
        </p:txBody>
      </p:sp>
      <p:sp>
        <p:nvSpPr>
          <p:cNvPr id="74649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DFCD70CE-7FCD-4E7D-848B-952B0731C2BA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53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649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00364FD2-732C-4A8C-8595-40B953F7708E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64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65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4618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F87A70-D863-4D4C-82D8-6C771D972AC0}" type="slidenum">
              <a:rPr lang="pt-BR" altLang="pt-BR"/>
              <a:pPr/>
              <a:t>54</a:t>
            </a:fld>
            <a:endParaRPr lang="pt-BR" altLang="pt-BR"/>
          </a:p>
        </p:txBody>
      </p:sp>
      <p:sp>
        <p:nvSpPr>
          <p:cNvPr id="74752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6C2979D1-F0B8-401A-9657-82FE8FC0D629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54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752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2C6CF2EB-1842-472B-BF81-90427772D301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54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889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CB773A-2BEF-4E9E-BE22-A7DE242A8DCA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70246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9014BDBB-89A2-46C8-9F5C-7F7BC0ADAB03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10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BBABF3C1-361A-4B89-977B-A95FCB742F80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24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24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9363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D1341F-5D73-4898-9B87-FA8371A77593}" type="slidenum">
              <a:rPr lang="pt-BR" altLang="pt-BR"/>
              <a:pPr/>
              <a:t>55</a:t>
            </a:fld>
            <a:endParaRPr lang="pt-BR" altLang="pt-BR"/>
          </a:p>
        </p:txBody>
      </p:sp>
      <p:sp>
        <p:nvSpPr>
          <p:cNvPr id="74854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45A59BCE-0F82-4AE7-91A4-29EF08B9BE3B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55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854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C5D9818C-7CB5-4DA5-AA2E-1C10B4C2F493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85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85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76375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5142B-0E70-4900-B42F-0C0F89BF753E}" type="slidenum">
              <a:rPr lang="pt-BR" altLang="pt-BR"/>
              <a:pPr/>
              <a:t>56</a:t>
            </a:fld>
            <a:endParaRPr lang="pt-BR" altLang="pt-BR"/>
          </a:p>
        </p:txBody>
      </p:sp>
      <p:sp>
        <p:nvSpPr>
          <p:cNvPr id="74956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06AEE235-28B6-4783-862B-A5E3EFF20276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56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4957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EE67EA02-E0D2-4ECB-AE8A-79C58D4955A0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495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95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20960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0953C9-C850-4C68-AE15-3527342F9049}" type="slidenum">
              <a:rPr lang="pt-BR" altLang="pt-BR"/>
              <a:pPr/>
              <a:t>57</a:t>
            </a:fld>
            <a:endParaRPr lang="pt-BR" altLang="pt-BR"/>
          </a:p>
        </p:txBody>
      </p:sp>
      <p:sp>
        <p:nvSpPr>
          <p:cNvPr id="75059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90DDA2BA-FFAE-4B2A-B269-4D937C5F1686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57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5059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8EA1088D-AB00-409F-A7E0-F3B3EF5BBDAC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505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059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32755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112C54-9E30-4C61-ACBD-19CCEBEC8435}" type="slidenum">
              <a:rPr lang="pt-BR" altLang="pt-BR"/>
              <a:pPr/>
              <a:t>58</a:t>
            </a:fld>
            <a:endParaRPr lang="pt-BR" altLang="pt-BR"/>
          </a:p>
        </p:txBody>
      </p:sp>
      <p:sp>
        <p:nvSpPr>
          <p:cNvPr id="75161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B4C42002-C9B2-4E41-A1C7-115CB0527576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58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5161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E60D365E-7F83-42EF-948C-84D849035D59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516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16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08553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A12D35-E3AA-4E21-8693-21C4108FC5EC}" type="slidenum">
              <a:rPr lang="pt-BR" altLang="pt-BR"/>
              <a:pPr/>
              <a:t>59</a:t>
            </a:fld>
            <a:endParaRPr lang="pt-BR" altLang="pt-BR"/>
          </a:p>
        </p:txBody>
      </p:sp>
      <p:sp>
        <p:nvSpPr>
          <p:cNvPr id="75264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5C1ECE41-08EF-4156-A3D0-71EEEE51BF32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59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5264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247A2B4F-D62F-4035-9C97-37988A0E021B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59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526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26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01996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2E212-9385-4693-A6B4-A00AA22F5022}" type="slidenum">
              <a:rPr lang="pt-BR" altLang="pt-BR"/>
              <a:pPr/>
              <a:t>60</a:t>
            </a:fld>
            <a:endParaRPr lang="pt-BR" altLang="pt-BR"/>
          </a:p>
        </p:txBody>
      </p:sp>
      <p:sp>
        <p:nvSpPr>
          <p:cNvPr id="753665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7DA8A314-A640-4BAA-B9DA-17BFF1B3FCBE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60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53666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89745C6E-5739-4B50-BE3E-0955AA2C0EB1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60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536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36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67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D255E5-41BB-4D59-8542-CED5FED118F0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703489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071D8E08-9C5F-4DD9-860C-025A2DEFCD15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11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3490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127FBF57-6FA1-41CD-911E-D1CEEBA1B1E9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34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34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022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DBC497-012A-4E23-AA27-566C2ACDCB32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704513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63EE3BDC-03A0-4C20-B7C3-9B18F75B7E55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12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0BAC0419-ADC0-4339-8E2B-C8B00D5C96DE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45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45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427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DC057-8063-4C6D-B7E7-79115781408B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705537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B899FE52-49A4-4BB5-BA0D-40C04DA0F7A0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13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C56E671C-7415-4441-8F95-D5BC67AFD4E0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55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55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384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E35DBA-C1BC-4018-9C98-E77A0B1D29ED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706561" name="Text Box 1"/>
          <p:cNvSpPr txBox="1">
            <a:spLocks noChangeArrowheads="1"/>
          </p:cNvSpPr>
          <p:nvPr/>
        </p:nvSpPr>
        <p:spPr bwMode="auto">
          <a:xfrm>
            <a:off x="3852016" y="9380538"/>
            <a:ext cx="2925204" cy="47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378D3AEC-64A4-44D6-B98F-FF62FBEADE35}" type="slidenum">
              <a:rPr lang="pt-BR" altLang="pt-BR" sz="1200">
                <a:solidFill>
                  <a:srgbClr val="000000"/>
                </a:solidFill>
                <a:cs typeface="DejaVu Sans Condensed" panose="020B0606030804020204" pitchFamily="34" charset="0"/>
              </a:rPr>
              <a:pPr algn="r" eaLnBrk="1">
                <a:buClrTx/>
                <a:buFontTx/>
                <a:buNone/>
              </a:pPr>
              <a:t>14</a:t>
            </a:fld>
            <a:endParaRPr lang="pt-BR" altLang="pt-BR" sz="1200">
              <a:solidFill>
                <a:srgbClr val="000000"/>
              </a:solidFill>
              <a:cs typeface="DejaVu Sans Condensed" panose="020B0606030804020204" pitchFamily="34" charset="0"/>
            </a:endParaRPr>
          </a:p>
        </p:txBody>
      </p:sp>
      <p:sp>
        <p:nvSpPr>
          <p:cNvPr id="706562" name="Text Box 2"/>
          <p:cNvSpPr txBox="1">
            <a:spLocks noChangeArrowheads="1"/>
          </p:cNvSpPr>
          <p:nvPr/>
        </p:nvSpPr>
        <p:spPr bwMode="auto">
          <a:xfrm>
            <a:off x="3852016" y="9380538"/>
            <a:ext cx="2926777" cy="47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r" eaLnBrk="1">
              <a:buClrTx/>
              <a:buFontTx/>
              <a:buNone/>
            </a:pPr>
            <a:fld id="{FFBF8127-D6B4-4675-9BC3-BD805149859C}" type="slidenum">
              <a:rPr lang="pt-BR" altLang="pt-BR" sz="1200">
                <a:solidFill>
                  <a:srgbClr val="000000"/>
                </a:solidFill>
              </a:rPr>
              <a:pPr algn="r" eaLnBrk="1">
                <a:buClrTx/>
                <a:buFontTx/>
                <a:buNone/>
              </a:pPr>
              <a:t>14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7065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6357" y="4690269"/>
            <a:ext cx="4969226" cy="44262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3495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pt-BR" sz="4900" b="1" kern="1200" dirty="0" smtClean="0">
                <a:solidFill>
                  <a:schemeClr val="tx1"/>
                </a:solidFill>
                <a:effectLst>
                  <a:glow rad="63500">
                    <a:schemeClr val="bg1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pt-BR" sz="2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12" descr="ufpel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07" y="141635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cdtec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332658"/>
            <a:ext cx="2031180" cy="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4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83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55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561"/>
            <a:ext cx="65532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11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24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11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2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6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02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26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1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7150818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A4EE-7500-4C21-AFA2-2BB7CBD9156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587D-2916-4C4E-81BF-F242B94B4895}" type="slidenum">
              <a:rPr lang="pt-BR" smtClean="0"/>
              <a:t>‹nº›</a:t>
            </a:fld>
            <a:endParaRPr lang="pt-BR"/>
          </a:p>
        </p:txBody>
      </p:sp>
      <p:pic>
        <p:nvPicPr>
          <p:cNvPr id="14" name="Imagem 13" descr="computaca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70274" y="124326"/>
            <a:ext cx="2448272" cy="10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9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Futura Md BT" panose="020B06020202040203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/index.php?title=Nota%C3%A7%C3%A3o_Big-O&amp;action=edit&amp;redlink=1" TargetMode="External"/><Relationship Id="rId3" Type="http://schemas.openxmlformats.org/officeDocument/2006/relationships/hyperlink" Target="http://pt.wikipedia.org/wiki/Rudolf_Bayer" TargetMode="External"/><Relationship Id="rId7" Type="http://schemas.openxmlformats.org/officeDocument/2006/relationships/hyperlink" Target="http://pt.wikipedia.org/wiki/An%C3%A1lise_de_algoritmos" TargetMode="External"/><Relationship Id="rId2" Type="http://schemas.openxmlformats.org/officeDocument/2006/relationships/hyperlink" Target="http://pt.wikipedia.org/w/index.php?title=%C3%81rvore_de_busca_bin%C3%A1ria_balanceada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/index.php?title=Robert_Sedgewick_(cientista_da_computa%C3%A7%C3%A3o)&amp;action=edit&amp;redlink=1" TargetMode="External"/><Relationship Id="rId5" Type="http://schemas.openxmlformats.org/officeDocument/2006/relationships/hyperlink" Target="http://pt.wikipedia.org/w/index.php?title=Leonidas_J._Guibas&amp;action=edit&amp;redlink=1" TargetMode="External"/><Relationship Id="rId4" Type="http://schemas.openxmlformats.org/officeDocument/2006/relationships/hyperlink" Target="http://pt.wikipedia.org/wiki/%C3%81rvore_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%C3%81rvore_de_busca_bin%C3%A1r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 Rubro-Negra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Rafael </a:t>
            </a:r>
            <a:r>
              <a:rPr lang="pt-BR" dirty="0" err="1" smtClean="0"/>
              <a:t>Piccin</a:t>
            </a:r>
            <a:r>
              <a:rPr lang="pt-BR" dirty="0" smtClean="0"/>
              <a:t> Torchelsen</a:t>
            </a:r>
          </a:p>
          <a:p>
            <a:r>
              <a:rPr lang="pt-BR" sz="1800" b="0" dirty="0"/>
              <a:t>rafael.Torchelsen@inf.ufpel.edu.br</a:t>
            </a:r>
          </a:p>
        </p:txBody>
      </p:sp>
    </p:spTree>
    <p:extLst>
      <p:ext uri="{BB962C8B-B14F-4D97-AF65-F5344CB8AC3E}">
        <p14:creationId xmlns:p14="http://schemas.microsoft.com/office/powerpoint/2010/main" val="32084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Text Box 1"/>
          <p:cNvSpPr txBox="1">
            <a:spLocks noChangeArrowheads="1"/>
          </p:cNvSpPr>
          <p:nvPr/>
        </p:nvSpPr>
        <p:spPr bwMode="auto">
          <a:xfrm>
            <a:off x="-1207169" y="-116305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</a:rPr>
              <a:t>Regras - Inserção</a:t>
            </a:r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525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A cada vez que uma operação é realizada na árvore, testa-se o conjunto de propriedades descritos anteriormente e são efetuadas rotações e ajuste de cores até que a árvore satisfaça todas estas regras</a:t>
            </a:r>
            <a:r>
              <a:rPr lang="pt-BR" altLang="pt-BR" sz="2100" dirty="0" smtClean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525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endParaRPr lang="pt-BR" altLang="pt-BR" sz="21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525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Uma rotação é uma operação realizada na árvore para garantir seu balanceamento. Na rubro-negra pode ser feita a direita e a esquerda, onde são alterados os ponteiros dos nós </a:t>
            </a:r>
            <a:r>
              <a:rPr lang="pt-BR" altLang="pt-BR" sz="2100" dirty="0" err="1">
                <a:solidFill>
                  <a:srgbClr val="000000"/>
                </a:solidFill>
                <a:latin typeface="Tahoma" panose="020B0604030504040204" pitchFamily="34" charset="0"/>
              </a:rPr>
              <a:t>rotacionados</a:t>
            </a:r>
            <a:r>
              <a:rPr lang="pt-BR" altLang="pt-BR" sz="2100" dirty="0" smtClean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525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endParaRPr lang="pt-BR" altLang="pt-BR" sz="21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525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Ao inserir um elemento em uma árvore rubro-negra, esta é comparada com os elementos e alocada em sua posição conforme a regra 2. Ao inserir um elemento ele é sempre da cor vermelha (exceto se for o nodo raiz). A seguir a árvore analisa o antecessor da folha. Se este for vermelho será necessário alterar as cores para garantir a regra 5.</a:t>
            </a:r>
          </a:p>
        </p:txBody>
      </p:sp>
      <p:pic>
        <p:nvPicPr>
          <p:cNvPr id="104450" name="Picture 2" descr="Animation of tree rotations taking place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06" y="438350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6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Text Box 1"/>
          <p:cNvSpPr txBox="1">
            <a:spLocks noChangeArrowheads="1"/>
          </p:cNvSpPr>
          <p:nvPr/>
        </p:nvSpPr>
        <p:spPr bwMode="auto">
          <a:xfrm>
            <a:off x="-1467852" y="-308811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</a:rPr>
              <a:t>Regras - Inserir</a:t>
            </a:r>
          </a:p>
        </p:txBody>
      </p:sp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indent="-342900">
              <a:spcBef>
                <a:spcPts val="50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0000"/>
                </a:solidFill>
                <a:latin typeface="Tahoma" panose="020B0604030504040204" pitchFamily="34" charset="0"/>
              </a:rPr>
              <a:t>Existem três casos para corrigir as cores após uma inserção:</a:t>
            </a:r>
          </a:p>
          <a:p>
            <a:pPr marL="800100" lvl="1" indent="-342900">
              <a:spcBef>
                <a:spcPts val="50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0000"/>
                </a:solidFill>
                <a:latin typeface="Tahoma" panose="020B0604030504040204" pitchFamily="34" charset="0"/>
              </a:rPr>
              <a:t>Caso 1: O tio do elemento inserido é VERMELHO.</a:t>
            </a:r>
          </a:p>
          <a:p>
            <a:pPr marL="800100" lvl="1" indent="-342900">
              <a:spcBef>
                <a:spcPts val="50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0000"/>
                </a:solidFill>
                <a:latin typeface="Tahoma" panose="020B0604030504040204" pitchFamily="34" charset="0"/>
              </a:rPr>
              <a:t>Caso 2: O tio do elemento inserido é PRETO e o elemento inserido é um filho da direita.</a:t>
            </a:r>
          </a:p>
          <a:p>
            <a:pPr marL="800100" lvl="1" indent="-342900">
              <a:spcBef>
                <a:spcPts val="50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0000"/>
                </a:solidFill>
                <a:latin typeface="Tahoma" panose="020B0604030504040204" pitchFamily="34" charset="0"/>
              </a:rPr>
              <a:t>Caso 3: O tio do elemento inserido é PRETO e o elemento inserido é um filho da esquerda.</a:t>
            </a:r>
          </a:p>
        </p:txBody>
      </p:sp>
    </p:spTree>
    <p:extLst>
      <p:ext uri="{BB962C8B-B14F-4D97-AF65-F5344CB8AC3E}">
        <p14:creationId xmlns:p14="http://schemas.microsoft.com/office/powerpoint/2010/main" val="340318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Text Box 1"/>
          <p:cNvSpPr txBox="1">
            <a:spLocks noChangeArrowheads="1"/>
          </p:cNvSpPr>
          <p:nvPr/>
        </p:nvSpPr>
        <p:spPr bwMode="auto">
          <a:xfrm>
            <a:off x="-1564105" y="-300789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O nó raiz</a:t>
            </a:r>
          </a:p>
        </p:txBody>
      </p:sp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2067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Tx/>
              <a:buFontTx/>
              <a:buNone/>
            </a:pP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Ao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inserir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 o </a:t>
            </a: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primeiro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nó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na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árvore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 (</a:t>
            </a: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raiz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este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será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pt-BR" sz="22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preto</a:t>
            </a:r>
            <a:r>
              <a:rPr lang="en-US" altLang="pt-BR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pt-BR" sz="2000" b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pt-BR" sz="20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void insert_case1(</a:t>
            </a:r>
            <a:r>
              <a:rPr lang="en-US" altLang="pt-BR" sz="20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en-US" altLang="pt-BR" sz="20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pt-BR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node *n)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pt-BR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pt-BR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	if (n-&gt;parent == NULL)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pt-BR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		n-&gt;color = BLACK;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pt-BR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	else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pt-BR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		insert_case2(n);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pt-BR" sz="2000" b="1" dirty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pt-BR" sz="20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Text Box 1"/>
          <p:cNvSpPr txBox="1">
            <a:spLocks noChangeArrowheads="1"/>
          </p:cNvSpPr>
          <p:nvPr/>
        </p:nvSpPr>
        <p:spPr bwMode="auto">
          <a:xfrm>
            <a:off x="-1423737" y="-376989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Inserção caso 2</a:t>
            </a:r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2067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void insert_case2(</a:t>
            </a:r>
            <a:r>
              <a:rPr lang="en-US" altLang="pt-BR" sz="18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en-US" altLang="pt-BR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pt-BR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node *n)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	if (n-&gt;parent-&gt;color == BLACK)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		return; /* Tree is still valid */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	else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		insert_case3(n);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altLang="pt-BR" sz="18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Text Box 1"/>
          <p:cNvSpPr txBox="1">
            <a:spLocks noChangeArrowheads="1"/>
          </p:cNvSpPr>
          <p:nvPr/>
        </p:nvSpPr>
        <p:spPr bwMode="auto">
          <a:xfrm>
            <a:off x="-1479885" y="-244642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</a:rPr>
              <a:t>Inserção caso 3</a:t>
            </a:r>
          </a:p>
        </p:txBody>
      </p:sp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2067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void</a:t>
            </a:r>
            <a:r>
              <a:rPr lang="pt-BR" altLang="pt-BR" sz="14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insert_case3(</a:t>
            </a:r>
            <a:r>
              <a:rPr lang="pt-BR" altLang="pt-BR" sz="14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4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node *n)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node *u = 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uncle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(n), *g;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if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((u != NULL) &amp;&amp; (u-&gt;color == RED)) {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n-&gt;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-&gt;color = BLACK;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u-&gt;color = BLACK;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g = 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grandparent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(n);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g-&gt;color = RED;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insert_case1(g);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} 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else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insert_case4(n);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endParaRPr lang="pt-BR" altLang="pt-BR" sz="1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Text Box 1"/>
          <p:cNvSpPr txBox="1">
            <a:spLocks noChangeArrowheads="1"/>
          </p:cNvSpPr>
          <p:nvPr/>
        </p:nvSpPr>
        <p:spPr bwMode="auto">
          <a:xfrm>
            <a:off x="-1367589" y="-332874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Inserção caso 4</a:t>
            </a:r>
          </a:p>
        </p:txBody>
      </p:sp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2067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void</a:t>
            </a:r>
            <a:r>
              <a:rPr lang="pt-BR" altLang="pt-BR" sz="14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insert_case4(</a:t>
            </a:r>
            <a:r>
              <a:rPr lang="pt-BR" altLang="pt-BR" sz="14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4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node *n)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node *g = 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grandparent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(n);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if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((n == n-&gt;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right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) &amp;&amp; (n-&gt;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== g-&gt;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left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)) {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rotate_left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(n-&gt;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n = n-&gt;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left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} 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else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if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((n == n-&gt;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left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) &amp;&amp; (n-&gt;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== g-&gt;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right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)) {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rotate_right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(n-&gt;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	n = n-&gt;</a:t>
            </a:r>
            <a:r>
              <a:rPr lang="pt-BR" altLang="pt-BR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right</a:t>
            </a: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	insert_case5(n);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endParaRPr lang="pt-BR" altLang="pt-BR" sz="1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Text Box 1"/>
          <p:cNvSpPr txBox="1">
            <a:spLocks noChangeArrowheads="1"/>
          </p:cNvSpPr>
          <p:nvPr/>
        </p:nvSpPr>
        <p:spPr bwMode="auto">
          <a:xfrm>
            <a:off x="-1363579" y="-348916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Inserção caso 5</a:t>
            </a:r>
          </a:p>
        </p:txBody>
      </p:sp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2067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void</a:t>
            </a:r>
            <a:r>
              <a:rPr lang="pt-BR" altLang="pt-BR" sz="13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insert_case5(</a:t>
            </a:r>
            <a:r>
              <a:rPr lang="pt-BR" altLang="pt-BR" sz="13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3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node *n)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node *g = 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grandparent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(n);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n-&gt;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-&gt;color = BLACK;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g-&gt;color = RED;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if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((n == n-&gt;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left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) &amp;&amp; (n-&gt;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== g-&gt;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left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)) {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rotate_right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(g);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} 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else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/*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 * 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Here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, (n == n-&gt;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right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) &amp;&amp; (n-&gt;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== g-&gt;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right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).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 */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rotate_left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(g);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endParaRPr lang="pt-BR" altLang="pt-BR" sz="13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33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6" y="2457354"/>
            <a:ext cx="8555037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6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34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8555037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755650" y="5734050"/>
            <a:ext cx="3455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O nó raiz é sempre preto!</a:t>
            </a:r>
          </a:p>
        </p:txBody>
      </p:sp>
    </p:spTree>
    <p:extLst>
      <p:ext uri="{BB962C8B-B14F-4D97-AF65-F5344CB8AC3E}">
        <p14:creationId xmlns:p14="http://schemas.microsoft.com/office/powerpoint/2010/main" val="29637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35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049"/>
            <a:ext cx="8561387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755650" y="5300663"/>
            <a:ext cx="81375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Na inserção o nó de menor valor vai para o lado esquerdo e o de maior para o lado direito.</a:t>
            </a:r>
          </a:p>
        </p:txBody>
      </p:sp>
    </p:spTree>
    <p:extLst>
      <p:ext uri="{BB962C8B-B14F-4D97-AF65-F5344CB8AC3E}">
        <p14:creationId xmlns:p14="http://schemas.microsoft.com/office/powerpoint/2010/main" val="31722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Estruturas de Dados - Árvores </a:t>
            </a:r>
            <a:endParaRPr lang="pt-BR" altLang="pt-BR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 sz="4000"/>
              <a:t>Conforme se sabe, as árvores </a:t>
            </a:r>
            <a:r>
              <a:rPr lang="en-US" altLang="pt-BR" sz="4000" b="1"/>
              <a:t>binárias</a:t>
            </a:r>
            <a:r>
              <a:rPr lang="en-US" altLang="pt-BR" sz="4000"/>
              <a:t>  são casos particulares de árvores.</a:t>
            </a:r>
          </a:p>
          <a:p>
            <a:pPr eaLnBrk="1" hangingPunct="1"/>
            <a:r>
              <a:rPr lang="en-US" altLang="pt-BR" sz="4000"/>
              <a:t>Sendo uma estrutura de dados </a:t>
            </a:r>
            <a:r>
              <a:rPr lang="en-US" altLang="pt-BR" sz="4000" b="1"/>
              <a:t>hierárquica</a:t>
            </a:r>
            <a:r>
              <a:rPr lang="en-US" altLang="pt-BR" sz="4000"/>
              <a:t>, ela pode facilmente se tornar </a:t>
            </a:r>
            <a:r>
              <a:rPr lang="en-US" altLang="pt-BR" sz="4000" b="1"/>
              <a:t>desbalanceada</a:t>
            </a:r>
            <a:r>
              <a:rPr lang="en-US" altLang="pt-BR" sz="4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8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688"/>
            <a:ext cx="85613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755650" y="5300663"/>
            <a:ext cx="81375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Ao inserir um elemento ele é sempre da cor vermelha, exceto o nó raiz.</a:t>
            </a:r>
          </a:p>
        </p:txBody>
      </p:sp>
    </p:spTree>
    <p:extLst>
      <p:ext uri="{BB962C8B-B14F-4D97-AF65-F5344CB8AC3E}">
        <p14:creationId xmlns:p14="http://schemas.microsoft.com/office/powerpoint/2010/main" val="16040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37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4" y="2299126"/>
            <a:ext cx="8542337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2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3" y="2276475"/>
            <a:ext cx="8542338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755650" y="5300663"/>
            <a:ext cx="81375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Na inserção o nó de menor valor vai para o lado esquerdo e o de maior para o lado direito.</a:t>
            </a:r>
          </a:p>
        </p:txBody>
      </p:sp>
    </p:spTree>
    <p:extLst>
      <p:ext uri="{BB962C8B-B14F-4D97-AF65-F5344CB8AC3E}">
        <p14:creationId xmlns:p14="http://schemas.microsoft.com/office/powerpoint/2010/main" val="1091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39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6" y="2263775"/>
            <a:ext cx="8535988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755650" y="5300663"/>
            <a:ext cx="81375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Na inserção o nó de menor valor vai para o lado esquerdo e o de maior para o lado direito.</a:t>
            </a:r>
          </a:p>
        </p:txBody>
      </p:sp>
    </p:spTree>
    <p:extLst>
      <p:ext uri="{BB962C8B-B14F-4D97-AF65-F5344CB8AC3E}">
        <p14:creationId xmlns:p14="http://schemas.microsoft.com/office/powerpoint/2010/main" val="8134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40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9" y="2266428"/>
            <a:ext cx="8574088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385839" y="4421963"/>
            <a:ext cx="846931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 dirty="0">
                <a:solidFill>
                  <a:srgbClr val="000000"/>
                </a:solidFill>
              </a:rPr>
              <a:t>Após inserir um elemento da cor vermelha, a árvore analisa o antecessor da folha. Se este for vermelho será necessário alterar as cores para garantir a regra 6 (nós vermelhos que não sejam folhas possuem apenas filhos pretos).</a:t>
            </a:r>
          </a:p>
        </p:txBody>
      </p:sp>
    </p:spTree>
    <p:extLst>
      <p:ext uri="{BB962C8B-B14F-4D97-AF65-F5344CB8AC3E}">
        <p14:creationId xmlns:p14="http://schemas.microsoft.com/office/powerpoint/2010/main" val="41255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42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3" y="2268538"/>
            <a:ext cx="8523288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511891" y="4195763"/>
            <a:ext cx="8156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14 é o irmão de 2 e é vermelho.</a:t>
            </a:r>
          </a:p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 preto pode ser transferido do pai a seus dois filhos vermelhos (o pai, em seguida, toma a cor vermelha), sem afetar a contagem do nodo preto por qualquer caminho. </a:t>
            </a:r>
          </a:p>
        </p:txBody>
      </p:sp>
    </p:spTree>
    <p:extLst>
      <p:ext uri="{BB962C8B-B14F-4D97-AF65-F5344CB8AC3E}">
        <p14:creationId xmlns:p14="http://schemas.microsoft.com/office/powerpoint/2010/main" val="242882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43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8" y="2276475"/>
            <a:ext cx="85359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1023938" y="4524375"/>
            <a:ext cx="772477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Desde que o pai 11 é a raiz, o processo pode ser interrompido neste ponto porque... </a:t>
            </a:r>
          </a:p>
        </p:txBody>
      </p:sp>
    </p:spTree>
    <p:extLst>
      <p:ext uri="{BB962C8B-B14F-4D97-AF65-F5344CB8AC3E}">
        <p14:creationId xmlns:p14="http://schemas.microsoft.com/office/powerpoint/2010/main" val="36922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1" y="2260271"/>
            <a:ext cx="8523288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879475" y="4740275"/>
            <a:ext cx="765333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raiz sempre deve ser preta, sem afetar a contagem de nodos pretos em qualquer caminho.</a:t>
            </a:r>
          </a:p>
          <a:p>
            <a:pPr eaLnBrk="1" hangingPunct="1">
              <a:buClrTx/>
              <a:buFontTx/>
              <a:buNone/>
            </a:pPr>
            <a:endParaRPr lang="pt-BR" altLang="pt-BR" sz="180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7" y="2268538"/>
            <a:ext cx="8561388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6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46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8" y="2273300"/>
            <a:ext cx="8535988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9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 smtClean="0"/>
              <a:t>Estruturas</a:t>
            </a:r>
            <a:r>
              <a:rPr lang="en-US" altLang="pt-BR" dirty="0" smtClean="0"/>
              <a:t> de Dados - </a:t>
            </a:r>
            <a:r>
              <a:rPr lang="en-US" altLang="pt-BR" dirty="0" err="1" smtClean="0"/>
              <a:t>Árvores</a:t>
            </a:r>
            <a:r>
              <a:rPr lang="en-US" altLang="pt-BR" dirty="0" smtClean="0"/>
              <a:t> </a:t>
            </a:r>
            <a:endParaRPr lang="pt-BR" altLang="pt-BR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De acordo com o tipo de algoritmo de balanceamento estas árvores recebem nomes especiais como:</a:t>
            </a:r>
          </a:p>
          <a:p>
            <a:pPr lvl="1" eaLnBrk="1" hangingPunct="1"/>
            <a:r>
              <a:rPr lang="en-US" altLang="pt-BR" smtClean="0"/>
              <a:t>Árvore AVL</a:t>
            </a:r>
          </a:p>
          <a:p>
            <a:pPr lvl="1" eaLnBrk="1" hangingPunct="1"/>
            <a:r>
              <a:rPr lang="en-US" altLang="pt-BR" smtClean="0"/>
              <a:t>Árvore Rubro-Negra</a:t>
            </a:r>
          </a:p>
          <a:p>
            <a:pPr lvl="1" eaLnBrk="1" hangingPunct="1"/>
            <a:r>
              <a:rPr lang="en-US" altLang="pt-BR" smtClean="0"/>
              <a:t>Árvore B</a:t>
            </a:r>
          </a:p>
          <a:p>
            <a:pPr lvl="1" eaLnBrk="1" hangingPunct="1"/>
            <a:r>
              <a:rPr lang="en-US" altLang="pt-BR" smtClean="0"/>
              <a:t>Etc..</a:t>
            </a: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875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47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4" y="2282825"/>
            <a:ext cx="854233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4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48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3" y="2292350"/>
            <a:ext cx="8535988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5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49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6" y="2293725"/>
            <a:ext cx="856138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9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0210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0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6" y="2290144"/>
            <a:ext cx="852328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8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1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8" y="2301875"/>
            <a:ext cx="8523288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5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2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23" y="2311400"/>
            <a:ext cx="8555038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3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301875"/>
            <a:ext cx="8542338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09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4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13840"/>
            <a:ext cx="8535988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69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53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9" y="2298487"/>
            <a:ext cx="8542338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3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6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8542338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01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Árvore Rubro-Negra</a:t>
            </a:r>
            <a:endParaRPr lang="pt-BR" altLang="pt-BR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15875" algn="ctr">
              <a:buNone/>
              <a:defRPr/>
            </a:pPr>
            <a:r>
              <a:rPr lang="pt-BR" dirty="0" smtClean="0"/>
              <a:t>Uma </a:t>
            </a:r>
            <a:r>
              <a:rPr lang="pt-BR" b="1" dirty="0" smtClean="0"/>
              <a:t>árvore rubro-negra</a:t>
            </a:r>
            <a:r>
              <a:rPr lang="pt-BR" dirty="0" smtClean="0"/>
              <a:t> é um tipo de </a:t>
            </a:r>
            <a:r>
              <a:rPr lang="pt-BR" dirty="0" smtClean="0">
                <a:hlinkClick r:id="rId2" tooltip="Árvore de busca binária balanceada (página não existe)"/>
              </a:rPr>
              <a:t>árvore de busca binária balanceada</a:t>
            </a:r>
            <a:r>
              <a:rPr lang="pt-BR" dirty="0" smtClean="0"/>
              <a:t>.</a:t>
            </a:r>
          </a:p>
          <a:p>
            <a:pPr marL="0" indent="15875" algn="ctr">
              <a:buNone/>
              <a:defRPr/>
            </a:pPr>
            <a:r>
              <a:rPr lang="pt-BR" dirty="0" smtClean="0"/>
              <a:t> A estrutura original foi inventada em 1972 por </a:t>
            </a:r>
            <a:r>
              <a:rPr lang="pt-BR" dirty="0" smtClean="0">
                <a:hlinkClick r:id="rId3" tooltip="Rudolf Bayer"/>
              </a:rPr>
              <a:t>Rudolf Bayer</a:t>
            </a:r>
            <a:r>
              <a:rPr lang="pt-BR" dirty="0" smtClean="0"/>
              <a:t> que a chamou de "</a:t>
            </a:r>
            <a:r>
              <a:rPr lang="pt-BR" dirty="0" smtClean="0">
                <a:hlinkClick r:id="rId4" tooltip="Árvore B"/>
              </a:rPr>
              <a:t>Árvores Binárias B</a:t>
            </a:r>
            <a:r>
              <a:rPr lang="pt-BR" dirty="0" smtClean="0"/>
              <a:t> Simétricas", mas adquiriu este nome moderno em um artigo de 1978 escrito por </a:t>
            </a:r>
            <a:r>
              <a:rPr lang="pt-BR" dirty="0" err="1" smtClean="0">
                <a:hlinkClick r:id="rId5" tooltip="Leonidas J. Guibas (página não existe)"/>
              </a:rPr>
              <a:t>Leonidas</a:t>
            </a:r>
            <a:r>
              <a:rPr lang="pt-BR" dirty="0" smtClean="0">
                <a:hlinkClick r:id="rId5" tooltip="Leonidas J. Guibas (página não existe)"/>
              </a:rPr>
              <a:t> J. </a:t>
            </a:r>
            <a:r>
              <a:rPr lang="pt-BR" dirty="0" err="1" smtClean="0">
                <a:hlinkClick r:id="rId5" tooltip="Leonidas J. Guibas (página não existe)"/>
              </a:rPr>
              <a:t>Guibas</a:t>
            </a:r>
            <a:r>
              <a:rPr lang="pt-BR" dirty="0" smtClean="0"/>
              <a:t> e </a:t>
            </a:r>
            <a:r>
              <a:rPr lang="pt-BR" dirty="0" smtClean="0">
                <a:hlinkClick r:id="rId6" tooltip="Robert Sedgewick (cientista da computação) (página não existe)"/>
              </a:rPr>
              <a:t>Robert </a:t>
            </a:r>
            <a:r>
              <a:rPr lang="pt-BR" dirty="0" err="1" smtClean="0">
                <a:hlinkClick r:id="rId6" tooltip="Robert Sedgewick (cientista da computação) (página não existe)"/>
              </a:rPr>
              <a:t>Sedgewick</a:t>
            </a:r>
            <a:r>
              <a:rPr lang="pt-BR" dirty="0" smtClean="0"/>
              <a:t>. Ela é complexa, mas tem um bom pior-caso de </a:t>
            </a:r>
            <a:r>
              <a:rPr lang="pt-BR" dirty="0" smtClean="0">
                <a:hlinkClick r:id="rId7" tooltip="Análise de algoritmos"/>
              </a:rPr>
              <a:t>tempo de execução</a:t>
            </a:r>
            <a:r>
              <a:rPr lang="pt-BR" dirty="0" smtClean="0"/>
              <a:t> para suas operações e é eficiente na prática: pode-se buscar, inserir, e remover em tempo </a:t>
            </a:r>
            <a:r>
              <a:rPr lang="pt-BR" dirty="0" smtClean="0">
                <a:hlinkClick r:id="rId8" tooltip="Notação Big-O (página não existe)"/>
              </a:rPr>
              <a:t>O</a:t>
            </a:r>
            <a:r>
              <a:rPr lang="pt-BR" dirty="0" smtClean="0"/>
              <a:t>(log </a:t>
            </a:r>
            <a:r>
              <a:rPr lang="pt-BR" i="1" dirty="0" smtClean="0"/>
              <a:t>n</a:t>
            </a:r>
            <a:r>
              <a:rPr lang="pt-BR" dirty="0" smtClean="0"/>
              <a:t>), onde </a:t>
            </a:r>
            <a:r>
              <a:rPr lang="pt-BR" i="1" dirty="0" smtClean="0"/>
              <a:t>n</a:t>
            </a:r>
            <a:r>
              <a:rPr lang="pt-BR" dirty="0" smtClean="0"/>
              <a:t> é o número total de elementos da árvore. </a:t>
            </a:r>
          </a:p>
          <a:p>
            <a:pPr marL="0" indent="15875" algn="ctr">
              <a:buNone/>
              <a:defRPr/>
            </a:pPr>
            <a:r>
              <a:rPr lang="pt-BR" dirty="0" smtClean="0"/>
              <a:t>De maneira simplificada, uma árvore rubro-negra é uma árvore de busca binária que insere e remove de forma inteligente, para assegurar que a árvore permaneça aproximadamente balanceada.</a:t>
            </a:r>
          </a:p>
        </p:txBody>
      </p:sp>
    </p:spTree>
    <p:extLst>
      <p:ext uri="{BB962C8B-B14F-4D97-AF65-F5344CB8AC3E}">
        <p14:creationId xmlns:p14="http://schemas.microsoft.com/office/powerpoint/2010/main" val="29880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7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853598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95288" y="4587875"/>
            <a:ext cx="84248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 irmão 1 de 7 é vermelho, deve-se puxar o preto do 2 para baixo.</a:t>
            </a:r>
          </a:p>
        </p:txBody>
      </p:sp>
    </p:spTree>
    <p:extLst>
      <p:ext uri="{BB962C8B-B14F-4D97-AF65-F5344CB8AC3E}">
        <p14:creationId xmlns:p14="http://schemas.microsoft.com/office/powerpoint/2010/main" val="23329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8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853598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395288" y="4437063"/>
            <a:ext cx="8353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 preto pode ser transferido de um pai de seus dois filhos vermelhos (o pai, em seguida, toma a cor vermelha), sem afetar o numero de nodos pretos de qualquer caminho. No entanto, uma dupla violação vermelha poderá ser resultante dessa mudança. </a:t>
            </a:r>
          </a:p>
        </p:txBody>
      </p:sp>
    </p:spTree>
    <p:extLst>
      <p:ext uri="{BB962C8B-B14F-4D97-AF65-F5344CB8AC3E}">
        <p14:creationId xmlns:p14="http://schemas.microsoft.com/office/powerpoint/2010/main" val="20458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87724"/>
            <a:ext cx="8523288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2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0450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60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11400"/>
            <a:ext cx="8516938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7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61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349500"/>
            <a:ext cx="854233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28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2498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11,2,14,1,7,13,15,5,8</a:t>
            </a:r>
          </a:p>
        </p:txBody>
      </p:sp>
      <p:pic>
        <p:nvPicPr>
          <p:cNvPr id="3624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330450"/>
            <a:ext cx="8542338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63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43150"/>
            <a:ext cx="8516938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0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64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276475"/>
            <a:ext cx="8555038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3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287588"/>
            <a:ext cx="854233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2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66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287588"/>
            <a:ext cx="852328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0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 smtClean="0"/>
              <a:t>Árvore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Rubro-Negra</a:t>
            </a:r>
            <a:endParaRPr lang="pt-BR" altLang="pt-BR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2400" y="1214441"/>
            <a:ext cx="8807116" cy="5017918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1800" dirty="0"/>
              <a:t>Uma árvore rubro-negra é uma </a:t>
            </a:r>
            <a:r>
              <a:rPr lang="pt-BR" altLang="pt-BR" sz="1800" dirty="0">
                <a:hlinkClick r:id="rId3" tooltip="Árvore de busca binária"/>
              </a:rPr>
              <a:t>árvore de busca binária</a:t>
            </a:r>
            <a:r>
              <a:rPr lang="pt-BR" altLang="pt-BR" sz="1800" dirty="0"/>
              <a:t> onde cada nó tem um atributo de </a:t>
            </a:r>
            <a:r>
              <a:rPr lang="pt-BR" altLang="pt-BR" sz="1800" i="1" dirty="0"/>
              <a:t>cor</a:t>
            </a:r>
            <a:r>
              <a:rPr lang="pt-BR" altLang="pt-BR" sz="1800" dirty="0"/>
              <a:t>, </a:t>
            </a:r>
            <a:r>
              <a:rPr lang="pt-BR" altLang="pt-BR" sz="1800" i="1" dirty="0"/>
              <a:t>vermelho</a:t>
            </a:r>
            <a:r>
              <a:rPr lang="pt-BR" altLang="pt-BR" sz="1800" dirty="0"/>
              <a:t> ou </a:t>
            </a:r>
            <a:r>
              <a:rPr lang="pt-BR" altLang="pt-BR" sz="1800" i="1" dirty="0"/>
              <a:t>preto</a:t>
            </a:r>
            <a:r>
              <a:rPr lang="pt-BR" altLang="pt-BR" sz="1800" dirty="0"/>
              <a:t>. Além dos requisitos ordinários impostos pelas árvores de busca binárias, as árvores rubro-negras tem os seguintes requisitos adicionais:</a:t>
            </a:r>
          </a:p>
          <a:p>
            <a:pPr lvl="1"/>
            <a:r>
              <a:rPr lang="pt-BR" altLang="pt-BR" sz="1400" dirty="0"/>
              <a:t>Um nó é vermelho ou preto.</a:t>
            </a:r>
          </a:p>
          <a:p>
            <a:pPr lvl="1"/>
            <a:r>
              <a:rPr lang="pt-BR" altLang="pt-BR" sz="1400" dirty="0"/>
              <a:t>A raiz é preta. </a:t>
            </a:r>
          </a:p>
          <a:p>
            <a:pPr lvl="1"/>
            <a:r>
              <a:rPr lang="pt-BR" altLang="pt-BR" sz="1400" dirty="0"/>
              <a:t>Todas as folhas(</a:t>
            </a:r>
            <a:r>
              <a:rPr lang="pt-BR" altLang="pt-BR" sz="1400" dirty="0" err="1"/>
              <a:t>null</a:t>
            </a:r>
            <a:r>
              <a:rPr lang="pt-BR" altLang="pt-BR" sz="1400" dirty="0"/>
              <a:t>) são pretas.</a:t>
            </a:r>
          </a:p>
          <a:p>
            <a:pPr lvl="1"/>
            <a:r>
              <a:rPr lang="pt-BR" altLang="pt-BR" sz="1400" dirty="0"/>
              <a:t>Ambos os filhos de todos os nós vermelhos são pretos.</a:t>
            </a:r>
          </a:p>
          <a:p>
            <a:pPr lvl="1"/>
            <a:r>
              <a:rPr lang="pt-BR" altLang="pt-BR" sz="1400" dirty="0"/>
              <a:t>Todo caminho de um dado nó para qualquer de seus nós folhas descendentes </a:t>
            </a:r>
            <a:r>
              <a:rPr lang="pt-BR" altLang="pt-BR" sz="1400" dirty="0" smtClean="0"/>
              <a:t>contém </a:t>
            </a:r>
            <a:r>
              <a:rPr lang="pt-BR" altLang="pt-BR" sz="1400" dirty="0"/>
              <a:t>o mesmo número de nós pretos.</a:t>
            </a:r>
          </a:p>
          <a:p>
            <a:pPr eaLnBrk="1" hangingPunct="1"/>
            <a:r>
              <a:rPr lang="pt-BR" altLang="pt-BR" sz="1800" dirty="0"/>
              <a:t>Essas regras asseguram uma propriedade crítica das árvores rubro-negras: que o caminho mais longo da raiz a qualquer folha não seja mais do que duas vezes o caminho mais curto da raiz a qualquer outra folha naquela árvore. O resultado é que a árvore </a:t>
            </a:r>
            <a:r>
              <a:rPr lang="pt-BR" altLang="pt-BR" sz="1800" b="1" dirty="0"/>
              <a:t>é aproximadamente balanceada</a:t>
            </a:r>
            <a:r>
              <a:rPr lang="pt-BR" altLang="pt-BR" sz="1800" dirty="0"/>
              <a:t>. Como as operações de inserção, remoção, e busca de valores necessitam de tempo de pior caso proporcional à altura da árvore, este limite proporcional a altura permite que árvores rubro-negras sejam eficientes no pior caso, diferentemente de </a:t>
            </a:r>
            <a:r>
              <a:rPr lang="pt-BR" altLang="pt-BR" sz="1800" dirty="0">
                <a:hlinkClick r:id="rId3" tooltip="Árvore de busca binária"/>
              </a:rPr>
              <a:t>árvore de busca binária</a:t>
            </a:r>
            <a:r>
              <a:rPr lang="pt-BR" altLang="pt-BR" sz="1800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pt-BR" sz="1800" dirty="0"/>
              <a:t>							</a:t>
            </a:r>
            <a:endParaRPr lang="pt-BR" altLang="pt-B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8949" y="3636038"/>
            <a:ext cx="5953125" cy="3057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23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-0.4710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676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9500"/>
            <a:ext cx="8535988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395288" y="5243513"/>
            <a:ext cx="8301037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 irmão 8 do 5 é vermelho, puxar o preto para baixo a partir de 7 do conjunto atual de 2</a:t>
            </a:r>
          </a:p>
        </p:txBody>
      </p:sp>
    </p:spTree>
    <p:extLst>
      <p:ext uri="{BB962C8B-B14F-4D97-AF65-F5344CB8AC3E}">
        <p14:creationId xmlns:p14="http://schemas.microsoft.com/office/powerpoint/2010/main" val="315369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68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8535988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268288" y="4724400"/>
            <a:ext cx="8696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 preto pode ser transferido de um pai para seus dois filhos vermelhos (o pai, em seguida, toma a cor vermelha), sem afetar a contagem do  caminho do nodo preto. No entanto, uma dupla violação vermelha poderá ocorrer. Portanto,  definir 2 para a raiz da sub-árvore.</a:t>
            </a:r>
          </a:p>
        </p:txBody>
      </p:sp>
    </p:spTree>
    <p:extLst>
      <p:ext uri="{BB962C8B-B14F-4D97-AF65-F5344CB8AC3E}">
        <p14:creationId xmlns:p14="http://schemas.microsoft.com/office/powerpoint/2010/main" val="26734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69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282825"/>
            <a:ext cx="8542338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323850" y="5084763"/>
            <a:ext cx="83724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 pai 11 de 2 é do lado direito e seu filho 7 é vermelho e está à direita: girar no sentido anti-horário em torno de 2, fixando no 7</a:t>
            </a:r>
          </a:p>
        </p:txBody>
      </p:sp>
    </p:spTree>
    <p:extLst>
      <p:ext uri="{BB962C8B-B14F-4D97-AF65-F5344CB8AC3E}">
        <p14:creationId xmlns:p14="http://schemas.microsoft.com/office/powerpoint/2010/main" val="122810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70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8542338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268288" y="4652963"/>
            <a:ext cx="8696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Desde que 11 é pai à direita de 2, se o filho vermelho 7 ficou a esquerda, pode-se girar o 11 preto e então mudar de volta para eliminar a dupla violação vermelha (isto é explicado com mais detalhes no Próximo passo). </a:t>
            </a:r>
          </a:p>
        </p:txBody>
      </p:sp>
    </p:spTree>
    <p:extLst>
      <p:ext uri="{BB962C8B-B14F-4D97-AF65-F5344CB8AC3E}">
        <p14:creationId xmlns:p14="http://schemas.microsoft.com/office/powerpoint/2010/main" val="5128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8542338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268288" y="4652963"/>
            <a:ext cx="8696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Então, nós usamos este passo para configurar essa possibilidade por rotação no sentido anti-horário em torno de 2. </a:t>
            </a:r>
            <a:b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 resultado é vermelho 7 à esquerda de 11 e vermelho preto 2, à esquerda do vermelho 7.</a:t>
            </a:r>
          </a:p>
        </p:txBody>
      </p:sp>
    </p:spTree>
    <p:extLst>
      <p:ext uri="{BB962C8B-B14F-4D97-AF65-F5344CB8AC3E}">
        <p14:creationId xmlns:p14="http://schemas.microsoft.com/office/powerpoint/2010/main" val="33677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276475"/>
            <a:ext cx="8542337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592138" y="5027613"/>
            <a:ext cx="81565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 pai 11, de 7 está do lado direito e seu filho 2 é vermelho à esquerda: girar no sentido horário em torno de 11</a:t>
            </a:r>
          </a:p>
        </p:txBody>
      </p:sp>
    </p:spTree>
    <p:extLst>
      <p:ext uri="{BB962C8B-B14F-4D97-AF65-F5344CB8AC3E}">
        <p14:creationId xmlns:p14="http://schemas.microsoft.com/office/powerpoint/2010/main" val="9768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73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205038"/>
            <a:ext cx="8542337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323850" y="4700588"/>
            <a:ext cx="88201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Desde que 11 é preto pai, à direita do vermelho 7 e vermelho 2 é filho e está à sua esquerda, uma rotação no sentido horário por 11 vai subtrair um </a:t>
            </a:r>
            <a:r>
              <a:rPr lang="pt-BR" altLang="pt-BR" sz="1800" dirty="0" smtClean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preto do </a:t>
            </a:r>
            <a:r>
              <a:rPr lang="pt-BR" altLang="pt-BR" sz="1800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caminho através da 2. Mas este desequilíbrio pode ser corrigido por troca de cores, de 11 e 7. </a:t>
            </a:r>
            <a:br>
              <a:rPr lang="pt-BR" altLang="pt-BR" sz="1800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endParaRPr lang="pt-BR" altLang="pt-BR" sz="1800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7478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74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276475"/>
            <a:ext cx="8542337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323850" y="5027613"/>
            <a:ext cx="8424863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Ao fazê-lo (na próxima etapa), também elimina a dupla violação vermelha.</a:t>
            </a:r>
          </a:p>
        </p:txBody>
      </p:sp>
    </p:spTree>
    <p:extLst>
      <p:ext uri="{BB962C8B-B14F-4D97-AF65-F5344CB8AC3E}">
        <p14:creationId xmlns:p14="http://schemas.microsoft.com/office/powerpoint/2010/main" val="23970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75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25688"/>
            <a:ext cx="8504238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323850" y="4524375"/>
            <a:ext cx="84963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Mudança de cores.</a:t>
            </a:r>
          </a:p>
          <a:p>
            <a:pPr eaLnBrk="1" hangingPunct="1">
              <a:buClrTx/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 2 é filho vermelho à esquerda de  7 tem um nó preto contar que é muito baixo por 1. Trocando as cores entre os atuais e seu filho negro à direita (11) elimina a conta do déficit e da dupla violação vermelho. O nodo preto à direita do filho atual não é afetado.</a:t>
            </a:r>
          </a:p>
        </p:txBody>
      </p:sp>
    </p:spTree>
    <p:extLst>
      <p:ext uri="{BB962C8B-B14F-4D97-AF65-F5344CB8AC3E}">
        <p14:creationId xmlns:p14="http://schemas.microsoft.com/office/powerpoint/2010/main" val="20367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Text Box 1"/>
          <p:cNvSpPr txBox="1"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>
                <a:solidFill>
                  <a:srgbClr val="000000"/>
                </a:solidFill>
              </a:rPr>
              <a:t>Exemplo </a:t>
            </a:r>
          </a:p>
        </p:txBody>
      </p:sp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rgbClr val="FFCC00"/>
              </a:buClr>
              <a:buFont typeface="Monotype Sorts" charset="2"/>
              <a:buChar char=""/>
            </a:pPr>
            <a:r>
              <a:rPr lang="pt-BR" altLang="pt-BR" sz="2200" b="1">
                <a:solidFill>
                  <a:srgbClr val="000000"/>
                </a:solidFill>
                <a:latin typeface="Tahoma" panose="020B0604030504040204" pitchFamily="34" charset="0"/>
              </a:rPr>
              <a:t>Inserir 4</a:t>
            </a:r>
          </a:p>
        </p:txBody>
      </p:sp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301875"/>
            <a:ext cx="8504238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0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457200" y="1633538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285750" indent="-285750">
              <a:lnSpc>
                <a:spcPct val="80000"/>
              </a:lnSpc>
              <a:spcBef>
                <a:spcPts val="45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Assim </a:t>
            </a:r>
            <a:r>
              <a:rPr lang="pt-BR" altLang="pt-BR" sz="1800" dirty="0">
                <a:solidFill>
                  <a:srgbClr val="000000"/>
                </a:solidFill>
                <a:latin typeface="Tahoma" panose="020B0604030504040204" pitchFamily="34" charset="0"/>
              </a:rPr>
              <a:t>como as árvores binárias comuns, as árvores rubro-negras possuem um conjunto de operações (tais como inserção, remoção e busca), porém são geralmente mais eficientes devido ao fato de estarem sempre balanceadas. </a:t>
            </a:r>
            <a:endParaRPr lang="pt-BR" altLang="pt-BR" sz="180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endParaRPr lang="pt-BR" altLang="pt-BR" sz="1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rgbClr val="000000"/>
                </a:solidFill>
                <a:latin typeface="Tahoma" panose="020B0604030504040204" pitchFamily="34" charset="0"/>
              </a:rPr>
              <a:t>Este balanceamento se dá justamente pela característica que dá nome à árvore, que vem de um </a:t>
            </a:r>
            <a:r>
              <a:rPr lang="pt-BR" altLang="pt-BR" sz="1800" dirty="0">
                <a:solidFill>
                  <a:srgbClr val="CCCCFF"/>
                </a:solidFill>
                <a:latin typeface="Tahoma" panose="020B0604030504040204" pitchFamily="34" charset="0"/>
              </a:rPr>
              <a:t>bit</a:t>
            </a:r>
            <a:r>
              <a:rPr lang="pt-BR" altLang="pt-BR" sz="1800" dirty="0">
                <a:solidFill>
                  <a:srgbClr val="000000"/>
                </a:solidFill>
                <a:latin typeface="Tahoma" panose="020B0604030504040204" pitchFamily="34" charset="0"/>
              </a:rPr>
              <a:t> extra em cada </a:t>
            </a:r>
            <a:r>
              <a:rPr lang="pt-BR" altLang="pt-BR" sz="1800" dirty="0">
                <a:solidFill>
                  <a:srgbClr val="CCCCFF"/>
                </a:solidFill>
                <a:latin typeface="Tahoma" panose="020B0604030504040204" pitchFamily="34" charset="0"/>
              </a:rPr>
              <a:t>nó</a:t>
            </a:r>
            <a:r>
              <a:rPr lang="pt-BR" altLang="pt-BR" sz="1800" dirty="0">
                <a:solidFill>
                  <a:srgbClr val="000000"/>
                </a:solidFill>
                <a:latin typeface="Tahoma" panose="020B0604030504040204" pitchFamily="34" charset="0"/>
              </a:rPr>
              <a:t> que determina se este é "vermelho" ou "preto" dentro do conjunto de regras que rege a árvore. </a:t>
            </a:r>
            <a:endParaRPr lang="pt-BR" altLang="pt-BR" sz="180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endParaRPr lang="pt-BR" altLang="pt-BR" sz="1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rgbClr val="000000"/>
                </a:solidFill>
                <a:latin typeface="Tahoma" panose="020B0604030504040204" pitchFamily="34" charset="0"/>
              </a:rPr>
              <a:t>Além deste bit, cada nó também conta com os campos </a:t>
            </a:r>
            <a:r>
              <a:rPr lang="pt-BR" altLang="pt-BR" sz="1800" i="1" dirty="0">
                <a:solidFill>
                  <a:srgbClr val="000000"/>
                </a:solidFill>
                <a:latin typeface="Tahoma" panose="020B0604030504040204" pitchFamily="34" charset="0"/>
              </a:rPr>
              <a:t>dados</a:t>
            </a:r>
            <a:r>
              <a:rPr lang="pt-BR" altLang="pt-BR" sz="1800" dirty="0">
                <a:solidFill>
                  <a:srgbClr val="000000"/>
                </a:solidFill>
                <a:latin typeface="Tahoma" panose="020B0604030504040204" pitchFamily="34" charset="0"/>
              </a:rPr>
              <a:t> do nó, filho esquerdo do nó, filho direito do nó e pai do nó.</a:t>
            </a:r>
            <a:r>
              <a:rPr lang="pt-BR" altLang="pt-BR" sz="16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pic>
        <p:nvPicPr>
          <p:cNvPr id="323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637088"/>
            <a:ext cx="47720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rgbClr val="000000"/>
                </a:solidFill>
              </a:rPr>
              <a:t>Árvores </a:t>
            </a:r>
            <a:r>
              <a:rPr lang="pt-BR" altLang="pt-BR" b="1" dirty="0" smtClean="0">
                <a:solidFill>
                  <a:srgbClr val="000000"/>
                </a:solidFill>
              </a:rPr>
              <a:t>Rubro-Negras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0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3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Text Box 1"/>
          <p:cNvSpPr txBox="1">
            <a:spLocks noChangeArrowheads="1"/>
          </p:cNvSpPr>
          <p:nvPr/>
        </p:nvSpPr>
        <p:spPr bwMode="auto">
          <a:xfrm>
            <a:off x="-1576136" y="-272715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</a:rPr>
              <a:t>Regras - Remoção</a:t>
            </a:r>
          </a:p>
        </p:txBody>
      </p:sp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0675" indent="-32067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20725" indent="-263525"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0675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  <a:tab pos="93043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0000"/>
                </a:solidFill>
                <a:latin typeface="Tahoma" panose="020B0604030504040204" pitchFamily="34" charset="0"/>
              </a:rPr>
              <a:t>Existem dois tipos de remoção em uma árvore: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0000"/>
                </a:solidFill>
                <a:latin typeface="Tahoma" panose="020B0604030504040204" pitchFamily="34" charset="0"/>
              </a:rPr>
              <a:t>De acordo com a remoção efetiva, com as operações de rotação e alteração de cor, remove-se o nodo e estabelece-se as propriedades da árvore</a:t>
            </a:r>
            <a:r>
              <a:rPr lang="pt-BR" altLang="pt-BR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pt-BR" altLang="pt-BR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0000"/>
                </a:solidFill>
                <a:latin typeface="Tahoma" panose="020B0604030504040204" pitchFamily="34" charset="0"/>
              </a:rPr>
              <a:t>De acordo com a remoção preguiçosa, marca-se um nodo como removido, mas efetivamente não o retira. Sendo desta maneira nenhuma alteração é efetuada na árvore, porém são necessários novos mecanismos de busca e inserção para que reconheçam o nodo como "ausente".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879600" y="4855634"/>
            <a:ext cx="4872567" cy="7027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 no </a:t>
            </a:r>
            <a:r>
              <a:rPr lang="pt-BR" dirty="0" err="1" smtClean="0"/>
              <a:t>Cormen</a:t>
            </a:r>
            <a:r>
              <a:rPr lang="pt-BR" dirty="0" smtClean="0"/>
              <a:t> todos os casos para remoção!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1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para a prova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Capítulo do livro “</a:t>
            </a:r>
            <a:r>
              <a:rPr lang="pt-BR" dirty="0" err="1" smtClean="0"/>
              <a:t>Algorithms</a:t>
            </a:r>
            <a:r>
              <a:rPr lang="pt-BR" dirty="0" smtClean="0"/>
              <a:t>” de </a:t>
            </a:r>
            <a:r>
              <a:rPr lang="pt-BR" dirty="0" err="1" smtClean="0"/>
              <a:t>Cormen</a:t>
            </a:r>
            <a:r>
              <a:rPr lang="pt-BR" dirty="0" smtClean="0"/>
              <a:t> et al. sobre </a:t>
            </a:r>
            <a:r>
              <a:rPr lang="pt-BR" smtClean="0"/>
              <a:t>Árvore Rubro-Negra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8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Text Box 1"/>
          <p:cNvSpPr txBox="1">
            <a:spLocks noChangeArrowheads="1"/>
          </p:cNvSpPr>
          <p:nvPr/>
        </p:nvSpPr>
        <p:spPr bwMode="auto">
          <a:xfrm>
            <a:off x="0" y="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</a:rPr>
              <a:t>Definição do nó</a:t>
            </a:r>
          </a:p>
        </p:txBody>
      </p:sp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2067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node </a:t>
            </a:r>
            <a:r>
              <a:rPr lang="pt-BR" altLang="pt-BR" sz="13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*</a:t>
            </a:r>
            <a:r>
              <a:rPr lang="pt-BR" altLang="pt-BR" sz="13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grandparent</a:t>
            </a:r>
            <a:r>
              <a:rPr lang="pt-BR" altLang="pt-BR" sz="13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3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3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node *n)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if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((n != NULL) &amp;&amp; (n-&gt;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!= NULL))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return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n-&gt;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else</a:t>
            </a:r>
            <a:endParaRPr lang="pt-BR" altLang="pt-BR" sz="13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return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NULL;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node </a:t>
            </a:r>
            <a:r>
              <a:rPr lang="pt-BR" altLang="pt-BR" sz="13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*</a:t>
            </a:r>
            <a:r>
              <a:rPr lang="pt-BR" altLang="pt-BR" sz="13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uncle</a:t>
            </a:r>
            <a:r>
              <a:rPr lang="pt-BR" altLang="pt-BR" sz="13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3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3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node *n)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struct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node *g = 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grandparent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(n);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if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(g == NULL)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return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NULL; // No 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grandparent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means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no 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uncle</a:t>
            </a:r>
            <a:endParaRPr lang="pt-BR" altLang="pt-BR" sz="13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if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(n-&gt;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parent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== g-&gt;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left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return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g-&gt;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right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else</a:t>
            </a:r>
            <a:endParaRPr lang="pt-BR" altLang="pt-BR" sz="13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return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 g-&gt;</a:t>
            </a:r>
            <a:r>
              <a:rPr lang="pt-BR" altLang="pt-BR" sz="13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left</a:t>
            </a: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pt-BR" altLang="pt-BR" sz="1300" b="1" dirty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endParaRPr lang="pt-BR" altLang="pt-BR" sz="13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637088"/>
            <a:ext cx="47720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0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AVL </a:t>
            </a:r>
            <a:r>
              <a:rPr lang="pt-BR" dirty="0" err="1" smtClean="0"/>
              <a:t>vs</a:t>
            </a:r>
            <a:r>
              <a:rPr lang="pt-BR" dirty="0" smtClean="0"/>
              <a:t> Rubro-negra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AVL tem garantia de balanceamento o que significa que a busca é mais rápida, mas a inserção e remoção tem um custo mais alto por ter mais rotações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Text Box 1"/>
          <p:cNvSpPr txBox="1">
            <a:spLocks noChangeArrowheads="1"/>
          </p:cNvSpPr>
          <p:nvPr/>
        </p:nvSpPr>
        <p:spPr bwMode="auto">
          <a:xfrm>
            <a:off x="44116" y="36094"/>
            <a:ext cx="668554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</a:rPr>
              <a:t>Regras</a:t>
            </a:r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178800" cy="4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96875" indent="-396875">
              <a:tabLst>
                <a:tab pos="396875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4963" algn="l"/>
                <a:tab pos="7134225" algn="l"/>
                <a:tab pos="7583488" algn="l"/>
                <a:tab pos="8032750" algn="l"/>
                <a:tab pos="8482013" algn="l"/>
                <a:tab pos="8931275" algn="l"/>
                <a:tab pos="93805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54075" indent="-396875">
              <a:tabLst>
                <a:tab pos="396875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4963" algn="l"/>
                <a:tab pos="7134225" algn="l"/>
                <a:tab pos="7583488" algn="l"/>
                <a:tab pos="8032750" algn="l"/>
                <a:tab pos="8482013" algn="l"/>
                <a:tab pos="8931275" algn="l"/>
                <a:tab pos="93805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tabLst>
                <a:tab pos="396875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4963" algn="l"/>
                <a:tab pos="7134225" algn="l"/>
                <a:tab pos="7583488" algn="l"/>
                <a:tab pos="8032750" algn="l"/>
                <a:tab pos="8482013" algn="l"/>
                <a:tab pos="8931275" algn="l"/>
                <a:tab pos="93805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tabLst>
                <a:tab pos="396875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4963" algn="l"/>
                <a:tab pos="7134225" algn="l"/>
                <a:tab pos="7583488" algn="l"/>
                <a:tab pos="8032750" algn="l"/>
                <a:tab pos="8482013" algn="l"/>
                <a:tab pos="8931275" algn="l"/>
                <a:tab pos="93805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tabLst>
                <a:tab pos="396875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4963" algn="l"/>
                <a:tab pos="7134225" algn="l"/>
                <a:tab pos="7583488" algn="l"/>
                <a:tab pos="8032750" algn="l"/>
                <a:tab pos="8482013" algn="l"/>
                <a:tab pos="8931275" algn="l"/>
                <a:tab pos="93805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75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4963" algn="l"/>
                <a:tab pos="7134225" algn="l"/>
                <a:tab pos="7583488" algn="l"/>
                <a:tab pos="8032750" algn="l"/>
                <a:tab pos="8482013" algn="l"/>
                <a:tab pos="8931275" algn="l"/>
                <a:tab pos="93805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75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4963" algn="l"/>
                <a:tab pos="7134225" algn="l"/>
                <a:tab pos="7583488" algn="l"/>
                <a:tab pos="8032750" algn="l"/>
                <a:tab pos="8482013" algn="l"/>
                <a:tab pos="8931275" algn="l"/>
                <a:tab pos="93805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75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4963" algn="l"/>
                <a:tab pos="7134225" algn="l"/>
                <a:tab pos="7583488" algn="l"/>
                <a:tab pos="8032750" algn="l"/>
                <a:tab pos="8482013" algn="l"/>
                <a:tab pos="8931275" algn="l"/>
                <a:tab pos="93805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75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4963" algn="l"/>
                <a:tab pos="7134225" algn="l"/>
                <a:tab pos="7583488" algn="l"/>
                <a:tab pos="8032750" algn="l"/>
                <a:tab pos="8482013" algn="l"/>
                <a:tab pos="8931275" algn="l"/>
                <a:tab pos="938053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indent="0">
              <a:spcBef>
                <a:spcPts val="525"/>
              </a:spcBef>
              <a:buClr>
                <a:srgbClr val="FFCC00"/>
              </a:buClr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Uma árvore rubro-negra estará sempre </a:t>
            </a:r>
            <a:r>
              <a:rPr lang="pt-BR" altLang="pt-BR" sz="2100" dirty="0" smtClean="0">
                <a:solidFill>
                  <a:srgbClr val="000000"/>
                </a:solidFill>
                <a:latin typeface="Tahoma" panose="020B0604030504040204" pitchFamily="34" charset="0"/>
              </a:rPr>
              <a:t>balanceada, </a:t>
            </a: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pois segue o seguinte conjunto de regras:</a:t>
            </a:r>
          </a:p>
          <a:p>
            <a:pPr marL="914400" lvl="1" indent="-457200">
              <a:spcBef>
                <a:spcPts val="525"/>
              </a:spcBef>
              <a:buClr>
                <a:srgbClr val="FFCC00"/>
              </a:buClr>
              <a:buFont typeface="+mj-lt"/>
              <a:buAutoNum type="arabicPeriod"/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cada nó da árvore possui um valor </a:t>
            </a:r>
          </a:p>
          <a:p>
            <a:pPr marL="914400" lvl="1" indent="-457200">
              <a:spcBef>
                <a:spcPts val="525"/>
              </a:spcBef>
              <a:buClr>
                <a:srgbClr val="FFCC00"/>
              </a:buClr>
              <a:buFont typeface="+mj-lt"/>
              <a:buAutoNum type="arabicPeriod"/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a cada novo nó inserido na árvore obedecerá o esquema de menor para o lado esquerdo e maior para o lado direito. </a:t>
            </a:r>
          </a:p>
          <a:p>
            <a:pPr marL="914400" lvl="1" indent="-457200">
              <a:spcBef>
                <a:spcPts val="525"/>
              </a:spcBef>
              <a:buClr>
                <a:srgbClr val="FFCC00"/>
              </a:buClr>
              <a:buFont typeface="+mj-lt"/>
              <a:buAutoNum type="arabicPeriod"/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a cada nó é associada uma cor: vermelha ou preta. </a:t>
            </a:r>
          </a:p>
          <a:p>
            <a:pPr marL="914400" lvl="1" indent="-457200">
              <a:spcBef>
                <a:spcPts val="525"/>
              </a:spcBef>
              <a:buClr>
                <a:srgbClr val="FFCC00"/>
              </a:buClr>
              <a:buFont typeface="+mj-lt"/>
              <a:buAutoNum type="arabicPeriod"/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o nó raiz é sempre preto. </a:t>
            </a:r>
          </a:p>
          <a:p>
            <a:pPr marL="914400" lvl="1" indent="-457200">
              <a:spcBef>
                <a:spcPts val="525"/>
              </a:spcBef>
              <a:buClr>
                <a:srgbClr val="FFCC00"/>
              </a:buClr>
              <a:buFont typeface="+mj-lt"/>
              <a:buAutoNum type="arabicPeriod"/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nós vermelhos que não sejam folhas possuem apenas filhos pretos. </a:t>
            </a:r>
          </a:p>
          <a:p>
            <a:pPr marL="914400" lvl="1" indent="-457200">
              <a:spcBef>
                <a:spcPts val="525"/>
              </a:spcBef>
              <a:buClr>
                <a:srgbClr val="FFCC00"/>
              </a:buClr>
              <a:buFont typeface="+mj-lt"/>
              <a:buAutoNum type="arabicPeriod"/>
            </a:pPr>
            <a:r>
              <a:rPr lang="pt-BR" altLang="pt-BR" sz="2100" dirty="0">
                <a:solidFill>
                  <a:srgbClr val="000000"/>
                </a:solidFill>
                <a:latin typeface="Tahoma" panose="020B0604030504040204" pitchFamily="34" charset="0"/>
              </a:rPr>
              <a:t>para cada nó, todos os caminhos do nó até qualquer folha passa pelo mesmo número de nós pretos.</a:t>
            </a:r>
          </a:p>
          <a:p>
            <a:pPr marL="457200" indent="-457200">
              <a:spcBef>
                <a:spcPts val="525"/>
              </a:spcBef>
              <a:buClrTx/>
              <a:buFont typeface="+mj-lt"/>
              <a:buAutoNum type="arabicPeriod"/>
            </a:pPr>
            <a:endParaRPr lang="pt-BR" altLang="pt-BR" sz="21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6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5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5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5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5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5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3 - Conhecimento</Template>
  <TotalTime>128</TotalTime>
  <Words>1928</Words>
  <Application>Microsoft Office PowerPoint</Application>
  <PresentationFormat>Apresentação na tela (4:3)</PresentationFormat>
  <Paragraphs>412</Paragraphs>
  <Slides>61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73" baseType="lpstr">
      <vt:lpstr>SimSun</vt:lpstr>
      <vt:lpstr>Arial</vt:lpstr>
      <vt:lpstr>Calibri</vt:lpstr>
      <vt:lpstr>DejaVu Sans Condensed</vt:lpstr>
      <vt:lpstr>Futura Md BT</vt:lpstr>
      <vt:lpstr>Monotype Sorts</vt:lpstr>
      <vt:lpstr>Tahoma</vt:lpstr>
      <vt:lpstr>Times New Roman</vt:lpstr>
      <vt:lpstr>Trebuchet MS</vt:lpstr>
      <vt:lpstr>Verdana</vt:lpstr>
      <vt:lpstr>Wingdings</vt:lpstr>
      <vt:lpstr>aula</vt:lpstr>
      <vt:lpstr>Árvore Rubro-Negra</vt:lpstr>
      <vt:lpstr>Estruturas de Dados - Árvores </vt:lpstr>
      <vt:lpstr>Estruturas de Dados - Árvores </vt:lpstr>
      <vt:lpstr>Árvore Rubro-Negra</vt:lpstr>
      <vt:lpstr>Árvore Rubro-Negra</vt:lpstr>
      <vt:lpstr>Árvores Rubro-Negras</vt:lpstr>
      <vt:lpstr>Apresentação do PowerPoint</vt:lpstr>
      <vt:lpstr>AVL vs Rubro-negra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Leitura para a prova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Rubro-Negra</dc:title>
  <dc:creator>Rafael Torchelsen</dc:creator>
  <cp:lastModifiedBy>Rafael Torchelsen</cp:lastModifiedBy>
  <cp:revision>12</cp:revision>
  <cp:lastPrinted>2015-11-30T15:13:44Z</cp:lastPrinted>
  <dcterms:created xsi:type="dcterms:W3CDTF">2015-05-25T15:04:32Z</dcterms:created>
  <dcterms:modified xsi:type="dcterms:W3CDTF">2017-08-02T12:38:46Z</dcterms:modified>
</cp:coreProperties>
</file>