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bin" ContentType="application/vnd.openxmlformats-officedocument.oleObject"/>
  <Default Extension="png" ContentType="image/png"/>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8" r:id="rId3"/>
    <p:sldId id="259" r:id="rId4"/>
    <p:sldId id="260" r:id="rId5"/>
    <p:sldId id="302" r:id="rId6"/>
    <p:sldId id="262" r:id="rId7"/>
    <p:sldId id="263" r:id="rId8"/>
    <p:sldId id="257"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4" r:id="rId26"/>
    <p:sldId id="281" r:id="rId27"/>
    <p:sldId id="282" r:id="rId28"/>
    <p:sldId id="283"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3"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37" y="-8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D:\Mechanical%20Department\2023\BE_OR\Chapter_2_Regression%20and%20time%20series\chapter%209%20regression\Fig9-1.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Mechanical%20Department\2023\BE_OR\Chapter_2_Regression%20and%20time%20series\chapter%209%20regression\Fig9-25.xls"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scatterChart>
        <c:scatterStyle val="lineMarker"/>
        <c:ser>
          <c:idx val="0"/>
          <c:order val="0"/>
          <c:tx>
            <c:strRef>
              <c:f>'fig9.1'!$C$2:$C$3</c:f>
              <c:strCache>
                <c:ptCount val="2"/>
                <c:pt idx="0">
                  <c:v>Actual Sales</c:v>
                </c:pt>
                <c:pt idx="1">
                  <c:v>(in $1000s)</c:v>
                </c:pt>
              </c:strCache>
            </c:strRef>
          </c:tx>
          <c:spPr>
            <a:ln w="28575" cap="rnd">
              <a:noFill/>
              <a:round/>
            </a:ln>
            <a:effectLst/>
          </c:spPr>
          <c:marker>
            <c:symbol val="circle"/>
            <c:size val="5"/>
            <c:spPr>
              <a:solidFill>
                <a:schemeClr val="accent1"/>
              </a:solidFill>
              <a:ln w="9525">
                <a:solidFill>
                  <a:schemeClr val="accent1"/>
                </a:solidFill>
              </a:ln>
              <a:effectLst/>
            </c:spPr>
          </c:marker>
          <c:xVal>
            <c:numRef>
              <c:f>'fig9.1'!$B$4:$B$13</c:f>
              <c:numCache>
                <c:formatCode>General</c:formatCode>
                <c:ptCount val="10"/>
                <c:pt idx="0">
                  <c:v>30</c:v>
                </c:pt>
                <c:pt idx="1">
                  <c:v>40</c:v>
                </c:pt>
                <c:pt idx="2">
                  <c:v>40</c:v>
                </c:pt>
                <c:pt idx="3">
                  <c:v>50</c:v>
                </c:pt>
                <c:pt idx="4">
                  <c:v>60</c:v>
                </c:pt>
                <c:pt idx="5">
                  <c:v>70</c:v>
                </c:pt>
                <c:pt idx="6">
                  <c:v>70</c:v>
                </c:pt>
                <c:pt idx="7">
                  <c:v>70</c:v>
                </c:pt>
                <c:pt idx="8">
                  <c:v>80</c:v>
                </c:pt>
                <c:pt idx="9">
                  <c:v>90</c:v>
                </c:pt>
              </c:numCache>
            </c:numRef>
          </c:xVal>
          <c:yVal>
            <c:numRef>
              <c:f>'fig9.1'!$C$4:$C$13</c:f>
              <c:numCache>
                <c:formatCode>0.0</c:formatCode>
                <c:ptCount val="10"/>
                <c:pt idx="0">
                  <c:v>184.4</c:v>
                </c:pt>
                <c:pt idx="1">
                  <c:v>279.10000000000002</c:v>
                </c:pt>
                <c:pt idx="2">
                  <c:v>244</c:v>
                </c:pt>
                <c:pt idx="3">
                  <c:v>314.2</c:v>
                </c:pt>
                <c:pt idx="4">
                  <c:v>382.2</c:v>
                </c:pt>
                <c:pt idx="5">
                  <c:v>450.2</c:v>
                </c:pt>
                <c:pt idx="6">
                  <c:v>423.6</c:v>
                </c:pt>
                <c:pt idx="7">
                  <c:v>410.2</c:v>
                </c:pt>
                <c:pt idx="8">
                  <c:v>500.4</c:v>
                </c:pt>
                <c:pt idx="9">
                  <c:v>505.3</c:v>
                </c:pt>
              </c:numCache>
            </c:numRef>
          </c:yVal>
          <c:extLst xmlns:c16r2="http://schemas.microsoft.com/office/drawing/2015/06/chart">
            <c:ext xmlns:c16="http://schemas.microsoft.com/office/drawing/2014/chart" uri="{C3380CC4-5D6E-409C-BE32-E72D297353CC}">
              <c16:uniqueId val="{00000000-AAA3-44B1-9297-7BB726B45646}"/>
            </c:ext>
          </c:extLst>
        </c:ser>
        <c:dLbls/>
        <c:axId val="144640256"/>
        <c:axId val="144831616"/>
      </c:scatterChart>
      <c:valAx>
        <c:axId val="144640256"/>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a:t>Advertising in $1000s</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144831616"/>
        <c:crosses val="autoZero"/>
        <c:crossBetween val="midCat"/>
      </c:valAx>
      <c:valAx>
        <c:axId val="144831616"/>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a:t>Sales in $1000s</a:t>
                </a:r>
              </a:p>
            </c:rich>
          </c:tx>
          <c:layout/>
          <c:spPr>
            <a:noFill/>
            <a:ln>
              <a:noFill/>
            </a:ln>
            <a:effectLst/>
          </c:spPr>
        </c:title>
        <c:numFmt formatCode="0.0"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144640256"/>
        <c:crosses val="autoZero"/>
        <c:crossBetween val="midCat"/>
      </c:valAx>
      <c:spPr>
        <a:noFill/>
        <a:ln>
          <a:noFill/>
        </a:ln>
        <a:effectLst/>
      </c:spPr>
    </c:plotArea>
    <c:plotVisOnly val="1"/>
    <c:dispBlanksAs val="gap"/>
  </c:chart>
  <c:spPr>
    <a:noFill/>
    <a:ln>
      <a:noFill/>
    </a:ln>
    <a:effectLst/>
  </c:spPr>
  <c:txPr>
    <a:bodyPr/>
    <a:lstStyle/>
    <a:p>
      <a:pPr>
        <a:defRPr sz="1800">
          <a:solidFill>
            <a:schemeClr val="tx1"/>
          </a:solidFil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scatterChart>
        <c:scatterStyle val="lineMarker"/>
        <c:ser>
          <c:idx val="0"/>
          <c:order val="0"/>
          <c:spPr>
            <a:ln w="28575">
              <a:noFill/>
            </a:ln>
          </c:spPr>
          <c:xVal>
            <c:numRef>
              <c:f>Data!$B$3:$B$13</c:f>
              <c:numCache>
                <c:formatCode>#,##0.000</c:formatCode>
                <c:ptCount val="11"/>
                <c:pt idx="0">
                  <c:v>1</c:v>
                </c:pt>
                <c:pt idx="1">
                  <c:v>1.1000000000000001</c:v>
                </c:pt>
                <c:pt idx="2">
                  <c:v>1.2</c:v>
                </c:pt>
                <c:pt idx="3">
                  <c:v>1.4</c:v>
                </c:pt>
                <c:pt idx="4">
                  <c:v>1.6</c:v>
                </c:pt>
                <c:pt idx="5">
                  <c:v>1.8</c:v>
                </c:pt>
                <c:pt idx="6">
                  <c:v>1.9000000000000001</c:v>
                </c:pt>
                <c:pt idx="7">
                  <c:v>1.9000000000000001</c:v>
                </c:pt>
                <c:pt idx="8">
                  <c:v>2.1</c:v>
                </c:pt>
                <c:pt idx="9">
                  <c:v>2.1</c:v>
                </c:pt>
                <c:pt idx="10">
                  <c:v>2.2000000000000002</c:v>
                </c:pt>
              </c:numCache>
            </c:numRef>
          </c:xVal>
          <c:yVal>
            <c:numRef>
              <c:f>Data!$D$3:$D$13</c:f>
              <c:numCache>
                <c:formatCode>"$"#,##0</c:formatCode>
                <c:ptCount val="11"/>
                <c:pt idx="0">
                  <c:v>69</c:v>
                </c:pt>
                <c:pt idx="1">
                  <c:v>73</c:v>
                </c:pt>
                <c:pt idx="2">
                  <c:v>76</c:v>
                </c:pt>
                <c:pt idx="3">
                  <c:v>78</c:v>
                </c:pt>
                <c:pt idx="4">
                  <c:v>86</c:v>
                </c:pt>
                <c:pt idx="5">
                  <c:v>97</c:v>
                </c:pt>
                <c:pt idx="6">
                  <c:v>103</c:v>
                </c:pt>
                <c:pt idx="7">
                  <c:v>108</c:v>
                </c:pt>
                <c:pt idx="8">
                  <c:v>129</c:v>
                </c:pt>
                <c:pt idx="9">
                  <c:v>137</c:v>
                </c:pt>
                <c:pt idx="10">
                  <c:v>160</c:v>
                </c:pt>
              </c:numCache>
            </c:numRef>
          </c:yVal>
          <c:extLst xmlns:c16r2="http://schemas.microsoft.com/office/drawing/2015/06/chart">
            <c:ext xmlns:c16="http://schemas.microsoft.com/office/drawing/2014/chart" uri="{C3380CC4-5D6E-409C-BE32-E72D297353CC}">
              <c16:uniqueId val="{00000000-9FF0-4C8C-ABC0-E4297A760AFF}"/>
            </c:ext>
          </c:extLst>
        </c:ser>
        <c:dLbls/>
        <c:axId val="145065088"/>
        <c:axId val="145067008"/>
      </c:scatterChart>
      <c:valAx>
        <c:axId val="145065088"/>
        <c:scaling>
          <c:orientation val="minMax"/>
          <c:min val="0.9"/>
        </c:scaling>
        <c:axPos val="b"/>
        <c:title>
          <c:tx>
            <c:rich>
              <a:bodyPr/>
              <a:lstStyle/>
              <a:p>
                <a:pPr>
                  <a:defRPr sz="1800"/>
                </a:pPr>
                <a:r>
                  <a:rPr lang="en-US" sz="1800"/>
                  <a:t>Square Footage</a:t>
                </a:r>
              </a:p>
            </c:rich>
          </c:tx>
        </c:title>
        <c:numFmt formatCode="#,##0.000" sourceLinked="1"/>
        <c:tickLblPos val="nextTo"/>
        <c:txPr>
          <a:bodyPr rot="0" vert="horz"/>
          <a:lstStyle/>
          <a:p>
            <a:pPr>
              <a:defRPr sz="1400" b="0" i="0" u="none" strike="noStrike" baseline="0">
                <a:solidFill>
                  <a:srgbClr val="000000"/>
                </a:solidFill>
                <a:latin typeface="Calibri"/>
                <a:ea typeface="Calibri"/>
                <a:cs typeface="Calibri"/>
              </a:defRPr>
            </a:pPr>
            <a:endParaRPr lang="en-US"/>
          </a:p>
        </c:txPr>
        <c:crossAx val="145067008"/>
        <c:crosses val="autoZero"/>
        <c:crossBetween val="midCat"/>
      </c:valAx>
      <c:valAx>
        <c:axId val="145067008"/>
        <c:scaling>
          <c:orientation val="minMax"/>
          <c:min val="50"/>
        </c:scaling>
        <c:axPos val="l"/>
        <c:title>
          <c:tx>
            <c:rich>
              <a:bodyPr rot="-5400000" vert="horz"/>
              <a:lstStyle/>
              <a:p>
                <a:pPr>
                  <a:defRPr sz="1800"/>
                </a:pPr>
                <a:r>
                  <a:rPr lang="en-US" sz="1800"/>
                  <a:t>Selling Price</a:t>
                </a:r>
              </a:p>
            </c:rich>
          </c:tx>
        </c:title>
        <c:numFmt formatCode="&quot;$&quot;#,##0" sourceLinked="1"/>
        <c:tickLblPos val="nextTo"/>
        <c:txPr>
          <a:bodyPr/>
          <a:lstStyle/>
          <a:p>
            <a:pPr>
              <a:defRPr sz="1400"/>
            </a:pPr>
            <a:endParaRPr lang="en-US"/>
          </a:p>
        </c:txPr>
        <c:crossAx val="145065088"/>
        <c:crosses val="autoZero"/>
        <c:crossBetween val="midCat"/>
      </c:valAx>
    </c:plotArea>
    <c:plotVisOnly val="1"/>
    <c:dispBlanksAs val="gap"/>
  </c:chart>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E7326-EE1D-4207-AE20-F7EFFE9B2A90}" type="datetimeFigureOut">
              <a:rPr lang="en-US" smtClean="0"/>
              <a:pPr/>
              <a:t>9/28/2023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F107B-B58C-4DD5-8FD9-36535D6EE32B}" type="slidenum">
              <a:rPr lang="en-US" smtClean="0"/>
              <a:pPr/>
              <a:t>‹#›</a:t>
            </a:fld>
            <a:endParaRPr lang="en-US"/>
          </a:p>
        </p:txBody>
      </p:sp>
    </p:spTree>
    <p:extLst>
      <p:ext uri="{BB962C8B-B14F-4D97-AF65-F5344CB8AC3E}">
        <p14:creationId xmlns:p14="http://schemas.microsoft.com/office/powerpoint/2010/main" xmlns="" val="3807694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Level</a:t>
            </a:r>
            <a:r>
              <a:rPr lang="en-US" baseline="0" dirty="0" smtClean="0"/>
              <a:t> of advertising is subject to random fluctuation</a:t>
            </a:r>
          </a:p>
          <a:p>
            <a:r>
              <a:rPr lang="en-US" baseline="0" dirty="0" smtClean="0"/>
              <a:t>Some of the variations in sales is not accounted for by advertising</a:t>
            </a:r>
            <a:endParaRPr lang="en-US" dirty="0"/>
          </a:p>
        </p:txBody>
      </p:sp>
      <p:sp>
        <p:nvSpPr>
          <p:cNvPr id="4" name="Slide Number Placeholder 3"/>
          <p:cNvSpPr>
            <a:spLocks noGrp="1"/>
          </p:cNvSpPr>
          <p:nvPr>
            <p:ph type="sldNum" sz="quarter" idx="10"/>
          </p:nvPr>
        </p:nvSpPr>
        <p:spPr/>
        <p:txBody>
          <a:bodyPr/>
          <a:lstStyle/>
          <a:p>
            <a:fld id="{285F107B-B58C-4DD5-8FD9-36535D6EE32B}" type="slidenum">
              <a:rPr lang="en-US" smtClean="0"/>
              <a:pPr/>
              <a:t>5</a:t>
            </a:fld>
            <a:endParaRPr lang="en-US"/>
          </a:p>
        </p:txBody>
      </p:sp>
    </p:spTree>
    <p:extLst>
      <p:ext uri="{BB962C8B-B14F-4D97-AF65-F5344CB8AC3E}">
        <p14:creationId xmlns:p14="http://schemas.microsoft.com/office/powerpoint/2010/main" xmlns="" val="734002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Unsystematic</a:t>
            </a:r>
            <a:r>
              <a:rPr lang="en-US" baseline="0" dirty="0" smtClean="0"/>
              <a:t> error, error tends to zero if the distribution in normally distributed (higher or lower so neutralizes)</a:t>
            </a:r>
            <a:endParaRPr lang="en-US" dirty="0"/>
          </a:p>
        </p:txBody>
      </p:sp>
      <p:sp>
        <p:nvSpPr>
          <p:cNvPr id="4" name="Slide Number Placeholder 3"/>
          <p:cNvSpPr>
            <a:spLocks noGrp="1"/>
          </p:cNvSpPr>
          <p:nvPr>
            <p:ph type="sldNum" sz="quarter" idx="10"/>
          </p:nvPr>
        </p:nvSpPr>
        <p:spPr/>
        <p:txBody>
          <a:bodyPr/>
          <a:lstStyle/>
          <a:p>
            <a:fld id="{285F107B-B58C-4DD5-8FD9-36535D6EE32B}" type="slidenum">
              <a:rPr lang="en-US" smtClean="0"/>
              <a:pPr/>
              <a:t>6</a:t>
            </a:fld>
            <a:endParaRPr lang="en-US"/>
          </a:p>
        </p:txBody>
      </p:sp>
    </p:spTree>
    <p:extLst>
      <p:ext uri="{BB962C8B-B14F-4D97-AF65-F5344CB8AC3E}">
        <p14:creationId xmlns:p14="http://schemas.microsoft.com/office/powerpoint/2010/main" xmlns="" val="4142254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79"/>
          </a:xfrm>
          <a:prstGeom prst="rect">
            <a:avLst/>
          </a:prstGeom>
        </p:spPr>
        <p:txBody>
          <a:bodyPr wrap="square" lIns="0" tIns="0" rIns="0" bIns="0">
            <a:spAutoFit/>
          </a:bodyPr>
          <a:lstStyle>
            <a:lvl1pPr>
              <a:defRPr/>
            </a:lvl1pPr>
          </a:lstStyle>
          <a:p>
            <a:r>
              <a:rPr lang="en-US" smtClean="0"/>
              <a:t>Click to edit Master title style</a:t>
            </a:r>
            <a:endParaRPr/>
          </a:p>
        </p:txBody>
      </p:sp>
      <p:sp>
        <p:nvSpPr>
          <p:cNvPr id="3" name="Holder 3"/>
          <p:cNvSpPr>
            <a:spLocks noGrp="1"/>
          </p:cNvSpPr>
          <p:nvPr>
            <p:ph type="subTitle" idx="4"/>
          </p:nvPr>
        </p:nvSpPr>
        <p:spPr>
          <a:xfrm>
            <a:off x="1828800" y="3840480"/>
            <a:ext cx="8534399" cy="1714500"/>
          </a:xfrm>
          <a:prstGeom prst="rect">
            <a:avLst/>
          </a:prstGeom>
        </p:spPr>
        <p:txBody>
          <a:bodyPr wrap="square" lIns="0" tIns="0" rIns="0" bIns="0">
            <a:spAutoFit/>
          </a:bodyPr>
          <a:lstStyle>
            <a:lvl1pPr>
              <a:defRPr/>
            </a:lvl1pPr>
          </a:lstStyle>
          <a:p>
            <a:r>
              <a:rPr lang="en-US" smtClean="0"/>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4F5AE65-9BD2-4073-B64B-E4945D2BC79A}" type="datetimeFigureOut">
              <a:rPr lang="en-US" smtClean="0"/>
              <a:pPr/>
              <a:t>9/28/2023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829C1B9A-D50D-4FE2-A1E0-5CBC93017550}" type="slidenum">
              <a:rPr lang="en-US" smtClean="0"/>
              <a:pPr/>
              <a:t>‹#›</a:t>
            </a:fld>
            <a:endParaRPr lang="en-US"/>
          </a:p>
        </p:txBody>
      </p:sp>
    </p:spTree>
    <p:extLst>
      <p:ext uri="{BB962C8B-B14F-4D97-AF65-F5344CB8AC3E}">
        <p14:creationId xmlns:p14="http://schemas.microsoft.com/office/powerpoint/2010/main" xmlns="" val="228257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4607A"/>
                </a:solidFill>
                <a:latin typeface="Century Gothic"/>
                <a:cs typeface="Century Gothic"/>
              </a:defRPr>
            </a:lvl1pPr>
          </a:lstStyle>
          <a:p>
            <a:r>
              <a:rPr lang="en-US" smtClean="0"/>
              <a:t>Click to edit Master title style</a:t>
            </a:r>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pPr lvl="0"/>
            <a:r>
              <a:rPr lang="en-US" smtClean="0"/>
              <a:t>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4F5AE65-9BD2-4073-B64B-E4945D2BC79A}" type="datetimeFigureOut">
              <a:rPr lang="en-US" smtClean="0"/>
              <a:pPr/>
              <a:t>9/28/2023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829C1B9A-D50D-4FE2-A1E0-5CBC93017550}" type="slidenum">
              <a:rPr lang="en-US" smtClean="0"/>
              <a:pPr/>
              <a:t>‹#›</a:t>
            </a:fld>
            <a:endParaRPr lang="en-US"/>
          </a:p>
        </p:txBody>
      </p:sp>
    </p:spTree>
    <p:extLst>
      <p:ext uri="{BB962C8B-B14F-4D97-AF65-F5344CB8AC3E}">
        <p14:creationId xmlns:p14="http://schemas.microsoft.com/office/powerpoint/2010/main" xmlns="" val="222299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4607A"/>
                </a:solidFill>
                <a:latin typeface="Century Gothic"/>
                <a:cs typeface="Century Gothic"/>
              </a:defRPr>
            </a:lvl1pPr>
          </a:lstStyle>
          <a:p>
            <a:r>
              <a:rPr lang="en-US" smtClean="0"/>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smtClean="0"/>
              <a:t>Edit Master text styles</a:t>
            </a:r>
          </a:p>
        </p:txBody>
      </p:sp>
      <p:sp>
        <p:nvSpPr>
          <p:cNvPr id="4" name="Holder 4"/>
          <p:cNvSpPr>
            <a:spLocks noGrp="1"/>
          </p:cNvSpPr>
          <p:nvPr>
            <p:ph sz="half" idx="3"/>
          </p:nvPr>
        </p:nvSpPr>
        <p:spPr>
          <a:xfrm>
            <a:off x="6278879" y="1577340"/>
            <a:ext cx="5303520" cy="4526280"/>
          </a:xfrm>
          <a:prstGeom prst="rect">
            <a:avLst/>
          </a:prstGeom>
        </p:spPr>
        <p:txBody>
          <a:bodyPr wrap="square" lIns="0" tIns="0" rIns="0" bIns="0">
            <a:spAutoFit/>
          </a:bodyPr>
          <a:lstStyle>
            <a:lvl1pPr>
              <a:defRPr/>
            </a:lvl1pPr>
          </a:lstStyle>
          <a:p>
            <a:pPr lvl="0"/>
            <a:r>
              <a:rPr lang="en-US" smtClean="0"/>
              <a:t>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C4F5AE65-9BD2-4073-B64B-E4945D2BC79A}" type="datetimeFigureOut">
              <a:rPr lang="en-US" smtClean="0"/>
              <a:pPr/>
              <a:t>9/28/2023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829C1B9A-D50D-4FE2-A1E0-5CBC93017550}" type="slidenum">
              <a:rPr lang="en-US" smtClean="0"/>
              <a:pPr/>
              <a:t>‹#›</a:t>
            </a:fld>
            <a:endParaRPr lang="en-US"/>
          </a:p>
        </p:txBody>
      </p:sp>
    </p:spTree>
    <p:extLst>
      <p:ext uri="{BB962C8B-B14F-4D97-AF65-F5344CB8AC3E}">
        <p14:creationId xmlns:p14="http://schemas.microsoft.com/office/powerpoint/2010/main" xmlns="" val="353605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4607A"/>
                </a:solidFill>
                <a:latin typeface="Century Gothic"/>
                <a:cs typeface="Century Gothic"/>
              </a:defRPr>
            </a:lvl1pPr>
          </a:lstStyle>
          <a:p>
            <a:r>
              <a:rPr lang="en-US" smtClean="0"/>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C4F5AE65-9BD2-4073-B64B-E4945D2BC79A}" type="datetimeFigureOut">
              <a:rPr lang="en-US" smtClean="0"/>
              <a:pPr/>
              <a:t>9/28/2023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829C1B9A-D50D-4FE2-A1E0-5CBC93017550}" type="slidenum">
              <a:rPr lang="en-US" smtClean="0"/>
              <a:pPr/>
              <a:t>‹#›</a:t>
            </a:fld>
            <a:endParaRPr lang="en-US"/>
          </a:p>
        </p:txBody>
      </p:sp>
    </p:spTree>
    <p:extLst>
      <p:ext uri="{BB962C8B-B14F-4D97-AF65-F5344CB8AC3E}">
        <p14:creationId xmlns:p14="http://schemas.microsoft.com/office/powerpoint/2010/main" xmlns="" val="1434672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4F5AE65-9BD2-4073-B64B-E4945D2BC79A}" type="datetimeFigureOut">
              <a:rPr lang="en-US" smtClean="0"/>
              <a:pPr/>
              <a:t>9/28/2023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829C1B9A-D50D-4FE2-A1E0-5CBC93017550}" type="slidenum">
              <a:rPr lang="en-US" smtClean="0"/>
              <a:pPr/>
              <a:t>‹#›</a:t>
            </a:fld>
            <a:endParaRPr lang="en-US"/>
          </a:p>
        </p:txBody>
      </p:sp>
    </p:spTree>
    <p:extLst>
      <p:ext uri="{BB962C8B-B14F-4D97-AF65-F5344CB8AC3E}">
        <p14:creationId xmlns:p14="http://schemas.microsoft.com/office/powerpoint/2010/main" xmlns="" val="23335485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399288"/>
            <a:ext cx="7213600" cy="52069"/>
          </a:xfrm>
          <a:custGeom>
            <a:avLst/>
            <a:gdLst/>
            <a:ahLst/>
            <a:cxnLst/>
            <a:rect l="l" t="t" r="r" b="b"/>
            <a:pathLst>
              <a:path w="7213600" h="52070">
                <a:moveTo>
                  <a:pt x="0" y="51816"/>
                </a:moveTo>
                <a:lnTo>
                  <a:pt x="7213092" y="51816"/>
                </a:lnTo>
                <a:lnTo>
                  <a:pt x="7213092" y="0"/>
                </a:lnTo>
                <a:lnTo>
                  <a:pt x="0" y="0"/>
                </a:lnTo>
                <a:lnTo>
                  <a:pt x="0" y="51816"/>
                </a:lnTo>
                <a:close/>
              </a:path>
            </a:pathLst>
          </a:custGeom>
          <a:solidFill>
            <a:srgbClr val="009DD9"/>
          </a:solidFill>
        </p:spPr>
        <p:txBody>
          <a:bodyPr wrap="square" lIns="0" tIns="0" rIns="0" bIns="0" rtlCol="0"/>
          <a:lstStyle/>
          <a:p>
            <a:endParaRPr/>
          </a:p>
        </p:txBody>
      </p:sp>
      <p:sp>
        <p:nvSpPr>
          <p:cNvPr id="17" name="bk object 17"/>
          <p:cNvSpPr/>
          <p:nvPr/>
        </p:nvSpPr>
        <p:spPr>
          <a:xfrm>
            <a:off x="12190476" y="0"/>
            <a:ext cx="1905" cy="311150"/>
          </a:xfrm>
          <a:custGeom>
            <a:avLst/>
            <a:gdLst/>
            <a:ahLst/>
            <a:cxnLst/>
            <a:rect l="l" t="t" r="r" b="b"/>
            <a:pathLst>
              <a:path w="1904" h="311150">
                <a:moveTo>
                  <a:pt x="0" y="310896"/>
                </a:moveTo>
                <a:lnTo>
                  <a:pt x="1524" y="310896"/>
                </a:lnTo>
                <a:lnTo>
                  <a:pt x="1524" y="0"/>
                </a:lnTo>
                <a:lnTo>
                  <a:pt x="0" y="0"/>
                </a:lnTo>
                <a:lnTo>
                  <a:pt x="0" y="310896"/>
                </a:lnTo>
                <a:close/>
              </a:path>
            </a:pathLst>
          </a:custGeom>
          <a:solidFill>
            <a:srgbClr val="04607A"/>
          </a:solidFill>
        </p:spPr>
        <p:txBody>
          <a:bodyPr wrap="square" lIns="0" tIns="0" rIns="0" bIns="0" rtlCol="0"/>
          <a:lstStyle/>
          <a:p>
            <a:endParaRPr/>
          </a:p>
        </p:txBody>
      </p:sp>
      <p:sp>
        <p:nvSpPr>
          <p:cNvPr id="18" name="bk object 18"/>
          <p:cNvSpPr/>
          <p:nvPr/>
        </p:nvSpPr>
        <p:spPr>
          <a:xfrm>
            <a:off x="11960352" y="0"/>
            <a:ext cx="152400" cy="311150"/>
          </a:xfrm>
          <a:custGeom>
            <a:avLst/>
            <a:gdLst/>
            <a:ahLst/>
            <a:cxnLst/>
            <a:rect l="l" t="t" r="r" b="b"/>
            <a:pathLst>
              <a:path w="152400" h="311150">
                <a:moveTo>
                  <a:pt x="0" y="310896"/>
                </a:moveTo>
                <a:lnTo>
                  <a:pt x="152400" y="310896"/>
                </a:lnTo>
                <a:lnTo>
                  <a:pt x="152400" y="0"/>
                </a:lnTo>
                <a:lnTo>
                  <a:pt x="0" y="0"/>
                </a:lnTo>
                <a:lnTo>
                  <a:pt x="0" y="310896"/>
                </a:lnTo>
                <a:close/>
              </a:path>
            </a:pathLst>
          </a:custGeom>
          <a:solidFill>
            <a:srgbClr val="04607A"/>
          </a:solidFill>
        </p:spPr>
        <p:txBody>
          <a:bodyPr wrap="square" lIns="0" tIns="0" rIns="0" bIns="0" rtlCol="0"/>
          <a:lstStyle/>
          <a:p>
            <a:endParaRPr/>
          </a:p>
        </p:txBody>
      </p:sp>
      <p:sp>
        <p:nvSpPr>
          <p:cNvPr id="19" name="bk object 19"/>
          <p:cNvSpPr/>
          <p:nvPr/>
        </p:nvSpPr>
        <p:spPr>
          <a:xfrm>
            <a:off x="0" y="0"/>
            <a:ext cx="11887200" cy="311150"/>
          </a:xfrm>
          <a:custGeom>
            <a:avLst/>
            <a:gdLst/>
            <a:ahLst/>
            <a:cxnLst/>
            <a:rect l="l" t="t" r="r" b="b"/>
            <a:pathLst>
              <a:path w="11887200" h="311150">
                <a:moveTo>
                  <a:pt x="0" y="310896"/>
                </a:moveTo>
                <a:lnTo>
                  <a:pt x="11887200" y="310896"/>
                </a:lnTo>
                <a:lnTo>
                  <a:pt x="11887200" y="0"/>
                </a:lnTo>
                <a:lnTo>
                  <a:pt x="0" y="0"/>
                </a:lnTo>
                <a:lnTo>
                  <a:pt x="0" y="310896"/>
                </a:lnTo>
                <a:close/>
              </a:path>
            </a:pathLst>
          </a:custGeom>
          <a:solidFill>
            <a:srgbClr val="04607A"/>
          </a:solidFill>
        </p:spPr>
        <p:txBody>
          <a:bodyPr wrap="square" lIns="0" tIns="0" rIns="0" bIns="0" rtlCol="0"/>
          <a:lstStyle/>
          <a:p>
            <a:endParaRPr/>
          </a:p>
        </p:txBody>
      </p:sp>
      <p:sp>
        <p:nvSpPr>
          <p:cNvPr id="20" name="bk object 20"/>
          <p:cNvSpPr/>
          <p:nvPr/>
        </p:nvSpPr>
        <p:spPr>
          <a:xfrm>
            <a:off x="12190476" y="307847"/>
            <a:ext cx="1905" cy="91440"/>
          </a:xfrm>
          <a:custGeom>
            <a:avLst/>
            <a:gdLst/>
            <a:ahLst/>
            <a:cxnLst/>
            <a:rect l="l" t="t" r="r" b="b"/>
            <a:pathLst>
              <a:path w="1904" h="91439">
                <a:moveTo>
                  <a:pt x="0" y="91440"/>
                </a:moveTo>
                <a:lnTo>
                  <a:pt x="1524" y="91440"/>
                </a:lnTo>
                <a:lnTo>
                  <a:pt x="1524" y="0"/>
                </a:lnTo>
                <a:lnTo>
                  <a:pt x="0" y="0"/>
                </a:lnTo>
                <a:lnTo>
                  <a:pt x="0" y="91440"/>
                </a:lnTo>
                <a:close/>
              </a:path>
            </a:pathLst>
          </a:custGeom>
          <a:solidFill>
            <a:srgbClr val="009DD9"/>
          </a:solidFill>
        </p:spPr>
        <p:txBody>
          <a:bodyPr wrap="square" lIns="0" tIns="0" rIns="0" bIns="0" rtlCol="0"/>
          <a:lstStyle/>
          <a:p>
            <a:endParaRPr/>
          </a:p>
        </p:txBody>
      </p:sp>
      <p:sp>
        <p:nvSpPr>
          <p:cNvPr id="21" name="bk object 21"/>
          <p:cNvSpPr/>
          <p:nvPr/>
        </p:nvSpPr>
        <p:spPr>
          <a:xfrm>
            <a:off x="11960352" y="307847"/>
            <a:ext cx="152400" cy="91440"/>
          </a:xfrm>
          <a:custGeom>
            <a:avLst/>
            <a:gdLst/>
            <a:ahLst/>
            <a:cxnLst/>
            <a:rect l="l" t="t" r="r" b="b"/>
            <a:pathLst>
              <a:path w="152400" h="91439">
                <a:moveTo>
                  <a:pt x="0" y="91440"/>
                </a:moveTo>
                <a:lnTo>
                  <a:pt x="152400" y="91440"/>
                </a:lnTo>
                <a:lnTo>
                  <a:pt x="152400" y="0"/>
                </a:lnTo>
                <a:lnTo>
                  <a:pt x="0" y="0"/>
                </a:lnTo>
                <a:lnTo>
                  <a:pt x="0" y="91440"/>
                </a:lnTo>
                <a:close/>
              </a:path>
            </a:pathLst>
          </a:custGeom>
          <a:solidFill>
            <a:srgbClr val="009DD9"/>
          </a:solidFill>
        </p:spPr>
        <p:txBody>
          <a:bodyPr wrap="square" lIns="0" tIns="0" rIns="0" bIns="0" rtlCol="0"/>
          <a:lstStyle/>
          <a:p>
            <a:endParaRPr/>
          </a:p>
        </p:txBody>
      </p:sp>
      <p:sp>
        <p:nvSpPr>
          <p:cNvPr id="22" name="bk object 22"/>
          <p:cNvSpPr/>
          <p:nvPr/>
        </p:nvSpPr>
        <p:spPr>
          <a:xfrm>
            <a:off x="0" y="307847"/>
            <a:ext cx="11887200" cy="91440"/>
          </a:xfrm>
          <a:custGeom>
            <a:avLst/>
            <a:gdLst/>
            <a:ahLst/>
            <a:cxnLst/>
            <a:rect l="l" t="t" r="r" b="b"/>
            <a:pathLst>
              <a:path w="11887200" h="91439">
                <a:moveTo>
                  <a:pt x="0" y="91440"/>
                </a:moveTo>
                <a:lnTo>
                  <a:pt x="11887200" y="91440"/>
                </a:lnTo>
                <a:lnTo>
                  <a:pt x="11887200" y="0"/>
                </a:lnTo>
                <a:lnTo>
                  <a:pt x="0" y="0"/>
                </a:lnTo>
                <a:lnTo>
                  <a:pt x="0" y="91440"/>
                </a:lnTo>
                <a:close/>
              </a:path>
            </a:pathLst>
          </a:custGeom>
          <a:solidFill>
            <a:srgbClr val="009DD9"/>
          </a:solidFill>
        </p:spPr>
        <p:txBody>
          <a:bodyPr wrap="square" lIns="0" tIns="0" rIns="0" bIns="0" rtlCol="0"/>
          <a:lstStyle/>
          <a:p>
            <a:endParaRPr/>
          </a:p>
        </p:txBody>
      </p:sp>
      <p:sp>
        <p:nvSpPr>
          <p:cNvPr id="23" name="bk object 23"/>
          <p:cNvSpPr/>
          <p:nvPr/>
        </p:nvSpPr>
        <p:spPr>
          <a:xfrm>
            <a:off x="12190476" y="359663"/>
            <a:ext cx="1905" cy="91440"/>
          </a:xfrm>
          <a:custGeom>
            <a:avLst/>
            <a:gdLst/>
            <a:ahLst/>
            <a:cxnLst/>
            <a:rect l="l" t="t" r="r" b="b"/>
            <a:pathLst>
              <a:path w="1904" h="91440">
                <a:moveTo>
                  <a:pt x="0" y="91440"/>
                </a:moveTo>
                <a:lnTo>
                  <a:pt x="1524" y="91440"/>
                </a:lnTo>
                <a:lnTo>
                  <a:pt x="1524" y="0"/>
                </a:lnTo>
                <a:lnTo>
                  <a:pt x="0" y="0"/>
                </a:lnTo>
                <a:lnTo>
                  <a:pt x="0" y="91440"/>
                </a:lnTo>
                <a:close/>
              </a:path>
            </a:pathLst>
          </a:custGeom>
          <a:solidFill>
            <a:srgbClr val="009DD9"/>
          </a:solidFill>
        </p:spPr>
        <p:txBody>
          <a:bodyPr wrap="square" lIns="0" tIns="0" rIns="0" bIns="0" rtlCol="0"/>
          <a:lstStyle/>
          <a:p>
            <a:endParaRPr/>
          </a:p>
        </p:txBody>
      </p:sp>
      <p:sp>
        <p:nvSpPr>
          <p:cNvPr id="24" name="bk object 24"/>
          <p:cNvSpPr/>
          <p:nvPr/>
        </p:nvSpPr>
        <p:spPr>
          <a:xfrm>
            <a:off x="11960352" y="359663"/>
            <a:ext cx="152400" cy="91440"/>
          </a:xfrm>
          <a:custGeom>
            <a:avLst/>
            <a:gdLst/>
            <a:ahLst/>
            <a:cxnLst/>
            <a:rect l="l" t="t" r="r" b="b"/>
            <a:pathLst>
              <a:path w="152400" h="91440">
                <a:moveTo>
                  <a:pt x="0" y="91440"/>
                </a:moveTo>
                <a:lnTo>
                  <a:pt x="152400" y="91440"/>
                </a:lnTo>
                <a:lnTo>
                  <a:pt x="152400" y="0"/>
                </a:lnTo>
                <a:lnTo>
                  <a:pt x="0" y="0"/>
                </a:lnTo>
                <a:lnTo>
                  <a:pt x="0" y="91440"/>
                </a:lnTo>
                <a:close/>
              </a:path>
            </a:pathLst>
          </a:custGeom>
          <a:solidFill>
            <a:srgbClr val="009DD9"/>
          </a:solidFill>
        </p:spPr>
        <p:txBody>
          <a:bodyPr wrap="square" lIns="0" tIns="0" rIns="0" bIns="0" rtlCol="0"/>
          <a:lstStyle/>
          <a:p>
            <a:endParaRPr/>
          </a:p>
        </p:txBody>
      </p:sp>
      <p:sp>
        <p:nvSpPr>
          <p:cNvPr id="25" name="bk object 25"/>
          <p:cNvSpPr/>
          <p:nvPr/>
        </p:nvSpPr>
        <p:spPr>
          <a:xfrm>
            <a:off x="7213092" y="359663"/>
            <a:ext cx="4674235" cy="91440"/>
          </a:xfrm>
          <a:custGeom>
            <a:avLst/>
            <a:gdLst/>
            <a:ahLst/>
            <a:cxnLst/>
            <a:rect l="l" t="t" r="r" b="b"/>
            <a:pathLst>
              <a:path w="4674234" h="91440">
                <a:moveTo>
                  <a:pt x="0" y="91440"/>
                </a:moveTo>
                <a:lnTo>
                  <a:pt x="4674108" y="91440"/>
                </a:lnTo>
                <a:lnTo>
                  <a:pt x="4674108" y="0"/>
                </a:lnTo>
                <a:lnTo>
                  <a:pt x="0" y="0"/>
                </a:lnTo>
                <a:lnTo>
                  <a:pt x="0" y="91440"/>
                </a:lnTo>
                <a:close/>
              </a:path>
            </a:pathLst>
          </a:custGeom>
          <a:solidFill>
            <a:srgbClr val="009DD9"/>
          </a:solidFill>
        </p:spPr>
        <p:txBody>
          <a:bodyPr wrap="square" lIns="0" tIns="0" rIns="0" bIns="0" rtlCol="0"/>
          <a:lstStyle/>
          <a:p>
            <a:endParaRPr/>
          </a:p>
        </p:txBody>
      </p:sp>
      <p:sp>
        <p:nvSpPr>
          <p:cNvPr id="26" name="bk object 26"/>
          <p:cNvSpPr/>
          <p:nvPr/>
        </p:nvSpPr>
        <p:spPr>
          <a:xfrm>
            <a:off x="12190476" y="440436"/>
            <a:ext cx="1905" cy="180340"/>
          </a:xfrm>
          <a:custGeom>
            <a:avLst/>
            <a:gdLst/>
            <a:ahLst/>
            <a:cxnLst/>
            <a:rect l="l" t="t" r="r" b="b"/>
            <a:pathLst>
              <a:path w="1904" h="180340">
                <a:moveTo>
                  <a:pt x="0" y="179832"/>
                </a:moveTo>
                <a:lnTo>
                  <a:pt x="1524" y="179832"/>
                </a:lnTo>
                <a:lnTo>
                  <a:pt x="1524" y="0"/>
                </a:lnTo>
                <a:lnTo>
                  <a:pt x="0" y="0"/>
                </a:lnTo>
                <a:lnTo>
                  <a:pt x="0" y="179832"/>
                </a:lnTo>
                <a:close/>
              </a:path>
            </a:pathLst>
          </a:custGeom>
          <a:solidFill>
            <a:srgbClr val="009DD9"/>
          </a:solidFill>
        </p:spPr>
        <p:txBody>
          <a:bodyPr wrap="square" lIns="0" tIns="0" rIns="0" bIns="0" rtlCol="0"/>
          <a:lstStyle/>
          <a:p>
            <a:endParaRPr/>
          </a:p>
        </p:txBody>
      </p:sp>
      <p:sp>
        <p:nvSpPr>
          <p:cNvPr id="27" name="bk object 27"/>
          <p:cNvSpPr/>
          <p:nvPr/>
        </p:nvSpPr>
        <p:spPr>
          <a:xfrm>
            <a:off x="7213092" y="440436"/>
            <a:ext cx="4899660" cy="180340"/>
          </a:xfrm>
          <a:custGeom>
            <a:avLst/>
            <a:gdLst/>
            <a:ahLst/>
            <a:cxnLst/>
            <a:rect l="l" t="t" r="r" b="b"/>
            <a:pathLst>
              <a:path w="4899659" h="180340">
                <a:moveTo>
                  <a:pt x="0" y="179832"/>
                </a:moveTo>
                <a:lnTo>
                  <a:pt x="4899659" y="179832"/>
                </a:lnTo>
                <a:lnTo>
                  <a:pt x="4899659" y="0"/>
                </a:lnTo>
                <a:lnTo>
                  <a:pt x="0" y="0"/>
                </a:lnTo>
                <a:lnTo>
                  <a:pt x="0" y="179832"/>
                </a:lnTo>
                <a:close/>
              </a:path>
            </a:pathLst>
          </a:custGeom>
          <a:solidFill>
            <a:srgbClr val="009DD9"/>
          </a:solidFill>
        </p:spPr>
        <p:txBody>
          <a:bodyPr wrap="square" lIns="0" tIns="0" rIns="0" bIns="0" rtlCol="0"/>
          <a:lstStyle/>
          <a:p>
            <a:endParaRPr/>
          </a:p>
        </p:txBody>
      </p:sp>
      <p:sp>
        <p:nvSpPr>
          <p:cNvPr id="28" name="bk object 28"/>
          <p:cNvSpPr/>
          <p:nvPr/>
        </p:nvSpPr>
        <p:spPr>
          <a:xfrm>
            <a:off x="7210043" y="510540"/>
            <a:ext cx="4084320" cy="0"/>
          </a:xfrm>
          <a:custGeom>
            <a:avLst/>
            <a:gdLst/>
            <a:ahLst/>
            <a:cxnLst/>
            <a:rect l="l" t="t" r="r" b="b"/>
            <a:pathLst>
              <a:path w="4084320">
                <a:moveTo>
                  <a:pt x="0" y="0"/>
                </a:moveTo>
                <a:lnTo>
                  <a:pt x="4084320" y="0"/>
                </a:lnTo>
              </a:path>
            </a:pathLst>
          </a:custGeom>
          <a:ln w="28701">
            <a:solidFill>
              <a:srgbClr val="FFFFFF"/>
            </a:solidFill>
          </a:ln>
        </p:spPr>
        <p:txBody>
          <a:bodyPr wrap="square" lIns="0" tIns="0" rIns="0" bIns="0" rtlCol="0"/>
          <a:lstStyle/>
          <a:p>
            <a:endParaRPr/>
          </a:p>
        </p:txBody>
      </p:sp>
      <p:sp>
        <p:nvSpPr>
          <p:cNvPr id="29" name="bk object 29"/>
          <p:cNvSpPr/>
          <p:nvPr/>
        </p:nvSpPr>
        <p:spPr>
          <a:xfrm>
            <a:off x="9831323" y="588263"/>
            <a:ext cx="2133600" cy="36830"/>
          </a:xfrm>
          <a:custGeom>
            <a:avLst/>
            <a:gdLst/>
            <a:ahLst/>
            <a:cxnLst/>
            <a:rect l="l" t="t" r="r" b="b"/>
            <a:pathLst>
              <a:path w="2133600" h="36829">
                <a:moveTo>
                  <a:pt x="2130805" y="0"/>
                </a:moveTo>
                <a:lnTo>
                  <a:pt x="2667" y="0"/>
                </a:lnTo>
                <a:lnTo>
                  <a:pt x="0" y="2666"/>
                </a:lnTo>
                <a:lnTo>
                  <a:pt x="0" y="33909"/>
                </a:lnTo>
                <a:lnTo>
                  <a:pt x="2667" y="36575"/>
                </a:lnTo>
                <a:lnTo>
                  <a:pt x="2130805" y="36575"/>
                </a:lnTo>
                <a:lnTo>
                  <a:pt x="2133600" y="33909"/>
                </a:lnTo>
                <a:lnTo>
                  <a:pt x="2133600" y="2666"/>
                </a:lnTo>
                <a:lnTo>
                  <a:pt x="2130805" y="0"/>
                </a:lnTo>
                <a:close/>
              </a:path>
            </a:pathLst>
          </a:custGeom>
          <a:solidFill>
            <a:srgbClr val="FFFFFF"/>
          </a:solidFill>
        </p:spPr>
        <p:txBody>
          <a:bodyPr wrap="square" lIns="0" tIns="0" rIns="0" bIns="0" rtlCol="0"/>
          <a:lstStyle/>
          <a:p>
            <a:endParaRPr/>
          </a:p>
        </p:txBody>
      </p:sp>
      <p:sp>
        <p:nvSpPr>
          <p:cNvPr id="30" name="bk object 30"/>
          <p:cNvSpPr/>
          <p:nvPr/>
        </p:nvSpPr>
        <p:spPr>
          <a:xfrm>
            <a:off x="12077700" y="0"/>
            <a:ext cx="0" cy="620395"/>
          </a:xfrm>
          <a:custGeom>
            <a:avLst/>
            <a:gdLst/>
            <a:ahLst/>
            <a:cxnLst/>
            <a:rect l="l" t="t" r="r" b="b"/>
            <a:pathLst>
              <a:path h="620395">
                <a:moveTo>
                  <a:pt x="0" y="1524"/>
                </a:moveTo>
                <a:lnTo>
                  <a:pt x="0" y="621791"/>
                </a:lnTo>
              </a:path>
            </a:pathLst>
          </a:custGeom>
          <a:ln w="37845">
            <a:solidFill>
              <a:srgbClr val="FFFFFF"/>
            </a:solidFill>
          </a:ln>
        </p:spPr>
        <p:txBody>
          <a:bodyPr wrap="square" lIns="0" tIns="0" rIns="0" bIns="0" rtlCol="0"/>
          <a:lstStyle/>
          <a:p>
            <a:endParaRPr/>
          </a:p>
        </p:txBody>
      </p:sp>
      <p:sp>
        <p:nvSpPr>
          <p:cNvPr id="31" name="bk object 31"/>
          <p:cNvSpPr/>
          <p:nvPr/>
        </p:nvSpPr>
        <p:spPr>
          <a:xfrm>
            <a:off x="12039600" y="0"/>
            <a:ext cx="0" cy="620395"/>
          </a:xfrm>
          <a:custGeom>
            <a:avLst/>
            <a:gdLst/>
            <a:ahLst/>
            <a:cxnLst/>
            <a:rect l="l" t="t" r="r" b="b"/>
            <a:pathLst>
              <a:path h="620395">
                <a:moveTo>
                  <a:pt x="0" y="1524"/>
                </a:moveTo>
                <a:lnTo>
                  <a:pt x="0" y="621791"/>
                </a:lnTo>
              </a:path>
            </a:pathLst>
          </a:custGeom>
          <a:ln w="13462">
            <a:solidFill>
              <a:srgbClr val="FFFFFF"/>
            </a:solidFill>
          </a:ln>
        </p:spPr>
        <p:txBody>
          <a:bodyPr wrap="square" lIns="0" tIns="0" rIns="0" bIns="0" rtlCol="0"/>
          <a:lstStyle/>
          <a:p>
            <a:endParaRPr/>
          </a:p>
        </p:txBody>
      </p:sp>
      <p:sp>
        <p:nvSpPr>
          <p:cNvPr id="32" name="bk object 32"/>
          <p:cNvSpPr/>
          <p:nvPr/>
        </p:nvSpPr>
        <p:spPr>
          <a:xfrm>
            <a:off x="11986259" y="0"/>
            <a:ext cx="0" cy="620395"/>
          </a:xfrm>
          <a:custGeom>
            <a:avLst/>
            <a:gdLst/>
            <a:ahLst/>
            <a:cxnLst/>
            <a:rect l="l" t="t" r="r" b="b"/>
            <a:pathLst>
              <a:path h="620395">
                <a:moveTo>
                  <a:pt x="0" y="1524"/>
                </a:moveTo>
                <a:lnTo>
                  <a:pt x="0" y="621791"/>
                </a:lnTo>
              </a:path>
            </a:pathLst>
          </a:custGeom>
          <a:ln w="37845">
            <a:solidFill>
              <a:srgbClr val="FFFFFF"/>
            </a:solidFill>
          </a:ln>
        </p:spPr>
        <p:txBody>
          <a:bodyPr wrap="square" lIns="0" tIns="0" rIns="0" bIns="0" rtlCol="0"/>
          <a:lstStyle/>
          <a:p>
            <a:endParaRPr/>
          </a:p>
        </p:txBody>
      </p:sp>
      <p:sp>
        <p:nvSpPr>
          <p:cNvPr id="33" name="bk object 33"/>
          <p:cNvSpPr/>
          <p:nvPr/>
        </p:nvSpPr>
        <p:spPr>
          <a:xfrm>
            <a:off x="11887200" y="0"/>
            <a:ext cx="73660" cy="585470"/>
          </a:xfrm>
          <a:custGeom>
            <a:avLst/>
            <a:gdLst/>
            <a:ahLst/>
            <a:cxnLst/>
            <a:rect l="l" t="t" r="r" b="b"/>
            <a:pathLst>
              <a:path w="73659" h="585470">
                <a:moveTo>
                  <a:pt x="0" y="585215"/>
                </a:moveTo>
                <a:lnTo>
                  <a:pt x="73151" y="585215"/>
                </a:lnTo>
                <a:lnTo>
                  <a:pt x="73151" y="0"/>
                </a:lnTo>
                <a:lnTo>
                  <a:pt x="0" y="0"/>
                </a:lnTo>
                <a:lnTo>
                  <a:pt x="0" y="585215"/>
                </a:lnTo>
                <a:close/>
              </a:path>
            </a:pathLst>
          </a:custGeom>
          <a:solidFill>
            <a:srgbClr val="FFFFFF"/>
          </a:solidFill>
        </p:spPr>
        <p:txBody>
          <a:bodyPr wrap="square" lIns="0" tIns="0" rIns="0" bIns="0" rtlCol="0"/>
          <a:lstStyle/>
          <a:p>
            <a:endParaRPr/>
          </a:p>
        </p:txBody>
      </p:sp>
      <p:sp>
        <p:nvSpPr>
          <p:cNvPr id="34" name="bk object 34"/>
          <p:cNvSpPr/>
          <p:nvPr/>
        </p:nvSpPr>
        <p:spPr>
          <a:xfrm>
            <a:off x="11836908" y="0"/>
            <a:ext cx="0" cy="585470"/>
          </a:xfrm>
          <a:custGeom>
            <a:avLst/>
            <a:gdLst/>
            <a:ahLst/>
            <a:cxnLst/>
            <a:rect l="l" t="t" r="r" b="b"/>
            <a:pathLst>
              <a:path h="585470">
                <a:moveTo>
                  <a:pt x="0" y="0"/>
                </a:moveTo>
                <a:lnTo>
                  <a:pt x="0" y="585215"/>
                </a:lnTo>
              </a:path>
            </a:pathLst>
          </a:custGeom>
          <a:ln w="13462">
            <a:solidFill>
              <a:srgbClr val="FFFFFF"/>
            </a:solidFill>
          </a:ln>
        </p:spPr>
        <p:txBody>
          <a:bodyPr wrap="square" lIns="0" tIns="0" rIns="0" bIns="0" rtlCol="0"/>
          <a:lstStyle/>
          <a:p>
            <a:endParaRPr/>
          </a:p>
        </p:txBody>
      </p:sp>
      <p:sp>
        <p:nvSpPr>
          <p:cNvPr id="2" name="Holder 2"/>
          <p:cNvSpPr>
            <a:spLocks noGrp="1"/>
          </p:cNvSpPr>
          <p:nvPr>
            <p:ph type="title"/>
          </p:nvPr>
        </p:nvSpPr>
        <p:spPr>
          <a:xfrm>
            <a:off x="688340" y="918936"/>
            <a:ext cx="10815319" cy="508000"/>
          </a:xfrm>
          <a:prstGeom prst="rect">
            <a:avLst/>
          </a:prstGeom>
        </p:spPr>
        <p:txBody>
          <a:bodyPr wrap="square" lIns="0" tIns="0" rIns="0" bIns="0">
            <a:spAutoFit/>
          </a:bodyPr>
          <a:lstStyle>
            <a:lvl1pPr>
              <a:defRPr sz="4000" b="0" i="0">
                <a:solidFill>
                  <a:srgbClr val="04607A"/>
                </a:solidFill>
                <a:latin typeface="Century Gothic"/>
                <a:cs typeface="Century Gothic"/>
              </a:defRPr>
            </a:lvl1pPr>
          </a:lstStyle>
          <a:p>
            <a:endParaRPr/>
          </a:p>
        </p:txBody>
      </p:sp>
      <p:sp>
        <p:nvSpPr>
          <p:cNvPr id="3" name="Holder 3"/>
          <p:cNvSpPr>
            <a:spLocks noGrp="1"/>
          </p:cNvSpPr>
          <p:nvPr>
            <p:ph type="body" idx="1"/>
          </p:nvPr>
        </p:nvSpPr>
        <p:spPr>
          <a:xfrm>
            <a:off x="798068" y="1801311"/>
            <a:ext cx="10595863" cy="3922395"/>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39" cy="342900"/>
          </a:xfrm>
          <a:prstGeom prst="rect">
            <a:avLst/>
          </a:prstGeom>
        </p:spPr>
        <p:txBody>
          <a:bodyPr wrap="square" lIns="0" tIns="0" rIns="0" bIns="0">
            <a:spAutoFit/>
          </a:bodyPr>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C4F5AE65-9BD2-4073-B64B-E4945D2BC79A}" type="datetimeFigureOut">
              <a:rPr lang="en-US" smtClean="0"/>
              <a:pPr/>
              <a:t>9/28/2023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829C1B9A-D50D-4FE2-A1E0-5CBC93017550}" type="slidenum">
              <a:rPr lang="en-US" smtClean="0"/>
              <a:pPr/>
              <a:t>‹#›</a:t>
            </a:fld>
            <a:endParaRPr lang="en-US"/>
          </a:p>
        </p:txBody>
      </p:sp>
    </p:spTree>
    <p:extLst>
      <p:ext uri="{BB962C8B-B14F-4D97-AF65-F5344CB8AC3E}">
        <p14:creationId xmlns:p14="http://schemas.microsoft.com/office/powerpoint/2010/main" xmlns="" val="458298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3.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3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633" y="1494213"/>
            <a:ext cx="10363200" cy="1231106"/>
          </a:xfrm>
        </p:spPr>
        <p:txBody>
          <a:bodyPr/>
          <a:lstStyle/>
          <a:p>
            <a:pPr algn="ctr"/>
            <a:r>
              <a:rPr lang="en-US" b="1" dirty="0">
                <a:solidFill>
                  <a:schemeClr val="tx1"/>
                </a:solidFill>
              </a:rPr>
              <a:t>Regression Analysis</a:t>
            </a:r>
            <a:br>
              <a:rPr lang="en-US" b="1" dirty="0">
                <a:solidFill>
                  <a:schemeClr val="tx1"/>
                </a:solidFill>
              </a:rPr>
            </a:br>
            <a:endParaRPr lang="en-US" b="1" dirty="0"/>
          </a:p>
        </p:txBody>
      </p:sp>
      <p:sp>
        <p:nvSpPr>
          <p:cNvPr id="3" name="Subtitle 2"/>
          <p:cNvSpPr>
            <a:spLocks noGrp="1"/>
          </p:cNvSpPr>
          <p:nvPr>
            <p:ph type="subTitle" idx="4"/>
          </p:nvPr>
        </p:nvSpPr>
        <p:spPr>
          <a:xfrm>
            <a:off x="1828800" y="2980015"/>
            <a:ext cx="8534399" cy="3877985"/>
          </a:xfrm>
        </p:spPr>
        <p:txBody>
          <a:bodyPr/>
          <a:lstStyle/>
          <a:p>
            <a:pPr algn="ctr"/>
            <a:r>
              <a:rPr lang="en-US" dirty="0"/>
              <a:t>Lecture 3</a:t>
            </a:r>
          </a:p>
          <a:p>
            <a:pPr algn="ctr"/>
            <a:endParaRPr lang="en-US" dirty="0"/>
          </a:p>
          <a:p>
            <a:pPr algn="ctr"/>
            <a:r>
              <a:rPr lang="en-US" dirty="0"/>
              <a:t>Chapter </a:t>
            </a:r>
            <a:r>
              <a:rPr lang="en-US" dirty="0" smtClean="0"/>
              <a:t>2: </a:t>
            </a:r>
            <a:r>
              <a:rPr lang="en-US" dirty="0"/>
              <a:t>Regression Analysis and Time Series Analysis</a:t>
            </a:r>
          </a:p>
          <a:p>
            <a:pPr algn="ctr"/>
            <a:endParaRPr lang="en-US" dirty="0"/>
          </a:p>
          <a:p>
            <a:pPr algn="ctr"/>
            <a:r>
              <a:rPr lang="en-US" dirty="0"/>
              <a:t>Institute of Engineering</a:t>
            </a:r>
          </a:p>
          <a:p>
            <a:pPr algn="ctr"/>
            <a:r>
              <a:rPr lang="en-US" dirty="0"/>
              <a:t>Asst. Prof. Anita </a:t>
            </a:r>
            <a:r>
              <a:rPr lang="en-US" dirty="0" err="1"/>
              <a:t>Prajapati</a:t>
            </a:r>
            <a:r>
              <a:rPr lang="en-US" dirty="0"/>
              <a:t>, Ph.D.</a:t>
            </a:r>
          </a:p>
          <a:p>
            <a:pPr algn="ctr"/>
            <a:endParaRPr lang="en-US" dirty="0"/>
          </a:p>
          <a:p>
            <a:pPr algn="ctr"/>
            <a:r>
              <a:rPr lang="en-US" dirty="0"/>
              <a:t>7 June 2023</a:t>
            </a:r>
          </a:p>
          <a:p>
            <a:endParaRPr lang="en-US" dirty="0"/>
          </a:p>
        </p:txBody>
      </p:sp>
    </p:spTree>
    <p:extLst>
      <p:ext uri="{BB962C8B-B14F-4D97-AF65-F5344CB8AC3E}">
        <p14:creationId xmlns:p14="http://schemas.microsoft.com/office/powerpoint/2010/main" xmlns="" val="3955289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The Estimated Regression Function</a:t>
            </a:r>
            <a:endParaRPr lang="en-US" dirty="0"/>
          </a:p>
        </p:txBody>
      </p:sp>
      <p:sp>
        <p:nvSpPr>
          <p:cNvPr id="3" name="Text Placeholder 2"/>
          <p:cNvSpPr>
            <a:spLocks noGrp="1"/>
          </p:cNvSpPr>
          <p:nvPr>
            <p:ph type="body" idx="1"/>
          </p:nvPr>
        </p:nvSpPr>
        <p:spPr>
          <a:xfrm>
            <a:off x="798068" y="1801311"/>
            <a:ext cx="10595863" cy="1723549"/>
          </a:xfrm>
        </p:spPr>
        <p:txBody>
          <a:bodyPr/>
          <a:lstStyle/>
          <a:p>
            <a:r>
              <a:rPr lang="en-US" altLang="en-US" dirty="0"/>
              <a:t>The estimated regression function is:</a:t>
            </a:r>
          </a:p>
          <a:p>
            <a:endParaRPr lang="en-US" dirty="0" smtClean="0"/>
          </a:p>
          <a:p>
            <a:endParaRPr lang="en-US" dirty="0"/>
          </a:p>
          <a:p>
            <a:endParaRPr lang="en-US" dirty="0"/>
          </a:p>
        </p:txBody>
      </p:sp>
      <p:graphicFrame>
        <p:nvGraphicFramePr>
          <p:cNvPr id="4" name="Object 4"/>
          <p:cNvGraphicFramePr>
            <a:graphicFrameLocks/>
          </p:cNvGraphicFramePr>
          <p:nvPr>
            <p:extLst>
              <p:ext uri="{D42A27DB-BD31-4B8C-83A1-F6EECF244321}">
                <p14:modId xmlns:p14="http://schemas.microsoft.com/office/powerpoint/2010/main" xmlns="" val="2660298809"/>
              </p:ext>
            </p:extLst>
          </p:nvPr>
        </p:nvGraphicFramePr>
        <p:xfrm>
          <a:off x="3360738" y="2695575"/>
          <a:ext cx="4402137" cy="850900"/>
        </p:xfrm>
        <a:graphic>
          <a:graphicData uri="http://schemas.openxmlformats.org/presentationml/2006/ole">
            <p:oleObj spid="_x0000_s3079" name="Equation" r:id="rId3" imgW="1422360" imgH="266400" progId="">
              <p:embed/>
            </p:oleObj>
          </a:graphicData>
        </a:graphic>
      </p:graphicFrame>
    </p:spTree>
    <p:extLst>
      <p:ext uri="{BB962C8B-B14F-4D97-AF65-F5344CB8AC3E}">
        <p14:creationId xmlns:p14="http://schemas.microsoft.com/office/powerpoint/2010/main" xmlns="" val="4084689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Using the Regression Tool </a:t>
            </a:r>
            <a:endParaRPr lang="en-US" dirty="0"/>
          </a:p>
        </p:txBody>
      </p:sp>
      <p:sp>
        <p:nvSpPr>
          <p:cNvPr id="3" name="Text Placeholder 2"/>
          <p:cNvSpPr>
            <a:spLocks noGrp="1"/>
          </p:cNvSpPr>
          <p:nvPr>
            <p:ph type="body" idx="1"/>
          </p:nvPr>
        </p:nvSpPr>
        <p:spPr>
          <a:xfrm>
            <a:off x="798068" y="1801310"/>
            <a:ext cx="10705591" cy="3447098"/>
          </a:xfrm>
        </p:spPr>
        <p:txBody>
          <a:bodyPr/>
          <a:lstStyle/>
          <a:p>
            <a:pPr marL="457200" indent="-457200">
              <a:buFont typeface="Arial" panose="020B0604020202020204" pitchFamily="34" charset="0"/>
              <a:buChar char="•"/>
            </a:pPr>
            <a:r>
              <a:rPr lang="en-US" altLang="en-US" dirty="0"/>
              <a:t>Excel also has a built-in tool for performing regression that:</a:t>
            </a:r>
          </a:p>
          <a:p>
            <a:pPr marL="914400" lvl="1" indent="-457200">
              <a:buFont typeface="Arial" panose="020B0604020202020204" pitchFamily="34" charset="0"/>
              <a:buChar char="•"/>
            </a:pPr>
            <a:r>
              <a:rPr lang="en-US" altLang="en-US" sz="2800" dirty="0"/>
              <a:t>is easier to use</a:t>
            </a:r>
          </a:p>
          <a:p>
            <a:pPr marL="914400" lvl="1" indent="-457200">
              <a:buFont typeface="Arial" panose="020B0604020202020204" pitchFamily="34" charset="0"/>
              <a:buChar char="•"/>
            </a:pPr>
            <a:r>
              <a:rPr lang="en-US" altLang="en-US" sz="2800" dirty="0"/>
              <a:t>provides a lot more information about the problem</a:t>
            </a:r>
          </a:p>
          <a:p>
            <a:pPr lvl="1">
              <a:buFontTx/>
              <a:buNone/>
            </a:pPr>
            <a:endParaRPr lang="en-US" altLang="en-US" sz="2800" dirty="0"/>
          </a:p>
          <a:p>
            <a:pPr lvl="1" algn="ctr">
              <a:buFontTx/>
              <a:buNone/>
            </a:pPr>
            <a:endParaRPr lang="en-US" altLang="en-US" sz="2800" dirty="0" smtClean="0"/>
          </a:p>
          <a:p>
            <a:pPr lvl="1" algn="ctr">
              <a:buFontTx/>
              <a:buNone/>
            </a:pPr>
            <a:endParaRPr lang="en-US" altLang="en-US" sz="2800" dirty="0"/>
          </a:p>
          <a:p>
            <a:pPr lvl="1" algn="ctr">
              <a:buFontTx/>
              <a:buNone/>
            </a:pPr>
            <a:r>
              <a:rPr lang="en-US" altLang="en-US" sz="2800" dirty="0" smtClean="0"/>
              <a:t>See </a:t>
            </a:r>
            <a:r>
              <a:rPr lang="en-US" altLang="en-US" sz="2800" dirty="0"/>
              <a:t>file Fig9-1.xls</a:t>
            </a:r>
          </a:p>
          <a:p>
            <a:endParaRPr lang="en-US" dirty="0"/>
          </a:p>
        </p:txBody>
      </p:sp>
    </p:spTree>
    <p:extLst>
      <p:ext uri="{BB962C8B-B14F-4D97-AF65-F5344CB8AC3E}">
        <p14:creationId xmlns:p14="http://schemas.microsoft.com/office/powerpoint/2010/main" xmlns="" val="1608037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The TREND() Function</a:t>
            </a:r>
            <a:endParaRPr lang="en-US" dirty="0"/>
          </a:p>
        </p:txBody>
      </p:sp>
      <p:sp>
        <p:nvSpPr>
          <p:cNvPr id="3" name="Text Placeholder 2"/>
          <p:cNvSpPr>
            <a:spLocks noGrp="1"/>
          </p:cNvSpPr>
          <p:nvPr>
            <p:ph type="body" idx="1"/>
          </p:nvPr>
        </p:nvSpPr>
        <p:spPr>
          <a:xfrm>
            <a:off x="798068" y="1801311"/>
            <a:ext cx="10595863" cy="4985980"/>
          </a:xfrm>
        </p:spPr>
        <p:txBody>
          <a:bodyPr/>
          <a:lstStyle/>
          <a:p>
            <a:pPr algn="ctr"/>
            <a:r>
              <a:rPr lang="en-US" altLang="en-US" sz="3200" dirty="0">
                <a:latin typeface="Times New Roman" panose="02020603050405020304" pitchFamily="18" charset="0"/>
              </a:rPr>
              <a:t>TREND(Y-range, X-range, X-value for prediction)</a:t>
            </a:r>
            <a:endParaRPr lang="en-US" altLang="en-US" sz="3200" b="1" i="1" dirty="0">
              <a:latin typeface="Times New Roman" panose="02020603050405020304" pitchFamily="18" charset="0"/>
            </a:endParaRPr>
          </a:p>
          <a:p>
            <a:r>
              <a:rPr lang="en-US" altLang="en-US" dirty="0">
                <a:latin typeface="Times New Roman" panose="02020603050405020304" pitchFamily="18" charset="0"/>
              </a:rPr>
              <a:t>where: </a:t>
            </a:r>
          </a:p>
          <a:p>
            <a:r>
              <a:rPr lang="en-US" altLang="en-US" b="1" dirty="0">
                <a:latin typeface="Times New Roman" panose="02020603050405020304" pitchFamily="18" charset="0"/>
              </a:rPr>
              <a:t>Y-range</a:t>
            </a:r>
            <a:r>
              <a:rPr lang="en-US" altLang="en-US" dirty="0">
                <a:latin typeface="Times New Roman" panose="02020603050405020304" pitchFamily="18" charset="0"/>
              </a:rPr>
              <a:t> is the spreadsheet range containing the dependent Y variable, </a:t>
            </a:r>
          </a:p>
          <a:p>
            <a:r>
              <a:rPr lang="en-US" altLang="en-US" b="1" dirty="0">
                <a:latin typeface="Times New Roman" panose="02020603050405020304" pitchFamily="18" charset="0"/>
              </a:rPr>
              <a:t>X-range</a:t>
            </a:r>
            <a:r>
              <a:rPr lang="en-US" altLang="en-US" dirty="0">
                <a:latin typeface="Times New Roman" panose="02020603050405020304" pitchFamily="18" charset="0"/>
              </a:rPr>
              <a:t> is the spreadsheet range containing the independent X variable(s), </a:t>
            </a:r>
          </a:p>
          <a:p>
            <a:r>
              <a:rPr lang="en-US" altLang="en-US" b="1" dirty="0">
                <a:latin typeface="Times New Roman" panose="02020603050405020304" pitchFamily="18" charset="0"/>
              </a:rPr>
              <a:t>X-value for prediction</a:t>
            </a:r>
            <a:r>
              <a:rPr lang="en-US" altLang="en-US" dirty="0">
                <a:latin typeface="Times New Roman" panose="02020603050405020304" pitchFamily="18" charset="0"/>
              </a:rPr>
              <a:t> is a cell (or cells) containing the values for the independent X variable(s) for which we want an estimated value of Y.  </a:t>
            </a:r>
          </a:p>
          <a:p>
            <a:r>
              <a:rPr lang="en-US" altLang="en-US" sz="2400" dirty="0">
                <a:latin typeface="Times New Roman" panose="02020603050405020304" pitchFamily="18" charset="0"/>
              </a:rPr>
              <a:t>Note: The TREND( ) function is dynamically updated whenever any inputs to the function change.  However, it does not provide the statistical information provided by the regression tool.  It is best to use  these two different approaches to doing regression in conjunction with one another.  </a:t>
            </a:r>
          </a:p>
          <a:p>
            <a:endParaRPr lang="en-US" dirty="0"/>
          </a:p>
        </p:txBody>
      </p:sp>
    </p:spTree>
    <p:extLst>
      <p:ext uri="{BB962C8B-B14F-4D97-AF65-F5344CB8AC3E}">
        <p14:creationId xmlns:p14="http://schemas.microsoft.com/office/powerpoint/2010/main" xmlns="" val="3266826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Evaluating the “Fit”</a:t>
            </a:r>
            <a:endParaRPr lang="en-US" dirty="0"/>
          </a:p>
        </p:txBody>
      </p:sp>
      <p:pic>
        <p:nvPicPr>
          <p:cNvPr id="4" name="Picture 3"/>
          <p:cNvPicPr>
            <a:picLocks noChangeAspect="1"/>
          </p:cNvPicPr>
          <p:nvPr/>
        </p:nvPicPr>
        <p:blipFill>
          <a:blip r:embed="rId2" cstate="print"/>
          <a:stretch>
            <a:fillRect/>
          </a:stretch>
        </p:blipFill>
        <p:spPr>
          <a:xfrm>
            <a:off x="1657350" y="1977297"/>
            <a:ext cx="6457950" cy="4295775"/>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190663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smtClean="0"/>
              <a:t>The R</a:t>
            </a:r>
            <a:r>
              <a:rPr lang="en-US" altLang="en-US" i="1" baseline="30000" dirty="0" smtClean="0"/>
              <a:t>2</a:t>
            </a:r>
            <a:r>
              <a:rPr lang="en-US" altLang="en-US" i="1" dirty="0" smtClean="0"/>
              <a:t> Statistic</a:t>
            </a:r>
            <a:endParaRPr lang="en-US" dirty="0"/>
          </a:p>
        </p:txBody>
      </p:sp>
      <p:sp>
        <p:nvSpPr>
          <p:cNvPr id="3" name="Text Placeholder 2"/>
          <p:cNvSpPr>
            <a:spLocks noGrp="1"/>
          </p:cNvSpPr>
          <p:nvPr>
            <p:ph type="body" idx="1"/>
          </p:nvPr>
        </p:nvSpPr>
        <p:spPr>
          <a:xfrm>
            <a:off x="798068" y="1801311"/>
            <a:ext cx="10595863" cy="4308872"/>
          </a:xfrm>
        </p:spPr>
        <p:txBody>
          <a:bodyPr/>
          <a:lstStyle/>
          <a:p>
            <a:pPr marL="457200" indent="-457200">
              <a:buFont typeface="Arial" panose="020B0604020202020204" pitchFamily="34" charset="0"/>
              <a:buChar char="•"/>
            </a:pPr>
            <a:r>
              <a:rPr lang="en-US" altLang="en-US" dirty="0"/>
              <a:t>The R</a:t>
            </a:r>
            <a:r>
              <a:rPr lang="en-US" altLang="en-US" baseline="30000" dirty="0"/>
              <a:t>2</a:t>
            </a:r>
            <a:r>
              <a:rPr lang="en-US" altLang="en-US" dirty="0"/>
              <a:t> statistic indicates how well an estimated regression function fits the data.</a:t>
            </a:r>
          </a:p>
          <a:p>
            <a:pPr marL="457200" indent="-457200" algn="ctr">
              <a:buFont typeface="Arial" panose="020B0604020202020204" pitchFamily="34" charset="0"/>
              <a:buChar char="•"/>
            </a:pPr>
            <a:endParaRPr lang="en-US" altLang="en-US" dirty="0" smtClean="0"/>
          </a:p>
          <a:p>
            <a:pPr algn="ctr"/>
            <a:r>
              <a:rPr lang="en-US" altLang="en-US" dirty="0" smtClean="0"/>
              <a:t>0</a:t>
            </a:r>
            <a:r>
              <a:rPr lang="en-US" altLang="en-US" dirty="0"/>
              <a:t>&lt;= R</a:t>
            </a:r>
            <a:r>
              <a:rPr lang="en-US" altLang="en-US" baseline="30000" dirty="0"/>
              <a:t>2</a:t>
            </a:r>
            <a:r>
              <a:rPr lang="en-US" altLang="en-US" dirty="0"/>
              <a:t> &lt;=</a:t>
            </a:r>
            <a:r>
              <a:rPr lang="en-US" altLang="en-US" dirty="0" smtClean="0"/>
              <a:t>1</a:t>
            </a:r>
          </a:p>
          <a:p>
            <a:pPr algn="ctr"/>
            <a:endParaRPr lang="en-US" altLang="en-US" dirty="0"/>
          </a:p>
          <a:p>
            <a:pPr marL="457200" indent="-457200">
              <a:buFont typeface="Arial" panose="020B0604020202020204" pitchFamily="34" charset="0"/>
              <a:buChar char="•"/>
            </a:pPr>
            <a:r>
              <a:rPr lang="en-US" altLang="en-US" dirty="0"/>
              <a:t>It measures the proportion of the total variation in Y around its mean that is accounted for by the estimated regression equation. </a:t>
            </a:r>
            <a:endParaRPr lang="en-US" altLang="en-US" dirty="0" smtClean="0"/>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To understand this better, consider the following graph...</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xmlns="" val="103323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2260601" y="455615"/>
            <a:ext cx="7772400" cy="560388"/>
          </a:xfrm>
          <a:noFill/>
        </p:spPr>
        <p:txBody>
          <a:bodyPr/>
          <a:lstStyle/>
          <a:p>
            <a:r>
              <a:rPr lang="en-US" altLang="en-US" sz="3600" i="1" dirty="0"/>
              <a:t>Error Decomposition</a:t>
            </a:r>
          </a:p>
        </p:txBody>
      </p:sp>
      <p:sp>
        <p:nvSpPr>
          <p:cNvPr id="19458" name="Footer Placeholder 2"/>
          <p:cNvSpPr>
            <a:spLocks noGrp="1"/>
          </p:cNvSpPr>
          <p:nvPr>
            <p:ph type="ftr" sz="quarter" idx="5"/>
          </p:nvPr>
        </p:nvSpPr>
        <p:spPr>
          <a:xfrm>
            <a:off x="7051044" y="6377943"/>
            <a:ext cx="5201919" cy="492443"/>
          </a:xfrm>
          <a:noFill/>
        </p:spPr>
        <p:txBody>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r>
              <a:rPr lang="en-US" altLang="en-US" sz="900" i="1"/>
              <a:t>Spreadsheet Modeling and Decision Analysis</a:t>
            </a:r>
            <a:r>
              <a:rPr lang="en-US" altLang="en-US" sz="900"/>
              <a:t>, 3e, by Cliff Ragsdale. © 2001 South-Western/Thomson Learning.</a:t>
            </a:r>
          </a:p>
          <a:p>
            <a:pPr>
              <a:spcBef>
                <a:spcPct val="0"/>
              </a:spcBef>
              <a:buClrTx/>
              <a:buSzTx/>
              <a:buFontTx/>
              <a:buNone/>
            </a:pPr>
            <a:endParaRPr lang="en-US" altLang="en-US" sz="1400"/>
          </a:p>
        </p:txBody>
      </p:sp>
      <p:sp>
        <p:nvSpPr>
          <p:cNvPr id="19459" name="Slide Number Placeholder 3"/>
          <p:cNvSpPr>
            <a:spLocks noGrp="1"/>
          </p:cNvSpPr>
          <p:nvPr>
            <p:ph type="sldNum" sz="quarter" idx="7"/>
          </p:nvPr>
        </p:nvSpPr>
        <p:spPr>
          <a:xfrm>
            <a:off x="10302240" y="6377940"/>
            <a:ext cx="2804160" cy="215444"/>
          </a:xfrm>
          <a:noFill/>
        </p:spPr>
        <p:txBody>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9-</a:t>
            </a:r>
            <a:fld id="{8461D4D4-1589-4C69-9147-68B5956D1123}" type="slidenum">
              <a:rPr lang="en-US" altLang="en-US" sz="1400"/>
              <a:pPr>
                <a:spcBef>
                  <a:spcPct val="0"/>
                </a:spcBef>
                <a:buClrTx/>
                <a:buSzTx/>
                <a:buFontTx/>
                <a:buNone/>
              </a:pPr>
              <a:t>15</a:t>
            </a:fld>
            <a:endParaRPr lang="en-US" altLang="en-US" sz="1400"/>
          </a:p>
        </p:txBody>
      </p:sp>
      <p:sp>
        <p:nvSpPr>
          <p:cNvPr id="19461" name="Line 3"/>
          <p:cNvSpPr>
            <a:spLocks noChangeShapeType="1"/>
          </p:cNvSpPr>
          <p:nvPr/>
        </p:nvSpPr>
        <p:spPr bwMode="auto">
          <a:xfrm flipV="1">
            <a:off x="2905125" y="1255713"/>
            <a:ext cx="0" cy="446246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62" name="Line 4"/>
          <p:cNvSpPr>
            <a:spLocks noChangeShapeType="1"/>
          </p:cNvSpPr>
          <p:nvPr/>
        </p:nvSpPr>
        <p:spPr bwMode="auto">
          <a:xfrm>
            <a:off x="2905126" y="5718175"/>
            <a:ext cx="5997575"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63" name="Rectangle 5"/>
          <p:cNvSpPr>
            <a:spLocks noChangeArrowheads="1"/>
          </p:cNvSpPr>
          <p:nvPr/>
        </p:nvSpPr>
        <p:spPr bwMode="auto">
          <a:xfrm>
            <a:off x="2287588" y="1204914"/>
            <a:ext cx="450850" cy="462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Y</a:t>
            </a:r>
          </a:p>
        </p:txBody>
      </p:sp>
      <p:sp>
        <p:nvSpPr>
          <p:cNvPr id="19464" name="Rectangle 6"/>
          <p:cNvSpPr>
            <a:spLocks noChangeArrowheads="1"/>
          </p:cNvSpPr>
          <p:nvPr/>
        </p:nvSpPr>
        <p:spPr bwMode="auto">
          <a:xfrm>
            <a:off x="8637588" y="5868989"/>
            <a:ext cx="450850" cy="462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X</a:t>
            </a:r>
          </a:p>
        </p:txBody>
      </p:sp>
      <p:sp>
        <p:nvSpPr>
          <p:cNvPr id="19465" name="Line 7"/>
          <p:cNvSpPr>
            <a:spLocks noChangeShapeType="1"/>
          </p:cNvSpPr>
          <p:nvPr/>
        </p:nvSpPr>
        <p:spPr bwMode="auto">
          <a:xfrm flipV="1">
            <a:off x="3155951" y="1690689"/>
            <a:ext cx="4760913" cy="35258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66" name="Line 8"/>
          <p:cNvSpPr>
            <a:spLocks noChangeShapeType="1"/>
          </p:cNvSpPr>
          <p:nvPr/>
        </p:nvSpPr>
        <p:spPr bwMode="auto">
          <a:xfrm>
            <a:off x="3105150" y="3646488"/>
            <a:ext cx="4978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19467" name="Group 11"/>
          <p:cNvGrpSpPr>
            <a:grpSpLocks/>
          </p:cNvGrpSpPr>
          <p:nvPr/>
        </p:nvGrpSpPr>
        <p:grpSpPr bwMode="auto">
          <a:xfrm>
            <a:off x="2373313" y="3417893"/>
            <a:ext cx="450850" cy="461963"/>
            <a:chOff x="535" y="2153"/>
            <a:chExt cx="284" cy="291"/>
          </a:xfrm>
        </p:grpSpPr>
        <p:sp>
          <p:nvSpPr>
            <p:cNvPr id="19499" name="Rectangle 9"/>
            <p:cNvSpPr>
              <a:spLocks noChangeArrowheads="1"/>
            </p:cNvSpPr>
            <p:nvPr/>
          </p:nvSpPr>
          <p:spPr bwMode="auto">
            <a:xfrm>
              <a:off x="535" y="2153"/>
              <a:ext cx="284"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a:latin typeface="Times New Roman" panose="02020603050405020304" pitchFamily="18" charset="0"/>
                </a:rPr>
                <a:t>Y</a:t>
              </a:r>
            </a:p>
          </p:txBody>
        </p:sp>
        <p:sp>
          <p:nvSpPr>
            <p:cNvPr id="19500" name="Line 10"/>
            <p:cNvSpPr>
              <a:spLocks noChangeShapeType="1"/>
            </p:cNvSpPr>
            <p:nvPr/>
          </p:nvSpPr>
          <p:spPr bwMode="auto">
            <a:xfrm>
              <a:off x="612" y="2208"/>
              <a:ext cx="9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19468" name="Rectangle 12"/>
          <p:cNvSpPr>
            <a:spLocks noChangeArrowheads="1"/>
          </p:cNvSpPr>
          <p:nvPr/>
        </p:nvSpPr>
        <p:spPr bwMode="auto">
          <a:xfrm>
            <a:off x="4492625" y="4967289"/>
            <a:ext cx="3841750" cy="462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Y = </a:t>
            </a:r>
            <a:r>
              <a:rPr lang="en-US" altLang="en-US" sz="2400" b="1" i="1">
                <a:latin typeface="Times New Roman" panose="02020603050405020304" pitchFamily="18" charset="0"/>
              </a:rPr>
              <a:t>b</a:t>
            </a:r>
            <a:r>
              <a:rPr lang="en-US" altLang="en-US" sz="2400" b="1" baseline="-25000">
                <a:latin typeface="Times New Roman" panose="02020603050405020304" pitchFamily="18" charset="0"/>
              </a:rPr>
              <a:t>0</a:t>
            </a:r>
            <a:r>
              <a:rPr lang="en-US" altLang="en-US" sz="2400" b="1">
                <a:latin typeface="Times New Roman" panose="02020603050405020304" pitchFamily="18" charset="0"/>
              </a:rPr>
              <a:t> + </a:t>
            </a:r>
            <a:r>
              <a:rPr lang="en-US" altLang="en-US" sz="2400" b="1" i="1">
                <a:latin typeface="Times New Roman" panose="02020603050405020304" pitchFamily="18" charset="0"/>
              </a:rPr>
              <a:t>b</a:t>
            </a:r>
            <a:r>
              <a:rPr lang="en-US" altLang="en-US" sz="2400" b="1" baseline="-25000">
                <a:latin typeface="Times New Roman" panose="02020603050405020304" pitchFamily="18" charset="0"/>
              </a:rPr>
              <a:t>1</a:t>
            </a:r>
            <a:r>
              <a:rPr lang="en-US" altLang="en-US" sz="2400" b="1">
                <a:latin typeface="Times New Roman" panose="02020603050405020304" pitchFamily="18" charset="0"/>
              </a:rPr>
              <a:t>X</a:t>
            </a:r>
          </a:p>
        </p:txBody>
      </p:sp>
      <p:sp>
        <p:nvSpPr>
          <p:cNvPr id="19469" name="Rectangle 13"/>
          <p:cNvSpPr>
            <a:spLocks noChangeArrowheads="1"/>
          </p:cNvSpPr>
          <p:nvPr/>
        </p:nvSpPr>
        <p:spPr bwMode="auto">
          <a:xfrm>
            <a:off x="4508501" y="4865688"/>
            <a:ext cx="334963" cy="4007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000" b="1">
                <a:latin typeface="Times New Roman" panose="02020603050405020304" pitchFamily="18" charset="0"/>
              </a:rPr>
              <a:t>^</a:t>
            </a:r>
          </a:p>
        </p:txBody>
      </p:sp>
      <p:sp>
        <p:nvSpPr>
          <p:cNvPr id="19470" name="Line 14"/>
          <p:cNvSpPr>
            <a:spLocks noChangeShapeType="1"/>
          </p:cNvSpPr>
          <p:nvPr/>
        </p:nvSpPr>
        <p:spPr bwMode="auto">
          <a:xfrm flipH="1" flipV="1">
            <a:off x="3940175" y="4832351"/>
            <a:ext cx="585788" cy="33496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71" name="Line 15"/>
          <p:cNvSpPr>
            <a:spLocks noChangeShapeType="1"/>
          </p:cNvSpPr>
          <p:nvPr/>
        </p:nvSpPr>
        <p:spPr bwMode="auto">
          <a:xfrm>
            <a:off x="6731000" y="1674814"/>
            <a:ext cx="0" cy="1971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72" name="Rectangle 16"/>
          <p:cNvSpPr>
            <a:spLocks noChangeArrowheads="1"/>
          </p:cNvSpPr>
          <p:nvPr/>
        </p:nvSpPr>
        <p:spPr bwMode="auto">
          <a:xfrm>
            <a:off x="6513513" y="1289050"/>
            <a:ext cx="417512" cy="7700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4400" b="1">
                <a:solidFill>
                  <a:srgbClr val="3399FF"/>
                </a:solidFill>
                <a:latin typeface="Times New Roman" panose="02020603050405020304" pitchFamily="18" charset="0"/>
              </a:rPr>
              <a:t>*</a:t>
            </a:r>
          </a:p>
        </p:txBody>
      </p:sp>
      <p:sp>
        <p:nvSpPr>
          <p:cNvPr id="19473" name="Rectangle 17"/>
          <p:cNvSpPr>
            <a:spLocks noChangeArrowheads="1"/>
          </p:cNvSpPr>
          <p:nvPr/>
        </p:nvSpPr>
        <p:spPr bwMode="auto">
          <a:xfrm>
            <a:off x="4475164" y="904876"/>
            <a:ext cx="2606675" cy="462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Y</a:t>
            </a:r>
            <a:r>
              <a:rPr lang="en-US" altLang="en-US" sz="2400" b="1" i="1" baseline="-25000">
                <a:latin typeface="Times New Roman" panose="02020603050405020304" pitchFamily="18" charset="0"/>
              </a:rPr>
              <a:t>i</a:t>
            </a:r>
            <a:r>
              <a:rPr lang="en-US" altLang="en-US" sz="2400" b="1" i="1">
                <a:latin typeface="Times New Roman" panose="02020603050405020304" pitchFamily="18" charset="0"/>
              </a:rPr>
              <a:t> </a:t>
            </a:r>
            <a:r>
              <a:rPr lang="en-US" altLang="en-US" sz="1600">
                <a:latin typeface="Times New Roman" panose="02020603050405020304" pitchFamily="18" charset="0"/>
              </a:rPr>
              <a:t>(actual value)</a:t>
            </a:r>
          </a:p>
        </p:txBody>
      </p:sp>
      <p:sp>
        <p:nvSpPr>
          <p:cNvPr id="19474" name="Line 18"/>
          <p:cNvSpPr>
            <a:spLocks noChangeShapeType="1"/>
          </p:cNvSpPr>
          <p:nvPr/>
        </p:nvSpPr>
        <p:spPr bwMode="auto">
          <a:xfrm>
            <a:off x="6146801" y="1173163"/>
            <a:ext cx="466725" cy="2667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75" name="Rectangle 19"/>
          <p:cNvSpPr>
            <a:spLocks noChangeArrowheads="1"/>
          </p:cNvSpPr>
          <p:nvPr/>
        </p:nvSpPr>
        <p:spPr bwMode="auto">
          <a:xfrm>
            <a:off x="6686550" y="2551113"/>
            <a:ext cx="71438" cy="6985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endParaRPr lang="en-US" altLang="en-US" sz="2400"/>
          </a:p>
        </p:txBody>
      </p:sp>
      <p:sp>
        <p:nvSpPr>
          <p:cNvPr id="19476" name="Rectangle 20"/>
          <p:cNvSpPr>
            <a:spLocks noChangeArrowheads="1"/>
          </p:cNvSpPr>
          <p:nvPr/>
        </p:nvSpPr>
        <p:spPr bwMode="auto">
          <a:xfrm>
            <a:off x="5595938" y="1012825"/>
            <a:ext cx="819150" cy="28629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18000">
                <a:latin typeface="Garamond" panose="02020404030301010803" pitchFamily="18" charset="0"/>
              </a:rPr>
              <a:t>{</a:t>
            </a:r>
          </a:p>
        </p:txBody>
      </p:sp>
      <p:grpSp>
        <p:nvGrpSpPr>
          <p:cNvPr id="19477" name="Group 25"/>
          <p:cNvGrpSpPr>
            <a:grpSpLocks/>
          </p:cNvGrpSpPr>
          <p:nvPr/>
        </p:nvGrpSpPr>
        <p:grpSpPr bwMode="auto">
          <a:xfrm>
            <a:off x="4425950" y="2292352"/>
            <a:ext cx="1303338" cy="471488"/>
            <a:chOff x="1828" y="1444"/>
            <a:chExt cx="821" cy="297"/>
          </a:xfrm>
        </p:grpSpPr>
        <p:sp>
          <p:nvSpPr>
            <p:cNvPr id="19495" name="Rectangle 21"/>
            <p:cNvSpPr>
              <a:spLocks noChangeArrowheads="1"/>
            </p:cNvSpPr>
            <p:nvPr/>
          </p:nvSpPr>
          <p:spPr bwMode="auto">
            <a:xfrm>
              <a:off x="1828" y="1444"/>
              <a:ext cx="82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Y</a:t>
              </a:r>
              <a:r>
                <a:rPr lang="en-US" altLang="en-US" sz="2400" b="1" i="1" baseline="-25000">
                  <a:latin typeface="Times New Roman" panose="02020603050405020304" pitchFamily="18" charset="0"/>
                </a:rPr>
                <a:t>i</a:t>
              </a:r>
              <a:r>
                <a:rPr lang="en-US" altLang="en-US" sz="2400" b="1">
                  <a:latin typeface="Times New Roman" panose="02020603050405020304" pitchFamily="18" charset="0"/>
                </a:rPr>
                <a:t> -</a:t>
              </a:r>
            </a:p>
          </p:txBody>
        </p:sp>
        <p:grpSp>
          <p:nvGrpSpPr>
            <p:cNvPr id="19496" name="Group 24"/>
            <p:cNvGrpSpPr>
              <a:grpSpLocks/>
            </p:cNvGrpSpPr>
            <p:nvPr/>
          </p:nvGrpSpPr>
          <p:grpSpPr bwMode="auto">
            <a:xfrm>
              <a:off x="2137" y="1450"/>
              <a:ext cx="280" cy="291"/>
              <a:chOff x="2137" y="1450"/>
              <a:chExt cx="280" cy="291"/>
            </a:xfrm>
          </p:grpSpPr>
          <p:sp>
            <p:nvSpPr>
              <p:cNvPr id="19497" name="Rectangle 22"/>
              <p:cNvSpPr>
                <a:spLocks noChangeArrowheads="1"/>
              </p:cNvSpPr>
              <p:nvPr/>
            </p:nvSpPr>
            <p:spPr bwMode="auto">
              <a:xfrm>
                <a:off x="2137" y="1450"/>
                <a:ext cx="280"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a:latin typeface="Times New Roman" panose="02020603050405020304" pitchFamily="18" charset="0"/>
                  </a:rPr>
                  <a:t>Y</a:t>
                </a:r>
              </a:p>
            </p:txBody>
          </p:sp>
          <p:sp>
            <p:nvSpPr>
              <p:cNvPr id="19498" name="Line 23"/>
              <p:cNvSpPr>
                <a:spLocks noChangeShapeType="1"/>
              </p:cNvSpPr>
              <p:nvPr/>
            </p:nvSpPr>
            <p:spPr bwMode="auto">
              <a:xfrm>
                <a:off x="2213" y="1505"/>
                <a:ext cx="9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19478" name="Line 26"/>
          <p:cNvSpPr>
            <a:spLocks noChangeShapeType="1"/>
          </p:cNvSpPr>
          <p:nvPr/>
        </p:nvSpPr>
        <p:spPr bwMode="auto">
          <a:xfrm>
            <a:off x="5294314" y="2560638"/>
            <a:ext cx="534987"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79" name="Rectangle 27"/>
          <p:cNvSpPr>
            <a:spLocks noChangeArrowheads="1"/>
          </p:cNvSpPr>
          <p:nvPr/>
        </p:nvSpPr>
        <p:spPr bwMode="auto">
          <a:xfrm>
            <a:off x="6654800" y="2443164"/>
            <a:ext cx="819150" cy="13240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8000">
                <a:latin typeface="Garamond" panose="02020404030301010803" pitchFamily="18" charset="0"/>
              </a:rPr>
              <a:t>}</a:t>
            </a:r>
          </a:p>
        </p:txBody>
      </p:sp>
      <p:grpSp>
        <p:nvGrpSpPr>
          <p:cNvPr id="19480" name="Group 30"/>
          <p:cNvGrpSpPr>
            <a:grpSpLocks/>
          </p:cNvGrpSpPr>
          <p:nvPr/>
        </p:nvGrpSpPr>
        <p:grpSpPr bwMode="auto">
          <a:xfrm>
            <a:off x="7632701" y="2259016"/>
            <a:ext cx="2155825" cy="595313"/>
            <a:chOff x="3848" y="1423"/>
            <a:chExt cx="1358" cy="375"/>
          </a:xfrm>
        </p:grpSpPr>
        <p:sp>
          <p:nvSpPr>
            <p:cNvPr id="19493" name="Rectangle 28"/>
            <p:cNvSpPr>
              <a:spLocks noChangeArrowheads="1"/>
            </p:cNvSpPr>
            <p:nvPr/>
          </p:nvSpPr>
          <p:spPr bwMode="auto">
            <a:xfrm>
              <a:off x="3848" y="1507"/>
              <a:ext cx="1358"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Y</a:t>
              </a:r>
              <a:r>
                <a:rPr lang="en-US" altLang="en-US" sz="2400" b="1" i="1" baseline="-25000">
                  <a:latin typeface="Times New Roman" panose="02020603050405020304" pitchFamily="18" charset="0"/>
                </a:rPr>
                <a:t>i  </a:t>
              </a:r>
              <a:r>
                <a:rPr lang="en-US" altLang="en-US" sz="1600">
                  <a:latin typeface="Times New Roman" panose="02020603050405020304" pitchFamily="18" charset="0"/>
                </a:rPr>
                <a:t>(estimated value)</a:t>
              </a:r>
            </a:p>
          </p:txBody>
        </p:sp>
        <p:sp>
          <p:nvSpPr>
            <p:cNvPr id="19494" name="Rectangle 29"/>
            <p:cNvSpPr>
              <a:spLocks noChangeArrowheads="1"/>
            </p:cNvSpPr>
            <p:nvPr/>
          </p:nvSpPr>
          <p:spPr bwMode="auto">
            <a:xfrm>
              <a:off x="3858" y="1423"/>
              <a:ext cx="273"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a:t>
              </a:r>
            </a:p>
          </p:txBody>
        </p:sp>
      </p:grpSp>
      <p:sp>
        <p:nvSpPr>
          <p:cNvPr id="19481" name="Line 31"/>
          <p:cNvSpPr>
            <a:spLocks noChangeShapeType="1"/>
          </p:cNvSpPr>
          <p:nvPr/>
        </p:nvSpPr>
        <p:spPr bwMode="auto">
          <a:xfrm>
            <a:off x="6848476" y="2593975"/>
            <a:ext cx="817563"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19482" name="Group 34"/>
          <p:cNvGrpSpPr>
            <a:grpSpLocks/>
          </p:cNvGrpSpPr>
          <p:nvPr/>
        </p:nvGrpSpPr>
        <p:grpSpPr bwMode="auto">
          <a:xfrm>
            <a:off x="7669214" y="2813053"/>
            <a:ext cx="2155825" cy="595313"/>
            <a:chOff x="3871" y="1772"/>
            <a:chExt cx="1358" cy="375"/>
          </a:xfrm>
        </p:grpSpPr>
        <p:sp>
          <p:nvSpPr>
            <p:cNvPr id="19491" name="Rectangle 32"/>
            <p:cNvSpPr>
              <a:spLocks noChangeArrowheads="1"/>
            </p:cNvSpPr>
            <p:nvPr/>
          </p:nvSpPr>
          <p:spPr bwMode="auto">
            <a:xfrm>
              <a:off x="3871" y="1856"/>
              <a:ext cx="1358"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Y</a:t>
              </a:r>
              <a:r>
                <a:rPr lang="en-US" altLang="en-US" sz="2400" b="1" i="1" baseline="-25000">
                  <a:latin typeface="Times New Roman" panose="02020603050405020304" pitchFamily="18" charset="0"/>
                </a:rPr>
                <a:t>i </a:t>
              </a:r>
              <a:r>
                <a:rPr lang="en-US" altLang="en-US" sz="2400" b="1">
                  <a:latin typeface="Times New Roman" panose="02020603050405020304" pitchFamily="18" charset="0"/>
                </a:rPr>
                <a:t>- Y</a:t>
              </a:r>
            </a:p>
          </p:txBody>
        </p:sp>
        <p:sp>
          <p:nvSpPr>
            <p:cNvPr id="19492" name="Rectangle 33"/>
            <p:cNvSpPr>
              <a:spLocks noChangeArrowheads="1"/>
            </p:cNvSpPr>
            <p:nvPr/>
          </p:nvSpPr>
          <p:spPr bwMode="auto">
            <a:xfrm>
              <a:off x="3881" y="1772"/>
              <a:ext cx="273"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a:t>
              </a:r>
            </a:p>
          </p:txBody>
        </p:sp>
      </p:grpSp>
      <p:sp>
        <p:nvSpPr>
          <p:cNvPr id="19483" name="Line 35"/>
          <p:cNvSpPr>
            <a:spLocks noChangeShapeType="1"/>
          </p:cNvSpPr>
          <p:nvPr/>
        </p:nvSpPr>
        <p:spPr bwMode="auto">
          <a:xfrm>
            <a:off x="7148514" y="3127375"/>
            <a:ext cx="534987"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84" name="Line 36"/>
          <p:cNvSpPr>
            <a:spLocks noChangeShapeType="1"/>
          </p:cNvSpPr>
          <p:nvPr/>
        </p:nvSpPr>
        <p:spPr bwMode="auto">
          <a:xfrm>
            <a:off x="7165976" y="2058988"/>
            <a:ext cx="517525"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85" name="Rectangle 37"/>
          <p:cNvSpPr>
            <a:spLocks noChangeArrowheads="1"/>
          </p:cNvSpPr>
          <p:nvPr/>
        </p:nvSpPr>
        <p:spPr bwMode="auto">
          <a:xfrm>
            <a:off x="6653213" y="1308101"/>
            <a:ext cx="819150" cy="1385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8400">
                <a:latin typeface="Garamond" panose="02020404030301010803" pitchFamily="18" charset="0"/>
              </a:rPr>
              <a:t>}</a:t>
            </a:r>
          </a:p>
        </p:txBody>
      </p:sp>
      <p:sp>
        <p:nvSpPr>
          <p:cNvPr id="19486" name="Rectangle 38"/>
          <p:cNvSpPr>
            <a:spLocks noChangeArrowheads="1"/>
          </p:cNvSpPr>
          <p:nvPr/>
        </p:nvSpPr>
        <p:spPr bwMode="auto">
          <a:xfrm>
            <a:off x="7718425" y="1809751"/>
            <a:ext cx="782638" cy="462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Y</a:t>
            </a:r>
            <a:r>
              <a:rPr lang="en-US" altLang="en-US" sz="2400" b="1" i="1" baseline="-25000">
                <a:latin typeface="Times New Roman" panose="02020603050405020304" pitchFamily="18" charset="0"/>
              </a:rPr>
              <a:t>i </a:t>
            </a:r>
            <a:r>
              <a:rPr lang="en-US" altLang="en-US" sz="2400" b="1">
                <a:latin typeface="Times New Roman" panose="02020603050405020304" pitchFamily="18" charset="0"/>
              </a:rPr>
              <a:t>-</a:t>
            </a:r>
          </a:p>
        </p:txBody>
      </p:sp>
      <p:grpSp>
        <p:nvGrpSpPr>
          <p:cNvPr id="19487" name="Group 41"/>
          <p:cNvGrpSpPr>
            <a:grpSpLocks/>
          </p:cNvGrpSpPr>
          <p:nvPr/>
        </p:nvGrpSpPr>
        <p:grpSpPr bwMode="auto">
          <a:xfrm>
            <a:off x="8202614" y="1676402"/>
            <a:ext cx="2155825" cy="595313"/>
            <a:chOff x="4207" y="1056"/>
            <a:chExt cx="1358" cy="375"/>
          </a:xfrm>
        </p:grpSpPr>
        <p:sp>
          <p:nvSpPr>
            <p:cNvPr id="19489" name="Rectangle 39"/>
            <p:cNvSpPr>
              <a:spLocks noChangeArrowheads="1"/>
            </p:cNvSpPr>
            <p:nvPr/>
          </p:nvSpPr>
          <p:spPr bwMode="auto">
            <a:xfrm>
              <a:off x="4207" y="1140"/>
              <a:ext cx="1358"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Y</a:t>
              </a:r>
              <a:r>
                <a:rPr lang="en-US" altLang="en-US" sz="2400" b="1" i="1" baseline="-25000">
                  <a:latin typeface="Times New Roman" panose="02020603050405020304" pitchFamily="18" charset="0"/>
                </a:rPr>
                <a:t>i</a:t>
              </a:r>
            </a:p>
          </p:txBody>
        </p:sp>
        <p:sp>
          <p:nvSpPr>
            <p:cNvPr id="19490" name="Rectangle 40"/>
            <p:cNvSpPr>
              <a:spLocks noChangeArrowheads="1"/>
            </p:cNvSpPr>
            <p:nvPr/>
          </p:nvSpPr>
          <p:spPr bwMode="auto">
            <a:xfrm>
              <a:off x="4217" y="1056"/>
              <a:ext cx="273"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b="1">
                  <a:latin typeface="Times New Roman" panose="02020603050405020304" pitchFamily="18" charset="0"/>
                </a:rPr>
                <a:t>^</a:t>
              </a:r>
            </a:p>
          </p:txBody>
        </p:sp>
      </p:grpSp>
      <p:sp>
        <p:nvSpPr>
          <p:cNvPr id="19488" name="Line 42"/>
          <p:cNvSpPr>
            <a:spLocks noChangeShapeType="1"/>
          </p:cNvSpPr>
          <p:nvPr/>
        </p:nvSpPr>
        <p:spPr bwMode="auto">
          <a:xfrm>
            <a:off x="8281988" y="3024188"/>
            <a:ext cx="1714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1038439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i="1" dirty="0"/>
              <a:t>Partition of the Total Sum of Squares</a:t>
            </a:r>
            <a:endParaRPr lang="en-US" dirty="0"/>
          </a:p>
        </p:txBody>
      </p:sp>
      <p:sp>
        <p:nvSpPr>
          <p:cNvPr id="3" name="Text Placeholder 2"/>
          <p:cNvSpPr>
            <a:spLocks noGrp="1"/>
          </p:cNvSpPr>
          <p:nvPr>
            <p:ph type="body" idx="1"/>
          </p:nvPr>
        </p:nvSpPr>
        <p:spPr>
          <a:xfrm>
            <a:off x="1112393" y="2868111"/>
            <a:ext cx="10595863" cy="1163395"/>
          </a:xfrm>
        </p:spPr>
        <p:txBody>
          <a:bodyPr/>
          <a:lstStyle/>
          <a:p>
            <a:pPr>
              <a:spcBef>
                <a:spcPct val="50000"/>
              </a:spcBef>
              <a:buClrTx/>
              <a:buSzTx/>
              <a:buFontTx/>
              <a:buNone/>
            </a:pPr>
            <a:r>
              <a:rPr lang="en-US" altLang="en-US" b="1" dirty="0">
                <a:latin typeface="Times New Roman" panose="02020603050405020304" pitchFamily="18" charset="0"/>
              </a:rPr>
              <a:t>or,</a:t>
            </a:r>
          </a:p>
          <a:p>
            <a:pPr>
              <a:lnSpc>
                <a:spcPct val="20000"/>
              </a:lnSpc>
              <a:spcBef>
                <a:spcPct val="50000"/>
              </a:spcBef>
              <a:buClrTx/>
              <a:buSzTx/>
              <a:buFontTx/>
              <a:buNone/>
            </a:pPr>
            <a:r>
              <a:rPr lang="en-US" altLang="en-US" b="1" dirty="0">
                <a:latin typeface="Times New Roman" panose="02020603050405020304" pitchFamily="18" charset="0"/>
              </a:rPr>
              <a:t>	TSS 	= 	ESS 	+ 	RSS</a:t>
            </a:r>
          </a:p>
          <a:p>
            <a:endParaRPr lang="en-US" dirty="0"/>
          </a:p>
        </p:txBody>
      </p:sp>
      <p:graphicFrame>
        <p:nvGraphicFramePr>
          <p:cNvPr id="4" name="Object 3"/>
          <p:cNvGraphicFramePr>
            <a:graphicFrameLocks/>
          </p:cNvGraphicFramePr>
          <p:nvPr>
            <p:extLst>
              <p:ext uri="{D42A27DB-BD31-4B8C-83A1-F6EECF244321}">
                <p14:modId xmlns:p14="http://schemas.microsoft.com/office/powerpoint/2010/main" xmlns="" val="704401021"/>
              </p:ext>
            </p:extLst>
          </p:nvPr>
        </p:nvGraphicFramePr>
        <p:xfrm>
          <a:off x="2938461" y="1801311"/>
          <a:ext cx="6315075" cy="1066800"/>
        </p:xfrm>
        <a:graphic>
          <a:graphicData uri="http://schemas.openxmlformats.org/presentationml/2006/ole">
            <p:oleObj spid="_x0000_s4112" name="Equation" r:id="rId3" imgW="2565360" imgH="431640" progId="">
              <p:embed/>
            </p:oleObj>
          </a:graphicData>
        </a:graphic>
      </p:graphicFrame>
      <p:graphicFrame>
        <p:nvGraphicFramePr>
          <p:cNvPr id="5" name="Object 5"/>
          <p:cNvGraphicFramePr>
            <a:graphicFrameLocks/>
          </p:cNvGraphicFramePr>
          <p:nvPr>
            <p:extLst>
              <p:ext uri="{D42A27DB-BD31-4B8C-83A1-F6EECF244321}">
                <p14:modId xmlns:p14="http://schemas.microsoft.com/office/powerpoint/2010/main" xmlns="" val="187264602"/>
              </p:ext>
            </p:extLst>
          </p:nvPr>
        </p:nvGraphicFramePr>
        <p:xfrm>
          <a:off x="2176460" y="4321242"/>
          <a:ext cx="3919538" cy="1212850"/>
        </p:xfrm>
        <a:graphic>
          <a:graphicData uri="http://schemas.openxmlformats.org/presentationml/2006/ole">
            <p:oleObj spid="_x0000_s4113" name="Equation" r:id="rId4" imgW="1295280" imgH="393480" progId="">
              <p:embed/>
            </p:oleObj>
          </a:graphicData>
        </a:graphic>
      </p:graphicFrame>
    </p:spTree>
    <p:extLst>
      <p:ext uri="{BB962C8B-B14F-4D97-AF65-F5344CB8AC3E}">
        <p14:creationId xmlns:p14="http://schemas.microsoft.com/office/powerpoint/2010/main" xmlns="" val="1932686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343" y="747486"/>
            <a:ext cx="10815319" cy="615553"/>
          </a:xfrm>
        </p:spPr>
        <p:txBody>
          <a:bodyPr/>
          <a:lstStyle/>
          <a:p>
            <a:r>
              <a:rPr lang="en-US" altLang="en-US" i="1" dirty="0"/>
              <a:t>Making Predictions</a:t>
            </a:r>
            <a:endParaRPr lang="en-US" dirty="0"/>
          </a:p>
        </p:txBody>
      </p:sp>
      <p:sp>
        <p:nvSpPr>
          <p:cNvPr id="3" name="Text Placeholder 2"/>
          <p:cNvSpPr>
            <a:spLocks noGrp="1"/>
          </p:cNvSpPr>
          <p:nvPr>
            <p:ph type="body" idx="1"/>
          </p:nvPr>
        </p:nvSpPr>
        <p:spPr>
          <a:xfrm>
            <a:off x="798068" y="1801311"/>
            <a:ext cx="10595863" cy="4739759"/>
          </a:xfrm>
        </p:spPr>
        <p:txBody>
          <a:bodyPr/>
          <a:lstStyle/>
          <a:p>
            <a:pPr marL="457200" indent="-457200">
              <a:buFont typeface="Arial" panose="020B0604020202020204" pitchFamily="34" charset="0"/>
              <a:buChar char="•"/>
            </a:pPr>
            <a:r>
              <a:rPr lang="en-US" altLang="en-US" dirty="0"/>
              <a:t>Suppose we want to estimate the average levels of sales expected if $65,000 is spent on advertising</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endParaRPr lang="en-US" altLang="en-US" dirty="0" smtClean="0"/>
          </a:p>
          <a:p>
            <a:pPr marL="457200" indent="-457200">
              <a:buFont typeface="Arial" panose="020B0604020202020204" pitchFamily="34" charset="0"/>
              <a:buChar char="•"/>
            </a:pPr>
            <a:r>
              <a:rPr lang="en-US" altLang="en-US" dirty="0"/>
              <a:t>Estimated Sales	= 36.342 + 5.550 * 65</a:t>
            </a:r>
          </a:p>
          <a:p>
            <a:pPr marL="457200" indent="-457200">
              <a:buClrTx/>
              <a:buSzTx/>
              <a:buFont typeface="Arial" panose="020B0604020202020204" pitchFamily="34" charset="0"/>
              <a:buChar char="•"/>
            </a:pPr>
            <a:r>
              <a:rPr lang="en-US" altLang="en-US" dirty="0"/>
              <a:t>		= </a:t>
            </a:r>
            <a:r>
              <a:rPr lang="en-US" altLang="en-US" dirty="0" smtClean="0"/>
              <a:t>397.092</a:t>
            </a:r>
          </a:p>
          <a:p>
            <a:pPr marL="457200" indent="-457200">
              <a:buClrTx/>
              <a:buSzTx/>
              <a:buFont typeface="Arial" panose="020B0604020202020204" pitchFamily="34" charset="0"/>
              <a:buChar char="•"/>
            </a:pPr>
            <a:endParaRPr lang="en-US" altLang="en-US" dirty="0"/>
          </a:p>
          <a:p>
            <a:pPr marL="457200" indent="-457200">
              <a:buClrTx/>
              <a:buSzTx/>
              <a:buFont typeface="Arial" panose="020B0604020202020204" pitchFamily="34" charset="0"/>
              <a:buChar char="•"/>
            </a:pPr>
            <a:r>
              <a:rPr lang="en-US" altLang="en-US" dirty="0"/>
              <a:t>So when $65,000 is spent on advertising, we expect the average sales level to be $397,092</a:t>
            </a:r>
          </a:p>
          <a:p>
            <a:endParaRPr lang="en-US" dirty="0" smtClean="0"/>
          </a:p>
          <a:p>
            <a:endParaRPr lang="en-US" dirty="0"/>
          </a:p>
        </p:txBody>
      </p:sp>
      <p:graphicFrame>
        <p:nvGraphicFramePr>
          <p:cNvPr id="4" name="Object 5"/>
          <p:cNvGraphicFramePr>
            <a:graphicFrameLocks/>
          </p:cNvGraphicFramePr>
          <p:nvPr>
            <p:extLst>
              <p:ext uri="{D42A27DB-BD31-4B8C-83A1-F6EECF244321}">
                <p14:modId xmlns:p14="http://schemas.microsoft.com/office/powerpoint/2010/main" xmlns="" val="1705754990"/>
              </p:ext>
            </p:extLst>
          </p:nvPr>
        </p:nvGraphicFramePr>
        <p:xfrm>
          <a:off x="3851276" y="2781300"/>
          <a:ext cx="4073524" cy="522287"/>
        </p:xfrm>
        <a:graphic>
          <a:graphicData uri="http://schemas.openxmlformats.org/presentationml/2006/ole">
            <p:oleObj spid="_x0000_s5129" name="Equation" r:id="rId3" imgW="1422360" imgH="266400" progId="">
              <p:embed/>
            </p:oleObj>
          </a:graphicData>
        </a:graphic>
      </p:graphicFrame>
    </p:spTree>
    <p:extLst>
      <p:ext uri="{BB962C8B-B14F-4D97-AF65-F5344CB8AC3E}">
        <p14:creationId xmlns:p14="http://schemas.microsoft.com/office/powerpoint/2010/main" xmlns="" val="39847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The Standard Error</a:t>
            </a:r>
            <a:endParaRPr lang="en-US" dirty="0"/>
          </a:p>
        </p:txBody>
      </p:sp>
      <p:sp>
        <p:nvSpPr>
          <p:cNvPr id="3" name="Text Placeholder 2"/>
          <p:cNvSpPr>
            <a:spLocks noGrp="1"/>
          </p:cNvSpPr>
          <p:nvPr>
            <p:ph type="body" idx="1"/>
          </p:nvPr>
        </p:nvSpPr>
        <p:spPr>
          <a:xfrm>
            <a:off x="798068" y="1801311"/>
            <a:ext cx="10595863" cy="5601533"/>
          </a:xfrm>
        </p:spPr>
        <p:txBody>
          <a:bodyPr/>
          <a:lstStyle/>
          <a:p>
            <a:pPr marL="457200" indent="-457200">
              <a:buFont typeface="Arial" panose="020B0604020202020204" pitchFamily="34" charset="0"/>
              <a:buChar char="•"/>
            </a:pPr>
            <a:r>
              <a:rPr lang="en-US" altLang="en-US" dirty="0"/>
              <a:t>The standard error measures the scatter in the actual data around the estimate regression line</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endParaRPr lang="en-US" altLang="en-US" dirty="0" smtClean="0"/>
          </a:p>
          <a:p>
            <a:pPr marL="457200" indent="-457200">
              <a:buFont typeface="Arial" panose="020B0604020202020204" pitchFamily="34" charset="0"/>
              <a:buChar char="•"/>
            </a:pPr>
            <a:endParaRPr lang="en-US" altLang="en-US" dirty="0"/>
          </a:p>
          <a:p>
            <a:pPr algn="ctr"/>
            <a:endParaRPr lang="en-US" altLang="en-US" dirty="0" smtClean="0">
              <a:latin typeface="Times New Roman" panose="02020603050405020304" pitchFamily="18" charset="0"/>
            </a:endParaRPr>
          </a:p>
          <a:p>
            <a:pPr algn="ctr"/>
            <a:r>
              <a:rPr lang="en-US" altLang="en-US" dirty="0" smtClean="0">
                <a:latin typeface="Times New Roman" panose="02020603050405020304" pitchFamily="18" charset="0"/>
              </a:rPr>
              <a:t>where </a:t>
            </a:r>
            <a:r>
              <a:rPr lang="en-US" altLang="en-US" i="1" dirty="0">
                <a:latin typeface="Times New Roman" panose="02020603050405020304" pitchFamily="18" charset="0"/>
              </a:rPr>
              <a:t>k</a:t>
            </a:r>
            <a:r>
              <a:rPr lang="en-US" altLang="en-US" dirty="0">
                <a:latin typeface="Times New Roman" panose="02020603050405020304" pitchFamily="18" charset="0"/>
              </a:rPr>
              <a:t> = the number of independent variables</a:t>
            </a:r>
          </a:p>
          <a:p>
            <a:pPr marL="457200" indent="-457200">
              <a:buFont typeface="Arial" panose="020B0604020202020204" pitchFamily="34" charset="0"/>
              <a:buChar char="•"/>
            </a:pPr>
            <a:endParaRPr lang="en-US" altLang="en-US" dirty="0" smtClean="0"/>
          </a:p>
          <a:p>
            <a:pPr>
              <a:spcBef>
                <a:spcPct val="50000"/>
              </a:spcBef>
            </a:pPr>
            <a:r>
              <a:rPr lang="en-US" altLang="en-US" dirty="0" smtClean="0"/>
              <a:t>For </a:t>
            </a:r>
            <a:r>
              <a:rPr lang="en-US" altLang="en-US" dirty="0"/>
              <a:t>our example, </a:t>
            </a:r>
            <a:r>
              <a:rPr lang="en-US" altLang="en-US" i="1" dirty="0">
                <a:latin typeface="Times New Roman" panose="02020603050405020304" pitchFamily="18" charset="0"/>
              </a:rPr>
              <a:t>S</a:t>
            </a:r>
            <a:r>
              <a:rPr lang="en-US" altLang="en-US" i="1" baseline="-25000" dirty="0">
                <a:latin typeface="Times New Roman" panose="02020603050405020304" pitchFamily="18" charset="0"/>
              </a:rPr>
              <a:t>e</a:t>
            </a:r>
            <a:r>
              <a:rPr lang="en-US" altLang="en-US" dirty="0">
                <a:latin typeface="Times New Roman" panose="02020603050405020304" pitchFamily="18" charset="0"/>
              </a:rPr>
              <a:t> </a:t>
            </a:r>
            <a:r>
              <a:rPr lang="en-US" altLang="en-US" dirty="0"/>
              <a:t>= </a:t>
            </a:r>
            <a:r>
              <a:rPr lang="en-US" altLang="en-US" dirty="0">
                <a:latin typeface="Times New Roman" panose="02020603050405020304" pitchFamily="18" charset="0"/>
              </a:rPr>
              <a:t>20.421</a:t>
            </a:r>
          </a:p>
          <a:p>
            <a:pPr marL="457200" indent="-457200">
              <a:spcBef>
                <a:spcPct val="50000"/>
              </a:spcBef>
              <a:buFont typeface="Arial" panose="020B0604020202020204" pitchFamily="34" charset="0"/>
              <a:buChar char="•"/>
            </a:pPr>
            <a:r>
              <a:rPr lang="en-US" altLang="en-US" dirty="0"/>
              <a:t>This is helpful in making predictions...</a:t>
            </a:r>
          </a:p>
          <a:p>
            <a:endParaRPr lang="en-US" altLang="en-US" dirty="0"/>
          </a:p>
          <a:p>
            <a:endParaRPr lang="en-US" dirty="0"/>
          </a:p>
        </p:txBody>
      </p:sp>
      <p:graphicFrame>
        <p:nvGraphicFramePr>
          <p:cNvPr id="4" name="Object 4"/>
          <p:cNvGraphicFramePr>
            <a:graphicFrameLocks/>
          </p:cNvGraphicFramePr>
          <p:nvPr>
            <p:extLst>
              <p:ext uri="{D42A27DB-BD31-4B8C-83A1-F6EECF244321}">
                <p14:modId xmlns:p14="http://schemas.microsoft.com/office/powerpoint/2010/main" xmlns="" val="4008424663"/>
              </p:ext>
            </p:extLst>
          </p:nvPr>
        </p:nvGraphicFramePr>
        <p:xfrm>
          <a:off x="4181873" y="2199294"/>
          <a:ext cx="3704364" cy="1763747"/>
        </p:xfrm>
        <a:graphic>
          <a:graphicData uri="http://schemas.openxmlformats.org/presentationml/2006/ole">
            <p:oleObj spid="_x0000_s6152" name="Equation" r:id="rId3" imgW="1257120" imgH="660240" progId="">
              <p:embed/>
            </p:oleObj>
          </a:graphicData>
        </a:graphic>
      </p:graphicFrame>
    </p:spTree>
    <p:extLst>
      <p:ext uri="{BB962C8B-B14F-4D97-AF65-F5344CB8AC3E}">
        <p14:creationId xmlns:p14="http://schemas.microsoft.com/office/powerpoint/2010/main" xmlns="" val="3671132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An Approximate Prediction Interval</a:t>
            </a:r>
            <a:endParaRPr lang="en-US" dirty="0"/>
          </a:p>
        </p:txBody>
      </p:sp>
      <p:sp>
        <p:nvSpPr>
          <p:cNvPr id="3" name="Text Placeholder 2"/>
          <p:cNvSpPr>
            <a:spLocks noGrp="1"/>
          </p:cNvSpPr>
          <p:nvPr>
            <p:ph type="body" idx="1"/>
          </p:nvPr>
        </p:nvSpPr>
        <p:spPr>
          <a:xfrm>
            <a:off x="798068" y="1801311"/>
            <a:ext cx="10595863" cy="5170646"/>
          </a:xfrm>
        </p:spPr>
        <p:txBody>
          <a:bodyPr/>
          <a:lstStyle/>
          <a:p>
            <a:r>
              <a:rPr lang="en-US" altLang="en-US" dirty="0"/>
              <a:t>An approximate 95% prediction interval for a new value of Y when </a:t>
            </a:r>
            <a:r>
              <a:rPr lang="en-US" altLang="en-US" sz="2400" dirty="0">
                <a:latin typeface="Times New Roman" panose="02020603050405020304" pitchFamily="18" charset="0"/>
              </a:rPr>
              <a:t>X</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=X</a:t>
            </a:r>
            <a:r>
              <a:rPr lang="en-US" altLang="en-US" sz="2400" baseline="-25000" dirty="0">
                <a:latin typeface="Times New Roman" panose="02020603050405020304" pitchFamily="18" charset="0"/>
              </a:rPr>
              <a:t>1</a:t>
            </a:r>
            <a:r>
              <a:rPr lang="en-US" altLang="en-US" sz="2400" i="1" baseline="-36000" dirty="0">
                <a:latin typeface="Times New Roman" panose="02020603050405020304" pitchFamily="18" charset="0"/>
              </a:rPr>
              <a:t>h</a:t>
            </a:r>
            <a:r>
              <a:rPr lang="en-US" altLang="en-US" sz="2400" i="1" dirty="0">
                <a:latin typeface="Times New Roman" panose="02020603050405020304" pitchFamily="18" charset="0"/>
              </a:rPr>
              <a:t> </a:t>
            </a:r>
            <a:r>
              <a:rPr lang="en-US" altLang="en-US" sz="2400" dirty="0"/>
              <a:t>is given </a:t>
            </a:r>
            <a:r>
              <a:rPr lang="en-US" altLang="en-US" sz="2400" dirty="0" smtClean="0"/>
              <a:t>by</a:t>
            </a:r>
          </a:p>
          <a:p>
            <a:endParaRPr lang="en-US" altLang="en-US" sz="2400" dirty="0" smtClean="0"/>
          </a:p>
          <a:p>
            <a:r>
              <a:rPr lang="en-US" altLang="en-US" sz="2400" dirty="0">
                <a:latin typeface="Times New Roman" panose="02020603050405020304" pitchFamily="18" charset="0"/>
              </a:rPr>
              <a:t>where:</a:t>
            </a:r>
          </a:p>
          <a:p>
            <a:endParaRPr lang="en-US" altLang="en-US" sz="2400" dirty="0"/>
          </a:p>
          <a:p>
            <a:endParaRPr lang="en-US" altLang="en-US" sz="2400" dirty="0" smtClean="0"/>
          </a:p>
          <a:p>
            <a:endParaRPr lang="en-US" altLang="en-US" sz="2400" dirty="0"/>
          </a:p>
          <a:p>
            <a:r>
              <a:rPr lang="en-US" altLang="en-US" sz="2400" dirty="0"/>
              <a:t>Example: If $65,000 is spent on advertising:</a:t>
            </a:r>
          </a:p>
          <a:p>
            <a:pPr lvl="1">
              <a:buClrTx/>
              <a:buFontTx/>
              <a:buNone/>
            </a:pPr>
            <a:r>
              <a:rPr lang="en-US" altLang="en-US" sz="2000" dirty="0"/>
              <a:t>95% lower prediction interval = 397.092  - 2*20.421 = 356.250</a:t>
            </a:r>
          </a:p>
          <a:p>
            <a:pPr lvl="1">
              <a:buClrTx/>
              <a:buFontTx/>
              <a:buNone/>
            </a:pPr>
            <a:r>
              <a:rPr lang="en-US" altLang="en-US" sz="2000" dirty="0"/>
              <a:t>95% upper prediction interval = 397.092 + 2*20.421 = 437.934</a:t>
            </a:r>
          </a:p>
          <a:p>
            <a:r>
              <a:rPr lang="en-US" altLang="en-US" sz="2400" dirty="0"/>
              <a:t>If we spend $65,000 on advertising we are approximately 95% confident actual sales will be between $356,250 and $437,934.</a:t>
            </a:r>
          </a:p>
          <a:p>
            <a:endParaRPr lang="en-US" altLang="en-US" sz="2400" dirty="0"/>
          </a:p>
          <a:p>
            <a:endParaRPr lang="en-US" dirty="0"/>
          </a:p>
        </p:txBody>
      </p:sp>
      <p:graphicFrame>
        <p:nvGraphicFramePr>
          <p:cNvPr id="4" name="Object 4"/>
          <p:cNvGraphicFramePr>
            <a:graphicFrameLocks/>
          </p:cNvGraphicFramePr>
          <p:nvPr>
            <p:extLst>
              <p:ext uri="{D42A27DB-BD31-4B8C-83A1-F6EECF244321}">
                <p14:modId xmlns:p14="http://schemas.microsoft.com/office/powerpoint/2010/main" xmlns="" val="2939157087"/>
              </p:ext>
            </p:extLst>
          </p:nvPr>
        </p:nvGraphicFramePr>
        <p:xfrm>
          <a:off x="4633913" y="2425700"/>
          <a:ext cx="1738312" cy="728663"/>
        </p:xfrm>
        <a:graphic>
          <a:graphicData uri="http://schemas.openxmlformats.org/presentationml/2006/ole">
            <p:oleObj spid="_x0000_s7182" name="Equation" r:id="rId3" imgW="558720" imgH="253800" progId="">
              <p:embed/>
            </p:oleObj>
          </a:graphicData>
        </a:graphic>
      </p:graphicFrame>
      <p:graphicFrame>
        <p:nvGraphicFramePr>
          <p:cNvPr id="5" name="Object 5"/>
          <p:cNvGraphicFramePr>
            <a:graphicFrameLocks/>
          </p:cNvGraphicFramePr>
          <p:nvPr>
            <p:extLst>
              <p:ext uri="{D42A27DB-BD31-4B8C-83A1-F6EECF244321}">
                <p14:modId xmlns:p14="http://schemas.microsoft.com/office/powerpoint/2010/main" xmlns="" val="1333657167"/>
              </p:ext>
            </p:extLst>
          </p:nvPr>
        </p:nvGraphicFramePr>
        <p:xfrm>
          <a:off x="4343400" y="3154363"/>
          <a:ext cx="2508250" cy="730250"/>
        </p:xfrm>
        <a:graphic>
          <a:graphicData uri="http://schemas.openxmlformats.org/presentationml/2006/ole">
            <p:oleObj spid="_x0000_s7183" name="Equation" r:id="rId4" imgW="927000" imgH="266400" progId="">
              <p:embed/>
            </p:oleObj>
          </a:graphicData>
        </a:graphic>
      </p:graphicFrame>
    </p:spTree>
    <p:extLst>
      <p:ext uri="{BB962C8B-B14F-4D97-AF65-F5344CB8AC3E}">
        <p14:creationId xmlns:p14="http://schemas.microsoft.com/office/powerpoint/2010/main" xmlns="" val="3973544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ctrTitle"/>
          </p:nvPr>
        </p:nvSpPr>
        <p:spPr>
          <a:xfrm>
            <a:off x="914400" y="2125982"/>
            <a:ext cx="10363200" cy="1661993"/>
          </a:xfrm>
          <a:noFill/>
        </p:spPr>
        <p:txBody>
          <a:bodyPr/>
          <a:lstStyle/>
          <a:p>
            <a:pPr algn="ctr"/>
            <a:r>
              <a:rPr lang="en-US" altLang="en-US" sz="3600" b="1" dirty="0"/>
              <a:t>Spreadsheet Modeling &amp; Decision Analysis</a:t>
            </a:r>
            <a:r>
              <a:rPr lang="en-US" altLang="en-US" sz="3600" b="1" dirty="0" smtClean="0"/>
              <a:t>:</a:t>
            </a:r>
            <a:br>
              <a:rPr lang="en-US" altLang="en-US" sz="3600" b="1" dirty="0" smtClean="0"/>
            </a:br>
            <a:r>
              <a:rPr lang="en-US" altLang="en-US" sz="3600" b="1" dirty="0"/>
              <a:t/>
            </a:r>
            <a:br>
              <a:rPr lang="en-US" altLang="en-US" sz="3600" b="1" dirty="0"/>
            </a:br>
            <a:r>
              <a:rPr lang="en-US" altLang="en-US" sz="3600" dirty="0" smtClean="0"/>
              <a:t>Chapter 9 : Regression Analysis</a:t>
            </a:r>
            <a:endParaRPr lang="en-US" altLang="en-US" sz="3600" dirty="0"/>
          </a:p>
        </p:txBody>
      </p:sp>
      <p:sp>
        <p:nvSpPr>
          <p:cNvPr id="5124" name="Rectangle 3"/>
          <p:cNvSpPr>
            <a:spLocks noGrp="1" noChangeArrowheads="1"/>
          </p:cNvSpPr>
          <p:nvPr>
            <p:ph type="subTitle" idx="4"/>
          </p:nvPr>
        </p:nvSpPr>
        <p:spPr>
          <a:xfrm>
            <a:off x="1219200" y="5334000"/>
            <a:ext cx="13335000" cy="800219"/>
          </a:xfrm>
          <a:noFill/>
        </p:spPr>
        <p:txBody>
          <a:bodyPr/>
          <a:lstStyle/>
          <a:p>
            <a:r>
              <a:rPr lang="en-US" altLang="en-US" dirty="0" smtClean="0">
                <a:solidFill>
                  <a:srgbClr val="0070C0"/>
                </a:solidFill>
              </a:rPr>
              <a:t>A Practical Introduction to Management Science, 3e</a:t>
            </a:r>
          </a:p>
          <a:p>
            <a:r>
              <a:rPr lang="en-US" altLang="en-US" sz="2400" dirty="0">
                <a:solidFill>
                  <a:srgbClr val="0070C0"/>
                </a:solidFill>
              </a:rPr>
              <a:t>by Cliff Ragsdale</a:t>
            </a:r>
            <a:endParaRPr lang="en-US" altLang="en-US" dirty="0" smtClean="0">
              <a:solidFill>
                <a:srgbClr val="0070C0"/>
              </a:solidFill>
            </a:endParaRPr>
          </a:p>
        </p:txBody>
      </p:sp>
      <p:sp>
        <p:nvSpPr>
          <p:cNvPr id="5122" name="Rectangle 24"/>
          <p:cNvSpPr>
            <a:spLocks noGrp="1" noChangeArrowheads="1"/>
          </p:cNvSpPr>
          <p:nvPr>
            <p:ph type="sldNum" sz="quarter" idx="7"/>
          </p:nvPr>
        </p:nvSpPr>
        <p:spPr>
          <a:xfrm>
            <a:off x="10302240" y="6377940"/>
            <a:ext cx="2804160" cy="215444"/>
          </a:xfrm>
          <a:noFill/>
        </p:spPr>
        <p:txBody>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fld id="{B1E7522D-7034-4223-B09C-928219AF54AC}" type="slidenum">
              <a:rPr lang="en-US" altLang="en-US" sz="1400"/>
              <a:pPr>
                <a:spcBef>
                  <a:spcPct val="0"/>
                </a:spcBef>
                <a:buClrTx/>
                <a:buSzTx/>
                <a:buFontTx/>
                <a:buNone/>
              </a:pPr>
              <a:t>2</a:t>
            </a:fld>
            <a:endParaRPr lang="en-US" altLang="en-US" sz="1400"/>
          </a:p>
        </p:txBody>
      </p:sp>
    </p:spTree>
    <p:extLst>
      <p:ext uri="{BB962C8B-B14F-4D97-AF65-F5344CB8AC3E}">
        <p14:creationId xmlns:p14="http://schemas.microsoft.com/office/powerpoint/2010/main" xmlns="" val="922381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An Exact Prediction Interval</a:t>
            </a:r>
            <a:endParaRPr lang="en-US" dirty="0"/>
          </a:p>
        </p:txBody>
      </p:sp>
      <p:sp>
        <p:nvSpPr>
          <p:cNvPr id="3" name="Text Placeholder 2"/>
          <p:cNvSpPr>
            <a:spLocks noGrp="1"/>
          </p:cNvSpPr>
          <p:nvPr>
            <p:ph type="body" idx="1"/>
          </p:nvPr>
        </p:nvSpPr>
        <p:spPr>
          <a:xfrm>
            <a:off x="798068" y="1801311"/>
            <a:ext cx="10595863" cy="2585323"/>
          </a:xfrm>
        </p:spPr>
        <p:txBody>
          <a:bodyPr/>
          <a:lstStyle/>
          <a:p>
            <a:r>
              <a:rPr lang="en-US" altLang="en-US" dirty="0"/>
              <a:t>A (1-</a:t>
            </a:r>
            <a:r>
              <a:rPr lang="en-US" altLang="en-US" dirty="0">
                <a:latin typeface="Symbol" panose="05050102010706020507" pitchFamily="18" charset="2"/>
              </a:rPr>
              <a:t>a</a:t>
            </a:r>
            <a:r>
              <a:rPr lang="en-US" altLang="en-US" dirty="0"/>
              <a:t>)% prediction interval for a new value of </a:t>
            </a:r>
            <a:r>
              <a:rPr lang="en-US" altLang="en-US" dirty="0">
                <a:latin typeface="Times New Roman" panose="02020603050405020304" pitchFamily="18" charset="0"/>
              </a:rPr>
              <a:t>Y</a:t>
            </a:r>
            <a:r>
              <a:rPr lang="en-US" altLang="en-US" dirty="0"/>
              <a:t> when </a:t>
            </a:r>
            <a:r>
              <a:rPr lang="en-US" altLang="en-US" dirty="0">
                <a:latin typeface="Times New Roman" panose="02020603050405020304" pitchFamily="18" charset="0"/>
              </a:rPr>
              <a:t>X</a:t>
            </a:r>
            <a:r>
              <a:rPr lang="en-US" altLang="en-US" baseline="-25000" dirty="0">
                <a:latin typeface="Times New Roman" panose="02020603050405020304" pitchFamily="18" charset="0"/>
              </a:rPr>
              <a:t>1</a:t>
            </a:r>
            <a:r>
              <a:rPr lang="en-US" altLang="en-US" dirty="0">
                <a:latin typeface="Times New Roman" panose="02020603050405020304" pitchFamily="18" charset="0"/>
              </a:rPr>
              <a:t>=X</a:t>
            </a:r>
            <a:r>
              <a:rPr lang="en-US" altLang="en-US" baseline="-25000" dirty="0">
                <a:latin typeface="Times New Roman" panose="02020603050405020304" pitchFamily="18" charset="0"/>
              </a:rPr>
              <a:t>1</a:t>
            </a:r>
            <a:r>
              <a:rPr lang="en-US" altLang="en-US" i="1" baseline="-36000" dirty="0">
                <a:latin typeface="Times New Roman" panose="02020603050405020304" pitchFamily="18" charset="0"/>
              </a:rPr>
              <a:t>h</a:t>
            </a:r>
            <a:r>
              <a:rPr lang="en-US" altLang="en-US" i="1" dirty="0">
                <a:latin typeface="Times New Roman" panose="02020603050405020304" pitchFamily="18" charset="0"/>
              </a:rPr>
              <a:t> </a:t>
            </a:r>
            <a:r>
              <a:rPr lang="en-US" altLang="en-US" dirty="0"/>
              <a:t>is given </a:t>
            </a:r>
            <a:r>
              <a:rPr lang="en-US" altLang="en-US" dirty="0" smtClean="0"/>
              <a:t>by</a:t>
            </a:r>
          </a:p>
          <a:p>
            <a:endParaRPr lang="en-US" altLang="en-US" dirty="0"/>
          </a:p>
          <a:p>
            <a:endParaRPr lang="en-US" altLang="en-US" dirty="0"/>
          </a:p>
          <a:p>
            <a:r>
              <a:rPr lang="en-US" dirty="0" smtClean="0"/>
              <a:t> where</a:t>
            </a:r>
          </a:p>
          <a:p>
            <a:endParaRPr lang="en-US" dirty="0"/>
          </a:p>
        </p:txBody>
      </p:sp>
      <p:graphicFrame>
        <p:nvGraphicFramePr>
          <p:cNvPr id="4" name="Object 5"/>
          <p:cNvGraphicFramePr>
            <a:graphicFrameLocks/>
          </p:cNvGraphicFramePr>
          <p:nvPr>
            <p:extLst>
              <p:ext uri="{D42A27DB-BD31-4B8C-83A1-F6EECF244321}">
                <p14:modId xmlns:p14="http://schemas.microsoft.com/office/powerpoint/2010/main" xmlns="" val="1413196914"/>
              </p:ext>
            </p:extLst>
          </p:nvPr>
        </p:nvGraphicFramePr>
        <p:xfrm>
          <a:off x="4373563" y="2274888"/>
          <a:ext cx="2825750" cy="728662"/>
        </p:xfrm>
        <a:graphic>
          <a:graphicData uri="http://schemas.openxmlformats.org/presentationml/2006/ole">
            <p:oleObj spid="_x0000_s8212" name="Equation" r:id="rId3" imgW="1041120" imgH="266400" progId="">
              <p:embed/>
            </p:oleObj>
          </a:graphicData>
        </a:graphic>
      </p:graphicFrame>
      <p:graphicFrame>
        <p:nvGraphicFramePr>
          <p:cNvPr id="5" name="Object 4"/>
          <p:cNvGraphicFramePr>
            <a:graphicFrameLocks/>
          </p:cNvGraphicFramePr>
          <p:nvPr>
            <p:extLst>
              <p:ext uri="{D42A27DB-BD31-4B8C-83A1-F6EECF244321}">
                <p14:modId xmlns:p14="http://schemas.microsoft.com/office/powerpoint/2010/main" xmlns="" val="2781490106"/>
              </p:ext>
            </p:extLst>
          </p:nvPr>
        </p:nvGraphicFramePr>
        <p:xfrm>
          <a:off x="4532313" y="3486036"/>
          <a:ext cx="2508250" cy="730250"/>
        </p:xfrm>
        <a:graphic>
          <a:graphicData uri="http://schemas.openxmlformats.org/presentationml/2006/ole">
            <p:oleObj spid="_x0000_s8213" name="Equation" r:id="rId4" imgW="927000" imgH="266400" progId="">
              <p:embed/>
            </p:oleObj>
          </a:graphicData>
        </a:graphic>
      </p:graphicFrame>
      <p:graphicFrame>
        <p:nvGraphicFramePr>
          <p:cNvPr id="6" name="Object 7"/>
          <p:cNvGraphicFramePr>
            <a:graphicFrameLocks/>
          </p:cNvGraphicFramePr>
          <p:nvPr>
            <p:extLst>
              <p:ext uri="{D42A27DB-BD31-4B8C-83A1-F6EECF244321}">
                <p14:modId xmlns:p14="http://schemas.microsoft.com/office/powerpoint/2010/main" xmlns="" val="2038564827"/>
              </p:ext>
            </p:extLst>
          </p:nvPr>
        </p:nvGraphicFramePr>
        <p:xfrm>
          <a:off x="3998118" y="4776187"/>
          <a:ext cx="4195762" cy="1593850"/>
        </p:xfrm>
        <a:graphic>
          <a:graphicData uri="http://schemas.openxmlformats.org/presentationml/2006/ole">
            <p:oleObj spid="_x0000_s8214" name="Equation" r:id="rId5" imgW="1879560" imgH="711000" progId="">
              <p:embed/>
            </p:oleObj>
          </a:graphicData>
        </a:graphic>
      </p:graphicFrame>
    </p:spTree>
    <p:extLst>
      <p:ext uri="{BB962C8B-B14F-4D97-AF65-F5344CB8AC3E}">
        <p14:creationId xmlns:p14="http://schemas.microsoft.com/office/powerpoint/2010/main" xmlns="" val="3166207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Example</a:t>
            </a:r>
            <a:endParaRPr lang="en-US" dirty="0"/>
          </a:p>
        </p:txBody>
      </p:sp>
      <p:sp>
        <p:nvSpPr>
          <p:cNvPr id="3" name="Text Placeholder 2"/>
          <p:cNvSpPr>
            <a:spLocks noGrp="1"/>
          </p:cNvSpPr>
          <p:nvPr>
            <p:ph type="body" idx="1"/>
          </p:nvPr>
        </p:nvSpPr>
        <p:spPr>
          <a:xfrm>
            <a:off x="798068" y="1801311"/>
            <a:ext cx="11174857" cy="5539978"/>
          </a:xfrm>
        </p:spPr>
        <p:txBody>
          <a:bodyPr/>
          <a:lstStyle/>
          <a:p>
            <a:pPr marL="457200" indent="-457200">
              <a:buFont typeface="Arial" panose="020B0604020202020204" pitchFamily="34" charset="0"/>
              <a:buChar char="•"/>
            </a:pPr>
            <a:r>
              <a:rPr lang="en-US" altLang="en-US" dirty="0"/>
              <a:t>If $65,000 is spent on advertising:</a:t>
            </a:r>
          </a:p>
          <a:p>
            <a:pPr marL="914400" lvl="1" indent="-457200">
              <a:buFont typeface="Arial" panose="020B0604020202020204" pitchFamily="34" charset="0"/>
              <a:buChar char="•"/>
            </a:pPr>
            <a:r>
              <a:rPr lang="en-US" altLang="en-US" sz="2800" dirty="0"/>
              <a:t>95% lower prediction interval = 397.092  - 2.306*21.489 = 347.556</a:t>
            </a:r>
          </a:p>
          <a:p>
            <a:pPr marL="914400" lvl="1" indent="-457200">
              <a:buFont typeface="Arial" panose="020B0604020202020204" pitchFamily="34" charset="0"/>
              <a:buChar char="•"/>
            </a:pPr>
            <a:r>
              <a:rPr lang="en-US" altLang="en-US" sz="2800" dirty="0"/>
              <a:t>95% upper prediction interval = 397.092 + 2.306*21.489 = </a:t>
            </a:r>
            <a:r>
              <a:rPr lang="en-US" altLang="en-US" sz="2800" dirty="0" smtClean="0"/>
              <a:t>446.666</a:t>
            </a:r>
          </a:p>
          <a:p>
            <a:pPr marL="914400" lvl="1" indent="-457200">
              <a:buFont typeface="Arial" panose="020B0604020202020204" pitchFamily="34" charset="0"/>
              <a:buChar char="•"/>
            </a:pPr>
            <a:endParaRPr lang="en-US" altLang="en-US" sz="2800" dirty="0"/>
          </a:p>
          <a:p>
            <a:pPr marL="457200" indent="-457200">
              <a:buFont typeface="Arial" panose="020B0604020202020204" pitchFamily="34" charset="0"/>
              <a:buChar char="•"/>
            </a:pPr>
            <a:r>
              <a:rPr lang="en-US" altLang="en-US" dirty="0"/>
              <a:t>If we spend $65,000 on advertising we are 95% confident actual sales will be between $347,556 and $446,666</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This interval is only about $20,000 wider than the approximate one calculated earlier but was much more difficult to create</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The greater accuracy is not always worth the trouble.</a:t>
            </a:r>
          </a:p>
          <a:p>
            <a:pPr marL="342900" indent="-342900">
              <a:buFont typeface="Arial" panose="020B0604020202020204" pitchFamily="34" charset="0"/>
              <a:buChar char="•"/>
            </a:pPr>
            <a:endParaRPr lang="en-US" altLang="en-US" sz="2400" dirty="0"/>
          </a:p>
          <a:p>
            <a:endParaRPr lang="en-US" dirty="0"/>
          </a:p>
        </p:txBody>
      </p:sp>
    </p:spTree>
    <p:extLst>
      <p:ext uri="{BB962C8B-B14F-4D97-AF65-F5344CB8AC3E}">
        <p14:creationId xmlns:p14="http://schemas.microsoft.com/office/powerpoint/2010/main" xmlns="" val="327663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1503660" cy="1231106"/>
          </a:xfrm>
        </p:spPr>
        <p:txBody>
          <a:bodyPr/>
          <a:lstStyle/>
          <a:p>
            <a:r>
              <a:rPr lang="en-US" altLang="en-US" i="1" dirty="0"/>
              <a:t>Comparison of </a:t>
            </a:r>
            <a:r>
              <a:rPr lang="en-US" altLang="en-US" i="1" dirty="0" smtClean="0"/>
              <a:t>Prediction </a:t>
            </a:r>
            <a:r>
              <a:rPr lang="en-US" altLang="en-US" i="1" dirty="0"/>
              <a:t>Interval </a:t>
            </a:r>
            <a:r>
              <a:rPr lang="en-US" altLang="en-US" i="1" dirty="0" smtClean="0"/>
              <a:t>Techniques</a:t>
            </a:r>
            <a:endParaRPr lang="en-US" dirty="0"/>
          </a:p>
        </p:txBody>
      </p:sp>
      <p:pic>
        <p:nvPicPr>
          <p:cNvPr id="4" name="Picture 3"/>
          <p:cNvPicPr>
            <a:picLocks noChangeAspect="1"/>
          </p:cNvPicPr>
          <p:nvPr/>
        </p:nvPicPr>
        <p:blipFill>
          <a:blip r:embed="rId2" cstate="print"/>
          <a:stretch>
            <a:fillRect/>
          </a:stretch>
        </p:blipFill>
        <p:spPr>
          <a:xfrm>
            <a:off x="2543175" y="1943233"/>
            <a:ext cx="6057900" cy="3638550"/>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1108505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Confidence Intervals for the Mean</a:t>
            </a:r>
            <a:endParaRPr lang="en-US" dirty="0"/>
          </a:p>
        </p:txBody>
      </p:sp>
      <p:sp>
        <p:nvSpPr>
          <p:cNvPr id="3" name="Text Placeholder 2"/>
          <p:cNvSpPr>
            <a:spLocks noGrp="1"/>
          </p:cNvSpPr>
          <p:nvPr>
            <p:ph type="body" idx="1"/>
          </p:nvPr>
        </p:nvSpPr>
        <p:spPr>
          <a:xfrm>
            <a:off x="798068" y="1801311"/>
            <a:ext cx="10595863" cy="3447098"/>
          </a:xfrm>
        </p:spPr>
        <p:txBody>
          <a:bodyPr/>
          <a:lstStyle/>
          <a:p>
            <a:r>
              <a:rPr lang="en-US" altLang="en-US" dirty="0"/>
              <a:t>A (1-</a:t>
            </a:r>
            <a:r>
              <a:rPr lang="en-US" altLang="en-US" dirty="0">
                <a:latin typeface="Symbol" panose="05050102010706020507" pitchFamily="18" charset="2"/>
              </a:rPr>
              <a:t>a</a:t>
            </a:r>
            <a:r>
              <a:rPr lang="en-US" altLang="en-US" dirty="0"/>
              <a:t>)% confidence interval for the true mean value of </a:t>
            </a:r>
            <a:r>
              <a:rPr lang="en-US" altLang="en-US" dirty="0">
                <a:latin typeface="Times New Roman" panose="02020603050405020304" pitchFamily="18" charset="0"/>
              </a:rPr>
              <a:t>Y</a:t>
            </a:r>
            <a:r>
              <a:rPr lang="en-US" altLang="en-US" dirty="0"/>
              <a:t> when </a:t>
            </a:r>
            <a:r>
              <a:rPr lang="en-US" altLang="en-US" dirty="0">
                <a:latin typeface="Times New Roman" panose="02020603050405020304" pitchFamily="18" charset="0"/>
              </a:rPr>
              <a:t>X</a:t>
            </a:r>
            <a:r>
              <a:rPr lang="en-US" altLang="en-US" baseline="-25000" dirty="0">
                <a:latin typeface="Times New Roman" panose="02020603050405020304" pitchFamily="18" charset="0"/>
              </a:rPr>
              <a:t>1</a:t>
            </a:r>
            <a:r>
              <a:rPr lang="en-US" altLang="en-US" dirty="0">
                <a:latin typeface="Times New Roman" panose="02020603050405020304" pitchFamily="18" charset="0"/>
              </a:rPr>
              <a:t>=X</a:t>
            </a:r>
            <a:r>
              <a:rPr lang="en-US" altLang="en-US" baseline="-25000" dirty="0">
                <a:latin typeface="Times New Roman" panose="02020603050405020304" pitchFamily="18" charset="0"/>
              </a:rPr>
              <a:t>1</a:t>
            </a:r>
            <a:r>
              <a:rPr lang="en-US" altLang="en-US" i="1" baseline="-36000" dirty="0">
                <a:latin typeface="Times New Roman" panose="02020603050405020304" pitchFamily="18" charset="0"/>
              </a:rPr>
              <a:t>h</a:t>
            </a:r>
            <a:r>
              <a:rPr lang="en-US" altLang="en-US" i="1" dirty="0">
                <a:latin typeface="Times New Roman" panose="02020603050405020304" pitchFamily="18" charset="0"/>
              </a:rPr>
              <a:t> </a:t>
            </a:r>
            <a:r>
              <a:rPr lang="en-US" altLang="en-US" dirty="0"/>
              <a:t>is given </a:t>
            </a:r>
            <a:r>
              <a:rPr lang="en-US" altLang="en-US" dirty="0" smtClean="0"/>
              <a:t>by</a:t>
            </a:r>
          </a:p>
          <a:p>
            <a:endParaRPr lang="en-US" altLang="en-US" dirty="0"/>
          </a:p>
          <a:p>
            <a:endParaRPr lang="en-US" altLang="en-US" dirty="0" smtClean="0"/>
          </a:p>
          <a:p>
            <a:r>
              <a:rPr lang="en-US" altLang="en-US" dirty="0">
                <a:latin typeface="Times New Roman" panose="02020603050405020304" pitchFamily="18" charset="0"/>
              </a:rPr>
              <a:t>where:</a:t>
            </a:r>
          </a:p>
          <a:p>
            <a:endParaRPr lang="en-US" altLang="en-US" dirty="0" smtClean="0"/>
          </a:p>
          <a:p>
            <a:endParaRPr lang="en-US" altLang="en-US" dirty="0"/>
          </a:p>
          <a:p>
            <a:endParaRPr lang="en-US" dirty="0"/>
          </a:p>
        </p:txBody>
      </p:sp>
      <p:graphicFrame>
        <p:nvGraphicFramePr>
          <p:cNvPr id="4" name="Object 4"/>
          <p:cNvGraphicFramePr>
            <a:graphicFrameLocks/>
          </p:cNvGraphicFramePr>
          <p:nvPr>
            <p:extLst>
              <p:ext uri="{D42A27DB-BD31-4B8C-83A1-F6EECF244321}">
                <p14:modId xmlns:p14="http://schemas.microsoft.com/office/powerpoint/2010/main" xmlns="" val="470588306"/>
              </p:ext>
            </p:extLst>
          </p:nvPr>
        </p:nvGraphicFramePr>
        <p:xfrm>
          <a:off x="3951288" y="2807310"/>
          <a:ext cx="2801937" cy="717550"/>
        </p:xfrm>
        <a:graphic>
          <a:graphicData uri="http://schemas.openxmlformats.org/presentationml/2006/ole">
            <p:oleObj spid="_x0000_s9236" name="Equation" r:id="rId3" imgW="1041120" imgH="266400" progId="">
              <p:embed/>
            </p:oleObj>
          </a:graphicData>
        </a:graphic>
      </p:graphicFrame>
      <p:graphicFrame>
        <p:nvGraphicFramePr>
          <p:cNvPr id="5" name="Object 5"/>
          <p:cNvGraphicFramePr>
            <a:graphicFrameLocks/>
          </p:cNvGraphicFramePr>
          <p:nvPr>
            <p:extLst>
              <p:ext uri="{D42A27DB-BD31-4B8C-83A1-F6EECF244321}">
                <p14:modId xmlns:p14="http://schemas.microsoft.com/office/powerpoint/2010/main" xmlns="" val="3096341886"/>
              </p:ext>
            </p:extLst>
          </p:nvPr>
        </p:nvGraphicFramePr>
        <p:xfrm>
          <a:off x="4244975" y="4129471"/>
          <a:ext cx="2508250" cy="730250"/>
        </p:xfrm>
        <a:graphic>
          <a:graphicData uri="http://schemas.openxmlformats.org/presentationml/2006/ole">
            <p:oleObj spid="_x0000_s9237" name="Equation" r:id="rId4" imgW="927000" imgH="266400" progId="">
              <p:embed/>
            </p:oleObj>
          </a:graphicData>
        </a:graphic>
      </p:graphicFrame>
      <p:graphicFrame>
        <p:nvGraphicFramePr>
          <p:cNvPr id="6" name="Object 7"/>
          <p:cNvGraphicFramePr>
            <a:graphicFrameLocks/>
          </p:cNvGraphicFramePr>
          <p:nvPr>
            <p:extLst>
              <p:ext uri="{D42A27DB-BD31-4B8C-83A1-F6EECF244321}">
                <p14:modId xmlns:p14="http://schemas.microsoft.com/office/powerpoint/2010/main" xmlns="" val="669803705"/>
              </p:ext>
            </p:extLst>
          </p:nvPr>
        </p:nvGraphicFramePr>
        <p:xfrm>
          <a:off x="3372643" y="5060857"/>
          <a:ext cx="3738563" cy="1584325"/>
        </p:xfrm>
        <a:graphic>
          <a:graphicData uri="http://schemas.openxmlformats.org/presentationml/2006/ole">
            <p:oleObj spid="_x0000_s9238" name="Equation" r:id="rId5" imgW="1676160" imgH="711000" progId="">
              <p:embed/>
            </p:oleObj>
          </a:graphicData>
        </a:graphic>
      </p:graphicFrame>
    </p:spTree>
    <p:extLst>
      <p:ext uri="{BB962C8B-B14F-4D97-AF65-F5344CB8AC3E}">
        <p14:creationId xmlns:p14="http://schemas.microsoft.com/office/powerpoint/2010/main" xmlns="" val="2251553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A Note About Extrapolation</a:t>
            </a:r>
            <a:endParaRPr lang="en-US" dirty="0"/>
          </a:p>
        </p:txBody>
      </p:sp>
      <p:sp>
        <p:nvSpPr>
          <p:cNvPr id="3" name="Text Placeholder 2"/>
          <p:cNvSpPr>
            <a:spLocks noGrp="1"/>
          </p:cNvSpPr>
          <p:nvPr>
            <p:ph type="body" idx="1"/>
          </p:nvPr>
        </p:nvSpPr>
        <p:spPr>
          <a:xfrm>
            <a:off x="798068" y="1801311"/>
            <a:ext cx="10595863" cy="1723549"/>
          </a:xfrm>
        </p:spPr>
        <p:txBody>
          <a:bodyPr/>
          <a:lstStyle/>
          <a:p>
            <a:r>
              <a:rPr lang="en-US" altLang="en-US" dirty="0"/>
              <a:t>Predictions made using an estimated regression function may have little or no validity for values of the independent variables that are substantially different from those represented in the sample.</a:t>
            </a:r>
          </a:p>
          <a:p>
            <a:endParaRPr lang="en-US" dirty="0"/>
          </a:p>
        </p:txBody>
      </p:sp>
    </p:spTree>
    <p:extLst>
      <p:ext uri="{BB962C8B-B14F-4D97-AF65-F5344CB8AC3E}">
        <p14:creationId xmlns:p14="http://schemas.microsoft.com/office/powerpoint/2010/main" xmlns="" val="3512927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304800" y="1547812"/>
            <a:ext cx="11429999" cy="1231106"/>
          </a:xfrm>
        </p:spPr>
        <p:txBody>
          <a:bodyPr/>
          <a:lstStyle/>
          <a:p>
            <a:pPr algn="ctr"/>
            <a:r>
              <a:rPr lang="en-US" dirty="0" smtClean="0">
                <a:solidFill>
                  <a:schemeClr val="tx1"/>
                </a:solidFill>
              </a:rPr>
              <a:t>Regression Analysis (</a:t>
            </a:r>
            <a:r>
              <a:rPr lang="en-US" dirty="0" err="1" smtClean="0">
                <a:solidFill>
                  <a:schemeClr val="tx1"/>
                </a:solidFill>
              </a:rPr>
              <a:t>cont</a:t>
            </a:r>
            <a:r>
              <a:rPr lang="en-US" dirty="0" smtClean="0">
                <a:solidFill>
                  <a:schemeClr val="tx1"/>
                </a:solidFill>
              </a:rPr>
              <a:t>…)</a:t>
            </a:r>
            <a:r>
              <a:rPr lang="en-US" dirty="0">
                <a:solidFill>
                  <a:schemeClr val="tx1"/>
                </a:solidFill>
              </a:rPr>
              <a:t/>
            </a:r>
            <a:br>
              <a:rPr lang="en-US" dirty="0">
                <a:solidFill>
                  <a:schemeClr val="tx1"/>
                </a:solidFill>
              </a:rPr>
            </a:br>
            <a:endParaRPr lang="en-US" dirty="0">
              <a:solidFill>
                <a:schemeClr val="tx1"/>
              </a:solidFill>
            </a:endParaRPr>
          </a:p>
        </p:txBody>
      </p:sp>
      <p:sp>
        <p:nvSpPr>
          <p:cNvPr id="27651" name="Rectangle 3"/>
          <p:cNvSpPr>
            <a:spLocks noGrp="1" noChangeArrowheads="1"/>
          </p:cNvSpPr>
          <p:nvPr>
            <p:ph type="subTitle" idx="4"/>
          </p:nvPr>
        </p:nvSpPr>
        <p:spPr>
          <a:xfrm>
            <a:off x="2514600" y="3276600"/>
            <a:ext cx="7399782" cy="2714506"/>
          </a:xfrm>
        </p:spPr>
        <p:txBody>
          <a:bodyPr>
            <a:normAutofit fontScale="85000" lnSpcReduction="10000"/>
          </a:bodyPr>
          <a:lstStyle/>
          <a:p>
            <a:pPr algn="ctr"/>
            <a:r>
              <a:rPr lang="en-US" dirty="0" smtClean="0"/>
              <a:t>Lecture 4</a:t>
            </a:r>
          </a:p>
          <a:p>
            <a:pPr algn="ctr"/>
            <a:endParaRPr lang="en-US" dirty="0" smtClean="0"/>
          </a:p>
          <a:p>
            <a:pPr algn="ctr"/>
            <a:r>
              <a:rPr lang="en-US" dirty="0" smtClean="0"/>
              <a:t>Chapter 2: Regression </a:t>
            </a:r>
            <a:r>
              <a:rPr lang="en-US" dirty="0"/>
              <a:t>Analysis and Time Series </a:t>
            </a:r>
            <a:r>
              <a:rPr lang="en-US" dirty="0" smtClean="0"/>
              <a:t>Analysis</a:t>
            </a:r>
          </a:p>
          <a:p>
            <a:pPr algn="ctr"/>
            <a:endParaRPr lang="en-US" dirty="0" smtClean="0"/>
          </a:p>
          <a:p>
            <a:pPr algn="ctr"/>
            <a:r>
              <a:rPr lang="en-US" dirty="0" smtClean="0"/>
              <a:t>Institute </a:t>
            </a:r>
            <a:r>
              <a:rPr lang="en-US" dirty="0"/>
              <a:t>of Engineering</a:t>
            </a:r>
          </a:p>
          <a:p>
            <a:pPr algn="ctr"/>
            <a:r>
              <a:rPr lang="en-US" dirty="0" smtClean="0"/>
              <a:t>Asst. Prof. Anita </a:t>
            </a:r>
            <a:r>
              <a:rPr lang="en-US" dirty="0" err="1" smtClean="0"/>
              <a:t>Prajapati</a:t>
            </a:r>
            <a:r>
              <a:rPr lang="en-US" dirty="0" smtClean="0"/>
              <a:t>, Ph.D.</a:t>
            </a:r>
          </a:p>
          <a:p>
            <a:pPr algn="ctr"/>
            <a:endParaRPr lang="en-US" dirty="0"/>
          </a:p>
          <a:p>
            <a:pPr algn="ctr"/>
            <a:r>
              <a:rPr lang="en-US" dirty="0" smtClean="0"/>
              <a:t>9 June 2023</a:t>
            </a:r>
            <a:endParaRPr lang="en-US" dirty="0"/>
          </a:p>
          <a:p>
            <a:pPr algn="ctr"/>
            <a:endParaRPr lang="en-US" sz="2700" dirty="0"/>
          </a:p>
        </p:txBody>
      </p:sp>
      <p:sp>
        <p:nvSpPr>
          <p:cNvPr id="4" name="Rectangle 36"/>
          <p:cNvSpPr>
            <a:spLocks noGrp="1" noChangeArrowheads="1"/>
          </p:cNvSpPr>
          <p:nvPr>
            <p:ph type="dt" sz="half" idx="6"/>
          </p:nvPr>
        </p:nvSpPr>
        <p:spPr>
          <a:xfrm>
            <a:off x="1981200" y="6377941"/>
            <a:ext cx="2103120" cy="276999"/>
          </a:xfrm>
        </p:spPr>
        <p:txBody>
          <a:bodyPr/>
          <a:lstStyle/>
          <a:p>
            <a:fld id="{66F488ED-25A2-4B29-987C-B5AA180024AC}" type="datetime1">
              <a:rPr lang="en-US" smtClean="0"/>
              <a:pPr/>
              <a:t>9/28/2023</a:t>
            </a:fld>
            <a:endParaRPr lang="en-US"/>
          </a:p>
        </p:txBody>
      </p:sp>
      <p:sp>
        <p:nvSpPr>
          <p:cNvPr id="6" name="Rectangle 38"/>
          <p:cNvSpPr>
            <a:spLocks noGrp="1" noChangeArrowheads="1"/>
          </p:cNvSpPr>
          <p:nvPr>
            <p:ph type="sldNum" sz="quarter" idx="7"/>
          </p:nvPr>
        </p:nvSpPr>
        <p:spPr>
          <a:xfrm>
            <a:off x="8107680" y="6377941"/>
            <a:ext cx="2103120" cy="276999"/>
          </a:xfrm>
        </p:spPr>
        <p:txBody>
          <a:bodyPr/>
          <a:lstStyle/>
          <a:p>
            <a:fld id="{DF1B3E45-AE7F-413B-AC2B-88CDB95C73DC}" type="slidenum">
              <a:rPr lang="en-US"/>
              <a:pPr/>
              <a:t>25</a:t>
            </a:fld>
            <a:endParaRPr lang="en-US"/>
          </a:p>
        </p:txBody>
      </p:sp>
    </p:spTree>
    <p:extLst>
      <p:ext uri="{BB962C8B-B14F-4D97-AF65-F5344CB8AC3E}">
        <p14:creationId xmlns:p14="http://schemas.microsoft.com/office/powerpoint/2010/main" xmlns="" val="6155437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i="1" dirty="0"/>
              <a:t>Multiple Regression Analysis</a:t>
            </a:r>
            <a:endParaRPr lang="en-US" dirty="0"/>
          </a:p>
        </p:txBody>
      </p:sp>
      <p:sp>
        <p:nvSpPr>
          <p:cNvPr id="3" name="Text Placeholder 2"/>
          <p:cNvSpPr>
            <a:spLocks noGrp="1"/>
          </p:cNvSpPr>
          <p:nvPr>
            <p:ph type="body" idx="1"/>
          </p:nvPr>
        </p:nvSpPr>
        <p:spPr>
          <a:xfrm>
            <a:off x="798068" y="1801311"/>
            <a:ext cx="10595863" cy="6032421"/>
          </a:xfrm>
        </p:spPr>
        <p:txBody>
          <a:bodyPr/>
          <a:lstStyle/>
          <a:p>
            <a:pPr marL="457200" indent="-457200">
              <a:buFont typeface="Arial" panose="020B0604020202020204" pitchFamily="34" charset="0"/>
              <a:buChar char="•"/>
            </a:pPr>
            <a:r>
              <a:rPr lang="en-US" altLang="en-US" dirty="0"/>
              <a:t>Most regression problems involve more than one independent </a:t>
            </a:r>
            <a:r>
              <a:rPr lang="en-US" altLang="en-US" dirty="0" smtClean="0"/>
              <a:t>variable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altLang="en-US" dirty="0"/>
              <a:t>If each independent variables varies in a linear manner with Y, the estimated regression function in this case is</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endParaRPr lang="en-US" altLang="en-US" dirty="0" smtClean="0"/>
          </a:p>
          <a:p>
            <a:pPr marL="457200" indent="-457200">
              <a:buFont typeface="Arial" panose="020B0604020202020204" pitchFamily="34" charset="0"/>
              <a:buChar char="•"/>
            </a:pPr>
            <a:r>
              <a:rPr lang="en-US" altLang="en-US" dirty="0" smtClean="0"/>
              <a:t>The </a:t>
            </a:r>
            <a:r>
              <a:rPr lang="en-US" altLang="en-US" dirty="0"/>
              <a:t>optimal values for the </a:t>
            </a:r>
            <a:r>
              <a:rPr lang="en-US" altLang="en-US" i="1" dirty="0">
                <a:latin typeface="Times New Roman" panose="02020603050405020304" pitchFamily="18" charset="0"/>
              </a:rPr>
              <a:t>b</a:t>
            </a:r>
            <a:r>
              <a:rPr lang="en-US" altLang="en-US" i="1" baseline="-25000" dirty="0">
                <a:latin typeface="Times New Roman" panose="02020603050405020304" pitchFamily="18" charset="0"/>
              </a:rPr>
              <a:t>i </a:t>
            </a:r>
            <a:r>
              <a:rPr lang="en-US" altLang="en-US" dirty="0"/>
              <a:t>can again be found by minimizing the ESS</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The resulting function fits a hyperplane to our sample data.</a:t>
            </a:r>
          </a:p>
          <a:p>
            <a:pPr marL="457200" indent="-457200">
              <a:buFont typeface="Arial" panose="020B0604020202020204" pitchFamily="34" charset="0"/>
              <a:buChar char="•"/>
            </a:pPr>
            <a:endParaRPr lang="en-US" altLang="en-US" dirty="0"/>
          </a:p>
          <a:p>
            <a:endParaRPr lang="en-US" dirty="0" smtClean="0"/>
          </a:p>
          <a:p>
            <a:endParaRPr lang="en-US" dirty="0"/>
          </a:p>
        </p:txBody>
      </p:sp>
      <p:graphicFrame>
        <p:nvGraphicFramePr>
          <p:cNvPr id="4" name="Object 5"/>
          <p:cNvGraphicFramePr>
            <a:graphicFrameLocks/>
          </p:cNvGraphicFramePr>
          <p:nvPr>
            <p:extLst>
              <p:ext uri="{D42A27DB-BD31-4B8C-83A1-F6EECF244321}">
                <p14:modId xmlns:p14="http://schemas.microsoft.com/office/powerpoint/2010/main" xmlns="" val="783761834"/>
              </p:ext>
            </p:extLst>
          </p:nvPr>
        </p:nvGraphicFramePr>
        <p:xfrm>
          <a:off x="3299617" y="3865934"/>
          <a:ext cx="5592763" cy="720725"/>
        </p:xfrm>
        <a:graphic>
          <a:graphicData uri="http://schemas.openxmlformats.org/presentationml/2006/ole">
            <p:oleObj spid="_x0000_s10247" name="Equation" r:id="rId3" imgW="2095200" imgH="266400" progId="">
              <p:embed/>
            </p:oleObj>
          </a:graphicData>
        </a:graphic>
      </p:graphicFrame>
    </p:spTree>
    <p:extLst>
      <p:ext uri="{BB962C8B-B14F-4D97-AF65-F5344CB8AC3E}">
        <p14:creationId xmlns:p14="http://schemas.microsoft.com/office/powerpoint/2010/main" xmlns="" val="9221636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1503660" cy="1231106"/>
          </a:xfrm>
        </p:spPr>
        <p:txBody>
          <a:bodyPr/>
          <a:lstStyle/>
          <a:p>
            <a:r>
              <a:rPr lang="en-US" altLang="en-US" i="1" dirty="0"/>
              <a:t>Example Regression Surface </a:t>
            </a:r>
            <a:br>
              <a:rPr lang="en-US" altLang="en-US" i="1" dirty="0"/>
            </a:br>
            <a:r>
              <a:rPr lang="en-US" altLang="en-US" i="1" dirty="0"/>
              <a:t>for Two Independent Variables</a:t>
            </a:r>
            <a:endParaRPr lang="en-US" dirty="0"/>
          </a:p>
        </p:txBody>
      </p:sp>
      <p:pic>
        <p:nvPicPr>
          <p:cNvPr id="4" name="Picture 3"/>
          <p:cNvPicPr>
            <a:picLocks noChangeAspect="1"/>
          </p:cNvPicPr>
          <p:nvPr/>
        </p:nvPicPr>
        <p:blipFill>
          <a:blip r:embed="rId2" cstate="print"/>
          <a:stretch>
            <a:fillRect/>
          </a:stretch>
        </p:blipFill>
        <p:spPr>
          <a:xfrm>
            <a:off x="3286125" y="2231267"/>
            <a:ext cx="5429250" cy="3684959"/>
          </a:xfrm>
          <a:prstGeom prst="rect">
            <a:avLst/>
          </a:prstGeom>
        </p:spPr>
      </p:pic>
      <p:sp>
        <p:nvSpPr>
          <p:cNvPr id="3" name="Text Placeholder 2"/>
          <p:cNvSpPr>
            <a:spLocks noGrp="1"/>
          </p:cNvSpPr>
          <p:nvPr>
            <p:ph type="body" idx="1"/>
          </p:nvPr>
        </p:nvSpPr>
        <p:spPr>
          <a:xfrm>
            <a:off x="688340" y="2435792"/>
            <a:ext cx="10595863" cy="3922395"/>
          </a:xfrm>
        </p:spPr>
        <p:txBody>
          <a:bodyPr/>
          <a:lstStyle/>
          <a:p>
            <a:endParaRPr lang="en-US" dirty="0"/>
          </a:p>
        </p:txBody>
      </p:sp>
    </p:spTree>
    <p:extLst>
      <p:ext uri="{BB962C8B-B14F-4D97-AF65-F5344CB8AC3E}">
        <p14:creationId xmlns:p14="http://schemas.microsoft.com/office/powerpoint/2010/main" xmlns="" val="2456038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611" y="595086"/>
            <a:ext cx="10815319" cy="1231106"/>
          </a:xfrm>
        </p:spPr>
        <p:txBody>
          <a:bodyPr/>
          <a:lstStyle/>
          <a:p>
            <a:r>
              <a:rPr lang="en-US" altLang="en-US" i="1" dirty="0"/>
              <a:t>Multiple Regression Example:</a:t>
            </a:r>
            <a:br>
              <a:rPr lang="en-US" altLang="en-US" i="1" dirty="0"/>
            </a:br>
            <a:r>
              <a:rPr lang="en-US" altLang="en-US" i="1" dirty="0"/>
              <a:t>Real Estate Appraisal</a:t>
            </a:r>
            <a:endParaRPr lang="en-US" dirty="0"/>
          </a:p>
        </p:txBody>
      </p:sp>
      <p:sp>
        <p:nvSpPr>
          <p:cNvPr id="3" name="Text Placeholder 2"/>
          <p:cNvSpPr>
            <a:spLocks noGrp="1"/>
          </p:cNvSpPr>
          <p:nvPr>
            <p:ph type="body" idx="1"/>
          </p:nvPr>
        </p:nvSpPr>
        <p:spPr>
          <a:xfrm>
            <a:off x="578611" y="2096586"/>
            <a:ext cx="10595863" cy="4339650"/>
          </a:xfrm>
        </p:spPr>
        <p:txBody>
          <a:bodyPr/>
          <a:lstStyle/>
          <a:p>
            <a:pPr marL="457200" indent="-457200">
              <a:buFont typeface="Arial" panose="020B0604020202020204" pitchFamily="34" charset="0"/>
              <a:buChar char="•"/>
            </a:pPr>
            <a:r>
              <a:rPr lang="en-US" altLang="en-US" sz="2600" dirty="0"/>
              <a:t>A real estate appraiser wants to develop a model to help predict the fair market values of residential properties</a:t>
            </a:r>
            <a:r>
              <a:rPr lang="en-US" altLang="en-US" sz="2600" dirty="0" smtClean="0"/>
              <a:t>.</a:t>
            </a:r>
          </a:p>
          <a:p>
            <a:pPr marL="457200" indent="-457200">
              <a:buFont typeface="Arial" panose="020B0604020202020204" pitchFamily="34" charset="0"/>
              <a:buChar char="•"/>
            </a:pPr>
            <a:endParaRPr lang="en-US" altLang="en-US" sz="2600" dirty="0"/>
          </a:p>
          <a:p>
            <a:pPr marL="457200" indent="-457200">
              <a:buFont typeface="Arial" panose="020B0604020202020204" pitchFamily="34" charset="0"/>
              <a:buChar char="•"/>
            </a:pPr>
            <a:r>
              <a:rPr lang="en-US" altLang="en-US" sz="2600" dirty="0"/>
              <a:t>Three independent variables will be used to estimate the selling price of a house:</a:t>
            </a:r>
          </a:p>
          <a:p>
            <a:pPr marL="1257300" lvl="2" indent="-342900">
              <a:buFont typeface="Arial" panose="020B0604020202020204" pitchFamily="34" charset="0"/>
              <a:buChar char="•"/>
            </a:pPr>
            <a:r>
              <a:rPr lang="en-US" altLang="en-US" sz="2400" dirty="0"/>
              <a:t>total square footage</a:t>
            </a:r>
          </a:p>
          <a:p>
            <a:pPr marL="1257300" lvl="2" indent="-342900">
              <a:buFont typeface="Arial" panose="020B0604020202020204" pitchFamily="34" charset="0"/>
              <a:buChar char="•"/>
            </a:pPr>
            <a:r>
              <a:rPr lang="en-US" altLang="en-US" sz="2400" dirty="0"/>
              <a:t>number of bedrooms</a:t>
            </a:r>
          </a:p>
          <a:p>
            <a:pPr marL="1257300" lvl="2" indent="-342900">
              <a:buFont typeface="Arial" panose="020B0604020202020204" pitchFamily="34" charset="0"/>
              <a:buChar char="•"/>
            </a:pPr>
            <a:r>
              <a:rPr lang="en-US" altLang="en-US" sz="2400" dirty="0"/>
              <a:t>size of the </a:t>
            </a:r>
            <a:r>
              <a:rPr lang="en-US" altLang="en-US" sz="2400" dirty="0" smtClean="0"/>
              <a:t>garage</a:t>
            </a:r>
          </a:p>
          <a:p>
            <a:pPr marL="1257300" lvl="2" indent="-342900">
              <a:buFont typeface="Arial" panose="020B0604020202020204" pitchFamily="34" charset="0"/>
              <a:buChar char="•"/>
            </a:pPr>
            <a:endParaRPr lang="en-US" altLang="en-US" sz="2400" dirty="0"/>
          </a:p>
          <a:p>
            <a:pPr algn="ctr"/>
            <a:r>
              <a:rPr lang="en-US" altLang="en-US" b="1" dirty="0"/>
              <a:t>See data in file Fig9-17.xls </a:t>
            </a:r>
          </a:p>
          <a:p>
            <a:endParaRPr lang="en-US" b="1" dirty="0"/>
          </a:p>
        </p:txBody>
      </p:sp>
    </p:spTree>
    <p:extLst>
      <p:ext uri="{BB962C8B-B14F-4D97-AF65-F5344CB8AC3E}">
        <p14:creationId xmlns:p14="http://schemas.microsoft.com/office/powerpoint/2010/main" xmlns="" val="24818687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Selecting the Model</a:t>
            </a:r>
            <a:endParaRPr lang="en-US" dirty="0"/>
          </a:p>
        </p:txBody>
      </p:sp>
      <p:sp>
        <p:nvSpPr>
          <p:cNvPr id="3" name="Text Placeholder 2"/>
          <p:cNvSpPr>
            <a:spLocks noGrp="1"/>
          </p:cNvSpPr>
          <p:nvPr>
            <p:ph type="body" idx="1"/>
          </p:nvPr>
        </p:nvSpPr>
        <p:spPr>
          <a:xfrm>
            <a:off x="798068" y="1801312"/>
            <a:ext cx="10917682" cy="4924425"/>
          </a:xfrm>
        </p:spPr>
        <p:txBody>
          <a:bodyPr/>
          <a:lstStyle/>
          <a:p>
            <a:pPr marL="457200" indent="-457200">
              <a:buFont typeface="Arial" panose="020B0604020202020204" pitchFamily="34" charset="0"/>
              <a:buChar char="•"/>
            </a:pPr>
            <a:r>
              <a:rPr lang="en-US" altLang="en-US" dirty="0"/>
              <a:t>We want to identify the simplest model that adequately accounts for the systematic variation in the Y variable</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Arbitrarily using all the independent variables may result in overfitting</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A sample reflects characteristics: 	</a:t>
            </a:r>
          </a:p>
          <a:p>
            <a:pPr marL="800100" lvl="1" indent="-342900">
              <a:buFont typeface="Arial" panose="020B0604020202020204" pitchFamily="34" charset="0"/>
              <a:buChar char="•"/>
            </a:pPr>
            <a:r>
              <a:rPr lang="en-US" altLang="en-US" sz="2400" dirty="0"/>
              <a:t>representative of the population</a:t>
            </a:r>
          </a:p>
          <a:p>
            <a:pPr marL="800100" lvl="1" indent="-342900">
              <a:buFont typeface="Arial" panose="020B0604020202020204" pitchFamily="34" charset="0"/>
              <a:buChar char="•"/>
            </a:pPr>
            <a:r>
              <a:rPr lang="en-US" altLang="en-US" sz="2400" dirty="0"/>
              <a:t>specific to the </a:t>
            </a:r>
            <a:r>
              <a:rPr lang="en-US" altLang="en-US" sz="2400" dirty="0" smtClean="0"/>
              <a:t>sample</a:t>
            </a:r>
          </a:p>
          <a:p>
            <a:pPr marL="800100" lvl="1" indent="-342900">
              <a:buFont typeface="Arial" panose="020B0604020202020204" pitchFamily="34" charset="0"/>
              <a:buChar char="•"/>
            </a:pPr>
            <a:endParaRPr lang="en-US" altLang="en-US" sz="2400" dirty="0"/>
          </a:p>
          <a:p>
            <a:pPr marL="457200" indent="-457200">
              <a:buFont typeface="Arial" panose="020B0604020202020204" pitchFamily="34" charset="0"/>
              <a:buChar char="•"/>
            </a:pPr>
            <a:r>
              <a:rPr lang="en-US" altLang="en-US" dirty="0"/>
              <a:t>We want to avoid fitting sample specific characteristics -- or overfitting the data.</a:t>
            </a:r>
          </a:p>
          <a:p>
            <a:endParaRPr lang="en-US" sz="2400" dirty="0"/>
          </a:p>
        </p:txBody>
      </p:sp>
    </p:spTree>
    <p:extLst>
      <p:ext uri="{BB962C8B-B14F-4D97-AF65-F5344CB8AC3E}">
        <p14:creationId xmlns:p14="http://schemas.microsoft.com/office/powerpoint/2010/main" xmlns="" val="208275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600200" y="492204"/>
            <a:ext cx="9220200" cy="1107996"/>
          </a:xfrm>
          <a:noFill/>
        </p:spPr>
        <p:txBody>
          <a:bodyPr/>
          <a:lstStyle/>
          <a:p>
            <a:r>
              <a:rPr lang="en-US" altLang="en-US" sz="3600" i="1" dirty="0"/>
              <a:t>Introduction to Regression Analysis (RA)</a:t>
            </a:r>
          </a:p>
        </p:txBody>
      </p:sp>
      <p:sp>
        <p:nvSpPr>
          <p:cNvPr id="7173" name="Rectangle 3"/>
          <p:cNvSpPr>
            <a:spLocks noGrp="1" noChangeArrowheads="1"/>
          </p:cNvSpPr>
          <p:nvPr>
            <p:ph type="body" idx="1"/>
          </p:nvPr>
        </p:nvSpPr>
        <p:spPr>
          <a:xfrm>
            <a:off x="838200" y="1600200"/>
            <a:ext cx="10972800" cy="4124206"/>
          </a:xfrm>
          <a:noFill/>
        </p:spPr>
        <p:txBody>
          <a:bodyPr/>
          <a:lstStyle/>
          <a:p>
            <a:r>
              <a:rPr lang="en-US" altLang="en-US" sz="2800" dirty="0"/>
              <a:t>Regression Analysis is used to estimate a function </a:t>
            </a:r>
            <a:r>
              <a:rPr lang="en-US" altLang="en-US" sz="2800" i="1" dirty="0">
                <a:latin typeface="Times New Roman" panose="02020603050405020304" pitchFamily="18" charset="0"/>
              </a:rPr>
              <a:t>f</a:t>
            </a:r>
            <a:r>
              <a:rPr lang="en-US" altLang="en-US" sz="2800" dirty="0"/>
              <a:t>( ) that describes the relationship between a continuous dependent variable and one or more independent variables. </a:t>
            </a:r>
          </a:p>
          <a:p>
            <a:pPr algn="ctr">
              <a:buFont typeface="Monotype Sorts" pitchFamily="2" charset="2"/>
              <a:buNone/>
            </a:pPr>
            <a:endParaRPr lang="en-US" altLang="en-US" sz="2800" dirty="0" smtClean="0">
              <a:latin typeface="Times New Roman" panose="02020603050405020304" pitchFamily="18" charset="0"/>
            </a:endParaRPr>
          </a:p>
          <a:p>
            <a:pPr algn="ctr">
              <a:buFont typeface="Monotype Sorts" pitchFamily="2" charset="2"/>
              <a:buNone/>
            </a:pPr>
            <a:r>
              <a:rPr lang="en-US" altLang="en-US" sz="2800" dirty="0" smtClean="0">
                <a:latin typeface="Times New Roman" panose="02020603050405020304" pitchFamily="18" charset="0"/>
              </a:rPr>
              <a:t>Y </a:t>
            </a:r>
            <a:r>
              <a:rPr lang="en-US" altLang="en-US" sz="2800" dirty="0">
                <a:latin typeface="Times New Roman" panose="02020603050405020304" pitchFamily="18" charset="0"/>
              </a:rPr>
              <a:t>= </a:t>
            </a:r>
            <a:r>
              <a:rPr lang="en-US" altLang="en-US" sz="2800" i="1" dirty="0">
                <a:latin typeface="Times New Roman" panose="02020603050405020304" pitchFamily="18" charset="0"/>
              </a:rPr>
              <a:t>f</a:t>
            </a:r>
            <a:r>
              <a:rPr lang="en-US" altLang="en-US" sz="2800" dirty="0">
                <a:latin typeface="Times New Roman" panose="02020603050405020304" pitchFamily="18" charset="0"/>
              </a:rPr>
              <a:t>(X</a:t>
            </a:r>
            <a:r>
              <a:rPr lang="en-US" altLang="en-US" sz="2800" baseline="-25000" dirty="0">
                <a:latin typeface="Times New Roman" panose="02020603050405020304" pitchFamily="18" charset="0"/>
              </a:rPr>
              <a:t>1</a:t>
            </a:r>
            <a:r>
              <a:rPr lang="en-US" altLang="en-US" sz="2800" dirty="0">
                <a:latin typeface="Times New Roman" panose="02020603050405020304" pitchFamily="18" charset="0"/>
              </a:rPr>
              <a:t>, X</a:t>
            </a:r>
            <a:r>
              <a:rPr lang="en-US" altLang="en-US" sz="2800" baseline="-25000" dirty="0">
                <a:latin typeface="Times New Roman" panose="02020603050405020304" pitchFamily="18" charset="0"/>
              </a:rPr>
              <a:t>2</a:t>
            </a:r>
            <a:r>
              <a:rPr lang="en-US" altLang="en-US" sz="2800" dirty="0">
                <a:latin typeface="Times New Roman" panose="02020603050405020304" pitchFamily="18" charset="0"/>
              </a:rPr>
              <a:t>, X</a:t>
            </a:r>
            <a:r>
              <a:rPr lang="en-US" altLang="en-US" sz="2800" baseline="-25000" dirty="0">
                <a:latin typeface="Times New Roman" panose="02020603050405020304" pitchFamily="18" charset="0"/>
              </a:rPr>
              <a:t>3</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X</a:t>
            </a:r>
            <a:r>
              <a:rPr lang="en-US" altLang="en-US" sz="2800" i="1" baseline="-25000" dirty="0" err="1">
                <a:latin typeface="Times New Roman" panose="02020603050405020304" pitchFamily="18" charset="0"/>
              </a:rPr>
              <a:t>n</a:t>
            </a:r>
            <a:r>
              <a:rPr lang="en-US" altLang="en-US" sz="2800" dirty="0">
                <a:latin typeface="Times New Roman" panose="02020603050405020304" pitchFamily="18" charset="0"/>
              </a:rPr>
              <a:t>)</a:t>
            </a:r>
            <a:r>
              <a:rPr lang="en-US" altLang="en-US" sz="2800" dirty="0"/>
              <a:t> </a:t>
            </a:r>
            <a:r>
              <a:rPr lang="en-US" altLang="en-US" sz="2800" dirty="0">
                <a:latin typeface="Times New Roman" panose="02020603050405020304" pitchFamily="18" charset="0"/>
              </a:rPr>
              <a:t>+</a:t>
            </a:r>
            <a:r>
              <a:rPr lang="en-US" altLang="en-US" sz="2800" dirty="0"/>
              <a:t> </a:t>
            </a:r>
            <a:r>
              <a:rPr lang="en-US" altLang="en-US" sz="2800" dirty="0">
                <a:latin typeface="Symbol" panose="05050102010706020507" pitchFamily="18" charset="2"/>
              </a:rPr>
              <a:t>e</a:t>
            </a:r>
          </a:p>
          <a:p>
            <a:pPr>
              <a:buFont typeface="Monotype Sorts" pitchFamily="2" charset="2"/>
              <a:buNone/>
            </a:pPr>
            <a:r>
              <a:rPr lang="en-US" altLang="en-US" sz="2800" dirty="0"/>
              <a:t>	</a:t>
            </a:r>
            <a:endParaRPr lang="en-US" altLang="en-US" sz="2800" dirty="0" smtClean="0"/>
          </a:p>
          <a:p>
            <a:pPr>
              <a:buFont typeface="Monotype Sorts" pitchFamily="2" charset="2"/>
              <a:buNone/>
            </a:pPr>
            <a:endParaRPr lang="en-US" altLang="en-US" sz="2800" b="1" dirty="0"/>
          </a:p>
          <a:p>
            <a:pPr>
              <a:buFont typeface="Monotype Sorts" pitchFamily="2" charset="2"/>
              <a:buNone/>
            </a:pPr>
            <a:r>
              <a:rPr lang="en-US" altLang="en-US" sz="2400" b="1" dirty="0" smtClean="0"/>
              <a:t>Note</a:t>
            </a:r>
            <a:r>
              <a:rPr lang="en-US" altLang="en-US" sz="2400" b="1" dirty="0"/>
              <a:t>:</a:t>
            </a:r>
          </a:p>
          <a:p>
            <a:pPr lvl="1">
              <a:buClr>
                <a:schemeClr val="tx2"/>
              </a:buClr>
              <a:buSzPct val="75000"/>
              <a:buFont typeface="Monotype Sorts" pitchFamily="2" charset="2"/>
              <a:buChar char="Y"/>
            </a:pPr>
            <a:r>
              <a:rPr lang="en-US" altLang="en-US" sz="2400" i="1" dirty="0">
                <a:latin typeface="Times New Roman" panose="02020603050405020304" pitchFamily="18" charset="0"/>
              </a:rPr>
              <a:t>f</a:t>
            </a:r>
            <a:r>
              <a:rPr lang="en-US" altLang="en-US" sz="2400" dirty="0"/>
              <a:t>( ) describes </a:t>
            </a:r>
            <a:r>
              <a:rPr lang="en-US" altLang="en-US" sz="2400" i="1" u="sng" dirty="0"/>
              <a:t>systematic</a:t>
            </a:r>
            <a:r>
              <a:rPr lang="en-US" altLang="en-US" sz="2400" dirty="0"/>
              <a:t> variation</a:t>
            </a:r>
            <a:r>
              <a:rPr lang="en-US" altLang="en-US" sz="2400" dirty="0">
                <a:latin typeface="Symbol" panose="05050102010706020507" pitchFamily="18" charset="2"/>
              </a:rPr>
              <a:t> </a:t>
            </a:r>
            <a:r>
              <a:rPr lang="en-US" altLang="en-US" sz="2400" dirty="0"/>
              <a:t>in the relationship. </a:t>
            </a:r>
          </a:p>
          <a:p>
            <a:pPr lvl="1">
              <a:buClr>
                <a:schemeClr val="tx2"/>
              </a:buClr>
              <a:buSzPct val="75000"/>
              <a:buFont typeface="Monotype Sorts" pitchFamily="2" charset="2"/>
              <a:buChar char="Y"/>
            </a:pPr>
            <a:r>
              <a:rPr lang="en-US" altLang="en-US" sz="2400" dirty="0">
                <a:latin typeface="Symbol" panose="05050102010706020507" pitchFamily="18" charset="2"/>
              </a:rPr>
              <a:t>e</a:t>
            </a:r>
            <a:r>
              <a:rPr lang="en-US" altLang="en-US" sz="2400" dirty="0"/>
              <a:t> represents the </a:t>
            </a:r>
            <a:r>
              <a:rPr lang="en-US" altLang="en-US" sz="2400" i="1" u="sng" dirty="0"/>
              <a:t>unsystematic</a:t>
            </a:r>
            <a:r>
              <a:rPr lang="en-US" altLang="en-US" sz="2400" dirty="0"/>
              <a:t> variation </a:t>
            </a:r>
            <a:r>
              <a:rPr lang="en-US" altLang="en-US" sz="2000" dirty="0"/>
              <a:t>(or random error) </a:t>
            </a:r>
            <a:r>
              <a:rPr lang="en-US" altLang="en-US" sz="2400" dirty="0"/>
              <a:t>in the relationship.</a:t>
            </a:r>
          </a:p>
        </p:txBody>
      </p:sp>
      <p:sp>
        <p:nvSpPr>
          <p:cNvPr id="7170" name="Footer Placeholder 3"/>
          <p:cNvSpPr>
            <a:spLocks noGrp="1"/>
          </p:cNvSpPr>
          <p:nvPr>
            <p:ph type="ftr" sz="quarter" idx="5"/>
          </p:nvPr>
        </p:nvSpPr>
        <p:spPr>
          <a:xfrm>
            <a:off x="7051044" y="6377943"/>
            <a:ext cx="5201919" cy="492443"/>
          </a:xfrm>
          <a:noFill/>
        </p:spPr>
        <p:txBody>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r>
              <a:rPr lang="en-US" altLang="en-US" sz="900" i="1"/>
              <a:t>Spreadsheet Modeling and Decision Analysis</a:t>
            </a:r>
            <a:r>
              <a:rPr lang="en-US" altLang="en-US" sz="900"/>
              <a:t>, 3e, by Cliff Ragsdale. © 2001 South-Western/Thomson Learning.</a:t>
            </a:r>
          </a:p>
          <a:p>
            <a:pPr>
              <a:spcBef>
                <a:spcPct val="0"/>
              </a:spcBef>
              <a:buClrTx/>
              <a:buSzTx/>
              <a:buFontTx/>
              <a:buNone/>
            </a:pPr>
            <a:endParaRPr lang="en-US" altLang="en-US" sz="1400"/>
          </a:p>
        </p:txBody>
      </p:sp>
      <p:sp>
        <p:nvSpPr>
          <p:cNvPr id="7171" name="Slide Number Placeholder 4"/>
          <p:cNvSpPr>
            <a:spLocks noGrp="1"/>
          </p:cNvSpPr>
          <p:nvPr>
            <p:ph type="sldNum" sz="quarter" idx="7"/>
          </p:nvPr>
        </p:nvSpPr>
        <p:spPr>
          <a:xfrm>
            <a:off x="10302240" y="6377940"/>
            <a:ext cx="2804160" cy="215444"/>
          </a:xfrm>
          <a:noFill/>
        </p:spPr>
        <p:txBody>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9-</a:t>
            </a:r>
            <a:fld id="{1180267F-02D0-4971-B465-5D68ADA7A4DD}" type="slidenum">
              <a:rPr lang="en-US" altLang="en-US" sz="1400"/>
              <a:pPr>
                <a:spcBef>
                  <a:spcPct val="0"/>
                </a:spcBef>
                <a:buClrTx/>
                <a:buSzTx/>
                <a:buFontTx/>
                <a:buNone/>
              </a:pPr>
              <a:t>3</a:t>
            </a:fld>
            <a:endParaRPr lang="en-US" altLang="en-US" sz="1400"/>
          </a:p>
        </p:txBody>
      </p:sp>
    </p:spTree>
    <p:extLst>
      <p:ext uri="{BB962C8B-B14F-4D97-AF65-F5344CB8AC3E}">
        <p14:creationId xmlns:p14="http://schemas.microsoft.com/office/powerpoint/2010/main" xmlns="" val="41435397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Models with One Independent Variable</a:t>
            </a:r>
            <a:endParaRPr lang="en-US" dirty="0"/>
          </a:p>
        </p:txBody>
      </p:sp>
      <p:sp>
        <p:nvSpPr>
          <p:cNvPr id="3" name="Text Placeholder 2"/>
          <p:cNvSpPr>
            <a:spLocks noGrp="1"/>
          </p:cNvSpPr>
          <p:nvPr>
            <p:ph type="body" idx="1"/>
          </p:nvPr>
        </p:nvSpPr>
        <p:spPr>
          <a:xfrm>
            <a:off x="798067" y="1687354"/>
            <a:ext cx="10595863" cy="5601533"/>
          </a:xfrm>
        </p:spPr>
        <p:txBody>
          <a:bodyPr/>
          <a:lstStyle/>
          <a:p>
            <a:r>
              <a:rPr lang="en-US" altLang="en-US" dirty="0"/>
              <a:t>With simplicity in mind, suppose we fit three simple linear regression functions</a:t>
            </a:r>
            <a:r>
              <a:rPr lang="en-US" altLang="en-US" dirty="0" smtClean="0"/>
              <a:t>:</a:t>
            </a:r>
          </a:p>
          <a:p>
            <a:endParaRPr lang="en-US" altLang="en-US" dirty="0"/>
          </a:p>
          <a:p>
            <a:endParaRPr lang="en-US" altLang="en-US" dirty="0" smtClean="0"/>
          </a:p>
          <a:p>
            <a:endParaRPr lang="en-US" dirty="0" smtClean="0"/>
          </a:p>
          <a:p>
            <a:endParaRPr lang="en-US" dirty="0"/>
          </a:p>
          <a:p>
            <a:endParaRPr lang="en-US" dirty="0" smtClean="0"/>
          </a:p>
          <a:p>
            <a:endParaRPr lang="en-US" dirty="0"/>
          </a:p>
          <a:p>
            <a:endParaRPr lang="en-US" dirty="0" smtClean="0"/>
          </a:p>
          <a:p>
            <a:endParaRPr lang="en-US" altLang="en-US" dirty="0" smtClean="0"/>
          </a:p>
          <a:p>
            <a:r>
              <a:rPr lang="en-US" altLang="en-US" dirty="0" smtClean="0"/>
              <a:t>The </a:t>
            </a:r>
            <a:r>
              <a:rPr lang="en-US" altLang="en-US" dirty="0"/>
              <a:t>model using </a:t>
            </a:r>
            <a:r>
              <a:rPr lang="en-US" altLang="en-US" dirty="0">
                <a:latin typeface="Times New Roman" panose="02020603050405020304" pitchFamily="18" charset="0"/>
              </a:rPr>
              <a:t>X</a:t>
            </a:r>
            <a:r>
              <a:rPr lang="en-US" altLang="en-US" baseline="-25000" dirty="0">
                <a:latin typeface="Times New Roman" panose="02020603050405020304" pitchFamily="18" charset="0"/>
              </a:rPr>
              <a:t>1</a:t>
            </a:r>
            <a:r>
              <a:rPr lang="en-US" altLang="en-US" dirty="0"/>
              <a:t> accounts for 87% of the variation in Y, leaving 13% unaccounted for.</a:t>
            </a:r>
          </a:p>
          <a:p>
            <a:endParaRPr lang="en-US" dirty="0"/>
          </a:p>
        </p:txBody>
      </p:sp>
      <p:grpSp>
        <p:nvGrpSpPr>
          <p:cNvPr id="5" name="Group 7"/>
          <p:cNvGrpSpPr>
            <a:grpSpLocks/>
          </p:cNvGrpSpPr>
          <p:nvPr/>
        </p:nvGrpSpPr>
        <p:grpSpPr bwMode="auto">
          <a:xfrm>
            <a:off x="3941763" y="2051443"/>
            <a:ext cx="2495549" cy="1654176"/>
            <a:chOff x="1847" y="1008"/>
            <a:chExt cx="1572" cy="1042"/>
          </a:xfrm>
        </p:grpSpPr>
        <p:graphicFrame>
          <p:nvGraphicFramePr>
            <p:cNvPr id="6" name="Object 4"/>
            <p:cNvGraphicFramePr>
              <a:graphicFrameLocks/>
            </p:cNvGraphicFramePr>
            <p:nvPr>
              <p:extLst>
                <p:ext uri="{D42A27DB-BD31-4B8C-83A1-F6EECF244321}">
                  <p14:modId xmlns:p14="http://schemas.microsoft.com/office/powerpoint/2010/main" xmlns="" val="2315687897"/>
                </p:ext>
              </p:extLst>
            </p:nvPr>
          </p:nvGraphicFramePr>
          <p:xfrm>
            <a:off x="1873" y="1008"/>
            <a:ext cx="1507" cy="453"/>
          </p:xfrm>
          <a:graphic>
            <a:graphicData uri="http://schemas.openxmlformats.org/presentationml/2006/ole">
              <p:oleObj spid="_x0000_s11284" name="Equation" r:id="rId3" imgW="888840" imgH="266400" progId="">
                <p:embed/>
              </p:oleObj>
            </a:graphicData>
          </a:graphic>
        </p:graphicFrame>
        <p:graphicFrame>
          <p:nvGraphicFramePr>
            <p:cNvPr id="7" name="Object 5"/>
            <p:cNvGraphicFramePr>
              <a:graphicFrameLocks/>
            </p:cNvGraphicFramePr>
            <p:nvPr>
              <p:extLst>
                <p:ext uri="{D42A27DB-BD31-4B8C-83A1-F6EECF244321}">
                  <p14:modId xmlns:p14="http://schemas.microsoft.com/office/powerpoint/2010/main" xmlns="" val="2310508860"/>
                </p:ext>
              </p:extLst>
            </p:nvPr>
          </p:nvGraphicFramePr>
          <p:xfrm>
            <a:off x="1853" y="1293"/>
            <a:ext cx="1566" cy="447"/>
          </p:xfrm>
          <a:graphic>
            <a:graphicData uri="http://schemas.openxmlformats.org/presentationml/2006/ole">
              <p:oleObj spid="_x0000_s11285" name="Equation" r:id="rId4" imgW="927000" imgH="266400" progId="">
                <p:embed/>
              </p:oleObj>
            </a:graphicData>
          </a:graphic>
        </p:graphicFrame>
        <p:graphicFrame>
          <p:nvGraphicFramePr>
            <p:cNvPr id="8" name="Object 6"/>
            <p:cNvGraphicFramePr>
              <a:graphicFrameLocks/>
            </p:cNvGraphicFramePr>
            <p:nvPr>
              <p:extLst>
                <p:ext uri="{D42A27DB-BD31-4B8C-83A1-F6EECF244321}">
                  <p14:modId xmlns:p14="http://schemas.microsoft.com/office/powerpoint/2010/main" xmlns="" val="558173784"/>
                </p:ext>
              </p:extLst>
            </p:nvPr>
          </p:nvGraphicFramePr>
          <p:xfrm>
            <a:off x="1847" y="1611"/>
            <a:ext cx="1530" cy="439"/>
          </p:xfrm>
          <a:graphic>
            <a:graphicData uri="http://schemas.openxmlformats.org/presentationml/2006/ole">
              <p:oleObj spid="_x0000_s11286" name="Equation" r:id="rId5" imgW="914400" imgH="266400" progId="">
                <p:embed/>
              </p:oleObj>
            </a:graphicData>
          </a:graphic>
        </p:graphicFrame>
      </p:grpSp>
      <p:grpSp>
        <p:nvGrpSpPr>
          <p:cNvPr id="9" name="Group 11"/>
          <p:cNvGrpSpPr>
            <a:grpSpLocks/>
          </p:cNvGrpSpPr>
          <p:nvPr/>
        </p:nvGrpSpPr>
        <p:grpSpPr bwMode="auto">
          <a:xfrm>
            <a:off x="1191418" y="3567072"/>
            <a:ext cx="7929563" cy="2087563"/>
            <a:chOff x="496" y="2028"/>
            <a:chExt cx="4995" cy="1315"/>
          </a:xfrm>
        </p:grpSpPr>
        <p:sp>
          <p:nvSpPr>
            <p:cNvPr id="10" name="Rectangle 8"/>
            <p:cNvSpPr>
              <a:spLocks noChangeArrowheads="1"/>
            </p:cNvSpPr>
            <p:nvPr/>
          </p:nvSpPr>
          <p:spPr bwMode="auto">
            <a:xfrm>
              <a:off x="639" y="2351"/>
              <a:ext cx="4852" cy="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tabLst>
                  <a:tab pos="852488" algn="ctr"/>
                  <a:tab pos="2406650" algn="ctr"/>
                  <a:tab pos="3375025" algn="ctr"/>
                  <a:tab pos="4294188" algn="ctr"/>
                  <a:tab pos="5999163" algn="ctr"/>
                </a:tabLst>
                <a:defRPr sz="3200">
                  <a:solidFill>
                    <a:schemeClr val="tx1"/>
                  </a:solidFill>
                  <a:latin typeface="Arial" panose="020B0604020202020204" pitchFamily="34" charset="0"/>
                </a:defRPr>
              </a:lvl1pPr>
              <a:lvl2pPr marL="742950" indent="-285750">
                <a:spcBef>
                  <a:spcPct val="20000"/>
                </a:spcBef>
                <a:buClr>
                  <a:schemeClr val="tx1"/>
                </a:buClr>
                <a:buChar char="–"/>
                <a:tabLst>
                  <a:tab pos="852488" algn="ctr"/>
                  <a:tab pos="2406650" algn="ctr"/>
                  <a:tab pos="3375025" algn="ctr"/>
                  <a:tab pos="4294188" algn="ctr"/>
                  <a:tab pos="5999163" algn="ctr"/>
                </a:tabLst>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tabLst>
                  <a:tab pos="852488" algn="ctr"/>
                  <a:tab pos="2406650" algn="ctr"/>
                  <a:tab pos="3375025" algn="ctr"/>
                  <a:tab pos="4294188" algn="ctr"/>
                  <a:tab pos="5999163" algn="ctr"/>
                </a:tabLst>
                <a:defRPr sz="2400">
                  <a:solidFill>
                    <a:schemeClr val="tx1"/>
                  </a:solidFill>
                  <a:latin typeface="Arial" panose="020B0604020202020204" pitchFamily="34" charset="0"/>
                </a:defRPr>
              </a:lvl3pPr>
              <a:lvl4pPr marL="1600200" indent="-228600">
                <a:spcBef>
                  <a:spcPct val="20000"/>
                </a:spcBef>
                <a:buClr>
                  <a:schemeClr val="tx2"/>
                </a:buClr>
                <a:buSzPct val="100000"/>
                <a:buChar char="–"/>
                <a:tabLst>
                  <a:tab pos="852488" algn="ctr"/>
                  <a:tab pos="2406650" algn="ctr"/>
                  <a:tab pos="3375025" algn="ctr"/>
                  <a:tab pos="4294188" algn="ctr"/>
                  <a:tab pos="5999163" algn="ctr"/>
                </a:tabLst>
                <a:defRPr sz="2000">
                  <a:solidFill>
                    <a:schemeClr val="tx1"/>
                  </a:solidFill>
                  <a:latin typeface="Arial" panose="020B0604020202020204" pitchFamily="34" charset="0"/>
                </a:defRPr>
              </a:lvl4pPr>
              <a:lvl5pPr marL="2057400" indent="-228600">
                <a:spcBef>
                  <a:spcPct val="20000"/>
                </a:spcBef>
                <a:buClr>
                  <a:schemeClr val="tx1"/>
                </a:buClr>
                <a:buChar char="–"/>
                <a:tabLst>
                  <a:tab pos="852488" algn="ctr"/>
                  <a:tab pos="2406650" algn="ctr"/>
                  <a:tab pos="3375025" algn="ctr"/>
                  <a:tab pos="4294188" algn="ctr"/>
                  <a:tab pos="5999163" algn="ctr"/>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tabLst>
                  <a:tab pos="852488" algn="ctr"/>
                  <a:tab pos="2406650" algn="ctr"/>
                  <a:tab pos="3375025" algn="ctr"/>
                  <a:tab pos="4294188" algn="ctr"/>
                  <a:tab pos="5999163" algn="ctr"/>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tabLst>
                  <a:tab pos="852488" algn="ctr"/>
                  <a:tab pos="2406650" algn="ctr"/>
                  <a:tab pos="3375025" algn="ctr"/>
                  <a:tab pos="4294188" algn="ctr"/>
                  <a:tab pos="5999163" algn="ctr"/>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tabLst>
                  <a:tab pos="852488" algn="ctr"/>
                  <a:tab pos="2406650" algn="ctr"/>
                  <a:tab pos="3375025" algn="ctr"/>
                  <a:tab pos="4294188" algn="ctr"/>
                  <a:tab pos="5999163" algn="ctr"/>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tabLst>
                  <a:tab pos="852488" algn="ctr"/>
                  <a:tab pos="2406650" algn="ctr"/>
                  <a:tab pos="3375025" algn="ctr"/>
                  <a:tab pos="4294188" algn="ctr"/>
                  <a:tab pos="5999163" algn="ctr"/>
                </a:tabLst>
                <a:defRPr sz="2000">
                  <a:solidFill>
                    <a:schemeClr val="tx1"/>
                  </a:solidFill>
                  <a:latin typeface="Arial" panose="020B0604020202020204" pitchFamily="34" charset="0"/>
                </a:defRPr>
              </a:lvl9pPr>
            </a:lstStyle>
            <a:p>
              <a:pPr>
                <a:spcBef>
                  <a:spcPct val="0"/>
                </a:spcBef>
                <a:buClrTx/>
                <a:buSzTx/>
                <a:buFontTx/>
                <a:buNone/>
              </a:pPr>
              <a:r>
                <a:rPr lang="en-US" altLang="en-US" sz="1800" b="1" dirty="0">
                  <a:latin typeface="Times New Roman" panose="02020603050405020304" pitchFamily="18" charset="0"/>
                </a:rPr>
                <a:t>	Variables		Adjusted		Parameter</a:t>
              </a:r>
            </a:p>
            <a:p>
              <a:pPr>
                <a:spcBef>
                  <a:spcPct val="0"/>
                </a:spcBef>
                <a:buClrTx/>
                <a:buSzTx/>
                <a:buFontTx/>
                <a:buNone/>
              </a:pPr>
              <a:r>
                <a:rPr lang="en-US" altLang="en-US" sz="1800" b="1" dirty="0">
                  <a:latin typeface="Times New Roman" panose="02020603050405020304" pitchFamily="18" charset="0"/>
                </a:rPr>
                <a:t>	in the Model	 R</a:t>
              </a:r>
              <a:r>
                <a:rPr lang="en-US" altLang="en-US" sz="1800" b="1" baseline="30000" dirty="0">
                  <a:latin typeface="Times New Roman" panose="02020603050405020304" pitchFamily="18" charset="0"/>
                </a:rPr>
                <a:t>2</a:t>
              </a:r>
              <a:r>
                <a:rPr lang="en-US" altLang="en-US" sz="1800" b="1" dirty="0">
                  <a:latin typeface="Times New Roman" panose="02020603050405020304" pitchFamily="18" charset="0"/>
                </a:rPr>
                <a:t> 	R</a:t>
              </a:r>
              <a:r>
                <a:rPr lang="en-US" altLang="en-US" sz="1800" b="1" baseline="30000" dirty="0">
                  <a:latin typeface="Times New Roman" panose="02020603050405020304" pitchFamily="18" charset="0"/>
                </a:rPr>
                <a:t>2</a:t>
              </a:r>
              <a:r>
                <a:rPr lang="en-US" altLang="en-US" sz="1800" b="1" dirty="0">
                  <a:latin typeface="Times New Roman" panose="02020603050405020304" pitchFamily="18" charset="0"/>
                </a:rPr>
                <a:t>	S</a:t>
              </a:r>
              <a:r>
                <a:rPr lang="en-US" altLang="en-US" sz="1800" baseline="-25000" dirty="0">
                  <a:latin typeface="Times New Roman" panose="02020603050405020304" pitchFamily="18" charset="0"/>
                </a:rPr>
                <a:t>e</a:t>
              </a:r>
              <a:r>
                <a:rPr lang="en-US" altLang="en-US" sz="1800" b="1" dirty="0">
                  <a:latin typeface="Times New Roman" panose="02020603050405020304" pitchFamily="18" charset="0"/>
                </a:rPr>
                <a:t>	Estimates</a:t>
              </a:r>
            </a:p>
            <a:p>
              <a:pPr>
                <a:lnSpc>
                  <a:spcPct val="140000"/>
                </a:lnSpc>
                <a:spcBef>
                  <a:spcPct val="0"/>
                </a:spcBef>
                <a:buClrTx/>
                <a:buSzTx/>
                <a:buFontTx/>
                <a:buNone/>
              </a:pPr>
              <a:r>
                <a:rPr lang="en-US" altLang="en-US" sz="1800" dirty="0">
                  <a:latin typeface="Times New Roman" panose="02020603050405020304" pitchFamily="18" charset="0"/>
                </a:rPr>
                <a:t>	X</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	0.870	0.855	10.299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0</a:t>
              </a:r>
              <a:r>
                <a:rPr lang="en-US" altLang="en-US" sz="1800" dirty="0">
                  <a:latin typeface="Times New Roman" panose="02020603050405020304" pitchFamily="18" charset="0"/>
                </a:rPr>
                <a:t>=9.503,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=56.394	</a:t>
              </a:r>
            </a:p>
            <a:p>
              <a:pPr>
                <a:spcBef>
                  <a:spcPct val="0"/>
                </a:spcBef>
                <a:buClrTx/>
                <a:buSzTx/>
                <a:buFontTx/>
                <a:buNone/>
              </a:pPr>
              <a:r>
                <a:rPr lang="en-US" altLang="en-US" sz="1800" dirty="0">
                  <a:latin typeface="Times New Roman" panose="02020603050405020304" pitchFamily="18" charset="0"/>
                </a:rPr>
                <a:t>	X</a:t>
              </a:r>
              <a:r>
                <a:rPr lang="en-US" altLang="en-US" sz="1800" baseline="-25000" dirty="0">
                  <a:latin typeface="Times New Roman" panose="02020603050405020304" pitchFamily="18" charset="0"/>
                </a:rPr>
                <a:t>2</a:t>
              </a:r>
              <a:r>
                <a:rPr lang="en-US" altLang="en-US" sz="1800" dirty="0">
                  <a:latin typeface="Times New Roman" panose="02020603050405020304" pitchFamily="18" charset="0"/>
                </a:rPr>
                <a:t>	0.759	0.731	14.030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0</a:t>
              </a:r>
              <a:r>
                <a:rPr lang="en-US" altLang="en-US" sz="1800" dirty="0">
                  <a:latin typeface="Times New Roman" panose="02020603050405020304" pitchFamily="18" charset="0"/>
                </a:rPr>
                <a:t>=78.290,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2</a:t>
              </a:r>
              <a:r>
                <a:rPr lang="en-US" altLang="en-US" sz="1800" dirty="0">
                  <a:latin typeface="Times New Roman" panose="02020603050405020304" pitchFamily="18" charset="0"/>
                </a:rPr>
                <a:t>=28.382</a:t>
              </a:r>
              <a:r>
                <a:rPr lang="en-US" altLang="en-US" sz="1800" i="1" dirty="0">
                  <a:latin typeface="Times New Roman" panose="02020603050405020304" pitchFamily="18" charset="0"/>
                </a:rPr>
                <a:t>	</a:t>
              </a:r>
            </a:p>
            <a:p>
              <a:pPr>
                <a:spcBef>
                  <a:spcPct val="0"/>
                </a:spcBef>
                <a:buClrTx/>
                <a:buSzTx/>
                <a:buFontTx/>
                <a:buNone/>
              </a:pPr>
              <a:r>
                <a:rPr lang="en-US" altLang="en-US" sz="1800" dirty="0">
                  <a:latin typeface="Times New Roman" panose="02020603050405020304" pitchFamily="18" charset="0"/>
                </a:rPr>
                <a:t>	X</a:t>
              </a:r>
              <a:r>
                <a:rPr lang="en-US" altLang="en-US" sz="1800" baseline="-25000" dirty="0">
                  <a:latin typeface="Times New Roman" panose="02020603050405020304" pitchFamily="18" charset="0"/>
                </a:rPr>
                <a:t>3</a:t>
              </a:r>
              <a:r>
                <a:rPr lang="en-US" altLang="en-US" sz="1800" dirty="0">
                  <a:latin typeface="Times New Roman" panose="02020603050405020304" pitchFamily="18" charset="0"/>
                </a:rPr>
                <a:t>	0.793	0.770	12.982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0</a:t>
              </a:r>
              <a:r>
                <a:rPr lang="en-US" altLang="en-US" sz="1800" dirty="0">
                  <a:latin typeface="Times New Roman" panose="02020603050405020304" pitchFamily="18" charset="0"/>
                </a:rPr>
                <a:t>=16.250,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3</a:t>
              </a:r>
              <a:r>
                <a:rPr lang="en-US" altLang="en-US" sz="1800" dirty="0">
                  <a:latin typeface="Times New Roman" panose="02020603050405020304" pitchFamily="18" charset="0"/>
                </a:rPr>
                <a:t>=27.607</a:t>
              </a:r>
            </a:p>
          </p:txBody>
        </p:sp>
        <p:sp>
          <p:nvSpPr>
            <p:cNvPr id="11" name="Line 9"/>
            <p:cNvSpPr>
              <a:spLocks noChangeShapeType="1"/>
            </p:cNvSpPr>
            <p:nvPr/>
          </p:nvSpPr>
          <p:spPr bwMode="auto">
            <a:xfrm>
              <a:off x="660" y="2751"/>
              <a:ext cx="446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 name="Rectangle 10"/>
            <p:cNvSpPr>
              <a:spLocks noChangeArrowheads="1"/>
            </p:cNvSpPr>
            <p:nvPr/>
          </p:nvSpPr>
          <p:spPr bwMode="auto">
            <a:xfrm>
              <a:off x="496" y="2028"/>
              <a:ext cx="4896" cy="3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r>
                <a:rPr lang="en-US" altLang="en-US" sz="2400" dirty="0"/>
                <a:t>Key regression results are:</a:t>
              </a:r>
            </a:p>
          </p:txBody>
        </p:sp>
      </p:grpSp>
    </p:spTree>
    <p:extLst>
      <p:ext uri="{BB962C8B-B14F-4D97-AF65-F5344CB8AC3E}">
        <p14:creationId xmlns:p14="http://schemas.microsoft.com/office/powerpoint/2010/main" xmlns="" val="72002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Important Software Note</a:t>
            </a:r>
            <a:endParaRPr lang="en-US" dirty="0"/>
          </a:p>
        </p:txBody>
      </p:sp>
      <p:sp>
        <p:nvSpPr>
          <p:cNvPr id="3" name="Text Placeholder 2"/>
          <p:cNvSpPr>
            <a:spLocks noGrp="1"/>
          </p:cNvSpPr>
          <p:nvPr>
            <p:ph type="body" idx="1"/>
          </p:nvPr>
        </p:nvSpPr>
        <p:spPr>
          <a:xfrm>
            <a:off x="798068" y="1801311"/>
            <a:ext cx="10595863" cy="1292662"/>
          </a:xfrm>
        </p:spPr>
        <p:txBody>
          <a:bodyPr/>
          <a:lstStyle/>
          <a:p>
            <a:r>
              <a:rPr lang="en-US" altLang="en-US" dirty="0"/>
              <a:t>When using more than one independent variable, all variables for the X-range must be in one </a:t>
            </a:r>
            <a:r>
              <a:rPr lang="en-US" altLang="en-US" dirty="0" smtClean="0"/>
              <a:t>continuous </a:t>
            </a:r>
            <a:r>
              <a:rPr lang="en-US" altLang="en-US" dirty="0"/>
              <a:t>block of cells (that is, in adjacent columns).</a:t>
            </a:r>
            <a:endParaRPr lang="en-US" dirty="0"/>
          </a:p>
        </p:txBody>
      </p:sp>
    </p:spTree>
    <p:extLst>
      <p:ext uri="{BB962C8B-B14F-4D97-AF65-F5344CB8AC3E}">
        <p14:creationId xmlns:p14="http://schemas.microsoft.com/office/powerpoint/2010/main" xmlns="" val="36396920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Models with Two Independent Variables</a:t>
            </a:r>
            <a:endParaRPr lang="en-US" dirty="0"/>
          </a:p>
        </p:txBody>
      </p:sp>
      <p:sp>
        <p:nvSpPr>
          <p:cNvPr id="3" name="Text Placeholder 2"/>
          <p:cNvSpPr>
            <a:spLocks noGrp="1"/>
          </p:cNvSpPr>
          <p:nvPr>
            <p:ph type="body" idx="1"/>
          </p:nvPr>
        </p:nvSpPr>
        <p:spPr>
          <a:xfrm>
            <a:off x="798068" y="1687354"/>
            <a:ext cx="10705591" cy="5170646"/>
          </a:xfrm>
        </p:spPr>
        <p:txBody>
          <a:bodyPr/>
          <a:lstStyle/>
          <a:p>
            <a:r>
              <a:rPr lang="en-US" altLang="en-US" dirty="0"/>
              <a:t>Now suppose we fit the following models with two independent variables</a:t>
            </a:r>
            <a:r>
              <a:rPr lang="en-US" altLang="en-US" dirty="0" smtClean="0"/>
              <a:t>:</a:t>
            </a:r>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r>
              <a:rPr lang="en-US" altLang="en-US" dirty="0"/>
              <a:t>The model using </a:t>
            </a:r>
            <a:r>
              <a:rPr lang="en-US" altLang="en-US" dirty="0">
                <a:latin typeface="Times New Roman" panose="02020603050405020304" pitchFamily="18" charset="0"/>
              </a:rPr>
              <a:t>X</a:t>
            </a:r>
            <a:r>
              <a:rPr lang="en-US" altLang="en-US" baseline="-25000" dirty="0">
                <a:latin typeface="Times New Roman" panose="02020603050405020304" pitchFamily="18" charset="0"/>
              </a:rPr>
              <a:t>1</a:t>
            </a:r>
            <a:r>
              <a:rPr lang="en-US" altLang="en-US" dirty="0"/>
              <a:t> and </a:t>
            </a:r>
            <a:r>
              <a:rPr lang="en-US" altLang="en-US" dirty="0">
                <a:latin typeface="Times New Roman" panose="02020603050405020304" pitchFamily="18" charset="0"/>
              </a:rPr>
              <a:t>X</a:t>
            </a:r>
            <a:r>
              <a:rPr lang="en-US" altLang="en-US" baseline="-25000" dirty="0">
                <a:latin typeface="Times New Roman" panose="02020603050405020304" pitchFamily="18" charset="0"/>
              </a:rPr>
              <a:t>2</a:t>
            </a:r>
            <a:r>
              <a:rPr lang="en-US" altLang="en-US" dirty="0"/>
              <a:t> accounts for 93.9% of the variation in Y, leaving 6.1% unaccounted for</a:t>
            </a:r>
            <a:r>
              <a:rPr lang="en-US" altLang="en-US" dirty="0" smtClean="0"/>
              <a:t>.</a:t>
            </a:r>
            <a:endParaRPr lang="en-US" dirty="0"/>
          </a:p>
        </p:txBody>
      </p:sp>
      <p:grpSp>
        <p:nvGrpSpPr>
          <p:cNvPr id="4" name="Group 6"/>
          <p:cNvGrpSpPr>
            <a:grpSpLocks/>
          </p:cNvGrpSpPr>
          <p:nvPr/>
        </p:nvGrpSpPr>
        <p:grpSpPr bwMode="auto">
          <a:xfrm>
            <a:off x="3028950" y="2609789"/>
            <a:ext cx="5031740" cy="1352074"/>
            <a:chOff x="1336" y="1008"/>
            <a:chExt cx="2280" cy="715"/>
          </a:xfrm>
        </p:grpSpPr>
        <p:graphicFrame>
          <p:nvGraphicFramePr>
            <p:cNvPr id="5" name="Object 4"/>
            <p:cNvGraphicFramePr>
              <a:graphicFrameLocks/>
            </p:cNvGraphicFramePr>
            <p:nvPr>
              <p:extLst>
                <p:ext uri="{D42A27DB-BD31-4B8C-83A1-F6EECF244321}">
                  <p14:modId xmlns:p14="http://schemas.microsoft.com/office/powerpoint/2010/main" xmlns="" val="2996364040"/>
                </p:ext>
              </p:extLst>
            </p:nvPr>
          </p:nvGraphicFramePr>
          <p:xfrm>
            <a:off x="1336" y="1008"/>
            <a:ext cx="2280" cy="447"/>
          </p:xfrm>
          <a:graphic>
            <a:graphicData uri="http://schemas.openxmlformats.org/presentationml/2006/ole">
              <p:oleObj spid="_x0000_s12300" name="Equation" r:id="rId3" imgW="1358640" imgH="266400" progId="">
                <p:embed/>
              </p:oleObj>
            </a:graphicData>
          </a:graphic>
        </p:graphicFrame>
        <p:graphicFrame>
          <p:nvGraphicFramePr>
            <p:cNvPr id="6" name="Object 5"/>
            <p:cNvGraphicFramePr>
              <a:graphicFrameLocks/>
            </p:cNvGraphicFramePr>
            <p:nvPr>
              <p:extLst>
                <p:ext uri="{D42A27DB-BD31-4B8C-83A1-F6EECF244321}">
                  <p14:modId xmlns:p14="http://schemas.microsoft.com/office/powerpoint/2010/main" xmlns="" val="3177049523"/>
                </p:ext>
              </p:extLst>
            </p:nvPr>
          </p:nvGraphicFramePr>
          <p:xfrm>
            <a:off x="1347" y="1283"/>
            <a:ext cx="2255" cy="440"/>
          </p:xfrm>
          <a:graphic>
            <a:graphicData uri="http://schemas.openxmlformats.org/presentationml/2006/ole">
              <p:oleObj spid="_x0000_s12301" name="Equation" r:id="rId4" imgW="1346040" imgH="266400" progId="">
                <p:embed/>
              </p:oleObj>
            </a:graphicData>
          </a:graphic>
        </p:graphicFrame>
      </p:grpSp>
      <p:grpSp>
        <p:nvGrpSpPr>
          <p:cNvPr id="7" name="Group 10"/>
          <p:cNvGrpSpPr>
            <a:grpSpLocks/>
          </p:cNvGrpSpPr>
          <p:nvPr/>
        </p:nvGrpSpPr>
        <p:grpSpPr bwMode="auto">
          <a:xfrm>
            <a:off x="798068" y="3772283"/>
            <a:ext cx="8580437" cy="2087562"/>
            <a:chOff x="253" y="1733"/>
            <a:chExt cx="5405" cy="1315"/>
          </a:xfrm>
        </p:grpSpPr>
        <p:sp>
          <p:nvSpPr>
            <p:cNvPr id="8" name="Rectangle 7"/>
            <p:cNvSpPr>
              <a:spLocks noChangeArrowheads="1"/>
            </p:cNvSpPr>
            <p:nvPr/>
          </p:nvSpPr>
          <p:spPr bwMode="auto">
            <a:xfrm>
              <a:off x="270" y="2056"/>
              <a:ext cx="5388" cy="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tabLst>
                  <a:tab pos="852488" algn="ctr"/>
                  <a:tab pos="2406650" algn="ctr"/>
                  <a:tab pos="3375025" algn="ctr"/>
                  <a:tab pos="4294188" algn="ctr"/>
                  <a:tab pos="4913313" algn="l"/>
                </a:tabLst>
                <a:defRPr sz="3200">
                  <a:solidFill>
                    <a:schemeClr val="tx1"/>
                  </a:solidFill>
                  <a:latin typeface="Arial" panose="020B0604020202020204" pitchFamily="34" charset="0"/>
                </a:defRPr>
              </a:lvl1pPr>
              <a:lvl2pPr marL="742950" indent="-285750">
                <a:spcBef>
                  <a:spcPct val="20000"/>
                </a:spcBef>
                <a:buClr>
                  <a:schemeClr val="tx1"/>
                </a:buClr>
                <a:buChar char="–"/>
                <a:tabLst>
                  <a:tab pos="852488" algn="ctr"/>
                  <a:tab pos="2406650" algn="ctr"/>
                  <a:tab pos="3375025" algn="ctr"/>
                  <a:tab pos="4294188" algn="ctr"/>
                  <a:tab pos="4913313" algn="l"/>
                </a:tabLst>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tabLst>
                  <a:tab pos="852488" algn="ctr"/>
                  <a:tab pos="2406650" algn="ctr"/>
                  <a:tab pos="3375025" algn="ctr"/>
                  <a:tab pos="4294188" algn="ctr"/>
                  <a:tab pos="4913313" algn="l"/>
                </a:tabLst>
                <a:defRPr sz="2400">
                  <a:solidFill>
                    <a:schemeClr val="tx1"/>
                  </a:solidFill>
                  <a:latin typeface="Arial" panose="020B0604020202020204" pitchFamily="34" charset="0"/>
                </a:defRPr>
              </a:lvl3pPr>
              <a:lvl4pPr marL="1600200" indent="-228600">
                <a:spcBef>
                  <a:spcPct val="20000"/>
                </a:spcBef>
                <a:buClr>
                  <a:schemeClr val="tx2"/>
                </a:buClr>
                <a:buSzPct val="100000"/>
                <a:buChar char="–"/>
                <a:tabLst>
                  <a:tab pos="852488" algn="ctr"/>
                  <a:tab pos="2406650" algn="ctr"/>
                  <a:tab pos="3375025" algn="ctr"/>
                  <a:tab pos="4294188" algn="ctr"/>
                  <a:tab pos="4913313" algn="l"/>
                </a:tabLst>
                <a:defRPr sz="2000">
                  <a:solidFill>
                    <a:schemeClr val="tx1"/>
                  </a:solidFill>
                  <a:latin typeface="Arial" panose="020B0604020202020204" pitchFamily="34" charset="0"/>
                </a:defRPr>
              </a:lvl4pPr>
              <a:lvl5pPr marL="2057400" indent="-228600">
                <a:spcBef>
                  <a:spcPct val="20000"/>
                </a:spcBef>
                <a:buClr>
                  <a:schemeClr val="tx1"/>
                </a:buClr>
                <a:buChar char="–"/>
                <a:tabLst>
                  <a:tab pos="852488" algn="ctr"/>
                  <a:tab pos="2406650" algn="ctr"/>
                  <a:tab pos="3375025" algn="ctr"/>
                  <a:tab pos="4294188" algn="ctr"/>
                  <a:tab pos="4913313"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tabLst>
                  <a:tab pos="852488" algn="ctr"/>
                  <a:tab pos="2406650" algn="ctr"/>
                  <a:tab pos="3375025" algn="ctr"/>
                  <a:tab pos="4294188" algn="ctr"/>
                  <a:tab pos="4913313"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tabLst>
                  <a:tab pos="852488" algn="ctr"/>
                  <a:tab pos="2406650" algn="ctr"/>
                  <a:tab pos="3375025" algn="ctr"/>
                  <a:tab pos="4294188" algn="ctr"/>
                  <a:tab pos="4913313"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tabLst>
                  <a:tab pos="852488" algn="ctr"/>
                  <a:tab pos="2406650" algn="ctr"/>
                  <a:tab pos="3375025" algn="ctr"/>
                  <a:tab pos="4294188" algn="ctr"/>
                  <a:tab pos="4913313"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tabLst>
                  <a:tab pos="852488" algn="ctr"/>
                  <a:tab pos="2406650" algn="ctr"/>
                  <a:tab pos="3375025" algn="ctr"/>
                  <a:tab pos="4294188" algn="ctr"/>
                  <a:tab pos="4913313" algn="l"/>
                </a:tabLst>
                <a:defRPr sz="2000">
                  <a:solidFill>
                    <a:schemeClr val="tx1"/>
                  </a:solidFill>
                  <a:latin typeface="Arial" panose="020B0604020202020204" pitchFamily="34" charset="0"/>
                </a:defRPr>
              </a:lvl9pPr>
            </a:lstStyle>
            <a:p>
              <a:pPr>
                <a:spcBef>
                  <a:spcPct val="0"/>
                </a:spcBef>
                <a:buClrTx/>
                <a:buSzTx/>
                <a:buFontTx/>
                <a:buNone/>
              </a:pPr>
              <a:r>
                <a:rPr lang="en-US" altLang="en-US" sz="1800" b="1" dirty="0">
                  <a:latin typeface="Times New Roman" panose="02020603050405020304" pitchFamily="18" charset="0"/>
                </a:rPr>
                <a:t>	Variables		Adjusted		Parameter</a:t>
              </a:r>
            </a:p>
            <a:p>
              <a:pPr>
                <a:spcBef>
                  <a:spcPct val="0"/>
                </a:spcBef>
                <a:buClrTx/>
                <a:buSzTx/>
                <a:buFontTx/>
                <a:buNone/>
              </a:pPr>
              <a:r>
                <a:rPr lang="en-US" altLang="en-US" sz="1800" b="1" dirty="0">
                  <a:latin typeface="Times New Roman" panose="02020603050405020304" pitchFamily="18" charset="0"/>
                </a:rPr>
                <a:t>	in the Model	 R</a:t>
              </a:r>
              <a:r>
                <a:rPr lang="en-US" altLang="en-US" sz="1800" b="1" baseline="30000" dirty="0">
                  <a:latin typeface="Times New Roman" panose="02020603050405020304" pitchFamily="18" charset="0"/>
                </a:rPr>
                <a:t>2</a:t>
              </a:r>
              <a:r>
                <a:rPr lang="en-US" altLang="en-US" sz="1800" b="1" dirty="0">
                  <a:latin typeface="Times New Roman" panose="02020603050405020304" pitchFamily="18" charset="0"/>
                </a:rPr>
                <a:t> 	R</a:t>
              </a:r>
              <a:r>
                <a:rPr lang="en-US" altLang="en-US" sz="1800" b="1" baseline="30000" dirty="0">
                  <a:latin typeface="Times New Roman" panose="02020603050405020304" pitchFamily="18" charset="0"/>
                </a:rPr>
                <a:t>2</a:t>
              </a:r>
              <a:r>
                <a:rPr lang="en-US" altLang="en-US" sz="1800" b="1" dirty="0">
                  <a:latin typeface="Times New Roman" panose="02020603050405020304" pitchFamily="18" charset="0"/>
                </a:rPr>
                <a:t>	S</a:t>
              </a:r>
              <a:r>
                <a:rPr lang="en-US" altLang="en-US" sz="1800" baseline="-25000" dirty="0">
                  <a:latin typeface="Times New Roman" panose="02020603050405020304" pitchFamily="18" charset="0"/>
                </a:rPr>
                <a:t>e</a:t>
              </a:r>
              <a:r>
                <a:rPr lang="en-US" altLang="en-US" sz="1800" b="1" dirty="0">
                  <a:latin typeface="Times New Roman" panose="02020603050405020304" pitchFamily="18" charset="0"/>
                </a:rPr>
                <a:t>	Estimates</a:t>
              </a:r>
            </a:p>
            <a:p>
              <a:pPr>
                <a:lnSpc>
                  <a:spcPct val="140000"/>
                </a:lnSpc>
                <a:spcBef>
                  <a:spcPct val="0"/>
                </a:spcBef>
                <a:buClrTx/>
                <a:buSzTx/>
                <a:buFontTx/>
                <a:buNone/>
              </a:pPr>
              <a:r>
                <a:rPr lang="en-US" altLang="en-US" sz="1800" dirty="0">
                  <a:latin typeface="Times New Roman" panose="02020603050405020304" pitchFamily="18" charset="0"/>
                </a:rPr>
                <a:t>	X</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	0.870	0.855	10.299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0</a:t>
              </a:r>
              <a:r>
                <a:rPr lang="en-US" altLang="en-US" sz="1800" dirty="0">
                  <a:latin typeface="Times New Roman" panose="02020603050405020304" pitchFamily="18" charset="0"/>
                </a:rPr>
                <a:t>=9.503,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=56.394	</a:t>
              </a:r>
            </a:p>
            <a:p>
              <a:pPr>
                <a:spcBef>
                  <a:spcPct val="0"/>
                </a:spcBef>
                <a:buClrTx/>
                <a:buSzTx/>
                <a:buFontTx/>
                <a:buNone/>
              </a:pPr>
              <a:r>
                <a:rPr lang="en-US" altLang="en-US" sz="1800" dirty="0">
                  <a:latin typeface="Times New Roman" panose="02020603050405020304" pitchFamily="18" charset="0"/>
                </a:rPr>
                <a:t>	 X</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 &amp; X</a:t>
              </a:r>
              <a:r>
                <a:rPr lang="en-US" altLang="en-US" sz="1800" baseline="-25000" dirty="0">
                  <a:latin typeface="Times New Roman" panose="02020603050405020304" pitchFamily="18" charset="0"/>
                </a:rPr>
                <a:t>2</a:t>
              </a:r>
              <a:r>
                <a:rPr lang="en-US" altLang="en-US" sz="1800" dirty="0">
                  <a:latin typeface="Times New Roman" panose="02020603050405020304" pitchFamily="18" charset="0"/>
                </a:rPr>
                <a:t>	0.939	0.924	 7.471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0</a:t>
              </a:r>
              <a:r>
                <a:rPr lang="en-US" altLang="en-US" sz="1800" dirty="0">
                  <a:latin typeface="Times New Roman" panose="02020603050405020304" pitchFamily="18" charset="0"/>
                </a:rPr>
                <a:t>=27.684,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=38.576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2</a:t>
              </a:r>
              <a:r>
                <a:rPr lang="en-US" altLang="en-US" sz="1800" dirty="0">
                  <a:latin typeface="Times New Roman" panose="02020603050405020304" pitchFamily="18" charset="0"/>
                </a:rPr>
                <a:t>=12.875</a:t>
              </a:r>
              <a:r>
                <a:rPr lang="en-US" altLang="en-US" sz="1800" i="1" dirty="0">
                  <a:latin typeface="Times New Roman" panose="02020603050405020304" pitchFamily="18" charset="0"/>
                </a:rPr>
                <a:t>	</a:t>
              </a:r>
            </a:p>
            <a:p>
              <a:pPr>
                <a:spcBef>
                  <a:spcPct val="0"/>
                </a:spcBef>
                <a:buClrTx/>
                <a:buSzTx/>
                <a:buFontTx/>
                <a:buNone/>
              </a:pPr>
              <a:r>
                <a:rPr lang="en-US" altLang="en-US" sz="1800" dirty="0">
                  <a:latin typeface="Times New Roman" panose="02020603050405020304" pitchFamily="18" charset="0"/>
                </a:rPr>
                <a:t>	 X</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 &amp; X</a:t>
              </a:r>
              <a:r>
                <a:rPr lang="en-US" altLang="en-US" sz="1800" baseline="-25000" dirty="0">
                  <a:latin typeface="Times New Roman" panose="02020603050405020304" pitchFamily="18" charset="0"/>
                </a:rPr>
                <a:t>3</a:t>
              </a:r>
              <a:r>
                <a:rPr lang="en-US" altLang="en-US" sz="1800" dirty="0">
                  <a:latin typeface="Times New Roman" panose="02020603050405020304" pitchFamily="18" charset="0"/>
                </a:rPr>
                <a:t>	0.877	0.847	10.609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0</a:t>
              </a:r>
              <a:r>
                <a:rPr lang="en-US" altLang="en-US" sz="1800" dirty="0">
                  <a:latin typeface="Times New Roman" panose="02020603050405020304" pitchFamily="18" charset="0"/>
                </a:rPr>
                <a:t>=8.311,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=44.313 </a:t>
              </a:r>
              <a:r>
                <a:rPr lang="en-US" altLang="en-US" sz="1800" i="1" dirty="0">
                  <a:latin typeface="Times New Roman" panose="02020603050405020304" pitchFamily="18" charset="0"/>
                </a:rPr>
                <a:t>b</a:t>
              </a:r>
              <a:r>
                <a:rPr lang="en-US" altLang="en-US" sz="1800" baseline="-25000" dirty="0">
                  <a:latin typeface="Times New Roman" panose="02020603050405020304" pitchFamily="18" charset="0"/>
                </a:rPr>
                <a:t>3</a:t>
              </a:r>
              <a:r>
                <a:rPr lang="en-US" altLang="en-US" sz="1800" dirty="0">
                  <a:latin typeface="Times New Roman" panose="02020603050405020304" pitchFamily="18" charset="0"/>
                </a:rPr>
                <a:t>=6.743</a:t>
              </a:r>
            </a:p>
          </p:txBody>
        </p:sp>
        <p:sp>
          <p:nvSpPr>
            <p:cNvPr id="9" name="Line 8"/>
            <p:cNvSpPr>
              <a:spLocks noChangeShapeType="1"/>
            </p:cNvSpPr>
            <p:nvPr/>
          </p:nvSpPr>
          <p:spPr bwMode="auto">
            <a:xfrm>
              <a:off x="481" y="2455"/>
              <a:ext cx="4788" cy="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 name="Rectangle 9"/>
            <p:cNvSpPr>
              <a:spLocks noChangeArrowheads="1"/>
            </p:cNvSpPr>
            <p:nvPr/>
          </p:nvSpPr>
          <p:spPr bwMode="auto">
            <a:xfrm>
              <a:off x="253" y="1733"/>
              <a:ext cx="4896" cy="3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r>
                <a:rPr lang="en-US" altLang="en-US" sz="2400" dirty="0"/>
                <a:t>Key regression results are:</a:t>
              </a:r>
            </a:p>
          </p:txBody>
        </p:sp>
      </p:grpSp>
    </p:spTree>
    <p:extLst>
      <p:ext uri="{BB962C8B-B14F-4D97-AF65-F5344CB8AC3E}">
        <p14:creationId xmlns:p14="http://schemas.microsoft.com/office/powerpoint/2010/main" xmlns="" val="28663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The Adjusted R</a:t>
            </a:r>
            <a:r>
              <a:rPr lang="en-US" altLang="en-US" i="1" baseline="30000" dirty="0"/>
              <a:t>2</a:t>
            </a:r>
            <a:r>
              <a:rPr lang="en-US" altLang="en-US" i="1" dirty="0"/>
              <a:t> Statistic</a:t>
            </a:r>
            <a:endParaRPr lang="en-US" dirty="0"/>
          </a:p>
        </p:txBody>
      </p:sp>
      <p:sp>
        <p:nvSpPr>
          <p:cNvPr id="3" name="Text Placeholder 2"/>
          <p:cNvSpPr>
            <a:spLocks noGrp="1"/>
          </p:cNvSpPr>
          <p:nvPr>
            <p:ph type="body" idx="1"/>
          </p:nvPr>
        </p:nvSpPr>
        <p:spPr>
          <a:xfrm>
            <a:off x="798068" y="1801311"/>
            <a:ext cx="10595863" cy="5232202"/>
          </a:xfrm>
        </p:spPr>
        <p:txBody>
          <a:bodyPr/>
          <a:lstStyle/>
          <a:p>
            <a:pPr marL="342900" indent="-342900">
              <a:buFont typeface="Arial" panose="020B0604020202020204" pitchFamily="34" charset="0"/>
              <a:buChar char="•"/>
            </a:pPr>
            <a:r>
              <a:rPr lang="en-US" altLang="en-US" sz="2400" dirty="0"/>
              <a:t>As additional independent variables are added to a model:</a:t>
            </a:r>
          </a:p>
          <a:p>
            <a:pPr marL="800100" lvl="1" indent="-342900">
              <a:buFont typeface="Arial" panose="020B0604020202020204" pitchFamily="34" charset="0"/>
              <a:buChar char="•"/>
            </a:pPr>
            <a:r>
              <a:rPr lang="en-US" altLang="en-US" sz="2400" dirty="0"/>
              <a:t>The R</a:t>
            </a:r>
            <a:r>
              <a:rPr lang="en-US" altLang="en-US" sz="2400" baseline="30000" dirty="0"/>
              <a:t>2</a:t>
            </a:r>
            <a:r>
              <a:rPr lang="en-US" altLang="en-US" sz="2400" dirty="0"/>
              <a:t> statistic can only increase.</a:t>
            </a:r>
          </a:p>
          <a:p>
            <a:pPr marL="800100" lvl="1" indent="-342900">
              <a:buFont typeface="Arial" panose="020B0604020202020204" pitchFamily="34" charset="0"/>
              <a:buChar char="•"/>
            </a:pPr>
            <a:r>
              <a:rPr lang="en-US" altLang="en-US" sz="2400" dirty="0"/>
              <a:t>The Adjusted-R</a:t>
            </a:r>
            <a:r>
              <a:rPr lang="en-US" altLang="en-US" sz="2400" baseline="30000" dirty="0"/>
              <a:t>2</a:t>
            </a:r>
            <a:r>
              <a:rPr lang="en-US" altLang="en-US" sz="2400" dirty="0"/>
              <a:t> statistic can increase </a:t>
            </a:r>
            <a:r>
              <a:rPr lang="en-US" altLang="en-US" sz="2400" i="1" dirty="0"/>
              <a:t>or</a:t>
            </a:r>
            <a:r>
              <a:rPr lang="en-US" altLang="en-US" sz="2400" dirty="0"/>
              <a:t> decrease</a:t>
            </a:r>
            <a:r>
              <a:rPr lang="en-US" altLang="en-US" sz="2400" dirty="0" smtClean="0"/>
              <a:t>.</a:t>
            </a:r>
          </a:p>
          <a:p>
            <a:pPr marL="800100" lvl="1" indent="-342900">
              <a:buFont typeface="Arial" panose="020B0604020202020204" pitchFamily="34" charset="0"/>
              <a:buChar char="•"/>
            </a:pPr>
            <a:endParaRPr lang="en-US" altLang="en-US" sz="2400" dirty="0"/>
          </a:p>
          <a:p>
            <a:pPr marL="800100" lvl="1" indent="-342900">
              <a:buFont typeface="Arial" panose="020B0604020202020204" pitchFamily="34" charset="0"/>
              <a:buChar char="•"/>
            </a:pPr>
            <a:endParaRPr lang="en-US" altLang="en-US" sz="2400" dirty="0" smtClean="0"/>
          </a:p>
          <a:p>
            <a:pPr marL="800100" lvl="1" indent="-342900">
              <a:buFont typeface="Arial" panose="020B0604020202020204" pitchFamily="34" charset="0"/>
              <a:buChar char="•"/>
            </a:pPr>
            <a:endParaRPr lang="en-US" altLang="en-US" sz="2400" dirty="0"/>
          </a:p>
          <a:p>
            <a:pPr marL="800100" lvl="1" indent="-342900">
              <a:buFont typeface="Arial" panose="020B0604020202020204" pitchFamily="34" charset="0"/>
              <a:buChar char="•"/>
            </a:pPr>
            <a:endParaRPr lang="en-US" altLang="en-US" sz="2400" dirty="0" smtClean="0"/>
          </a:p>
          <a:p>
            <a:pPr marL="342900" indent="-342900">
              <a:buFont typeface="Arial" panose="020B0604020202020204" pitchFamily="34" charset="0"/>
              <a:buChar char="•"/>
            </a:pPr>
            <a:r>
              <a:rPr lang="en-US" altLang="en-US" sz="2400" dirty="0" smtClean="0"/>
              <a:t>The </a:t>
            </a:r>
            <a:r>
              <a:rPr lang="en-US" altLang="en-US" sz="2400" dirty="0"/>
              <a:t>R</a:t>
            </a:r>
            <a:r>
              <a:rPr lang="en-US" altLang="en-US" sz="2400" baseline="30000" dirty="0"/>
              <a:t>2</a:t>
            </a:r>
            <a:r>
              <a:rPr lang="en-US" altLang="en-US" sz="2400" dirty="0"/>
              <a:t> statistic can be artificially inflated by adding </a:t>
            </a:r>
            <a:r>
              <a:rPr lang="en-US" altLang="en-US" sz="2400" i="1" u="sng" dirty="0"/>
              <a:t>any</a:t>
            </a:r>
            <a:r>
              <a:rPr lang="en-US" altLang="en-US" sz="2400" dirty="0"/>
              <a:t> independent variable to the model. </a:t>
            </a:r>
            <a:endParaRPr lang="en-US" altLang="en-US" sz="2400" dirty="0" smtClean="0"/>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We can compare adjusted-R</a:t>
            </a:r>
            <a:r>
              <a:rPr lang="en-US" altLang="en-US" sz="2400" baseline="30000" dirty="0"/>
              <a:t>2</a:t>
            </a:r>
            <a:r>
              <a:rPr lang="en-US" altLang="en-US" sz="2400" dirty="0"/>
              <a:t> values as a heuristic to tell whether adding an additional independent variable really helps to improve a regression model.</a:t>
            </a:r>
          </a:p>
          <a:p>
            <a:pPr lvl="1"/>
            <a:endParaRPr lang="en-US" altLang="en-US" sz="2400" dirty="0"/>
          </a:p>
          <a:p>
            <a:endParaRPr lang="en-US" dirty="0"/>
          </a:p>
        </p:txBody>
      </p:sp>
      <p:graphicFrame>
        <p:nvGraphicFramePr>
          <p:cNvPr id="4" name="Object 4"/>
          <p:cNvGraphicFramePr>
            <a:graphicFrameLocks/>
          </p:cNvGraphicFramePr>
          <p:nvPr>
            <p:extLst>
              <p:ext uri="{D42A27DB-BD31-4B8C-83A1-F6EECF244321}">
                <p14:modId xmlns:p14="http://schemas.microsoft.com/office/powerpoint/2010/main" xmlns="" val="746697511"/>
              </p:ext>
            </p:extLst>
          </p:nvPr>
        </p:nvGraphicFramePr>
        <p:xfrm>
          <a:off x="3817938" y="2813050"/>
          <a:ext cx="4325937" cy="1160463"/>
        </p:xfrm>
        <a:graphic>
          <a:graphicData uri="http://schemas.openxmlformats.org/presentationml/2006/ole">
            <p:oleObj spid="_x0000_s13320" name="Equation" r:id="rId3" imgW="1638000" imgH="431640" progId="">
              <p:embed/>
            </p:oleObj>
          </a:graphicData>
        </a:graphic>
      </p:graphicFrame>
    </p:spTree>
    <p:extLst>
      <p:ext uri="{BB962C8B-B14F-4D97-AF65-F5344CB8AC3E}">
        <p14:creationId xmlns:p14="http://schemas.microsoft.com/office/powerpoint/2010/main" xmlns="" val="102123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A Comment On </a:t>
            </a:r>
            <a:r>
              <a:rPr lang="en-US" altLang="en-US" i="1" dirty="0" err="1"/>
              <a:t>Multicollinearity</a:t>
            </a:r>
            <a:endParaRPr lang="en-US" dirty="0"/>
          </a:p>
        </p:txBody>
      </p:sp>
      <p:sp>
        <p:nvSpPr>
          <p:cNvPr id="3" name="Text Placeholder 2"/>
          <p:cNvSpPr>
            <a:spLocks noGrp="1"/>
          </p:cNvSpPr>
          <p:nvPr>
            <p:ph type="body" idx="1"/>
          </p:nvPr>
        </p:nvSpPr>
        <p:spPr>
          <a:xfrm>
            <a:off x="798068" y="1801311"/>
            <a:ext cx="10595863" cy="4955203"/>
          </a:xfrm>
        </p:spPr>
        <p:txBody>
          <a:bodyPr/>
          <a:lstStyle/>
          <a:p>
            <a:pPr marL="457200" indent="-457200">
              <a:lnSpc>
                <a:spcPct val="110000"/>
              </a:lnSpc>
              <a:buFont typeface="Arial" panose="020B0604020202020204" pitchFamily="34" charset="0"/>
              <a:buChar char="•"/>
            </a:pPr>
            <a:r>
              <a:rPr lang="en-US" altLang="en-US" dirty="0"/>
              <a:t>It should not be surprising that adding </a:t>
            </a:r>
            <a:r>
              <a:rPr lang="en-US" altLang="en-US" dirty="0">
                <a:latin typeface="Times New Roman" panose="02020603050405020304" pitchFamily="18" charset="0"/>
              </a:rPr>
              <a:t>X</a:t>
            </a:r>
            <a:r>
              <a:rPr lang="en-US" altLang="en-US" baseline="-25000" dirty="0">
                <a:latin typeface="Times New Roman" panose="02020603050405020304" pitchFamily="18" charset="0"/>
              </a:rPr>
              <a:t>3</a:t>
            </a:r>
            <a:r>
              <a:rPr lang="en-US" altLang="en-US" dirty="0"/>
              <a:t> </a:t>
            </a:r>
            <a:r>
              <a:rPr lang="en-US" altLang="en-US" sz="2400" dirty="0"/>
              <a:t>(# of bedrooms)</a:t>
            </a:r>
            <a:r>
              <a:rPr lang="en-US" altLang="en-US" dirty="0"/>
              <a:t> to the model with </a:t>
            </a:r>
            <a:r>
              <a:rPr lang="en-US" altLang="en-US" dirty="0">
                <a:latin typeface="Times New Roman" panose="02020603050405020304" pitchFamily="18" charset="0"/>
              </a:rPr>
              <a:t>X</a:t>
            </a:r>
            <a:r>
              <a:rPr lang="en-US" altLang="en-US" baseline="-25000" dirty="0">
                <a:latin typeface="Times New Roman" panose="02020603050405020304" pitchFamily="18" charset="0"/>
              </a:rPr>
              <a:t>1</a:t>
            </a:r>
            <a:r>
              <a:rPr lang="en-US" altLang="en-US" dirty="0"/>
              <a:t> </a:t>
            </a:r>
            <a:r>
              <a:rPr lang="en-US" altLang="en-US" sz="2400" dirty="0"/>
              <a:t>(total square footage)</a:t>
            </a:r>
            <a:r>
              <a:rPr lang="en-US" altLang="en-US" dirty="0"/>
              <a:t> did not significantly improve the model</a:t>
            </a:r>
            <a:r>
              <a:rPr lang="en-US" altLang="en-US" dirty="0" smtClean="0"/>
              <a:t>.</a:t>
            </a:r>
          </a:p>
          <a:p>
            <a:pPr marL="457200" indent="-457200">
              <a:lnSpc>
                <a:spcPct val="110000"/>
              </a:lnSpc>
              <a:buFont typeface="Arial" panose="020B0604020202020204" pitchFamily="34" charset="0"/>
              <a:buChar char="•"/>
            </a:pPr>
            <a:endParaRPr lang="en-US" altLang="en-US" dirty="0"/>
          </a:p>
          <a:p>
            <a:pPr marL="457200" indent="-457200">
              <a:lnSpc>
                <a:spcPct val="110000"/>
              </a:lnSpc>
              <a:buFont typeface="Arial" panose="020B0604020202020204" pitchFamily="34" charset="0"/>
              <a:buChar char="•"/>
            </a:pPr>
            <a:r>
              <a:rPr lang="en-US" altLang="en-US" dirty="0"/>
              <a:t>Both variables represent the same (or very similar) things -- the size of the house</a:t>
            </a:r>
            <a:r>
              <a:rPr lang="en-US" altLang="en-US" dirty="0" smtClean="0"/>
              <a:t>.</a:t>
            </a:r>
          </a:p>
          <a:p>
            <a:pPr marL="457200" indent="-457200">
              <a:lnSpc>
                <a:spcPct val="110000"/>
              </a:lnSpc>
              <a:buFont typeface="Arial" panose="020B0604020202020204" pitchFamily="34" charset="0"/>
              <a:buChar char="•"/>
            </a:pPr>
            <a:endParaRPr lang="en-US" altLang="en-US" dirty="0"/>
          </a:p>
          <a:p>
            <a:pPr marL="457200" indent="-457200">
              <a:lnSpc>
                <a:spcPct val="130000"/>
              </a:lnSpc>
              <a:buFont typeface="Arial" panose="020B0604020202020204" pitchFamily="34" charset="0"/>
              <a:buChar char="•"/>
            </a:pPr>
            <a:r>
              <a:rPr lang="en-US" altLang="en-US" dirty="0"/>
              <a:t>These variables are highly correlated (or collinear</a:t>
            </a:r>
            <a:r>
              <a:rPr lang="en-US" altLang="en-US" dirty="0" smtClean="0"/>
              <a:t>).</a:t>
            </a:r>
          </a:p>
          <a:p>
            <a:pPr marL="457200" indent="-457200">
              <a:lnSpc>
                <a:spcPct val="130000"/>
              </a:lnSpc>
              <a:buFont typeface="Arial" panose="020B0604020202020204" pitchFamily="34" charset="0"/>
              <a:buChar char="•"/>
            </a:pPr>
            <a:endParaRPr lang="en-US" altLang="en-US" dirty="0"/>
          </a:p>
          <a:p>
            <a:pPr marL="457200" indent="-457200">
              <a:lnSpc>
                <a:spcPct val="130000"/>
              </a:lnSpc>
              <a:buFont typeface="Arial" panose="020B0604020202020204" pitchFamily="34" charset="0"/>
              <a:buChar char="•"/>
            </a:pPr>
            <a:r>
              <a:rPr lang="en-US" altLang="en-US" dirty="0" err="1"/>
              <a:t>Multicollinearity</a:t>
            </a:r>
            <a:r>
              <a:rPr lang="en-US" altLang="en-US" dirty="0"/>
              <a:t> should be avoided.</a:t>
            </a:r>
          </a:p>
          <a:p>
            <a:endParaRPr lang="en-US" dirty="0"/>
          </a:p>
        </p:txBody>
      </p:sp>
    </p:spTree>
    <p:extLst>
      <p:ext uri="{BB962C8B-B14F-4D97-AF65-F5344CB8AC3E}">
        <p14:creationId xmlns:p14="http://schemas.microsoft.com/office/powerpoint/2010/main" xmlns="" val="27370462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Model with Three Independent Variables</a:t>
            </a:r>
            <a:endParaRPr lang="en-US" dirty="0"/>
          </a:p>
        </p:txBody>
      </p:sp>
      <p:sp>
        <p:nvSpPr>
          <p:cNvPr id="3" name="Text Placeholder 2"/>
          <p:cNvSpPr>
            <a:spLocks noGrp="1"/>
          </p:cNvSpPr>
          <p:nvPr>
            <p:ph type="body" idx="1"/>
          </p:nvPr>
        </p:nvSpPr>
        <p:spPr>
          <a:xfrm>
            <a:off x="798068" y="1801311"/>
            <a:ext cx="10595863" cy="5847755"/>
          </a:xfrm>
        </p:spPr>
        <p:txBody>
          <a:bodyPr/>
          <a:lstStyle/>
          <a:p>
            <a:pPr marL="457200" indent="-457200">
              <a:buFont typeface="Arial" panose="020B0604020202020204" pitchFamily="34" charset="0"/>
              <a:buChar char="•"/>
            </a:pPr>
            <a:r>
              <a:rPr lang="en-US" altLang="en-US" dirty="0"/>
              <a:t>Now suppose we fit the following model with three independent variables</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endParaRPr lang="en-US" altLang="en-US" dirty="0" smtClean="0"/>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endParaRPr lang="en-US" altLang="en-US" dirty="0" smtClean="0"/>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endParaRPr lang="en-US" altLang="en-US" dirty="0" smtClean="0"/>
          </a:p>
          <a:p>
            <a:pPr marL="457200" indent="-4572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sz="2400" dirty="0"/>
              <a:t>The model using </a:t>
            </a:r>
            <a:r>
              <a:rPr lang="en-US" altLang="en-US" sz="2400" dirty="0">
                <a:latin typeface="Times New Roman" panose="02020603050405020304" pitchFamily="18" charset="0"/>
              </a:rPr>
              <a:t>X</a:t>
            </a:r>
            <a:r>
              <a:rPr lang="en-US" altLang="en-US" sz="2400" baseline="-25000" dirty="0">
                <a:latin typeface="Times New Roman" panose="02020603050405020304" pitchFamily="18" charset="0"/>
              </a:rPr>
              <a:t>1</a:t>
            </a:r>
            <a:r>
              <a:rPr lang="en-US" altLang="en-US" sz="2400" dirty="0"/>
              <a:t> and </a:t>
            </a:r>
            <a:r>
              <a:rPr lang="en-US" altLang="en-US" sz="2400" dirty="0">
                <a:latin typeface="Times New Roman" panose="02020603050405020304" pitchFamily="18" charset="0"/>
              </a:rPr>
              <a:t>X</a:t>
            </a:r>
            <a:r>
              <a:rPr lang="en-US" altLang="en-US" sz="2400" baseline="-25000" dirty="0">
                <a:latin typeface="Times New Roman" panose="02020603050405020304" pitchFamily="18" charset="0"/>
              </a:rPr>
              <a:t>2</a:t>
            </a:r>
            <a:r>
              <a:rPr lang="en-US" altLang="en-US" sz="2400" dirty="0"/>
              <a:t> appears to be best:</a:t>
            </a:r>
          </a:p>
          <a:p>
            <a:pPr marL="800100" lvl="1" indent="-342900">
              <a:buFont typeface="Arial" panose="020B0604020202020204" pitchFamily="34" charset="0"/>
              <a:buChar char="•"/>
            </a:pPr>
            <a:r>
              <a:rPr lang="en-US" altLang="en-US" sz="2400" dirty="0"/>
              <a:t>Highest adjusted-R</a:t>
            </a:r>
            <a:r>
              <a:rPr lang="en-US" altLang="en-US" sz="2400" baseline="30000" dirty="0"/>
              <a:t>2</a:t>
            </a:r>
            <a:endParaRPr lang="en-US" altLang="en-US" sz="2400" dirty="0"/>
          </a:p>
          <a:p>
            <a:pPr marL="800100" lvl="1" indent="-342900">
              <a:buFont typeface="Arial" panose="020B0604020202020204" pitchFamily="34" charset="0"/>
              <a:buChar char="•"/>
            </a:pPr>
            <a:r>
              <a:rPr lang="en-US" altLang="en-US" sz="2400" dirty="0" smtClean="0"/>
              <a:t>Lowest </a:t>
            </a:r>
            <a:r>
              <a:rPr lang="en-US" altLang="en-US" sz="2400" i="1" dirty="0">
                <a:latin typeface="Times New Roman" panose="02020603050405020304" pitchFamily="18" charset="0"/>
              </a:rPr>
              <a:t>S</a:t>
            </a:r>
            <a:r>
              <a:rPr lang="en-US" altLang="en-US" sz="2400" i="1" baseline="-25000" dirty="0">
                <a:latin typeface="Times New Roman" panose="02020603050405020304" pitchFamily="18" charset="0"/>
              </a:rPr>
              <a:t>e</a:t>
            </a:r>
            <a:r>
              <a:rPr lang="en-US" altLang="en-US" sz="2400" dirty="0"/>
              <a:t> </a:t>
            </a:r>
            <a:r>
              <a:rPr lang="en-US" altLang="en-US" sz="2000" dirty="0"/>
              <a:t>(most precise prediction intervals)</a:t>
            </a:r>
          </a:p>
          <a:p>
            <a:endParaRPr lang="en-US" altLang="en-US" dirty="0"/>
          </a:p>
          <a:p>
            <a:endParaRPr lang="en-US" dirty="0"/>
          </a:p>
        </p:txBody>
      </p:sp>
      <p:graphicFrame>
        <p:nvGraphicFramePr>
          <p:cNvPr id="4" name="Object 4"/>
          <p:cNvGraphicFramePr>
            <a:graphicFrameLocks/>
          </p:cNvGraphicFramePr>
          <p:nvPr>
            <p:extLst>
              <p:ext uri="{D42A27DB-BD31-4B8C-83A1-F6EECF244321}">
                <p14:modId xmlns:p14="http://schemas.microsoft.com/office/powerpoint/2010/main" xmlns="" val="3345745919"/>
              </p:ext>
            </p:extLst>
          </p:nvPr>
        </p:nvGraphicFramePr>
        <p:xfrm>
          <a:off x="3241675" y="2663883"/>
          <a:ext cx="4816475" cy="696912"/>
        </p:xfrm>
        <a:graphic>
          <a:graphicData uri="http://schemas.openxmlformats.org/presentationml/2006/ole">
            <p:oleObj spid="_x0000_s14343" name="Equation" r:id="rId3" imgW="1815840" imgH="266400" progId="">
              <p:embed/>
            </p:oleObj>
          </a:graphicData>
        </a:graphic>
      </p:graphicFrame>
      <p:grpSp>
        <p:nvGrpSpPr>
          <p:cNvPr id="5" name="Group 8"/>
          <p:cNvGrpSpPr>
            <a:grpSpLocks/>
          </p:cNvGrpSpPr>
          <p:nvPr/>
        </p:nvGrpSpPr>
        <p:grpSpPr bwMode="auto">
          <a:xfrm>
            <a:off x="798068" y="3360795"/>
            <a:ext cx="8580437" cy="2087563"/>
            <a:chOff x="253" y="1428"/>
            <a:chExt cx="5405" cy="1315"/>
          </a:xfrm>
        </p:grpSpPr>
        <p:sp>
          <p:nvSpPr>
            <p:cNvPr id="6" name="Rectangle 5"/>
            <p:cNvSpPr>
              <a:spLocks noChangeArrowheads="1"/>
            </p:cNvSpPr>
            <p:nvPr/>
          </p:nvSpPr>
          <p:spPr bwMode="auto">
            <a:xfrm>
              <a:off x="270" y="1751"/>
              <a:ext cx="5388" cy="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tabLst>
                  <a:tab pos="852488" algn="ctr"/>
                  <a:tab pos="1938338" algn="ctr"/>
                  <a:tab pos="2806700" algn="ctr"/>
                  <a:tab pos="3592513" algn="ctr"/>
                  <a:tab pos="4110038" algn="l"/>
                </a:tabLst>
                <a:defRPr sz="3200">
                  <a:solidFill>
                    <a:schemeClr val="tx1"/>
                  </a:solidFill>
                  <a:latin typeface="Arial" panose="020B0604020202020204" pitchFamily="34" charset="0"/>
                </a:defRPr>
              </a:lvl1pPr>
              <a:lvl2pPr marL="742950" indent="-285750">
                <a:spcBef>
                  <a:spcPct val="20000"/>
                </a:spcBef>
                <a:buClr>
                  <a:schemeClr val="tx1"/>
                </a:buClr>
                <a:buChar char="–"/>
                <a:tabLst>
                  <a:tab pos="852488" algn="ctr"/>
                  <a:tab pos="1938338" algn="ctr"/>
                  <a:tab pos="2806700" algn="ctr"/>
                  <a:tab pos="3592513" algn="ctr"/>
                  <a:tab pos="4110038" algn="l"/>
                </a:tabLst>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tabLst>
                  <a:tab pos="852488" algn="ctr"/>
                  <a:tab pos="1938338" algn="ctr"/>
                  <a:tab pos="2806700" algn="ctr"/>
                  <a:tab pos="3592513" algn="ctr"/>
                  <a:tab pos="4110038" algn="l"/>
                </a:tabLst>
                <a:defRPr sz="2400">
                  <a:solidFill>
                    <a:schemeClr val="tx1"/>
                  </a:solidFill>
                  <a:latin typeface="Arial" panose="020B0604020202020204" pitchFamily="34" charset="0"/>
                </a:defRPr>
              </a:lvl3pPr>
              <a:lvl4pPr marL="1600200" indent="-228600">
                <a:spcBef>
                  <a:spcPct val="20000"/>
                </a:spcBef>
                <a:buClr>
                  <a:schemeClr val="tx2"/>
                </a:buClr>
                <a:buSzPct val="100000"/>
                <a:buChar char="–"/>
                <a:tabLst>
                  <a:tab pos="852488" algn="ctr"/>
                  <a:tab pos="1938338" algn="ctr"/>
                  <a:tab pos="2806700" algn="ctr"/>
                  <a:tab pos="3592513" algn="ctr"/>
                  <a:tab pos="4110038" algn="l"/>
                </a:tabLst>
                <a:defRPr sz="2000">
                  <a:solidFill>
                    <a:schemeClr val="tx1"/>
                  </a:solidFill>
                  <a:latin typeface="Arial" panose="020B0604020202020204" pitchFamily="34" charset="0"/>
                </a:defRPr>
              </a:lvl4pPr>
              <a:lvl5pPr marL="2057400" indent="-228600">
                <a:spcBef>
                  <a:spcPct val="20000"/>
                </a:spcBef>
                <a:buClr>
                  <a:schemeClr val="tx1"/>
                </a:buClr>
                <a:buChar char="–"/>
                <a:tabLst>
                  <a:tab pos="852488" algn="ctr"/>
                  <a:tab pos="1938338" algn="ctr"/>
                  <a:tab pos="2806700" algn="ctr"/>
                  <a:tab pos="3592513" algn="ctr"/>
                  <a:tab pos="4110038"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tabLst>
                  <a:tab pos="852488" algn="ctr"/>
                  <a:tab pos="1938338" algn="ctr"/>
                  <a:tab pos="2806700" algn="ctr"/>
                  <a:tab pos="3592513" algn="ctr"/>
                  <a:tab pos="4110038"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tabLst>
                  <a:tab pos="852488" algn="ctr"/>
                  <a:tab pos="1938338" algn="ctr"/>
                  <a:tab pos="2806700" algn="ctr"/>
                  <a:tab pos="3592513" algn="ctr"/>
                  <a:tab pos="4110038"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tabLst>
                  <a:tab pos="852488" algn="ctr"/>
                  <a:tab pos="1938338" algn="ctr"/>
                  <a:tab pos="2806700" algn="ctr"/>
                  <a:tab pos="3592513" algn="ctr"/>
                  <a:tab pos="4110038"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tabLst>
                  <a:tab pos="852488" algn="ctr"/>
                  <a:tab pos="1938338" algn="ctr"/>
                  <a:tab pos="2806700" algn="ctr"/>
                  <a:tab pos="3592513" algn="ctr"/>
                  <a:tab pos="4110038" algn="l"/>
                </a:tabLst>
                <a:defRPr sz="2000">
                  <a:solidFill>
                    <a:schemeClr val="tx1"/>
                  </a:solidFill>
                  <a:latin typeface="Arial" panose="020B0604020202020204" pitchFamily="34" charset="0"/>
                </a:defRPr>
              </a:lvl9pPr>
            </a:lstStyle>
            <a:p>
              <a:pPr>
                <a:spcBef>
                  <a:spcPct val="0"/>
                </a:spcBef>
                <a:buClrTx/>
                <a:buSzTx/>
                <a:buFontTx/>
                <a:buNone/>
              </a:pPr>
              <a:r>
                <a:rPr lang="en-US" altLang="en-US" sz="1800" b="1">
                  <a:latin typeface="Times New Roman" panose="02020603050405020304" pitchFamily="18" charset="0"/>
                </a:rPr>
                <a:t>	Variables		Adjusted		Parameter</a:t>
              </a:r>
            </a:p>
            <a:p>
              <a:pPr>
                <a:spcBef>
                  <a:spcPct val="0"/>
                </a:spcBef>
                <a:buClrTx/>
                <a:buSzTx/>
                <a:buFontTx/>
                <a:buNone/>
              </a:pPr>
              <a:r>
                <a:rPr lang="en-US" altLang="en-US" sz="1800" b="1">
                  <a:latin typeface="Times New Roman" panose="02020603050405020304" pitchFamily="18" charset="0"/>
                </a:rPr>
                <a:t>	in the Model	 R</a:t>
              </a:r>
              <a:r>
                <a:rPr lang="en-US" altLang="en-US" sz="1800" b="1" baseline="30000">
                  <a:latin typeface="Times New Roman" panose="02020603050405020304" pitchFamily="18" charset="0"/>
                </a:rPr>
                <a:t>2</a:t>
              </a:r>
              <a:r>
                <a:rPr lang="en-US" altLang="en-US" sz="1800" b="1">
                  <a:latin typeface="Times New Roman" panose="02020603050405020304" pitchFamily="18" charset="0"/>
                </a:rPr>
                <a:t> 	R</a:t>
              </a:r>
              <a:r>
                <a:rPr lang="en-US" altLang="en-US" sz="1800" b="1" baseline="30000">
                  <a:latin typeface="Times New Roman" panose="02020603050405020304" pitchFamily="18" charset="0"/>
                </a:rPr>
                <a:t>2</a:t>
              </a:r>
              <a:r>
                <a:rPr lang="en-US" altLang="en-US" sz="1800" b="1">
                  <a:latin typeface="Times New Roman" panose="02020603050405020304" pitchFamily="18" charset="0"/>
                </a:rPr>
                <a:t>	S</a:t>
              </a:r>
              <a:r>
                <a:rPr lang="en-US" altLang="en-US" sz="1800" baseline="-25000">
                  <a:latin typeface="Times New Roman" panose="02020603050405020304" pitchFamily="18" charset="0"/>
                </a:rPr>
                <a:t>e</a:t>
              </a:r>
              <a:r>
                <a:rPr lang="en-US" altLang="en-US" sz="1800" b="1">
                  <a:latin typeface="Times New Roman" panose="02020603050405020304" pitchFamily="18" charset="0"/>
                </a:rPr>
                <a:t>	Estimates</a:t>
              </a:r>
            </a:p>
            <a:p>
              <a:pPr>
                <a:lnSpc>
                  <a:spcPct val="140000"/>
                </a:lnSpc>
                <a:spcBef>
                  <a:spcPct val="0"/>
                </a:spcBef>
                <a:buClrTx/>
                <a:buSzTx/>
                <a:buFontTx/>
                <a:buNone/>
              </a:pPr>
              <a:r>
                <a:rPr lang="en-US" altLang="en-US" sz="1800">
                  <a:latin typeface="Times New Roman" panose="02020603050405020304" pitchFamily="18" charset="0"/>
                </a:rPr>
                <a:t>	X</a:t>
              </a:r>
              <a:r>
                <a:rPr lang="en-US" altLang="en-US" sz="1800" baseline="-25000">
                  <a:latin typeface="Times New Roman" panose="02020603050405020304" pitchFamily="18" charset="0"/>
                </a:rPr>
                <a:t>1</a:t>
              </a:r>
              <a:r>
                <a:rPr lang="en-US" altLang="en-US" sz="1800">
                  <a:latin typeface="Times New Roman" panose="02020603050405020304" pitchFamily="18" charset="0"/>
                </a:rPr>
                <a:t>	0.870	0.855	10.299	</a:t>
              </a:r>
              <a:r>
                <a:rPr lang="en-US" altLang="en-US" sz="1800" i="1">
                  <a:latin typeface="Times New Roman" panose="02020603050405020304" pitchFamily="18" charset="0"/>
                </a:rPr>
                <a:t>b</a:t>
              </a:r>
              <a:r>
                <a:rPr lang="en-US" altLang="en-US" sz="1800" baseline="-25000">
                  <a:latin typeface="Times New Roman" panose="02020603050405020304" pitchFamily="18" charset="0"/>
                </a:rPr>
                <a:t>0</a:t>
              </a:r>
              <a:r>
                <a:rPr lang="en-US" altLang="en-US" sz="1800">
                  <a:latin typeface="Times New Roman" panose="02020603050405020304" pitchFamily="18" charset="0"/>
                </a:rPr>
                <a:t>=9.503, </a:t>
              </a:r>
              <a:r>
                <a:rPr lang="en-US" altLang="en-US" sz="1800" i="1">
                  <a:latin typeface="Times New Roman" panose="02020603050405020304" pitchFamily="18" charset="0"/>
                </a:rPr>
                <a:t>b</a:t>
              </a:r>
              <a:r>
                <a:rPr lang="en-US" altLang="en-US" sz="1800" baseline="-25000">
                  <a:latin typeface="Times New Roman" panose="02020603050405020304" pitchFamily="18" charset="0"/>
                </a:rPr>
                <a:t>1</a:t>
              </a:r>
              <a:r>
                <a:rPr lang="en-US" altLang="en-US" sz="1800">
                  <a:latin typeface="Times New Roman" panose="02020603050405020304" pitchFamily="18" charset="0"/>
                </a:rPr>
                <a:t>=56.394	</a:t>
              </a:r>
            </a:p>
            <a:p>
              <a:pPr>
                <a:spcBef>
                  <a:spcPct val="0"/>
                </a:spcBef>
                <a:buClrTx/>
                <a:buSzTx/>
                <a:buFontTx/>
                <a:buNone/>
              </a:pPr>
              <a:r>
                <a:rPr lang="en-US" altLang="en-US" sz="1800">
                  <a:latin typeface="Times New Roman" panose="02020603050405020304" pitchFamily="18" charset="0"/>
                </a:rPr>
                <a:t>	 X</a:t>
              </a:r>
              <a:r>
                <a:rPr lang="en-US" altLang="en-US" sz="1800" baseline="-25000">
                  <a:latin typeface="Times New Roman" panose="02020603050405020304" pitchFamily="18" charset="0"/>
                </a:rPr>
                <a:t>1</a:t>
              </a:r>
              <a:r>
                <a:rPr lang="en-US" altLang="en-US" sz="1800">
                  <a:latin typeface="Times New Roman" panose="02020603050405020304" pitchFamily="18" charset="0"/>
                </a:rPr>
                <a:t> &amp; X</a:t>
              </a:r>
              <a:r>
                <a:rPr lang="en-US" altLang="en-US" sz="1800" baseline="-25000">
                  <a:latin typeface="Times New Roman" panose="02020603050405020304" pitchFamily="18" charset="0"/>
                </a:rPr>
                <a:t>2</a:t>
              </a:r>
              <a:r>
                <a:rPr lang="en-US" altLang="en-US" sz="1800">
                  <a:latin typeface="Times New Roman" panose="02020603050405020304" pitchFamily="18" charset="0"/>
                </a:rPr>
                <a:t>	0.939	0.924	 7.471	</a:t>
              </a:r>
              <a:r>
                <a:rPr lang="en-US" altLang="en-US" sz="1800" i="1">
                  <a:latin typeface="Times New Roman" panose="02020603050405020304" pitchFamily="18" charset="0"/>
                </a:rPr>
                <a:t>b</a:t>
              </a:r>
              <a:r>
                <a:rPr lang="en-US" altLang="en-US" sz="1800" baseline="-25000">
                  <a:latin typeface="Times New Roman" panose="02020603050405020304" pitchFamily="18" charset="0"/>
                </a:rPr>
                <a:t>0</a:t>
              </a:r>
              <a:r>
                <a:rPr lang="en-US" altLang="en-US" sz="1800">
                  <a:latin typeface="Times New Roman" panose="02020603050405020304" pitchFamily="18" charset="0"/>
                </a:rPr>
                <a:t>=27.684, </a:t>
              </a:r>
              <a:r>
                <a:rPr lang="en-US" altLang="en-US" sz="1800" i="1">
                  <a:latin typeface="Times New Roman" panose="02020603050405020304" pitchFamily="18" charset="0"/>
                </a:rPr>
                <a:t>b</a:t>
              </a:r>
              <a:r>
                <a:rPr lang="en-US" altLang="en-US" sz="1800" baseline="-25000">
                  <a:latin typeface="Times New Roman" panose="02020603050405020304" pitchFamily="18" charset="0"/>
                </a:rPr>
                <a:t>1</a:t>
              </a:r>
              <a:r>
                <a:rPr lang="en-US" altLang="en-US" sz="1800">
                  <a:latin typeface="Times New Roman" panose="02020603050405020304" pitchFamily="18" charset="0"/>
                </a:rPr>
                <a:t>=38.576, </a:t>
              </a:r>
              <a:r>
                <a:rPr lang="en-US" altLang="en-US" sz="1800" i="1">
                  <a:latin typeface="Times New Roman" panose="02020603050405020304" pitchFamily="18" charset="0"/>
                </a:rPr>
                <a:t>b</a:t>
              </a:r>
              <a:r>
                <a:rPr lang="en-US" altLang="en-US" sz="1800" baseline="-25000">
                  <a:latin typeface="Times New Roman" panose="02020603050405020304" pitchFamily="18" charset="0"/>
                </a:rPr>
                <a:t>2</a:t>
              </a:r>
              <a:r>
                <a:rPr lang="en-US" altLang="en-US" sz="1800">
                  <a:latin typeface="Times New Roman" panose="02020603050405020304" pitchFamily="18" charset="0"/>
                </a:rPr>
                <a:t>=12.875</a:t>
              </a:r>
              <a:r>
                <a:rPr lang="en-US" altLang="en-US" sz="1800" i="1">
                  <a:latin typeface="Times New Roman" panose="02020603050405020304" pitchFamily="18" charset="0"/>
                </a:rPr>
                <a:t>	</a:t>
              </a:r>
            </a:p>
            <a:p>
              <a:pPr>
                <a:spcBef>
                  <a:spcPct val="0"/>
                </a:spcBef>
                <a:buClrTx/>
                <a:buSzTx/>
                <a:buFontTx/>
                <a:buNone/>
              </a:pPr>
              <a:r>
                <a:rPr lang="en-US" altLang="en-US" sz="1800">
                  <a:latin typeface="Times New Roman" panose="02020603050405020304" pitchFamily="18" charset="0"/>
                </a:rPr>
                <a:t>	 X</a:t>
              </a:r>
              <a:r>
                <a:rPr lang="en-US" altLang="en-US" sz="1800" baseline="-25000">
                  <a:latin typeface="Times New Roman" panose="02020603050405020304" pitchFamily="18" charset="0"/>
                </a:rPr>
                <a:t>1, </a:t>
              </a:r>
              <a:r>
                <a:rPr lang="en-US" altLang="en-US" sz="1800">
                  <a:latin typeface="Times New Roman" panose="02020603050405020304" pitchFamily="18" charset="0"/>
                </a:rPr>
                <a:t>X</a:t>
              </a:r>
              <a:r>
                <a:rPr lang="en-US" altLang="en-US" sz="1800" baseline="-25000">
                  <a:latin typeface="Times New Roman" panose="02020603050405020304" pitchFamily="18" charset="0"/>
                </a:rPr>
                <a:t>2</a:t>
              </a:r>
              <a:r>
                <a:rPr lang="en-US" altLang="en-US" sz="1800">
                  <a:latin typeface="Times New Roman" panose="02020603050405020304" pitchFamily="18" charset="0"/>
                </a:rPr>
                <a:t> &amp; X</a:t>
              </a:r>
              <a:r>
                <a:rPr lang="en-US" altLang="en-US" sz="1800" baseline="-25000">
                  <a:latin typeface="Times New Roman" panose="02020603050405020304" pitchFamily="18" charset="0"/>
                </a:rPr>
                <a:t>3</a:t>
              </a:r>
              <a:r>
                <a:rPr lang="en-US" altLang="en-US" sz="1800">
                  <a:latin typeface="Times New Roman" panose="02020603050405020304" pitchFamily="18" charset="0"/>
                </a:rPr>
                <a:t>	0.943	0.918	7.762	</a:t>
              </a:r>
              <a:r>
                <a:rPr lang="en-US" altLang="en-US" sz="1800" i="1">
                  <a:latin typeface="Times New Roman" panose="02020603050405020304" pitchFamily="18" charset="0"/>
                </a:rPr>
                <a:t>b</a:t>
              </a:r>
              <a:r>
                <a:rPr lang="en-US" altLang="en-US" sz="1800" baseline="-25000">
                  <a:latin typeface="Times New Roman" panose="02020603050405020304" pitchFamily="18" charset="0"/>
                </a:rPr>
                <a:t>0</a:t>
              </a:r>
              <a:r>
                <a:rPr lang="en-US" altLang="en-US" sz="1800">
                  <a:latin typeface="Times New Roman" panose="02020603050405020304" pitchFamily="18" charset="0"/>
                </a:rPr>
                <a:t>=26.440, </a:t>
              </a:r>
              <a:r>
                <a:rPr lang="en-US" altLang="en-US" sz="1800" i="1">
                  <a:latin typeface="Times New Roman" panose="02020603050405020304" pitchFamily="18" charset="0"/>
                </a:rPr>
                <a:t>b</a:t>
              </a:r>
              <a:r>
                <a:rPr lang="en-US" altLang="en-US" sz="1800" baseline="-25000">
                  <a:latin typeface="Times New Roman" panose="02020603050405020304" pitchFamily="18" charset="0"/>
                </a:rPr>
                <a:t>1</a:t>
              </a:r>
              <a:r>
                <a:rPr lang="en-US" altLang="en-US" sz="1800">
                  <a:latin typeface="Times New Roman" panose="02020603050405020304" pitchFamily="18" charset="0"/>
                </a:rPr>
                <a:t>=30.803, </a:t>
              </a:r>
              <a:r>
                <a:rPr lang="en-US" altLang="en-US" sz="1800" i="1">
                  <a:latin typeface="Times New Roman" panose="02020603050405020304" pitchFamily="18" charset="0"/>
                </a:rPr>
                <a:t>b</a:t>
              </a:r>
              <a:r>
                <a:rPr lang="en-US" altLang="en-US" sz="1800" baseline="-25000">
                  <a:latin typeface="Times New Roman" panose="02020603050405020304" pitchFamily="18" charset="0"/>
                </a:rPr>
                <a:t>2</a:t>
              </a:r>
              <a:r>
                <a:rPr lang="en-US" altLang="en-US" sz="1800">
                  <a:latin typeface="Times New Roman" panose="02020603050405020304" pitchFamily="18" charset="0"/>
                </a:rPr>
                <a:t>=12.567, </a:t>
              </a:r>
              <a:r>
                <a:rPr lang="en-US" altLang="en-US" sz="1800" i="1">
                  <a:latin typeface="Times New Roman" panose="02020603050405020304" pitchFamily="18" charset="0"/>
                </a:rPr>
                <a:t>b</a:t>
              </a:r>
              <a:r>
                <a:rPr lang="en-US" altLang="en-US" sz="1800" baseline="-25000">
                  <a:latin typeface="Times New Roman" panose="02020603050405020304" pitchFamily="18" charset="0"/>
                </a:rPr>
                <a:t>3</a:t>
              </a:r>
              <a:r>
                <a:rPr lang="en-US" altLang="en-US" sz="1800">
                  <a:latin typeface="Times New Roman" panose="02020603050405020304" pitchFamily="18" charset="0"/>
                </a:rPr>
                <a:t>=4.576</a:t>
              </a:r>
            </a:p>
          </p:txBody>
        </p:sp>
        <p:sp>
          <p:nvSpPr>
            <p:cNvPr id="7" name="Line 6"/>
            <p:cNvSpPr>
              <a:spLocks noChangeShapeType="1"/>
            </p:cNvSpPr>
            <p:nvPr/>
          </p:nvSpPr>
          <p:spPr bwMode="auto">
            <a:xfrm flipV="1">
              <a:off x="481" y="2149"/>
              <a:ext cx="5019" cy="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 name="Rectangle 7"/>
            <p:cNvSpPr>
              <a:spLocks noChangeArrowheads="1"/>
            </p:cNvSpPr>
            <p:nvPr/>
          </p:nvSpPr>
          <p:spPr bwMode="auto">
            <a:xfrm>
              <a:off x="253" y="1428"/>
              <a:ext cx="4896" cy="3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r>
                <a:rPr lang="en-US" altLang="en-US" sz="2400" dirty="0"/>
                <a:t>Key regression results are:</a:t>
              </a:r>
            </a:p>
          </p:txBody>
        </p:sp>
      </p:grpSp>
    </p:spTree>
    <p:extLst>
      <p:ext uri="{BB962C8B-B14F-4D97-AF65-F5344CB8AC3E}">
        <p14:creationId xmlns:p14="http://schemas.microsoft.com/office/powerpoint/2010/main" xmlns="" val="424130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Making Predictions</a:t>
            </a:r>
            <a:endParaRPr lang="en-US" dirty="0"/>
          </a:p>
        </p:txBody>
      </p:sp>
      <p:sp>
        <p:nvSpPr>
          <p:cNvPr id="3" name="Text Placeholder 2"/>
          <p:cNvSpPr>
            <a:spLocks noGrp="1"/>
          </p:cNvSpPr>
          <p:nvPr>
            <p:ph type="body" idx="1"/>
          </p:nvPr>
        </p:nvSpPr>
        <p:spPr>
          <a:xfrm>
            <a:off x="798068" y="1801311"/>
            <a:ext cx="10595863" cy="5293757"/>
          </a:xfrm>
        </p:spPr>
        <p:txBody>
          <a:bodyPr/>
          <a:lstStyle/>
          <a:p>
            <a:pPr marL="457200" indent="-457200">
              <a:buFont typeface="Arial" panose="020B0604020202020204" pitchFamily="34" charset="0"/>
              <a:buChar char="•"/>
            </a:pPr>
            <a:r>
              <a:rPr lang="en-US" altLang="en-US" dirty="0"/>
              <a:t>Let’s estimate the average selling price of a house with 2,100 square feet and a 2-car garage</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endParaRPr lang="en-US" altLang="en-US" dirty="0" smtClean="0"/>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smtClean="0"/>
              <a:t>The </a:t>
            </a:r>
            <a:r>
              <a:rPr lang="en-US" altLang="en-US" dirty="0"/>
              <a:t>estimated average selling price is $134,444</a:t>
            </a:r>
          </a:p>
          <a:p>
            <a:pPr marL="457200" indent="-457200">
              <a:buFont typeface="Arial" panose="020B0604020202020204" pitchFamily="34" charset="0"/>
              <a:buChar char="•"/>
            </a:pPr>
            <a:r>
              <a:rPr lang="en-US" altLang="en-US" dirty="0"/>
              <a:t>A 95% prediction interval for the actual selling price is approximately:</a:t>
            </a:r>
          </a:p>
          <a:p>
            <a:pPr marL="571500" indent="-571500">
              <a:buClrTx/>
              <a:buSzTx/>
              <a:buFont typeface="Arial" panose="020B0604020202020204" pitchFamily="34" charset="0"/>
              <a:buChar char="•"/>
            </a:pPr>
            <a:endParaRPr lang="en-US" altLang="en-US" sz="3600" dirty="0"/>
          </a:p>
          <a:p>
            <a:pPr marL="457200" indent="-457200">
              <a:buClrTx/>
              <a:buSzTx/>
              <a:buFont typeface="Arial" panose="020B0604020202020204" pitchFamily="34" charset="0"/>
              <a:buChar char="•"/>
            </a:pPr>
            <a:r>
              <a:rPr lang="en-US" altLang="en-US" dirty="0"/>
              <a:t>	95% lower prediction interval = 134.444 - 2*7.471 = $119,502</a:t>
            </a:r>
          </a:p>
          <a:p>
            <a:pPr marL="457200" indent="-457200">
              <a:buClrTx/>
              <a:buSzTx/>
              <a:buFont typeface="Arial" panose="020B0604020202020204" pitchFamily="34" charset="0"/>
              <a:buChar char="•"/>
            </a:pPr>
            <a:r>
              <a:rPr lang="en-US" altLang="en-US" dirty="0"/>
              <a:t>	95% lower prediction interval = 134.444 + 2*7.471 = $149,386</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endParaRPr lang="en-US" dirty="0"/>
          </a:p>
        </p:txBody>
      </p:sp>
      <p:grpSp>
        <p:nvGrpSpPr>
          <p:cNvPr id="4" name="Group 6"/>
          <p:cNvGrpSpPr>
            <a:grpSpLocks/>
          </p:cNvGrpSpPr>
          <p:nvPr/>
        </p:nvGrpSpPr>
        <p:grpSpPr bwMode="auto">
          <a:xfrm>
            <a:off x="1897064" y="2791676"/>
            <a:ext cx="7726363" cy="1138237"/>
            <a:chOff x="433" y="1199"/>
            <a:chExt cx="4867" cy="717"/>
          </a:xfrm>
        </p:grpSpPr>
        <p:graphicFrame>
          <p:nvGraphicFramePr>
            <p:cNvPr id="5" name="Object 4"/>
            <p:cNvGraphicFramePr>
              <a:graphicFrameLocks/>
            </p:cNvGraphicFramePr>
            <p:nvPr>
              <p:extLst>
                <p:ext uri="{D42A27DB-BD31-4B8C-83A1-F6EECF244321}">
                  <p14:modId xmlns:p14="http://schemas.microsoft.com/office/powerpoint/2010/main" xmlns="" val="3134914183"/>
                </p:ext>
              </p:extLst>
            </p:nvPr>
          </p:nvGraphicFramePr>
          <p:xfrm>
            <a:off x="735" y="1199"/>
            <a:ext cx="2268" cy="433"/>
          </p:xfrm>
          <a:graphic>
            <a:graphicData uri="http://schemas.openxmlformats.org/presentationml/2006/ole">
              <p:oleObj spid="_x0000_s15377" name="Equation" r:id="rId3" imgW="1358640" imgH="266400" progId="">
                <p:embed/>
              </p:oleObj>
            </a:graphicData>
          </a:graphic>
        </p:graphicFrame>
        <p:graphicFrame>
          <p:nvGraphicFramePr>
            <p:cNvPr id="6" name="Object 5"/>
            <p:cNvGraphicFramePr>
              <a:graphicFrameLocks/>
            </p:cNvGraphicFramePr>
            <p:nvPr>
              <p:extLst>
                <p:ext uri="{D42A27DB-BD31-4B8C-83A1-F6EECF244321}">
                  <p14:modId xmlns:p14="http://schemas.microsoft.com/office/powerpoint/2010/main" xmlns="" val="267549642"/>
                </p:ext>
              </p:extLst>
            </p:nvPr>
          </p:nvGraphicFramePr>
          <p:xfrm>
            <a:off x="433" y="1513"/>
            <a:ext cx="4867" cy="403"/>
          </p:xfrm>
          <a:graphic>
            <a:graphicData uri="http://schemas.openxmlformats.org/presentationml/2006/ole">
              <p:oleObj spid="_x0000_s15378" name="Equation" r:id="rId4" imgW="2946240" imgH="253800" progId="">
                <p:embed/>
              </p:oleObj>
            </a:graphicData>
          </a:graphic>
        </p:graphicFrame>
      </p:grpSp>
      <p:graphicFrame>
        <p:nvGraphicFramePr>
          <p:cNvPr id="7" name="Object 9"/>
          <p:cNvGraphicFramePr>
            <a:graphicFrameLocks/>
          </p:cNvGraphicFramePr>
          <p:nvPr>
            <p:extLst>
              <p:ext uri="{D42A27DB-BD31-4B8C-83A1-F6EECF244321}">
                <p14:modId xmlns:p14="http://schemas.microsoft.com/office/powerpoint/2010/main" xmlns="" val="619713326"/>
              </p:ext>
            </p:extLst>
          </p:nvPr>
        </p:nvGraphicFramePr>
        <p:xfrm>
          <a:off x="4316411" y="4713977"/>
          <a:ext cx="1779588" cy="798513"/>
        </p:xfrm>
        <a:graphic>
          <a:graphicData uri="http://schemas.openxmlformats.org/presentationml/2006/ole">
            <p:oleObj spid="_x0000_s15379" name="Equation" r:id="rId5" imgW="558720" imgH="253800" progId="">
              <p:embed/>
            </p:oleObj>
          </a:graphicData>
        </a:graphic>
      </p:graphicFrame>
    </p:spTree>
    <p:extLst>
      <p:ext uri="{BB962C8B-B14F-4D97-AF65-F5344CB8AC3E}">
        <p14:creationId xmlns:p14="http://schemas.microsoft.com/office/powerpoint/2010/main" xmlns="" val="64917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Binary Independent Variables</a:t>
            </a:r>
            <a:endParaRPr lang="en-US" dirty="0"/>
          </a:p>
        </p:txBody>
      </p:sp>
      <p:sp>
        <p:nvSpPr>
          <p:cNvPr id="3" name="Text Placeholder 2"/>
          <p:cNvSpPr>
            <a:spLocks noGrp="1"/>
          </p:cNvSpPr>
          <p:nvPr>
            <p:ph type="body" idx="1"/>
          </p:nvPr>
        </p:nvSpPr>
        <p:spPr>
          <a:xfrm>
            <a:off x="798068" y="1801311"/>
            <a:ext cx="10595863" cy="1292662"/>
          </a:xfrm>
        </p:spPr>
        <p:txBody>
          <a:bodyPr/>
          <a:lstStyle/>
          <a:p>
            <a:pPr marL="457200" indent="-457200">
              <a:buFont typeface="Arial" panose="020B0604020202020204" pitchFamily="34" charset="0"/>
              <a:buChar char="•"/>
            </a:pPr>
            <a:r>
              <a:rPr lang="en-US" altLang="en-US" dirty="0"/>
              <a:t>Other types of non-quantitative factors could independent variables could be included in the analysis using binary variables.</a:t>
            </a:r>
          </a:p>
          <a:p>
            <a:endParaRPr lang="en-US" dirty="0"/>
          </a:p>
        </p:txBody>
      </p:sp>
      <p:grpSp>
        <p:nvGrpSpPr>
          <p:cNvPr id="4" name="Group 6"/>
          <p:cNvGrpSpPr>
            <a:grpSpLocks/>
          </p:cNvGrpSpPr>
          <p:nvPr/>
        </p:nvGrpSpPr>
        <p:grpSpPr bwMode="auto">
          <a:xfrm>
            <a:off x="688340" y="3093973"/>
            <a:ext cx="8405813" cy="1292225"/>
            <a:chOff x="154" y="1367"/>
            <a:chExt cx="5295" cy="814"/>
          </a:xfrm>
        </p:grpSpPr>
        <p:sp>
          <p:nvSpPr>
            <p:cNvPr id="5" name="Rectangle 4"/>
            <p:cNvSpPr>
              <a:spLocks noChangeArrowheads="1"/>
            </p:cNvSpPr>
            <p:nvPr/>
          </p:nvSpPr>
          <p:spPr bwMode="auto">
            <a:xfrm>
              <a:off x="154" y="1367"/>
              <a:ext cx="5295"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r>
                <a:rPr lang="en-US" altLang="en-US" sz="2400" dirty="0"/>
                <a:t>Example: The presence (or absence) of a swimming pool,</a:t>
              </a:r>
            </a:p>
          </p:txBody>
        </p:sp>
        <p:graphicFrame>
          <p:nvGraphicFramePr>
            <p:cNvPr id="6" name="Object 5"/>
            <p:cNvGraphicFramePr>
              <a:graphicFrameLocks/>
            </p:cNvGraphicFramePr>
            <p:nvPr>
              <p:extLst>
                <p:ext uri="{D42A27DB-BD31-4B8C-83A1-F6EECF244321}">
                  <p14:modId xmlns:p14="http://schemas.microsoft.com/office/powerpoint/2010/main" xmlns="" val="370133519"/>
                </p:ext>
              </p:extLst>
            </p:nvPr>
          </p:nvGraphicFramePr>
          <p:xfrm>
            <a:off x="1450" y="1624"/>
            <a:ext cx="2179" cy="557"/>
          </p:xfrm>
          <a:graphic>
            <a:graphicData uri="http://schemas.openxmlformats.org/presentationml/2006/ole">
              <p:oleObj spid="_x0000_s16404" name="Equation" r:id="rId3" imgW="1815840" imgH="457200" progId="">
                <p:embed/>
              </p:oleObj>
            </a:graphicData>
          </a:graphic>
        </p:graphicFrame>
      </p:grpSp>
      <p:grpSp>
        <p:nvGrpSpPr>
          <p:cNvPr id="7" name="Group 10"/>
          <p:cNvGrpSpPr>
            <a:grpSpLocks/>
          </p:cNvGrpSpPr>
          <p:nvPr/>
        </p:nvGrpSpPr>
        <p:grpSpPr bwMode="auto">
          <a:xfrm>
            <a:off x="1028700" y="4386199"/>
            <a:ext cx="8637588" cy="2311399"/>
            <a:chOff x="156" y="2103"/>
            <a:chExt cx="5441" cy="1456"/>
          </a:xfrm>
        </p:grpSpPr>
        <p:graphicFrame>
          <p:nvGraphicFramePr>
            <p:cNvPr id="8" name="Object 7"/>
            <p:cNvGraphicFramePr>
              <a:graphicFrameLocks/>
            </p:cNvGraphicFramePr>
            <p:nvPr>
              <p:extLst>
                <p:ext uri="{D42A27DB-BD31-4B8C-83A1-F6EECF244321}">
                  <p14:modId xmlns:p14="http://schemas.microsoft.com/office/powerpoint/2010/main" xmlns="" val="735895609"/>
                </p:ext>
              </p:extLst>
            </p:nvPr>
          </p:nvGraphicFramePr>
          <p:xfrm>
            <a:off x="736" y="2498"/>
            <a:ext cx="3666" cy="550"/>
          </p:xfrm>
          <a:graphic>
            <a:graphicData uri="http://schemas.openxmlformats.org/presentationml/2006/ole">
              <p:oleObj spid="_x0000_s16405" name="Equation" r:id="rId4" imgW="3073320" imgH="457200" progId="">
                <p:embed/>
              </p:oleObj>
            </a:graphicData>
          </a:graphic>
        </p:graphicFrame>
        <p:sp>
          <p:nvSpPr>
            <p:cNvPr id="9" name="Rectangle 8"/>
            <p:cNvSpPr>
              <a:spLocks noChangeArrowheads="1"/>
            </p:cNvSpPr>
            <p:nvPr/>
          </p:nvSpPr>
          <p:spPr bwMode="auto">
            <a:xfrm>
              <a:off x="156" y="2103"/>
              <a:ext cx="5441" cy="6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r>
                <a:rPr lang="en-US" altLang="en-US" sz="2400" dirty="0"/>
                <a:t>Example: Whether the roof is in good, average or poor condition,</a:t>
              </a:r>
            </a:p>
          </p:txBody>
        </p:sp>
        <p:graphicFrame>
          <p:nvGraphicFramePr>
            <p:cNvPr id="10" name="Object 9"/>
            <p:cNvGraphicFramePr>
              <a:graphicFrameLocks/>
            </p:cNvGraphicFramePr>
            <p:nvPr>
              <p:extLst>
                <p:ext uri="{D42A27DB-BD31-4B8C-83A1-F6EECF244321}">
                  <p14:modId xmlns:p14="http://schemas.microsoft.com/office/powerpoint/2010/main" xmlns="" val="2281979171"/>
                </p:ext>
              </p:extLst>
            </p:nvPr>
          </p:nvGraphicFramePr>
          <p:xfrm>
            <a:off x="581" y="3016"/>
            <a:ext cx="3972" cy="543"/>
          </p:xfrm>
          <a:graphic>
            <a:graphicData uri="http://schemas.openxmlformats.org/presentationml/2006/ole">
              <p:oleObj spid="_x0000_s16406" name="Equation" r:id="rId5" imgW="3340080" imgH="457200" progId="">
                <p:embed/>
              </p:oleObj>
            </a:graphicData>
          </a:graphic>
        </p:graphicFrame>
      </p:grpSp>
    </p:spTree>
    <p:extLst>
      <p:ext uri="{BB962C8B-B14F-4D97-AF65-F5344CB8AC3E}">
        <p14:creationId xmlns:p14="http://schemas.microsoft.com/office/powerpoint/2010/main" xmlns="" val="11679181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Polynomial Regression</a:t>
            </a:r>
            <a:endParaRPr lang="en-US" dirty="0"/>
          </a:p>
        </p:txBody>
      </p:sp>
      <p:sp>
        <p:nvSpPr>
          <p:cNvPr id="3" name="Text Placeholder 2"/>
          <p:cNvSpPr>
            <a:spLocks noGrp="1"/>
          </p:cNvSpPr>
          <p:nvPr>
            <p:ph type="body" idx="1"/>
          </p:nvPr>
        </p:nvSpPr>
        <p:spPr>
          <a:xfrm>
            <a:off x="688340" y="5056689"/>
            <a:ext cx="10595863" cy="1292662"/>
          </a:xfrm>
        </p:spPr>
        <p:txBody>
          <a:bodyPr/>
          <a:lstStyle/>
          <a:p>
            <a:r>
              <a:rPr lang="en-US" altLang="en-US" dirty="0"/>
              <a:t>This graph suggests a quadratic relationship between square footage (</a:t>
            </a:r>
            <a:r>
              <a:rPr lang="en-US" altLang="en-US" dirty="0">
                <a:latin typeface="Times New Roman" panose="02020603050405020304" pitchFamily="18" charset="0"/>
              </a:rPr>
              <a:t>X</a:t>
            </a:r>
            <a:r>
              <a:rPr lang="en-US" altLang="en-US" dirty="0"/>
              <a:t>) and selling price (</a:t>
            </a:r>
            <a:r>
              <a:rPr lang="en-US" altLang="en-US" dirty="0">
                <a:latin typeface="Times New Roman" panose="02020603050405020304" pitchFamily="18" charset="0"/>
              </a:rPr>
              <a:t>Y</a:t>
            </a:r>
            <a:r>
              <a:rPr lang="en-US" altLang="en-US" dirty="0"/>
              <a:t>).</a:t>
            </a:r>
          </a:p>
          <a:p>
            <a:endParaRPr lang="en-US" dirty="0"/>
          </a:p>
        </p:txBody>
      </p:sp>
      <p:graphicFrame>
        <p:nvGraphicFramePr>
          <p:cNvPr id="5" name="Chart 4"/>
          <p:cNvGraphicFramePr>
            <a:graphicFrameLocks noGrp="1"/>
          </p:cNvGraphicFramePr>
          <p:nvPr>
            <p:extLst>
              <p:ext uri="{D42A27DB-BD31-4B8C-83A1-F6EECF244321}">
                <p14:modId xmlns:p14="http://schemas.microsoft.com/office/powerpoint/2010/main" xmlns="" val="44492581"/>
              </p:ext>
            </p:extLst>
          </p:nvPr>
        </p:nvGraphicFramePr>
        <p:xfrm>
          <a:off x="1685925" y="1314707"/>
          <a:ext cx="7886700" cy="39617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97493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The Regression Model</a:t>
            </a:r>
            <a:endParaRPr lang="en-US" dirty="0"/>
          </a:p>
        </p:txBody>
      </p:sp>
      <p:sp>
        <p:nvSpPr>
          <p:cNvPr id="3" name="Text Placeholder 2"/>
          <p:cNvSpPr>
            <a:spLocks noGrp="1"/>
          </p:cNvSpPr>
          <p:nvPr>
            <p:ph type="body" idx="1"/>
          </p:nvPr>
        </p:nvSpPr>
        <p:spPr>
          <a:xfrm>
            <a:off x="798068" y="1801311"/>
            <a:ext cx="10595863" cy="4308872"/>
          </a:xfrm>
        </p:spPr>
        <p:txBody>
          <a:bodyPr/>
          <a:lstStyle/>
          <a:p>
            <a:r>
              <a:rPr lang="en-US" altLang="en-US" dirty="0"/>
              <a:t>An appropriate regression function in this case might be</a:t>
            </a:r>
            <a:r>
              <a:rPr lang="en-US" altLang="en-US" dirty="0" smtClean="0"/>
              <a:t>,</a:t>
            </a:r>
          </a:p>
          <a:p>
            <a:endParaRPr lang="en-US" altLang="en-US" dirty="0"/>
          </a:p>
          <a:p>
            <a:endParaRPr lang="en-US" altLang="en-US" dirty="0" smtClean="0"/>
          </a:p>
          <a:p>
            <a:r>
              <a:rPr lang="en-US" altLang="en-US" dirty="0"/>
              <a:t>or equivalently</a:t>
            </a:r>
            <a:r>
              <a:rPr lang="en-US" altLang="en-US" dirty="0" smtClean="0"/>
              <a:t>,</a:t>
            </a:r>
          </a:p>
          <a:p>
            <a:endParaRPr lang="en-US" altLang="en-US" dirty="0"/>
          </a:p>
          <a:p>
            <a:endParaRPr lang="en-US" altLang="en-US" dirty="0" smtClean="0"/>
          </a:p>
          <a:p>
            <a:r>
              <a:rPr lang="en-US" altLang="en-US" dirty="0"/>
              <a:t>where,</a:t>
            </a:r>
          </a:p>
          <a:p>
            <a:endParaRPr lang="en-US" altLang="en-US" dirty="0"/>
          </a:p>
          <a:p>
            <a:endParaRPr lang="en-US" altLang="en-US" dirty="0"/>
          </a:p>
          <a:p>
            <a:endParaRPr lang="en-US" dirty="0"/>
          </a:p>
        </p:txBody>
      </p:sp>
      <p:graphicFrame>
        <p:nvGraphicFramePr>
          <p:cNvPr id="4" name="Object 4"/>
          <p:cNvGraphicFramePr>
            <a:graphicFrameLocks/>
          </p:cNvGraphicFramePr>
          <p:nvPr>
            <p:extLst>
              <p:ext uri="{D42A27DB-BD31-4B8C-83A1-F6EECF244321}">
                <p14:modId xmlns:p14="http://schemas.microsoft.com/office/powerpoint/2010/main" xmlns="" val="2292666732"/>
              </p:ext>
            </p:extLst>
          </p:nvPr>
        </p:nvGraphicFramePr>
        <p:xfrm>
          <a:off x="3255963" y="2323933"/>
          <a:ext cx="3671887" cy="747712"/>
        </p:xfrm>
        <a:graphic>
          <a:graphicData uri="http://schemas.openxmlformats.org/presentationml/2006/ole">
            <p:oleObj spid="_x0000_s17422" name="Equation" r:id="rId3" imgW="1384200" imgH="291960" progId="">
              <p:embed/>
            </p:oleObj>
          </a:graphicData>
        </a:graphic>
      </p:graphicFrame>
      <p:graphicFrame>
        <p:nvGraphicFramePr>
          <p:cNvPr id="5" name="Object 6"/>
          <p:cNvGraphicFramePr>
            <a:graphicFrameLocks/>
          </p:cNvGraphicFramePr>
          <p:nvPr>
            <p:extLst>
              <p:ext uri="{D42A27DB-BD31-4B8C-83A1-F6EECF244321}">
                <p14:modId xmlns:p14="http://schemas.microsoft.com/office/powerpoint/2010/main" xmlns="" val="3311152094"/>
              </p:ext>
            </p:extLst>
          </p:nvPr>
        </p:nvGraphicFramePr>
        <p:xfrm>
          <a:off x="3827463" y="3664322"/>
          <a:ext cx="3722687" cy="722312"/>
        </p:xfrm>
        <a:graphic>
          <a:graphicData uri="http://schemas.openxmlformats.org/presentationml/2006/ole">
            <p:oleObj spid="_x0000_s17423" name="Equation" r:id="rId4" imgW="1409400" imgH="291960" progId="">
              <p:embed/>
            </p:oleObj>
          </a:graphicData>
        </a:graphic>
      </p:graphicFrame>
      <p:graphicFrame>
        <p:nvGraphicFramePr>
          <p:cNvPr id="6" name="Object 8"/>
          <p:cNvGraphicFramePr>
            <a:graphicFrameLocks/>
          </p:cNvGraphicFramePr>
          <p:nvPr>
            <p:extLst>
              <p:ext uri="{D42A27DB-BD31-4B8C-83A1-F6EECF244321}">
                <p14:modId xmlns:p14="http://schemas.microsoft.com/office/powerpoint/2010/main" xmlns="" val="2780105231"/>
              </p:ext>
            </p:extLst>
          </p:nvPr>
        </p:nvGraphicFramePr>
        <p:xfrm>
          <a:off x="4829968" y="4979311"/>
          <a:ext cx="1717675" cy="674688"/>
        </p:xfrm>
        <a:graphic>
          <a:graphicData uri="http://schemas.openxmlformats.org/presentationml/2006/ole">
            <p:oleObj spid="_x0000_s17424" name="Equation" r:id="rId5" imgW="647640" imgH="279360" progId="">
              <p:embed/>
            </p:oleObj>
          </a:graphicData>
        </a:graphic>
      </p:graphicFrame>
    </p:spTree>
    <p:extLst>
      <p:ext uri="{BB962C8B-B14F-4D97-AF65-F5344CB8AC3E}">
        <p14:creationId xmlns:p14="http://schemas.microsoft.com/office/powerpoint/2010/main" xmlns="" val="2958332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990600" y="838200"/>
            <a:ext cx="7772400" cy="461665"/>
          </a:xfrm>
          <a:noFill/>
        </p:spPr>
        <p:txBody>
          <a:bodyPr/>
          <a:lstStyle/>
          <a:p>
            <a:r>
              <a:rPr lang="en-US" altLang="en-US" b="1" i="1" dirty="0" smtClean="0"/>
              <a:t>An Example</a:t>
            </a:r>
          </a:p>
        </p:txBody>
      </p:sp>
      <p:sp>
        <p:nvSpPr>
          <p:cNvPr id="8197" name="Rectangle 3"/>
          <p:cNvSpPr>
            <a:spLocks noGrp="1" noChangeArrowheads="1"/>
          </p:cNvSpPr>
          <p:nvPr>
            <p:ph type="body" idx="1"/>
          </p:nvPr>
        </p:nvSpPr>
        <p:spPr>
          <a:xfrm>
            <a:off x="1219200" y="1752600"/>
            <a:ext cx="10210800" cy="3970318"/>
          </a:xfrm>
          <a:noFill/>
        </p:spPr>
        <p:txBody>
          <a:bodyPr/>
          <a:lstStyle/>
          <a:p>
            <a:pPr marL="457200" indent="-457200">
              <a:buFont typeface="Arial" panose="020B0604020202020204" pitchFamily="34" charset="0"/>
              <a:buChar char="•"/>
            </a:pPr>
            <a:r>
              <a:rPr lang="en-US" altLang="en-US" sz="2800" dirty="0"/>
              <a:t>Consider the relationship between advertising (</a:t>
            </a:r>
            <a:r>
              <a:rPr lang="en-US" altLang="en-US" sz="2800" dirty="0">
                <a:latin typeface="Times New Roman" panose="02020603050405020304" pitchFamily="18" charset="0"/>
              </a:rPr>
              <a:t>X</a:t>
            </a:r>
            <a:r>
              <a:rPr lang="en-US" altLang="en-US" sz="2800" baseline="-25000" dirty="0">
                <a:latin typeface="Times New Roman" panose="02020603050405020304" pitchFamily="18" charset="0"/>
              </a:rPr>
              <a:t>1</a:t>
            </a:r>
            <a:r>
              <a:rPr lang="en-US" altLang="en-US" sz="2800" dirty="0"/>
              <a:t>) and sales (</a:t>
            </a:r>
            <a:r>
              <a:rPr lang="en-US" altLang="en-US" sz="2800" dirty="0">
                <a:latin typeface="Times New Roman" panose="02020603050405020304" pitchFamily="18" charset="0"/>
              </a:rPr>
              <a:t>Y</a:t>
            </a:r>
            <a:r>
              <a:rPr lang="en-US" altLang="en-US" sz="2800" dirty="0"/>
              <a:t>) for a company</a:t>
            </a:r>
            <a:r>
              <a:rPr lang="en-US" altLang="en-US" sz="2800" dirty="0" smtClean="0"/>
              <a:t>.</a:t>
            </a:r>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r>
              <a:rPr lang="en-US" altLang="en-US" sz="2800" dirty="0"/>
              <a:t>There probably </a:t>
            </a:r>
            <a:r>
              <a:rPr lang="en-US" altLang="en-US" sz="2800" i="1" dirty="0"/>
              <a:t>is</a:t>
            </a:r>
            <a:r>
              <a:rPr lang="en-US" altLang="en-US" sz="2800" dirty="0"/>
              <a:t> a relationship...</a:t>
            </a:r>
          </a:p>
          <a:p>
            <a:pPr marL="742950" lvl="1" indent="-285750">
              <a:buFont typeface="Arial" panose="020B0604020202020204" pitchFamily="34" charset="0"/>
              <a:buChar char="•"/>
            </a:pPr>
            <a:r>
              <a:rPr lang="en-US" altLang="en-US" dirty="0" smtClean="0"/>
              <a:t>...as advertising increases, sales should increase.</a:t>
            </a:r>
          </a:p>
          <a:p>
            <a:pPr marL="457200" indent="-457200">
              <a:buFont typeface="Arial" panose="020B0604020202020204" pitchFamily="34" charset="0"/>
              <a:buChar char="•"/>
            </a:pPr>
            <a:endParaRPr lang="en-US" altLang="en-US" sz="2800" dirty="0" smtClean="0"/>
          </a:p>
          <a:p>
            <a:pPr marL="457200" indent="-457200">
              <a:buFont typeface="Arial" panose="020B0604020202020204" pitchFamily="34" charset="0"/>
              <a:buChar char="•"/>
            </a:pPr>
            <a:r>
              <a:rPr lang="en-US" altLang="en-US" sz="2800" dirty="0" smtClean="0"/>
              <a:t>But </a:t>
            </a:r>
            <a:r>
              <a:rPr lang="en-US" altLang="en-US" sz="2800" dirty="0"/>
              <a:t>how would we measure and quantify this relationship?</a:t>
            </a:r>
          </a:p>
          <a:p>
            <a:pPr marL="342900" indent="-342900" algn="ctr">
              <a:buFont typeface="Arial" panose="020B0604020202020204" pitchFamily="34" charset="0"/>
              <a:buChar char="•"/>
            </a:pPr>
            <a:endParaRPr lang="en-US" altLang="en-US" sz="2400" dirty="0"/>
          </a:p>
          <a:p>
            <a:pPr marL="342900" indent="-342900" algn="ctr">
              <a:buFont typeface="Arial" panose="020B0604020202020204" pitchFamily="34" charset="0"/>
              <a:buChar char="•"/>
            </a:pPr>
            <a:endParaRPr lang="en-US" altLang="en-US" sz="2400" dirty="0" smtClean="0"/>
          </a:p>
          <a:p>
            <a:pPr algn="ctr">
              <a:buFont typeface="Monotype Sorts" pitchFamily="2" charset="2"/>
              <a:buNone/>
            </a:pPr>
            <a:r>
              <a:rPr lang="en-US" altLang="en-US" sz="2400" b="1" dirty="0" smtClean="0"/>
              <a:t>See </a:t>
            </a:r>
            <a:r>
              <a:rPr lang="en-US" altLang="en-US" sz="2400" b="1" dirty="0"/>
              <a:t>file Fig 9-1.xls</a:t>
            </a:r>
          </a:p>
        </p:txBody>
      </p:sp>
      <p:sp>
        <p:nvSpPr>
          <p:cNvPr id="8194" name="Footer Placeholder 3"/>
          <p:cNvSpPr>
            <a:spLocks noGrp="1"/>
          </p:cNvSpPr>
          <p:nvPr>
            <p:ph type="ftr" sz="quarter" idx="5"/>
          </p:nvPr>
        </p:nvSpPr>
        <p:spPr>
          <a:xfrm>
            <a:off x="7051044" y="6377943"/>
            <a:ext cx="5201919" cy="492443"/>
          </a:xfrm>
          <a:noFill/>
        </p:spPr>
        <p:txBody>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r>
              <a:rPr lang="en-US" altLang="en-US" sz="900" i="1"/>
              <a:t>Spreadsheet Modeling and Decision Analysis</a:t>
            </a:r>
            <a:r>
              <a:rPr lang="en-US" altLang="en-US" sz="900"/>
              <a:t>, 3e, by Cliff Ragsdale. © 2001 South-Western/Thomson Learning.</a:t>
            </a:r>
          </a:p>
          <a:p>
            <a:pPr>
              <a:spcBef>
                <a:spcPct val="0"/>
              </a:spcBef>
              <a:buClrTx/>
              <a:buSzTx/>
              <a:buFontTx/>
              <a:buNone/>
            </a:pPr>
            <a:endParaRPr lang="en-US" altLang="en-US" sz="1400"/>
          </a:p>
        </p:txBody>
      </p:sp>
      <p:sp>
        <p:nvSpPr>
          <p:cNvPr id="8195" name="Slide Number Placeholder 4"/>
          <p:cNvSpPr>
            <a:spLocks noGrp="1"/>
          </p:cNvSpPr>
          <p:nvPr>
            <p:ph type="sldNum" sz="quarter" idx="7"/>
          </p:nvPr>
        </p:nvSpPr>
        <p:spPr>
          <a:xfrm>
            <a:off x="10302240" y="6377940"/>
            <a:ext cx="2804160" cy="215444"/>
          </a:xfrm>
          <a:noFill/>
        </p:spPr>
        <p:txBody>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9-</a:t>
            </a:r>
            <a:fld id="{8CBCFB59-1014-4F25-9F6D-0E0D15C2273A}" type="slidenum">
              <a:rPr lang="en-US" altLang="en-US" sz="1400"/>
              <a:pPr>
                <a:spcBef>
                  <a:spcPct val="0"/>
                </a:spcBef>
                <a:buClrTx/>
                <a:buSzTx/>
                <a:buFontTx/>
                <a:buNone/>
              </a:pPr>
              <a:t>4</a:t>
            </a:fld>
            <a:endParaRPr lang="en-US" altLang="en-US" sz="1400"/>
          </a:p>
        </p:txBody>
      </p:sp>
    </p:spTree>
    <p:extLst>
      <p:ext uri="{BB962C8B-B14F-4D97-AF65-F5344CB8AC3E}">
        <p14:creationId xmlns:p14="http://schemas.microsoft.com/office/powerpoint/2010/main" xmlns="" val="5613337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Implementing the Model</a:t>
            </a:r>
            <a:endParaRPr lang="en-US" dirty="0"/>
          </a:p>
        </p:txBody>
      </p:sp>
      <p:sp>
        <p:nvSpPr>
          <p:cNvPr id="3" name="Text Placeholder 2"/>
          <p:cNvSpPr>
            <a:spLocks noGrp="1"/>
          </p:cNvSpPr>
          <p:nvPr>
            <p:ph type="body" idx="1"/>
          </p:nvPr>
        </p:nvSpPr>
        <p:spPr>
          <a:xfrm>
            <a:off x="798068" y="1801311"/>
            <a:ext cx="10595863" cy="861774"/>
          </a:xfrm>
        </p:spPr>
        <p:txBody>
          <a:bodyPr/>
          <a:lstStyle/>
          <a:p>
            <a:pPr algn="ctr"/>
            <a:r>
              <a:rPr lang="en-US" altLang="en-US" dirty="0"/>
              <a:t>See file Fig9-25.xls</a:t>
            </a:r>
          </a:p>
          <a:p>
            <a:endParaRPr lang="en-US" dirty="0"/>
          </a:p>
        </p:txBody>
      </p:sp>
    </p:spTree>
    <p:extLst>
      <p:ext uri="{BB962C8B-B14F-4D97-AF65-F5344CB8AC3E}">
        <p14:creationId xmlns:p14="http://schemas.microsoft.com/office/powerpoint/2010/main" xmlns="" val="113704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1231106"/>
          </a:xfrm>
        </p:spPr>
        <p:txBody>
          <a:bodyPr/>
          <a:lstStyle/>
          <a:p>
            <a:r>
              <a:rPr lang="en-US" altLang="en-US" i="1" dirty="0"/>
              <a:t>Graph of Estimated Quadratic Regression Function</a:t>
            </a:r>
            <a:endParaRPr lang="en-US" dirty="0"/>
          </a:p>
        </p:txBody>
      </p:sp>
      <p:pic>
        <p:nvPicPr>
          <p:cNvPr id="4" name="Picture 3"/>
          <p:cNvPicPr>
            <a:picLocks noChangeAspect="1"/>
          </p:cNvPicPr>
          <p:nvPr/>
        </p:nvPicPr>
        <p:blipFill>
          <a:blip r:embed="rId2" cstate="print"/>
          <a:stretch>
            <a:fillRect/>
          </a:stretch>
        </p:blipFill>
        <p:spPr>
          <a:xfrm>
            <a:off x="2857500" y="2411027"/>
            <a:ext cx="5705475" cy="3400425"/>
          </a:xfrm>
          <a:prstGeom prst="rect">
            <a:avLst/>
          </a:prstGeom>
        </p:spPr>
      </p:pic>
      <p:sp>
        <p:nvSpPr>
          <p:cNvPr id="3" name="Text Placeholder 2"/>
          <p:cNvSpPr>
            <a:spLocks noGrp="1"/>
          </p:cNvSpPr>
          <p:nvPr>
            <p:ph type="body" idx="1"/>
          </p:nvPr>
        </p:nvSpPr>
        <p:spPr>
          <a:xfrm>
            <a:off x="907796" y="2150042"/>
            <a:ext cx="10595863" cy="3922395"/>
          </a:xfrm>
        </p:spPr>
        <p:txBody>
          <a:bodyPr/>
          <a:lstStyle/>
          <a:p>
            <a:endParaRPr lang="en-US" dirty="0"/>
          </a:p>
        </p:txBody>
      </p:sp>
    </p:spTree>
    <p:extLst>
      <p:ext uri="{BB962C8B-B14F-4D97-AF65-F5344CB8AC3E}">
        <p14:creationId xmlns:p14="http://schemas.microsoft.com/office/powerpoint/2010/main" xmlns="" val="9499401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Fitting a Third Order Polynomial Model</a:t>
            </a:r>
            <a:endParaRPr lang="en-US" dirty="0"/>
          </a:p>
        </p:txBody>
      </p:sp>
      <p:sp>
        <p:nvSpPr>
          <p:cNvPr id="3" name="Text Placeholder 2"/>
          <p:cNvSpPr>
            <a:spLocks noGrp="1"/>
          </p:cNvSpPr>
          <p:nvPr>
            <p:ph type="body" idx="1"/>
          </p:nvPr>
        </p:nvSpPr>
        <p:spPr>
          <a:xfrm>
            <a:off x="798068" y="1801311"/>
            <a:ext cx="10595863" cy="4862870"/>
          </a:xfrm>
        </p:spPr>
        <p:txBody>
          <a:bodyPr/>
          <a:lstStyle/>
          <a:p>
            <a:r>
              <a:rPr lang="en-US" altLang="en-US" dirty="0"/>
              <a:t>We could also fit a third order polynomial model</a:t>
            </a:r>
            <a:r>
              <a:rPr lang="en-US" altLang="en-US" dirty="0" smtClean="0"/>
              <a:t>,</a:t>
            </a:r>
          </a:p>
          <a:p>
            <a:endParaRPr lang="en-US" altLang="en-US" dirty="0"/>
          </a:p>
          <a:p>
            <a:endParaRPr lang="en-US" altLang="en-US" dirty="0" smtClean="0"/>
          </a:p>
          <a:p>
            <a:endParaRPr lang="en-US" altLang="en-US" dirty="0"/>
          </a:p>
          <a:p>
            <a:r>
              <a:rPr lang="en-US" altLang="en-US" dirty="0"/>
              <a:t>or equivalently</a:t>
            </a:r>
            <a:r>
              <a:rPr lang="en-US" altLang="en-US" dirty="0" smtClean="0"/>
              <a:t>,</a:t>
            </a:r>
          </a:p>
          <a:p>
            <a:endParaRPr lang="en-US" altLang="en-US" dirty="0"/>
          </a:p>
          <a:p>
            <a:endParaRPr lang="en-US" altLang="en-US" dirty="0" smtClean="0"/>
          </a:p>
          <a:p>
            <a:r>
              <a:rPr lang="en-US" altLang="en-US" dirty="0"/>
              <a:t>where,</a:t>
            </a:r>
          </a:p>
          <a:p>
            <a:endParaRPr lang="en-US" altLang="en-US" dirty="0"/>
          </a:p>
          <a:p>
            <a:endParaRPr lang="en-US" altLang="en-US" dirty="0"/>
          </a:p>
          <a:p>
            <a:endParaRPr lang="en-US" dirty="0"/>
          </a:p>
        </p:txBody>
      </p:sp>
      <p:graphicFrame>
        <p:nvGraphicFramePr>
          <p:cNvPr id="4" name="Object 4"/>
          <p:cNvGraphicFramePr>
            <a:graphicFrameLocks/>
          </p:cNvGraphicFramePr>
          <p:nvPr>
            <p:extLst>
              <p:ext uri="{D42A27DB-BD31-4B8C-83A1-F6EECF244321}">
                <p14:modId xmlns:p14="http://schemas.microsoft.com/office/powerpoint/2010/main" xmlns="" val="4046345372"/>
              </p:ext>
            </p:extLst>
          </p:nvPr>
        </p:nvGraphicFramePr>
        <p:xfrm>
          <a:off x="3422650" y="2590975"/>
          <a:ext cx="4718050" cy="677863"/>
        </p:xfrm>
        <a:graphic>
          <a:graphicData uri="http://schemas.openxmlformats.org/presentationml/2006/ole">
            <p:oleObj spid="_x0000_s18446" name="Equation" r:id="rId3" imgW="1790640" imgH="266400" progId="">
              <p:embed/>
            </p:oleObj>
          </a:graphicData>
        </a:graphic>
      </p:graphicFrame>
      <p:graphicFrame>
        <p:nvGraphicFramePr>
          <p:cNvPr id="6" name="Object 6"/>
          <p:cNvGraphicFramePr>
            <a:graphicFrameLocks/>
          </p:cNvGraphicFramePr>
          <p:nvPr>
            <p:extLst>
              <p:ext uri="{D42A27DB-BD31-4B8C-83A1-F6EECF244321}">
                <p14:modId xmlns:p14="http://schemas.microsoft.com/office/powerpoint/2010/main" xmlns="" val="2649125437"/>
              </p:ext>
            </p:extLst>
          </p:nvPr>
        </p:nvGraphicFramePr>
        <p:xfrm>
          <a:off x="3154363" y="4079437"/>
          <a:ext cx="4775200" cy="654050"/>
        </p:xfrm>
        <a:graphic>
          <a:graphicData uri="http://schemas.openxmlformats.org/presentationml/2006/ole">
            <p:oleObj spid="_x0000_s18447" name="Equation" r:id="rId4" imgW="1815840" imgH="266400" progId="">
              <p:embed/>
            </p:oleObj>
          </a:graphicData>
        </a:graphic>
      </p:graphicFrame>
      <p:graphicFrame>
        <p:nvGraphicFramePr>
          <p:cNvPr id="7" name="Object 9"/>
          <p:cNvGraphicFramePr>
            <a:graphicFrameLocks/>
          </p:cNvGraphicFramePr>
          <p:nvPr>
            <p:extLst>
              <p:ext uri="{D42A27DB-BD31-4B8C-83A1-F6EECF244321}">
                <p14:modId xmlns:p14="http://schemas.microsoft.com/office/powerpoint/2010/main" xmlns="" val="4008808580"/>
              </p:ext>
            </p:extLst>
          </p:nvPr>
        </p:nvGraphicFramePr>
        <p:xfrm>
          <a:off x="4711700" y="5423087"/>
          <a:ext cx="1660525" cy="665162"/>
        </p:xfrm>
        <a:graphic>
          <a:graphicData uri="http://schemas.openxmlformats.org/presentationml/2006/ole">
            <p:oleObj spid="_x0000_s18448" name="Equation" r:id="rId5" imgW="634680" imgH="279360" progId="">
              <p:embed/>
            </p:oleObj>
          </a:graphicData>
        </a:graphic>
      </p:graphicFrame>
    </p:spTree>
    <p:extLst>
      <p:ext uri="{BB962C8B-B14F-4D97-AF65-F5344CB8AC3E}">
        <p14:creationId xmlns:p14="http://schemas.microsoft.com/office/powerpoint/2010/main" xmlns="" val="33578194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1231106"/>
          </a:xfrm>
        </p:spPr>
        <p:txBody>
          <a:bodyPr/>
          <a:lstStyle/>
          <a:p>
            <a:r>
              <a:rPr lang="en-US" altLang="en-US" i="1" dirty="0"/>
              <a:t>Graph of Estimated Third Order Polynomial Regression Function</a:t>
            </a:r>
            <a:endParaRPr lang="en-US" dirty="0"/>
          </a:p>
        </p:txBody>
      </p:sp>
      <p:pic>
        <p:nvPicPr>
          <p:cNvPr id="4" name="Picture 3"/>
          <p:cNvPicPr>
            <a:picLocks noChangeAspect="1"/>
          </p:cNvPicPr>
          <p:nvPr/>
        </p:nvPicPr>
        <p:blipFill>
          <a:blip r:embed="rId2" cstate="print"/>
          <a:stretch>
            <a:fillRect/>
          </a:stretch>
        </p:blipFill>
        <p:spPr>
          <a:xfrm>
            <a:off x="2228850" y="2260474"/>
            <a:ext cx="5734050" cy="3352800"/>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8919340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Overfitting</a:t>
            </a:r>
            <a:endParaRPr lang="en-US" dirty="0"/>
          </a:p>
        </p:txBody>
      </p:sp>
      <p:sp>
        <p:nvSpPr>
          <p:cNvPr id="3" name="Text Placeholder 2"/>
          <p:cNvSpPr>
            <a:spLocks noGrp="1"/>
          </p:cNvSpPr>
          <p:nvPr>
            <p:ph type="body" idx="1"/>
          </p:nvPr>
        </p:nvSpPr>
        <p:spPr>
          <a:xfrm>
            <a:off x="798068" y="1801311"/>
            <a:ext cx="10595863" cy="1292662"/>
          </a:xfrm>
        </p:spPr>
        <p:txBody>
          <a:bodyPr/>
          <a:lstStyle/>
          <a:p>
            <a:r>
              <a:rPr lang="en-US" altLang="en-US" dirty="0"/>
              <a:t>When fitting polynomial models, care must be taken to avoid overfitting.</a:t>
            </a:r>
          </a:p>
          <a:p>
            <a:r>
              <a:rPr lang="en-US" altLang="en-US" dirty="0"/>
              <a:t>The adjusted-R</a:t>
            </a:r>
            <a:r>
              <a:rPr lang="en-US" altLang="en-US" baseline="30000" dirty="0"/>
              <a:t>2</a:t>
            </a:r>
            <a:r>
              <a:rPr lang="en-US" altLang="en-US" dirty="0"/>
              <a:t> statistic can be used for this purpose here also.</a:t>
            </a:r>
          </a:p>
          <a:p>
            <a:endParaRPr lang="en-US" dirty="0"/>
          </a:p>
        </p:txBody>
      </p:sp>
    </p:spTree>
    <p:extLst>
      <p:ext uri="{BB962C8B-B14F-4D97-AF65-F5344CB8AC3E}">
        <p14:creationId xmlns:p14="http://schemas.microsoft.com/office/powerpoint/2010/main" xmlns="" val="34152948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dirty="0" smtClean="0"/>
              <a:t>Assignments</a:t>
            </a:r>
            <a:endParaRPr lang="en-US" dirty="0"/>
          </a:p>
        </p:txBody>
      </p:sp>
      <p:sp>
        <p:nvSpPr>
          <p:cNvPr id="3" name="Text Placeholder 2"/>
          <p:cNvSpPr>
            <a:spLocks noGrp="1"/>
          </p:cNvSpPr>
          <p:nvPr>
            <p:ph type="body" idx="1"/>
          </p:nvPr>
        </p:nvSpPr>
        <p:spPr>
          <a:xfrm>
            <a:off x="798068" y="1801311"/>
            <a:ext cx="10705591" cy="1107996"/>
          </a:xfrm>
        </p:spPr>
        <p:txBody>
          <a:bodyPr/>
          <a:lstStyle/>
          <a:p>
            <a:r>
              <a:rPr lang="en-US" sz="3600" dirty="0" smtClean="0"/>
              <a:t>Chapter 9</a:t>
            </a:r>
          </a:p>
          <a:p>
            <a:r>
              <a:rPr lang="en-US" sz="3600" dirty="0" smtClean="0"/>
              <a:t>Question no: </a:t>
            </a:r>
            <a:r>
              <a:rPr lang="en-US" sz="3600" dirty="0" smtClean="0"/>
              <a:t>6,8,9,10,12,13,15,17,20</a:t>
            </a:r>
            <a:endParaRPr lang="en-US" sz="3600" dirty="0"/>
          </a:p>
        </p:txBody>
      </p:sp>
    </p:spTree>
    <p:extLst>
      <p:ext uri="{BB962C8B-B14F-4D97-AF65-F5344CB8AC3E}">
        <p14:creationId xmlns:p14="http://schemas.microsoft.com/office/powerpoint/2010/main" xmlns="" val="28413328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907796" y="2944311"/>
            <a:ext cx="10595863" cy="615553"/>
          </a:xfrm>
        </p:spPr>
        <p:txBody>
          <a:bodyPr/>
          <a:lstStyle/>
          <a:p>
            <a:pPr algn="ctr"/>
            <a:r>
              <a:rPr lang="en-US" sz="4000" dirty="0" smtClean="0"/>
              <a:t>THANK YOU!!!</a:t>
            </a:r>
            <a:endParaRPr lang="en-US" sz="4000" dirty="0"/>
          </a:p>
        </p:txBody>
      </p:sp>
    </p:spTree>
    <p:extLst>
      <p:ext uri="{BB962C8B-B14F-4D97-AF65-F5344CB8AC3E}">
        <p14:creationId xmlns:p14="http://schemas.microsoft.com/office/powerpoint/2010/main" xmlns="" val="3792288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solidFill>
                  <a:srgbClr val="0070C0"/>
                </a:solidFill>
              </a:rPr>
              <a:t>A Scatter Plot of the Data</a:t>
            </a:r>
            <a:endParaRPr lang="en-US" dirty="0">
              <a:solidFill>
                <a:srgbClr val="0070C0"/>
              </a:solidFill>
            </a:endParaRPr>
          </a:p>
        </p:txBody>
      </p:sp>
      <p:graphicFrame>
        <p:nvGraphicFramePr>
          <p:cNvPr id="5" name="Chart 4"/>
          <p:cNvGraphicFramePr>
            <a:graphicFrameLocks/>
          </p:cNvGraphicFramePr>
          <p:nvPr>
            <p:extLst>
              <p:ext uri="{D42A27DB-BD31-4B8C-83A1-F6EECF244321}">
                <p14:modId xmlns:p14="http://schemas.microsoft.com/office/powerpoint/2010/main" xmlns="" val="2458010716"/>
              </p:ext>
            </p:extLst>
          </p:nvPr>
        </p:nvGraphicFramePr>
        <p:xfrm>
          <a:off x="1819275" y="1725110"/>
          <a:ext cx="7962899" cy="40470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352213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2601119" y="578486"/>
            <a:ext cx="7772400" cy="492443"/>
          </a:xfrm>
          <a:noFill/>
        </p:spPr>
        <p:txBody>
          <a:bodyPr/>
          <a:lstStyle/>
          <a:p>
            <a:r>
              <a:rPr lang="en-US" altLang="en-US" sz="3200" b="1" i="1" dirty="0"/>
              <a:t>The Nature of a Statistical Relationship</a:t>
            </a:r>
          </a:p>
        </p:txBody>
      </p:sp>
      <p:sp>
        <p:nvSpPr>
          <p:cNvPr id="10242" name="Footer Placeholder 3"/>
          <p:cNvSpPr>
            <a:spLocks noGrp="1"/>
          </p:cNvSpPr>
          <p:nvPr>
            <p:ph type="ftr" sz="quarter" idx="5"/>
          </p:nvPr>
        </p:nvSpPr>
        <p:spPr>
          <a:xfrm>
            <a:off x="7051044" y="6377943"/>
            <a:ext cx="5201919" cy="492443"/>
          </a:xfrm>
          <a:noFill/>
        </p:spPr>
        <p:txBody>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r>
              <a:rPr lang="en-US" altLang="en-US" sz="900" i="1"/>
              <a:t>Spreadsheet Modeling and Decision Analysis</a:t>
            </a:r>
            <a:r>
              <a:rPr lang="en-US" altLang="en-US" sz="900"/>
              <a:t>, 3e, by Cliff Ragsdale. © 2001 South-Western/Thomson Learning.</a:t>
            </a:r>
          </a:p>
          <a:p>
            <a:pPr>
              <a:spcBef>
                <a:spcPct val="0"/>
              </a:spcBef>
              <a:buClrTx/>
              <a:buSzTx/>
              <a:buFontTx/>
              <a:buNone/>
            </a:pPr>
            <a:endParaRPr lang="en-US" altLang="en-US" sz="1400"/>
          </a:p>
        </p:txBody>
      </p:sp>
      <p:sp>
        <p:nvSpPr>
          <p:cNvPr id="10243" name="Slide Number Placeholder 4"/>
          <p:cNvSpPr>
            <a:spLocks noGrp="1"/>
          </p:cNvSpPr>
          <p:nvPr>
            <p:ph type="sldNum" sz="quarter" idx="7"/>
          </p:nvPr>
        </p:nvSpPr>
        <p:spPr>
          <a:xfrm>
            <a:off x="10302240" y="6377940"/>
            <a:ext cx="2804160" cy="215444"/>
          </a:xfrm>
          <a:noFill/>
        </p:spPr>
        <p:txBody>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9-</a:t>
            </a:r>
            <a:fld id="{E36D7F92-3B29-4284-A731-D9C969F7A271}" type="slidenum">
              <a:rPr lang="en-US" altLang="en-US" sz="1400"/>
              <a:pPr>
                <a:spcBef>
                  <a:spcPct val="0"/>
                </a:spcBef>
                <a:buClrTx/>
                <a:buSzTx/>
                <a:buFontTx/>
                <a:buNone/>
              </a:pPr>
              <a:t>6</a:t>
            </a:fld>
            <a:endParaRPr lang="en-US" altLang="en-US" sz="1400"/>
          </a:p>
        </p:txBody>
      </p:sp>
      <p:sp>
        <p:nvSpPr>
          <p:cNvPr id="10245" name="Freeform 3"/>
          <p:cNvSpPr>
            <a:spLocks/>
          </p:cNvSpPr>
          <p:nvPr/>
        </p:nvSpPr>
        <p:spPr bwMode="auto">
          <a:xfrm>
            <a:off x="4175126" y="2981326"/>
            <a:ext cx="627063" cy="1312863"/>
          </a:xfrm>
          <a:custGeom>
            <a:avLst/>
            <a:gdLst>
              <a:gd name="T0" fmla="*/ 0 w 395"/>
              <a:gd name="T1" fmla="*/ 0 h 827"/>
              <a:gd name="T2" fmla="*/ 7561269 w 395"/>
              <a:gd name="T3" fmla="*/ 85685345 h 827"/>
              <a:gd name="T4" fmla="*/ 22682218 w 395"/>
              <a:gd name="T5" fmla="*/ 173891641 h 827"/>
              <a:gd name="T6" fmla="*/ 47883801 w 395"/>
              <a:gd name="T7" fmla="*/ 259576986 h 827"/>
              <a:gd name="T8" fmla="*/ 95766014 w 395"/>
              <a:gd name="T9" fmla="*/ 345262331 h 827"/>
              <a:gd name="T10" fmla="*/ 168851397 w 395"/>
              <a:gd name="T11" fmla="*/ 433467040 h 827"/>
              <a:gd name="T12" fmla="*/ 269657728 w 395"/>
              <a:gd name="T13" fmla="*/ 519152385 h 827"/>
              <a:gd name="T14" fmla="*/ 403225322 w 395"/>
              <a:gd name="T15" fmla="*/ 604837730 h 827"/>
              <a:gd name="T16" fmla="*/ 556955769 w 395"/>
              <a:gd name="T17" fmla="*/ 693044026 h 827"/>
              <a:gd name="T18" fmla="*/ 718245898 w 395"/>
              <a:gd name="T19" fmla="*/ 778729372 h 827"/>
              <a:gd name="T20" fmla="*/ 856853808 w 395"/>
              <a:gd name="T21" fmla="*/ 864414717 h 827"/>
              <a:gd name="T22" fmla="*/ 955140774 w 395"/>
              <a:gd name="T23" fmla="*/ 952619425 h 827"/>
              <a:gd name="T24" fmla="*/ 992942354 w 395"/>
              <a:gd name="T25" fmla="*/ 1040825721 h 827"/>
              <a:gd name="T26" fmla="*/ 955140774 w 395"/>
              <a:gd name="T27" fmla="*/ 1126511067 h 827"/>
              <a:gd name="T28" fmla="*/ 856853808 w 395"/>
              <a:gd name="T29" fmla="*/ 1212196412 h 827"/>
              <a:gd name="T30" fmla="*/ 718245898 w 395"/>
              <a:gd name="T31" fmla="*/ 1300401120 h 827"/>
              <a:gd name="T32" fmla="*/ 556955769 w 395"/>
              <a:gd name="T33" fmla="*/ 1386086465 h 827"/>
              <a:gd name="T34" fmla="*/ 403225322 w 395"/>
              <a:gd name="T35" fmla="*/ 1474292761 h 827"/>
              <a:gd name="T36" fmla="*/ 269657728 w 395"/>
              <a:gd name="T37" fmla="*/ 1559978107 h 827"/>
              <a:gd name="T38" fmla="*/ 168851397 w 395"/>
              <a:gd name="T39" fmla="*/ 1645663452 h 827"/>
              <a:gd name="T40" fmla="*/ 95766014 w 395"/>
              <a:gd name="T41" fmla="*/ 1733868160 h 827"/>
              <a:gd name="T42" fmla="*/ 47883801 w 395"/>
              <a:gd name="T43" fmla="*/ 1819553505 h 827"/>
              <a:gd name="T44" fmla="*/ 22682218 w 395"/>
              <a:gd name="T45" fmla="*/ 1905238851 h 827"/>
              <a:gd name="T46" fmla="*/ 7561269 w 395"/>
              <a:gd name="T47" fmla="*/ 1993445147 h 827"/>
              <a:gd name="T48" fmla="*/ 0 w 395"/>
              <a:gd name="T49" fmla="*/ 2081649855 h 8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5" h="827">
                <a:moveTo>
                  <a:pt x="0" y="0"/>
                </a:moveTo>
                <a:lnTo>
                  <a:pt x="3" y="34"/>
                </a:lnTo>
                <a:lnTo>
                  <a:pt x="9" y="69"/>
                </a:lnTo>
                <a:lnTo>
                  <a:pt x="19" y="103"/>
                </a:lnTo>
                <a:lnTo>
                  <a:pt x="38" y="137"/>
                </a:lnTo>
                <a:lnTo>
                  <a:pt x="67" y="172"/>
                </a:lnTo>
                <a:lnTo>
                  <a:pt x="107" y="206"/>
                </a:lnTo>
                <a:lnTo>
                  <a:pt x="160" y="240"/>
                </a:lnTo>
                <a:lnTo>
                  <a:pt x="221" y="275"/>
                </a:lnTo>
                <a:lnTo>
                  <a:pt x="285" y="309"/>
                </a:lnTo>
                <a:lnTo>
                  <a:pt x="340" y="343"/>
                </a:lnTo>
                <a:lnTo>
                  <a:pt x="379" y="378"/>
                </a:lnTo>
                <a:lnTo>
                  <a:pt x="394" y="413"/>
                </a:lnTo>
                <a:lnTo>
                  <a:pt x="379" y="447"/>
                </a:lnTo>
                <a:lnTo>
                  <a:pt x="340" y="481"/>
                </a:lnTo>
                <a:lnTo>
                  <a:pt x="285" y="516"/>
                </a:lnTo>
                <a:lnTo>
                  <a:pt x="221" y="550"/>
                </a:lnTo>
                <a:lnTo>
                  <a:pt x="160" y="585"/>
                </a:lnTo>
                <a:lnTo>
                  <a:pt x="107" y="619"/>
                </a:lnTo>
                <a:lnTo>
                  <a:pt x="67" y="653"/>
                </a:lnTo>
                <a:lnTo>
                  <a:pt x="38" y="688"/>
                </a:lnTo>
                <a:lnTo>
                  <a:pt x="19" y="722"/>
                </a:lnTo>
                <a:lnTo>
                  <a:pt x="9" y="756"/>
                </a:lnTo>
                <a:lnTo>
                  <a:pt x="3" y="791"/>
                </a:lnTo>
                <a:lnTo>
                  <a:pt x="0" y="826"/>
                </a:lnTo>
              </a:path>
            </a:pathLst>
          </a:custGeom>
          <a:noFill/>
          <a:ln w="25400" cap="rnd" cmpd="sng">
            <a:solidFill>
              <a:srgbClr val="00CC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46" name="Rectangle 4"/>
          <p:cNvSpPr>
            <a:spLocks noChangeArrowheads="1"/>
          </p:cNvSpPr>
          <p:nvPr/>
        </p:nvSpPr>
        <p:spPr bwMode="auto">
          <a:xfrm>
            <a:off x="2865438" y="1151839"/>
            <a:ext cx="8262937" cy="5129211"/>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endParaRPr lang="en-US" altLang="en-US" sz="2400"/>
          </a:p>
        </p:txBody>
      </p:sp>
      <p:sp>
        <p:nvSpPr>
          <p:cNvPr id="10247" name="Arc 5"/>
          <p:cNvSpPr>
            <a:spLocks/>
          </p:cNvSpPr>
          <p:nvPr/>
        </p:nvSpPr>
        <p:spPr bwMode="auto">
          <a:xfrm rot="10800000">
            <a:off x="3395664" y="1787525"/>
            <a:ext cx="5703887" cy="4260850"/>
          </a:xfrm>
          <a:custGeom>
            <a:avLst/>
            <a:gdLst>
              <a:gd name="T0" fmla="*/ 1582485865 w 20559"/>
              <a:gd name="T1" fmla="*/ 257864385 h 21597"/>
              <a:gd name="T2" fmla="*/ 26863674 w 20559"/>
              <a:gd name="T3" fmla="*/ 840618730 h 21597"/>
              <a:gd name="T4" fmla="*/ 0 w 20559"/>
              <a:gd name="T5" fmla="*/ 0 h 21597"/>
              <a:gd name="T6" fmla="*/ 0 60000 65536"/>
              <a:gd name="T7" fmla="*/ 0 60000 65536"/>
              <a:gd name="T8" fmla="*/ 0 60000 65536"/>
            </a:gdLst>
            <a:ahLst/>
            <a:cxnLst>
              <a:cxn ang="T6">
                <a:pos x="T0" y="T1"/>
              </a:cxn>
              <a:cxn ang="T7">
                <a:pos x="T2" y="T3"/>
              </a:cxn>
              <a:cxn ang="T8">
                <a:pos x="T4" y="T5"/>
              </a:cxn>
            </a:cxnLst>
            <a:rect l="0" t="0" r="r" b="b"/>
            <a:pathLst>
              <a:path w="20559" h="21597" fill="none" extrusionOk="0">
                <a:moveTo>
                  <a:pt x="20558" y="6624"/>
                </a:moveTo>
                <a:cubicBezTo>
                  <a:pt x="17722" y="15427"/>
                  <a:pt x="9596" y="21447"/>
                  <a:pt x="349" y="21597"/>
                </a:cubicBezTo>
              </a:path>
              <a:path w="20559" h="21597" stroke="0" extrusionOk="0">
                <a:moveTo>
                  <a:pt x="20558" y="6624"/>
                </a:moveTo>
                <a:cubicBezTo>
                  <a:pt x="17722" y="15427"/>
                  <a:pt x="9596" y="21447"/>
                  <a:pt x="349" y="21597"/>
                </a:cubicBezTo>
                <a:lnTo>
                  <a:pt x="0" y="0"/>
                </a:lnTo>
                <a:lnTo>
                  <a:pt x="20558" y="6624"/>
                </a:lnTo>
                <a:close/>
              </a:path>
            </a:pathLst>
          </a:custGeom>
          <a:noFill/>
          <a:ln w="25400" cap="rnd">
            <a:solidFill>
              <a:srgbClr val="3399FF"/>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248" name="Line 6"/>
          <p:cNvSpPr>
            <a:spLocks noChangeShapeType="1"/>
          </p:cNvSpPr>
          <p:nvPr/>
        </p:nvSpPr>
        <p:spPr bwMode="auto">
          <a:xfrm flipH="1">
            <a:off x="4152900" y="3632200"/>
            <a:ext cx="647700" cy="0"/>
          </a:xfrm>
          <a:prstGeom prst="line">
            <a:avLst/>
          </a:prstGeom>
          <a:noFill/>
          <a:ln w="254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249" name="Freeform 7"/>
          <p:cNvSpPr>
            <a:spLocks/>
          </p:cNvSpPr>
          <p:nvPr/>
        </p:nvSpPr>
        <p:spPr bwMode="auto">
          <a:xfrm>
            <a:off x="5189538" y="2173289"/>
            <a:ext cx="628650" cy="1311275"/>
          </a:xfrm>
          <a:custGeom>
            <a:avLst/>
            <a:gdLst>
              <a:gd name="T0" fmla="*/ 0 w 396"/>
              <a:gd name="T1" fmla="*/ 0 h 826"/>
              <a:gd name="T2" fmla="*/ 7561263 w 396"/>
              <a:gd name="T3" fmla="*/ 85685313 h 826"/>
              <a:gd name="T4" fmla="*/ 22682200 w 396"/>
              <a:gd name="T5" fmla="*/ 173891575 h 826"/>
              <a:gd name="T6" fmla="*/ 47883763 w 396"/>
              <a:gd name="T7" fmla="*/ 257055938 h 826"/>
              <a:gd name="T8" fmla="*/ 95765938 w 396"/>
              <a:gd name="T9" fmla="*/ 345262200 h 826"/>
              <a:gd name="T10" fmla="*/ 168851263 w 396"/>
              <a:gd name="T11" fmla="*/ 433466875 h 826"/>
              <a:gd name="T12" fmla="*/ 272176875 w 396"/>
              <a:gd name="T13" fmla="*/ 519152188 h 826"/>
              <a:gd name="T14" fmla="*/ 403225000 w 396"/>
              <a:gd name="T15" fmla="*/ 604837500 h 826"/>
              <a:gd name="T16" fmla="*/ 559474688 w 396"/>
              <a:gd name="T17" fmla="*/ 693043763 h 826"/>
              <a:gd name="T18" fmla="*/ 720764688 w 396"/>
              <a:gd name="T19" fmla="*/ 778729075 h 826"/>
              <a:gd name="T20" fmla="*/ 859374075 w 396"/>
              <a:gd name="T21" fmla="*/ 864414388 h 826"/>
              <a:gd name="T22" fmla="*/ 957659375 w 396"/>
              <a:gd name="T23" fmla="*/ 950099700 h 826"/>
              <a:gd name="T24" fmla="*/ 995462513 w 396"/>
              <a:gd name="T25" fmla="*/ 1038304375 h 826"/>
              <a:gd name="T26" fmla="*/ 957659375 w 396"/>
              <a:gd name="T27" fmla="*/ 1126510638 h 826"/>
              <a:gd name="T28" fmla="*/ 859374075 w 396"/>
              <a:gd name="T29" fmla="*/ 1209675000 h 826"/>
              <a:gd name="T30" fmla="*/ 720764688 w 396"/>
              <a:gd name="T31" fmla="*/ 1297881263 h 826"/>
              <a:gd name="T32" fmla="*/ 559474688 w 396"/>
              <a:gd name="T33" fmla="*/ 1386085938 h 826"/>
              <a:gd name="T34" fmla="*/ 403225000 w 396"/>
              <a:gd name="T35" fmla="*/ 1471771250 h 826"/>
              <a:gd name="T36" fmla="*/ 272176875 w 396"/>
              <a:gd name="T37" fmla="*/ 1557456563 h 826"/>
              <a:gd name="T38" fmla="*/ 168851263 w 396"/>
              <a:gd name="T39" fmla="*/ 1643141875 h 826"/>
              <a:gd name="T40" fmla="*/ 95765938 w 396"/>
              <a:gd name="T41" fmla="*/ 1731348138 h 826"/>
              <a:gd name="T42" fmla="*/ 47883763 w 396"/>
              <a:gd name="T43" fmla="*/ 1819552813 h 826"/>
              <a:gd name="T44" fmla="*/ 22682200 w 396"/>
              <a:gd name="T45" fmla="*/ 1902718763 h 826"/>
              <a:gd name="T46" fmla="*/ 7561263 w 396"/>
              <a:gd name="T47" fmla="*/ 1990923438 h 826"/>
              <a:gd name="T48" fmla="*/ 0 w 396"/>
              <a:gd name="T49" fmla="*/ 2079129700 h 8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6" h="826">
                <a:moveTo>
                  <a:pt x="0" y="0"/>
                </a:moveTo>
                <a:lnTo>
                  <a:pt x="3" y="34"/>
                </a:lnTo>
                <a:lnTo>
                  <a:pt x="9" y="69"/>
                </a:lnTo>
                <a:lnTo>
                  <a:pt x="19" y="102"/>
                </a:lnTo>
                <a:lnTo>
                  <a:pt x="38" y="137"/>
                </a:lnTo>
                <a:lnTo>
                  <a:pt x="67" y="172"/>
                </a:lnTo>
                <a:lnTo>
                  <a:pt x="108" y="206"/>
                </a:lnTo>
                <a:lnTo>
                  <a:pt x="160" y="240"/>
                </a:lnTo>
                <a:lnTo>
                  <a:pt x="222" y="275"/>
                </a:lnTo>
                <a:lnTo>
                  <a:pt x="286" y="309"/>
                </a:lnTo>
                <a:lnTo>
                  <a:pt x="341" y="343"/>
                </a:lnTo>
                <a:lnTo>
                  <a:pt x="380" y="377"/>
                </a:lnTo>
                <a:lnTo>
                  <a:pt x="395" y="412"/>
                </a:lnTo>
                <a:lnTo>
                  <a:pt x="380" y="447"/>
                </a:lnTo>
                <a:lnTo>
                  <a:pt x="341" y="480"/>
                </a:lnTo>
                <a:lnTo>
                  <a:pt x="286" y="515"/>
                </a:lnTo>
                <a:lnTo>
                  <a:pt x="222" y="550"/>
                </a:lnTo>
                <a:lnTo>
                  <a:pt x="160" y="584"/>
                </a:lnTo>
                <a:lnTo>
                  <a:pt x="108" y="618"/>
                </a:lnTo>
                <a:lnTo>
                  <a:pt x="67" y="652"/>
                </a:lnTo>
                <a:lnTo>
                  <a:pt x="38" y="687"/>
                </a:lnTo>
                <a:lnTo>
                  <a:pt x="19" y="722"/>
                </a:lnTo>
                <a:lnTo>
                  <a:pt x="9" y="755"/>
                </a:lnTo>
                <a:lnTo>
                  <a:pt x="3" y="790"/>
                </a:lnTo>
                <a:lnTo>
                  <a:pt x="0" y="825"/>
                </a:lnTo>
              </a:path>
            </a:pathLst>
          </a:custGeom>
          <a:noFill/>
          <a:ln w="25400" cap="rnd" cmpd="sng">
            <a:solidFill>
              <a:srgbClr val="00CC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50" name="Line 8"/>
          <p:cNvSpPr>
            <a:spLocks noChangeShapeType="1"/>
          </p:cNvSpPr>
          <p:nvPr/>
        </p:nvSpPr>
        <p:spPr bwMode="auto">
          <a:xfrm flipH="1">
            <a:off x="5168900" y="2832100"/>
            <a:ext cx="647700" cy="0"/>
          </a:xfrm>
          <a:prstGeom prst="line">
            <a:avLst/>
          </a:prstGeom>
          <a:noFill/>
          <a:ln w="254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251" name="Freeform 9"/>
          <p:cNvSpPr>
            <a:spLocks/>
          </p:cNvSpPr>
          <p:nvPr/>
        </p:nvSpPr>
        <p:spPr bwMode="auto">
          <a:xfrm>
            <a:off x="6491288" y="1574801"/>
            <a:ext cx="627062" cy="1311275"/>
          </a:xfrm>
          <a:custGeom>
            <a:avLst/>
            <a:gdLst>
              <a:gd name="T0" fmla="*/ 0 w 395"/>
              <a:gd name="T1" fmla="*/ 0 h 826"/>
              <a:gd name="T2" fmla="*/ 7559669 w 395"/>
              <a:gd name="T3" fmla="*/ 85685313 h 826"/>
              <a:gd name="T4" fmla="*/ 22680594 w 395"/>
              <a:gd name="T5" fmla="*/ 173891575 h 826"/>
              <a:gd name="T6" fmla="*/ 47882137 w 395"/>
              <a:gd name="T7" fmla="*/ 257055938 h 826"/>
              <a:gd name="T8" fmla="*/ 95765861 w 395"/>
              <a:gd name="T9" fmla="*/ 345262200 h 826"/>
              <a:gd name="T10" fmla="*/ 168849540 w 395"/>
              <a:gd name="T11" fmla="*/ 433466875 h 826"/>
              <a:gd name="T12" fmla="*/ 269655710 w 395"/>
              <a:gd name="T13" fmla="*/ 519152188 h 826"/>
              <a:gd name="T14" fmla="*/ 403224678 w 395"/>
              <a:gd name="T15" fmla="*/ 604837500 h 826"/>
              <a:gd name="T16" fmla="*/ 556953293 w 395"/>
              <a:gd name="T17" fmla="*/ 693043763 h 826"/>
              <a:gd name="T18" fmla="*/ 718243165 w 395"/>
              <a:gd name="T19" fmla="*/ 778729075 h 826"/>
              <a:gd name="T20" fmla="*/ 856852442 w 395"/>
              <a:gd name="T21" fmla="*/ 864414388 h 826"/>
              <a:gd name="T22" fmla="*/ 955137663 w 395"/>
              <a:gd name="T23" fmla="*/ 950099700 h 826"/>
              <a:gd name="T24" fmla="*/ 992940771 w 395"/>
              <a:gd name="T25" fmla="*/ 1038304375 h 826"/>
              <a:gd name="T26" fmla="*/ 955137663 w 395"/>
              <a:gd name="T27" fmla="*/ 1126510638 h 826"/>
              <a:gd name="T28" fmla="*/ 856852442 w 395"/>
              <a:gd name="T29" fmla="*/ 1209675000 h 826"/>
              <a:gd name="T30" fmla="*/ 718243165 w 395"/>
              <a:gd name="T31" fmla="*/ 1297881263 h 826"/>
              <a:gd name="T32" fmla="*/ 556953293 w 395"/>
              <a:gd name="T33" fmla="*/ 1386085938 h 826"/>
              <a:gd name="T34" fmla="*/ 403224678 w 395"/>
              <a:gd name="T35" fmla="*/ 1471771250 h 826"/>
              <a:gd name="T36" fmla="*/ 269655710 w 395"/>
              <a:gd name="T37" fmla="*/ 1557456563 h 826"/>
              <a:gd name="T38" fmla="*/ 168849540 w 395"/>
              <a:gd name="T39" fmla="*/ 1643141875 h 826"/>
              <a:gd name="T40" fmla="*/ 95765861 w 395"/>
              <a:gd name="T41" fmla="*/ 1731348138 h 826"/>
              <a:gd name="T42" fmla="*/ 47882137 w 395"/>
              <a:gd name="T43" fmla="*/ 1819552813 h 826"/>
              <a:gd name="T44" fmla="*/ 22680594 w 395"/>
              <a:gd name="T45" fmla="*/ 1902718763 h 826"/>
              <a:gd name="T46" fmla="*/ 7559669 w 395"/>
              <a:gd name="T47" fmla="*/ 1990923438 h 826"/>
              <a:gd name="T48" fmla="*/ 0 w 395"/>
              <a:gd name="T49" fmla="*/ 2079129700 h 8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5" h="826">
                <a:moveTo>
                  <a:pt x="0" y="0"/>
                </a:moveTo>
                <a:lnTo>
                  <a:pt x="3" y="34"/>
                </a:lnTo>
                <a:lnTo>
                  <a:pt x="9" y="69"/>
                </a:lnTo>
                <a:lnTo>
                  <a:pt x="19" y="102"/>
                </a:lnTo>
                <a:lnTo>
                  <a:pt x="38" y="137"/>
                </a:lnTo>
                <a:lnTo>
                  <a:pt x="67" y="172"/>
                </a:lnTo>
                <a:lnTo>
                  <a:pt x="107" y="206"/>
                </a:lnTo>
                <a:lnTo>
                  <a:pt x="160" y="240"/>
                </a:lnTo>
                <a:lnTo>
                  <a:pt x="221" y="275"/>
                </a:lnTo>
                <a:lnTo>
                  <a:pt x="285" y="309"/>
                </a:lnTo>
                <a:lnTo>
                  <a:pt x="340" y="343"/>
                </a:lnTo>
                <a:lnTo>
                  <a:pt x="379" y="377"/>
                </a:lnTo>
                <a:lnTo>
                  <a:pt x="394" y="412"/>
                </a:lnTo>
                <a:lnTo>
                  <a:pt x="379" y="447"/>
                </a:lnTo>
                <a:lnTo>
                  <a:pt x="340" y="480"/>
                </a:lnTo>
                <a:lnTo>
                  <a:pt x="285" y="515"/>
                </a:lnTo>
                <a:lnTo>
                  <a:pt x="221" y="550"/>
                </a:lnTo>
                <a:lnTo>
                  <a:pt x="160" y="584"/>
                </a:lnTo>
                <a:lnTo>
                  <a:pt x="107" y="618"/>
                </a:lnTo>
                <a:lnTo>
                  <a:pt x="67" y="652"/>
                </a:lnTo>
                <a:lnTo>
                  <a:pt x="38" y="687"/>
                </a:lnTo>
                <a:lnTo>
                  <a:pt x="19" y="722"/>
                </a:lnTo>
                <a:lnTo>
                  <a:pt x="9" y="755"/>
                </a:lnTo>
                <a:lnTo>
                  <a:pt x="3" y="790"/>
                </a:lnTo>
                <a:lnTo>
                  <a:pt x="0" y="825"/>
                </a:lnTo>
              </a:path>
            </a:pathLst>
          </a:custGeom>
          <a:noFill/>
          <a:ln w="25400" cap="rnd" cmpd="sng">
            <a:solidFill>
              <a:srgbClr val="00CC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52" name="Line 10"/>
          <p:cNvSpPr>
            <a:spLocks noChangeShapeType="1"/>
          </p:cNvSpPr>
          <p:nvPr/>
        </p:nvSpPr>
        <p:spPr bwMode="auto">
          <a:xfrm flipH="1">
            <a:off x="6469063" y="2225675"/>
            <a:ext cx="647700" cy="0"/>
          </a:xfrm>
          <a:prstGeom prst="line">
            <a:avLst/>
          </a:prstGeom>
          <a:noFill/>
          <a:ln w="254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253" name="Freeform 11"/>
          <p:cNvSpPr>
            <a:spLocks/>
          </p:cNvSpPr>
          <p:nvPr/>
        </p:nvSpPr>
        <p:spPr bwMode="auto">
          <a:xfrm>
            <a:off x="7939088" y="1216026"/>
            <a:ext cx="628650" cy="1312863"/>
          </a:xfrm>
          <a:custGeom>
            <a:avLst/>
            <a:gdLst>
              <a:gd name="T0" fmla="*/ 0 w 396"/>
              <a:gd name="T1" fmla="*/ 0 h 827"/>
              <a:gd name="T2" fmla="*/ 7561263 w 396"/>
              <a:gd name="T3" fmla="*/ 85685345 h 827"/>
              <a:gd name="T4" fmla="*/ 22682200 w 396"/>
              <a:gd name="T5" fmla="*/ 173891641 h 827"/>
              <a:gd name="T6" fmla="*/ 47883763 w 396"/>
              <a:gd name="T7" fmla="*/ 259576986 h 827"/>
              <a:gd name="T8" fmla="*/ 95765938 w 396"/>
              <a:gd name="T9" fmla="*/ 345262331 h 827"/>
              <a:gd name="T10" fmla="*/ 168851263 w 396"/>
              <a:gd name="T11" fmla="*/ 433467040 h 827"/>
              <a:gd name="T12" fmla="*/ 272176875 w 396"/>
              <a:gd name="T13" fmla="*/ 519152385 h 827"/>
              <a:gd name="T14" fmla="*/ 403225000 w 396"/>
              <a:gd name="T15" fmla="*/ 604837730 h 827"/>
              <a:gd name="T16" fmla="*/ 559474688 w 396"/>
              <a:gd name="T17" fmla="*/ 693044026 h 827"/>
              <a:gd name="T18" fmla="*/ 720764688 w 396"/>
              <a:gd name="T19" fmla="*/ 778729372 h 827"/>
              <a:gd name="T20" fmla="*/ 859374075 w 396"/>
              <a:gd name="T21" fmla="*/ 864414717 h 827"/>
              <a:gd name="T22" fmla="*/ 957659375 w 396"/>
              <a:gd name="T23" fmla="*/ 952619425 h 827"/>
              <a:gd name="T24" fmla="*/ 995462513 w 396"/>
              <a:gd name="T25" fmla="*/ 1040825721 h 827"/>
              <a:gd name="T26" fmla="*/ 957659375 w 396"/>
              <a:gd name="T27" fmla="*/ 1126511067 h 827"/>
              <a:gd name="T28" fmla="*/ 859374075 w 396"/>
              <a:gd name="T29" fmla="*/ 1212196412 h 827"/>
              <a:gd name="T30" fmla="*/ 720764688 w 396"/>
              <a:gd name="T31" fmla="*/ 1300401120 h 827"/>
              <a:gd name="T32" fmla="*/ 559474688 w 396"/>
              <a:gd name="T33" fmla="*/ 1386086465 h 827"/>
              <a:gd name="T34" fmla="*/ 403225000 w 396"/>
              <a:gd name="T35" fmla="*/ 1474292761 h 827"/>
              <a:gd name="T36" fmla="*/ 272176875 w 396"/>
              <a:gd name="T37" fmla="*/ 1559978107 h 827"/>
              <a:gd name="T38" fmla="*/ 168851263 w 396"/>
              <a:gd name="T39" fmla="*/ 1645663452 h 827"/>
              <a:gd name="T40" fmla="*/ 95765938 w 396"/>
              <a:gd name="T41" fmla="*/ 1733868160 h 827"/>
              <a:gd name="T42" fmla="*/ 47883763 w 396"/>
              <a:gd name="T43" fmla="*/ 1819553505 h 827"/>
              <a:gd name="T44" fmla="*/ 22682200 w 396"/>
              <a:gd name="T45" fmla="*/ 1905238851 h 827"/>
              <a:gd name="T46" fmla="*/ 7561263 w 396"/>
              <a:gd name="T47" fmla="*/ 1993445147 h 827"/>
              <a:gd name="T48" fmla="*/ 0 w 396"/>
              <a:gd name="T49" fmla="*/ 2081649855 h 8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6" h="827">
                <a:moveTo>
                  <a:pt x="0" y="0"/>
                </a:moveTo>
                <a:lnTo>
                  <a:pt x="3" y="34"/>
                </a:lnTo>
                <a:lnTo>
                  <a:pt x="9" y="69"/>
                </a:lnTo>
                <a:lnTo>
                  <a:pt x="19" y="103"/>
                </a:lnTo>
                <a:lnTo>
                  <a:pt x="38" y="137"/>
                </a:lnTo>
                <a:lnTo>
                  <a:pt x="67" y="172"/>
                </a:lnTo>
                <a:lnTo>
                  <a:pt x="108" y="206"/>
                </a:lnTo>
                <a:lnTo>
                  <a:pt x="160" y="240"/>
                </a:lnTo>
                <a:lnTo>
                  <a:pt x="222" y="275"/>
                </a:lnTo>
                <a:lnTo>
                  <a:pt x="286" y="309"/>
                </a:lnTo>
                <a:lnTo>
                  <a:pt x="341" y="343"/>
                </a:lnTo>
                <a:lnTo>
                  <a:pt x="380" y="378"/>
                </a:lnTo>
                <a:lnTo>
                  <a:pt x="395" y="413"/>
                </a:lnTo>
                <a:lnTo>
                  <a:pt x="380" y="447"/>
                </a:lnTo>
                <a:lnTo>
                  <a:pt x="341" y="481"/>
                </a:lnTo>
                <a:lnTo>
                  <a:pt x="286" y="516"/>
                </a:lnTo>
                <a:lnTo>
                  <a:pt x="222" y="550"/>
                </a:lnTo>
                <a:lnTo>
                  <a:pt x="160" y="585"/>
                </a:lnTo>
                <a:lnTo>
                  <a:pt x="108" y="619"/>
                </a:lnTo>
                <a:lnTo>
                  <a:pt x="67" y="653"/>
                </a:lnTo>
                <a:lnTo>
                  <a:pt x="38" y="688"/>
                </a:lnTo>
                <a:lnTo>
                  <a:pt x="19" y="722"/>
                </a:lnTo>
                <a:lnTo>
                  <a:pt x="9" y="756"/>
                </a:lnTo>
                <a:lnTo>
                  <a:pt x="3" y="791"/>
                </a:lnTo>
                <a:lnTo>
                  <a:pt x="0" y="826"/>
                </a:lnTo>
              </a:path>
            </a:pathLst>
          </a:custGeom>
          <a:noFill/>
          <a:ln w="25400" cap="rnd" cmpd="sng">
            <a:solidFill>
              <a:srgbClr val="00CC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54" name="Line 12"/>
          <p:cNvSpPr>
            <a:spLocks noChangeShapeType="1"/>
          </p:cNvSpPr>
          <p:nvPr/>
        </p:nvSpPr>
        <p:spPr bwMode="auto">
          <a:xfrm flipH="1">
            <a:off x="7918450" y="1866900"/>
            <a:ext cx="647700" cy="0"/>
          </a:xfrm>
          <a:prstGeom prst="line">
            <a:avLst/>
          </a:prstGeom>
          <a:noFill/>
          <a:ln w="254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255" name="Rectangle 13"/>
          <p:cNvSpPr>
            <a:spLocks noChangeArrowheads="1"/>
          </p:cNvSpPr>
          <p:nvPr/>
        </p:nvSpPr>
        <p:spPr bwMode="auto">
          <a:xfrm>
            <a:off x="2865438" y="2078039"/>
            <a:ext cx="1898650" cy="7577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lgn="ctr">
              <a:lnSpc>
                <a:spcPct val="90000"/>
              </a:lnSpc>
              <a:spcBef>
                <a:spcPct val="50000"/>
              </a:spcBef>
              <a:buClrTx/>
              <a:buSzTx/>
              <a:buFontTx/>
              <a:buNone/>
            </a:pPr>
            <a:r>
              <a:rPr lang="en-US" altLang="en-US" sz="2400" dirty="0">
                <a:latin typeface="Times New Roman" panose="02020603050405020304" pitchFamily="18" charset="0"/>
              </a:rPr>
              <a:t>Regression Curve</a:t>
            </a:r>
          </a:p>
        </p:txBody>
      </p:sp>
      <p:sp>
        <p:nvSpPr>
          <p:cNvPr id="10256" name="Line 14"/>
          <p:cNvSpPr>
            <a:spLocks noChangeShapeType="1"/>
          </p:cNvSpPr>
          <p:nvPr/>
        </p:nvSpPr>
        <p:spPr bwMode="auto">
          <a:xfrm>
            <a:off x="4219576" y="2609851"/>
            <a:ext cx="542925" cy="360363"/>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257" name="Rectangle 15"/>
          <p:cNvSpPr>
            <a:spLocks noChangeArrowheads="1"/>
          </p:cNvSpPr>
          <p:nvPr/>
        </p:nvSpPr>
        <p:spPr bwMode="auto">
          <a:xfrm>
            <a:off x="5516563" y="4373564"/>
            <a:ext cx="3797300" cy="8316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2400">
                <a:latin typeface="Times New Roman" panose="02020603050405020304" pitchFamily="18" charset="0"/>
              </a:rPr>
              <a:t>Probability distributions for Y at different levels of X</a:t>
            </a:r>
          </a:p>
        </p:txBody>
      </p:sp>
      <p:sp>
        <p:nvSpPr>
          <p:cNvPr id="10258" name="Line 16"/>
          <p:cNvSpPr>
            <a:spLocks noChangeShapeType="1"/>
          </p:cNvSpPr>
          <p:nvPr/>
        </p:nvSpPr>
        <p:spPr bwMode="auto">
          <a:xfrm flipH="1" flipV="1">
            <a:off x="4957763" y="3719513"/>
            <a:ext cx="2305050" cy="52705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259" name="Line 17"/>
          <p:cNvSpPr>
            <a:spLocks noChangeShapeType="1"/>
          </p:cNvSpPr>
          <p:nvPr/>
        </p:nvSpPr>
        <p:spPr bwMode="auto">
          <a:xfrm flipH="1" flipV="1">
            <a:off x="5711825" y="3160713"/>
            <a:ext cx="1550988" cy="108585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260" name="Line 18"/>
          <p:cNvSpPr>
            <a:spLocks noChangeShapeType="1"/>
          </p:cNvSpPr>
          <p:nvPr/>
        </p:nvSpPr>
        <p:spPr bwMode="auto">
          <a:xfrm flipH="1" flipV="1">
            <a:off x="6894514" y="2627314"/>
            <a:ext cx="338137" cy="160337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261" name="Line 19"/>
          <p:cNvSpPr>
            <a:spLocks noChangeShapeType="1"/>
          </p:cNvSpPr>
          <p:nvPr/>
        </p:nvSpPr>
        <p:spPr bwMode="auto">
          <a:xfrm flipV="1">
            <a:off x="7248526" y="2252663"/>
            <a:ext cx="1039813" cy="199390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262" name="Oval 20"/>
          <p:cNvSpPr>
            <a:spLocks noChangeArrowheads="1"/>
          </p:cNvSpPr>
          <p:nvPr/>
        </p:nvSpPr>
        <p:spPr bwMode="auto">
          <a:xfrm>
            <a:off x="7194550" y="4189413"/>
            <a:ext cx="69850" cy="61912"/>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endParaRPr lang="en-US" altLang="en-US" sz="2400"/>
          </a:p>
        </p:txBody>
      </p:sp>
      <p:sp>
        <p:nvSpPr>
          <p:cNvPr id="10263" name="Rectangle 21"/>
          <p:cNvSpPr>
            <a:spLocks noChangeArrowheads="1"/>
          </p:cNvSpPr>
          <p:nvPr/>
        </p:nvSpPr>
        <p:spPr bwMode="auto">
          <a:xfrm>
            <a:off x="2540001" y="844551"/>
            <a:ext cx="44767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800" b="1">
                <a:latin typeface="Times New Roman" panose="02020603050405020304" pitchFamily="18" charset="0"/>
              </a:rPr>
              <a:t>Y</a:t>
            </a:r>
          </a:p>
        </p:txBody>
      </p:sp>
      <p:sp>
        <p:nvSpPr>
          <p:cNvPr id="10264" name="Rectangle 22"/>
          <p:cNvSpPr>
            <a:spLocks noChangeArrowheads="1"/>
          </p:cNvSpPr>
          <p:nvPr/>
        </p:nvSpPr>
        <p:spPr bwMode="auto">
          <a:xfrm>
            <a:off x="9248776" y="5772151"/>
            <a:ext cx="44767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800" b="1">
                <a:latin typeface="Times New Roman" panose="02020603050405020304" pitchFamily="18" charset="0"/>
              </a:rPr>
              <a:t>X</a:t>
            </a:r>
          </a:p>
        </p:txBody>
      </p:sp>
    </p:spTree>
    <p:extLst>
      <p:ext uri="{BB962C8B-B14F-4D97-AF65-F5344CB8AC3E}">
        <p14:creationId xmlns:p14="http://schemas.microsoft.com/office/powerpoint/2010/main" xmlns="" val="1872837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noFill/>
        </p:spPr>
        <p:txBody>
          <a:bodyPr/>
          <a:lstStyle/>
          <a:p>
            <a:r>
              <a:rPr lang="en-US" altLang="en-US" sz="4000" i="1" dirty="0"/>
              <a:t>A Simple Linear Regression Model</a:t>
            </a:r>
          </a:p>
        </p:txBody>
      </p:sp>
      <p:sp>
        <p:nvSpPr>
          <p:cNvPr id="11266" name="Footer Placeholder 3"/>
          <p:cNvSpPr>
            <a:spLocks noGrp="1"/>
          </p:cNvSpPr>
          <p:nvPr>
            <p:ph type="ftr" sz="quarter" idx="5"/>
          </p:nvPr>
        </p:nvSpPr>
        <p:spPr>
          <a:noFill/>
        </p:spPr>
        <p:txBody>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r>
              <a:rPr lang="en-US" altLang="en-US" sz="900" i="1"/>
              <a:t>Spreadsheet Modeling and Decision Analysis</a:t>
            </a:r>
            <a:r>
              <a:rPr lang="en-US" altLang="en-US" sz="900"/>
              <a:t>, 3e, by Cliff Ragsdale. © 2001 South-Western/Thomson Learning.</a:t>
            </a:r>
          </a:p>
          <a:p>
            <a:pPr>
              <a:spcBef>
                <a:spcPct val="0"/>
              </a:spcBef>
              <a:buClrTx/>
              <a:buSzTx/>
              <a:buFontTx/>
              <a:buNone/>
            </a:pPr>
            <a:endParaRPr lang="en-US" altLang="en-US" sz="1400"/>
          </a:p>
        </p:txBody>
      </p:sp>
      <p:sp>
        <p:nvSpPr>
          <p:cNvPr id="11267" name="Slide Number Placeholder 4"/>
          <p:cNvSpPr>
            <a:spLocks noGrp="1"/>
          </p:cNvSpPr>
          <p:nvPr>
            <p:ph type="sldNum" sz="quarter" idx="7"/>
          </p:nvPr>
        </p:nvSpPr>
        <p:spPr>
          <a:noFill/>
        </p:spPr>
        <p:txBody>
          <a:bodyPr/>
          <a:lstStyle>
            <a:lvl1pPr>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9-</a:t>
            </a:r>
            <a:fld id="{6DE52666-F853-4EA6-A23C-B85079E45201}" type="slidenum">
              <a:rPr lang="en-US" altLang="en-US" sz="1400"/>
              <a:pPr>
                <a:spcBef>
                  <a:spcPct val="0"/>
                </a:spcBef>
                <a:buClrTx/>
                <a:buSzTx/>
                <a:buFontTx/>
                <a:buNone/>
              </a:pPr>
              <a:t>7</a:t>
            </a:fld>
            <a:endParaRPr lang="en-US" altLang="en-US" sz="1400"/>
          </a:p>
        </p:txBody>
      </p:sp>
      <p:grpSp>
        <p:nvGrpSpPr>
          <p:cNvPr id="11270" name="Group 6"/>
          <p:cNvGrpSpPr>
            <a:grpSpLocks/>
          </p:cNvGrpSpPr>
          <p:nvPr/>
        </p:nvGrpSpPr>
        <p:grpSpPr bwMode="auto">
          <a:xfrm>
            <a:off x="552984" y="1774816"/>
            <a:ext cx="10950677" cy="4094351"/>
            <a:chOff x="427" y="1227"/>
            <a:chExt cx="4950" cy="2061"/>
          </a:xfrm>
        </p:grpSpPr>
        <p:sp>
          <p:nvSpPr>
            <p:cNvPr id="11275" name="Rectangle 4"/>
            <p:cNvSpPr>
              <a:spLocks noChangeArrowheads="1"/>
            </p:cNvSpPr>
            <p:nvPr/>
          </p:nvSpPr>
          <p:spPr bwMode="auto">
            <a:xfrm>
              <a:off x="427" y="1227"/>
              <a:ext cx="4950" cy="20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2075" tIns="46038" rIns="92075" bIns="46038">
              <a:spAutoFit/>
            </a:bodyPr>
            <a:lstStyle>
              <a:lvl1pPr marL="407988" indent="-407988">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r>
                <a:rPr lang="en-US" altLang="en-US" sz="2400" dirty="0"/>
                <a:t>The scatter plot shows a linear relation between advertising and sales</a:t>
              </a:r>
              <a:r>
                <a:rPr lang="en-US" altLang="en-US" sz="2400" dirty="0" smtClean="0"/>
                <a:t>.</a:t>
              </a:r>
            </a:p>
            <a:p>
              <a:r>
                <a:rPr lang="en-US" altLang="en-US" sz="2400" dirty="0" smtClean="0"/>
                <a:t>So </a:t>
              </a:r>
              <a:r>
                <a:rPr lang="en-US" altLang="en-US" sz="2400" dirty="0"/>
                <a:t>the following regression model is suggested by the data,</a:t>
              </a:r>
            </a:p>
            <a:p>
              <a:pPr>
                <a:buClrTx/>
                <a:buSzTx/>
                <a:buFontTx/>
                <a:buNone/>
              </a:pPr>
              <a:endParaRPr lang="en-US" altLang="en-US" sz="2400" dirty="0" smtClean="0"/>
            </a:p>
            <a:p>
              <a:pPr>
                <a:buClrTx/>
                <a:buSzTx/>
                <a:buFontTx/>
                <a:buNone/>
              </a:pPr>
              <a:endParaRPr lang="en-US" altLang="en-US" sz="2000" dirty="0"/>
            </a:p>
            <a:p>
              <a:pPr>
                <a:buClrTx/>
                <a:buSzTx/>
                <a:buFontTx/>
                <a:buNone/>
              </a:pPr>
              <a:r>
                <a:rPr lang="en-US" altLang="en-US" sz="2000" dirty="0"/>
                <a:t>	This refers to the true relationship between the entire population of advertising and sales values</a:t>
              </a:r>
              <a:r>
                <a:rPr lang="en-US" altLang="en-US" sz="2000" dirty="0" smtClean="0"/>
                <a:t>.</a:t>
              </a:r>
            </a:p>
            <a:p>
              <a:pPr>
                <a:buClrTx/>
                <a:buSzTx/>
              </a:pPr>
              <a:r>
                <a:rPr lang="en-US" altLang="en-US" sz="2400" dirty="0" smtClean="0"/>
                <a:t>The </a:t>
              </a:r>
              <a:r>
                <a:rPr lang="en-US" altLang="en-US" sz="2400" dirty="0"/>
                <a:t>estimated regression function (based on our sample) will be represented </a:t>
              </a:r>
              <a:r>
                <a:rPr lang="en-US" altLang="en-US" sz="2400" dirty="0" smtClean="0"/>
                <a:t>as,</a:t>
              </a:r>
              <a:endParaRPr lang="en-US" altLang="en-US" sz="2400" dirty="0"/>
            </a:p>
            <a:p>
              <a:pPr>
                <a:buClrTx/>
                <a:buSzTx/>
                <a:buFontTx/>
                <a:buNone/>
              </a:pPr>
              <a:endParaRPr lang="en-US" altLang="en-US" sz="2400" dirty="0" smtClean="0"/>
            </a:p>
            <a:p>
              <a:pPr>
                <a:buClrTx/>
                <a:buSzTx/>
                <a:buFontTx/>
                <a:buNone/>
              </a:pPr>
              <a:endParaRPr lang="en-US" altLang="en-US" sz="2400" dirty="0"/>
            </a:p>
          </p:txBody>
        </p:sp>
        <p:graphicFrame>
          <p:nvGraphicFramePr>
            <p:cNvPr id="11276" name="Object 5"/>
            <p:cNvGraphicFramePr>
              <a:graphicFrameLocks/>
            </p:cNvGraphicFramePr>
            <p:nvPr>
              <p:extLst>
                <p:ext uri="{D42A27DB-BD31-4B8C-83A1-F6EECF244321}">
                  <p14:modId xmlns:p14="http://schemas.microsoft.com/office/powerpoint/2010/main" xmlns="" val="956952029"/>
                </p:ext>
              </p:extLst>
            </p:nvPr>
          </p:nvGraphicFramePr>
          <p:xfrm>
            <a:off x="1734" y="1632"/>
            <a:ext cx="1879" cy="350"/>
          </p:xfrm>
          <a:graphic>
            <a:graphicData uri="http://schemas.openxmlformats.org/presentationml/2006/ole">
              <p:oleObj spid="_x0000_s1044" name="Equation" r:id="rId3" imgW="1206360" imgH="241200" progId="">
                <p:embed/>
              </p:oleObj>
            </a:graphicData>
          </a:graphic>
        </p:graphicFrame>
      </p:grpSp>
      <p:grpSp>
        <p:nvGrpSpPr>
          <p:cNvPr id="11274" name="Group 10"/>
          <p:cNvGrpSpPr>
            <a:grpSpLocks/>
          </p:cNvGrpSpPr>
          <p:nvPr/>
        </p:nvGrpSpPr>
        <p:grpSpPr bwMode="auto">
          <a:xfrm>
            <a:off x="853267" y="4688861"/>
            <a:ext cx="8818563" cy="2360612"/>
            <a:chOff x="-326" y="2978"/>
            <a:chExt cx="5555" cy="1487"/>
          </a:xfrm>
        </p:grpSpPr>
        <p:sp>
          <p:nvSpPr>
            <p:cNvPr id="11272" name="Rectangle 7"/>
            <p:cNvSpPr>
              <a:spLocks noChangeArrowheads="1"/>
            </p:cNvSpPr>
            <p:nvPr/>
          </p:nvSpPr>
          <p:spPr bwMode="auto">
            <a:xfrm>
              <a:off x="-326" y="2978"/>
              <a:ext cx="4896" cy="1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u"/>
                <a:defRPr sz="3200">
                  <a:solidFill>
                    <a:schemeClr val="tx1"/>
                  </a:solidFill>
                  <a:latin typeface="Arial" panose="020B0604020202020204" pitchFamily="34" charset="0"/>
                </a:defRPr>
              </a:lvl1pPr>
              <a:lvl2pPr marL="742950" indent="-285750">
                <a:spcBef>
                  <a:spcPct val="20000"/>
                </a:spcBef>
                <a:buClr>
                  <a:schemeClr val="tx1"/>
                </a:buClr>
                <a:buChar char="–"/>
                <a:defRPr sz="2800">
                  <a:solidFill>
                    <a:schemeClr val="tx1"/>
                  </a:solidFill>
                  <a:latin typeface="Arial" panose="020B0604020202020204" pitchFamily="34" charset="0"/>
                </a:defRPr>
              </a:lvl2pPr>
              <a:lvl3pPr marL="1143000" indent="-228600">
                <a:spcBef>
                  <a:spcPct val="20000"/>
                </a:spcBef>
                <a:buClr>
                  <a:schemeClr val="tx2"/>
                </a:buClr>
                <a:buSzPct val="75000"/>
                <a:buFont typeface="Monotype Sorts" pitchFamily="2" charset="2"/>
                <a:buChar char="v"/>
                <a:defRPr sz="2400">
                  <a:solidFill>
                    <a:schemeClr val="tx1"/>
                  </a:solidFill>
                  <a:latin typeface="Arial" panose="020B0604020202020204" pitchFamily="34" charset="0"/>
                </a:defRPr>
              </a:lvl3pPr>
              <a:lvl4pPr marL="1600200" indent="-228600">
                <a:spcBef>
                  <a:spcPct val="20000"/>
                </a:spcBef>
                <a:buClr>
                  <a:schemeClr val="tx2"/>
                </a:buClr>
                <a:buSzPct val="100000"/>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buClrTx/>
                <a:buSzTx/>
                <a:buFontTx/>
                <a:buNone/>
              </a:pPr>
              <a:endParaRPr lang="en-US" altLang="en-US" sz="2600" dirty="0"/>
            </a:p>
            <a:p>
              <a:pPr>
                <a:buClrTx/>
                <a:buSzTx/>
                <a:buFontTx/>
                <a:buNone/>
              </a:pPr>
              <a:endParaRPr lang="en-US" altLang="en-US" sz="2600" dirty="0"/>
            </a:p>
          </p:txBody>
        </p:sp>
        <p:graphicFrame>
          <p:nvGraphicFramePr>
            <p:cNvPr id="11273" name="Object 8"/>
            <p:cNvGraphicFramePr>
              <a:graphicFrameLocks/>
            </p:cNvGraphicFramePr>
            <p:nvPr/>
          </p:nvGraphicFramePr>
          <p:xfrm>
            <a:off x="1927" y="3096"/>
            <a:ext cx="1511" cy="462"/>
          </p:xfrm>
          <a:graphic>
            <a:graphicData uri="http://schemas.openxmlformats.org/presentationml/2006/ole">
              <p:oleObj spid="_x0000_s1045" name="Equation" r:id="rId4" imgW="888840" imgH="266400" progId="">
                <p:embed/>
              </p:oleObj>
            </a:graphicData>
          </a:graphic>
        </p:graphicFrame>
        <p:graphicFrame>
          <p:nvGraphicFramePr>
            <p:cNvPr id="2" name="Object 9"/>
            <p:cNvGraphicFramePr>
              <a:graphicFrameLocks/>
            </p:cNvGraphicFramePr>
            <p:nvPr/>
          </p:nvGraphicFramePr>
          <p:xfrm>
            <a:off x="712" y="3565"/>
            <a:ext cx="4517" cy="313"/>
          </p:xfrm>
          <a:graphic>
            <a:graphicData uri="http://schemas.openxmlformats.org/presentationml/2006/ole">
              <p:oleObj spid="_x0000_s1046" name="Equation" r:id="rId5" imgW="3708360" imgH="253800" progId="">
                <p:embed/>
              </p:oleObj>
            </a:graphicData>
          </a:graphic>
        </p:graphicFrame>
      </p:grpSp>
    </p:spTree>
    <p:extLst>
      <p:ext uri="{BB962C8B-B14F-4D97-AF65-F5344CB8AC3E}">
        <p14:creationId xmlns:p14="http://schemas.microsoft.com/office/powerpoint/2010/main" xmlns="" val="36508585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2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b="1" i="1" dirty="0"/>
              <a:t>Determining the Best Fit</a:t>
            </a:r>
            <a:endParaRPr lang="en-US" b="1" dirty="0"/>
          </a:p>
        </p:txBody>
      </p:sp>
      <p:sp>
        <p:nvSpPr>
          <p:cNvPr id="3" name="Text Placeholder 2"/>
          <p:cNvSpPr>
            <a:spLocks noGrp="1"/>
          </p:cNvSpPr>
          <p:nvPr>
            <p:ph type="body" idx="1"/>
          </p:nvPr>
        </p:nvSpPr>
        <p:spPr>
          <a:xfrm>
            <a:off x="798068" y="1801310"/>
            <a:ext cx="11393932" cy="4452501"/>
          </a:xfrm>
        </p:spPr>
        <p:txBody>
          <a:bodyPr/>
          <a:lstStyle/>
          <a:p>
            <a:pPr marL="457200" indent="-457200">
              <a:buFont typeface="Arial" panose="020B0604020202020204" pitchFamily="34" charset="0"/>
              <a:buChar char="•"/>
            </a:pPr>
            <a:r>
              <a:rPr lang="en-US" altLang="en-US" dirty="0"/>
              <a:t>Numerical values must be assigned to </a:t>
            </a:r>
            <a:r>
              <a:rPr lang="en-US" altLang="en-US" i="1" dirty="0">
                <a:latin typeface="Times New Roman" panose="02020603050405020304" pitchFamily="18" charset="0"/>
              </a:rPr>
              <a:t>b</a:t>
            </a:r>
            <a:r>
              <a:rPr lang="en-US" altLang="en-US" baseline="-25000" dirty="0">
                <a:latin typeface="Times New Roman" panose="02020603050405020304" pitchFamily="18" charset="0"/>
              </a:rPr>
              <a:t>0</a:t>
            </a:r>
            <a:r>
              <a:rPr lang="en-US" altLang="en-US" dirty="0"/>
              <a:t> and </a:t>
            </a:r>
            <a:r>
              <a:rPr lang="en-US" altLang="en-US" i="1" dirty="0" smtClean="0">
                <a:latin typeface="Times New Roman" panose="02020603050405020304" pitchFamily="18" charset="0"/>
              </a:rPr>
              <a:t>b</a:t>
            </a:r>
            <a:r>
              <a:rPr lang="en-US" altLang="en-US" baseline="-25000" dirty="0" smtClean="0">
                <a:latin typeface="Times New Roman" panose="02020603050405020304" pitchFamily="18" charset="0"/>
              </a:rPr>
              <a:t>1</a:t>
            </a:r>
          </a:p>
          <a:p>
            <a:pPr marL="457200" indent="-457200">
              <a:buFont typeface="Arial" panose="020B0604020202020204" pitchFamily="34" charset="0"/>
              <a:buChar char="•"/>
            </a:pPr>
            <a:endParaRPr lang="en-US" altLang="en-US" baseline="-25000" dirty="0" smtClean="0">
              <a:latin typeface="Times New Roman" panose="02020603050405020304" pitchFamily="18" charset="0"/>
            </a:endParaRPr>
          </a:p>
          <a:p>
            <a:pPr marL="457200" indent="-457200">
              <a:buFont typeface="Arial" panose="020B0604020202020204" pitchFamily="34" charset="0"/>
              <a:buChar char="•"/>
            </a:pPr>
            <a:r>
              <a:rPr lang="en-US" altLang="en-US" dirty="0"/>
              <a:t>The method of “least squares” selects the values that minimize</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endParaRPr lang="en-US" altLang="en-US" baseline="-25000" dirty="0">
              <a:latin typeface="Times New Roman" panose="02020603050405020304" pitchFamily="18" charset="0"/>
            </a:endParaRP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altLang="en-US" dirty="0"/>
              <a:t>If </a:t>
            </a:r>
            <a:r>
              <a:rPr lang="en-US" altLang="en-US" dirty="0">
                <a:latin typeface="Times New Roman" panose="02020603050405020304" pitchFamily="18" charset="0"/>
              </a:rPr>
              <a:t>ESS</a:t>
            </a:r>
            <a:r>
              <a:rPr lang="en-US" altLang="en-US" dirty="0"/>
              <a:t>=0 our estimated function fits the data perfectly</a:t>
            </a:r>
            <a:r>
              <a:rPr lang="en-US" altLang="en-US" dirty="0" smtClean="0"/>
              <a: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We could solve this problem using Solver...</a:t>
            </a:r>
          </a:p>
          <a:p>
            <a:endParaRPr lang="en-US" dirty="0"/>
          </a:p>
        </p:txBody>
      </p:sp>
      <p:graphicFrame>
        <p:nvGraphicFramePr>
          <p:cNvPr id="4" name="Object 4"/>
          <p:cNvGraphicFramePr>
            <a:graphicFrameLocks/>
          </p:cNvGraphicFramePr>
          <p:nvPr>
            <p:extLst>
              <p:ext uri="{D42A27DB-BD31-4B8C-83A1-F6EECF244321}">
                <p14:modId xmlns:p14="http://schemas.microsoft.com/office/powerpoint/2010/main" xmlns="" val="660167278"/>
              </p:ext>
            </p:extLst>
          </p:nvPr>
        </p:nvGraphicFramePr>
        <p:xfrm>
          <a:off x="3232149" y="2717778"/>
          <a:ext cx="5727700" cy="930275"/>
        </p:xfrm>
        <a:graphic>
          <a:graphicData uri="http://schemas.openxmlformats.org/presentationml/2006/ole">
            <p:oleObj spid="_x0000_s2055" name="Equation" r:id="rId3" imgW="2666880" imgH="431640" progId="">
              <p:embed/>
            </p:oleObj>
          </a:graphicData>
        </a:graphic>
      </p:graphicFrame>
    </p:spTree>
    <p:extLst>
      <p:ext uri="{BB962C8B-B14F-4D97-AF65-F5344CB8AC3E}">
        <p14:creationId xmlns:p14="http://schemas.microsoft.com/office/powerpoint/2010/main" xmlns="" val="2713313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918936"/>
            <a:ext cx="10815319" cy="615553"/>
          </a:xfrm>
        </p:spPr>
        <p:txBody>
          <a:bodyPr/>
          <a:lstStyle/>
          <a:p>
            <a:r>
              <a:rPr lang="en-US" altLang="en-US" i="1" dirty="0"/>
              <a:t>Using Solver</a:t>
            </a:r>
            <a:r>
              <a:rPr lang="en-US" altLang="en-US" i="1" dirty="0" smtClean="0"/>
              <a:t>...</a:t>
            </a:r>
            <a:endParaRPr lang="en-US" dirty="0"/>
          </a:p>
        </p:txBody>
      </p:sp>
      <p:sp>
        <p:nvSpPr>
          <p:cNvPr id="3" name="Text Placeholder 2"/>
          <p:cNvSpPr>
            <a:spLocks noGrp="1"/>
          </p:cNvSpPr>
          <p:nvPr>
            <p:ph type="body" idx="1"/>
          </p:nvPr>
        </p:nvSpPr>
        <p:spPr>
          <a:xfrm>
            <a:off x="798068" y="1801311"/>
            <a:ext cx="10595863" cy="861774"/>
          </a:xfrm>
        </p:spPr>
        <p:txBody>
          <a:bodyPr/>
          <a:lstStyle/>
          <a:p>
            <a:pPr algn="ctr"/>
            <a:r>
              <a:rPr lang="en-US" altLang="en-US" dirty="0"/>
              <a:t>See file Fig9-4.xls</a:t>
            </a:r>
          </a:p>
          <a:p>
            <a:endParaRPr lang="en-US" dirty="0"/>
          </a:p>
        </p:txBody>
      </p:sp>
    </p:spTree>
    <p:extLst>
      <p:ext uri="{BB962C8B-B14F-4D97-AF65-F5344CB8AC3E}">
        <p14:creationId xmlns:p14="http://schemas.microsoft.com/office/powerpoint/2010/main" xmlns="" val="1110481241"/>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Theme2" id="{6F6FB7E5-558D-4DC9-B5B9-30FD8675EE13}" vid="{A407A107-3EE1-44D0-9054-03DC47128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326</TotalTime>
  <Words>1653</Words>
  <Application>Microsoft Office PowerPoint</Application>
  <PresentationFormat>Custom</PresentationFormat>
  <Paragraphs>340</Paragraphs>
  <Slides>46</Slides>
  <Notes>2</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Theme2</vt:lpstr>
      <vt:lpstr>Equation</vt:lpstr>
      <vt:lpstr>Regression Analysis </vt:lpstr>
      <vt:lpstr>Spreadsheet Modeling &amp; Decision Analysis:  Chapter 9 : Regression Analysis</vt:lpstr>
      <vt:lpstr>Introduction to Regression Analysis (RA)</vt:lpstr>
      <vt:lpstr>An Example</vt:lpstr>
      <vt:lpstr>A Scatter Plot of the Data</vt:lpstr>
      <vt:lpstr>The Nature of a Statistical Relationship</vt:lpstr>
      <vt:lpstr>A Simple Linear Regression Model</vt:lpstr>
      <vt:lpstr>Determining the Best Fit</vt:lpstr>
      <vt:lpstr>Using Solver...</vt:lpstr>
      <vt:lpstr>The Estimated Regression Function</vt:lpstr>
      <vt:lpstr>Using the Regression Tool </vt:lpstr>
      <vt:lpstr>The TREND() Function</vt:lpstr>
      <vt:lpstr>Evaluating the “Fit”</vt:lpstr>
      <vt:lpstr>The R2 Statistic</vt:lpstr>
      <vt:lpstr>Error Decomposition</vt:lpstr>
      <vt:lpstr>Partition of the Total Sum of Squares</vt:lpstr>
      <vt:lpstr>Making Predictions</vt:lpstr>
      <vt:lpstr>The Standard Error</vt:lpstr>
      <vt:lpstr>An Approximate Prediction Interval</vt:lpstr>
      <vt:lpstr>An Exact Prediction Interval</vt:lpstr>
      <vt:lpstr>Example</vt:lpstr>
      <vt:lpstr>Comparison of Prediction Interval Techniques</vt:lpstr>
      <vt:lpstr>Confidence Intervals for the Mean</vt:lpstr>
      <vt:lpstr>A Note About Extrapolation</vt:lpstr>
      <vt:lpstr>Regression Analysis (cont…) </vt:lpstr>
      <vt:lpstr>Multiple Regression Analysis</vt:lpstr>
      <vt:lpstr>Example Regression Surface  for Two Independent Variables</vt:lpstr>
      <vt:lpstr>Multiple Regression Example: Real Estate Appraisal</vt:lpstr>
      <vt:lpstr>Selecting the Model</vt:lpstr>
      <vt:lpstr>Models with One Independent Variable</vt:lpstr>
      <vt:lpstr>Important Software Note</vt:lpstr>
      <vt:lpstr>Models with Two Independent Variables</vt:lpstr>
      <vt:lpstr>The Adjusted R2 Statistic</vt:lpstr>
      <vt:lpstr>A Comment On Multicollinearity</vt:lpstr>
      <vt:lpstr>Model with Three Independent Variables</vt:lpstr>
      <vt:lpstr>Making Predictions</vt:lpstr>
      <vt:lpstr>Binary Independent Variables</vt:lpstr>
      <vt:lpstr>Polynomial Regression</vt:lpstr>
      <vt:lpstr>The Regression Model</vt:lpstr>
      <vt:lpstr>Implementing the Model</vt:lpstr>
      <vt:lpstr>Graph of Estimated Quadratic Regression Function</vt:lpstr>
      <vt:lpstr>Fitting a Third Order Polynomial Model</vt:lpstr>
      <vt:lpstr>Graph of Estimated Third Order Polynomial Regression Function</vt:lpstr>
      <vt:lpstr>Overfitting</vt:lpstr>
      <vt:lpstr>Assignments</vt:lpstr>
      <vt:lpstr>Slide 46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Analysis</dc:title>
  <dc:creator>Windows User</dc:creator>
  <cp:lastModifiedBy>NIrmal Prasad Panta</cp:lastModifiedBy>
  <cp:revision>20</cp:revision>
  <dcterms:created xsi:type="dcterms:W3CDTF">2023-06-06T05:11:00Z</dcterms:created>
  <dcterms:modified xsi:type="dcterms:W3CDTF">2023-09-28T10:34:23Z</dcterms:modified>
</cp:coreProperties>
</file>