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Lst>
  <p:sldSz cx="12192000" cy="6858000"/>
  <p:notesSz cx="6858000" cy="9658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55" autoAdjust="0"/>
    <p:restoredTop sz="90929"/>
  </p:normalViewPr>
  <p:slideViewPr>
    <p:cSldViewPr>
      <p:cViewPr varScale="1">
        <p:scale>
          <a:sx n="76" d="100"/>
          <a:sy n="76" d="100"/>
        </p:scale>
        <p:origin x="163"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7891" name="Rectangle 3"/>
          <p:cNvSpPr>
            <a:spLocks noGrp="1" noChangeArrowheads="1"/>
          </p:cNvSpPr>
          <p:nvPr>
            <p:ph type="dt" sz="quarter" idx="1"/>
          </p:nvPr>
        </p:nvSpPr>
        <p:spPr bwMode="auto">
          <a:xfrm>
            <a:off x="3886200"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7892" name="Rectangle 4"/>
          <p:cNvSpPr>
            <a:spLocks noGrp="1" noChangeArrowheads="1"/>
          </p:cNvSpPr>
          <p:nvPr>
            <p:ph type="ftr" sz="quarter" idx="2"/>
          </p:nvPr>
        </p:nvSpPr>
        <p:spPr bwMode="auto">
          <a:xfrm>
            <a:off x="0" y="9175750"/>
            <a:ext cx="2971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7893" name="Rectangle 5"/>
          <p:cNvSpPr>
            <a:spLocks noGrp="1" noChangeArrowheads="1"/>
          </p:cNvSpPr>
          <p:nvPr>
            <p:ph type="sldNum" sz="quarter" idx="3"/>
          </p:nvPr>
        </p:nvSpPr>
        <p:spPr bwMode="auto">
          <a:xfrm>
            <a:off x="3886200" y="9175750"/>
            <a:ext cx="2971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BE2F597-7070-4DEC-8062-9C7D2F4B575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8675" name="Rectangle 3"/>
          <p:cNvSpPr>
            <a:spLocks noGrp="1" noChangeArrowheads="1"/>
          </p:cNvSpPr>
          <p:nvPr>
            <p:ph type="dt" idx="1"/>
          </p:nvPr>
        </p:nvSpPr>
        <p:spPr bwMode="auto">
          <a:xfrm>
            <a:off x="3886200"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8676" name="Rectangle 4"/>
          <p:cNvSpPr>
            <a:spLocks noGrp="1" noRot="1" noChangeAspect="1" noChangeArrowheads="1" noTextEdit="1"/>
          </p:cNvSpPr>
          <p:nvPr>
            <p:ph type="sldImg" idx="2"/>
          </p:nvPr>
        </p:nvSpPr>
        <p:spPr bwMode="auto">
          <a:xfrm>
            <a:off x="211138" y="723900"/>
            <a:ext cx="6437312" cy="3622675"/>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914400" y="4587875"/>
            <a:ext cx="5029200" cy="4346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9175750"/>
            <a:ext cx="2971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8679" name="Rectangle 7"/>
          <p:cNvSpPr>
            <a:spLocks noGrp="1" noChangeArrowheads="1"/>
          </p:cNvSpPr>
          <p:nvPr>
            <p:ph type="sldNum" sz="quarter" idx="5"/>
          </p:nvPr>
        </p:nvSpPr>
        <p:spPr bwMode="auto">
          <a:xfrm>
            <a:off x="3886200" y="9175750"/>
            <a:ext cx="2971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E84198A-AF92-4FD3-BB76-CA68A5E57AA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Uniform: choosing any no. between 1 and</a:t>
            </a:r>
            <a:r>
              <a:rPr lang="en-US" baseline="0" dirty="0" smtClean="0"/>
              <a:t> 10</a:t>
            </a:r>
          </a:p>
          <a:p>
            <a:r>
              <a:rPr lang="en-US" baseline="0" dirty="0" smtClean="0"/>
              <a:t>Normal: average age of </a:t>
            </a:r>
            <a:r>
              <a:rPr lang="en-US" baseline="0" dirty="0" err="1" smtClean="0"/>
              <a:t>std</a:t>
            </a:r>
            <a:r>
              <a:rPr lang="en-US" baseline="0" dirty="0" smtClean="0"/>
              <a:t> in class 7  n 8 selected at random </a:t>
            </a:r>
            <a:r>
              <a:rPr lang="en-US" baseline="0" dirty="0" err="1" smtClean="0"/>
              <a:t>fromm</a:t>
            </a:r>
            <a:r>
              <a:rPr lang="en-US" baseline="0" dirty="0" smtClean="0"/>
              <a:t> all </a:t>
            </a:r>
            <a:r>
              <a:rPr lang="en-US" baseline="0" dirty="0" err="1" smtClean="0"/>
              <a:t>ths</a:t>
            </a:r>
            <a:r>
              <a:rPr lang="en-US" baseline="0" dirty="0" smtClean="0"/>
              <a:t> schools of </a:t>
            </a:r>
            <a:r>
              <a:rPr lang="en-US" baseline="0" dirty="0" err="1" smtClean="0"/>
              <a:t>ktm</a:t>
            </a:r>
            <a:endParaRPr lang="en-US" dirty="0"/>
          </a:p>
        </p:txBody>
      </p:sp>
      <p:sp>
        <p:nvSpPr>
          <p:cNvPr id="4" name="Slide Number Placeholder 3"/>
          <p:cNvSpPr>
            <a:spLocks noGrp="1"/>
          </p:cNvSpPr>
          <p:nvPr>
            <p:ph type="sldNum" sz="quarter" idx="10"/>
          </p:nvPr>
        </p:nvSpPr>
        <p:spPr/>
        <p:txBody>
          <a:bodyPr/>
          <a:lstStyle/>
          <a:p>
            <a:fld id="{1E84198A-AF92-4FD3-BB76-CA68A5E57AA3}" type="slidenum">
              <a:rPr lang="en-US" smtClean="0"/>
              <a:pPr/>
              <a:t>14</a:t>
            </a:fld>
            <a:endParaRPr lang="en-US"/>
          </a:p>
        </p:txBody>
      </p:sp>
    </p:spTree>
    <p:extLst>
      <p:ext uri="{BB962C8B-B14F-4D97-AF65-F5344CB8AC3E}">
        <p14:creationId xmlns:p14="http://schemas.microsoft.com/office/powerpoint/2010/main" val="285126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2"/>
            <a:ext cx="10363200" cy="615553"/>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2" y="3840481"/>
            <a:ext cx="8534399" cy="430887"/>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CF3BE61-F47D-4AE4-ADAA-C53E3051EFCC}" type="datetime1">
              <a:rPr lang="en-US" smtClean="0"/>
              <a:pPr/>
              <a:t>6/1/2023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C766CE12-87A4-4F6B-9390-623D273FCA70}" type="slidenum">
              <a:rPr lang="en-US" smtClean="0"/>
              <a:pPr/>
              <a:t>‹#›</a:t>
            </a:fld>
            <a:endParaRPr lang="en-US"/>
          </a:p>
        </p:txBody>
      </p:sp>
    </p:spTree>
    <p:extLst>
      <p:ext uri="{BB962C8B-B14F-4D97-AF65-F5344CB8AC3E}">
        <p14:creationId xmlns:p14="http://schemas.microsoft.com/office/powerpoint/2010/main" val="28059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88342" y="918937"/>
            <a:ext cx="10815319" cy="461665"/>
          </a:xfrm>
        </p:spPr>
        <p:txBody>
          <a:bodyPr lIns="0" tIns="0" rIns="0" bIns="0"/>
          <a:lstStyle>
            <a:lvl1pPr>
              <a:defRPr sz="3000" b="0" i="0">
                <a:solidFill>
                  <a:srgbClr val="04607A"/>
                </a:solidFill>
                <a:latin typeface="Century Gothic"/>
                <a:cs typeface="Century Gothic"/>
              </a:defRPr>
            </a:lvl1pPr>
          </a:lstStyle>
          <a:p>
            <a:r>
              <a:rPr lang="en-US" smtClean="0"/>
              <a:t>Click to edit Master title style</a:t>
            </a:r>
            <a:endParaRPr/>
          </a:p>
        </p:txBody>
      </p:sp>
      <p:sp>
        <p:nvSpPr>
          <p:cNvPr id="3" name="Holder 3"/>
          <p:cNvSpPr>
            <a:spLocks noGrp="1"/>
          </p:cNvSpPr>
          <p:nvPr>
            <p:ph type="body" idx="1"/>
          </p:nvPr>
        </p:nvSpPr>
        <p:spPr>
          <a:xfrm>
            <a:off x="798070" y="1801313"/>
            <a:ext cx="10595863" cy="323165"/>
          </a:xfrm>
        </p:spPr>
        <p:txBody>
          <a:bodyPr lIns="0" tIns="0" rIns="0" bIns="0"/>
          <a:lstStyle>
            <a:lvl1pPr>
              <a:defRPr sz="2100" b="0" i="0">
                <a:solidFill>
                  <a:schemeClr val="tx1"/>
                </a:solidFill>
                <a:latin typeface="Calibri"/>
                <a:cs typeface="Calibri"/>
              </a:defRPr>
            </a:lvl1pPr>
          </a:lstStyle>
          <a:p>
            <a:pPr lvl="0"/>
            <a:r>
              <a:rPr lang="en-US" smtClean="0"/>
              <a:t>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8C67D38-2AF5-4DE0-A463-7F44E249A9B9}" type="datetime1">
              <a:rPr lang="en-US" smtClean="0"/>
              <a:pPr/>
              <a:t>6/1/2023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D88248EB-5DDE-4508-8C72-BA4E67647199}" type="slidenum">
              <a:rPr lang="en-US" smtClean="0"/>
              <a:pPr/>
              <a:t>‹#›</a:t>
            </a:fld>
            <a:endParaRPr lang="en-US"/>
          </a:p>
        </p:txBody>
      </p:sp>
    </p:spTree>
    <p:extLst>
      <p:ext uri="{BB962C8B-B14F-4D97-AF65-F5344CB8AC3E}">
        <p14:creationId xmlns:p14="http://schemas.microsoft.com/office/powerpoint/2010/main" val="83424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88342" y="918937"/>
            <a:ext cx="10815319" cy="461665"/>
          </a:xfrm>
        </p:spPr>
        <p:txBody>
          <a:bodyPr lIns="0" tIns="0" rIns="0" bIns="0"/>
          <a:lstStyle>
            <a:lvl1pPr>
              <a:defRPr sz="3000" b="0" i="0">
                <a:solidFill>
                  <a:srgbClr val="04607A"/>
                </a:solidFill>
                <a:latin typeface="Century Gothic"/>
                <a:cs typeface="Century Gothic"/>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30887"/>
          </a:xfrm>
          <a:prstGeom prst="rect">
            <a:avLst/>
          </a:prstGeom>
        </p:spPr>
        <p:txBody>
          <a:bodyPr wrap="square" lIns="0" tIns="0" rIns="0" bIns="0">
            <a:spAutoFit/>
          </a:bodyPr>
          <a:lstStyle>
            <a:lvl1pPr>
              <a:defRPr/>
            </a:lvl1pPr>
          </a:lstStyle>
          <a:p>
            <a:pPr lvl="0"/>
            <a:r>
              <a:rPr lang="en-US" smtClean="0"/>
              <a:t>Edit Master text styles</a:t>
            </a:r>
          </a:p>
        </p:txBody>
      </p:sp>
      <p:sp>
        <p:nvSpPr>
          <p:cNvPr id="4" name="Holder 4"/>
          <p:cNvSpPr>
            <a:spLocks noGrp="1"/>
          </p:cNvSpPr>
          <p:nvPr>
            <p:ph sz="half" idx="3"/>
          </p:nvPr>
        </p:nvSpPr>
        <p:spPr>
          <a:xfrm>
            <a:off x="6278879" y="1577340"/>
            <a:ext cx="5303520" cy="430887"/>
          </a:xfrm>
          <a:prstGeom prst="rect">
            <a:avLst/>
          </a:prstGeom>
        </p:spPr>
        <p:txBody>
          <a:bodyPr wrap="square" lIns="0" tIns="0" rIns="0" bIns="0">
            <a:spAutoFit/>
          </a:bodyPr>
          <a:lstStyle>
            <a:lvl1pPr>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CF01AC7-6C6D-4806-BDBA-EE0D539665D6}" type="datetime1">
              <a:rPr lang="en-US" smtClean="0"/>
              <a:pPr/>
              <a:t>6/1/2023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77753983-B39C-4627-9D37-F24758005EE6}" type="slidenum">
              <a:rPr lang="en-US" smtClean="0"/>
              <a:pPr/>
              <a:t>‹#›</a:t>
            </a:fld>
            <a:endParaRPr lang="en-US"/>
          </a:p>
        </p:txBody>
      </p:sp>
    </p:spTree>
    <p:extLst>
      <p:ext uri="{BB962C8B-B14F-4D97-AF65-F5344CB8AC3E}">
        <p14:creationId xmlns:p14="http://schemas.microsoft.com/office/powerpoint/2010/main" val="239861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88342" y="918937"/>
            <a:ext cx="10815319" cy="461665"/>
          </a:xfrm>
        </p:spPr>
        <p:txBody>
          <a:bodyPr lIns="0" tIns="0" rIns="0" bIns="0"/>
          <a:lstStyle>
            <a:lvl1pPr>
              <a:defRPr sz="3000" b="0" i="0">
                <a:solidFill>
                  <a:srgbClr val="04607A"/>
                </a:solidFill>
                <a:latin typeface="Century Gothic"/>
                <a:cs typeface="Century Gothic"/>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17B3754-A05F-4C96-A8B8-D57BA88AD621}" type="datetime1">
              <a:rPr lang="en-US" smtClean="0"/>
              <a:pPr/>
              <a:t>6/1/2023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7BF2AEFE-384F-458D-B4B1-9C01599A4C74}" type="slidenum">
              <a:rPr lang="en-US" smtClean="0"/>
              <a:pPr/>
              <a:t>‹#›</a:t>
            </a:fld>
            <a:endParaRPr lang="en-US"/>
          </a:p>
        </p:txBody>
      </p:sp>
    </p:spTree>
    <p:extLst>
      <p:ext uri="{BB962C8B-B14F-4D97-AF65-F5344CB8AC3E}">
        <p14:creationId xmlns:p14="http://schemas.microsoft.com/office/powerpoint/2010/main" val="178019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CB07CBB-8D54-43FA-BC30-0DF49A39ABEF}" type="datetime1">
              <a:rPr lang="en-US" smtClean="0"/>
              <a:pPr/>
              <a:t>6/1/2023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283C9F53-6D45-4067-B8EA-35EF11C2B6DD}" type="slidenum">
              <a:rPr lang="en-US" smtClean="0"/>
              <a:pPr/>
              <a:t>‹#›</a:t>
            </a:fld>
            <a:endParaRPr lang="en-US"/>
          </a:p>
        </p:txBody>
      </p:sp>
    </p:spTree>
    <p:extLst>
      <p:ext uri="{BB962C8B-B14F-4D97-AF65-F5344CB8AC3E}">
        <p14:creationId xmlns:p14="http://schemas.microsoft.com/office/powerpoint/2010/main" val="34972346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99290"/>
            <a:ext cx="7213600" cy="52069"/>
          </a:xfrm>
          <a:custGeom>
            <a:avLst/>
            <a:gdLst/>
            <a:ahLst/>
            <a:cxnLst/>
            <a:rect l="l" t="t" r="r" b="b"/>
            <a:pathLst>
              <a:path w="7213600" h="52070">
                <a:moveTo>
                  <a:pt x="0" y="51816"/>
                </a:moveTo>
                <a:lnTo>
                  <a:pt x="7213092" y="51816"/>
                </a:lnTo>
                <a:lnTo>
                  <a:pt x="7213092" y="0"/>
                </a:lnTo>
                <a:lnTo>
                  <a:pt x="0" y="0"/>
                </a:lnTo>
                <a:lnTo>
                  <a:pt x="0" y="51816"/>
                </a:lnTo>
                <a:close/>
              </a:path>
            </a:pathLst>
          </a:custGeom>
          <a:solidFill>
            <a:srgbClr val="009DD9"/>
          </a:solidFill>
        </p:spPr>
        <p:txBody>
          <a:bodyPr wrap="square" lIns="0" tIns="0" rIns="0" bIns="0" rtlCol="0"/>
          <a:lstStyle/>
          <a:p>
            <a:endParaRPr sz="1800"/>
          </a:p>
        </p:txBody>
      </p:sp>
      <p:sp>
        <p:nvSpPr>
          <p:cNvPr id="17" name="bk object 17"/>
          <p:cNvSpPr/>
          <p:nvPr/>
        </p:nvSpPr>
        <p:spPr>
          <a:xfrm>
            <a:off x="12190477"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04607A"/>
          </a:solidFill>
        </p:spPr>
        <p:txBody>
          <a:bodyPr wrap="square" lIns="0" tIns="0" rIns="0" bIns="0" rtlCol="0"/>
          <a:lstStyle/>
          <a:p>
            <a:endParaRPr sz="1800"/>
          </a:p>
        </p:txBody>
      </p:sp>
      <p:sp>
        <p:nvSpPr>
          <p:cNvPr id="18" name="bk object 18"/>
          <p:cNvSpPr/>
          <p:nvPr/>
        </p:nvSpPr>
        <p:spPr>
          <a:xfrm>
            <a:off x="11960352" y="0"/>
            <a:ext cx="152400" cy="311150"/>
          </a:xfrm>
          <a:custGeom>
            <a:avLst/>
            <a:gdLst/>
            <a:ahLst/>
            <a:cxnLst/>
            <a:rect l="l" t="t" r="r" b="b"/>
            <a:pathLst>
              <a:path w="152400" h="311150">
                <a:moveTo>
                  <a:pt x="0" y="310896"/>
                </a:moveTo>
                <a:lnTo>
                  <a:pt x="152400" y="310896"/>
                </a:lnTo>
                <a:lnTo>
                  <a:pt x="152400" y="0"/>
                </a:lnTo>
                <a:lnTo>
                  <a:pt x="0" y="0"/>
                </a:lnTo>
                <a:lnTo>
                  <a:pt x="0" y="310896"/>
                </a:lnTo>
                <a:close/>
              </a:path>
            </a:pathLst>
          </a:custGeom>
          <a:solidFill>
            <a:srgbClr val="04607A"/>
          </a:solidFill>
        </p:spPr>
        <p:txBody>
          <a:bodyPr wrap="square" lIns="0" tIns="0" rIns="0" bIns="0" rtlCol="0"/>
          <a:lstStyle/>
          <a:p>
            <a:endParaRPr sz="1800"/>
          </a:p>
        </p:txBody>
      </p:sp>
      <p:sp>
        <p:nvSpPr>
          <p:cNvPr id="19" name="bk object 19"/>
          <p:cNvSpPr/>
          <p:nvPr/>
        </p:nvSpPr>
        <p:spPr>
          <a:xfrm>
            <a:off x="0" y="0"/>
            <a:ext cx="11887200" cy="311150"/>
          </a:xfrm>
          <a:custGeom>
            <a:avLst/>
            <a:gdLst/>
            <a:ahLst/>
            <a:cxnLst/>
            <a:rect l="l" t="t" r="r" b="b"/>
            <a:pathLst>
              <a:path w="11887200" h="311150">
                <a:moveTo>
                  <a:pt x="0" y="310896"/>
                </a:moveTo>
                <a:lnTo>
                  <a:pt x="11887200" y="310896"/>
                </a:lnTo>
                <a:lnTo>
                  <a:pt x="11887200" y="0"/>
                </a:lnTo>
                <a:lnTo>
                  <a:pt x="0" y="0"/>
                </a:lnTo>
                <a:lnTo>
                  <a:pt x="0" y="310896"/>
                </a:lnTo>
                <a:close/>
              </a:path>
            </a:pathLst>
          </a:custGeom>
          <a:solidFill>
            <a:srgbClr val="04607A"/>
          </a:solidFill>
        </p:spPr>
        <p:txBody>
          <a:bodyPr wrap="square" lIns="0" tIns="0" rIns="0" bIns="0" rtlCol="0"/>
          <a:lstStyle/>
          <a:p>
            <a:endParaRPr sz="1800"/>
          </a:p>
        </p:txBody>
      </p:sp>
      <p:sp>
        <p:nvSpPr>
          <p:cNvPr id="20" name="bk object 20"/>
          <p:cNvSpPr/>
          <p:nvPr/>
        </p:nvSpPr>
        <p:spPr>
          <a:xfrm>
            <a:off x="12190477" y="307847"/>
            <a:ext cx="1905" cy="91440"/>
          </a:xfrm>
          <a:custGeom>
            <a:avLst/>
            <a:gdLst/>
            <a:ahLst/>
            <a:cxnLst/>
            <a:rect l="l" t="t" r="r" b="b"/>
            <a:pathLst>
              <a:path w="1904" h="91439">
                <a:moveTo>
                  <a:pt x="0" y="91440"/>
                </a:moveTo>
                <a:lnTo>
                  <a:pt x="1524" y="91440"/>
                </a:lnTo>
                <a:lnTo>
                  <a:pt x="1524" y="0"/>
                </a:lnTo>
                <a:lnTo>
                  <a:pt x="0" y="0"/>
                </a:lnTo>
                <a:lnTo>
                  <a:pt x="0" y="91440"/>
                </a:lnTo>
                <a:close/>
              </a:path>
            </a:pathLst>
          </a:custGeom>
          <a:solidFill>
            <a:srgbClr val="009DD9"/>
          </a:solidFill>
        </p:spPr>
        <p:txBody>
          <a:bodyPr wrap="square" lIns="0" tIns="0" rIns="0" bIns="0" rtlCol="0"/>
          <a:lstStyle/>
          <a:p>
            <a:endParaRPr sz="1800"/>
          </a:p>
        </p:txBody>
      </p:sp>
      <p:sp>
        <p:nvSpPr>
          <p:cNvPr id="21" name="bk object 21"/>
          <p:cNvSpPr/>
          <p:nvPr/>
        </p:nvSpPr>
        <p:spPr>
          <a:xfrm>
            <a:off x="11960352" y="307847"/>
            <a:ext cx="152400" cy="91440"/>
          </a:xfrm>
          <a:custGeom>
            <a:avLst/>
            <a:gdLst/>
            <a:ahLst/>
            <a:cxnLst/>
            <a:rect l="l" t="t" r="r" b="b"/>
            <a:pathLst>
              <a:path w="152400" h="91439">
                <a:moveTo>
                  <a:pt x="0" y="91440"/>
                </a:moveTo>
                <a:lnTo>
                  <a:pt x="152400" y="91440"/>
                </a:lnTo>
                <a:lnTo>
                  <a:pt x="152400" y="0"/>
                </a:lnTo>
                <a:lnTo>
                  <a:pt x="0" y="0"/>
                </a:lnTo>
                <a:lnTo>
                  <a:pt x="0" y="91440"/>
                </a:lnTo>
                <a:close/>
              </a:path>
            </a:pathLst>
          </a:custGeom>
          <a:solidFill>
            <a:srgbClr val="009DD9"/>
          </a:solidFill>
        </p:spPr>
        <p:txBody>
          <a:bodyPr wrap="square" lIns="0" tIns="0" rIns="0" bIns="0" rtlCol="0"/>
          <a:lstStyle/>
          <a:p>
            <a:endParaRPr sz="1800"/>
          </a:p>
        </p:txBody>
      </p:sp>
      <p:sp>
        <p:nvSpPr>
          <p:cNvPr id="22" name="bk object 22"/>
          <p:cNvSpPr/>
          <p:nvPr/>
        </p:nvSpPr>
        <p:spPr>
          <a:xfrm>
            <a:off x="0" y="307847"/>
            <a:ext cx="11887200" cy="91440"/>
          </a:xfrm>
          <a:custGeom>
            <a:avLst/>
            <a:gdLst/>
            <a:ahLst/>
            <a:cxnLst/>
            <a:rect l="l" t="t" r="r" b="b"/>
            <a:pathLst>
              <a:path w="11887200" h="91439">
                <a:moveTo>
                  <a:pt x="0" y="91440"/>
                </a:moveTo>
                <a:lnTo>
                  <a:pt x="11887200" y="91440"/>
                </a:lnTo>
                <a:lnTo>
                  <a:pt x="11887200" y="0"/>
                </a:lnTo>
                <a:lnTo>
                  <a:pt x="0" y="0"/>
                </a:lnTo>
                <a:lnTo>
                  <a:pt x="0" y="91440"/>
                </a:lnTo>
                <a:close/>
              </a:path>
            </a:pathLst>
          </a:custGeom>
          <a:solidFill>
            <a:srgbClr val="009DD9"/>
          </a:solidFill>
        </p:spPr>
        <p:txBody>
          <a:bodyPr wrap="square" lIns="0" tIns="0" rIns="0" bIns="0" rtlCol="0"/>
          <a:lstStyle/>
          <a:p>
            <a:endParaRPr sz="1800"/>
          </a:p>
        </p:txBody>
      </p:sp>
      <p:sp>
        <p:nvSpPr>
          <p:cNvPr id="23" name="bk object 23"/>
          <p:cNvSpPr/>
          <p:nvPr/>
        </p:nvSpPr>
        <p:spPr>
          <a:xfrm>
            <a:off x="12190477" y="359663"/>
            <a:ext cx="1905" cy="91440"/>
          </a:xfrm>
          <a:custGeom>
            <a:avLst/>
            <a:gdLst/>
            <a:ahLst/>
            <a:cxnLst/>
            <a:rect l="l" t="t" r="r" b="b"/>
            <a:pathLst>
              <a:path w="1904" h="91440">
                <a:moveTo>
                  <a:pt x="0" y="91440"/>
                </a:moveTo>
                <a:lnTo>
                  <a:pt x="1524" y="91440"/>
                </a:lnTo>
                <a:lnTo>
                  <a:pt x="1524" y="0"/>
                </a:lnTo>
                <a:lnTo>
                  <a:pt x="0" y="0"/>
                </a:lnTo>
                <a:lnTo>
                  <a:pt x="0" y="91440"/>
                </a:lnTo>
                <a:close/>
              </a:path>
            </a:pathLst>
          </a:custGeom>
          <a:solidFill>
            <a:srgbClr val="009DD9"/>
          </a:solidFill>
        </p:spPr>
        <p:txBody>
          <a:bodyPr wrap="square" lIns="0" tIns="0" rIns="0" bIns="0" rtlCol="0"/>
          <a:lstStyle/>
          <a:p>
            <a:endParaRPr sz="1800"/>
          </a:p>
        </p:txBody>
      </p:sp>
      <p:sp>
        <p:nvSpPr>
          <p:cNvPr id="24" name="bk object 24"/>
          <p:cNvSpPr/>
          <p:nvPr/>
        </p:nvSpPr>
        <p:spPr>
          <a:xfrm>
            <a:off x="11960352" y="359663"/>
            <a:ext cx="152400" cy="91440"/>
          </a:xfrm>
          <a:custGeom>
            <a:avLst/>
            <a:gdLst/>
            <a:ahLst/>
            <a:cxnLst/>
            <a:rect l="l" t="t" r="r" b="b"/>
            <a:pathLst>
              <a:path w="152400" h="91440">
                <a:moveTo>
                  <a:pt x="0" y="91440"/>
                </a:moveTo>
                <a:lnTo>
                  <a:pt x="152400" y="91440"/>
                </a:lnTo>
                <a:lnTo>
                  <a:pt x="152400" y="0"/>
                </a:lnTo>
                <a:lnTo>
                  <a:pt x="0" y="0"/>
                </a:lnTo>
                <a:lnTo>
                  <a:pt x="0" y="91440"/>
                </a:lnTo>
                <a:close/>
              </a:path>
            </a:pathLst>
          </a:custGeom>
          <a:solidFill>
            <a:srgbClr val="009DD9"/>
          </a:solidFill>
        </p:spPr>
        <p:txBody>
          <a:bodyPr wrap="square" lIns="0" tIns="0" rIns="0" bIns="0" rtlCol="0"/>
          <a:lstStyle/>
          <a:p>
            <a:endParaRPr sz="1800"/>
          </a:p>
        </p:txBody>
      </p:sp>
      <p:sp>
        <p:nvSpPr>
          <p:cNvPr id="25" name="bk object 25"/>
          <p:cNvSpPr/>
          <p:nvPr/>
        </p:nvSpPr>
        <p:spPr>
          <a:xfrm>
            <a:off x="7213093" y="359663"/>
            <a:ext cx="4674235" cy="91440"/>
          </a:xfrm>
          <a:custGeom>
            <a:avLst/>
            <a:gdLst/>
            <a:ahLst/>
            <a:cxnLst/>
            <a:rect l="l" t="t" r="r" b="b"/>
            <a:pathLst>
              <a:path w="4674234" h="91440">
                <a:moveTo>
                  <a:pt x="0" y="91440"/>
                </a:moveTo>
                <a:lnTo>
                  <a:pt x="4674108" y="91440"/>
                </a:lnTo>
                <a:lnTo>
                  <a:pt x="4674108" y="0"/>
                </a:lnTo>
                <a:lnTo>
                  <a:pt x="0" y="0"/>
                </a:lnTo>
                <a:lnTo>
                  <a:pt x="0" y="91440"/>
                </a:lnTo>
                <a:close/>
              </a:path>
            </a:pathLst>
          </a:custGeom>
          <a:solidFill>
            <a:srgbClr val="009DD9"/>
          </a:solidFill>
        </p:spPr>
        <p:txBody>
          <a:bodyPr wrap="square" lIns="0" tIns="0" rIns="0" bIns="0" rtlCol="0"/>
          <a:lstStyle/>
          <a:p>
            <a:endParaRPr sz="1800"/>
          </a:p>
        </p:txBody>
      </p:sp>
      <p:sp>
        <p:nvSpPr>
          <p:cNvPr id="26" name="bk object 26"/>
          <p:cNvSpPr/>
          <p:nvPr/>
        </p:nvSpPr>
        <p:spPr>
          <a:xfrm>
            <a:off x="12190477"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009DD9"/>
          </a:solidFill>
        </p:spPr>
        <p:txBody>
          <a:bodyPr wrap="square" lIns="0" tIns="0" rIns="0" bIns="0" rtlCol="0"/>
          <a:lstStyle/>
          <a:p>
            <a:endParaRPr sz="1800"/>
          </a:p>
        </p:txBody>
      </p:sp>
      <p:sp>
        <p:nvSpPr>
          <p:cNvPr id="27" name="bk object 27"/>
          <p:cNvSpPr/>
          <p:nvPr/>
        </p:nvSpPr>
        <p:spPr>
          <a:xfrm>
            <a:off x="7213093" y="440436"/>
            <a:ext cx="4899660" cy="180340"/>
          </a:xfrm>
          <a:custGeom>
            <a:avLst/>
            <a:gdLst/>
            <a:ahLst/>
            <a:cxnLst/>
            <a:rect l="l" t="t" r="r" b="b"/>
            <a:pathLst>
              <a:path w="4899659" h="180340">
                <a:moveTo>
                  <a:pt x="0" y="179832"/>
                </a:moveTo>
                <a:lnTo>
                  <a:pt x="4899659" y="179832"/>
                </a:lnTo>
                <a:lnTo>
                  <a:pt x="4899659" y="0"/>
                </a:lnTo>
                <a:lnTo>
                  <a:pt x="0" y="0"/>
                </a:lnTo>
                <a:lnTo>
                  <a:pt x="0" y="179832"/>
                </a:lnTo>
                <a:close/>
              </a:path>
            </a:pathLst>
          </a:custGeom>
          <a:solidFill>
            <a:srgbClr val="009DD9"/>
          </a:solidFill>
        </p:spPr>
        <p:txBody>
          <a:bodyPr wrap="square" lIns="0" tIns="0" rIns="0" bIns="0" rtlCol="0"/>
          <a:lstStyle/>
          <a:p>
            <a:endParaRPr sz="1800"/>
          </a:p>
        </p:txBody>
      </p:sp>
      <p:sp>
        <p:nvSpPr>
          <p:cNvPr id="28" name="bk object 28"/>
          <p:cNvSpPr/>
          <p:nvPr/>
        </p:nvSpPr>
        <p:spPr>
          <a:xfrm>
            <a:off x="7210043" y="510540"/>
            <a:ext cx="4084320" cy="0"/>
          </a:xfrm>
          <a:custGeom>
            <a:avLst/>
            <a:gdLst/>
            <a:ahLst/>
            <a:cxnLst/>
            <a:rect l="l" t="t" r="r" b="b"/>
            <a:pathLst>
              <a:path w="4084320">
                <a:moveTo>
                  <a:pt x="0" y="0"/>
                </a:moveTo>
                <a:lnTo>
                  <a:pt x="4084320" y="0"/>
                </a:lnTo>
              </a:path>
            </a:pathLst>
          </a:custGeom>
          <a:ln w="28701">
            <a:solidFill>
              <a:srgbClr val="FFFFFF"/>
            </a:solidFill>
          </a:ln>
        </p:spPr>
        <p:txBody>
          <a:bodyPr wrap="square" lIns="0" tIns="0" rIns="0" bIns="0" rtlCol="0"/>
          <a:lstStyle/>
          <a:p>
            <a:endParaRPr sz="1800"/>
          </a:p>
        </p:txBody>
      </p:sp>
      <p:sp>
        <p:nvSpPr>
          <p:cNvPr id="29" name="bk object 29"/>
          <p:cNvSpPr/>
          <p:nvPr/>
        </p:nvSpPr>
        <p:spPr>
          <a:xfrm>
            <a:off x="9831323" y="588263"/>
            <a:ext cx="2133600" cy="36830"/>
          </a:xfrm>
          <a:custGeom>
            <a:avLst/>
            <a:gdLst/>
            <a:ahLst/>
            <a:cxnLst/>
            <a:rect l="l" t="t" r="r" b="b"/>
            <a:pathLst>
              <a:path w="2133600" h="36829">
                <a:moveTo>
                  <a:pt x="2130805" y="0"/>
                </a:moveTo>
                <a:lnTo>
                  <a:pt x="2667" y="0"/>
                </a:lnTo>
                <a:lnTo>
                  <a:pt x="0" y="2666"/>
                </a:lnTo>
                <a:lnTo>
                  <a:pt x="0" y="33909"/>
                </a:lnTo>
                <a:lnTo>
                  <a:pt x="2667" y="36575"/>
                </a:lnTo>
                <a:lnTo>
                  <a:pt x="2130805" y="36575"/>
                </a:lnTo>
                <a:lnTo>
                  <a:pt x="2133600" y="33909"/>
                </a:lnTo>
                <a:lnTo>
                  <a:pt x="2133600" y="2666"/>
                </a:lnTo>
                <a:lnTo>
                  <a:pt x="2130805" y="0"/>
                </a:lnTo>
                <a:close/>
              </a:path>
            </a:pathLst>
          </a:custGeom>
          <a:solidFill>
            <a:srgbClr val="FFFFFF"/>
          </a:solidFill>
        </p:spPr>
        <p:txBody>
          <a:bodyPr wrap="square" lIns="0" tIns="0" rIns="0" bIns="0" rtlCol="0"/>
          <a:lstStyle/>
          <a:p>
            <a:endParaRPr sz="1800"/>
          </a:p>
        </p:txBody>
      </p:sp>
      <p:sp>
        <p:nvSpPr>
          <p:cNvPr id="30" name="bk object 30"/>
          <p:cNvSpPr/>
          <p:nvPr/>
        </p:nvSpPr>
        <p:spPr>
          <a:xfrm>
            <a:off x="12077700" y="2"/>
            <a:ext cx="0" cy="620395"/>
          </a:xfrm>
          <a:custGeom>
            <a:avLst/>
            <a:gdLst/>
            <a:ahLst/>
            <a:cxnLst/>
            <a:rect l="l" t="t" r="r" b="b"/>
            <a:pathLst>
              <a:path h="620395">
                <a:moveTo>
                  <a:pt x="0" y="1524"/>
                </a:moveTo>
                <a:lnTo>
                  <a:pt x="0" y="621791"/>
                </a:lnTo>
              </a:path>
            </a:pathLst>
          </a:custGeom>
          <a:ln w="37845">
            <a:solidFill>
              <a:srgbClr val="FFFFFF"/>
            </a:solidFill>
          </a:ln>
        </p:spPr>
        <p:txBody>
          <a:bodyPr wrap="square" lIns="0" tIns="0" rIns="0" bIns="0" rtlCol="0"/>
          <a:lstStyle/>
          <a:p>
            <a:endParaRPr sz="1800"/>
          </a:p>
        </p:txBody>
      </p:sp>
      <p:sp>
        <p:nvSpPr>
          <p:cNvPr id="31" name="bk object 31"/>
          <p:cNvSpPr/>
          <p:nvPr/>
        </p:nvSpPr>
        <p:spPr>
          <a:xfrm>
            <a:off x="12039600" y="2"/>
            <a:ext cx="0" cy="620395"/>
          </a:xfrm>
          <a:custGeom>
            <a:avLst/>
            <a:gdLst/>
            <a:ahLst/>
            <a:cxnLst/>
            <a:rect l="l" t="t" r="r" b="b"/>
            <a:pathLst>
              <a:path h="620395">
                <a:moveTo>
                  <a:pt x="0" y="1524"/>
                </a:moveTo>
                <a:lnTo>
                  <a:pt x="0" y="621791"/>
                </a:lnTo>
              </a:path>
            </a:pathLst>
          </a:custGeom>
          <a:ln w="13462">
            <a:solidFill>
              <a:srgbClr val="FFFFFF"/>
            </a:solidFill>
          </a:ln>
        </p:spPr>
        <p:txBody>
          <a:bodyPr wrap="square" lIns="0" tIns="0" rIns="0" bIns="0" rtlCol="0"/>
          <a:lstStyle/>
          <a:p>
            <a:endParaRPr sz="1800"/>
          </a:p>
        </p:txBody>
      </p:sp>
      <p:sp>
        <p:nvSpPr>
          <p:cNvPr id="32" name="bk object 32"/>
          <p:cNvSpPr/>
          <p:nvPr/>
        </p:nvSpPr>
        <p:spPr>
          <a:xfrm>
            <a:off x="11986259" y="2"/>
            <a:ext cx="0" cy="620395"/>
          </a:xfrm>
          <a:custGeom>
            <a:avLst/>
            <a:gdLst/>
            <a:ahLst/>
            <a:cxnLst/>
            <a:rect l="l" t="t" r="r" b="b"/>
            <a:pathLst>
              <a:path h="620395">
                <a:moveTo>
                  <a:pt x="0" y="1524"/>
                </a:moveTo>
                <a:lnTo>
                  <a:pt x="0" y="621791"/>
                </a:lnTo>
              </a:path>
            </a:pathLst>
          </a:custGeom>
          <a:ln w="37845">
            <a:solidFill>
              <a:srgbClr val="FFFFFF"/>
            </a:solidFill>
          </a:ln>
        </p:spPr>
        <p:txBody>
          <a:bodyPr wrap="square" lIns="0" tIns="0" rIns="0" bIns="0" rtlCol="0"/>
          <a:lstStyle/>
          <a:p>
            <a:endParaRPr sz="1800"/>
          </a:p>
        </p:txBody>
      </p:sp>
      <p:sp>
        <p:nvSpPr>
          <p:cNvPr id="33" name="bk object 33"/>
          <p:cNvSpPr/>
          <p:nvPr/>
        </p:nvSpPr>
        <p:spPr>
          <a:xfrm>
            <a:off x="11887201" y="0"/>
            <a:ext cx="73660" cy="585470"/>
          </a:xfrm>
          <a:custGeom>
            <a:avLst/>
            <a:gdLst/>
            <a:ahLst/>
            <a:cxnLst/>
            <a:rect l="l" t="t" r="r" b="b"/>
            <a:pathLst>
              <a:path w="73659" h="585470">
                <a:moveTo>
                  <a:pt x="0" y="585215"/>
                </a:moveTo>
                <a:lnTo>
                  <a:pt x="73151" y="585215"/>
                </a:lnTo>
                <a:lnTo>
                  <a:pt x="73151" y="0"/>
                </a:lnTo>
                <a:lnTo>
                  <a:pt x="0" y="0"/>
                </a:lnTo>
                <a:lnTo>
                  <a:pt x="0" y="585215"/>
                </a:lnTo>
                <a:close/>
              </a:path>
            </a:pathLst>
          </a:custGeom>
          <a:solidFill>
            <a:srgbClr val="FFFFFF"/>
          </a:solidFill>
        </p:spPr>
        <p:txBody>
          <a:bodyPr wrap="square" lIns="0" tIns="0" rIns="0" bIns="0" rtlCol="0"/>
          <a:lstStyle/>
          <a:p>
            <a:endParaRPr sz="1800"/>
          </a:p>
        </p:txBody>
      </p:sp>
      <p:sp>
        <p:nvSpPr>
          <p:cNvPr id="34" name="bk object 34"/>
          <p:cNvSpPr/>
          <p:nvPr/>
        </p:nvSpPr>
        <p:spPr>
          <a:xfrm>
            <a:off x="11836908" y="0"/>
            <a:ext cx="0" cy="585470"/>
          </a:xfrm>
          <a:custGeom>
            <a:avLst/>
            <a:gdLst/>
            <a:ahLst/>
            <a:cxnLst/>
            <a:rect l="l" t="t" r="r" b="b"/>
            <a:pathLst>
              <a:path h="585470">
                <a:moveTo>
                  <a:pt x="0" y="0"/>
                </a:moveTo>
                <a:lnTo>
                  <a:pt x="0" y="585215"/>
                </a:lnTo>
              </a:path>
            </a:pathLst>
          </a:custGeom>
          <a:ln w="13462">
            <a:solidFill>
              <a:srgbClr val="FFFFFF"/>
            </a:solidFill>
          </a:ln>
        </p:spPr>
        <p:txBody>
          <a:bodyPr wrap="square" lIns="0" tIns="0" rIns="0" bIns="0" rtlCol="0"/>
          <a:lstStyle/>
          <a:p>
            <a:endParaRPr sz="1800"/>
          </a:p>
        </p:txBody>
      </p:sp>
      <p:sp>
        <p:nvSpPr>
          <p:cNvPr id="2" name="Holder 2"/>
          <p:cNvSpPr>
            <a:spLocks noGrp="1"/>
          </p:cNvSpPr>
          <p:nvPr>
            <p:ph type="title"/>
          </p:nvPr>
        </p:nvSpPr>
        <p:spPr>
          <a:xfrm>
            <a:off x="688342" y="918937"/>
            <a:ext cx="10815319" cy="615553"/>
          </a:xfrm>
          <a:prstGeom prst="rect">
            <a:avLst/>
          </a:prstGeom>
        </p:spPr>
        <p:txBody>
          <a:bodyPr wrap="square" lIns="0" tIns="0" rIns="0" bIns="0">
            <a:spAutoFit/>
          </a:bodyPr>
          <a:lstStyle>
            <a:lvl1pPr>
              <a:defRPr sz="4000" b="0" i="0">
                <a:solidFill>
                  <a:srgbClr val="04607A"/>
                </a:solidFill>
                <a:latin typeface="Century Gothic"/>
                <a:cs typeface="Century Gothic"/>
              </a:defRPr>
            </a:lvl1pPr>
          </a:lstStyle>
          <a:p>
            <a:endParaRPr/>
          </a:p>
        </p:txBody>
      </p:sp>
      <p:sp>
        <p:nvSpPr>
          <p:cNvPr id="3" name="Holder 3"/>
          <p:cNvSpPr>
            <a:spLocks noGrp="1"/>
          </p:cNvSpPr>
          <p:nvPr>
            <p:ph type="body" idx="1"/>
          </p:nvPr>
        </p:nvSpPr>
        <p:spPr>
          <a:xfrm>
            <a:off x="798070" y="1801313"/>
            <a:ext cx="10595863" cy="430887"/>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2" y="6377940"/>
            <a:ext cx="3901439"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8F348D8-38F3-4110-A674-A7AF5099BBD2}" type="datetime1">
              <a:rPr lang="en-US" smtClean="0"/>
              <a:pPr/>
              <a:t>6/1/2023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8A1D30EA-2EA1-40D7-85FF-8CCEF5F3C461}" type="slidenum">
              <a:rPr lang="en-US" smtClean="0"/>
              <a:pPr/>
              <a:t>‹#›</a:t>
            </a:fld>
            <a:endParaRPr lang="en-US"/>
          </a:p>
        </p:txBody>
      </p:sp>
    </p:spTree>
    <p:extLst>
      <p:ext uri="{BB962C8B-B14F-4D97-AF65-F5344CB8AC3E}">
        <p14:creationId xmlns:p14="http://schemas.microsoft.com/office/powerpoint/2010/main" val="36736569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342900" eaLnBrk="1" hangingPunct="1">
        <a:defRPr>
          <a:latin typeface="+mn-lt"/>
          <a:ea typeface="+mn-ea"/>
          <a:cs typeface="+mn-cs"/>
        </a:defRPr>
      </a:lvl2pPr>
      <a:lvl3pPr marL="685800" eaLnBrk="1" hangingPunct="1">
        <a:defRPr>
          <a:latin typeface="+mn-lt"/>
          <a:ea typeface="+mn-ea"/>
          <a:cs typeface="+mn-cs"/>
        </a:defRPr>
      </a:lvl3pPr>
      <a:lvl4pPr marL="1028700" eaLnBrk="1" hangingPunct="1">
        <a:defRPr>
          <a:latin typeface="+mn-lt"/>
          <a:ea typeface="+mn-ea"/>
          <a:cs typeface="+mn-cs"/>
        </a:defRPr>
      </a:lvl4pPr>
      <a:lvl5pPr marL="1371600" eaLnBrk="1" hangingPunct="1">
        <a:defRPr>
          <a:latin typeface="+mn-lt"/>
          <a:ea typeface="+mn-ea"/>
          <a:cs typeface="+mn-cs"/>
        </a:defRPr>
      </a:lvl5pPr>
      <a:lvl6pPr marL="1714500" eaLnBrk="1" hangingPunct="1">
        <a:defRPr>
          <a:latin typeface="+mn-lt"/>
          <a:ea typeface="+mn-ea"/>
          <a:cs typeface="+mn-cs"/>
        </a:defRPr>
      </a:lvl6pPr>
      <a:lvl7pPr marL="2057400" eaLnBrk="1" hangingPunct="1">
        <a:defRPr>
          <a:latin typeface="+mn-lt"/>
          <a:ea typeface="+mn-ea"/>
          <a:cs typeface="+mn-cs"/>
        </a:defRPr>
      </a:lvl7pPr>
      <a:lvl8pPr marL="2400300" eaLnBrk="1" hangingPunct="1">
        <a:defRPr>
          <a:latin typeface="+mn-lt"/>
          <a:ea typeface="+mn-ea"/>
          <a:cs typeface="+mn-cs"/>
        </a:defRPr>
      </a:lvl8pPr>
      <a:lvl9pPr marL="2743200" eaLnBrk="1" hangingPunct="1">
        <a:defRPr>
          <a:latin typeface="+mn-lt"/>
          <a:ea typeface="+mn-ea"/>
          <a:cs typeface="+mn-cs"/>
        </a:defRPr>
      </a:lvl9pPr>
    </p:bodyStyle>
    <p:otherStyle>
      <a:lvl1pPr marL="0" eaLnBrk="1" hangingPunct="1">
        <a:defRPr>
          <a:latin typeface="+mn-lt"/>
          <a:ea typeface="+mn-ea"/>
          <a:cs typeface="+mn-cs"/>
        </a:defRPr>
      </a:lvl1pPr>
      <a:lvl2pPr marL="342900" eaLnBrk="1" hangingPunct="1">
        <a:defRPr>
          <a:latin typeface="+mn-lt"/>
          <a:ea typeface="+mn-ea"/>
          <a:cs typeface="+mn-cs"/>
        </a:defRPr>
      </a:lvl2pPr>
      <a:lvl3pPr marL="685800" eaLnBrk="1" hangingPunct="1">
        <a:defRPr>
          <a:latin typeface="+mn-lt"/>
          <a:ea typeface="+mn-ea"/>
          <a:cs typeface="+mn-cs"/>
        </a:defRPr>
      </a:lvl3pPr>
      <a:lvl4pPr marL="1028700" eaLnBrk="1" hangingPunct="1">
        <a:defRPr>
          <a:latin typeface="+mn-lt"/>
          <a:ea typeface="+mn-ea"/>
          <a:cs typeface="+mn-cs"/>
        </a:defRPr>
      </a:lvl4pPr>
      <a:lvl5pPr marL="1371600" eaLnBrk="1" hangingPunct="1">
        <a:defRPr>
          <a:latin typeface="+mn-lt"/>
          <a:ea typeface="+mn-ea"/>
          <a:cs typeface="+mn-cs"/>
        </a:defRPr>
      </a:lvl5pPr>
      <a:lvl6pPr marL="1714500" eaLnBrk="1" hangingPunct="1">
        <a:defRPr>
          <a:latin typeface="+mn-lt"/>
          <a:ea typeface="+mn-ea"/>
          <a:cs typeface="+mn-cs"/>
        </a:defRPr>
      </a:lvl6pPr>
      <a:lvl7pPr marL="2057400" eaLnBrk="1" hangingPunct="1">
        <a:defRPr>
          <a:latin typeface="+mn-lt"/>
          <a:ea typeface="+mn-ea"/>
          <a:cs typeface="+mn-cs"/>
        </a:defRPr>
      </a:lvl7pPr>
      <a:lvl8pPr marL="2400300" eaLnBrk="1" hangingPunct="1">
        <a:defRPr>
          <a:latin typeface="+mn-lt"/>
          <a:ea typeface="+mn-ea"/>
          <a:cs typeface="+mn-cs"/>
        </a:defRPr>
      </a:lvl8pPr>
      <a:lvl9pPr marL="27432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1447800" y="1524000"/>
            <a:ext cx="10363200" cy="1231106"/>
          </a:xfrm>
        </p:spPr>
        <p:txBody>
          <a:bodyPr/>
          <a:lstStyle/>
          <a:p>
            <a:r>
              <a:rPr lang="en-US" dirty="0">
                <a:solidFill>
                  <a:schemeClr val="tx1"/>
                </a:solidFill>
              </a:rPr>
              <a:t>Data Management &amp; Analysis</a:t>
            </a:r>
            <a:br>
              <a:rPr lang="en-US" dirty="0">
                <a:solidFill>
                  <a:schemeClr val="tx1"/>
                </a:solidFill>
              </a:rPr>
            </a:br>
            <a:endParaRPr lang="en-US" dirty="0">
              <a:solidFill>
                <a:schemeClr val="tx1"/>
              </a:solidFill>
            </a:endParaRPr>
          </a:p>
        </p:txBody>
      </p:sp>
      <p:sp>
        <p:nvSpPr>
          <p:cNvPr id="27651" name="Rectangle 3"/>
          <p:cNvSpPr>
            <a:spLocks noGrp="1" noChangeArrowheads="1"/>
          </p:cNvSpPr>
          <p:nvPr>
            <p:ph type="subTitle" idx="4"/>
          </p:nvPr>
        </p:nvSpPr>
        <p:spPr>
          <a:xfrm>
            <a:off x="2057400" y="2895600"/>
            <a:ext cx="7854696" cy="2667000"/>
          </a:xfrm>
        </p:spPr>
        <p:txBody>
          <a:bodyPr>
            <a:normAutofit fontScale="92500" lnSpcReduction="20000"/>
          </a:bodyPr>
          <a:lstStyle/>
          <a:p>
            <a:pPr algn="ctr"/>
            <a:r>
              <a:rPr lang="en-US" dirty="0" smtClean="0"/>
              <a:t>Lecture 2</a:t>
            </a:r>
          </a:p>
          <a:p>
            <a:pPr algn="ctr"/>
            <a:endParaRPr lang="en-US" dirty="0" smtClean="0"/>
          </a:p>
          <a:p>
            <a:pPr algn="ctr"/>
            <a:r>
              <a:rPr lang="en-US" dirty="0" smtClean="0"/>
              <a:t>Introduction to Modeling for Decisions</a:t>
            </a:r>
          </a:p>
          <a:p>
            <a:pPr algn="ctr"/>
            <a:endParaRPr lang="en-US" dirty="0" smtClean="0"/>
          </a:p>
          <a:p>
            <a:pPr algn="ctr"/>
            <a:r>
              <a:rPr lang="en-US" dirty="0" smtClean="0"/>
              <a:t>Institute </a:t>
            </a:r>
            <a:r>
              <a:rPr lang="en-US" dirty="0"/>
              <a:t>of Engineering</a:t>
            </a:r>
          </a:p>
          <a:p>
            <a:pPr algn="ctr"/>
            <a:r>
              <a:rPr lang="en-US" dirty="0" smtClean="0"/>
              <a:t>Asst. Prof. Anita </a:t>
            </a:r>
            <a:r>
              <a:rPr lang="en-US" dirty="0" err="1" smtClean="0"/>
              <a:t>Prajapati</a:t>
            </a:r>
            <a:r>
              <a:rPr lang="en-US" dirty="0" smtClean="0"/>
              <a:t>, </a:t>
            </a:r>
            <a:r>
              <a:rPr lang="en-US" smtClean="0"/>
              <a:t>Ph.D</a:t>
            </a:r>
            <a:r>
              <a:rPr lang="en-US" smtClean="0"/>
              <a:t>.</a:t>
            </a:r>
          </a:p>
          <a:p>
            <a:pPr algn="ctr"/>
            <a:endParaRPr lang="en-US" dirty="0"/>
          </a:p>
          <a:p>
            <a:pPr algn="ctr"/>
            <a:r>
              <a:rPr lang="en-US" dirty="0" smtClean="0"/>
              <a:t>2 </a:t>
            </a:r>
            <a:r>
              <a:rPr lang="en-US" dirty="0" smtClean="0"/>
              <a:t>June </a:t>
            </a:r>
            <a:r>
              <a:rPr lang="en-US" dirty="0" smtClean="0"/>
              <a:t>2023</a:t>
            </a:r>
            <a:endParaRPr lang="en-US" dirty="0"/>
          </a:p>
          <a:p>
            <a:pPr algn="ctr"/>
            <a:endParaRPr lang="en-US" sz="3600" dirty="0"/>
          </a:p>
        </p:txBody>
      </p:sp>
      <p:sp>
        <p:nvSpPr>
          <p:cNvPr id="4" name="Rectangle 36"/>
          <p:cNvSpPr>
            <a:spLocks noGrp="1" noChangeArrowheads="1"/>
          </p:cNvSpPr>
          <p:nvPr>
            <p:ph type="dt" sz="half" idx="6"/>
          </p:nvPr>
        </p:nvSpPr>
        <p:spPr/>
        <p:txBody>
          <a:bodyPr/>
          <a:lstStyle/>
          <a:p>
            <a:fld id="{66F488ED-25A2-4B29-987C-B5AA180024AC}" type="datetime1">
              <a:rPr lang="en-US" smtClean="0"/>
              <a:pPr/>
              <a:t>6/1/2023</a:t>
            </a:fld>
            <a:endParaRPr lang="en-US"/>
          </a:p>
        </p:txBody>
      </p:sp>
      <p:sp>
        <p:nvSpPr>
          <p:cNvPr id="6" name="Rectangle 38"/>
          <p:cNvSpPr>
            <a:spLocks noGrp="1" noChangeArrowheads="1"/>
          </p:cNvSpPr>
          <p:nvPr>
            <p:ph type="sldNum" sz="quarter" idx="7"/>
          </p:nvPr>
        </p:nvSpPr>
        <p:spPr/>
        <p:txBody>
          <a:bodyPr/>
          <a:lstStyle/>
          <a:p>
            <a:fld id="{DF1B3E45-AE7F-413B-AC2B-88CDB95C73DC}"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p:txBody>
          <a:bodyPr/>
          <a:lstStyle/>
          <a:p>
            <a:fld id="{5D4E59AA-38E5-4B44-AE11-E7D1D2F4E3B8}" type="datetime1">
              <a:rPr lang="en-US" altLang="en-US"/>
              <a:pPr/>
              <a:t>6/1/2023</a:t>
            </a:fld>
            <a:endParaRPr lang="en-US" altLang="en-US"/>
          </a:p>
        </p:txBody>
      </p:sp>
      <p:sp>
        <p:nvSpPr>
          <p:cNvPr id="6" name="Slide Number Placeholder 5"/>
          <p:cNvSpPr>
            <a:spLocks noGrp="1"/>
          </p:cNvSpPr>
          <p:nvPr>
            <p:ph type="sldNum" sz="quarter" idx="4294967295"/>
          </p:nvPr>
        </p:nvSpPr>
        <p:spPr/>
        <p:txBody>
          <a:bodyPr/>
          <a:lstStyle/>
          <a:p>
            <a:fld id="{F78A085E-7632-420A-820A-E7D4BE770E97}" type="slidenum">
              <a:rPr lang="en-US" altLang="en-US"/>
              <a:pPr/>
              <a:t>10</a:t>
            </a:fld>
            <a:endParaRPr lang="en-US" altLang="en-US"/>
          </a:p>
        </p:txBody>
      </p:sp>
      <p:sp>
        <p:nvSpPr>
          <p:cNvPr id="3074" name="Rectangle 2"/>
          <p:cNvSpPr>
            <a:spLocks noGrp="1" noChangeArrowheads="1"/>
          </p:cNvSpPr>
          <p:nvPr>
            <p:ph type="title"/>
          </p:nvPr>
        </p:nvSpPr>
        <p:spPr/>
        <p:txBody>
          <a:bodyPr/>
          <a:lstStyle/>
          <a:p>
            <a:r>
              <a:rPr lang="en-US" altLang="en-US"/>
              <a:t>Data Analysis</a:t>
            </a:r>
          </a:p>
        </p:txBody>
      </p:sp>
      <p:sp>
        <p:nvSpPr>
          <p:cNvPr id="3075" name="Rectangle 3"/>
          <p:cNvSpPr>
            <a:spLocks noGrp="1" noChangeArrowheads="1"/>
          </p:cNvSpPr>
          <p:nvPr>
            <p:ph type="body" idx="1"/>
          </p:nvPr>
        </p:nvSpPr>
        <p:spPr>
          <a:xfrm>
            <a:off x="609600" y="1945358"/>
            <a:ext cx="10595863" cy="3877985"/>
          </a:xfrm>
        </p:spPr>
        <p:txBody>
          <a:bodyPr/>
          <a:lstStyle/>
          <a:p>
            <a:pPr marL="457200" indent="-457200">
              <a:buFont typeface="Arial" panose="020B0604020202020204" pitchFamily="34" charset="0"/>
              <a:buChar char="•"/>
            </a:pPr>
            <a:r>
              <a:rPr lang="en-US" altLang="en-US" sz="2800" dirty="0"/>
              <a:t>Though tables and graphs can provide many important insights, quantitative analysis and descriptions of data are very useful in modeling and decision-making</a:t>
            </a:r>
            <a:r>
              <a:rPr lang="en-US" altLang="en-US" sz="2800" dirty="0" smtClean="0"/>
              <a:t>.</a:t>
            </a:r>
          </a:p>
          <a:p>
            <a:pPr marL="457200" indent="-457200">
              <a:buFont typeface="Arial" panose="020B0604020202020204" pitchFamily="34" charset="0"/>
              <a:buChar char="•"/>
            </a:pPr>
            <a:endParaRPr lang="en-US" altLang="en-US" sz="2800" dirty="0"/>
          </a:p>
          <a:p>
            <a:pPr marL="685800" lvl="1" indent="-342900">
              <a:buFont typeface="Arial" panose="020B0604020202020204" pitchFamily="34" charset="0"/>
              <a:buChar char="•"/>
            </a:pPr>
            <a:r>
              <a:rPr lang="en-US" altLang="en-US" sz="2800" dirty="0"/>
              <a:t>Descriptive statistics. Parameters of data are very helpful in the analysis of the outputs of many models</a:t>
            </a:r>
            <a:r>
              <a:rPr lang="en-US" altLang="en-US" sz="2800" dirty="0" smtClean="0"/>
              <a:t>.</a:t>
            </a:r>
          </a:p>
          <a:p>
            <a:pPr marL="685800" lvl="1" indent="-342900">
              <a:buFont typeface="Arial" panose="020B0604020202020204" pitchFamily="34" charset="0"/>
              <a:buChar char="•"/>
            </a:pPr>
            <a:endParaRPr lang="en-US" altLang="en-US" sz="2800" dirty="0"/>
          </a:p>
          <a:p>
            <a:pPr marL="685800" lvl="1" indent="-342900">
              <a:buFont typeface="Arial" panose="020B0604020202020204" pitchFamily="34" charset="0"/>
              <a:buChar char="•"/>
            </a:pPr>
            <a:r>
              <a:rPr lang="en-US" altLang="en-US" sz="2800" dirty="0"/>
              <a:t>Probability distributions. Key input variables have to be expressed as probability distributions, which should represent the real data.</a:t>
            </a:r>
          </a:p>
        </p:txBody>
      </p:sp>
    </p:spTree>
    <p:extLst>
      <p:ext uri="{BB962C8B-B14F-4D97-AF65-F5344CB8AC3E}">
        <p14:creationId xmlns:p14="http://schemas.microsoft.com/office/powerpoint/2010/main" val="106833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4294967295"/>
          </p:nvPr>
        </p:nvSpPr>
        <p:spPr/>
        <p:txBody>
          <a:bodyPr/>
          <a:lstStyle/>
          <a:p>
            <a:fld id="{7CA91DD1-03B9-46A1-A88E-5F56E4415DD0}" type="datetime1">
              <a:rPr lang="en-US" altLang="en-US"/>
              <a:pPr/>
              <a:t>6/1/2023</a:t>
            </a:fld>
            <a:endParaRPr lang="en-US" altLang="en-US"/>
          </a:p>
        </p:txBody>
      </p:sp>
      <p:sp>
        <p:nvSpPr>
          <p:cNvPr id="8" name="Slide Number Placeholder 5"/>
          <p:cNvSpPr>
            <a:spLocks noGrp="1"/>
          </p:cNvSpPr>
          <p:nvPr>
            <p:ph type="sldNum" sz="quarter" idx="4294967295"/>
          </p:nvPr>
        </p:nvSpPr>
        <p:spPr/>
        <p:txBody>
          <a:bodyPr/>
          <a:lstStyle/>
          <a:p>
            <a:fld id="{C09B6AD7-0182-40E2-8588-BD12525F1899}" type="slidenum">
              <a:rPr lang="en-US" altLang="en-US"/>
              <a:pPr/>
              <a:t>11</a:t>
            </a:fld>
            <a:endParaRPr lang="en-US" altLang="en-US"/>
          </a:p>
        </p:txBody>
      </p:sp>
      <p:sp>
        <p:nvSpPr>
          <p:cNvPr id="5127" name="Rectangle 7"/>
          <p:cNvSpPr>
            <a:spLocks noChangeArrowheads="1"/>
          </p:cNvSpPr>
          <p:nvPr/>
        </p:nvSpPr>
        <p:spPr bwMode="auto">
          <a:xfrm>
            <a:off x="3657600" y="4256985"/>
            <a:ext cx="37338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 name="Rectangle 2"/>
          <p:cNvSpPr>
            <a:spLocks noGrp="1" noChangeArrowheads="1"/>
          </p:cNvSpPr>
          <p:nvPr>
            <p:ph type="title"/>
          </p:nvPr>
        </p:nvSpPr>
        <p:spPr/>
        <p:txBody>
          <a:bodyPr/>
          <a:lstStyle/>
          <a:p>
            <a:r>
              <a:rPr lang="en-US" altLang="en-US"/>
              <a:t>Data Analysis</a:t>
            </a:r>
          </a:p>
        </p:txBody>
      </p:sp>
      <p:sp>
        <p:nvSpPr>
          <p:cNvPr id="5123" name="Rectangle 3"/>
          <p:cNvSpPr>
            <a:spLocks noGrp="1" noChangeArrowheads="1"/>
          </p:cNvSpPr>
          <p:nvPr>
            <p:ph type="body" idx="1"/>
          </p:nvPr>
        </p:nvSpPr>
        <p:spPr>
          <a:xfrm>
            <a:off x="688342" y="1905000"/>
            <a:ext cx="10595863" cy="3877985"/>
          </a:xfrm>
        </p:spPr>
        <p:txBody>
          <a:bodyPr/>
          <a:lstStyle/>
          <a:p>
            <a:pPr marL="800100" lvl="1" indent="-457200">
              <a:buFont typeface="Arial" panose="020B0604020202020204" pitchFamily="34" charset="0"/>
              <a:buChar char="•"/>
            </a:pPr>
            <a:r>
              <a:rPr lang="en-US" altLang="en-US" sz="2800" dirty="0"/>
              <a:t>Covariance and correlation. Sometimes key variables in decision problems often move together in a systematic fashion. In such conditions, knowing these parameters help ease the problem-solving in decision-making.</a:t>
            </a:r>
          </a:p>
          <a:p>
            <a:pPr marL="800100" lvl="1" indent="-457200">
              <a:buFont typeface="Arial" panose="020B0604020202020204" pitchFamily="34" charset="0"/>
              <a:buChar char="•"/>
            </a:pPr>
            <a:r>
              <a:rPr lang="en-US" altLang="en-US" sz="2800" dirty="0"/>
              <a:t>	Sample Covariance</a:t>
            </a:r>
          </a:p>
          <a:p>
            <a:pPr marL="1143000" lvl="2" indent="-457200">
              <a:buFont typeface="Arial" panose="020B0604020202020204" pitchFamily="34" charset="0"/>
              <a:buChar char="•"/>
            </a:pPr>
            <a:endParaRPr lang="en-US" altLang="en-US" sz="2800" dirty="0"/>
          </a:p>
          <a:p>
            <a:pPr marL="800100" lvl="1" indent="-457200">
              <a:buFont typeface="Arial" panose="020B0604020202020204" pitchFamily="34" charset="0"/>
              <a:buChar char="•"/>
            </a:pPr>
            <a:endParaRPr lang="en-US" altLang="en-US" sz="2800" dirty="0"/>
          </a:p>
          <a:p>
            <a:pPr marL="800100" lvl="1" indent="-457200">
              <a:buFont typeface="Arial" panose="020B0604020202020204" pitchFamily="34" charset="0"/>
              <a:buChar char="•"/>
            </a:pPr>
            <a:endParaRPr lang="en-US" altLang="en-US" sz="2800" dirty="0"/>
          </a:p>
          <a:p>
            <a:pPr marL="800100" lvl="1" indent="-457200">
              <a:buFont typeface="Arial" panose="020B0604020202020204" pitchFamily="34" charset="0"/>
              <a:buChar char="•"/>
            </a:pPr>
            <a:endParaRPr lang="en-US" altLang="en-US" sz="2800" dirty="0"/>
          </a:p>
        </p:txBody>
      </p:sp>
      <p:graphicFrame>
        <p:nvGraphicFramePr>
          <p:cNvPr id="5125" name="Object 5"/>
          <p:cNvGraphicFramePr>
            <a:graphicFrameLocks noChangeAspect="1"/>
          </p:cNvGraphicFramePr>
          <p:nvPr>
            <p:extLst>
              <p:ext uri="{D42A27DB-BD31-4B8C-83A1-F6EECF244321}">
                <p14:modId xmlns:p14="http://schemas.microsoft.com/office/powerpoint/2010/main" val="1696142555"/>
              </p:ext>
            </p:extLst>
          </p:nvPr>
        </p:nvGraphicFramePr>
        <p:xfrm>
          <a:off x="3962400" y="4292545"/>
          <a:ext cx="3200400" cy="1109663"/>
        </p:xfrm>
        <a:graphic>
          <a:graphicData uri="http://schemas.openxmlformats.org/presentationml/2006/ole">
            <mc:AlternateContent xmlns:mc="http://schemas.openxmlformats.org/markup-compatibility/2006">
              <mc:Choice xmlns:v="urn:schemas-microsoft-com:vml" Requires="v">
                <p:oleObj spid="_x0000_s2056" name="Equation" r:id="rId3" imgW="1498320" imgH="609480" progId="Equation.DSMT4">
                  <p:embed/>
                </p:oleObj>
              </mc:Choice>
              <mc:Fallback>
                <p:oleObj name="Equation" r:id="rId3" imgW="1498320" imgH="609480" progId="Equation.DSMT4">
                  <p:embed/>
                  <p:pic>
                    <p:nvPicPr>
                      <p:cNvPr id="51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292545"/>
                        <a:ext cx="32004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3022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798070" y="1801313"/>
            <a:ext cx="10595863" cy="3016210"/>
          </a:xfrm>
        </p:spPr>
        <p:txBody>
          <a:bodyPr/>
          <a:lstStyle/>
          <a:p>
            <a:pPr marL="800100" lvl="1" indent="-457200">
              <a:buFont typeface="Arial" panose="020B0604020202020204" pitchFamily="34" charset="0"/>
              <a:buChar char="•"/>
            </a:pPr>
            <a:r>
              <a:rPr lang="en-US" altLang="en-US" sz="2800" dirty="0"/>
              <a:t>Sample Correlation coefficient</a:t>
            </a:r>
          </a:p>
          <a:p>
            <a:pPr marL="1485900" lvl="3" indent="-457200">
              <a:buFont typeface="Arial" panose="020B0604020202020204" pitchFamily="34" charset="0"/>
              <a:buChar char="•"/>
            </a:pPr>
            <a:endParaRPr lang="en-US" altLang="en-US" sz="2800" dirty="0"/>
          </a:p>
          <a:p>
            <a:pPr marL="800100" lvl="1" indent="-457200">
              <a:buFont typeface="Arial" panose="020B0604020202020204" pitchFamily="34" charset="0"/>
              <a:buChar char="•"/>
            </a:pPr>
            <a:r>
              <a:rPr lang="en-US" altLang="en-US" sz="2800" dirty="0" smtClean="0"/>
              <a:t>R</a:t>
            </a:r>
            <a:r>
              <a:rPr lang="en-US" altLang="en-US" sz="2800" baseline="30000" dirty="0" smtClean="0"/>
              <a:t>2</a:t>
            </a:r>
            <a:r>
              <a:rPr lang="en-US" altLang="en-US" sz="2800" dirty="0" smtClean="0"/>
              <a:t> </a:t>
            </a:r>
            <a:r>
              <a:rPr lang="en-US" altLang="en-US" sz="2800" dirty="0"/>
              <a:t>is called the coefficient of determination and it is the square of the correlation coefficient. It shows the goodness of fit between two data series.</a:t>
            </a:r>
          </a:p>
          <a:p>
            <a:pPr marL="800100" lvl="1"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p:txBody>
      </p:sp>
      <p:sp>
        <p:nvSpPr>
          <p:cNvPr id="6" name="Date Placeholder 3"/>
          <p:cNvSpPr>
            <a:spLocks noGrp="1"/>
          </p:cNvSpPr>
          <p:nvPr>
            <p:ph type="dt" sz="half" idx="4294967295"/>
          </p:nvPr>
        </p:nvSpPr>
        <p:spPr/>
        <p:txBody>
          <a:bodyPr/>
          <a:lstStyle/>
          <a:p>
            <a:fld id="{14A19114-1F3A-429B-B893-C38BDF1136FD}" type="datetime1">
              <a:rPr lang="en-US" altLang="en-US"/>
              <a:pPr/>
              <a:t>6/1/2023</a:t>
            </a:fld>
            <a:endParaRPr lang="en-US" altLang="en-US" dirty="0"/>
          </a:p>
        </p:txBody>
      </p:sp>
      <p:sp>
        <p:nvSpPr>
          <p:cNvPr id="8" name="Slide Number Placeholder 5"/>
          <p:cNvSpPr>
            <a:spLocks noGrp="1"/>
          </p:cNvSpPr>
          <p:nvPr>
            <p:ph type="sldNum" sz="quarter" idx="4294967295"/>
          </p:nvPr>
        </p:nvSpPr>
        <p:spPr/>
        <p:txBody>
          <a:bodyPr/>
          <a:lstStyle/>
          <a:p>
            <a:fld id="{B53F84AA-535A-4BE9-B3F9-C9E77E00F48A}" type="slidenum">
              <a:rPr lang="en-US" altLang="en-US"/>
              <a:pPr/>
              <a:t>12</a:t>
            </a:fld>
            <a:endParaRPr lang="en-US" altLang="en-US"/>
          </a:p>
        </p:txBody>
      </p:sp>
      <p:sp>
        <p:nvSpPr>
          <p:cNvPr id="9227" name="Rectangle 11"/>
          <p:cNvSpPr>
            <a:spLocks noChangeArrowheads="1"/>
          </p:cNvSpPr>
          <p:nvPr/>
        </p:nvSpPr>
        <p:spPr bwMode="auto">
          <a:xfrm>
            <a:off x="4572000" y="4240184"/>
            <a:ext cx="18288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 name="Rectangle 2"/>
          <p:cNvSpPr>
            <a:spLocks noGrp="1" noChangeArrowheads="1"/>
          </p:cNvSpPr>
          <p:nvPr>
            <p:ph type="title"/>
          </p:nvPr>
        </p:nvSpPr>
        <p:spPr/>
        <p:txBody>
          <a:bodyPr/>
          <a:lstStyle/>
          <a:p>
            <a:r>
              <a:rPr lang="en-US" altLang="en-US"/>
              <a:t>Data Analysis</a:t>
            </a:r>
          </a:p>
        </p:txBody>
      </p:sp>
      <p:graphicFrame>
        <p:nvGraphicFramePr>
          <p:cNvPr id="9225" name="Object 9"/>
          <p:cNvGraphicFramePr>
            <a:graphicFrameLocks noChangeAspect="1"/>
          </p:cNvGraphicFramePr>
          <p:nvPr>
            <p:extLst>
              <p:ext uri="{D42A27DB-BD31-4B8C-83A1-F6EECF244321}">
                <p14:modId xmlns:p14="http://schemas.microsoft.com/office/powerpoint/2010/main" val="1406929363"/>
              </p:ext>
            </p:extLst>
          </p:nvPr>
        </p:nvGraphicFramePr>
        <p:xfrm>
          <a:off x="4876800" y="4191000"/>
          <a:ext cx="1371600" cy="1057275"/>
        </p:xfrm>
        <a:graphic>
          <a:graphicData uri="http://schemas.openxmlformats.org/presentationml/2006/ole">
            <mc:AlternateContent xmlns:mc="http://schemas.openxmlformats.org/markup-compatibility/2006">
              <mc:Choice xmlns:v="urn:schemas-microsoft-com:vml" Requires="v">
                <p:oleObj spid="_x0000_s3080" name="Equation" r:id="rId3" imgW="609480" imgH="469800" progId="Equation.DSMT4">
                  <p:embed/>
                </p:oleObj>
              </mc:Choice>
              <mc:Fallback>
                <p:oleObj name="Equation" r:id="rId3" imgW="609480" imgH="469800" progId="Equation.DSMT4">
                  <p:embed/>
                  <p:pic>
                    <p:nvPicPr>
                      <p:cNvPr id="922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191000"/>
                        <a:ext cx="13716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535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p:txBody>
          <a:bodyPr/>
          <a:lstStyle/>
          <a:p>
            <a:fld id="{6E927EC3-7BB1-45BE-BD6A-A7A0218077D1}" type="datetime1">
              <a:rPr lang="en-US" altLang="en-US"/>
              <a:pPr/>
              <a:t>6/1/2023</a:t>
            </a:fld>
            <a:endParaRPr lang="en-US" altLang="en-US"/>
          </a:p>
        </p:txBody>
      </p:sp>
      <p:sp>
        <p:nvSpPr>
          <p:cNvPr id="6" name="Slide Number Placeholder 5"/>
          <p:cNvSpPr>
            <a:spLocks noGrp="1"/>
          </p:cNvSpPr>
          <p:nvPr>
            <p:ph type="sldNum" sz="quarter" idx="4294967295"/>
          </p:nvPr>
        </p:nvSpPr>
        <p:spPr/>
        <p:txBody>
          <a:bodyPr/>
          <a:lstStyle/>
          <a:p>
            <a:fld id="{33983D79-C921-4CED-BE08-71ED0BDFD0AB}" type="slidenum">
              <a:rPr lang="en-US" altLang="en-US"/>
              <a:pPr/>
              <a:t>13</a:t>
            </a:fld>
            <a:endParaRPr lang="en-US" altLang="en-US"/>
          </a:p>
        </p:txBody>
      </p:sp>
      <p:sp>
        <p:nvSpPr>
          <p:cNvPr id="10242" name="Rectangle 2"/>
          <p:cNvSpPr>
            <a:spLocks noGrp="1" noChangeArrowheads="1"/>
          </p:cNvSpPr>
          <p:nvPr>
            <p:ph type="title"/>
          </p:nvPr>
        </p:nvSpPr>
        <p:spPr/>
        <p:txBody>
          <a:bodyPr/>
          <a:lstStyle/>
          <a:p>
            <a:r>
              <a:rPr lang="en-US" altLang="en-US"/>
              <a:t>Data Analysis</a:t>
            </a:r>
          </a:p>
        </p:txBody>
      </p:sp>
      <p:sp>
        <p:nvSpPr>
          <p:cNvPr id="10243" name="Rectangle 3"/>
          <p:cNvSpPr>
            <a:spLocks noGrp="1" noChangeArrowheads="1"/>
          </p:cNvSpPr>
          <p:nvPr>
            <p:ph type="body" idx="1"/>
          </p:nvPr>
        </p:nvSpPr>
        <p:spPr>
          <a:xfrm>
            <a:off x="798070" y="1801313"/>
            <a:ext cx="10595863" cy="1200329"/>
          </a:xfrm>
        </p:spPr>
        <p:txBody>
          <a:bodyPr/>
          <a:lstStyle/>
          <a:p>
            <a:pPr marL="342900" indent="-342900">
              <a:buFont typeface="Arial" panose="020B0604020202020204" pitchFamily="34" charset="0"/>
              <a:buChar char="•"/>
            </a:pPr>
            <a:r>
              <a:rPr lang="en-US" altLang="en-US" sz="2800" dirty="0"/>
              <a:t>Regression Analysis. </a:t>
            </a:r>
            <a:endParaRPr lang="en-US" altLang="en-US" sz="2800" dirty="0" smtClean="0"/>
          </a:p>
          <a:p>
            <a:pPr marL="685800" lvl="1" indent="-342900">
              <a:buFont typeface="Arial" panose="020B0604020202020204" pitchFamily="34" charset="0"/>
              <a:buChar char="•"/>
            </a:pPr>
            <a:r>
              <a:rPr lang="en-US" altLang="en-US" sz="2500" dirty="0" smtClean="0"/>
              <a:t>This </a:t>
            </a:r>
            <a:r>
              <a:rPr lang="en-US" altLang="en-US" sz="2500" dirty="0"/>
              <a:t>technique helps in structuring and developing a relationship between two and more than two data sets.</a:t>
            </a:r>
          </a:p>
        </p:txBody>
      </p:sp>
    </p:spTree>
    <p:extLst>
      <p:ext uri="{BB962C8B-B14F-4D97-AF65-F5344CB8AC3E}">
        <p14:creationId xmlns:p14="http://schemas.microsoft.com/office/powerpoint/2010/main" val="123397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p:txBody>
          <a:bodyPr/>
          <a:lstStyle/>
          <a:p>
            <a:fld id="{F8A39AEA-2579-401A-89FB-B557571AB425}" type="datetime1">
              <a:rPr lang="en-US" altLang="en-US"/>
              <a:pPr/>
              <a:t>6/1/2023</a:t>
            </a:fld>
            <a:endParaRPr lang="en-US" altLang="en-US"/>
          </a:p>
        </p:txBody>
      </p:sp>
      <p:sp>
        <p:nvSpPr>
          <p:cNvPr id="6" name="Slide Number Placeholder 5"/>
          <p:cNvSpPr>
            <a:spLocks noGrp="1"/>
          </p:cNvSpPr>
          <p:nvPr>
            <p:ph type="sldNum" sz="quarter" idx="4294967295"/>
          </p:nvPr>
        </p:nvSpPr>
        <p:spPr/>
        <p:txBody>
          <a:bodyPr/>
          <a:lstStyle/>
          <a:p>
            <a:fld id="{6495504A-74BB-4C8D-9643-15A94312567A}" type="slidenum">
              <a:rPr lang="en-US" altLang="en-US"/>
              <a:pPr/>
              <a:t>14</a:t>
            </a:fld>
            <a:endParaRPr lang="en-US" altLang="en-US"/>
          </a:p>
        </p:txBody>
      </p:sp>
      <p:sp>
        <p:nvSpPr>
          <p:cNvPr id="6146" name="Rectangle 2"/>
          <p:cNvSpPr>
            <a:spLocks noGrp="1" noChangeArrowheads="1"/>
          </p:cNvSpPr>
          <p:nvPr>
            <p:ph type="title"/>
          </p:nvPr>
        </p:nvSpPr>
        <p:spPr/>
        <p:txBody>
          <a:bodyPr/>
          <a:lstStyle/>
          <a:p>
            <a:r>
              <a:rPr lang="en-US" altLang="en-US"/>
              <a:t>Probability Distributions</a:t>
            </a:r>
          </a:p>
        </p:txBody>
      </p:sp>
      <p:sp>
        <p:nvSpPr>
          <p:cNvPr id="6147" name="Rectangle 3"/>
          <p:cNvSpPr>
            <a:spLocks noGrp="1" noChangeArrowheads="1"/>
          </p:cNvSpPr>
          <p:nvPr>
            <p:ph type="body" idx="1"/>
          </p:nvPr>
        </p:nvSpPr>
        <p:spPr>
          <a:xfrm>
            <a:off x="798070" y="1801313"/>
            <a:ext cx="10595863" cy="2154436"/>
          </a:xfrm>
        </p:spPr>
        <p:txBody>
          <a:bodyPr/>
          <a:lstStyle/>
          <a:p>
            <a:pPr marL="342900" indent="-342900">
              <a:buFont typeface="Arial" panose="020B0604020202020204" pitchFamily="34" charset="0"/>
              <a:buChar char="•"/>
            </a:pPr>
            <a:r>
              <a:rPr lang="en-US" altLang="en-US" sz="2800" dirty="0"/>
              <a:t>Uniform Distribution. All values between a max and min values occur with equal probability</a:t>
            </a:r>
            <a:r>
              <a:rPr lang="en-US" altLang="en-US" sz="2800" dirty="0" smtClean="0"/>
              <a:t>.</a:t>
            </a:r>
          </a:p>
          <a:p>
            <a:pPr marL="342900" indent="-342900">
              <a:buFont typeface="Arial" panose="020B0604020202020204" pitchFamily="34" charset="0"/>
              <a:buChar char="•"/>
            </a:pPr>
            <a:endParaRPr lang="en-US" altLang="en-US" sz="2800" dirty="0"/>
          </a:p>
          <a:p>
            <a:pPr marL="342900" indent="-342900">
              <a:buFont typeface="Arial" panose="020B0604020202020204" pitchFamily="34" charset="0"/>
              <a:buChar char="•"/>
            </a:pPr>
            <a:r>
              <a:rPr lang="en-US" altLang="en-US" sz="2800" dirty="0"/>
              <a:t>Normal Distribution. The bell-shaped normal distribution represent many natural phenomena, which depends on many factors.</a:t>
            </a:r>
          </a:p>
        </p:txBody>
      </p:sp>
      <p:pic>
        <p:nvPicPr>
          <p:cNvPr id="2" name="Picture 1"/>
          <p:cNvPicPr>
            <a:picLocks noChangeAspect="1"/>
          </p:cNvPicPr>
          <p:nvPr/>
        </p:nvPicPr>
        <p:blipFill rotWithShape="1">
          <a:blip r:embed="rId3"/>
          <a:srcRect l="10000" t="21111" r="12083" b="19629"/>
          <a:stretch/>
        </p:blipFill>
        <p:spPr>
          <a:xfrm>
            <a:off x="-7543800" y="8458200"/>
            <a:ext cx="10508933" cy="4495800"/>
          </a:xfrm>
          <a:prstGeom prst="rect">
            <a:avLst/>
          </a:prstGeom>
        </p:spPr>
      </p:pic>
      <p:pic>
        <p:nvPicPr>
          <p:cNvPr id="3" name="Picture 2"/>
          <p:cNvPicPr>
            <a:picLocks noChangeAspect="1"/>
          </p:cNvPicPr>
          <p:nvPr/>
        </p:nvPicPr>
        <p:blipFill rotWithShape="1">
          <a:blip r:embed="rId4"/>
          <a:srcRect l="6667" t="21111" r="7084" b="14445"/>
          <a:stretch/>
        </p:blipFill>
        <p:spPr>
          <a:xfrm>
            <a:off x="7231117" y="8953087"/>
            <a:ext cx="8702566" cy="3657600"/>
          </a:xfrm>
          <a:prstGeom prst="rect">
            <a:avLst/>
          </a:prstGeom>
        </p:spPr>
      </p:pic>
    </p:spTree>
    <p:extLst>
      <p:ext uri="{BB962C8B-B14F-4D97-AF65-F5344CB8AC3E}">
        <p14:creationId xmlns:p14="http://schemas.microsoft.com/office/powerpoint/2010/main" val="414515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p:txBody>
          <a:bodyPr/>
          <a:lstStyle/>
          <a:p>
            <a:fld id="{791ABC33-E554-4092-B0D4-164090F0CBA6}" type="datetime1">
              <a:rPr lang="en-US" altLang="en-US"/>
              <a:pPr/>
              <a:t>6/1/2023</a:t>
            </a:fld>
            <a:endParaRPr lang="en-US" altLang="en-US"/>
          </a:p>
        </p:txBody>
      </p:sp>
      <p:sp>
        <p:nvSpPr>
          <p:cNvPr id="6" name="Slide Number Placeholder 5"/>
          <p:cNvSpPr>
            <a:spLocks noGrp="1"/>
          </p:cNvSpPr>
          <p:nvPr>
            <p:ph type="sldNum" sz="quarter" idx="4294967295"/>
          </p:nvPr>
        </p:nvSpPr>
        <p:spPr/>
        <p:txBody>
          <a:bodyPr/>
          <a:lstStyle/>
          <a:p>
            <a:fld id="{84BF59FA-D08C-4CF5-B3DC-A7604E7009F9}" type="slidenum">
              <a:rPr lang="en-US" altLang="en-US"/>
              <a:pPr/>
              <a:t>15</a:t>
            </a:fld>
            <a:endParaRPr lang="en-US" altLang="en-US"/>
          </a:p>
        </p:txBody>
      </p:sp>
      <p:sp>
        <p:nvSpPr>
          <p:cNvPr id="7170" name="Rectangle 2"/>
          <p:cNvSpPr>
            <a:spLocks noGrp="1" noChangeArrowheads="1"/>
          </p:cNvSpPr>
          <p:nvPr>
            <p:ph type="title"/>
          </p:nvPr>
        </p:nvSpPr>
        <p:spPr/>
        <p:txBody>
          <a:bodyPr/>
          <a:lstStyle/>
          <a:p>
            <a:r>
              <a:rPr lang="en-US" altLang="en-US"/>
              <a:t>Probability Distributions</a:t>
            </a:r>
          </a:p>
        </p:txBody>
      </p:sp>
      <p:sp>
        <p:nvSpPr>
          <p:cNvPr id="7171" name="Rectangle 3"/>
          <p:cNvSpPr>
            <a:spLocks noGrp="1" noChangeArrowheads="1"/>
          </p:cNvSpPr>
          <p:nvPr>
            <p:ph type="body" idx="1"/>
          </p:nvPr>
        </p:nvSpPr>
        <p:spPr>
          <a:xfrm>
            <a:off x="907798" y="1828800"/>
            <a:ext cx="10595863" cy="4224233"/>
          </a:xfrm>
        </p:spPr>
        <p:txBody>
          <a:bodyPr/>
          <a:lstStyle/>
          <a:p>
            <a:pPr marL="457200" indent="-457200">
              <a:lnSpc>
                <a:spcPct val="90000"/>
              </a:lnSpc>
              <a:buFont typeface="Arial" panose="020B0604020202020204" pitchFamily="34" charset="0"/>
              <a:buChar char="•"/>
            </a:pPr>
            <a:r>
              <a:rPr lang="en-US" altLang="en-US" sz="2800" dirty="0"/>
              <a:t>Triangular Distribution. There are three parameters- max, min, and most likely values. This distribution is used when no historical data are available</a:t>
            </a:r>
            <a:r>
              <a:rPr lang="en-US" altLang="en-US" sz="2800" dirty="0" smtClean="0"/>
              <a:t>.</a:t>
            </a:r>
          </a:p>
          <a:p>
            <a:pPr marL="457200" indent="-457200">
              <a:lnSpc>
                <a:spcPct val="90000"/>
              </a:lnSpc>
              <a:buFont typeface="Arial" panose="020B0604020202020204" pitchFamily="34" charset="0"/>
              <a:buChar char="•"/>
            </a:pPr>
            <a:endParaRPr lang="en-US" altLang="en-US" sz="2800" dirty="0"/>
          </a:p>
          <a:p>
            <a:pPr marL="457200" indent="-457200">
              <a:lnSpc>
                <a:spcPct val="90000"/>
              </a:lnSpc>
              <a:buFont typeface="Arial" panose="020B0604020202020204" pitchFamily="34" charset="0"/>
              <a:buChar char="•"/>
            </a:pPr>
            <a:r>
              <a:rPr lang="en-US" altLang="en-US" sz="2800" dirty="0"/>
              <a:t>Poisson Distribution. This describes the number of times an event happens in a specified time period</a:t>
            </a:r>
            <a:r>
              <a:rPr lang="en-US" altLang="en-US" sz="2800" dirty="0" smtClean="0"/>
              <a:t>.</a:t>
            </a:r>
          </a:p>
          <a:p>
            <a:pPr marL="1143000" lvl="2" indent="-457200">
              <a:lnSpc>
                <a:spcPct val="90000"/>
              </a:lnSpc>
              <a:buFont typeface="Arial" panose="020B0604020202020204" pitchFamily="34" charset="0"/>
              <a:buChar char="•"/>
            </a:pPr>
            <a:r>
              <a:rPr lang="en-US" altLang="en-US" sz="2500" dirty="0" smtClean="0"/>
              <a:t>No of customer arrival at bank teller counter in specific interval of time</a:t>
            </a:r>
          </a:p>
          <a:p>
            <a:pPr marL="457200" indent="-457200">
              <a:lnSpc>
                <a:spcPct val="90000"/>
              </a:lnSpc>
              <a:buFont typeface="Arial" panose="020B0604020202020204" pitchFamily="34" charset="0"/>
              <a:buChar char="•"/>
            </a:pPr>
            <a:endParaRPr lang="en-US" altLang="en-US" sz="2800" dirty="0"/>
          </a:p>
          <a:p>
            <a:pPr marL="457200" indent="-457200">
              <a:lnSpc>
                <a:spcPct val="90000"/>
              </a:lnSpc>
              <a:buFont typeface="Arial" panose="020B0604020202020204" pitchFamily="34" charset="0"/>
              <a:buChar char="•"/>
            </a:pPr>
            <a:r>
              <a:rPr lang="en-US" altLang="en-US" sz="2800" dirty="0"/>
              <a:t>Exponential Distribution. This describes events happening at random times such as failure of machines. The distribution is not affected by previous events.</a:t>
            </a:r>
          </a:p>
        </p:txBody>
      </p:sp>
    </p:spTree>
    <p:extLst>
      <p:ext uri="{BB962C8B-B14F-4D97-AF65-F5344CB8AC3E}">
        <p14:creationId xmlns:p14="http://schemas.microsoft.com/office/powerpoint/2010/main" val="336670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p:txBody>
          <a:bodyPr/>
          <a:lstStyle/>
          <a:p>
            <a:fld id="{8C7F1C0A-5A20-42A4-BED4-8D4ADAAEE502}" type="datetime1">
              <a:rPr lang="en-US" altLang="en-US"/>
              <a:pPr/>
              <a:t>6/1/2023</a:t>
            </a:fld>
            <a:endParaRPr lang="en-US" altLang="en-US"/>
          </a:p>
        </p:txBody>
      </p:sp>
      <p:sp>
        <p:nvSpPr>
          <p:cNvPr id="6" name="Slide Number Placeholder 5"/>
          <p:cNvSpPr>
            <a:spLocks noGrp="1"/>
          </p:cNvSpPr>
          <p:nvPr>
            <p:ph type="sldNum" sz="quarter" idx="4294967295"/>
          </p:nvPr>
        </p:nvSpPr>
        <p:spPr/>
        <p:txBody>
          <a:bodyPr/>
          <a:lstStyle/>
          <a:p>
            <a:fld id="{0C394886-E731-419C-A778-77CAC4576B4D}" type="slidenum">
              <a:rPr lang="en-US" altLang="en-US"/>
              <a:pPr/>
              <a:t>16</a:t>
            </a:fld>
            <a:endParaRPr lang="en-US" altLang="en-US"/>
          </a:p>
        </p:txBody>
      </p:sp>
      <p:sp>
        <p:nvSpPr>
          <p:cNvPr id="8194" name="Rectangle 2"/>
          <p:cNvSpPr>
            <a:spLocks noGrp="1" noChangeArrowheads="1"/>
          </p:cNvSpPr>
          <p:nvPr>
            <p:ph type="title"/>
          </p:nvPr>
        </p:nvSpPr>
        <p:spPr/>
        <p:txBody>
          <a:bodyPr/>
          <a:lstStyle/>
          <a:p>
            <a:r>
              <a:rPr lang="en-US" altLang="en-US"/>
              <a:t>Probability Distributions</a:t>
            </a:r>
          </a:p>
        </p:txBody>
      </p:sp>
      <p:sp>
        <p:nvSpPr>
          <p:cNvPr id="8195" name="Rectangle 3"/>
          <p:cNvSpPr>
            <a:spLocks noGrp="1" noChangeArrowheads="1"/>
          </p:cNvSpPr>
          <p:nvPr>
            <p:ph type="body" idx="1"/>
          </p:nvPr>
        </p:nvSpPr>
        <p:spPr>
          <a:xfrm>
            <a:off x="723902" y="1905000"/>
            <a:ext cx="10595863" cy="4985980"/>
          </a:xfrm>
        </p:spPr>
        <p:txBody>
          <a:bodyPr/>
          <a:lstStyle/>
          <a:p>
            <a:pPr marL="457200" indent="-457200">
              <a:buFont typeface="Arial" panose="020B0604020202020204" pitchFamily="34" charset="0"/>
              <a:buChar char="•"/>
            </a:pPr>
            <a:r>
              <a:rPr lang="en-US" altLang="en-US" sz="2800" dirty="0"/>
              <a:t>Binomial Distribution. This describes the number of occurrences of an event in a fixed number of trials, where </a:t>
            </a:r>
            <a:r>
              <a:rPr lang="en-US" altLang="en-US" sz="2800" dirty="0">
                <a:solidFill>
                  <a:srgbClr val="7030A0"/>
                </a:solidFill>
              </a:rPr>
              <a:t>only two outcomes can occur for each </a:t>
            </a:r>
            <a:r>
              <a:rPr lang="en-US" altLang="en-US" sz="2800" dirty="0" smtClean="0">
                <a:solidFill>
                  <a:srgbClr val="7030A0"/>
                </a:solidFill>
              </a:rPr>
              <a:t>trial</a:t>
            </a:r>
            <a:r>
              <a:rPr lang="en-US" altLang="en-US" sz="2800" dirty="0"/>
              <a:t> </a:t>
            </a:r>
            <a:endParaRPr lang="en-US" altLang="en-US" sz="2800" dirty="0" smtClean="0"/>
          </a:p>
          <a:p>
            <a:pPr marL="1143000" lvl="2" indent="-457200">
              <a:buFont typeface="Arial" panose="020B0604020202020204" pitchFamily="34" charset="0"/>
              <a:buChar char="•"/>
            </a:pPr>
            <a:r>
              <a:rPr lang="en-US" altLang="en-US" sz="2500" dirty="0" err="1" smtClean="0"/>
              <a:t>Eg</a:t>
            </a:r>
            <a:r>
              <a:rPr lang="en-US" altLang="en-US" sz="2500" dirty="0" smtClean="0"/>
              <a:t>. Head-tail, good-bad</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dirty="0"/>
              <a:t>Lognormal Distribution. This is used in situations where values are positively skewed. Stock prices cannot fall below zero, but can take values quite high. The natural log of lognormal distribution is normal distribution</a:t>
            </a:r>
            <a:r>
              <a:rPr lang="en-US" altLang="en-US" sz="2800" dirty="0" smtClean="0"/>
              <a:t>.</a:t>
            </a:r>
          </a:p>
          <a:p>
            <a:pPr marL="1143000" lvl="2" indent="-457200">
              <a:buFont typeface="Arial" panose="020B0604020202020204" pitchFamily="34" charset="0"/>
              <a:buChar char="•"/>
            </a:pPr>
            <a:r>
              <a:rPr lang="en-US" altLang="en-US" sz="2500" dirty="0" smtClean="0"/>
              <a:t>Emissions of gasses from engines against fuel type, </a:t>
            </a:r>
          </a:p>
          <a:p>
            <a:pPr marL="1143000" lvl="2" indent="-457200">
              <a:buFont typeface="Arial" panose="020B0604020202020204" pitchFamily="34" charset="0"/>
              <a:buChar char="•"/>
            </a:pPr>
            <a:r>
              <a:rPr lang="en-US" altLang="en-US" sz="2500" dirty="0" smtClean="0"/>
              <a:t>Used to represent the distribution of number of item of product purchased by a buyer during a specified interval of time</a:t>
            </a:r>
            <a:endParaRPr lang="en-US" altLang="en-US" sz="2500" dirty="0"/>
          </a:p>
        </p:txBody>
      </p:sp>
      <p:pic>
        <p:nvPicPr>
          <p:cNvPr id="2" name="Picture 1"/>
          <p:cNvPicPr>
            <a:picLocks noChangeAspect="1"/>
          </p:cNvPicPr>
          <p:nvPr/>
        </p:nvPicPr>
        <p:blipFill rotWithShape="1">
          <a:blip r:embed="rId2"/>
          <a:srcRect l="5725" t="19853" r="5790" b="10454"/>
          <a:stretch/>
        </p:blipFill>
        <p:spPr>
          <a:xfrm>
            <a:off x="1715761" y="8153400"/>
            <a:ext cx="4198220" cy="1859971"/>
          </a:xfrm>
          <a:prstGeom prst="rect">
            <a:avLst/>
          </a:prstGeom>
        </p:spPr>
      </p:pic>
      <p:pic>
        <p:nvPicPr>
          <p:cNvPr id="3" name="Picture 2"/>
          <p:cNvPicPr>
            <a:picLocks noChangeAspect="1"/>
          </p:cNvPicPr>
          <p:nvPr/>
        </p:nvPicPr>
        <p:blipFill rotWithShape="1">
          <a:blip r:embed="rId3"/>
          <a:srcRect l="9583" t="20371" r="7083" b="14444"/>
          <a:stretch/>
        </p:blipFill>
        <p:spPr>
          <a:xfrm>
            <a:off x="9829800" y="8122920"/>
            <a:ext cx="6407727" cy="2819400"/>
          </a:xfrm>
          <a:prstGeom prst="rect">
            <a:avLst/>
          </a:prstGeom>
        </p:spPr>
      </p:pic>
    </p:spTree>
    <p:extLst>
      <p:ext uri="{BB962C8B-B14F-4D97-AF65-F5344CB8AC3E}">
        <p14:creationId xmlns:p14="http://schemas.microsoft.com/office/powerpoint/2010/main" val="2423867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98070" y="1801313"/>
            <a:ext cx="10595863" cy="1969770"/>
          </a:xfrm>
        </p:spPr>
        <p:txBody>
          <a:bodyPr/>
          <a:lstStyle/>
          <a:p>
            <a:pPr algn="ctr"/>
            <a:r>
              <a:rPr lang="en-US" sz="3200" dirty="0" smtClean="0"/>
              <a:t>End of chapter 1</a:t>
            </a:r>
          </a:p>
          <a:p>
            <a:endParaRPr lang="en-US" sz="3200" dirty="0"/>
          </a:p>
          <a:p>
            <a:endParaRPr lang="en-US" sz="3200" dirty="0" smtClean="0"/>
          </a:p>
          <a:p>
            <a:pPr algn="ctr"/>
            <a:r>
              <a:rPr lang="en-US" sz="3200" dirty="0"/>
              <a:t> </a:t>
            </a:r>
            <a:r>
              <a:rPr lang="en-US" sz="3200" dirty="0" smtClean="0"/>
              <a:t>THANK YOU</a:t>
            </a:r>
            <a:endParaRPr lang="en-US" sz="3200" dirty="0"/>
          </a:p>
        </p:txBody>
      </p:sp>
      <p:sp>
        <p:nvSpPr>
          <p:cNvPr id="4" name="Date Placeholder 3"/>
          <p:cNvSpPr>
            <a:spLocks noGrp="1"/>
          </p:cNvSpPr>
          <p:nvPr>
            <p:ph type="dt" sz="half" idx="6"/>
          </p:nvPr>
        </p:nvSpPr>
        <p:spPr/>
        <p:txBody>
          <a:bodyPr/>
          <a:lstStyle/>
          <a:p>
            <a:fld id="{A8C67D38-2AF5-4DE0-A463-7F44E249A9B9}" type="datetime1">
              <a:rPr lang="en-US" smtClean="0"/>
              <a:pPr/>
              <a:t>6/1/2023</a:t>
            </a:fld>
            <a:endParaRPr lang="en-US"/>
          </a:p>
        </p:txBody>
      </p:sp>
      <p:sp>
        <p:nvSpPr>
          <p:cNvPr id="5" name="Slide Number Placeholder 4"/>
          <p:cNvSpPr>
            <a:spLocks noGrp="1"/>
          </p:cNvSpPr>
          <p:nvPr>
            <p:ph type="sldNum" sz="quarter" idx="7"/>
          </p:nvPr>
        </p:nvSpPr>
        <p:spPr/>
        <p:txBody>
          <a:bodyPr/>
          <a:lstStyle/>
          <a:p>
            <a:fld id="{D88248EB-5DDE-4508-8C72-BA4E67647199}" type="slidenum">
              <a:rPr lang="en-US" smtClean="0"/>
              <a:pPr/>
              <a:t>17</a:t>
            </a:fld>
            <a:endParaRPr lang="en-US"/>
          </a:p>
        </p:txBody>
      </p:sp>
    </p:spTree>
    <p:extLst>
      <p:ext uri="{BB962C8B-B14F-4D97-AF65-F5344CB8AC3E}">
        <p14:creationId xmlns:p14="http://schemas.microsoft.com/office/powerpoint/2010/main" val="1080502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t>What is  Data Management &amp; Data Analysis?</a:t>
            </a:r>
          </a:p>
        </p:txBody>
      </p:sp>
      <p:sp>
        <p:nvSpPr>
          <p:cNvPr id="29699" name="Rectangle 3"/>
          <p:cNvSpPr>
            <a:spLocks noGrp="1" noChangeArrowheads="1"/>
          </p:cNvSpPr>
          <p:nvPr>
            <p:ph type="body" idx="1"/>
          </p:nvPr>
        </p:nvSpPr>
        <p:spPr>
          <a:xfrm>
            <a:off x="798070" y="1801313"/>
            <a:ext cx="10595863" cy="2585323"/>
          </a:xfrm>
        </p:spPr>
        <p:txBody>
          <a:bodyPr/>
          <a:lstStyle/>
          <a:p>
            <a:pPr marL="342900" indent="-342900">
              <a:buFont typeface="Arial" panose="020B0604020202020204" pitchFamily="34" charset="0"/>
              <a:buChar char="•"/>
            </a:pPr>
            <a:r>
              <a:rPr lang="en-US" sz="2800" dirty="0"/>
              <a:t>These days we have access to vast number of data, information such as company reports, historical price data, interest rates, stock prices etc</a:t>
            </a:r>
            <a:r>
              <a:rPr lang="en-US" sz="2800" dirty="0" smtClean="0"/>
              <a:t>.</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We have to find out interface between data and model, which is a very challenging job.</a:t>
            </a:r>
          </a:p>
        </p:txBody>
      </p:sp>
      <p:sp>
        <p:nvSpPr>
          <p:cNvPr id="4" name="Date Placeholder 3"/>
          <p:cNvSpPr>
            <a:spLocks noGrp="1"/>
          </p:cNvSpPr>
          <p:nvPr>
            <p:ph type="dt" sz="half" idx="6"/>
          </p:nvPr>
        </p:nvSpPr>
        <p:spPr/>
        <p:txBody>
          <a:bodyPr/>
          <a:lstStyle/>
          <a:p>
            <a:fld id="{9CA635C9-E2A4-4564-BA6F-A789EC30195A}" type="datetime1">
              <a:rPr lang="en-US" smtClean="0"/>
              <a:pPr/>
              <a:t>6/1/2023</a:t>
            </a:fld>
            <a:endParaRPr lang="en-US"/>
          </a:p>
        </p:txBody>
      </p:sp>
      <p:sp>
        <p:nvSpPr>
          <p:cNvPr id="6" name="Slide Number Placeholder 5"/>
          <p:cNvSpPr>
            <a:spLocks noGrp="1"/>
          </p:cNvSpPr>
          <p:nvPr>
            <p:ph type="sldNum" sz="quarter" idx="7"/>
          </p:nvPr>
        </p:nvSpPr>
        <p:spPr/>
        <p:txBody>
          <a:bodyPr/>
          <a:lstStyle/>
          <a:p>
            <a:fld id="{41513AB0-77F7-40EE-9645-5506D6717339}" type="slidenum">
              <a:rPr lang="en-US"/>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a:t>What is  Data Management &amp; Data Analysis?</a:t>
            </a:r>
          </a:p>
        </p:txBody>
      </p:sp>
      <p:sp>
        <p:nvSpPr>
          <p:cNvPr id="30723" name="Rectangle 3"/>
          <p:cNvSpPr>
            <a:spLocks noGrp="1" noChangeArrowheads="1"/>
          </p:cNvSpPr>
          <p:nvPr>
            <p:ph type="body" idx="1"/>
          </p:nvPr>
        </p:nvSpPr>
        <p:spPr>
          <a:xfrm>
            <a:off x="798070" y="1801313"/>
            <a:ext cx="10595863" cy="1723549"/>
          </a:xfrm>
        </p:spPr>
        <p:txBody>
          <a:bodyPr/>
          <a:lstStyle/>
          <a:p>
            <a:pPr marL="342900" indent="-342900">
              <a:buFont typeface="Arial" panose="020B0604020202020204" pitchFamily="34" charset="0"/>
              <a:buChar char="•"/>
            </a:pPr>
            <a:r>
              <a:rPr lang="en-US" sz="2800" dirty="0"/>
              <a:t>Data Management is storing, accessing, transforming, and distributing data and information</a:t>
            </a:r>
            <a:r>
              <a:rPr lang="en-US" sz="2800" dirty="0" smtClean="0"/>
              <a:t>.</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Data Analysis means extracting information from data.</a:t>
            </a:r>
          </a:p>
        </p:txBody>
      </p:sp>
      <p:sp>
        <p:nvSpPr>
          <p:cNvPr id="4" name="Date Placeholder 3"/>
          <p:cNvSpPr>
            <a:spLocks noGrp="1"/>
          </p:cNvSpPr>
          <p:nvPr>
            <p:ph type="dt" sz="half" idx="6"/>
          </p:nvPr>
        </p:nvSpPr>
        <p:spPr/>
        <p:txBody>
          <a:bodyPr/>
          <a:lstStyle/>
          <a:p>
            <a:fld id="{F058D7D3-99EC-4EE4-B52C-90E2088DA7F8}" type="datetime1">
              <a:rPr lang="en-US" smtClean="0"/>
              <a:pPr/>
              <a:t>6/1/2023</a:t>
            </a:fld>
            <a:endParaRPr lang="en-US"/>
          </a:p>
        </p:txBody>
      </p:sp>
      <p:sp>
        <p:nvSpPr>
          <p:cNvPr id="6" name="Slide Number Placeholder 5"/>
          <p:cNvSpPr>
            <a:spLocks noGrp="1"/>
          </p:cNvSpPr>
          <p:nvPr>
            <p:ph type="sldNum" sz="quarter" idx="7"/>
          </p:nvPr>
        </p:nvSpPr>
        <p:spPr/>
        <p:txBody>
          <a:bodyPr/>
          <a:lstStyle/>
          <a:p>
            <a:fld id="{39D5F676-4AC0-492B-93C0-4AD9AB4FF07F}" type="slidenum">
              <a:rPr lang="en-US"/>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a:t>Application of Data Management &amp; Analysis</a:t>
            </a:r>
          </a:p>
        </p:txBody>
      </p:sp>
      <p:sp>
        <p:nvSpPr>
          <p:cNvPr id="31747" name="Rectangle 3"/>
          <p:cNvSpPr>
            <a:spLocks noGrp="1" noChangeArrowheads="1"/>
          </p:cNvSpPr>
          <p:nvPr>
            <p:ph type="body" idx="1"/>
          </p:nvPr>
        </p:nvSpPr>
        <p:spPr>
          <a:xfrm>
            <a:off x="798070" y="1801313"/>
            <a:ext cx="10595863" cy="2714589"/>
          </a:xfrm>
        </p:spPr>
        <p:txBody>
          <a:bodyPr/>
          <a:lstStyle/>
          <a:p>
            <a:pPr marL="342900" indent="-342900">
              <a:lnSpc>
                <a:spcPct val="90000"/>
              </a:lnSpc>
              <a:buFont typeface="Arial" panose="020B0604020202020204" pitchFamily="34" charset="0"/>
              <a:buChar char="•"/>
            </a:pPr>
            <a:r>
              <a:rPr lang="en-US" sz="2800" dirty="0"/>
              <a:t>Law Enforcement</a:t>
            </a:r>
          </a:p>
          <a:p>
            <a:pPr marL="628650" lvl="1" indent="-285750">
              <a:lnSpc>
                <a:spcPct val="90000"/>
              </a:lnSpc>
              <a:buFont typeface="Arial" panose="020B0604020202020204" pitchFamily="34" charset="0"/>
              <a:buChar char="•"/>
            </a:pPr>
            <a:r>
              <a:rPr lang="en-US" sz="2800" dirty="0"/>
              <a:t>Police department can consolidate criminal records and data from several police offices, thus enabling themselves in tracking criminals and accelerating their </a:t>
            </a:r>
            <a:r>
              <a:rPr lang="en-US" sz="2800" dirty="0" smtClean="0"/>
              <a:t>investigations</a:t>
            </a:r>
          </a:p>
          <a:p>
            <a:pPr marL="628650" lvl="1" indent="-285750">
              <a:lnSpc>
                <a:spcPct val="90000"/>
              </a:lnSpc>
              <a:buFont typeface="Arial" panose="020B0604020202020204" pitchFamily="34" charset="0"/>
              <a:buChar char="•"/>
            </a:pPr>
            <a:endParaRPr lang="en-US" sz="2800" dirty="0"/>
          </a:p>
          <a:p>
            <a:pPr marL="342900" indent="-342900">
              <a:lnSpc>
                <a:spcPct val="90000"/>
              </a:lnSpc>
              <a:buFont typeface="Arial" panose="020B0604020202020204" pitchFamily="34" charset="0"/>
              <a:buChar char="•"/>
            </a:pPr>
            <a:r>
              <a:rPr lang="en-US" sz="2800" dirty="0"/>
              <a:t>Healthcare</a:t>
            </a:r>
          </a:p>
          <a:p>
            <a:pPr marL="628650" lvl="1" indent="-285750">
              <a:lnSpc>
                <a:spcPct val="90000"/>
              </a:lnSpc>
              <a:buFont typeface="Arial" panose="020B0604020202020204" pitchFamily="34" charset="0"/>
              <a:buChar char="•"/>
            </a:pPr>
            <a:r>
              <a:rPr lang="en-US" sz="2800" dirty="0"/>
              <a:t>Nurse scheduling, labor requirement, etc.</a:t>
            </a:r>
          </a:p>
        </p:txBody>
      </p:sp>
      <p:sp>
        <p:nvSpPr>
          <p:cNvPr id="4" name="Date Placeholder 3"/>
          <p:cNvSpPr>
            <a:spLocks noGrp="1"/>
          </p:cNvSpPr>
          <p:nvPr>
            <p:ph type="dt" sz="half" idx="6"/>
          </p:nvPr>
        </p:nvSpPr>
        <p:spPr/>
        <p:txBody>
          <a:bodyPr/>
          <a:lstStyle/>
          <a:p>
            <a:fld id="{6F3F70A0-E554-4FC8-85A1-D5277491CD31}" type="datetime1">
              <a:rPr lang="en-US" smtClean="0"/>
              <a:pPr/>
              <a:t>6/1/2023</a:t>
            </a:fld>
            <a:endParaRPr lang="en-US"/>
          </a:p>
        </p:txBody>
      </p:sp>
      <p:sp>
        <p:nvSpPr>
          <p:cNvPr id="6" name="Slide Number Placeholder 5"/>
          <p:cNvSpPr>
            <a:spLocks noGrp="1"/>
          </p:cNvSpPr>
          <p:nvPr>
            <p:ph type="sldNum" sz="quarter" idx="7"/>
          </p:nvPr>
        </p:nvSpPr>
        <p:spPr/>
        <p:txBody>
          <a:bodyPr/>
          <a:lstStyle/>
          <a:p>
            <a:fld id="{1CEFB2F8-4BA7-4FC9-AF69-EB53AFACC8E4}"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t>Application of Data Management &amp; Analysis</a:t>
            </a:r>
          </a:p>
        </p:txBody>
      </p:sp>
      <p:sp>
        <p:nvSpPr>
          <p:cNvPr id="32771" name="Rectangle 3"/>
          <p:cNvSpPr>
            <a:spLocks noGrp="1" noChangeArrowheads="1"/>
          </p:cNvSpPr>
          <p:nvPr>
            <p:ph type="body" idx="1"/>
          </p:nvPr>
        </p:nvSpPr>
        <p:spPr>
          <a:xfrm>
            <a:off x="798070" y="1801313"/>
            <a:ext cx="10595863" cy="3102388"/>
          </a:xfrm>
        </p:spPr>
        <p:txBody>
          <a:bodyPr/>
          <a:lstStyle/>
          <a:p>
            <a:pPr marL="457200" indent="-457200">
              <a:lnSpc>
                <a:spcPct val="90000"/>
              </a:lnSpc>
              <a:buFont typeface="Arial" panose="020B0604020202020204" pitchFamily="34" charset="0"/>
              <a:buChar char="•"/>
            </a:pPr>
            <a:r>
              <a:rPr lang="en-US" sz="2800" dirty="0"/>
              <a:t>Retail Operations &amp; Strategy</a:t>
            </a:r>
          </a:p>
          <a:p>
            <a:pPr marL="800100" lvl="1" indent="-457200">
              <a:lnSpc>
                <a:spcPct val="90000"/>
              </a:lnSpc>
              <a:buFont typeface="Arial" panose="020B0604020202020204" pitchFamily="34" charset="0"/>
              <a:buChar char="•"/>
            </a:pPr>
            <a:r>
              <a:rPr lang="en-US" sz="2800" dirty="0"/>
              <a:t>Inventory management, customer relationship development, financial measures development, profitability </a:t>
            </a:r>
            <a:r>
              <a:rPr lang="en-US" sz="2800" dirty="0" smtClean="0"/>
              <a:t>projections</a:t>
            </a:r>
          </a:p>
          <a:p>
            <a:pPr marL="800100" lvl="1" indent="-457200">
              <a:lnSpc>
                <a:spcPct val="90000"/>
              </a:lnSpc>
              <a:buFont typeface="Arial" panose="020B0604020202020204" pitchFamily="34" charset="0"/>
              <a:buChar char="•"/>
            </a:pPr>
            <a:endParaRPr lang="en-US" sz="2800" dirty="0"/>
          </a:p>
          <a:p>
            <a:pPr marL="457200" indent="-457200">
              <a:lnSpc>
                <a:spcPct val="90000"/>
              </a:lnSpc>
              <a:buFont typeface="Arial" panose="020B0604020202020204" pitchFamily="34" charset="0"/>
              <a:buChar char="•"/>
            </a:pPr>
            <a:r>
              <a:rPr lang="en-US" sz="2800" dirty="0"/>
              <a:t>Plant Locations</a:t>
            </a:r>
          </a:p>
          <a:p>
            <a:pPr marL="800100" lvl="1" indent="-457200">
              <a:lnSpc>
                <a:spcPct val="90000"/>
              </a:lnSpc>
              <a:buFont typeface="Arial" panose="020B0604020202020204" pitchFamily="34" charset="0"/>
              <a:buChar char="•"/>
            </a:pPr>
            <a:r>
              <a:rPr lang="en-US" sz="2800" dirty="0"/>
              <a:t>Based on different factors, selecting optimal site for plant construction</a:t>
            </a:r>
          </a:p>
          <a:p>
            <a:pPr marL="800100" lvl="1" indent="-457200">
              <a:lnSpc>
                <a:spcPct val="90000"/>
              </a:lnSpc>
              <a:buFont typeface="Arial" panose="020B0604020202020204" pitchFamily="34" charset="0"/>
              <a:buChar char="•"/>
            </a:pPr>
            <a:endParaRPr lang="en-US" sz="2800" dirty="0"/>
          </a:p>
        </p:txBody>
      </p:sp>
      <p:sp>
        <p:nvSpPr>
          <p:cNvPr id="4" name="Date Placeholder 3"/>
          <p:cNvSpPr>
            <a:spLocks noGrp="1"/>
          </p:cNvSpPr>
          <p:nvPr>
            <p:ph type="dt" sz="half" idx="6"/>
          </p:nvPr>
        </p:nvSpPr>
        <p:spPr/>
        <p:txBody>
          <a:bodyPr/>
          <a:lstStyle/>
          <a:p>
            <a:fld id="{4351AB78-3F4E-4D5B-A9C1-CFDD798A7C56}" type="datetime1">
              <a:rPr lang="en-US" smtClean="0"/>
              <a:pPr/>
              <a:t>6/1/2023</a:t>
            </a:fld>
            <a:endParaRPr lang="en-US"/>
          </a:p>
        </p:txBody>
      </p:sp>
      <p:sp>
        <p:nvSpPr>
          <p:cNvPr id="6" name="Slide Number Placeholder 5"/>
          <p:cNvSpPr>
            <a:spLocks noGrp="1"/>
          </p:cNvSpPr>
          <p:nvPr>
            <p:ph type="sldNum" sz="quarter" idx="7"/>
          </p:nvPr>
        </p:nvSpPr>
        <p:spPr/>
        <p:txBody>
          <a:bodyPr/>
          <a:lstStyle/>
          <a:p>
            <a:fld id="{79BFF412-AB16-4CF2-9C04-BEF78AD4D619}"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Data Storage &amp; Management</a:t>
            </a:r>
          </a:p>
        </p:txBody>
      </p:sp>
      <p:sp>
        <p:nvSpPr>
          <p:cNvPr id="33795" name="Rectangle 3"/>
          <p:cNvSpPr>
            <a:spLocks noGrp="1" noChangeArrowheads="1"/>
          </p:cNvSpPr>
          <p:nvPr>
            <p:ph type="body" idx="1"/>
          </p:nvPr>
        </p:nvSpPr>
        <p:spPr>
          <a:xfrm>
            <a:off x="798070" y="1801313"/>
            <a:ext cx="10595863" cy="3016210"/>
          </a:xfrm>
        </p:spPr>
        <p:txBody>
          <a:bodyPr/>
          <a:lstStyle/>
          <a:p>
            <a:pPr marL="342900" indent="-342900">
              <a:buFont typeface="Arial" panose="020B0604020202020204" pitchFamily="34" charset="0"/>
              <a:buChar char="•"/>
            </a:pPr>
            <a:r>
              <a:rPr lang="en-US" sz="2800" dirty="0"/>
              <a:t>A data warehouse is a large storage facility that stores data from different databases across an organization. It disseminates data efficiently</a:t>
            </a:r>
            <a:r>
              <a:rPr lang="en-US" sz="2800" dirty="0" smtClean="0"/>
              <a:t>.</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The process of digging through data to extract key information and visualize the data in an understandable fashion is called </a:t>
            </a:r>
            <a:r>
              <a:rPr lang="en-US" sz="2800" b="1" i="1" dirty="0"/>
              <a:t>on-line analytical processing (OLAP).</a:t>
            </a:r>
          </a:p>
        </p:txBody>
      </p:sp>
      <p:sp>
        <p:nvSpPr>
          <p:cNvPr id="4" name="Date Placeholder 3"/>
          <p:cNvSpPr>
            <a:spLocks noGrp="1"/>
          </p:cNvSpPr>
          <p:nvPr>
            <p:ph type="dt" sz="half" idx="6"/>
          </p:nvPr>
        </p:nvSpPr>
        <p:spPr/>
        <p:txBody>
          <a:bodyPr/>
          <a:lstStyle/>
          <a:p>
            <a:fld id="{115F3166-0D2D-418E-9893-14EB9FBD7417}" type="datetime1">
              <a:rPr lang="en-US" smtClean="0"/>
              <a:pPr/>
              <a:t>6/1/2023</a:t>
            </a:fld>
            <a:endParaRPr lang="en-US" dirty="0"/>
          </a:p>
        </p:txBody>
      </p:sp>
      <p:sp>
        <p:nvSpPr>
          <p:cNvPr id="6" name="Slide Number Placeholder 5"/>
          <p:cNvSpPr>
            <a:spLocks noGrp="1"/>
          </p:cNvSpPr>
          <p:nvPr>
            <p:ph type="sldNum" sz="quarter" idx="7"/>
          </p:nvPr>
        </p:nvSpPr>
        <p:spPr/>
        <p:txBody>
          <a:bodyPr/>
          <a:lstStyle/>
          <a:p>
            <a:fld id="{AB6FD4C5-6C84-4009-B083-59EE004CBBB9}"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Data Storage &amp; Management</a:t>
            </a:r>
          </a:p>
        </p:txBody>
      </p:sp>
      <p:sp>
        <p:nvSpPr>
          <p:cNvPr id="34819" name="Rectangle 3"/>
          <p:cNvSpPr>
            <a:spLocks noGrp="1" noChangeArrowheads="1"/>
          </p:cNvSpPr>
          <p:nvPr>
            <p:ph type="body" idx="1"/>
          </p:nvPr>
        </p:nvSpPr>
        <p:spPr>
          <a:xfrm>
            <a:off x="798070" y="1801313"/>
            <a:ext cx="10595863" cy="2585323"/>
          </a:xfrm>
        </p:spPr>
        <p:txBody>
          <a:bodyPr/>
          <a:lstStyle/>
          <a:p>
            <a:pPr marL="342900" indent="-342900">
              <a:buFont typeface="Arial" panose="020B0604020202020204" pitchFamily="34" charset="0"/>
              <a:buChar char="•"/>
            </a:pPr>
            <a:r>
              <a:rPr lang="en-US" sz="2800" b="1" i="1" dirty="0"/>
              <a:t>Data mining</a:t>
            </a:r>
            <a:r>
              <a:rPr lang="en-US" sz="2800" dirty="0"/>
              <a:t> is the process of uncovering hidden facts and obscure trends and patterns in data from large databases</a:t>
            </a:r>
            <a:r>
              <a:rPr lang="en-US" sz="2800" dirty="0" smtClean="0"/>
              <a:t>.</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b="1" i="1" dirty="0"/>
              <a:t>Data base management systems (DBMS)</a:t>
            </a:r>
            <a:r>
              <a:rPr lang="en-US" sz="2800" dirty="0"/>
              <a:t> are tools that are used in the storage and retrieval of large amounts of data. </a:t>
            </a:r>
            <a:r>
              <a:rPr lang="en-US" sz="2800" dirty="0" err="1"/>
              <a:t>Softwares</a:t>
            </a:r>
            <a:r>
              <a:rPr lang="en-US" sz="2800" dirty="0"/>
              <a:t> such as SAS, Oracle, Microsoft Excel and Access are used for DBMS.</a:t>
            </a:r>
          </a:p>
        </p:txBody>
      </p:sp>
      <p:sp>
        <p:nvSpPr>
          <p:cNvPr id="4" name="Date Placeholder 3"/>
          <p:cNvSpPr>
            <a:spLocks noGrp="1"/>
          </p:cNvSpPr>
          <p:nvPr>
            <p:ph type="dt" sz="half" idx="6"/>
          </p:nvPr>
        </p:nvSpPr>
        <p:spPr/>
        <p:txBody>
          <a:bodyPr/>
          <a:lstStyle/>
          <a:p>
            <a:fld id="{C07DB2C3-B526-4D86-9DEE-E83C92DABC02}" type="datetime1">
              <a:rPr lang="en-US" smtClean="0"/>
              <a:pPr/>
              <a:t>6/1/2023</a:t>
            </a:fld>
            <a:endParaRPr lang="en-US"/>
          </a:p>
        </p:txBody>
      </p:sp>
      <p:sp>
        <p:nvSpPr>
          <p:cNvPr id="6" name="Slide Number Placeholder 5"/>
          <p:cNvSpPr>
            <a:spLocks noGrp="1"/>
          </p:cNvSpPr>
          <p:nvPr>
            <p:ph type="sldNum" sz="quarter" idx="7"/>
          </p:nvPr>
        </p:nvSpPr>
        <p:spPr/>
        <p:txBody>
          <a:bodyPr/>
          <a:lstStyle/>
          <a:p>
            <a:fld id="{9851A78A-8BB7-4FBA-A87C-F2276AC54405}"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Data Management Tools</a:t>
            </a:r>
          </a:p>
        </p:txBody>
      </p:sp>
      <p:sp>
        <p:nvSpPr>
          <p:cNvPr id="35843" name="Rectangle 3"/>
          <p:cNvSpPr>
            <a:spLocks noGrp="1" noChangeArrowheads="1"/>
          </p:cNvSpPr>
          <p:nvPr>
            <p:ph type="body" idx="1"/>
          </p:nvPr>
        </p:nvSpPr>
        <p:spPr>
          <a:xfrm>
            <a:off x="798070" y="1801313"/>
            <a:ext cx="10595863" cy="2031325"/>
          </a:xfrm>
        </p:spPr>
        <p:txBody>
          <a:bodyPr/>
          <a:lstStyle/>
          <a:p>
            <a:pPr marL="342900" indent="-342900">
              <a:buFont typeface="Arial" panose="020B0604020202020204" pitchFamily="34" charset="0"/>
              <a:buChar char="•"/>
            </a:pPr>
            <a:r>
              <a:rPr lang="en-US" dirty="0"/>
              <a:t>Sorting &amp; filtering data</a:t>
            </a:r>
          </a:p>
          <a:p>
            <a:pPr marL="628650" lvl="1" indent="-285750">
              <a:buFont typeface="Arial" panose="020B0604020202020204" pitchFamily="34" charset="0"/>
              <a:buChar char="•"/>
            </a:pPr>
            <a:r>
              <a:rPr lang="en-US" dirty="0"/>
              <a:t>Using </a:t>
            </a:r>
            <a:r>
              <a:rPr lang="en-US" dirty="0" err="1"/>
              <a:t>autofilter</a:t>
            </a:r>
            <a:r>
              <a:rPr lang="en-US" dirty="0"/>
              <a:t>, custom </a:t>
            </a:r>
            <a:r>
              <a:rPr lang="en-US" dirty="0" err="1"/>
              <a:t>autofilter</a:t>
            </a:r>
            <a:r>
              <a:rPr lang="en-US" dirty="0"/>
              <a:t> &amp; advance </a:t>
            </a:r>
            <a:r>
              <a:rPr lang="en-US" dirty="0" err="1"/>
              <a:t>autofilter</a:t>
            </a:r>
            <a:endParaRPr lang="en-US" dirty="0"/>
          </a:p>
          <a:p>
            <a:pPr marL="628650" lvl="1" indent="-285750">
              <a:buFont typeface="Arial" panose="020B0604020202020204" pitchFamily="34" charset="0"/>
              <a:buChar char="•"/>
            </a:pPr>
            <a:r>
              <a:rPr lang="en-US" dirty="0"/>
              <a:t>Pivot </a:t>
            </a:r>
            <a:r>
              <a:rPr lang="en-US" dirty="0" smtClean="0"/>
              <a:t>tables</a:t>
            </a:r>
          </a:p>
          <a:p>
            <a:pPr marL="628650" lvl="1" indent="-285750">
              <a:buFont typeface="Arial" panose="020B0604020202020204" pitchFamily="34" charset="0"/>
              <a:buChar char="•"/>
            </a:pPr>
            <a:endParaRPr lang="en-US" dirty="0"/>
          </a:p>
          <a:p>
            <a:pPr marL="342900" indent="-342900">
              <a:buFont typeface="Arial" panose="020B0604020202020204" pitchFamily="34" charset="0"/>
              <a:buChar char="•"/>
            </a:pPr>
            <a:r>
              <a:rPr lang="en-US" dirty="0"/>
              <a:t>Data visualization</a:t>
            </a:r>
          </a:p>
          <a:p>
            <a:pPr marL="628650" lvl="1" indent="-285750">
              <a:buFont typeface="Arial" panose="020B0604020202020204" pitchFamily="34" charset="0"/>
              <a:buChar char="•"/>
            </a:pPr>
            <a:r>
              <a:rPr lang="en-US" dirty="0"/>
              <a:t>Creating charts</a:t>
            </a:r>
          </a:p>
          <a:p>
            <a:pPr marL="971550" lvl="2" indent="-285750">
              <a:buFont typeface="Arial" panose="020B0604020202020204" pitchFamily="34" charset="0"/>
              <a:buChar char="•"/>
            </a:pPr>
            <a:endParaRPr lang="en-US" dirty="0"/>
          </a:p>
        </p:txBody>
      </p:sp>
      <p:sp>
        <p:nvSpPr>
          <p:cNvPr id="4" name="Date Placeholder 3"/>
          <p:cNvSpPr>
            <a:spLocks noGrp="1"/>
          </p:cNvSpPr>
          <p:nvPr>
            <p:ph type="dt" sz="half" idx="6"/>
          </p:nvPr>
        </p:nvSpPr>
        <p:spPr/>
        <p:txBody>
          <a:bodyPr/>
          <a:lstStyle/>
          <a:p>
            <a:fld id="{9D7929D6-F7A8-4DB1-BEDB-9F68A9CB4683}" type="datetime1">
              <a:rPr lang="en-US" smtClean="0"/>
              <a:pPr/>
              <a:t>6/1/2023</a:t>
            </a:fld>
            <a:endParaRPr lang="en-US"/>
          </a:p>
        </p:txBody>
      </p:sp>
      <p:sp>
        <p:nvSpPr>
          <p:cNvPr id="6" name="Slide Number Placeholder 5"/>
          <p:cNvSpPr>
            <a:spLocks noGrp="1"/>
          </p:cNvSpPr>
          <p:nvPr>
            <p:ph type="sldNum" sz="quarter" idx="7"/>
          </p:nvPr>
        </p:nvSpPr>
        <p:spPr/>
        <p:txBody>
          <a:bodyPr/>
          <a:lstStyle/>
          <a:p>
            <a:fld id="{DDCC963D-CFF0-4E6B-92CC-F413FA165243}"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2095205"/>
            <a:ext cx="10363200" cy="677108"/>
          </a:xfrm>
        </p:spPr>
        <p:txBody>
          <a:bodyPr anchor="ctr"/>
          <a:lstStyle/>
          <a:p>
            <a:pPr algn="ctr"/>
            <a:r>
              <a:rPr lang="en-US" altLang="en-US" sz="4400" dirty="0"/>
              <a:t>Data Analysis</a:t>
            </a:r>
          </a:p>
        </p:txBody>
      </p:sp>
      <p:sp>
        <p:nvSpPr>
          <p:cNvPr id="5" name="Date Placeholder 3"/>
          <p:cNvSpPr>
            <a:spLocks noGrp="1"/>
          </p:cNvSpPr>
          <p:nvPr>
            <p:ph type="dt" sz="half" idx="6"/>
          </p:nvPr>
        </p:nvSpPr>
        <p:spPr/>
        <p:txBody>
          <a:bodyPr/>
          <a:lstStyle/>
          <a:p>
            <a:endParaRPr lang="en-US" altLang="en-US" dirty="0"/>
          </a:p>
        </p:txBody>
      </p:sp>
      <p:sp>
        <p:nvSpPr>
          <p:cNvPr id="7" name="Slide Number Placeholder 5"/>
          <p:cNvSpPr>
            <a:spLocks noGrp="1"/>
          </p:cNvSpPr>
          <p:nvPr>
            <p:ph type="sldNum" sz="quarter" idx="7"/>
          </p:nvPr>
        </p:nvSpPr>
        <p:spPr/>
        <p:txBody>
          <a:bodyPr/>
          <a:lstStyle/>
          <a:p>
            <a:fld id="{59E258AE-8FC1-4DA9-B261-32B7D24D0F6C}" type="slidenum">
              <a:rPr lang="en-US" altLang="en-US"/>
              <a:pPr/>
              <a:t>9</a:t>
            </a:fld>
            <a:endParaRPr lang="en-US" altLang="en-US"/>
          </a:p>
        </p:txBody>
      </p:sp>
      <p:graphicFrame>
        <p:nvGraphicFramePr>
          <p:cNvPr id="2052" name="Object 4"/>
          <p:cNvGraphicFramePr>
            <a:graphicFrameLocks noChangeAspect="1"/>
          </p:cNvGraphicFramePr>
          <p:nvPr/>
        </p:nvGraphicFramePr>
        <p:xfrm>
          <a:off x="1524000" y="0"/>
          <a:ext cx="914400" cy="198438"/>
        </p:xfrm>
        <a:graphic>
          <a:graphicData uri="http://schemas.openxmlformats.org/presentationml/2006/ole">
            <mc:AlternateContent xmlns:mc="http://schemas.openxmlformats.org/markup-compatibility/2006">
              <mc:Choice xmlns:v="urn:schemas-microsoft-com:vml" Requires="v">
                <p:oleObj spid="_x0000_s1032" name="Equation" r:id="rId3" imgW="914400" imgH="198720" progId="Equation.DSMT4">
                  <p:embed/>
                </p:oleObj>
              </mc:Choice>
              <mc:Fallback>
                <p:oleObj name="Equation" r:id="rId3" imgW="914400" imgH="198720" progId="Equation.DSMT4">
                  <p:embed/>
                  <p:pic>
                    <p:nvPicPr>
                      <p:cNvPr id="20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75724006"/>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6F6FB7E5-558D-4DC9-B5B9-30FD8675EE13}" vid="{A407A107-3EE1-44D0-9054-03DC471281A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415</TotalTime>
  <Words>777</Words>
  <Application>Microsoft Office PowerPoint</Application>
  <PresentationFormat>Widescreen</PresentationFormat>
  <Paragraphs>121</Paragraphs>
  <Slides>17</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Century Gothic</vt:lpstr>
      <vt:lpstr>Theme2</vt:lpstr>
      <vt:lpstr>Equation</vt:lpstr>
      <vt:lpstr>Data Management &amp; Analysis </vt:lpstr>
      <vt:lpstr>What is  Data Management &amp; Data Analysis?</vt:lpstr>
      <vt:lpstr>What is  Data Management &amp; Data Analysis?</vt:lpstr>
      <vt:lpstr>Application of Data Management &amp; Analysis</vt:lpstr>
      <vt:lpstr>Application of Data Management &amp; Analysis</vt:lpstr>
      <vt:lpstr>Data Storage &amp; Management</vt:lpstr>
      <vt:lpstr>Data Storage &amp; Management</vt:lpstr>
      <vt:lpstr>Data Management Tools</vt:lpstr>
      <vt:lpstr>Data Analysis</vt:lpstr>
      <vt:lpstr>Data Analysis</vt:lpstr>
      <vt:lpstr>Data Analysis</vt:lpstr>
      <vt:lpstr>Data Analysis</vt:lpstr>
      <vt:lpstr>Data Analysis</vt:lpstr>
      <vt:lpstr>Probability Distributions</vt:lpstr>
      <vt:lpstr>Probability Distributions</vt:lpstr>
      <vt:lpstr>Probability Distributions</vt:lpstr>
      <vt:lpstr>PowerPoint Presentation</vt:lpstr>
    </vt:vector>
  </TitlesOfParts>
  <Company>Nepal Lube Oil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&amp; Analysis</dc:title>
  <dc:creator>Amrit</dc:creator>
  <cp:lastModifiedBy>Windows User</cp:lastModifiedBy>
  <cp:revision>26</cp:revision>
  <cp:lastPrinted>1601-01-01T00:00:00Z</cp:lastPrinted>
  <dcterms:created xsi:type="dcterms:W3CDTF">2001-11-22T16:10:26Z</dcterms:created>
  <dcterms:modified xsi:type="dcterms:W3CDTF">2023-05-31T22:23:55Z</dcterms:modified>
</cp:coreProperties>
</file>