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8" r:id="rId2"/>
    <p:sldId id="257" r:id="rId3"/>
    <p:sldId id="258" r:id="rId4"/>
    <p:sldId id="259" r:id="rId5"/>
    <p:sldId id="260" r:id="rId6"/>
    <p:sldId id="276" r:id="rId7"/>
    <p:sldId id="262" r:id="rId8"/>
    <p:sldId id="270" r:id="rId9"/>
    <p:sldId id="271" r:id="rId10"/>
    <p:sldId id="272" r:id="rId11"/>
    <p:sldId id="273" r:id="rId12"/>
    <p:sldId id="274" r:id="rId13"/>
    <p:sldId id="275" r:id="rId14"/>
    <p:sldId id="277" r:id="rId15"/>
    <p:sldId id="27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11"/>
    <p:restoredTop sz="94664"/>
  </p:normalViewPr>
  <p:slideViewPr>
    <p:cSldViewPr snapToGrid="0" snapToObjects="1">
      <p:cViewPr>
        <p:scale>
          <a:sx n="70" d="100"/>
          <a:sy n="70" d="100"/>
        </p:scale>
        <p:origin x="1752" y="1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256E2-5B6F-694E-BD40-997600D513F6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97345-FE19-4B49-9ADB-1D633B6E7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02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6597-23F6-ED45-BDA4-28ECBC6A029E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C4D7-F780-2C49-BB0B-E837E933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1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6597-23F6-ED45-BDA4-28ECBC6A029E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C4D7-F780-2C49-BB0B-E837E933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4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6597-23F6-ED45-BDA4-28ECBC6A029E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C4D7-F780-2C49-BB0B-E837E933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40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298406" y="1830586"/>
            <a:ext cx="5000625" cy="44201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92969" y="1830586"/>
            <a:ext cx="5000625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1969"/>
            </a:lvl1pPr>
            <a:lvl2pPr marL="482186" indent="-241093">
              <a:spcBef>
                <a:spcPts val="2250"/>
              </a:spcBef>
              <a:defRPr sz="1969"/>
            </a:lvl2pPr>
            <a:lvl3pPr marL="723279" indent="-241093">
              <a:spcBef>
                <a:spcPts val="2250"/>
              </a:spcBef>
              <a:defRPr sz="1969"/>
            </a:lvl3pPr>
            <a:lvl4pPr marL="964372" indent="-241093">
              <a:spcBef>
                <a:spcPts val="2250"/>
              </a:spcBef>
              <a:defRPr sz="1969"/>
            </a:lvl4pPr>
            <a:lvl5pPr marL="1205465" indent="-241093">
              <a:spcBef>
                <a:spcPts val="2250"/>
              </a:spcBef>
              <a:defRPr sz="19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72946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6597-23F6-ED45-BDA4-28ECBC6A029E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C4D7-F780-2C49-BB0B-E837E933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0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6597-23F6-ED45-BDA4-28ECBC6A029E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C4D7-F780-2C49-BB0B-E837E933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1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6597-23F6-ED45-BDA4-28ECBC6A029E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C4D7-F780-2C49-BB0B-E837E933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5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6597-23F6-ED45-BDA4-28ECBC6A029E}" type="datetimeFigureOut">
              <a:rPr lang="en-US" smtClean="0"/>
              <a:t>9/16/20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C4D7-F780-2C49-BB0B-E837E933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7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6597-23F6-ED45-BDA4-28ECBC6A029E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C4D7-F780-2C49-BB0B-E837E933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3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6597-23F6-ED45-BDA4-28ECBC6A029E}" type="datetimeFigureOut">
              <a:rPr lang="en-US" smtClean="0"/>
              <a:t>9/16/20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C4D7-F780-2C49-BB0B-E837E933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57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6597-23F6-ED45-BDA4-28ECBC6A029E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C4D7-F780-2C49-BB0B-E837E933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8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6597-23F6-ED45-BDA4-28ECBC6A029E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C4D7-F780-2C49-BB0B-E837E933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16597-23F6-ED45-BDA4-28ECBC6A029E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4C4D7-F780-2C49-BB0B-E837E933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1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Computer Programming Lecture 2:…"/>
          <p:cNvSpPr txBox="1">
            <a:spLocks noGrp="1"/>
          </p:cNvSpPr>
          <p:nvPr>
            <p:ph type="ctrTitle"/>
          </p:nvPr>
        </p:nvSpPr>
        <p:spPr>
          <a:xfrm>
            <a:off x="2559844" y="750094"/>
            <a:ext cx="7358063" cy="232171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13590">
              <a:defRPr sz="4160"/>
            </a:pPr>
            <a:r>
              <a:rPr dirty="0"/>
              <a:t>Introduction to Computer Programming Lecture </a:t>
            </a:r>
            <a:r>
              <a:rPr dirty="0" smtClean="0"/>
              <a:t>2</a:t>
            </a:r>
            <a:r>
              <a:rPr lang="en-GB" dirty="0" smtClean="0"/>
              <a:t>.3</a:t>
            </a:r>
            <a:r>
              <a:rPr dirty="0" smtClean="0"/>
              <a:t>:</a:t>
            </a:r>
            <a:endParaRPr dirty="0"/>
          </a:p>
          <a:p>
            <a:pPr defTabSz="213590">
              <a:defRPr sz="4160"/>
            </a:pPr>
            <a:r>
              <a:rPr dirty="0"/>
              <a:t> </a:t>
            </a:r>
          </a:p>
          <a:p>
            <a:pPr defTabSz="213590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dirty="0" smtClean="0"/>
              <a:t>Control Flow</a:t>
            </a:r>
            <a:endParaRPr dirty="0"/>
          </a:p>
        </p:txBody>
      </p:sp>
      <p:sp>
        <p:nvSpPr>
          <p:cNvPr id="120" name="Department of Engineering Mathematics"/>
          <p:cNvSpPr txBox="1"/>
          <p:nvPr/>
        </p:nvSpPr>
        <p:spPr>
          <a:xfrm>
            <a:off x="2416969" y="4012406"/>
            <a:ext cx="7358063" cy="794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2268"/>
            </a:pPr>
            <a:r>
              <a:rPr sz="1595" dirty="0"/>
              <a:t>Department of Engineering Mathematics</a:t>
            </a:r>
          </a:p>
          <a:p>
            <a:pPr defTabSz="221806">
              <a:defRPr sz="2268"/>
            </a:pPr>
            <a:endParaRPr sz="1595" dirty="0"/>
          </a:p>
        </p:txBody>
      </p:sp>
      <p:sp>
        <p:nvSpPr>
          <p:cNvPr id="122" name="Helmut Hauser"/>
          <p:cNvSpPr txBox="1"/>
          <p:nvPr/>
        </p:nvSpPr>
        <p:spPr>
          <a:xfrm>
            <a:off x="2559844" y="3540621"/>
            <a:ext cx="7358063" cy="794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3294"/>
            </a:pPr>
            <a:r>
              <a:rPr lang="en-GB" sz="2316" dirty="0"/>
              <a:t>Hemma Philamore </a:t>
            </a:r>
            <a:endParaRPr sz="2316" dirty="0"/>
          </a:p>
          <a:p>
            <a:pPr defTabSz="221806">
              <a:defRPr sz="1728"/>
            </a:pPr>
            <a:endParaRPr sz="1215" dirty="0"/>
          </a:p>
        </p:txBody>
      </p:sp>
    </p:spTree>
    <p:extLst>
      <p:ext uri="{BB962C8B-B14F-4D97-AF65-F5344CB8AC3E}">
        <p14:creationId xmlns:p14="http://schemas.microsoft.com/office/powerpoint/2010/main" val="78209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42" y="464458"/>
            <a:ext cx="8557517" cy="14614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67487" b="85854"/>
          <a:stretch/>
        </p:blipFill>
        <p:spPr>
          <a:xfrm>
            <a:off x="1690978" y="3811854"/>
            <a:ext cx="2569073" cy="7278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5358" t="10505" r="11150"/>
          <a:stretch/>
        </p:blipFill>
        <p:spPr>
          <a:xfrm>
            <a:off x="5433296" y="2599642"/>
            <a:ext cx="3164798" cy="344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70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58776" b="67488"/>
          <a:stretch/>
        </p:blipFill>
        <p:spPr>
          <a:xfrm>
            <a:off x="1704244" y="3164967"/>
            <a:ext cx="2999921" cy="14369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586921"/>
            <a:ext cx="7416800" cy="34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7187" t="29667"/>
          <a:stretch/>
        </p:blipFill>
        <p:spPr>
          <a:xfrm>
            <a:off x="5787613" y="2173044"/>
            <a:ext cx="5045337" cy="343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11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7541" t="28360"/>
          <a:stretch/>
        </p:blipFill>
        <p:spPr>
          <a:xfrm>
            <a:off x="5534233" y="1641621"/>
            <a:ext cx="4943715" cy="44103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42" y="238009"/>
            <a:ext cx="9626600" cy="749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9082" b="67405"/>
          <a:stretch/>
        </p:blipFill>
        <p:spPr>
          <a:xfrm>
            <a:off x="1741000" y="2705833"/>
            <a:ext cx="2895546" cy="208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75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273050"/>
            <a:ext cx="9385300" cy="63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36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755650"/>
            <a:ext cx="8026400" cy="5346700"/>
          </a:xfrm>
          <a:prstGeom prst="rect">
            <a:avLst/>
          </a:prstGeom>
        </p:spPr>
      </p:pic>
      <p:sp>
        <p:nvSpPr>
          <p:cNvPr id="3" name="Decision 2"/>
          <p:cNvSpPr/>
          <p:nvPr/>
        </p:nvSpPr>
        <p:spPr>
          <a:xfrm>
            <a:off x="6416842" y="3256547"/>
            <a:ext cx="1604211" cy="641685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33562" y="3438889"/>
                <a:ext cx="11707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charset="0"/>
                        </a:rPr>
                        <m:t>5&lt;</m:t>
                      </m:r>
                      <m:r>
                        <a:rPr lang="en-GB" b="0" i="1" smtClean="0">
                          <a:latin typeface="Cambria Math" charset="0"/>
                        </a:rPr>
                        <m:t>𝑥</m:t>
                      </m:r>
                      <m:r>
                        <a:rPr lang="en-GB" b="0" i="1" smtClean="0">
                          <a:latin typeface="Cambria Math" charset="0"/>
                        </a:rPr>
                        <m:t>&lt;10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562" y="3438889"/>
                <a:ext cx="117077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4688" r="-46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ecision 5"/>
          <p:cNvSpPr/>
          <p:nvPr/>
        </p:nvSpPr>
        <p:spPr>
          <a:xfrm>
            <a:off x="4491789" y="2439235"/>
            <a:ext cx="1748590" cy="641685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95501" y="2621577"/>
                <a:ext cx="79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charset="0"/>
                        </a:rPr>
                        <m:t>𝑥</m:t>
                      </m:r>
                      <m:r>
                        <a:rPr lang="en-GB" b="0" i="1" smtClean="0">
                          <a:latin typeface="Cambria Math" charset="0"/>
                        </a:rPr>
                        <m:t>&gt; 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501" y="2621577"/>
                <a:ext cx="79246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077" t="-146667" r="-6923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02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900" y="692150"/>
            <a:ext cx="5664200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96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umber operators"/>
          <p:cNvSpPr txBox="1">
            <a:spLocks/>
          </p:cNvSpPr>
          <p:nvPr/>
        </p:nvSpPr>
        <p:spPr>
          <a:xfrm>
            <a:off x="2366958" y="230757"/>
            <a:ext cx="7804547" cy="1518047"/>
          </a:xfrm>
          <a:prstGeom prst="rect">
            <a:avLst/>
          </a:prstGeom>
        </p:spPr>
        <p:txBody>
          <a:bodyPr/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sz="5625" dirty="0"/>
              <a:t>Summary</a:t>
            </a:r>
          </a:p>
        </p:txBody>
      </p:sp>
      <p:sp>
        <p:nvSpPr>
          <p:cNvPr id="3" name="Math operators"/>
          <p:cNvSpPr txBox="1"/>
          <p:nvPr/>
        </p:nvSpPr>
        <p:spPr>
          <a:xfrm>
            <a:off x="5420912" y="1747823"/>
            <a:ext cx="2101667" cy="38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just" defTabSz="457200">
              <a:tabLst>
                <a:tab pos="139700" algn="l"/>
                <a:tab pos="457200" algn="l"/>
              </a:tabLst>
              <a:defRPr sz="2900"/>
            </a:lvl1pPr>
          </a:lstStyle>
          <a:p>
            <a:r>
              <a:rPr lang="en-GB" sz="2039" b="1" dirty="0" smtClean="0"/>
              <a:t>Control Flow</a:t>
            </a:r>
            <a:endParaRPr sz="2039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84586"/>
          <a:stretch/>
        </p:blipFill>
        <p:spPr>
          <a:xfrm>
            <a:off x="1365250" y="2874907"/>
            <a:ext cx="9461500" cy="260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4876" b="68310"/>
          <a:stretch/>
        </p:blipFill>
        <p:spPr>
          <a:xfrm>
            <a:off x="1365250" y="3650827"/>
            <a:ext cx="9461500" cy="28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4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ontrolling the flow"/>
          <p:cNvSpPr txBox="1">
            <a:spLocks noGrp="1"/>
          </p:cNvSpPr>
          <p:nvPr>
            <p:ph type="title"/>
          </p:nvPr>
        </p:nvSpPr>
        <p:spPr>
          <a:xfrm>
            <a:off x="242043" y="4334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Controlling the flow</a:t>
            </a:r>
          </a:p>
        </p:txBody>
      </p:sp>
      <p:sp>
        <p:nvSpPr>
          <p:cNvPr id="458" name="􏰀Conditional statements run different blocks of code depending on whether a Boolean condition evaluates to true or false."/>
          <p:cNvSpPr txBox="1"/>
          <p:nvPr/>
        </p:nvSpPr>
        <p:spPr>
          <a:xfrm>
            <a:off x="2287738" y="1086480"/>
            <a:ext cx="7752675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just" defTabSz="321457">
              <a:spcBef>
                <a:spcPts val="844"/>
              </a:spcBef>
              <a:defRPr sz="3000"/>
            </a:pPr>
            <a:r>
              <a:rPr sz="2109" b="1" dirty="0" smtClean="0">
                <a:latin typeface="Helvetica"/>
                <a:ea typeface="Helvetica"/>
                <a:cs typeface="Helvetica"/>
                <a:sym typeface="Helvetica"/>
              </a:rPr>
              <a:t>Conditional </a:t>
            </a:r>
            <a:r>
              <a:rPr sz="2109" b="1" dirty="0">
                <a:latin typeface="Helvetica"/>
                <a:ea typeface="Helvetica"/>
                <a:cs typeface="Helvetica"/>
                <a:sym typeface="Helvetica"/>
              </a:rPr>
              <a:t>statements</a:t>
            </a:r>
            <a:r>
              <a:rPr sz="2109" dirty="0"/>
              <a:t> run different blocks of code depending on whether a Boolean condition evaluates to </a:t>
            </a:r>
            <a:r>
              <a:rPr sz="2109" b="1" dirty="0">
                <a:latin typeface="Helvetica"/>
                <a:ea typeface="Helvetica"/>
                <a:cs typeface="Helvetica"/>
                <a:sym typeface="Helvetica"/>
              </a:rPr>
              <a:t>true</a:t>
            </a:r>
            <a:r>
              <a:rPr sz="2109" dirty="0"/>
              <a:t> or </a:t>
            </a:r>
            <a:r>
              <a:rPr sz="2109" b="1" dirty="0">
                <a:latin typeface="Helvetica"/>
                <a:ea typeface="Helvetica"/>
                <a:cs typeface="Helvetica"/>
                <a:sym typeface="Helvetica"/>
              </a:rPr>
              <a:t>false</a:t>
            </a:r>
            <a:r>
              <a:rPr sz="2109" dirty="0"/>
              <a:t>.</a:t>
            </a:r>
          </a:p>
        </p:txBody>
      </p:sp>
      <p:grpSp>
        <p:nvGrpSpPr>
          <p:cNvPr id="461" name="Group"/>
          <p:cNvGrpSpPr/>
          <p:nvPr/>
        </p:nvGrpSpPr>
        <p:grpSpPr>
          <a:xfrm>
            <a:off x="4419900" y="2442581"/>
            <a:ext cx="2786489" cy="1787812"/>
            <a:chOff x="0" y="0"/>
            <a:chExt cx="3963005" cy="2542664"/>
          </a:xfrm>
        </p:grpSpPr>
        <p:sp>
          <p:nvSpPr>
            <p:cNvPr id="459" name="x &gt; 10"/>
            <p:cNvSpPr/>
            <p:nvPr/>
          </p:nvSpPr>
          <p:spPr>
            <a:xfrm>
              <a:off x="0" y="1272664"/>
              <a:ext cx="3963006" cy="1270001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31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/>
              <a:r>
                <a:rPr sz="2180" dirty="0"/>
                <a:t>x &gt; 10</a:t>
              </a:r>
            </a:p>
          </p:txBody>
        </p:sp>
        <p:sp>
          <p:nvSpPr>
            <p:cNvPr id="460" name="Arrow"/>
            <p:cNvSpPr/>
            <p:nvPr/>
          </p:nvSpPr>
          <p:spPr>
            <a:xfrm rot="5400026">
              <a:off x="1346501" y="4"/>
              <a:ext cx="1270001" cy="1270001"/>
            </a:xfrm>
            <a:prstGeom prst="rightArrow">
              <a:avLst>
                <a:gd name="adj1" fmla="val 32000"/>
                <a:gd name="adj2" fmla="val 64000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</p:grpSp>
      <p:grpSp>
        <p:nvGrpSpPr>
          <p:cNvPr id="466" name="Group"/>
          <p:cNvGrpSpPr/>
          <p:nvPr/>
        </p:nvGrpSpPr>
        <p:grpSpPr>
          <a:xfrm>
            <a:off x="3953584" y="4208877"/>
            <a:ext cx="3767703" cy="892970"/>
            <a:chOff x="193135" y="4"/>
            <a:chExt cx="5358509" cy="1270001"/>
          </a:xfrm>
        </p:grpSpPr>
        <p:sp>
          <p:nvSpPr>
            <p:cNvPr id="462" name="Arrow"/>
            <p:cNvSpPr/>
            <p:nvPr/>
          </p:nvSpPr>
          <p:spPr>
            <a:xfrm rot="5400026">
              <a:off x="1122251" y="4"/>
              <a:ext cx="1270001" cy="1270001"/>
            </a:xfrm>
            <a:prstGeom prst="rightArrow">
              <a:avLst>
                <a:gd name="adj1" fmla="val 32000"/>
                <a:gd name="adj2" fmla="val 64000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463" name="Arrow"/>
            <p:cNvSpPr/>
            <p:nvPr/>
          </p:nvSpPr>
          <p:spPr>
            <a:xfrm rot="5400026">
              <a:off x="3336950" y="4"/>
              <a:ext cx="1270001" cy="1270001"/>
            </a:xfrm>
            <a:prstGeom prst="rightArrow">
              <a:avLst>
                <a:gd name="adj1" fmla="val 32000"/>
                <a:gd name="adj2" fmla="val 64000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464" name="True"/>
            <p:cNvSpPr txBox="1"/>
            <p:nvPr/>
          </p:nvSpPr>
          <p:spPr>
            <a:xfrm>
              <a:off x="193135" y="365639"/>
              <a:ext cx="929398" cy="5403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/>
            <a:p>
              <a:r>
                <a:rPr sz="2000" dirty="0"/>
                <a:t>True</a:t>
              </a:r>
            </a:p>
          </p:txBody>
        </p:sp>
        <p:sp>
          <p:nvSpPr>
            <p:cNvPr id="465" name="False"/>
            <p:cNvSpPr txBox="1"/>
            <p:nvPr/>
          </p:nvSpPr>
          <p:spPr>
            <a:xfrm>
              <a:off x="4616708" y="317522"/>
              <a:ext cx="934936" cy="5403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/>
            <a:p>
              <a:r>
                <a:rPr sz="2000" dirty="0"/>
                <a:t>False</a:t>
              </a:r>
            </a:p>
          </p:txBody>
        </p:sp>
      </p:grpSp>
      <p:sp>
        <p:nvSpPr>
          <p:cNvPr id="467" name="Do this!"/>
          <p:cNvSpPr/>
          <p:nvPr/>
        </p:nvSpPr>
        <p:spPr>
          <a:xfrm>
            <a:off x="4182625" y="5080330"/>
            <a:ext cx="1545518" cy="129676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sz="2180" dirty="0"/>
              <a:t>Do this!</a:t>
            </a:r>
          </a:p>
        </p:txBody>
      </p:sp>
      <p:sp>
        <p:nvSpPr>
          <p:cNvPr id="468" name="Do that!"/>
          <p:cNvSpPr/>
          <p:nvPr/>
        </p:nvSpPr>
        <p:spPr>
          <a:xfrm>
            <a:off x="5959209" y="5080330"/>
            <a:ext cx="1545517" cy="129676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sz="2180" dirty="0"/>
              <a:t>Do that!</a:t>
            </a:r>
          </a:p>
        </p:txBody>
      </p:sp>
      <p:sp>
        <p:nvSpPr>
          <p:cNvPr id="469" name="Conditional"/>
          <p:cNvSpPr/>
          <p:nvPr/>
        </p:nvSpPr>
        <p:spPr>
          <a:xfrm>
            <a:off x="1194099" y="3400782"/>
            <a:ext cx="3207199" cy="603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83" y="0"/>
                </a:moveTo>
                <a:cubicBezTo>
                  <a:pt x="171" y="0"/>
                  <a:pt x="0" y="715"/>
                  <a:pt x="0" y="1597"/>
                </a:cubicBezTo>
                <a:lnTo>
                  <a:pt x="0" y="20003"/>
                </a:lnTo>
                <a:cubicBezTo>
                  <a:pt x="0" y="20885"/>
                  <a:pt x="171" y="21600"/>
                  <a:pt x="383" y="21600"/>
                </a:cubicBezTo>
                <a:lnTo>
                  <a:pt x="15081" y="21600"/>
                </a:lnTo>
                <a:cubicBezTo>
                  <a:pt x="15292" y="21600"/>
                  <a:pt x="15463" y="20885"/>
                  <a:pt x="15463" y="20003"/>
                </a:cubicBezTo>
                <a:lnTo>
                  <a:pt x="15463" y="15681"/>
                </a:lnTo>
                <a:lnTo>
                  <a:pt x="21600" y="12487"/>
                </a:lnTo>
                <a:lnTo>
                  <a:pt x="15463" y="9293"/>
                </a:lnTo>
                <a:lnTo>
                  <a:pt x="15463" y="1597"/>
                </a:lnTo>
                <a:cubicBezTo>
                  <a:pt x="15463" y="715"/>
                  <a:pt x="15292" y="0"/>
                  <a:pt x="15081" y="0"/>
                </a:cubicBezTo>
                <a:lnTo>
                  <a:pt x="383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GB" sz="1687" dirty="0" smtClean="0"/>
          </a:p>
          <a:p>
            <a:r>
              <a:rPr sz="1687" dirty="0" smtClean="0"/>
              <a:t>Conditional</a:t>
            </a:r>
            <a:r>
              <a:rPr lang="en-GB" sz="1687" dirty="0"/>
              <a:t>: </a:t>
            </a:r>
            <a:endParaRPr lang="en-GB" sz="1687" dirty="0" smtClean="0"/>
          </a:p>
          <a:p>
            <a:r>
              <a:rPr lang="en-GB" sz="1687" dirty="0" smtClean="0"/>
              <a:t>controlling </a:t>
            </a:r>
            <a:r>
              <a:rPr lang="en-GB" sz="1687" dirty="0"/>
              <a:t>the workflow</a:t>
            </a:r>
          </a:p>
          <a:p>
            <a:endParaRPr sz="1687" dirty="0"/>
          </a:p>
        </p:txBody>
      </p:sp>
      <p:sp>
        <p:nvSpPr>
          <p:cNvPr id="2" name="TextBox 1"/>
          <p:cNvSpPr txBox="1"/>
          <p:nvPr/>
        </p:nvSpPr>
        <p:spPr>
          <a:xfrm>
            <a:off x="5671599" y="1917494"/>
            <a:ext cx="1385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x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33508891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" grpId="0" animBg="1" advAuto="0"/>
      <p:bldP spid="461" grpId="0" animBg="1" advAuto="0"/>
      <p:bldP spid="466" grpId="0" animBg="1" advAuto="0"/>
      <p:bldP spid="467" grpId="0" animBg="1" advAuto="0"/>
      <p:bldP spid="468" grpId="0" animBg="1" advAuto="0"/>
      <p:bldP spid="469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9480" y="3876973"/>
            <a:ext cx="2161110" cy="853902"/>
          </a:xfrm>
          <a:prstGeom prst="rect">
            <a:avLst/>
          </a:prstGeom>
          <a:ln w="12700">
            <a:miter lim="400000"/>
          </a:ln>
        </p:spPr>
      </p:pic>
      <p:sp>
        <p:nvSpPr>
          <p:cNvPr id="473" name="Conditional State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Conditional Statements</a:t>
            </a:r>
          </a:p>
        </p:txBody>
      </p:sp>
      <p:sp>
        <p:nvSpPr>
          <p:cNvPr id="474" name="􏰀…"/>
          <p:cNvSpPr txBox="1"/>
          <p:nvPr/>
        </p:nvSpPr>
        <p:spPr>
          <a:xfrm>
            <a:off x="2207191" y="1558743"/>
            <a:ext cx="7930924" cy="715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just" defTabSz="321457">
              <a:spcBef>
                <a:spcPts val="844"/>
              </a:spcBef>
              <a:defRPr sz="3000"/>
            </a:pPr>
            <a:endParaRPr sz="2109" baseline="3333" dirty="0">
              <a:solidFill>
                <a:srgbClr val="3333B3"/>
              </a:solidFill>
            </a:endParaRPr>
          </a:p>
          <a:p>
            <a:pPr algn="just" defTabSz="321457">
              <a:spcBef>
                <a:spcPts val="844"/>
              </a:spcBef>
              <a:defRPr sz="3000"/>
            </a:pPr>
            <a:r>
              <a:rPr sz="2109" b="1" dirty="0">
                <a:latin typeface="Helvetica"/>
                <a:ea typeface="Helvetica"/>
                <a:cs typeface="Helvetica"/>
                <a:sym typeface="Helvetica"/>
              </a:rPr>
              <a:t>If... then...</a:t>
            </a:r>
            <a:r>
              <a:rPr sz="2109" dirty="0"/>
              <a:t>: Runs the block of code only if the condition is true.</a:t>
            </a:r>
          </a:p>
        </p:txBody>
      </p:sp>
      <p:grpSp>
        <p:nvGrpSpPr>
          <p:cNvPr id="486" name="Group"/>
          <p:cNvGrpSpPr/>
          <p:nvPr/>
        </p:nvGrpSpPr>
        <p:grpSpPr>
          <a:xfrm>
            <a:off x="5999749" y="2677419"/>
            <a:ext cx="2875909" cy="3670114"/>
            <a:chOff x="-199297" y="0"/>
            <a:chExt cx="4090179" cy="5219717"/>
          </a:xfrm>
        </p:grpSpPr>
        <p:grpSp>
          <p:nvGrpSpPr>
            <p:cNvPr id="478" name="Group"/>
            <p:cNvGrpSpPr/>
            <p:nvPr/>
          </p:nvGrpSpPr>
          <p:grpSpPr>
            <a:xfrm>
              <a:off x="548680" y="-1"/>
              <a:ext cx="2589921" cy="1661695"/>
              <a:chOff x="0" y="0"/>
              <a:chExt cx="2589920" cy="1661693"/>
            </a:xfrm>
          </p:grpSpPr>
          <p:sp>
            <p:nvSpPr>
              <p:cNvPr id="476" name="x &gt; 10"/>
              <p:cNvSpPr/>
              <p:nvPr/>
            </p:nvSpPr>
            <p:spPr>
              <a:xfrm>
                <a:off x="0" y="831717"/>
                <a:ext cx="2589921" cy="829977"/>
              </a:xfrm>
              <a:prstGeom prst="rect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2400" b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algn="ctr"/>
                <a:r>
                  <a:rPr sz="1687" dirty="0"/>
                  <a:t>x &gt; 10</a:t>
                </a:r>
              </a:p>
            </p:txBody>
          </p:sp>
          <p:sp>
            <p:nvSpPr>
              <p:cNvPr id="477" name="Arrow"/>
              <p:cNvSpPr/>
              <p:nvPr/>
            </p:nvSpPr>
            <p:spPr>
              <a:xfrm rot="5400026">
                <a:off x="879971" y="3"/>
                <a:ext cx="829977" cy="829977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</p:grpSp>
        <p:sp>
          <p:nvSpPr>
            <p:cNvPr id="479" name="Arrow"/>
            <p:cNvSpPr/>
            <p:nvPr/>
          </p:nvSpPr>
          <p:spPr>
            <a:xfrm rot="5400026">
              <a:off x="722460" y="1641696"/>
              <a:ext cx="829977" cy="829977"/>
            </a:xfrm>
            <a:prstGeom prst="rightArrow">
              <a:avLst>
                <a:gd name="adj1" fmla="val 32000"/>
                <a:gd name="adj2" fmla="val 64000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480" name="Arrow"/>
            <p:cNvSpPr/>
            <p:nvPr/>
          </p:nvSpPr>
          <p:spPr>
            <a:xfrm rot="5400026">
              <a:off x="1172175" y="2639296"/>
              <a:ext cx="2825251" cy="830049"/>
            </a:xfrm>
            <a:prstGeom prst="rightArrow">
              <a:avLst>
                <a:gd name="adj1" fmla="val 32000"/>
                <a:gd name="adj2" fmla="val 64000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481" name="True"/>
            <p:cNvSpPr txBox="1"/>
            <p:nvPr/>
          </p:nvSpPr>
          <p:spPr>
            <a:xfrm>
              <a:off x="-199298" y="1845039"/>
              <a:ext cx="855077" cy="428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/>
              </a:lvl1pPr>
            </a:lstStyle>
            <a:p>
              <a:r>
                <a:rPr sz="1687"/>
                <a:t>True</a:t>
              </a:r>
            </a:p>
          </p:txBody>
        </p:sp>
        <p:sp>
          <p:nvSpPr>
            <p:cNvPr id="482" name="False"/>
            <p:cNvSpPr txBox="1"/>
            <p:nvPr/>
          </p:nvSpPr>
          <p:spPr>
            <a:xfrm>
              <a:off x="2940265" y="1845039"/>
              <a:ext cx="950618" cy="4232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200"/>
              </a:lvl1pPr>
            </a:lstStyle>
            <a:p>
              <a:r>
                <a:rPr sz="1547"/>
                <a:t>False</a:t>
              </a:r>
            </a:p>
          </p:txBody>
        </p:sp>
        <p:sp>
          <p:nvSpPr>
            <p:cNvPr id="483" name="Do this!"/>
            <p:cNvSpPr/>
            <p:nvPr/>
          </p:nvSpPr>
          <p:spPr>
            <a:xfrm>
              <a:off x="328143" y="2451673"/>
              <a:ext cx="1436492" cy="1205283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687"/>
                <a:t>Do this!</a:t>
              </a:r>
            </a:p>
          </p:txBody>
        </p:sp>
        <p:sp>
          <p:nvSpPr>
            <p:cNvPr id="484" name="Further code"/>
            <p:cNvSpPr/>
            <p:nvPr/>
          </p:nvSpPr>
          <p:spPr>
            <a:xfrm>
              <a:off x="594466" y="4446935"/>
              <a:ext cx="2498349" cy="772783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/>
              <a:r>
                <a:rPr sz="1687" dirty="0"/>
                <a:t>Further code</a:t>
              </a:r>
            </a:p>
          </p:txBody>
        </p:sp>
        <p:sp>
          <p:nvSpPr>
            <p:cNvPr id="485" name="Arrow"/>
            <p:cNvSpPr/>
            <p:nvPr/>
          </p:nvSpPr>
          <p:spPr>
            <a:xfrm rot="5400026">
              <a:off x="722454" y="3601596"/>
              <a:ext cx="829990" cy="830004"/>
            </a:xfrm>
            <a:prstGeom prst="rightArrow">
              <a:avLst>
                <a:gd name="adj1" fmla="val 32000"/>
                <a:gd name="adj2" fmla="val 64000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500">
                  <a:solidFill>
                    <a:srgbClr val="FFFFFF"/>
                  </a:solidFill>
                </a:defRPr>
              </a:pPr>
              <a:endParaRPr sz="1758"/>
            </a:p>
          </p:txBody>
        </p:sp>
      </p:grpSp>
      <p:sp>
        <p:nvSpPr>
          <p:cNvPr id="489" name="Rounded Rectangle"/>
          <p:cNvSpPr/>
          <p:nvPr/>
        </p:nvSpPr>
        <p:spPr>
          <a:xfrm>
            <a:off x="3029945" y="3913939"/>
            <a:ext cx="977992" cy="344268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2" name="TextBox 21"/>
          <p:cNvSpPr txBox="1"/>
          <p:nvPr/>
        </p:nvSpPr>
        <p:spPr>
          <a:xfrm>
            <a:off x="2799480" y="3039686"/>
            <a:ext cx="131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accent2"/>
                </a:solidFill>
              </a:rPr>
              <a:t>conditional</a:t>
            </a:r>
            <a:endParaRPr lang="en-US" b="1" i="1" dirty="0">
              <a:solidFill>
                <a:schemeClr val="accent2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375981" y="3344708"/>
            <a:ext cx="0" cy="53226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07191" y="5011603"/>
            <a:ext cx="131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accent2"/>
                </a:solidFill>
              </a:rPr>
              <a:t>indentation</a:t>
            </a:r>
            <a:endParaRPr lang="en-US" b="1" i="1" dirty="0">
              <a:solidFill>
                <a:schemeClr val="accent2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864065" y="4527033"/>
            <a:ext cx="0" cy="53226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"/>
          <p:cNvSpPr/>
          <p:nvPr/>
        </p:nvSpPr>
        <p:spPr>
          <a:xfrm>
            <a:off x="2752597" y="3899809"/>
            <a:ext cx="278886" cy="358398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8" name="TextBox 27"/>
          <p:cNvSpPr txBox="1"/>
          <p:nvPr/>
        </p:nvSpPr>
        <p:spPr>
          <a:xfrm>
            <a:off x="3456354" y="3364716"/>
            <a:ext cx="131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smtClean="0">
                <a:solidFill>
                  <a:schemeClr val="accent2"/>
                </a:solidFill>
              </a:rPr>
              <a:t>colon</a:t>
            </a:r>
            <a:endParaRPr lang="en-US" b="1" i="1" dirty="0">
              <a:solidFill>
                <a:schemeClr val="accent2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775934" y="3719851"/>
            <a:ext cx="337294" cy="35915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64590" y="2194995"/>
            <a:ext cx="1385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x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0254802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" grpId="0" animBg="1" advAuto="0"/>
      <p:bldP spid="486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Conditional State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Conditional Statements</a:t>
            </a:r>
          </a:p>
        </p:txBody>
      </p:sp>
      <p:sp>
        <p:nvSpPr>
          <p:cNvPr id="493" name="If... then... else...: Runs the block of code under “then” only if the condition is true. Runs the “else” code otherwise."/>
          <p:cNvSpPr txBox="1"/>
          <p:nvPr/>
        </p:nvSpPr>
        <p:spPr>
          <a:xfrm>
            <a:off x="4987284" y="1765894"/>
            <a:ext cx="4871204" cy="1045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just" defTabSz="321457">
              <a:spcBef>
                <a:spcPts val="844"/>
              </a:spcBef>
              <a:defRPr sz="3000"/>
            </a:pPr>
            <a:r>
              <a:rPr sz="2109" b="1">
                <a:latin typeface="Helvetica"/>
                <a:ea typeface="Helvetica"/>
                <a:cs typeface="Helvetica"/>
                <a:sym typeface="Helvetica"/>
              </a:rPr>
              <a:t>If... then... else...</a:t>
            </a:r>
            <a:r>
              <a:rPr sz="2109"/>
              <a:t>: Runs the block of code under “then” only if the condition is true. Runs the “else” code otherwise.</a:t>
            </a:r>
          </a:p>
        </p:txBody>
      </p:sp>
      <p:pic>
        <p:nvPicPr>
          <p:cNvPr id="49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6387" y="2935610"/>
            <a:ext cx="2006620" cy="12862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08" name="Group"/>
          <p:cNvGrpSpPr/>
          <p:nvPr/>
        </p:nvGrpSpPr>
        <p:grpSpPr>
          <a:xfrm>
            <a:off x="5678280" y="2932334"/>
            <a:ext cx="2875909" cy="3670114"/>
            <a:chOff x="0" y="0"/>
            <a:chExt cx="4090180" cy="5219717"/>
          </a:xfrm>
        </p:grpSpPr>
        <p:grpSp>
          <p:nvGrpSpPr>
            <p:cNvPr id="498" name="Group"/>
            <p:cNvGrpSpPr/>
            <p:nvPr/>
          </p:nvGrpSpPr>
          <p:grpSpPr>
            <a:xfrm>
              <a:off x="747977" y="-1"/>
              <a:ext cx="2589922" cy="1661695"/>
              <a:chOff x="0" y="0"/>
              <a:chExt cx="2589920" cy="1661693"/>
            </a:xfrm>
          </p:grpSpPr>
          <p:sp>
            <p:nvSpPr>
              <p:cNvPr id="496" name="x &gt; 10"/>
              <p:cNvSpPr/>
              <p:nvPr/>
            </p:nvSpPr>
            <p:spPr>
              <a:xfrm>
                <a:off x="0" y="831717"/>
                <a:ext cx="2589921" cy="829977"/>
              </a:xfrm>
              <a:prstGeom prst="rect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2400" b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algn="ctr"/>
                <a:r>
                  <a:rPr sz="1687" dirty="0"/>
                  <a:t>x &gt; 10</a:t>
                </a:r>
              </a:p>
            </p:txBody>
          </p:sp>
          <p:sp>
            <p:nvSpPr>
              <p:cNvPr id="497" name="Arrow"/>
              <p:cNvSpPr/>
              <p:nvPr/>
            </p:nvSpPr>
            <p:spPr>
              <a:xfrm rot="5400026">
                <a:off x="879971" y="3"/>
                <a:ext cx="829977" cy="829977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</p:grpSp>
        <p:sp>
          <p:nvSpPr>
            <p:cNvPr id="499" name="Arrow"/>
            <p:cNvSpPr/>
            <p:nvPr/>
          </p:nvSpPr>
          <p:spPr>
            <a:xfrm rot="5400026">
              <a:off x="2397030" y="1644064"/>
              <a:ext cx="829977" cy="829977"/>
            </a:xfrm>
            <a:prstGeom prst="rightArrow">
              <a:avLst>
                <a:gd name="adj1" fmla="val 32000"/>
                <a:gd name="adj2" fmla="val 64000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500" name="True"/>
            <p:cNvSpPr txBox="1"/>
            <p:nvPr/>
          </p:nvSpPr>
          <p:spPr>
            <a:xfrm>
              <a:off x="0" y="1845039"/>
              <a:ext cx="855076" cy="428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/>
              </a:lvl1pPr>
            </a:lstStyle>
            <a:p>
              <a:r>
                <a:rPr sz="1687"/>
                <a:t>True</a:t>
              </a:r>
            </a:p>
          </p:txBody>
        </p:sp>
        <p:sp>
          <p:nvSpPr>
            <p:cNvPr id="501" name="False"/>
            <p:cNvSpPr txBox="1"/>
            <p:nvPr/>
          </p:nvSpPr>
          <p:spPr>
            <a:xfrm>
              <a:off x="3139563" y="1845039"/>
              <a:ext cx="950618" cy="4232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200"/>
              </a:lvl1pPr>
            </a:lstStyle>
            <a:p>
              <a:r>
                <a:rPr sz="1547"/>
                <a:t>False</a:t>
              </a:r>
            </a:p>
          </p:txBody>
        </p:sp>
        <p:sp>
          <p:nvSpPr>
            <p:cNvPr id="502" name="Do this!"/>
            <p:cNvSpPr/>
            <p:nvPr/>
          </p:nvSpPr>
          <p:spPr>
            <a:xfrm>
              <a:off x="527441" y="2451673"/>
              <a:ext cx="1436492" cy="1205283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687"/>
                <a:t>Do this!</a:t>
              </a:r>
            </a:p>
          </p:txBody>
        </p:sp>
        <p:sp>
          <p:nvSpPr>
            <p:cNvPr id="503" name="Further code"/>
            <p:cNvSpPr/>
            <p:nvPr/>
          </p:nvSpPr>
          <p:spPr>
            <a:xfrm>
              <a:off x="793763" y="4446935"/>
              <a:ext cx="2498350" cy="772783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/>
              <a:r>
                <a:rPr sz="1687" dirty="0"/>
                <a:t>Further code</a:t>
              </a:r>
            </a:p>
          </p:txBody>
        </p:sp>
        <p:sp>
          <p:nvSpPr>
            <p:cNvPr id="504" name="Arrow"/>
            <p:cNvSpPr/>
            <p:nvPr/>
          </p:nvSpPr>
          <p:spPr>
            <a:xfrm rot="5400026">
              <a:off x="921752" y="3601596"/>
              <a:ext cx="829990" cy="830004"/>
            </a:xfrm>
            <a:prstGeom prst="rightArrow">
              <a:avLst>
                <a:gd name="adj1" fmla="val 32000"/>
                <a:gd name="adj2" fmla="val 64000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500">
                  <a:solidFill>
                    <a:srgbClr val="FFFFFF"/>
                  </a:solidFill>
                </a:defRPr>
              </a:pPr>
              <a:endParaRPr sz="1758"/>
            </a:p>
          </p:txBody>
        </p:sp>
        <p:sp>
          <p:nvSpPr>
            <p:cNvPr id="505" name="Do that!"/>
            <p:cNvSpPr/>
            <p:nvPr/>
          </p:nvSpPr>
          <p:spPr>
            <a:xfrm>
              <a:off x="2093774" y="2451673"/>
              <a:ext cx="1436492" cy="1205283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687"/>
                <a:t>Do that!</a:t>
              </a:r>
            </a:p>
          </p:txBody>
        </p:sp>
        <p:sp>
          <p:nvSpPr>
            <p:cNvPr id="506" name="Arrow"/>
            <p:cNvSpPr/>
            <p:nvPr/>
          </p:nvSpPr>
          <p:spPr>
            <a:xfrm rot="5400026">
              <a:off x="921758" y="1644064"/>
              <a:ext cx="829977" cy="829977"/>
            </a:xfrm>
            <a:prstGeom prst="rightArrow">
              <a:avLst>
                <a:gd name="adj1" fmla="val 32000"/>
                <a:gd name="adj2" fmla="val 64000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507" name="Arrow"/>
            <p:cNvSpPr/>
            <p:nvPr/>
          </p:nvSpPr>
          <p:spPr>
            <a:xfrm rot="5400026">
              <a:off x="2251019" y="3601596"/>
              <a:ext cx="829989" cy="830004"/>
            </a:xfrm>
            <a:prstGeom prst="rightArrow">
              <a:avLst>
                <a:gd name="adj1" fmla="val 32000"/>
                <a:gd name="adj2" fmla="val 64000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500">
                  <a:solidFill>
                    <a:srgbClr val="FFFFFF"/>
                  </a:solidFill>
                </a:defRPr>
              </a:pPr>
              <a:endParaRPr sz="1758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306926" y="4221905"/>
            <a:ext cx="50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if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00990" y="4193773"/>
            <a:ext cx="71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2"/>
                </a:solidFill>
              </a:rPr>
              <a:t>else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3" name="Rounded Rectangle"/>
          <p:cNvSpPr/>
          <p:nvPr/>
        </p:nvSpPr>
        <p:spPr>
          <a:xfrm>
            <a:off x="2273632" y="3008339"/>
            <a:ext cx="974772" cy="314214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5" name="TextBox 24"/>
          <p:cNvSpPr txBox="1"/>
          <p:nvPr/>
        </p:nvSpPr>
        <p:spPr>
          <a:xfrm>
            <a:off x="2043167" y="2134086"/>
            <a:ext cx="131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accent2"/>
                </a:solidFill>
              </a:rPr>
              <a:t>conditional</a:t>
            </a:r>
            <a:endParaRPr lang="en-US" b="1" i="1" dirty="0">
              <a:solidFill>
                <a:schemeClr val="accent2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619668" y="2439108"/>
            <a:ext cx="0" cy="53226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7835" y="3664651"/>
            <a:ext cx="131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accent2"/>
                </a:solidFill>
              </a:rPr>
              <a:t>indentation</a:t>
            </a:r>
            <a:endParaRPr lang="en-US" b="1" i="1" dirty="0">
              <a:solidFill>
                <a:schemeClr val="accent2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rot="16200000" flipV="1">
            <a:off x="2885800" y="3490686"/>
            <a:ext cx="0" cy="53226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"/>
          <p:cNvSpPr/>
          <p:nvPr/>
        </p:nvSpPr>
        <p:spPr>
          <a:xfrm>
            <a:off x="1996284" y="2994209"/>
            <a:ext cx="278886" cy="358398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019621" y="2814251"/>
            <a:ext cx="337294" cy="35915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19621" y="2534848"/>
            <a:ext cx="131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smtClean="0">
                <a:solidFill>
                  <a:schemeClr val="accent2"/>
                </a:solidFill>
              </a:rPr>
              <a:t>colon</a:t>
            </a:r>
            <a:endParaRPr lang="en-US" b="1" i="1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843727" y="3419635"/>
            <a:ext cx="337294" cy="35915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7835" y="4295873"/>
            <a:ext cx="131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accent2"/>
                </a:solidFill>
              </a:rPr>
              <a:t>indentation</a:t>
            </a:r>
            <a:endParaRPr lang="en-US" b="1" i="1" dirty="0">
              <a:solidFill>
                <a:schemeClr val="accent2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843727" y="4050857"/>
            <a:ext cx="337294" cy="35915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"/>
          <p:cNvSpPr/>
          <p:nvPr/>
        </p:nvSpPr>
        <p:spPr>
          <a:xfrm>
            <a:off x="2005596" y="3568780"/>
            <a:ext cx="510248" cy="358398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36" name="TextBox 35"/>
          <p:cNvSpPr txBox="1"/>
          <p:nvPr/>
        </p:nvSpPr>
        <p:spPr>
          <a:xfrm>
            <a:off x="2791575" y="3540615"/>
            <a:ext cx="131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smtClean="0">
                <a:solidFill>
                  <a:schemeClr val="accent2"/>
                </a:solidFill>
              </a:rPr>
              <a:t>colon</a:t>
            </a:r>
            <a:endParaRPr lang="en-US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9340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" grpId="0" animBg="1" advAuto="0"/>
      <p:bldP spid="508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Conditional State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Conditional Statements</a:t>
            </a:r>
          </a:p>
        </p:txBody>
      </p:sp>
      <p:grpSp>
        <p:nvGrpSpPr>
          <p:cNvPr id="518" name="Group"/>
          <p:cNvGrpSpPr/>
          <p:nvPr/>
        </p:nvGrpSpPr>
        <p:grpSpPr>
          <a:xfrm>
            <a:off x="2611945" y="1665387"/>
            <a:ext cx="7057548" cy="4741664"/>
            <a:chOff x="127198" y="0"/>
            <a:chExt cx="10037399" cy="6743700"/>
          </a:xfrm>
        </p:grpSpPr>
        <p:sp>
          <p:nvSpPr>
            <p:cNvPr id="513" name="indentation defines blocks"/>
            <p:cNvSpPr/>
            <p:nvPr/>
          </p:nvSpPr>
          <p:spPr>
            <a:xfrm>
              <a:off x="431800" y="1398851"/>
              <a:ext cx="3176191" cy="858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2" y="0"/>
                  </a:moveTo>
                  <a:cubicBezTo>
                    <a:pt x="193" y="0"/>
                    <a:pt x="0" y="715"/>
                    <a:pt x="0" y="1597"/>
                  </a:cubicBezTo>
                  <a:lnTo>
                    <a:pt x="0" y="20003"/>
                  </a:lnTo>
                  <a:cubicBezTo>
                    <a:pt x="0" y="20885"/>
                    <a:pt x="193" y="21600"/>
                    <a:pt x="432" y="21600"/>
                  </a:cubicBezTo>
                  <a:lnTo>
                    <a:pt x="17020" y="21600"/>
                  </a:lnTo>
                  <a:cubicBezTo>
                    <a:pt x="17258" y="21600"/>
                    <a:pt x="17452" y="20885"/>
                    <a:pt x="17452" y="20003"/>
                  </a:cubicBezTo>
                  <a:lnTo>
                    <a:pt x="17452" y="14164"/>
                  </a:lnTo>
                  <a:lnTo>
                    <a:pt x="21600" y="10960"/>
                  </a:lnTo>
                  <a:lnTo>
                    <a:pt x="17452" y="7756"/>
                  </a:lnTo>
                  <a:lnTo>
                    <a:pt x="17452" y="1597"/>
                  </a:lnTo>
                  <a:cubicBezTo>
                    <a:pt x="17452" y="715"/>
                    <a:pt x="17258" y="0"/>
                    <a:pt x="17020" y="0"/>
                  </a:cubicBezTo>
                  <a:lnTo>
                    <a:pt x="432" y="0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indentation defines blocks</a:t>
              </a:r>
            </a:p>
          </p:txBody>
        </p:sp>
        <p:pic>
          <p:nvPicPr>
            <p:cNvPr id="514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814596" y="0"/>
              <a:ext cx="6350001" cy="6743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15" name="inside the block"/>
            <p:cNvSpPr/>
            <p:nvPr/>
          </p:nvSpPr>
          <p:spPr>
            <a:xfrm>
              <a:off x="127198" y="2609585"/>
              <a:ext cx="3785395" cy="653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2" y="0"/>
                  </a:moveTo>
                  <a:cubicBezTo>
                    <a:pt x="162" y="0"/>
                    <a:pt x="0" y="940"/>
                    <a:pt x="0" y="2100"/>
                  </a:cubicBezTo>
                  <a:lnTo>
                    <a:pt x="0" y="19500"/>
                  </a:lnTo>
                  <a:cubicBezTo>
                    <a:pt x="0" y="20660"/>
                    <a:pt x="162" y="21600"/>
                    <a:pt x="362" y="21600"/>
                  </a:cubicBezTo>
                  <a:lnTo>
                    <a:pt x="14281" y="21600"/>
                  </a:lnTo>
                  <a:cubicBezTo>
                    <a:pt x="14481" y="21600"/>
                    <a:pt x="14643" y="20660"/>
                    <a:pt x="14643" y="19500"/>
                  </a:cubicBezTo>
                  <a:lnTo>
                    <a:pt x="14643" y="13858"/>
                  </a:lnTo>
                  <a:lnTo>
                    <a:pt x="21600" y="9658"/>
                  </a:lnTo>
                  <a:lnTo>
                    <a:pt x="14643" y="5459"/>
                  </a:lnTo>
                  <a:lnTo>
                    <a:pt x="14643" y="2100"/>
                  </a:lnTo>
                  <a:cubicBezTo>
                    <a:pt x="14643" y="940"/>
                    <a:pt x="14481" y="0"/>
                    <a:pt x="14281" y="0"/>
                  </a:cubicBezTo>
                  <a:lnTo>
                    <a:pt x="362" y="0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inside the block</a:t>
              </a:r>
            </a:p>
          </p:txBody>
        </p:sp>
        <p:sp>
          <p:nvSpPr>
            <p:cNvPr id="516" name="outside the block"/>
            <p:cNvSpPr/>
            <p:nvPr/>
          </p:nvSpPr>
          <p:spPr>
            <a:xfrm>
              <a:off x="127198" y="3295385"/>
              <a:ext cx="3690938" cy="653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2" y="0"/>
                  </a:moveTo>
                  <a:cubicBezTo>
                    <a:pt x="166" y="0"/>
                    <a:pt x="0" y="940"/>
                    <a:pt x="0" y="2100"/>
                  </a:cubicBezTo>
                  <a:lnTo>
                    <a:pt x="0" y="19500"/>
                  </a:lnTo>
                  <a:cubicBezTo>
                    <a:pt x="0" y="20660"/>
                    <a:pt x="166" y="21600"/>
                    <a:pt x="372" y="21600"/>
                  </a:cubicBezTo>
                  <a:lnTo>
                    <a:pt x="14646" y="21600"/>
                  </a:lnTo>
                  <a:cubicBezTo>
                    <a:pt x="14851" y="21600"/>
                    <a:pt x="15018" y="20660"/>
                    <a:pt x="15018" y="19500"/>
                  </a:cubicBezTo>
                  <a:lnTo>
                    <a:pt x="15018" y="3806"/>
                  </a:lnTo>
                  <a:lnTo>
                    <a:pt x="21600" y="420"/>
                  </a:lnTo>
                  <a:lnTo>
                    <a:pt x="14802" y="210"/>
                  </a:lnTo>
                  <a:cubicBezTo>
                    <a:pt x="14754" y="84"/>
                    <a:pt x="14702" y="0"/>
                    <a:pt x="14646" y="0"/>
                  </a:cubicBezTo>
                  <a:lnTo>
                    <a:pt x="372" y="0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outside the block</a:t>
              </a:r>
            </a:p>
          </p:txBody>
        </p:sp>
        <p:sp>
          <p:nvSpPr>
            <p:cNvPr id="517" name="nest conditions"/>
            <p:cNvSpPr/>
            <p:nvPr/>
          </p:nvSpPr>
          <p:spPr>
            <a:xfrm>
              <a:off x="241697" y="4981922"/>
              <a:ext cx="3556397" cy="858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6" y="0"/>
                  </a:moveTo>
                  <a:cubicBezTo>
                    <a:pt x="173" y="0"/>
                    <a:pt x="0" y="715"/>
                    <a:pt x="0" y="1597"/>
                  </a:cubicBezTo>
                  <a:lnTo>
                    <a:pt x="0" y="20003"/>
                  </a:lnTo>
                  <a:cubicBezTo>
                    <a:pt x="0" y="20885"/>
                    <a:pt x="173" y="21600"/>
                    <a:pt x="386" y="21600"/>
                  </a:cubicBezTo>
                  <a:lnTo>
                    <a:pt x="15200" y="21600"/>
                  </a:lnTo>
                  <a:cubicBezTo>
                    <a:pt x="15413" y="21600"/>
                    <a:pt x="15586" y="20885"/>
                    <a:pt x="15586" y="20003"/>
                  </a:cubicBezTo>
                  <a:lnTo>
                    <a:pt x="15586" y="9582"/>
                  </a:lnTo>
                  <a:lnTo>
                    <a:pt x="21600" y="6388"/>
                  </a:lnTo>
                  <a:lnTo>
                    <a:pt x="15586" y="3194"/>
                  </a:lnTo>
                  <a:lnTo>
                    <a:pt x="15586" y="1597"/>
                  </a:lnTo>
                  <a:cubicBezTo>
                    <a:pt x="15586" y="715"/>
                    <a:pt x="15413" y="0"/>
                    <a:pt x="15200" y="0"/>
                  </a:cubicBezTo>
                  <a:lnTo>
                    <a:pt x="386" y="0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 dirty="0" smtClean="0"/>
                <a:t>nest</a:t>
              </a:r>
              <a:r>
                <a:rPr lang="en-GB" sz="1687" dirty="0" err="1" smtClean="0"/>
                <a:t>ed</a:t>
              </a:r>
              <a:r>
                <a:rPr sz="1687" dirty="0" smtClean="0"/>
                <a:t> </a:t>
              </a:r>
              <a:r>
                <a:rPr sz="1687" dirty="0"/>
                <a:t>conditions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204647" y="2549563"/>
            <a:ext cx="2777527" cy="613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12398" y="3319495"/>
            <a:ext cx="4457094" cy="865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12398" y="4290799"/>
            <a:ext cx="4457094" cy="2034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969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507" y="496207"/>
            <a:ext cx="7429500" cy="1917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507" y="3126014"/>
            <a:ext cx="96393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8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Chain of Conditional State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Chain of Conditional Statements</a:t>
            </a:r>
          </a:p>
        </p:txBody>
      </p:sp>
      <p:grpSp>
        <p:nvGrpSpPr>
          <p:cNvPr id="529" name="Group"/>
          <p:cNvGrpSpPr/>
          <p:nvPr/>
        </p:nvGrpSpPr>
        <p:grpSpPr>
          <a:xfrm>
            <a:off x="2135906" y="1936253"/>
            <a:ext cx="7920189" cy="4108342"/>
            <a:chOff x="0" y="0"/>
            <a:chExt cx="11264268" cy="5842973"/>
          </a:xfrm>
        </p:grpSpPr>
        <p:sp>
          <p:nvSpPr>
            <p:cNvPr id="527" name="Conditional statements allow you to execute a block of code based on a condition.…"/>
            <p:cNvSpPr txBox="1"/>
            <p:nvPr/>
          </p:nvSpPr>
          <p:spPr>
            <a:xfrm>
              <a:off x="0" y="3996770"/>
              <a:ext cx="11264268" cy="1846203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r>
                <a:rPr sz="1687"/>
                <a:t>Conditional statements allow you to execute a block of code based on a condition. </a:t>
              </a:r>
              <a:br>
                <a:rPr sz="1687"/>
              </a:br>
              <a:endParaRPr sz="1687"/>
            </a:p>
            <a:p>
              <a:pPr>
                <a:defRPr sz="2400">
                  <a:solidFill>
                    <a:srgbClr val="FFFFFF"/>
                  </a:solidFill>
                </a:defRPr>
              </a:pPr>
              <a:r>
                <a:rPr sz="1687"/>
                <a:t>Use boolean operators to compare two values: </a:t>
              </a:r>
              <a:r>
                <a:rPr sz="1687" b="1">
                  <a:latin typeface="Helvetica"/>
                  <a:ea typeface="Helvetica"/>
                  <a:cs typeface="Helvetica"/>
                  <a:sym typeface="Helvetica"/>
                </a:rPr>
                <a:t>==, !=, &lt;=, &gt;=, &gt;, &lt;</a:t>
              </a:r>
              <a:r>
                <a:rPr sz="1687"/>
                <a:t>. </a:t>
              </a:r>
              <a:br>
                <a:rPr sz="1687"/>
              </a:br>
              <a:endParaRPr sz="1687"/>
            </a:p>
            <a:p>
              <a:pPr>
                <a:defRPr sz="2400">
                  <a:solidFill>
                    <a:srgbClr val="FFFFFF"/>
                  </a:solidFill>
                </a:defRPr>
              </a:pPr>
              <a:r>
                <a:rPr sz="1687"/>
                <a:t>Boolean logic is especially useful here: </a:t>
              </a:r>
              <a:r>
                <a:rPr sz="1687" b="1">
                  <a:latin typeface="Helvetica"/>
                  <a:ea typeface="Helvetica"/>
                  <a:cs typeface="Helvetica"/>
                  <a:sym typeface="Helvetica"/>
                </a:rPr>
                <a:t>and, or</a:t>
              </a:r>
              <a:r>
                <a:rPr sz="1687"/>
                <a:t>. </a:t>
              </a:r>
            </a:p>
          </p:txBody>
        </p:sp>
        <p:pic>
          <p:nvPicPr>
            <p:cNvPr id="528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946083" y="0"/>
              <a:ext cx="5981701" cy="3263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16499949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685800"/>
            <a:ext cx="81153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79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350" y="774700"/>
            <a:ext cx="76073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90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2301</TotalTime>
  <Words>184</Words>
  <Application>Microsoft Macintosh PowerPoint</Application>
  <PresentationFormat>Widescreen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Calibri Light</vt:lpstr>
      <vt:lpstr>Cambria Math</vt:lpstr>
      <vt:lpstr>Helvetica</vt:lpstr>
      <vt:lpstr>Helvetica Light</vt:lpstr>
      <vt:lpstr>Arial</vt:lpstr>
      <vt:lpstr>Office Theme</vt:lpstr>
      <vt:lpstr>Introduction to Computer Programming Lecture 2.3:   Control Flow</vt:lpstr>
      <vt:lpstr>Controlling the flow</vt:lpstr>
      <vt:lpstr>Conditional Statements</vt:lpstr>
      <vt:lpstr>Conditional Statements</vt:lpstr>
      <vt:lpstr>Conditional Statements</vt:lpstr>
      <vt:lpstr>PowerPoint Presentation</vt:lpstr>
      <vt:lpstr>Chain of Conditional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Hemma Philamore</dc:creator>
  <cp:lastModifiedBy>Hemma Philamore</cp:lastModifiedBy>
  <cp:revision>23</cp:revision>
  <cp:lastPrinted>2020-09-16T11:29:03Z</cp:lastPrinted>
  <dcterms:created xsi:type="dcterms:W3CDTF">2020-07-27T15:42:16Z</dcterms:created>
  <dcterms:modified xsi:type="dcterms:W3CDTF">2020-09-16T11:29:11Z</dcterms:modified>
</cp:coreProperties>
</file>