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2" r:id="rId3"/>
    <p:sldId id="263" r:id="rId4"/>
    <p:sldId id="258" r:id="rId5"/>
    <p:sldId id="273" r:id="rId6"/>
    <p:sldId id="264" r:id="rId7"/>
    <p:sldId id="274" r:id="rId8"/>
    <p:sldId id="275" r:id="rId9"/>
    <p:sldId id="271" r:id="rId10"/>
    <p:sldId id="272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737"/>
  </p:normalViewPr>
  <p:slideViewPr>
    <p:cSldViewPr snapToGrid="0" snapToObjects="1">
      <p:cViewPr varScale="1">
        <p:scale>
          <a:sx n="103" d="100"/>
          <a:sy n="103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errors in with opens : redo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63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6.1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Reading and </a:t>
            </a:r>
            <a:r>
              <a:rPr lang="en-US" dirty="0" smtClean="0"/>
              <a:t>Writing Files,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6" y="1777780"/>
            <a:ext cx="4519886" cy="4255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3393" y="252249"/>
            <a:ext cx="81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 </a:t>
            </a:r>
            <a:r>
              <a:rPr lang="en-US" sz="4400" u="sng" dirty="0" smtClean="0"/>
              <a:t>and</a:t>
            </a:r>
            <a:r>
              <a:rPr lang="en-US" sz="4400" dirty="0" smtClean="0"/>
              <a:t> write</a:t>
            </a:r>
            <a:endParaRPr lang="en-US" sz="4400" b="1" dirty="0"/>
          </a:p>
        </p:txBody>
      </p:sp>
      <p:sp>
        <p:nvSpPr>
          <p:cNvPr id="5" name="init functions is called, self.Num = 3 and self.Den = 4"/>
          <p:cNvSpPr/>
          <p:nvPr/>
        </p:nvSpPr>
        <p:spPr>
          <a:xfrm>
            <a:off x="6896174" y="102169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2231" y="1007068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 allows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read and 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init functions is called, self.Num = 3 and self.Den = 4"/>
          <p:cNvSpPr/>
          <p:nvPr/>
        </p:nvSpPr>
        <p:spPr>
          <a:xfrm>
            <a:off x="7048322" y="2863643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379" y="3156797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587049" y="274448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977" y="3222988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51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0934" y="177254"/>
            <a:ext cx="58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open(“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6536859" y="4736129"/>
            <a:ext cx="3288567" cy="175073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653" y="192296"/>
            <a:ext cx="6762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Helvetica"/>
              </a:rPr>
              <a:t>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pen( “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../Folder_1/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myScores.txt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911335" y="5040963"/>
            <a:ext cx="2007215" cy="1445897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25960" y="5060000"/>
            <a:ext cx="1567572" cy="138487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0934" y="177254"/>
            <a:ext cx="58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open(“../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911335" y="5040963"/>
            <a:ext cx="2007215" cy="1445897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973434" y="3496722"/>
            <a:ext cx="1567572" cy="138487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88" y="2252028"/>
            <a:ext cx="6768226" cy="1477699"/>
          </a:xfrm>
          <a:prstGeom prst="rect">
            <a:avLst/>
          </a:prstGeom>
        </p:spPr>
      </p:pic>
      <p:sp>
        <p:nvSpPr>
          <p:cNvPr id="2" name="HighScore Table"/>
          <p:cNvSpPr txBox="1"/>
          <p:nvPr/>
        </p:nvSpPr>
        <p:spPr>
          <a:xfrm>
            <a:off x="5226238" y="332059"/>
            <a:ext cx="132087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Input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625626" y="125634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561" y="1431023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smtClean="0"/>
              <a:t>Variable to store the user input 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init functions is called, self.Num = 3 and self.Den = 4"/>
          <p:cNvSpPr/>
          <p:nvPr/>
        </p:nvSpPr>
        <p:spPr>
          <a:xfrm>
            <a:off x="7638300" y="145905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033" y="1678494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Prompt shown to the user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288" y="4077119"/>
            <a:ext cx="5746130" cy="1873738"/>
          </a:xfrm>
          <a:prstGeom prst="rect">
            <a:avLst/>
          </a:prstGeom>
        </p:spPr>
      </p:pic>
      <p:sp>
        <p:nvSpPr>
          <p:cNvPr id="13" name="init functions is called, self.Num = 3 and self.Den = 4"/>
          <p:cNvSpPr/>
          <p:nvPr/>
        </p:nvSpPr>
        <p:spPr>
          <a:xfrm flipV="1">
            <a:off x="7638300" y="4554583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62136" y="4913729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Delimited values returned as a list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123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3425202" y="332059"/>
            <a:ext cx="500784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Reading/Writing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471" y="1284221"/>
            <a:ext cx="10173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/>
              <a:t>F</a:t>
            </a:r>
            <a:r>
              <a:rPr lang="en-US" sz="2000" dirty="0" smtClean="0"/>
              <a:t>unctions </a:t>
            </a:r>
            <a:r>
              <a:rPr lang="en-US" sz="2000" dirty="0"/>
              <a:t>for reading and writing to external </a:t>
            </a:r>
            <a:r>
              <a:rPr lang="en-US" sz="2000" dirty="0" smtClean="0"/>
              <a:t>files:</a:t>
            </a:r>
          </a:p>
          <a:p>
            <a:pPr>
              <a:defRPr sz="2800"/>
            </a:pPr>
            <a:r>
              <a:rPr lang="en-US" sz="2000" b="1" dirty="0"/>
              <a:t>o</a:t>
            </a:r>
            <a:r>
              <a:rPr lang="en-US" sz="2000" b="1" dirty="0" smtClean="0"/>
              <a:t>pen, read, write, close</a:t>
            </a:r>
          </a:p>
          <a:p>
            <a:pPr>
              <a:defRPr sz="2800"/>
            </a:pPr>
            <a:endParaRPr lang="en-US" sz="2000" dirty="0"/>
          </a:p>
          <a:p>
            <a:pPr>
              <a:defRPr sz="2800"/>
            </a:pPr>
            <a:r>
              <a:rPr lang="en-US" sz="2000" dirty="0" smtClean="0"/>
              <a:t>Data </a:t>
            </a:r>
            <a:r>
              <a:rPr lang="en-US" sz="2000" dirty="0"/>
              <a:t>structures can be </a:t>
            </a:r>
            <a:r>
              <a:rPr lang="en-US" sz="2000" b="1" dirty="0">
                <a:latin typeface="Helvetica"/>
                <a:ea typeface="Helvetica"/>
                <a:cs typeface="Helvetica"/>
                <a:sym typeface="Helvetica"/>
              </a:rPr>
              <a:t>populated</a:t>
            </a:r>
            <a:r>
              <a:rPr lang="en-US" sz="2000" dirty="0"/>
              <a:t> based on data in another format (text file, database, etc</a:t>
            </a:r>
            <a:r>
              <a:rPr lang="en-US" sz="2000" dirty="0" smtClean="0"/>
              <a:t>.)</a:t>
            </a:r>
          </a:p>
          <a:p>
            <a:pPr>
              <a:defRPr sz="2800"/>
            </a:pPr>
            <a:endParaRPr lang="en-US" sz="2000" dirty="0"/>
          </a:p>
          <a:p>
            <a:pPr>
              <a:defRPr sz="2800"/>
            </a:pP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0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000" b="1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13" y="3544029"/>
            <a:ext cx="3632500" cy="3031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20" y="3544029"/>
            <a:ext cx="4112241" cy="3072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431" y="1739656"/>
            <a:ext cx="10639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Helvetica Neue" charset="0"/>
              </a:rPr>
              <a:t>Why do we need to close a file</a:t>
            </a:r>
            <a:r>
              <a:rPr lang="en-US" b="1" i="1" dirty="0" smtClean="0">
                <a:solidFill>
                  <a:srgbClr val="000000"/>
                </a:solidFill>
                <a:latin typeface="Helvetica Neue" charset="0"/>
              </a:rPr>
              <a:t>?</a:t>
            </a:r>
          </a:p>
          <a:p>
            <a:endParaRPr lang="en-US" b="1" i="1" dirty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Not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automatically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closed.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Risk of overwriting. 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Saves changes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file.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Depending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OS,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you may not be able to open a file simultaneously for reading and writing. </a:t>
            </a:r>
            <a:endParaRPr lang="en-US" dirty="0" smtClean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 charset="0"/>
              </a:rPr>
            </a:b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Example: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If a program attempts to open a file that is already open (has not been closed), an error may be generated.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HighScore Table"/>
          <p:cNvSpPr txBox="1"/>
          <p:nvPr/>
        </p:nvSpPr>
        <p:spPr>
          <a:xfrm>
            <a:off x="3948981" y="332059"/>
            <a:ext cx="3791680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HighScore Table</a:t>
            </a:r>
          </a:p>
        </p:txBody>
      </p:sp>
      <p:grpSp>
        <p:nvGrpSpPr>
          <p:cNvPr id="924" name="Group"/>
          <p:cNvGrpSpPr/>
          <p:nvPr/>
        </p:nvGrpSpPr>
        <p:grpSpPr>
          <a:xfrm>
            <a:off x="4688122" y="2300623"/>
            <a:ext cx="2815758" cy="2471333"/>
            <a:chOff x="0" y="0"/>
            <a:chExt cx="4004631" cy="3514782"/>
          </a:xfrm>
        </p:grpSpPr>
        <p:grpSp>
          <p:nvGrpSpPr>
            <p:cNvPr id="891" name="Group"/>
            <p:cNvGrpSpPr/>
            <p:nvPr/>
          </p:nvGrpSpPr>
          <p:grpSpPr>
            <a:xfrm>
              <a:off x="731763" y="0"/>
              <a:ext cx="2045901" cy="587906"/>
              <a:chOff x="-46178" y="0"/>
              <a:chExt cx="2045899" cy="587905"/>
            </a:xfrm>
          </p:grpSpPr>
          <p:sp>
            <p:nvSpPr>
              <p:cNvPr id="88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0" name="John Mayer"/>
              <p:cNvSpPr txBox="1"/>
              <p:nvPr/>
            </p:nvSpPr>
            <p:spPr>
              <a:xfrm>
                <a:off x="-46178" y="27167"/>
                <a:ext cx="179942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Mayer</a:t>
                </a:r>
              </a:p>
            </p:txBody>
          </p:sp>
        </p:grpSp>
        <p:grpSp>
          <p:nvGrpSpPr>
            <p:cNvPr id="894" name="Group"/>
            <p:cNvGrpSpPr/>
            <p:nvPr/>
          </p:nvGrpSpPr>
          <p:grpSpPr>
            <a:xfrm>
              <a:off x="777941" y="702732"/>
              <a:ext cx="1999723" cy="587907"/>
              <a:chOff x="0" y="0"/>
              <a:chExt cx="1999721" cy="587905"/>
            </a:xfrm>
          </p:grpSpPr>
          <p:sp>
            <p:nvSpPr>
              <p:cNvPr id="89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3" name="Mary Loe"/>
              <p:cNvSpPr txBox="1"/>
              <p:nvPr/>
            </p:nvSpPr>
            <p:spPr>
              <a:xfrm>
                <a:off x="138379" y="27167"/>
                <a:ext cx="1469667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Loe</a:t>
                </a:r>
              </a:p>
            </p:txBody>
          </p:sp>
        </p:grpSp>
        <p:grpSp>
          <p:nvGrpSpPr>
            <p:cNvPr id="897" name="Group"/>
            <p:cNvGrpSpPr/>
            <p:nvPr/>
          </p:nvGrpSpPr>
          <p:grpSpPr>
            <a:xfrm>
              <a:off x="771235" y="1405466"/>
              <a:ext cx="2006428" cy="587906"/>
              <a:chOff x="-6706" y="0"/>
              <a:chExt cx="2006427" cy="587905"/>
            </a:xfrm>
          </p:grpSpPr>
          <p:sp>
            <p:nvSpPr>
              <p:cNvPr id="89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6" name="Tony Times"/>
              <p:cNvSpPr txBox="1"/>
              <p:nvPr/>
            </p:nvSpPr>
            <p:spPr>
              <a:xfrm>
                <a:off x="-6706" y="27167"/>
                <a:ext cx="172646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Tony Times</a:t>
                </a:r>
              </a:p>
            </p:txBody>
          </p:sp>
        </p:grpSp>
        <p:grpSp>
          <p:nvGrpSpPr>
            <p:cNvPr id="900" name="Group"/>
            <p:cNvGrpSpPr/>
            <p:nvPr/>
          </p:nvGrpSpPr>
          <p:grpSpPr>
            <a:xfrm>
              <a:off x="777941" y="2141802"/>
              <a:ext cx="1999723" cy="587906"/>
              <a:chOff x="0" y="0"/>
              <a:chExt cx="1999721" cy="587905"/>
            </a:xfrm>
          </p:grpSpPr>
          <p:sp>
            <p:nvSpPr>
              <p:cNvPr id="89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9" name="Kent Clear"/>
              <p:cNvSpPr txBox="1"/>
              <p:nvPr/>
            </p:nvSpPr>
            <p:spPr>
              <a:xfrm>
                <a:off x="42722" y="27167"/>
                <a:ext cx="159761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Clear</a:t>
                </a:r>
              </a:p>
            </p:txBody>
          </p:sp>
        </p:grpSp>
        <p:sp>
          <p:nvSpPr>
            <p:cNvPr id="901" name="Rectangle"/>
            <p:cNvSpPr/>
            <p:nvPr/>
          </p:nvSpPr>
          <p:spPr>
            <a:xfrm>
              <a:off x="0" y="682579"/>
              <a:ext cx="515277" cy="587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2" name="2"/>
            <p:cNvSpPr txBox="1"/>
            <p:nvPr/>
          </p:nvSpPr>
          <p:spPr>
            <a:xfrm>
              <a:off x="83978" y="675852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2</a:t>
              </a:r>
            </a:p>
          </p:txBody>
        </p:sp>
        <p:sp>
          <p:nvSpPr>
            <p:cNvPr id="903" name="Rectangle"/>
            <p:cNvSpPr/>
            <p:nvPr/>
          </p:nvSpPr>
          <p:spPr>
            <a:xfrm>
              <a:off x="0" y="1097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4" name="1"/>
            <p:cNvSpPr txBox="1"/>
            <p:nvPr/>
          </p:nvSpPr>
          <p:spPr>
            <a:xfrm>
              <a:off x="83978" y="4252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1</a:t>
              </a:r>
            </a:p>
          </p:txBody>
        </p:sp>
        <p:sp>
          <p:nvSpPr>
            <p:cNvPr id="905" name="Rectangle"/>
            <p:cNvSpPr/>
            <p:nvPr/>
          </p:nvSpPr>
          <p:spPr>
            <a:xfrm>
              <a:off x="0" y="142639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6" name="Rectangle"/>
            <p:cNvSpPr/>
            <p:nvPr/>
          </p:nvSpPr>
          <p:spPr>
            <a:xfrm>
              <a:off x="0" y="216362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83978" y="1425290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</a:t>
              </a:r>
            </a:p>
          </p:txBody>
        </p:sp>
        <p:sp>
          <p:nvSpPr>
            <p:cNvPr id="908" name="4"/>
            <p:cNvSpPr txBox="1"/>
            <p:nvPr/>
          </p:nvSpPr>
          <p:spPr>
            <a:xfrm>
              <a:off x="83978" y="2158755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4</a:t>
              </a:r>
            </a:p>
          </p:txBody>
        </p:sp>
        <p:sp>
          <p:nvSpPr>
            <p:cNvPr id="909" name="Rectangle"/>
            <p:cNvSpPr/>
            <p:nvPr/>
          </p:nvSpPr>
          <p:spPr>
            <a:xfrm>
              <a:off x="0" y="2909302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0" name="5"/>
            <p:cNvSpPr txBox="1"/>
            <p:nvPr/>
          </p:nvSpPr>
          <p:spPr>
            <a:xfrm>
              <a:off x="83978" y="2904427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5</a:t>
              </a:r>
            </a:p>
          </p:txBody>
        </p:sp>
        <p:grpSp>
          <p:nvGrpSpPr>
            <p:cNvPr id="913" name="Group"/>
            <p:cNvGrpSpPr/>
            <p:nvPr/>
          </p:nvGrpSpPr>
          <p:grpSpPr>
            <a:xfrm>
              <a:off x="731763" y="2915652"/>
              <a:ext cx="2045901" cy="587906"/>
              <a:chOff x="-46178" y="0"/>
              <a:chExt cx="2045899" cy="587905"/>
            </a:xfrm>
          </p:grpSpPr>
          <p:sp>
            <p:nvSpPr>
              <p:cNvPr id="91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912" name="Sara Knight"/>
              <p:cNvSpPr txBox="1"/>
              <p:nvPr/>
            </p:nvSpPr>
            <p:spPr>
              <a:xfrm>
                <a:off x="-46178" y="27167"/>
                <a:ext cx="173740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 Knight</a:t>
                </a:r>
              </a:p>
            </p:txBody>
          </p:sp>
        </p:grpSp>
        <p:sp>
          <p:nvSpPr>
            <p:cNvPr id="914" name="Rectangle"/>
            <p:cNvSpPr/>
            <p:nvPr/>
          </p:nvSpPr>
          <p:spPr>
            <a:xfrm>
              <a:off x="2997746" y="6350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5" name="550"/>
            <p:cNvSpPr txBox="1"/>
            <p:nvPr/>
          </p:nvSpPr>
          <p:spPr>
            <a:xfrm>
              <a:off x="3081723" y="1475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550</a:t>
              </a:r>
            </a:p>
          </p:txBody>
        </p:sp>
        <p:sp>
          <p:nvSpPr>
            <p:cNvPr id="916" name="Rectangle"/>
            <p:cNvSpPr/>
            <p:nvPr/>
          </p:nvSpPr>
          <p:spPr>
            <a:xfrm>
              <a:off x="2997746" y="709082"/>
              <a:ext cx="1006885" cy="587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7" name="480"/>
            <p:cNvSpPr txBox="1"/>
            <p:nvPr/>
          </p:nvSpPr>
          <p:spPr>
            <a:xfrm>
              <a:off x="3081723" y="704209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480</a:t>
              </a:r>
            </a:p>
          </p:txBody>
        </p:sp>
        <p:sp>
          <p:nvSpPr>
            <p:cNvPr id="918" name="Rectangle"/>
            <p:cNvSpPr/>
            <p:nvPr/>
          </p:nvSpPr>
          <p:spPr>
            <a:xfrm>
              <a:off x="2997746" y="1400042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9" name="380"/>
            <p:cNvSpPr txBox="1"/>
            <p:nvPr/>
          </p:nvSpPr>
          <p:spPr>
            <a:xfrm>
              <a:off x="3081723" y="1395169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380</a:t>
              </a:r>
            </a:p>
          </p:txBody>
        </p:sp>
        <p:sp>
          <p:nvSpPr>
            <p:cNvPr id="920" name="Rectangle"/>
            <p:cNvSpPr/>
            <p:nvPr/>
          </p:nvSpPr>
          <p:spPr>
            <a:xfrm>
              <a:off x="2997746" y="2177917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21" name="305"/>
            <p:cNvSpPr txBox="1"/>
            <p:nvPr/>
          </p:nvSpPr>
          <p:spPr>
            <a:xfrm>
              <a:off x="3081723" y="2173043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305</a:t>
              </a:r>
            </a:p>
          </p:txBody>
        </p:sp>
        <p:sp>
          <p:nvSpPr>
            <p:cNvPr id="922" name="Rectangle"/>
            <p:cNvSpPr/>
            <p:nvPr/>
          </p:nvSpPr>
          <p:spPr>
            <a:xfrm>
              <a:off x="2997746" y="2903877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23" name="150"/>
            <p:cNvSpPr txBox="1"/>
            <p:nvPr/>
          </p:nvSpPr>
          <p:spPr>
            <a:xfrm>
              <a:off x="3081723" y="2899003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150</a:t>
              </a:r>
            </a:p>
          </p:txBody>
        </p:sp>
      </p:grpSp>
      <p:sp>
        <p:nvSpPr>
          <p:cNvPr id="925" name="The table should be safe to  a file"/>
          <p:cNvSpPr/>
          <p:nvPr/>
        </p:nvSpPr>
        <p:spPr>
          <a:xfrm>
            <a:off x="4392476" y="1482942"/>
            <a:ext cx="3407048" cy="4286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The table should be </a:t>
            </a:r>
            <a:r>
              <a:rPr sz="1687" dirty="0" smtClean="0"/>
              <a:t>sa</a:t>
            </a:r>
            <a:r>
              <a:rPr lang="en-GB" sz="1687" dirty="0" err="1" smtClean="0"/>
              <a:t>ved</a:t>
            </a:r>
            <a:r>
              <a:rPr sz="1687" dirty="0" smtClean="0"/>
              <a:t> </a:t>
            </a:r>
            <a:r>
              <a:rPr sz="1687" dirty="0"/>
              <a:t>to  a file</a:t>
            </a:r>
          </a:p>
        </p:txBody>
      </p:sp>
      <p:pic>
        <p:nvPicPr>
          <p:cNvPr id="9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9054" y="2879824"/>
            <a:ext cx="1098352" cy="1098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8701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3538" y="6154167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 Neue" charset="0"/>
              </a:rPr>
              <a:t>O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pen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the file using a text editor to confirm it's contents.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86" y="1529812"/>
            <a:ext cx="3612712" cy="416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Writing Files</a:t>
            </a:r>
            <a:endParaRPr lang="en-US" sz="44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V="1">
            <a:off x="4892513" y="226708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3717" y="255369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 to 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V="1">
            <a:off x="4917366" y="454743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8570" y="483404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to append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19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3538" y="6154167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 Neue" charset="0"/>
              </a:rPr>
              <a:t>O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pen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the file using a text editor to confirm it's contents.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Writing Files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78" y="1987469"/>
            <a:ext cx="4141295" cy="2868290"/>
          </a:xfrm>
          <a:prstGeom prst="rect">
            <a:avLst/>
          </a:prstGeom>
        </p:spPr>
      </p:pic>
      <p:sp>
        <p:nvSpPr>
          <p:cNvPr id="7" name="init functions is called, self.Num = 3 and self.Den = 4"/>
          <p:cNvSpPr/>
          <p:nvPr/>
        </p:nvSpPr>
        <p:spPr>
          <a:xfrm>
            <a:off x="7399045" y="123304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5102" y="1526199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Dictionary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V="1">
            <a:off x="8273753" y="402030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4957" y="4153028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 for loop to write dictionary to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text file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689082" y="223529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4048" y="2333676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file before for loop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>
            <a:off x="1705518" y="330159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484" y="3399969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 file after for loop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06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9015"/>
          <a:stretch/>
        </p:blipFill>
        <p:spPr>
          <a:xfrm>
            <a:off x="3547242" y="2487230"/>
            <a:ext cx="5174339" cy="476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354" b="37302"/>
          <a:stretch/>
        </p:blipFill>
        <p:spPr>
          <a:xfrm>
            <a:off x="3547242" y="2963918"/>
            <a:ext cx="5174339" cy="1750627"/>
          </a:xfrm>
          <a:prstGeom prst="rect">
            <a:avLst/>
          </a:prstGeom>
        </p:spPr>
      </p:pic>
      <p:sp>
        <p:nvSpPr>
          <p:cNvPr id="5" name="init functions is called, self.Num = 3 and self.Den = 4"/>
          <p:cNvSpPr/>
          <p:nvPr/>
        </p:nvSpPr>
        <p:spPr>
          <a:xfrm>
            <a:off x="6927705" y="1435316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3762" y="157458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with mode specifier “r”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H="1">
            <a:off x="567559" y="2152621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559" y="2097110"/>
            <a:ext cx="24435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Open returns an </a:t>
            </a:r>
            <a:r>
              <a:rPr lang="en-GB" sz="2000" dirty="0" err="1" smtClean="0">
                <a:solidFill>
                  <a:schemeClr val="bg1"/>
                </a:solidFill>
                <a:sym typeface="Helvetica Light"/>
              </a:rPr>
              <a:t>iterable</a:t>
            </a:r>
            <a:r>
              <a:rPr lang="en-GB" sz="2000" dirty="0">
                <a:solidFill>
                  <a:schemeClr val="bg1"/>
                </a:solidFill>
                <a:sym typeface="Helvetica Light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object.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</a:t>
            </a:r>
            <a:r>
              <a:rPr kumimoji="0" lang="en-GB" sz="2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for loop to iterate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4915698" y="438216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6902" y="4668769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Remember to close the file!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9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76" y="1651657"/>
            <a:ext cx="5174339" cy="43392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17076" y="4225158"/>
            <a:ext cx="5174339" cy="1765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it functions is called, self.Num = 3 and self.Den = 4"/>
          <p:cNvSpPr/>
          <p:nvPr/>
        </p:nvSpPr>
        <p:spPr>
          <a:xfrm>
            <a:off x="4862420" y="1987109"/>
            <a:ext cx="4786075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6039" y="1912486"/>
            <a:ext cx="39524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Split divides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items separated by spaces into string items of list. Alternative delimiter can be selected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9562" y="4595066"/>
            <a:ext cx="15607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Finding the highest scoring player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633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44" y="1335372"/>
            <a:ext cx="3786581" cy="1308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3393" y="252249"/>
            <a:ext cx="81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Automatically close files using </a:t>
            </a:r>
            <a:r>
              <a:rPr lang="en-US" sz="4400" b="1" dirty="0" smtClean="0"/>
              <a:t>with</a:t>
            </a:r>
            <a:endParaRPr lang="en-US" sz="4400" b="1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V="1">
            <a:off x="5625815" y="252411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7019" y="2656833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It can be difficult to remember to close the file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142053" y="3236606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053" y="3334983"/>
            <a:ext cx="244359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b="1" i="1" dirty="0">
                <a:solidFill>
                  <a:schemeClr val="bg1"/>
                </a:solidFill>
                <a:sym typeface="Helvetica Light"/>
              </a:rPr>
              <a:t>w</a:t>
            </a:r>
            <a:r>
              <a:rPr lang="en-GB" sz="2000" b="1" i="1" dirty="0" smtClean="0">
                <a:solidFill>
                  <a:schemeClr val="bg1"/>
                </a:solidFill>
                <a:sym typeface="Helvetica Light"/>
              </a:rPr>
              <a:t>ith open 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opens the file</a:t>
            </a:r>
            <a:r>
              <a:rPr lang="mr-IN" sz="2000" dirty="0" smtClean="0">
                <a:solidFill>
                  <a:schemeClr val="bg1"/>
                </a:solidFill>
                <a:sym typeface="Helvetica Light"/>
              </a:rPr>
              <a:t>…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 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224057" y="4441534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57" y="4386023"/>
            <a:ext cx="24435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2000" dirty="0" smtClean="0">
                <a:solidFill>
                  <a:schemeClr val="bg1"/>
                </a:solidFill>
                <a:sym typeface="Helvetica Light"/>
              </a:rPr>
              <a:t>…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it is closed again automatically when the code unindents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89" y="4302084"/>
            <a:ext cx="4170586" cy="15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364</Words>
  <Application>Microsoft Macintosh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Courier</vt:lpstr>
      <vt:lpstr>Helvetica</vt:lpstr>
      <vt:lpstr>Helvetica Light</vt:lpstr>
      <vt:lpstr>Helvetica Neue</vt:lpstr>
      <vt:lpstr>Mangal</vt:lpstr>
      <vt:lpstr>Arial</vt:lpstr>
      <vt:lpstr>Office Theme</vt:lpstr>
      <vt:lpstr>Introduction to Computer Programming Lecture 6.1:   Reading and Writing Files, User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35</cp:revision>
  <dcterms:created xsi:type="dcterms:W3CDTF">2020-07-28T19:30:47Z</dcterms:created>
  <dcterms:modified xsi:type="dcterms:W3CDTF">2020-09-16T11:55:00Z</dcterms:modified>
</cp:coreProperties>
</file>