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0" r:id="rId2"/>
    <p:sldId id="273" r:id="rId3"/>
    <p:sldId id="262" r:id="rId4"/>
    <p:sldId id="274" r:id="rId5"/>
    <p:sldId id="284" r:id="rId6"/>
    <p:sldId id="278" r:id="rId7"/>
    <p:sldId id="282" r:id="rId8"/>
    <p:sldId id="280" r:id="rId9"/>
    <p:sldId id="281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mma Philamore" initials="H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07"/>
    <p:restoredTop sz="94664"/>
  </p:normalViewPr>
  <p:slideViewPr>
    <p:cSldViewPr snapToGrid="0" snapToObjects="1">
      <p:cViewPr varScale="1">
        <p:scale>
          <a:sx n="95" d="100"/>
          <a:sy n="95" d="100"/>
        </p:scale>
        <p:origin x="20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0T17:40:20.781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B61BD-102F-1846-9A46-8D88871F547A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CD19E-3556-284C-8C0E-5B6B1EB3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0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9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6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4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1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8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5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6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6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6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4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2072164" y="1367628"/>
            <a:ext cx="7358063" cy="232171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13590">
              <a:defRPr sz="4160"/>
            </a:pPr>
            <a:r>
              <a:rPr dirty="0"/>
              <a:t>Introduction to Computer Programming Lecture </a:t>
            </a:r>
            <a:r>
              <a:rPr lang="en-GB" dirty="0" smtClean="0"/>
              <a:t>6.2</a:t>
            </a:r>
            <a:r>
              <a:rPr dirty="0" smtClean="0"/>
              <a:t>:</a:t>
            </a:r>
            <a:endParaRPr dirty="0"/>
          </a:p>
          <a:p>
            <a:pPr defTabSz="213590">
              <a:defRPr sz="4160"/>
            </a:pPr>
            <a:r>
              <a:rPr dirty="0"/>
              <a:t> </a:t>
            </a:r>
          </a:p>
          <a:p>
            <a:pPr defTabSz="213590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Importing Python Files</a:t>
            </a: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1929289" y="4397025"/>
            <a:ext cx="7358063" cy="794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2268"/>
            </a:pPr>
            <a:r>
              <a:rPr sz="1595" dirty="0"/>
              <a:t>Department of Engineering Mathematics</a:t>
            </a:r>
          </a:p>
          <a:p>
            <a:pPr defTabSz="221806">
              <a:defRPr sz="2268"/>
            </a:pPr>
            <a:endParaRPr sz="1595" dirty="0"/>
          </a:p>
        </p:txBody>
      </p:sp>
      <p:sp>
        <p:nvSpPr>
          <p:cNvPr id="122" name="Helmut Hauser"/>
          <p:cNvSpPr txBox="1"/>
          <p:nvPr/>
        </p:nvSpPr>
        <p:spPr>
          <a:xfrm>
            <a:off x="2072164" y="3999654"/>
            <a:ext cx="7358063" cy="794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3294"/>
            </a:pPr>
            <a:r>
              <a:rPr lang="en-GB" sz="2316" dirty="0"/>
              <a:t>Hemma Philamore </a:t>
            </a:r>
            <a:endParaRPr sz="2316" dirty="0"/>
          </a:p>
          <a:p>
            <a:pPr defTabSz="221806">
              <a:defRPr sz="1728"/>
            </a:pPr>
            <a:endParaRPr sz="1215" dirty="0"/>
          </a:p>
        </p:txBody>
      </p:sp>
    </p:spTree>
    <p:extLst>
      <p:ext uri="{BB962C8B-B14F-4D97-AF65-F5344CB8AC3E}">
        <p14:creationId xmlns:p14="http://schemas.microsoft.com/office/powerpoint/2010/main" val="36826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5013" y="1008092"/>
            <a:ext cx="768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 charset="0"/>
              </a:rPr>
              <a:t>Full file path :</a:t>
            </a:r>
            <a:r>
              <a:rPr lang="en-US" dirty="0">
                <a:solidFill>
                  <a:srgbClr val="000000"/>
                </a:solidFill>
                <a:latin typeface="Helvetica Neue" charset="0"/>
              </a:rPr>
              <a:t> The path to the </a:t>
            </a:r>
            <a:r>
              <a:rPr lang="en-US">
                <a:solidFill>
                  <a:srgbClr val="000000"/>
                </a:solidFill>
                <a:latin typeface="Helvetica Neue" charset="0"/>
              </a:rPr>
              <a:t>file </a:t>
            </a:r>
            <a:r>
              <a:rPr lang="en-US" smtClean="0">
                <a:solidFill>
                  <a:srgbClr val="000000"/>
                </a:solidFill>
                <a:latin typeface="Helvetica Neue" charset="0"/>
              </a:rPr>
              <a:t>from </a:t>
            </a:r>
            <a:r>
              <a:rPr lang="en-US">
                <a:solidFill>
                  <a:srgbClr val="000000"/>
                </a:solidFill>
                <a:latin typeface="Helvetica Neue" charset="0"/>
              </a:rPr>
              <a:t>your </a:t>
            </a:r>
            <a:r>
              <a:rPr lang="en-US" smtClean="0">
                <a:solidFill>
                  <a:srgbClr val="000000"/>
                </a:solidFill>
                <a:latin typeface="Helvetica Neue" charset="0"/>
              </a:rPr>
              <a:t>computer </a:t>
            </a:r>
            <a:r>
              <a:rPr lang="en-US" dirty="0">
                <a:solidFill>
                  <a:srgbClr val="000000"/>
                </a:solidFill>
                <a:latin typeface="Helvetica Neue" charset="0"/>
              </a:rPr>
              <a:t>Home directory.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75013" y="1492187"/>
            <a:ext cx="95097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solidFill>
                  <a:srgbClr val="000000"/>
                </a:solidFill>
                <a:ea typeface="Courier" charset="0"/>
                <a:cs typeface="Courier" charset="0"/>
              </a:rPr>
              <a:t>Windows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sys.path.append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('C:\Desktop\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my_folder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my_sub_folder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u="sng" dirty="0" smtClean="0">
                <a:solidFill>
                  <a:srgbClr val="000000"/>
                </a:solidFill>
                <a:ea typeface="Courier" charset="0"/>
                <a:cs typeface="Courier" charset="0"/>
              </a:rPr>
              <a:t>Mac &amp; Linux</a:t>
            </a:r>
            <a:endParaRPr lang="en-US" u="sng" dirty="0">
              <a:solidFill>
                <a:srgbClr val="000000"/>
              </a:solidFill>
              <a:ea typeface="Courier" charset="0"/>
              <a:cs typeface="Courier" charset="0"/>
            </a:endParaRP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sys.path.append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('/Users/Hemma/Desktop/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my_folder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my_sub_folder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')</a:t>
            </a:r>
          </a:p>
        </p:txBody>
      </p:sp>
      <p:sp>
        <p:nvSpPr>
          <p:cNvPr id="4" name="Rectangle 3"/>
          <p:cNvSpPr/>
          <p:nvPr/>
        </p:nvSpPr>
        <p:spPr>
          <a:xfrm>
            <a:off x="1775013" y="3849904"/>
            <a:ext cx="768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Neue" charset="0"/>
              </a:rPr>
              <a:t>Removing a directory from the path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75013" y="4194554"/>
            <a:ext cx="95097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sys.path.remove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en-US" dirty="0" smtClean="0">
                <a:solidFill>
                  <a:srgbClr val="000000"/>
                </a:solidFill>
                <a:ea typeface="Courier" charset="0"/>
                <a:cs typeface="Courier" charset="0"/>
              </a:rPr>
              <a:t>&lt;</a:t>
            </a:r>
            <a:r>
              <a:rPr lang="en-US" dirty="0" err="1" smtClean="0">
                <a:solidFill>
                  <a:srgbClr val="000000"/>
                </a:solidFill>
                <a:ea typeface="Courier" charset="0"/>
                <a:cs typeface="Courier" charset="0"/>
              </a:rPr>
              <a:t>directory_to</a:t>
            </a:r>
            <a:r>
              <a:rPr lang="en-US" dirty="0" err="1">
                <a:solidFill>
                  <a:srgbClr val="000000"/>
                </a:solidFill>
                <a:ea typeface="Courier" charset="0"/>
                <a:cs typeface="Courier" charset="0"/>
              </a:rPr>
              <a:t>_</a:t>
            </a:r>
            <a:r>
              <a:rPr lang="en-US" dirty="0" err="1" smtClean="0">
                <a:solidFill>
                  <a:srgbClr val="000000"/>
                </a:solidFill>
                <a:ea typeface="Courier" charset="0"/>
                <a:cs typeface="Courier" charset="0"/>
              </a:rPr>
              <a:t>remove</a:t>
            </a:r>
            <a:r>
              <a:rPr lang="en-US" dirty="0" smtClean="0">
                <a:solidFill>
                  <a:srgbClr val="000000"/>
                </a:solidFill>
                <a:ea typeface="Courier" charset="0"/>
                <a:cs typeface="Courier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179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older Icon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1907097" y="1623457"/>
            <a:ext cx="9823883" cy="4791788"/>
            <a:chOff x="1917854" y="1684331"/>
            <a:chExt cx="9823883" cy="479178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98886" y="2036546"/>
              <a:ext cx="1058078" cy="90709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59341" y="5225962"/>
              <a:ext cx="853212" cy="95794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79918" y="3595614"/>
              <a:ext cx="1058078" cy="907099"/>
            </a:xfrm>
            <a:prstGeom prst="rect">
              <a:avLst/>
            </a:prstGeom>
          </p:spPr>
        </p:pic>
        <p:cxnSp>
          <p:nvCxnSpPr>
            <p:cNvPr id="12" name="Elbow Connector 11"/>
            <p:cNvCxnSpPr>
              <a:stCxn id="5" idx="2"/>
            </p:cNvCxnSpPr>
            <p:nvPr/>
          </p:nvCxnSpPr>
          <p:spPr>
            <a:xfrm rot="5400000">
              <a:off x="3957968" y="1725656"/>
              <a:ext cx="651969" cy="308794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5" idx="2"/>
              <a:endCxn id="10" idx="0"/>
            </p:cNvCxnSpPr>
            <p:nvPr/>
          </p:nvCxnSpPr>
          <p:spPr>
            <a:xfrm rot="16200000" flipH="1">
              <a:off x="7192457" y="1579113"/>
              <a:ext cx="651969" cy="338103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73807" y="5235469"/>
              <a:ext cx="853212" cy="957943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5110" y="3642905"/>
              <a:ext cx="853212" cy="957943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 flipH="1">
              <a:off x="4927935" y="3269629"/>
              <a:ext cx="1" cy="352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37" idx="2"/>
              <a:endCxn id="21" idx="0"/>
            </p:cNvCxnSpPr>
            <p:nvPr/>
          </p:nvCxnSpPr>
          <p:spPr>
            <a:xfrm rot="5400000">
              <a:off x="8340724" y="4367237"/>
              <a:ext cx="427922" cy="130854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37" idx="2"/>
              <a:endCxn id="7" idx="0"/>
            </p:cNvCxnSpPr>
            <p:nvPr/>
          </p:nvCxnSpPr>
          <p:spPr>
            <a:xfrm rot="16200000" flipH="1">
              <a:off x="9688244" y="4328258"/>
              <a:ext cx="418415" cy="137699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108232" y="1684331"/>
              <a:ext cx="1439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Documents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489264" y="4438215"/>
              <a:ext cx="1439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6_2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17854" y="4456707"/>
              <a:ext cx="1439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5_2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601324" y="6097279"/>
              <a:ext cx="2140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user_lib.py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19793" y="6106787"/>
              <a:ext cx="1439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main.py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83532" y="4513384"/>
              <a:ext cx="1439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myFuncs.py</a:t>
              </a:r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304800" y="1623456"/>
            <a:ext cx="11435613" cy="4953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896" y="5178548"/>
            <a:ext cx="853212" cy="95794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379" y="5174595"/>
            <a:ext cx="853212" cy="957943"/>
          </a:xfrm>
          <a:prstGeom prst="rect">
            <a:avLst/>
          </a:prstGeom>
        </p:spPr>
      </p:pic>
      <p:cxnSp>
        <p:nvCxnSpPr>
          <p:cNvPr id="42" name="Elbow Connector 41"/>
          <p:cNvCxnSpPr/>
          <p:nvPr/>
        </p:nvCxnSpPr>
        <p:spPr>
          <a:xfrm rot="5400000">
            <a:off x="1950239" y="4462925"/>
            <a:ext cx="418416" cy="10049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50" idx="0"/>
          </p:cNvCxnSpPr>
          <p:nvPr/>
        </p:nvCxnSpPr>
        <p:spPr>
          <a:xfrm rot="16200000" flipH="1">
            <a:off x="3012021" y="4406066"/>
            <a:ext cx="422369" cy="11225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51699" y="6036374"/>
            <a:ext cx="214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myClass.py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55181" y="6034488"/>
            <a:ext cx="143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447" y="3532768"/>
            <a:ext cx="1058078" cy="90709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420" y="3604064"/>
            <a:ext cx="853212" cy="957943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 flipH="1">
            <a:off x="6782664" y="3208755"/>
            <a:ext cx="1" cy="352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58208" y="4410529"/>
            <a:ext cx="143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122" y="5174594"/>
            <a:ext cx="853212" cy="957943"/>
          </a:xfrm>
          <a:prstGeom prst="rect">
            <a:avLst/>
          </a:prstGeom>
        </p:spPr>
      </p:pic>
      <p:cxnSp>
        <p:nvCxnSpPr>
          <p:cNvPr id="56" name="Straight Connector 55"/>
          <p:cNvCxnSpPr/>
          <p:nvPr/>
        </p:nvCxnSpPr>
        <p:spPr>
          <a:xfrm flipH="1">
            <a:off x="9206242" y="4738866"/>
            <a:ext cx="1" cy="352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69964" y="6039910"/>
            <a:ext cx="143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7209065" y="3315740"/>
            <a:ext cx="4174712" cy="3198463"/>
          </a:xfrm>
          <a:prstGeom prst="roundRect">
            <a:avLst>
              <a:gd name="adj" fmla="val 6752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3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ading/Writing files"/>
          <p:cNvSpPr txBox="1"/>
          <p:nvPr/>
        </p:nvSpPr>
        <p:spPr>
          <a:xfrm>
            <a:off x="4382223" y="3738473"/>
            <a:ext cx="72200" cy="62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endParaRPr sz="3600" dirty="0"/>
          </a:p>
        </p:txBody>
      </p:sp>
      <p:sp>
        <p:nvSpPr>
          <p:cNvPr id="4" name="Rectangle 3"/>
          <p:cNvSpPr/>
          <p:nvPr/>
        </p:nvSpPr>
        <p:spPr>
          <a:xfrm>
            <a:off x="2190117" y="4518005"/>
            <a:ext cx="80969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07751" y="2164880"/>
            <a:ext cx="73582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Module: </a:t>
            </a:r>
            <a:r>
              <a:rPr lang="en-US" sz="2000" dirty="0" smtClean="0"/>
              <a:t>A single .</a:t>
            </a:r>
            <a:r>
              <a:rPr lang="en-US" sz="2000" dirty="0" err="1" smtClean="0"/>
              <a:t>py</a:t>
            </a:r>
            <a:r>
              <a:rPr lang="en-US" sz="2000" dirty="0" smtClean="0"/>
              <a:t> file with Python code</a:t>
            </a:r>
          </a:p>
          <a:p>
            <a:endParaRPr lang="en-US" sz="2000" dirty="0"/>
          </a:p>
          <a:p>
            <a:r>
              <a:rPr lang="en-US" sz="2000" b="1" dirty="0" smtClean="0"/>
              <a:t>Package: </a:t>
            </a:r>
            <a:r>
              <a:rPr lang="en-US" sz="2000" dirty="0" smtClean="0"/>
              <a:t>A directory that contains multiple python modules</a:t>
            </a:r>
          </a:p>
          <a:p>
            <a:endParaRPr lang="en-US" sz="2000" dirty="0"/>
          </a:p>
          <a:p>
            <a:r>
              <a:rPr lang="en-US" sz="2000" b="1" dirty="0"/>
              <a:t>__</a:t>
            </a:r>
            <a:r>
              <a:rPr lang="en-US" sz="2000" b="1" dirty="0" err="1"/>
              <a:t>init</a:t>
            </a:r>
            <a:r>
              <a:rPr lang="en-US" sz="2000" b="1" dirty="0"/>
              <a:t>__.</a:t>
            </a:r>
            <a:r>
              <a:rPr lang="en-US" sz="2000" b="1" dirty="0" err="1" smtClean="0"/>
              <a:t>py</a:t>
            </a:r>
            <a:endParaRPr lang="en-US" sz="2000" b="1" dirty="0" smtClean="0"/>
          </a:p>
          <a:p>
            <a:r>
              <a:rPr lang="en-US" sz="2000" dirty="0"/>
              <a:t>.</a:t>
            </a:r>
            <a:r>
              <a:rPr lang="en-US" sz="2000" dirty="0" err="1"/>
              <a:t>py</a:t>
            </a:r>
            <a:r>
              <a:rPr lang="en-US" sz="2000" dirty="0"/>
              <a:t> files contained in the same directory treated as python </a:t>
            </a:r>
            <a:r>
              <a:rPr lang="en-US" sz="2000" dirty="0" smtClean="0"/>
              <a:t>modules</a:t>
            </a:r>
            <a:endParaRPr lang="en-US" sz="2000" dirty="0"/>
          </a:p>
          <a:p>
            <a:r>
              <a:rPr lang="en-US" sz="2000" dirty="0"/>
              <a:t>c</a:t>
            </a:r>
            <a:r>
              <a:rPr lang="en-US" sz="2000" dirty="0" smtClean="0"/>
              <a:t>an </a:t>
            </a:r>
            <a:r>
              <a:rPr lang="en-US" sz="2000" dirty="0"/>
              <a:t>be empty / execute initialization code for a package.</a:t>
            </a:r>
            <a:endParaRPr lang="en-US" sz="2000" b="1" dirty="0" smtClean="0"/>
          </a:p>
          <a:p>
            <a:endParaRPr lang="en-US" sz="2000" b="1" dirty="0"/>
          </a:p>
          <a:p>
            <a:endParaRPr lang="en-US" sz="20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602" y="3411249"/>
            <a:ext cx="853212" cy="9579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179" y="1780901"/>
            <a:ext cx="1058078" cy="9070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068" y="3420756"/>
            <a:ext cx="853212" cy="957943"/>
          </a:xfrm>
          <a:prstGeom prst="rect">
            <a:avLst/>
          </a:prstGeom>
        </p:spPr>
      </p:pic>
      <p:cxnSp>
        <p:nvCxnSpPr>
          <p:cNvPr id="12" name="Elbow Connector 11"/>
          <p:cNvCxnSpPr/>
          <p:nvPr/>
        </p:nvCxnSpPr>
        <p:spPr>
          <a:xfrm rot="5400000">
            <a:off x="8925985" y="2552524"/>
            <a:ext cx="427922" cy="13085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14" idx="0"/>
          </p:cNvCxnSpPr>
          <p:nvPr/>
        </p:nvCxnSpPr>
        <p:spPr>
          <a:xfrm rot="16200000" flipH="1">
            <a:off x="10273505" y="2513545"/>
            <a:ext cx="418415" cy="13769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74525" y="2623502"/>
            <a:ext cx="143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6_2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186585" y="4282566"/>
            <a:ext cx="214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user_lib.py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05054" y="4292074"/>
            <a:ext cx="143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main.py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140" y="3420755"/>
            <a:ext cx="853212" cy="957943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H="1">
            <a:off x="9802260" y="2985027"/>
            <a:ext cx="1" cy="352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65982" y="4286071"/>
            <a:ext cx="143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765982" y="1602808"/>
            <a:ext cx="4174712" cy="3198463"/>
          </a:xfrm>
          <a:prstGeom prst="roundRect">
            <a:avLst>
              <a:gd name="adj" fmla="val 675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1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89545"/>
          <a:stretch/>
        </p:blipFill>
        <p:spPr>
          <a:xfrm>
            <a:off x="6281345" y="5795383"/>
            <a:ext cx="1151164" cy="127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602" y="3411249"/>
            <a:ext cx="853212" cy="9579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5179" y="1780901"/>
            <a:ext cx="1058078" cy="9070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068" y="3420756"/>
            <a:ext cx="853212" cy="957943"/>
          </a:xfrm>
          <a:prstGeom prst="rect">
            <a:avLst/>
          </a:prstGeom>
        </p:spPr>
      </p:pic>
      <p:cxnSp>
        <p:nvCxnSpPr>
          <p:cNvPr id="19" name="Elbow Connector 18"/>
          <p:cNvCxnSpPr/>
          <p:nvPr/>
        </p:nvCxnSpPr>
        <p:spPr>
          <a:xfrm rot="5400000">
            <a:off x="8925985" y="2552524"/>
            <a:ext cx="427922" cy="13085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6200000" flipH="1">
            <a:off x="10273505" y="2513545"/>
            <a:ext cx="418415" cy="13769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074525" y="2623502"/>
            <a:ext cx="143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6_2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105054" y="4292074"/>
            <a:ext cx="143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main.py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140" y="3420755"/>
            <a:ext cx="853212" cy="95794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 flipH="1">
            <a:off x="9802260" y="2985027"/>
            <a:ext cx="1" cy="352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765982" y="4286071"/>
            <a:ext cx="143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7765982" y="1602808"/>
            <a:ext cx="4174712" cy="3198463"/>
          </a:xfrm>
          <a:prstGeom prst="roundRect">
            <a:avLst>
              <a:gd name="adj" fmla="val 675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186585" y="4282566"/>
            <a:ext cx="214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user_lib.py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89957" y="2967908"/>
            <a:ext cx="5706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Create three python flies in the same directory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986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0" y="2469089"/>
            <a:ext cx="2979964" cy="175093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8058150" y="2469088"/>
            <a:ext cx="2808514" cy="1714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2277" y="2099756"/>
            <a:ext cx="142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</a:t>
            </a:r>
            <a:r>
              <a:rPr lang="en-US" smtClean="0"/>
              <a:t>ser_lib.py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37656" y="2099756"/>
            <a:ext cx="282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 </a:t>
            </a:r>
            <a:r>
              <a:rPr lang="en-US" i="1" dirty="0" smtClean="0"/>
              <a:t>(empty)</a:t>
            </a:r>
            <a:endParaRPr lang="en-US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5991"/>
          <a:stretch/>
        </p:blipFill>
        <p:spPr>
          <a:xfrm>
            <a:off x="836591" y="2743200"/>
            <a:ext cx="2563750" cy="144002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85408" y="2399512"/>
            <a:ext cx="1061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ain.py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older Icon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1907097" y="1623457"/>
            <a:ext cx="9823883" cy="4791788"/>
            <a:chOff x="1917854" y="1684331"/>
            <a:chExt cx="9823883" cy="479178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98886" y="2036546"/>
              <a:ext cx="1058078" cy="90709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59341" y="5225962"/>
              <a:ext cx="853212" cy="95794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79918" y="3595614"/>
              <a:ext cx="1058078" cy="907099"/>
            </a:xfrm>
            <a:prstGeom prst="rect">
              <a:avLst/>
            </a:prstGeom>
          </p:spPr>
        </p:pic>
        <p:cxnSp>
          <p:nvCxnSpPr>
            <p:cNvPr id="12" name="Elbow Connector 11"/>
            <p:cNvCxnSpPr>
              <a:stCxn id="5" idx="2"/>
            </p:cNvCxnSpPr>
            <p:nvPr/>
          </p:nvCxnSpPr>
          <p:spPr>
            <a:xfrm rot="5400000">
              <a:off x="3957968" y="1725656"/>
              <a:ext cx="651969" cy="308794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5" idx="2"/>
              <a:endCxn id="10" idx="0"/>
            </p:cNvCxnSpPr>
            <p:nvPr/>
          </p:nvCxnSpPr>
          <p:spPr>
            <a:xfrm rot="16200000" flipH="1">
              <a:off x="7192457" y="1579113"/>
              <a:ext cx="651969" cy="338103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73807" y="5235469"/>
              <a:ext cx="853212" cy="957943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5110" y="3642905"/>
              <a:ext cx="853212" cy="957943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 flipH="1">
              <a:off x="4927935" y="3269629"/>
              <a:ext cx="1" cy="352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37" idx="2"/>
              <a:endCxn id="21" idx="0"/>
            </p:cNvCxnSpPr>
            <p:nvPr/>
          </p:nvCxnSpPr>
          <p:spPr>
            <a:xfrm rot="5400000">
              <a:off x="8340724" y="4367237"/>
              <a:ext cx="427922" cy="130854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37" idx="2"/>
              <a:endCxn id="7" idx="0"/>
            </p:cNvCxnSpPr>
            <p:nvPr/>
          </p:nvCxnSpPr>
          <p:spPr>
            <a:xfrm rot="16200000" flipH="1">
              <a:off x="9688244" y="4328258"/>
              <a:ext cx="418415" cy="137699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108232" y="1684331"/>
              <a:ext cx="1439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Documents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489264" y="4438215"/>
              <a:ext cx="1439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6_2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17854" y="4456707"/>
              <a:ext cx="1439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5_2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601324" y="6097279"/>
              <a:ext cx="2140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user_lib.py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19793" y="6106787"/>
              <a:ext cx="1439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main.py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83532" y="4513384"/>
              <a:ext cx="1439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myFuncs.py</a:t>
              </a:r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304800" y="1623456"/>
            <a:ext cx="11435613" cy="4953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896" y="5178548"/>
            <a:ext cx="853212" cy="95794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379" y="5174595"/>
            <a:ext cx="853212" cy="957943"/>
          </a:xfrm>
          <a:prstGeom prst="rect">
            <a:avLst/>
          </a:prstGeom>
        </p:spPr>
      </p:pic>
      <p:cxnSp>
        <p:nvCxnSpPr>
          <p:cNvPr id="42" name="Elbow Connector 41"/>
          <p:cNvCxnSpPr/>
          <p:nvPr/>
        </p:nvCxnSpPr>
        <p:spPr>
          <a:xfrm rot="5400000">
            <a:off x="1950239" y="4462925"/>
            <a:ext cx="418416" cy="10049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50" idx="0"/>
          </p:cNvCxnSpPr>
          <p:nvPr/>
        </p:nvCxnSpPr>
        <p:spPr>
          <a:xfrm rot="16200000" flipH="1">
            <a:off x="3012021" y="4406066"/>
            <a:ext cx="422369" cy="11225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51699" y="6036374"/>
            <a:ext cx="214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myClass.py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55181" y="6034488"/>
            <a:ext cx="143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447" y="3532768"/>
            <a:ext cx="1058078" cy="90709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420" y="3604064"/>
            <a:ext cx="853212" cy="957943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 flipH="1">
            <a:off x="6782664" y="3208755"/>
            <a:ext cx="1" cy="352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58208" y="4410529"/>
            <a:ext cx="143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122" y="5174594"/>
            <a:ext cx="853212" cy="957943"/>
          </a:xfrm>
          <a:prstGeom prst="rect">
            <a:avLst/>
          </a:prstGeom>
        </p:spPr>
      </p:pic>
      <p:cxnSp>
        <p:nvCxnSpPr>
          <p:cNvPr id="56" name="Straight Connector 55"/>
          <p:cNvCxnSpPr/>
          <p:nvPr/>
        </p:nvCxnSpPr>
        <p:spPr>
          <a:xfrm flipH="1">
            <a:off x="9206242" y="4738866"/>
            <a:ext cx="1" cy="352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69964" y="6039910"/>
            <a:ext cx="143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8561588" y="4833535"/>
            <a:ext cx="1361956" cy="1741174"/>
          </a:xfrm>
          <a:prstGeom prst="roundRect">
            <a:avLst>
              <a:gd name="adj" fmla="val 6752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897948" y="3391244"/>
            <a:ext cx="4174712" cy="1457289"/>
          </a:xfrm>
          <a:prstGeom prst="roundRect">
            <a:avLst>
              <a:gd name="adj" fmla="val 6752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1637" y="869593"/>
            <a:ext cx="1117719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Python interpreter  automatically creates a list of all of directories to search for modules when importing. </a:t>
            </a:r>
          </a:p>
          <a:p>
            <a:endParaRPr lang="en-US" sz="2000" dirty="0" smtClean="0">
              <a:solidFill>
                <a:srgbClr val="222222"/>
              </a:solidFill>
            </a:endParaRPr>
          </a:p>
          <a:p>
            <a:r>
              <a:rPr lang="en-US" sz="2000" dirty="0" smtClean="0">
                <a:solidFill>
                  <a:srgbClr val="222222"/>
                </a:solidFill>
              </a:rPr>
              <a:t>When </a:t>
            </a:r>
            <a:r>
              <a:rPr lang="en-US" sz="2000" dirty="0">
                <a:solidFill>
                  <a:srgbClr val="222222"/>
                </a:solidFill>
              </a:rPr>
              <a:t>importing a</a:t>
            </a:r>
            <a:r>
              <a:rPr lang="en-US" sz="2000" dirty="0" smtClean="0">
                <a:solidFill>
                  <a:srgbClr val="222222"/>
                </a:solidFill>
              </a:rPr>
              <a:t> </a:t>
            </a:r>
            <a:r>
              <a:rPr lang="en-US" sz="2000" dirty="0">
                <a:solidFill>
                  <a:srgbClr val="222222"/>
                </a:solidFill>
              </a:rPr>
              <a:t>package, Python </a:t>
            </a:r>
            <a:r>
              <a:rPr lang="en-US" sz="2000" dirty="0" smtClean="0">
                <a:solidFill>
                  <a:srgbClr val="222222"/>
                </a:solidFill>
              </a:rPr>
              <a:t>searches the list of directories for </a:t>
            </a:r>
            <a:r>
              <a:rPr lang="en-US" sz="2000" dirty="0">
                <a:solidFill>
                  <a:srgbClr val="222222"/>
                </a:solidFill>
              </a:rPr>
              <a:t>the package subdirectory</a:t>
            </a:r>
            <a:r>
              <a:rPr lang="en-US" sz="2000" dirty="0" smtClean="0">
                <a:solidFill>
                  <a:srgbClr val="222222"/>
                </a:solidFill>
              </a:rPr>
              <a:t>.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To </a:t>
            </a:r>
            <a:r>
              <a:rPr lang="en-US" sz="2000" dirty="0"/>
              <a:t>import </a:t>
            </a:r>
            <a:r>
              <a:rPr lang="en-US" sz="2000" dirty="0" smtClean="0"/>
              <a:t>a module </a:t>
            </a:r>
            <a:r>
              <a:rPr lang="en-US" sz="2000" dirty="0"/>
              <a:t>or </a:t>
            </a:r>
            <a:r>
              <a:rPr lang="en-US" sz="2000" dirty="0" smtClean="0"/>
              <a:t>package it must be on a </a:t>
            </a:r>
            <a:r>
              <a:rPr lang="en-US" sz="2000" b="1" i="1" dirty="0" smtClean="0"/>
              <a:t>path</a:t>
            </a:r>
            <a:r>
              <a:rPr lang="en-US" sz="2000" dirty="0" smtClean="0"/>
              <a:t> in the list</a:t>
            </a:r>
            <a:r>
              <a:rPr lang="en-US" sz="2000" dirty="0"/>
              <a:t>:</a:t>
            </a:r>
          </a:p>
          <a:p>
            <a:r>
              <a:rPr lang="en-US" sz="2000" b="1" dirty="0" err="1"/>
              <a:t>s</a:t>
            </a:r>
            <a:r>
              <a:rPr lang="en-US" sz="2000" b="1" dirty="0" err="1" smtClean="0"/>
              <a:t>ys.path</a:t>
            </a:r>
            <a:endParaRPr lang="en-US" sz="2000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 </a:t>
            </a:r>
            <a:endParaRPr lang="en-US" dirty="0" smtClean="0"/>
          </a:p>
          <a:p>
            <a:endParaRPr lang="en-US" sz="2000" cap="all" dirty="0" smtClean="0"/>
          </a:p>
          <a:p>
            <a:r>
              <a:rPr lang="en-US" sz="2000" dirty="0" err="1" smtClean="0"/>
              <a:t>sys.path</a:t>
            </a:r>
            <a:r>
              <a:rPr lang="en-US" sz="2000" dirty="0" smtClean="0"/>
              <a:t> can be modified from within Python</a:t>
            </a:r>
            <a:r>
              <a:rPr lang="en-US" sz="2000" dirty="0"/>
              <a:t>. </a:t>
            </a:r>
            <a:endParaRPr lang="en-US" sz="2000" dirty="0" smtClean="0"/>
          </a:p>
          <a:p>
            <a:pPr lvl="1"/>
            <a:r>
              <a:rPr lang="en-US" sz="2000" dirty="0" err="1" smtClean="0"/>
              <a:t>sys.path.append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err="1" smtClean="0"/>
              <a:t>sys.path.insert</a:t>
            </a:r>
            <a:r>
              <a:rPr lang="en-US" sz="2000" dirty="0" smtClean="0"/>
              <a:t>()</a:t>
            </a:r>
          </a:p>
          <a:p>
            <a:pPr lvl="1"/>
            <a:endParaRPr lang="en-US" sz="2000" dirty="0"/>
          </a:p>
          <a:p>
            <a:r>
              <a:rPr lang="en-US" sz="2000" dirty="0"/>
              <a:t>Modifications to </a:t>
            </a:r>
            <a:r>
              <a:rPr lang="en-US" sz="2000" dirty="0" err="1"/>
              <a:t>sys.path</a:t>
            </a:r>
            <a:r>
              <a:rPr lang="en-US" sz="2000" dirty="0"/>
              <a:t> only apply for the life of that Python interpreter.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08" y="3146931"/>
            <a:ext cx="104013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4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291" y="359979"/>
            <a:ext cx="5309301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 sz="2800"/>
            </a:pPr>
            <a:r>
              <a:rPr lang="en-US" sz="2000" dirty="0">
                <a:latin typeface="Courier" charset="0"/>
                <a:ea typeface="Courier" charset="0"/>
                <a:cs typeface="Courier" charset="0"/>
                <a:sym typeface="Helvetica"/>
              </a:rPr>
              <a:t>import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  <a:sym typeface="Helvetica"/>
              </a:rPr>
              <a:t>sys</a:t>
            </a:r>
          </a:p>
          <a:p>
            <a:pPr>
              <a:defRPr sz="2800"/>
            </a:pPr>
            <a:r>
              <a:rPr lang="en-US" sz="2000" dirty="0" err="1" smtClean="0">
                <a:latin typeface="Courier" charset="0"/>
                <a:ea typeface="Courier" charset="0"/>
                <a:cs typeface="Courier" charset="0"/>
                <a:sym typeface="Helvetica"/>
              </a:rPr>
              <a:t>sys.path.append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  <a:sym typeface="Helvetica"/>
              </a:rPr>
              <a:t>('../')</a:t>
            </a:r>
          </a:p>
          <a:p>
            <a:pPr>
              <a:defRPr sz="2800"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  <a:sym typeface="Helvetica"/>
              </a:rPr>
              <a:t>import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  <a:sym typeface="Helvetica"/>
              </a:rPr>
              <a:t>myFuncs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AutoShape 2" descr="older Icon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1907097" y="1623457"/>
            <a:ext cx="9823883" cy="4791788"/>
            <a:chOff x="1917854" y="1684331"/>
            <a:chExt cx="9823883" cy="479178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98886" y="2036546"/>
              <a:ext cx="1058078" cy="90709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59341" y="5225962"/>
              <a:ext cx="853212" cy="95794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79918" y="3595614"/>
              <a:ext cx="1058078" cy="907099"/>
            </a:xfrm>
            <a:prstGeom prst="rect">
              <a:avLst/>
            </a:prstGeom>
          </p:spPr>
        </p:pic>
        <p:cxnSp>
          <p:nvCxnSpPr>
            <p:cNvPr id="12" name="Elbow Connector 11"/>
            <p:cNvCxnSpPr>
              <a:stCxn id="5" idx="2"/>
            </p:cNvCxnSpPr>
            <p:nvPr/>
          </p:nvCxnSpPr>
          <p:spPr>
            <a:xfrm rot="5400000">
              <a:off x="3957968" y="1725656"/>
              <a:ext cx="651969" cy="308794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5" idx="2"/>
              <a:endCxn id="10" idx="0"/>
            </p:cNvCxnSpPr>
            <p:nvPr/>
          </p:nvCxnSpPr>
          <p:spPr>
            <a:xfrm rot="16200000" flipH="1">
              <a:off x="7192457" y="1579113"/>
              <a:ext cx="651969" cy="338103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73807" y="5235469"/>
              <a:ext cx="853212" cy="957943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5110" y="3642905"/>
              <a:ext cx="853212" cy="957943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 flipH="1">
              <a:off x="4927935" y="3269629"/>
              <a:ext cx="1" cy="352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37" idx="2"/>
              <a:endCxn id="21" idx="0"/>
            </p:cNvCxnSpPr>
            <p:nvPr/>
          </p:nvCxnSpPr>
          <p:spPr>
            <a:xfrm rot="5400000">
              <a:off x="8340724" y="4367237"/>
              <a:ext cx="427922" cy="130854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37" idx="2"/>
              <a:endCxn id="7" idx="0"/>
            </p:cNvCxnSpPr>
            <p:nvPr/>
          </p:nvCxnSpPr>
          <p:spPr>
            <a:xfrm rot="16200000" flipH="1">
              <a:off x="9688244" y="4328258"/>
              <a:ext cx="418415" cy="137699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108232" y="1684331"/>
              <a:ext cx="1439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Documents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489264" y="4438215"/>
              <a:ext cx="1439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6_2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17854" y="4456707"/>
              <a:ext cx="1439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5_2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601324" y="6097279"/>
              <a:ext cx="2140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user_lib.py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19793" y="6106787"/>
              <a:ext cx="1439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main.py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83532" y="4513384"/>
              <a:ext cx="1439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myFuncs.py</a:t>
              </a:r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304800" y="1623456"/>
            <a:ext cx="11435613" cy="4953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896" y="5178548"/>
            <a:ext cx="853212" cy="95794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379" y="5174595"/>
            <a:ext cx="853212" cy="957943"/>
          </a:xfrm>
          <a:prstGeom prst="rect">
            <a:avLst/>
          </a:prstGeom>
        </p:spPr>
      </p:pic>
      <p:cxnSp>
        <p:nvCxnSpPr>
          <p:cNvPr id="42" name="Elbow Connector 41"/>
          <p:cNvCxnSpPr/>
          <p:nvPr/>
        </p:nvCxnSpPr>
        <p:spPr>
          <a:xfrm rot="5400000">
            <a:off x="1950239" y="4462925"/>
            <a:ext cx="418416" cy="10049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50" idx="0"/>
          </p:cNvCxnSpPr>
          <p:nvPr/>
        </p:nvCxnSpPr>
        <p:spPr>
          <a:xfrm rot="16200000" flipH="1">
            <a:off x="3012021" y="4406066"/>
            <a:ext cx="422369" cy="11225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51699" y="6036374"/>
            <a:ext cx="214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myClass.py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55181" y="6034488"/>
            <a:ext cx="143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447" y="3532768"/>
            <a:ext cx="1058078" cy="90709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420" y="3604064"/>
            <a:ext cx="853212" cy="957943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 flipH="1">
            <a:off x="6782664" y="3208755"/>
            <a:ext cx="1" cy="352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58208" y="4410529"/>
            <a:ext cx="143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122" y="5174594"/>
            <a:ext cx="853212" cy="957943"/>
          </a:xfrm>
          <a:prstGeom prst="rect">
            <a:avLst/>
          </a:prstGeom>
        </p:spPr>
      </p:pic>
      <p:cxnSp>
        <p:nvCxnSpPr>
          <p:cNvPr id="56" name="Straight Connector 55"/>
          <p:cNvCxnSpPr/>
          <p:nvPr/>
        </p:nvCxnSpPr>
        <p:spPr>
          <a:xfrm flipH="1">
            <a:off x="9206242" y="4738866"/>
            <a:ext cx="1" cy="352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69964" y="6039910"/>
            <a:ext cx="143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8513263" y="4794054"/>
            <a:ext cx="1361956" cy="1741174"/>
          </a:xfrm>
          <a:prstGeom prst="roundRect">
            <a:avLst>
              <a:gd name="adj" fmla="val 6752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897948" y="3391244"/>
            <a:ext cx="4174712" cy="1457289"/>
          </a:xfrm>
          <a:prstGeom prst="roundRect">
            <a:avLst>
              <a:gd name="adj" fmla="val 6752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63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291" y="359979"/>
            <a:ext cx="5309301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 sz="2800"/>
            </a:pPr>
            <a:r>
              <a:rPr lang="en-US" sz="2000" dirty="0">
                <a:latin typeface="Courier" charset="0"/>
                <a:ea typeface="Courier" charset="0"/>
                <a:cs typeface="Courier" charset="0"/>
                <a:sym typeface="Helvetica"/>
              </a:rPr>
              <a:t>import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  <a:sym typeface="Helvetica"/>
              </a:rPr>
              <a:t>sys</a:t>
            </a:r>
          </a:p>
          <a:p>
            <a:pPr>
              <a:defRPr sz="2800"/>
            </a:pPr>
            <a:r>
              <a:rPr lang="en-US" sz="2000" dirty="0" err="1" smtClean="0">
                <a:latin typeface="Courier" charset="0"/>
                <a:ea typeface="Courier" charset="0"/>
                <a:cs typeface="Courier" charset="0"/>
                <a:sym typeface="Helvetica"/>
              </a:rPr>
              <a:t>sys.path.append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  <a:sym typeface="Helvetica"/>
              </a:rPr>
              <a:t>('../5_2')</a:t>
            </a:r>
          </a:p>
          <a:p>
            <a:pPr>
              <a:defRPr sz="2800"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  <a:sym typeface="Helvetica"/>
              </a:rPr>
              <a:t>import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  <a:sym typeface="Helvetica"/>
              </a:rPr>
              <a:t>myClass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AutoShape 2" descr="older Icon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1907097" y="1623457"/>
            <a:ext cx="9823883" cy="4791788"/>
            <a:chOff x="1917854" y="1684331"/>
            <a:chExt cx="9823883" cy="479178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98886" y="2036546"/>
              <a:ext cx="1058078" cy="90709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59341" y="5225962"/>
              <a:ext cx="853212" cy="95794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79918" y="3595614"/>
              <a:ext cx="1058078" cy="907099"/>
            </a:xfrm>
            <a:prstGeom prst="rect">
              <a:avLst/>
            </a:prstGeom>
          </p:spPr>
        </p:pic>
        <p:cxnSp>
          <p:nvCxnSpPr>
            <p:cNvPr id="12" name="Elbow Connector 11"/>
            <p:cNvCxnSpPr>
              <a:stCxn id="5" idx="2"/>
            </p:cNvCxnSpPr>
            <p:nvPr/>
          </p:nvCxnSpPr>
          <p:spPr>
            <a:xfrm rot="5400000">
              <a:off x="3957968" y="1725656"/>
              <a:ext cx="651969" cy="308794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5" idx="2"/>
              <a:endCxn id="10" idx="0"/>
            </p:cNvCxnSpPr>
            <p:nvPr/>
          </p:nvCxnSpPr>
          <p:spPr>
            <a:xfrm rot="16200000" flipH="1">
              <a:off x="7192457" y="1579113"/>
              <a:ext cx="651969" cy="338103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73807" y="5235469"/>
              <a:ext cx="853212" cy="957943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5110" y="3642905"/>
              <a:ext cx="853212" cy="957943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 flipH="1">
              <a:off x="4927935" y="3269629"/>
              <a:ext cx="1" cy="352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37" idx="2"/>
              <a:endCxn id="21" idx="0"/>
            </p:cNvCxnSpPr>
            <p:nvPr/>
          </p:nvCxnSpPr>
          <p:spPr>
            <a:xfrm rot="5400000">
              <a:off x="8340724" y="4367237"/>
              <a:ext cx="427922" cy="130854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37" idx="2"/>
              <a:endCxn id="7" idx="0"/>
            </p:cNvCxnSpPr>
            <p:nvPr/>
          </p:nvCxnSpPr>
          <p:spPr>
            <a:xfrm rot="16200000" flipH="1">
              <a:off x="9688244" y="4328258"/>
              <a:ext cx="418415" cy="137699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108232" y="1684331"/>
              <a:ext cx="1439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Documents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489264" y="4438215"/>
              <a:ext cx="1439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6_2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17854" y="4456707"/>
              <a:ext cx="1439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5_2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601324" y="6097279"/>
              <a:ext cx="2140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user_lib.py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19793" y="6106787"/>
              <a:ext cx="1439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main.py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83532" y="4513384"/>
              <a:ext cx="1439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myFuncs.py</a:t>
              </a:r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304800" y="1623456"/>
            <a:ext cx="11435613" cy="4953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896" y="5178548"/>
            <a:ext cx="853212" cy="95794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379" y="5174595"/>
            <a:ext cx="853212" cy="957943"/>
          </a:xfrm>
          <a:prstGeom prst="rect">
            <a:avLst/>
          </a:prstGeom>
        </p:spPr>
      </p:pic>
      <p:cxnSp>
        <p:nvCxnSpPr>
          <p:cNvPr id="42" name="Elbow Connector 41"/>
          <p:cNvCxnSpPr/>
          <p:nvPr/>
        </p:nvCxnSpPr>
        <p:spPr>
          <a:xfrm rot="5400000">
            <a:off x="1950239" y="4462925"/>
            <a:ext cx="418416" cy="10049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50" idx="0"/>
          </p:cNvCxnSpPr>
          <p:nvPr/>
        </p:nvCxnSpPr>
        <p:spPr>
          <a:xfrm rot="16200000" flipH="1">
            <a:off x="3012021" y="4406066"/>
            <a:ext cx="422369" cy="11225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51699" y="6036374"/>
            <a:ext cx="214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myClass.py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55181" y="6034488"/>
            <a:ext cx="143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447" y="3532768"/>
            <a:ext cx="1058078" cy="90709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420" y="3604064"/>
            <a:ext cx="853212" cy="957943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 flipH="1">
            <a:off x="6782664" y="3208755"/>
            <a:ext cx="1" cy="352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58208" y="4410529"/>
            <a:ext cx="143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122" y="5174594"/>
            <a:ext cx="853212" cy="957943"/>
          </a:xfrm>
          <a:prstGeom prst="rect">
            <a:avLst/>
          </a:prstGeom>
        </p:spPr>
      </p:pic>
      <p:cxnSp>
        <p:nvCxnSpPr>
          <p:cNvPr id="56" name="Straight Connector 55"/>
          <p:cNvCxnSpPr/>
          <p:nvPr/>
        </p:nvCxnSpPr>
        <p:spPr>
          <a:xfrm flipH="1">
            <a:off x="9206242" y="4738866"/>
            <a:ext cx="1" cy="352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69964" y="6039910"/>
            <a:ext cx="143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8564218" y="4765165"/>
            <a:ext cx="1361956" cy="1741174"/>
          </a:xfrm>
          <a:prstGeom prst="roundRect">
            <a:avLst>
              <a:gd name="adj" fmla="val 6752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94682" y="4951962"/>
            <a:ext cx="4174712" cy="1457289"/>
          </a:xfrm>
          <a:prstGeom prst="roundRect">
            <a:avLst>
              <a:gd name="adj" fmla="val 6752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9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264</Words>
  <Application>Microsoft Macintosh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Calibri Light</vt:lpstr>
      <vt:lpstr>Courier</vt:lpstr>
      <vt:lpstr>Helvetica</vt:lpstr>
      <vt:lpstr>Helvetica Neue</vt:lpstr>
      <vt:lpstr>Arial</vt:lpstr>
      <vt:lpstr>Office Theme</vt:lpstr>
      <vt:lpstr>Introduction to Computer Programming Lecture 6.2:   Importing Python Files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Programming Lecture 2.1:   Lists &amp; Strings</dc:title>
  <dc:creator>Hemma Philamore</dc:creator>
  <cp:lastModifiedBy>Hemma Philamore</cp:lastModifiedBy>
  <cp:revision>49</cp:revision>
  <dcterms:created xsi:type="dcterms:W3CDTF">2020-07-28T19:30:47Z</dcterms:created>
  <dcterms:modified xsi:type="dcterms:W3CDTF">2020-09-16T12:00:54Z</dcterms:modified>
</cp:coreProperties>
</file>