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0"/>
    <p:restoredTop sz="94682"/>
  </p:normalViewPr>
  <p:slideViewPr>
    <p:cSldViewPr snapToGrid="0" snapToObjects="1">
      <p:cViewPr>
        <p:scale>
          <a:sx n="110" d="100"/>
          <a:sy n="110" d="100"/>
        </p:scale>
        <p:origin x="10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1DAE-574E-944F-9135-95CE955ADD9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E5BB-5765-964A-8A3A-A0850CC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8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1DAE-574E-944F-9135-95CE955ADD9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E5BB-5765-964A-8A3A-A0850CC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8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1DAE-574E-944F-9135-95CE955ADD9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E5BB-5765-964A-8A3A-A0850CC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9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1DAE-574E-944F-9135-95CE955ADD9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E5BB-5765-964A-8A3A-A0850CC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9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1DAE-574E-944F-9135-95CE955ADD9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E5BB-5765-964A-8A3A-A0850CC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3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1DAE-574E-944F-9135-95CE955ADD9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E5BB-5765-964A-8A3A-A0850CC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1DAE-574E-944F-9135-95CE955ADD9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E5BB-5765-964A-8A3A-A0850CC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1DAE-574E-944F-9135-95CE955ADD9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E5BB-5765-964A-8A3A-A0850CC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6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1DAE-574E-944F-9135-95CE955ADD9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E5BB-5765-964A-8A3A-A0850CC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1DAE-574E-944F-9135-95CE955ADD9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E5BB-5765-964A-8A3A-A0850CC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9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1DAE-574E-944F-9135-95CE955ADD9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E5BB-5765-964A-8A3A-A0850CC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1DAE-574E-944F-9135-95CE955ADD9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7E5BB-5765-964A-8A3A-A0850CCE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2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5:…"/>
          <p:cNvSpPr txBox="1">
            <a:spLocks noGrp="1"/>
          </p:cNvSpPr>
          <p:nvPr>
            <p:ph type="ctrTitle"/>
          </p:nvPr>
        </p:nvSpPr>
        <p:spPr>
          <a:xfrm>
            <a:off x="1811327" y="1771928"/>
            <a:ext cx="8460828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1</a:t>
            </a:r>
            <a:r>
              <a:rPr lang="en-GB" dirty="0" smtClean="0"/>
              <a:t>.3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Introduction to </a:t>
            </a:r>
            <a:r>
              <a:rPr lang="en-GB" dirty="0" err="1" smtClean="0"/>
              <a:t>Sypder</a:t>
            </a:r>
            <a:r>
              <a:rPr lang="en-GB" dirty="0" smtClean="0"/>
              <a:t/>
            </a:r>
            <a:br>
              <a:rPr lang="en-GB" dirty="0" smtClean="0"/>
            </a:b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4109542" y="4828642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4667682" y="4431271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defTabSz="221806">
              <a:defRPr sz="3294"/>
            </a:pPr>
            <a:r>
              <a:rPr lang="en-GB" sz="2316" dirty="0"/>
              <a:t>Hemma Philamore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1945608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58094" y="501134"/>
            <a:ext cx="3570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effectLst/>
                <a:latin typeface="Helvetica" charset="0"/>
              </a:rPr>
              <a:t>What is </a:t>
            </a:r>
            <a:r>
              <a:rPr lang="en-US" sz="3600" dirty="0" err="1" smtClean="0">
                <a:effectLst/>
                <a:latin typeface="Helvetica" charset="0"/>
              </a:rPr>
              <a:t>Spyder</a:t>
            </a:r>
            <a:r>
              <a:rPr lang="en-US" sz="3600" dirty="0" smtClean="0">
                <a:effectLst/>
                <a:latin typeface="Helvetica" charset="0"/>
              </a:rPr>
              <a:t>?</a:t>
            </a:r>
            <a:endParaRPr lang="en-US" sz="3600" dirty="0">
              <a:effectLst/>
              <a:latin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8863" y="1842868"/>
            <a:ext cx="76516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  <a:effectLst/>
                <a:latin typeface="Helvetica" charset="0"/>
              </a:rPr>
              <a:t>PyCharm</a:t>
            </a:r>
            <a:r>
              <a:rPr lang="en-US" dirty="0" smtClean="0">
                <a:solidFill>
                  <a:srgbClr val="595959"/>
                </a:solidFill>
                <a:effectLst/>
                <a:latin typeface="Helvetica" charset="0"/>
              </a:rPr>
              <a:t> is an Integrated Development Environment (IDE)</a:t>
            </a:r>
          </a:p>
          <a:p>
            <a:endParaRPr lang="en-US" dirty="0" smtClean="0">
              <a:solidFill>
                <a:srgbClr val="595959"/>
              </a:solidFill>
              <a:effectLst/>
              <a:latin typeface="Helvetica" charset="0"/>
            </a:endParaRPr>
          </a:p>
          <a:p>
            <a:r>
              <a:rPr lang="en-US" dirty="0" smtClean="0">
                <a:solidFill>
                  <a:srgbClr val="595959"/>
                </a:solidFill>
                <a:effectLst/>
                <a:latin typeface="Helvetica" charset="0"/>
              </a:rPr>
              <a:t>An IDE is a suite of tools used to write programs:</a:t>
            </a:r>
          </a:p>
          <a:p>
            <a:endParaRPr lang="en-US" dirty="0" smtClean="0">
              <a:solidFill>
                <a:srgbClr val="595959"/>
              </a:solidFill>
              <a:effectLst/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595959"/>
                </a:solidFill>
                <a:effectLst/>
                <a:latin typeface="Helvetica" charset="0"/>
              </a:rPr>
              <a:t>A code editor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rgbClr val="E79238"/>
                </a:solidFill>
                <a:effectLst/>
                <a:latin typeface="Helvetica" charset="0"/>
              </a:rPr>
              <a:t>Syntax </a:t>
            </a:r>
            <a:r>
              <a:rPr lang="en-US" dirty="0" smtClean="0">
                <a:solidFill>
                  <a:srgbClr val="8F7CC4"/>
                </a:solidFill>
                <a:effectLst/>
                <a:latin typeface="Helvetica" charset="0"/>
              </a:rPr>
              <a:t>highlighting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rgbClr val="595959"/>
                </a:solidFill>
                <a:effectLst/>
                <a:latin typeface="Helvetica" charset="0"/>
              </a:rPr>
              <a:t>Code autocomplete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rgbClr val="595959"/>
                </a:solidFill>
                <a:effectLst/>
                <a:latin typeface="Helvetica" charset="0"/>
              </a:rPr>
              <a:t>Highlighting of code errors/warnings, and hints on how to fix them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>
              <a:solidFill>
                <a:srgbClr val="595959"/>
              </a:solidFill>
              <a:effectLst/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595959"/>
                </a:solidFill>
                <a:effectLst/>
                <a:latin typeface="Helvetica" charset="0"/>
              </a:rPr>
              <a:t>Automated build tools: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rgbClr val="595959"/>
                </a:solidFill>
                <a:effectLst/>
                <a:latin typeface="Helvetica" charset="0"/>
              </a:rPr>
              <a:t>build/run programs within the editor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rgbClr val="595959"/>
                </a:solidFill>
                <a:latin typeface="Helvetica" charset="0"/>
              </a:rPr>
              <a:t>display output</a:t>
            </a:r>
            <a:endParaRPr lang="en-US" dirty="0" smtClean="0">
              <a:solidFill>
                <a:srgbClr val="595959"/>
              </a:solidFill>
              <a:effectLst/>
              <a:latin typeface="Helvetica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rgbClr val="595959"/>
                </a:solidFill>
                <a:latin typeface="Helvetica" charset="0"/>
              </a:rPr>
              <a:t>d</a:t>
            </a:r>
            <a:r>
              <a:rPr lang="en-US" dirty="0" smtClean="0">
                <a:solidFill>
                  <a:srgbClr val="595959"/>
                </a:solidFill>
                <a:latin typeface="Helvetica" charset="0"/>
              </a:rPr>
              <a:t>isplay variables and values</a:t>
            </a:r>
            <a:endParaRPr lang="en-US" dirty="0" smtClean="0">
              <a:solidFill>
                <a:srgbClr val="595959"/>
              </a:solidFill>
              <a:effectLst/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rgbClr val="595959"/>
              </a:solidFill>
              <a:effectLst/>
              <a:latin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595959"/>
                </a:solidFill>
                <a:effectLst/>
                <a:latin typeface="Helvetica" charset="0"/>
              </a:rPr>
              <a:t>More advanced tools e.g. debuggers</a:t>
            </a:r>
            <a:endParaRPr lang="en-US" dirty="0">
              <a:solidFill>
                <a:srgbClr val="595959"/>
              </a:solidFill>
              <a:effectLst/>
              <a:latin typeface="Helvetica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854" y="595282"/>
            <a:ext cx="2390333" cy="249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63208" y="477985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effectLst/>
                <a:latin typeface="Helvetica" charset="0"/>
              </a:rPr>
              <a:t>Why </a:t>
            </a:r>
            <a:r>
              <a:rPr lang="en-US" sz="3600" dirty="0" err="1" smtClean="0">
                <a:effectLst/>
                <a:latin typeface="Helvetica" charset="0"/>
              </a:rPr>
              <a:t>Spyder</a:t>
            </a:r>
            <a:r>
              <a:rPr lang="en-US" sz="3600" dirty="0" smtClean="0">
                <a:effectLst/>
                <a:latin typeface="Helvetica" charset="0"/>
              </a:rPr>
              <a:t>?</a:t>
            </a:r>
            <a:endParaRPr lang="en-US" sz="3600" dirty="0">
              <a:effectLst/>
              <a:latin typeface="Helvetic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481" y="1250198"/>
            <a:ext cx="3968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Python console built into the editor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89978" y="3970386"/>
            <a:ext cx="60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List of variables in program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78" y="1910003"/>
            <a:ext cx="3982922" cy="1384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931" y="1931162"/>
            <a:ext cx="3229336" cy="1411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05" y="4567626"/>
            <a:ext cx="7626206" cy="14851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4481" y="1594779"/>
            <a:ext cx="125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Write code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280957" y="1601482"/>
            <a:ext cx="248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View </a:t>
            </a:r>
            <a:r>
              <a:rPr lang="en-US" sz="1600" smtClean="0"/>
              <a:t>program output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1215342" y="2847372"/>
            <a:ext cx="914400" cy="30094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80957" y="3026217"/>
            <a:ext cx="541109" cy="30094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26917" y="5579493"/>
            <a:ext cx="914400" cy="30094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637111" y="4847517"/>
            <a:ext cx="2631790" cy="30094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63208" y="477985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effectLst/>
                <a:latin typeface="Helvetica" charset="0"/>
              </a:rPr>
              <a:t>Why </a:t>
            </a:r>
            <a:r>
              <a:rPr lang="en-US" sz="3600" dirty="0" err="1" smtClean="0">
                <a:effectLst/>
                <a:latin typeface="Helvetica" charset="0"/>
              </a:rPr>
              <a:t>Spyder</a:t>
            </a:r>
            <a:r>
              <a:rPr lang="en-US" sz="3600" dirty="0" smtClean="0">
                <a:effectLst/>
                <a:latin typeface="Helvetica" charset="0"/>
              </a:rPr>
              <a:t>?</a:t>
            </a:r>
            <a:endParaRPr lang="en-US" sz="3600" dirty="0">
              <a:effectLst/>
              <a:latin typeface="Helvetic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303" y="1731676"/>
            <a:ext cx="396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Syntax highlighting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240683" y="1724628"/>
            <a:ext cx="396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Code suggestions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88" r="20185"/>
          <a:stretch/>
        </p:blipFill>
        <p:spPr>
          <a:xfrm>
            <a:off x="1932278" y="2768718"/>
            <a:ext cx="1520202" cy="16501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751" y="2469488"/>
            <a:ext cx="5241403" cy="438851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446835" y="2700123"/>
            <a:ext cx="485442" cy="21583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3801" y="3193754"/>
            <a:ext cx="635373" cy="14082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73624" y="3735913"/>
            <a:ext cx="635373" cy="14082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446835" y="4202206"/>
            <a:ext cx="485442" cy="21583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3458" y="2469488"/>
            <a:ext cx="1219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keyword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44730" y="2990180"/>
            <a:ext cx="1219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t</a:t>
            </a:r>
            <a:r>
              <a:rPr lang="en-US" sz="1600" b="1" smtClean="0"/>
              <a:t>ext </a:t>
            </a:r>
            <a:r>
              <a:rPr lang="en-US" sz="1600" b="1" dirty="0" smtClean="0"/>
              <a:t>data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73871" y="3716703"/>
            <a:ext cx="153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/>
              <a:t>number </a:t>
            </a:r>
            <a:r>
              <a:rPr lang="en-US" sz="1600" b="1" dirty="0" smtClean="0"/>
              <a:t>data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1303" y="4318216"/>
            <a:ext cx="153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/>
              <a:t>functions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636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30495" y="204765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effectLst/>
                <a:latin typeface="Helvetica" charset="0"/>
              </a:rPr>
              <a:t>Why </a:t>
            </a:r>
            <a:r>
              <a:rPr lang="en-US" sz="3600" dirty="0" err="1" smtClean="0">
                <a:effectLst/>
                <a:latin typeface="Helvetica" charset="0"/>
              </a:rPr>
              <a:t>Spyder</a:t>
            </a:r>
            <a:r>
              <a:rPr lang="en-US" sz="3600" dirty="0" smtClean="0">
                <a:effectLst/>
                <a:latin typeface="Helvetica" charset="0"/>
              </a:rPr>
              <a:t>?</a:t>
            </a:r>
            <a:endParaRPr lang="en-US" sz="3600" dirty="0">
              <a:effectLst/>
              <a:latin typeface="Helvetic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0687" y="1068700"/>
            <a:ext cx="4398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Quick access to </a:t>
            </a:r>
            <a:r>
              <a:rPr lang="en-US" sz="2000" smtClean="0"/>
              <a:t>python documentation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23" y="2456003"/>
            <a:ext cx="5194300" cy="354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367" y="2180762"/>
            <a:ext cx="1955800" cy="1384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58217" y="1068700"/>
            <a:ext cx="4398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Highlighting of code errors/warnings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06434" y="2068279"/>
            <a:ext cx="485442" cy="21583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706434" y="3370848"/>
            <a:ext cx="485442" cy="21583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1297" y="1811559"/>
            <a:ext cx="1219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/>
              <a:t>warning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66658" y="3478767"/>
            <a:ext cx="153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/>
              <a:t>error</a:t>
            </a:r>
            <a:endParaRPr lang="en-US" sz="1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1768"/>
          <a:stretch/>
        </p:blipFill>
        <p:spPr>
          <a:xfrm>
            <a:off x="6851297" y="4382632"/>
            <a:ext cx="4305300" cy="9481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297" y="5668151"/>
            <a:ext cx="3570352" cy="96037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58217" y="3982721"/>
            <a:ext cx="4398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Hover curser to see error</a:t>
            </a:r>
            <a:endParaRPr lang="en-US" sz="1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89" y="4532690"/>
            <a:ext cx="271411" cy="2940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62" y="5827278"/>
            <a:ext cx="271411" cy="2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5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85414" y="431686"/>
            <a:ext cx="2698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effectLst/>
                <a:latin typeface="Helvetica" charset="0"/>
              </a:rPr>
              <a:t>Saving a file</a:t>
            </a:r>
            <a:endParaRPr lang="en-US" sz="3600" dirty="0">
              <a:effectLst/>
              <a:latin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71" y="1488139"/>
            <a:ext cx="9608434" cy="45900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5400000">
            <a:off x="1684511" y="1285583"/>
            <a:ext cx="462197" cy="40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99190" y="2821553"/>
            <a:ext cx="8588415" cy="3256603"/>
          </a:xfrm>
          <a:prstGeom prst="roundRect">
            <a:avLst>
              <a:gd name="adj" fmla="val 38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6330465" y="3107449"/>
            <a:ext cx="609998" cy="401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40463" y="3139445"/>
            <a:ext cx="1840375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en-US" dirty="0" smtClean="0"/>
              <a:t> file extension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96582" y="883108"/>
            <a:ext cx="638054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5106" y="431686"/>
            <a:ext cx="3775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effectLst/>
                <a:latin typeface="Helvetica" charset="0"/>
              </a:rPr>
              <a:t>Opening a .</a:t>
            </a:r>
            <a:r>
              <a:rPr lang="en-US" sz="3600" dirty="0" err="1" smtClean="0">
                <a:effectLst/>
                <a:latin typeface="Helvetica" charset="0"/>
              </a:rPr>
              <a:t>py</a:t>
            </a:r>
            <a:r>
              <a:rPr lang="en-US" sz="3600" dirty="0" smtClean="0">
                <a:effectLst/>
                <a:latin typeface="Helvetica" charset="0"/>
              </a:rPr>
              <a:t> file</a:t>
            </a:r>
            <a:endParaRPr lang="en-US" sz="3600" dirty="0">
              <a:effectLst/>
              <a:latin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2" y="2944939"/>
            <a:ext cx="1425633" cy="1488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037" y="3123869"/>
            <a:ext cx="2095500" cy="113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50" y="2809585"/>
            <a:ext cx="5327453" cy="188973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248915" y="3283905"/>
            <a:ext cx="912713" cy="810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540987" y="3292175"/>
            <a:ext cx="912713" cy="810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2382" y="2349661"/>
            <a:ext cx="1851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Open </a:t>
            </a:r>
            <a:r>
              <a:rPr lang="en-US" sz="2000" dirty="0" err="1"/>
              <a:t>S</a:t>
            </a:r>
            <a:r>
              <a:rPr lang="en-US" sz="2000" dirty="0" err="1" smtClean="0"/>
              <a:t>pyder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608588" y="2344657"/>
            <a:ext cx="1851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</a:t>
            </a:r>
            <a:r>
              <a:rPr lang="en-US" sz="2000" dirty="0" smtClean="0"/>
              <a:t>pen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271901" y="2344657"/>
            <a:ext cx="1851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Select file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66" y="3607439"/>
            <a:ext cx="271411" cy="2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22427" y="223341"/>
            <a:ext cx="4108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effectLst/>
                <a:latin typeface="Helvetica" charset="0"/>
              </a:rPr>
              <a:t>Practice Exercises </a:t>
            </a:r>
            <a:endParaRPr lang="en-US" sz="3600" dirty="0">
              <a:effectLst/>
              <a:latin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5222" b="27751"/>
          <a:stretch/>
        </p:blipFill>
        <p:spPr>
          <a:xfrm>
            <a:off x="1365812" y="5296784"/>
            <a:ext cx="2945736" cy="77992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1365812" y="2161811"/>
            <a:ext cx="8800618" cy="2764796"/>
            <a:chOff x="1365812" y="1583896"/>
            <a:chExt cx="8800618" cy="276479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5812" y="1583896"/>
              <a:ext cx="8800618" cy="2764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337" y="3907657"/>
              <a:ext cx="271411" cy="294029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069" y="5813984"/>
            <a:ext cx="485028" cy="525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9356" y="1146148"/>
            <a:ext cx="8993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Navigate to the </a:t>
            </a:r>
            <a:r>
              <a:rPr lang="en-US" sz="2000" b="1" dirty="0" smtClean="0"/>
              <a:t>Introduction to Computer </a:t>
            </a:r>
            <a:r>
              <a:rPr lang="en-US" sz="2000" b="1" dirty="0"/>
              <a:t>P</a:t>
            </a:r>
            <a:r>
              <a:rPr lang="en-US" sz="2000" b="1" dirty="0" smtClean="0"/>
              <a:t>rogramming 2020 </a:t>
            </a:r>
            <a:r>
              <a:rPr lang="en-US" sz="2000" dirty="0" smtClean="0"/>
              <a:t>page on Blackboard</a:t>
            </a:r>
          </a:p>
          <a:p>
            <a:r>
              <a:rPr lang="en-US" sz="2000" dirty="0" smtClean="0"/>
              <a:t>Select: </a:t>
            </a:r>
            <a:r>
              <a:rPr lang="en-US" sz="2000" b="1" dirty="0" smtClean="0"/>
              <a:t>Course Documents </a:t>
            </a:r>
          </a:p>
          <a:p>
            <a:r>
              <a:rPr lang="en-US" sz="2000" dirty="0" smtClean="0"/>
              <a:t>Select: </a:t>
            </a:r>
            <a:r>
              <a:rPr lang="en-US" sz="2000" b="1" dirty="0" smtClean="0"/>
              <a:t>week 1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614772" y="5502080"/>
            <a:ext cx="2508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Select: </a:t>
            </a:r>
            <a:r>
              <a:rPr lang="en-US" b="1" dirty="0" smtClean="0"/>
              <a:t>exercises week 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22427" y="223341"/>
            <a:ext cx="4108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effectLst/>
                <a:latin typeface="Helvetica" charset="0"/>
              </a:rPr>
              <a:t>Practice Exercises </a:t>
            </a:r>
            <a:endParaRPr lang="en-US" sz="3600" dirty="0">
              <a:effectLst/>
              <a:latin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0070" y="1921652"/>
            <a:ext cx="89935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Take any problems you have to the </a:t>
            </a:r>
            <a:r>
              <a:rPr lang="en-US" sz="2000" u="sng" dirty="0" smtClean="0"/>
              <a:t>online drop-in sessions</a:t>
            </a:r>
            <a:r>
              <a:rPr lang="en-US" sz="2000" dirty="0" smtClean="0"/>
              <a:t>, every </a:t>
            </a:r>
            <a:r>
              <a:rPr lang="en-US" sz="2000" b="1" dirty="0" smtClean="0">
                <a:solidFill>
                  <a:srgbClr val="00B0F0"/>
                </a:solidFill>
              </a:rPr>
              <a:t>Wednesday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i="1" dirty="0" smtClean="0"/>
              <a:t>Live support from helpful, friendly teaching assistants by video chat</a:t>
            </a:r>
          </a:p>
          <a:p>
            <a:pPr>
              <a:lnSpc>
                <a:spcPct val="150000"/>
              </a:lnSpc>
            </a:pPr>
            <a:endParaRPr lang="en-US" sz="2000" i="1" dirty="0"/>
          </a:p>
          <a:p>
            <a:pPr>
              <a:lnSpc>
                <a:spcPct val="150000"/>
              </a:lnSpc>
            </a:pPr>
            <a:endParaRPr lang="en-US" sz="2000" i="1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Bring your solution to the exercises to the </a:t>
            </a:r>
            <a:r>
              <a:rPr lang="en-US" sz="2000" u="sng" dirty="0" smtClean="0"/>
              <a:t>group tutorial</a:t>
            </a:r>
            <a:r>
              <a:rPr lang="en-US" sz="2000" dirty="0" smtClean="0"/>
              <a:t>, every </a:t>
            </a:r>
            <a:r>
              <a:rPr lang="en-US" sz="2000" b="1" dirty="0" smtClean="0">
                <a:solidFill>
                  <a:srgbClr val="00B0F0"/>
                </a:solidFill>
              </a:rPr>
              <a:t>Friday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/>
              <a:t>These are compulsory!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/>
              <a:t>Attendance </a:t>
            </a:r>
            <a:r>
              <a:rPr lang="en-US" sz="2000" i="1" u="sng" dirty="0" smtClean="0"/>
              <a:t>will</a:t>
            </a:r>
            <a:r>
              <a:rPr lang="en-US" sz="2000" i="1" dirty="0" smtClean="0"/>
              <a:t> be recorded</a:t>
            </a:r>
          </a:p>
        </p:txBody>
      </p:sp>
    </p:spTree>
    <p:extLst>
      <p:ext uri="{BB962C8B-B14F-4D97-AF65-F5344CB8AC3E}">
        <p14:creationId xmlns:p14="http://schemas.microsoft.com/office/powerpoint/2010/main" val="8479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224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Helvetica</vt:lpstr>
      <vt:lpstr>Arial</vt:lpstr>
      <vt:lpstr>Office Theme</vt:lpstr>
      <vt:lpstr>Introduction to Computer Programming Lecture 1.3:   Introduction to Sypder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Lecture 1.3:   Introduction to Sypder </dc:title>
  <dc:creator>Hemma Philamore</dc:creator>
  <cp:lastModifiedBy>Hemma Philamore</cp:lastModifiedBy>
  <cp:revision>11</cp:revision>
  <dcterms:created xsi:type="dcterms:W3CDTF">2020-09-29T11:06:50Z</dcterms:created>
  <dcterms:modified xsi:type="dcterms:W3CDTF">2020-09-29T15:25:00Z</dcterms:modified>
</cp:coreProperties>
</file>