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7" r:id="rId11"/>
    <p:sldId id="266" r:id="rId12"/>
    <p:sldId id="27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/>
    <p:restoredTop sz="91374"/>
  </p:normalViewPr>
  <p:slideViewPr>
    <p:cSldViewPr snapToGrid="0" snapToObjects="1">
      <p:cViewPr varScale="1">
        <p:scale>
          <a:sx n="108" d="100"/>
          <a:sy n="108" d="100"/>
        </p:scale>
        <p:origin x="248" y="184"/>
      </p:cViewPr>
      <p:guideLst/>
    </p:cSldViewPr>
  </p:slideViewPr>
  <p:outlineViewPr>
    <p:cViewPr>
      <p:scale>
        <a:sx n="33" d="100"/>
        <a:sy n="33" d="100"/>
      </p:scale>
      <p:origin x="0" y="-2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530B2-B8DA-6043-A44F-804F9A139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2C418-4BD0-0E44-A01F-F74D6B48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video</a:t>
            </a:r>
            <a:r>
              <a:rPr lang="en-US" baseline="0" dirty="0" smtClean="0"/>
              <a:t> where slide wrong and slide fix out of shot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C418-4BD0-0E44-A01F-F74D6B48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007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2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625B-5DE0-6949-87BD-2BBF665FE6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7202-358E-4E44-ABE0-F2B2E6747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75009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Lists &amp;</a:t>
            </a:r>
            <a:r>
              <a:rPr dirty="0" smtClean="0"/>
              <a:t> </a:t>
            </a:r>
            <a:r>
              <a:rPr lang="en-GB" dirty="0" smtClean="0"/>
              <a:t>Strings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3540621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9377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trings in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 in Python</a:t>
            </a:r>
          </a:p>
        </p:txBody>
      </p:sp>
      <p:sp>
        <p:nvSpPr>
          <p:cNvPr id="404" name="Rounded Rectangle"/>
          <p:cNvSpPr/>
          <p:nvPr/>
        </p:nvSpPr>
        <p:spPr>
          <a:xfrm>
            <a:off x="5336572" y="1759453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05" name="Collections"/>
          <p:cNvSpPr txBox="1"/>
          <p:nvPr/>
        </p:nvSpPr>
        <p:spPr>
          <a:xfrm>
            <a:off x="5493794" y="1872722"/>
            <a:ext cx="12775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Collections</a:t>
            </a:r>
          </a:p>
        </p:txBody>
      </p:sp>
      <p:sp>
        <p:nvSpPr>
          <p:cNvPr id="406" name="Rounded Rectangle"/>
          <p:cNvSpPr/>
          <p:nvPr/>
        </p:nvSpPr>
        <p:spPr>
          <a:xfrm>
            <a:off x="3692615" y="2989182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07" name="Sequences"/>
          <p:cNvSpPr txBox="1"/>
          <p:nvPr/>
        </p:nvSpPr>
        <p:spPr>
          <a:xfrm>
            <a:off x="3834836" y="3102451"/>
            <a:ext cx="124874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Sequences</a:t>
            </a:r>
          </a:p>
        </p:txBody>
      </p:sp>
      <p:sp>
        <p:nvSpPr>
          <p:cNvPr id="408" name="Rounded Rectangle"/>
          <p:cNvSpPr/>
          <p:nvPr/>
        </p:nvSpPr>
        <p:spPr>
          <a:xfrm>
            <a:off x="2724637" y="4583898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09" name="str"/>
          <p:cNvSpPr txBox="1"/>
          <p:nvPr/>
        </p:nvSpPr>
        <p:spPr>
          <a:xfrm>
            <a:off x="2808673" y="4697166"/>
            <a:ext cx="155173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str</a:t>
            </a:r>
          </a:p>
        </p:txBody>
      </p:sp>
      <p:sp>
        <p:nvSpPr>
          <p:cNvPr id="410" name="Line"/>
          <p:cNvSpPr/>
          <p:nvPr/>
        </p:nvSpPr>
        <p:spPr>
          <a:xfrm>
            <a:off x="6384295" y="2486772"/>
            <a:ext cx="1315340" cy="4124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1" name="Line"/>
          <p:cNvSpPr/>
          <p:nvPr/>
        </p:nvSpPr>
        <p:spPr>
          <a:xfrm flipH="1">
            <a:off x="4612765" y="2486101"/>
            <a:ext cx="1402743" cy="4099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2" name="Line"/>
          <p:cNvSpPr/>
          <p:nvPr/>
        </p:nvSpPr>
        <p:spPr>
          <a:xfrm flipH="1">
            <a:off x="4079556" y="3654615"/>
            <a:ext cx="404777" cy="1275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3" name="Rounded Rectangle"/>
          <p:cNvSpPr/>
          <p:nvPr/>
        </p:nvSpPr>
        <p:spPr>
          <a:xfrm>
            <a:off x="2708320" y="3862661"/>
            <a:ext cx="1719799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4" name="Immutable"/>
          <p:cNvSpPr txBox="1"/>
          <p:nvPr/>
        </p:nvSpPr>
        <p:spPr>
          <a:xfrm>
            <a:off x="2895411" y="3975930"/>
            <a:ext cx="12743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Immutable</a:t>
            </a:r>
          </a:p>
        </p:txBody>
      </p:sp>
      <p:sp>
        <p:nvSpPr>
          <p:cNvPr id="415" name="Rounded Rectangle"/>
          <p:cNvSpPr/>
          <p:nvPr/>
        </p:nvSpPr>
        <p:spPr>
          <a:xfrm>
            <a:off x="4626415" y="3859246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6" name="Mutable"/>
          <p:cNvSpPr txBox="1"/>
          <p:nvPr/>
        </p:nvSpPr>
        <p:spPr>
          <a:xfrm>
            <a:off x="4962322" y="3972515"/>
            <a:ext cx="1003416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Mutable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6819632" y="2989182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8" name="Mappings"/>
          <p:cNvSpPr txBox="1"/>
          <p:nvPr/>
        </p:nvSpPr>
        <p:spPr>
          <a:xfrm>
            <a:off x="7036594" y="3102451"/>
            <a:ext cx="1155766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Mappings</a:t>
            </a:r>
          </a:p>
        </p:txBody>
      </p:sp>
      <p:sp>
        <p:nvSpPr>
          <p:cNvPr id="419" name="Rounded Rectangle"/>
          <p:cNvSpPr/>
          <p:nvPr/>
        </p:nvSpPr>
        <p:spPr>
          <a:xfrm>
            <a:off x="6810405" y="3859247"/>
            <a:ext cx="1719800" cy="62324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0" name="dict"/>
          <p:cNvSpPr txBox="1"/>
          <p:nvPr/>
        </p:nvSpPr>
        <p:spPr>
          <a:xfrm>
            <a:off x="7406834" y="3972515"/>
            <a:ext cx="48250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dict</a:t>
            </a:r>
          </a:p>
        </p:txBody>
      </p:sp>
      <p:sp>
        <p:nvSpPr>
          <p:cNvPr id="421" name="Rounded Rectangle"/>
          <p:cNvSpPr/>
          <p:nvPr/>
        </p:nvSpPr>
        <p:spPr>
          <a:xfrm>
            <a:off x="4642734" y="4583897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2" name="list"/>
          <p:cNvSpPr txBox="1"/>
          <p:nvPr/>
        </p:nvSpPr>
        <p:spPr>
          <a:xfrm>
            <a:off x="5298769" y="4697166"/>
            <a:ext cx="39139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list</a:t>
            </a:r>
          </a:p>
        </p:txBody>
      </p:sp>
      <p:sp>
        <p:nvSpPr>
          <p:cNvPr id="423" name="Rounded Rectangle"/>
          <p:cNvSpPr/>
          <p:nvPr/>
        </p:nvSpPr>
        <p:spPr>
          <a:xfrm>
            <a:off x="2724637" y="5305133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4" name="tuple"/>
          <p:cNvSpPr txBox="1"/>
          <p:nvPr/>
        </p:nvSpPr>
        <p:spPr>
          <a:xfrm>
            <a:off x="2808673" y="5418401"/>
            <a:ext cx="155173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tuple</a:t>
            </a:r>
          </a:p>
        </p:txBody>
      </p:sp>
      <p:sp>
        <p:nvSpPr>
          <p:cNvPr id="425" name="Line"/>
          <p:cNvSpPr/>
          <p:nvPr/>
        </p:nvSpPr>
        <p:spPr>
          <a:xfrm>
            <a:off x="4612315" y="3656608"/>
            <a:ext cx="405089" cy="1188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6" name="Rectangle"/>
          <p:cNvSpPr/>
          <p:nvPr/>
        </p:nvSpPr>
        <p:spPr>
          <a:xfrm>
            <a:off x="2630806" y="3794861"/>
            <a:ext cx="1907463" cy="752019"/>
          </a:xfrm>
          <a:prstGeom prst="rect">
            <a:avLst/>
          </a:prstGeom>
          <a:ln w="76200">
            <a:solidFill>
              <a:srgbClr val="FF93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7" name="Strings are immutable, meaning you can’t change their value in-place."/>
          <p:cNvSpPr txBox="1"/>
          <p:nvPr/>
        </p:nvSpPr>
        <p:spPr>
          <a:xfrm>
            <a:off x="4898047" y="5425650"/>
            <a:ext cx="5544516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tabLst>
                <a:tab pos="98223" algn="l"/>
                <a:tab pos="321457" algn="l"/>
              </a:tabLst>
              <a:defRPr sz="2900"/>
            </a:pPr>
            <a:r>
              <a:rPr sz="2039"/>
              <a:t>Strings are </a:t>
            </a:r>
            <a:r>
              <a:rPr sz="2039" b="1">
                <a:latin typeface="Helvetica"/>
                <a:ea typeface="Helvetica"/>
                <a:cs typeface="Helvetica"/>
                <a:sym typeface="Helvetica"/>
              </a:rPr>
              <a:t>immutable</a:t>
            </a:r>
            <a:r>
              <a:rPr sz="2039"/>
              <a:t>, meaning you can’t change their value in-place.</a:t>
            </a:r>
          </a:p>
        </p:txBody>
      </p:sp>
    </p:spTree>
    <p:extLst>
      <p:ext uri="{BB962C8B-B14F-4D97-AF65-F5344CB8AC3E}">
        <p14:creationId xmlns:p14="http://schemas.microsoft.com/office/powerpoint/2010/main" val="7243221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trings are a sequence of characters."/>
          <p:cNvSpPr txBox="1"/>
          <p:nvPr/>
        </p:nvSpPr>
        <p:spPr>
          <a:xfrm>
            <a:off x="3602191" y="931486"/>
            <a:ext cx="5517076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tabLst>
                <a:tab pos="98223" algn="l"/>
                <a:tab pos="321457" algn="l"/>
              </a:tabLst>
              <a:defRPr sz="2900"/>
            </a:pPr>
            <a:r>
              <a:rPr sz="2039"/>
              <a:t>Strings are a </a:t>
            </a:r>
            <a:r>
              <a:rPr sz="2039" b="1">
                <a:latin typeface="Helvetica"/>
                <a:ea typeface="Helvetica"/>
                <a:cs typeface="Helvetica"/>
                <a:sym typeface="Helvetica"/>
              </a:rPr>
              <a:t>sequence</a:t>
            </a:r>
            <a:r>
              <a:rPr sz="2039"/>
              <a:t> of characters. </a:t>
            </a:r>
          </a:p>
        </p:txBody>
      </p:sp>
      <p:sp>
        <p:nvSpPr>
          <p:cNvPr id="373" name="H"/>
          <p:cNvSpPr/>
          <p:nvPr/>
        </p:nvSpPr>
        <p:spPr>
          <a:xfrm>
            <a:off x="4269429" y="1589171"/>
            <a:ext cx="535503" cy="6351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H</a:t>
            </a:r>
          </a:p>
        </p:txBody>
      </p:sp>
      <p:sp>
        <p:nvSpPr>
          <p:cNvPr id="374" name="e"/>
          <p:cNvSpPr/>
          <p:nvPr/>
        </p:nvSpPr>
        <p:spPr>
          <a:xfrm>
            <a:off x="4840614" y="1589171"/>
            <a:ext cx="535503" cy="6351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e</a:t>
            </a:r>
          </a:p>
        </p:txBody>
      </p:sp>
      <p:sp>
        <p:nvSpPr>
          <p:cNvPr id="375" name="l"/>
          <p:cNvSpPr/>
          <p:nvPr/>
        </p:nvSpPr>
        <p:spPr>
          <a:xfrm>
            <a:off x="5411798" y="1589171"/>
            <a:ext cx="535504" cy="6351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l</a:t>
            </a:r>
          </a:p>
        </p:txBody>
      </p:sp>
      <p:sp>
        <p:nvSpPr>
          <p:cNvPr id="376" name="l"/>
          <p:cNvSpPr/>
          <p:nvPr/>
        </p:nvSpPr>
        <p:spPr>
          <a:xfrm>
            <a:off x="5982983" y="1589171"/>
            <a:ext cx="535504" cy="6351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l</a:t>
            </a:r>
          </a:p>
        </p:txBody>
      </p:sp>
      <p:sp>
        <p:nvSpPr>
          <p:cNvPr id="377" name="o"/>
          <p:cNvSpPr/>
          <p:nvPr/>
        </p:nvSpPr>
        <p:spPr>
          <a:xfrm>
            <a:off x="6554168" y="1589171"/>
            <a:ext cx="535503" cy="6351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o</a:t>
            </a:r>
          </a:p>
        </p:txBody>
      </p:sp>
      <p:sp>
        <p:nvSpPr>
          <p:cNvPr id="378" name="!"/>
          <p:cNvSpPr/>
          <p:nvPr/>
        </p:nvSpPr>
        <p:spPr>
          <a:xfrm>
            <a:off x="7125353" y="1589171"/>
            <a:ext cx="535503" cy="6351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!</a:t>
            </a:r>
          </a:p>
        </p:txBody>
      </p:sp>
      <p:sp>
        <p:nvSpPr>
          <p:cNvPr id="379" name="index…"/>
          <p:cNvSpPr/>
          <p:nvPr/>
        </p:nvSpPr>
        <p:spPr>
          <a:xfrm>
            <a:off x="1985734" y="2344985"/>
            <a:ext cx="2133917" cy="69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5" y="0"/>
                </a:moveTo>
                <a:cubicBezTo>
                  <a:pt x="204" y="0"/>
                  <a:pt x="0" y="627"/>
                  <a:pt x="0" y="1396"/>
                </a:cubicBezTo>
                <a:lnTo>
                  <a:pt x="0" y="20213"/>
                </a:lnTo>
                <a:cubicBezTo>
                  <a:pt x="0" y="20982"/>
                  <a:pt x="204" y="21600"/>
                  <a:pt x="455" y="21600"/>
                </a:cubicBezTo>
                <a:lnTo>
                  <a:pt x="13815" y="21600"/>
                </a:lnTo>
                <a:cubicBezTo>
                  <a:pt x="14066" y="21600"/>
                  <a:pt x="14270" y="20982"/>
                  <a:pt x="14270" y="20213"/>
                </a:cubicBezTo>
                <a:lnTo>
                  <a:pt x="14270" y="17958"/>
                </a:lnTo>
                <a:lnTo>
                  <a:pt x="21600" y="15175"/>
                </a:lnTo>
                <a:lnTo>
                  <a:pt x="14270" y="12382"/>
                </a:lnTo>
                <a:lnTo>
                  <a:pt x="14270" y="1396"/>
                </a:lnTo>
                <a:cubicBezTo>
                  <a:pt x="14270" y="627"/>
                  <a:pt x="14066" y="0"/>
                  <a:pt x="13815" y="0"/>
                </a:cubicBezTo>
                <a:lnTo>
                  <a:pt x="45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sz="1687"/>
              <a:t>index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1687"/>
              <a:t>starts at 0!</a:t>
            </a:r>
          </a:p>
        </p:txBody>
      </p:sp>
      <p:grpSp>
        <p:nvGrpSpPr>
          <p:cNvPr id="386" name="Group"/>
          <p:cNvGrpSpPr/>
          <p:nvPr/>
        </p:nvGrpSpPr>
        <p:grpSpPr>
          <a:xfrm>
            <a:off x="4269429" y="2502045"/>
            <a:ext cx="3391426" cy="635125"/>
            <a:chOff x="0" y="0"/>
            <a:chExt cx="4823361" cy="903287"/>
          </a:xfrm>
        </p:grpSpPr>
        <p:sp>
          <p:nvSpPr>
            <p:cNvPr id="380" name="0"/>
            <p:cNvSpPr/>
            <p:nvPr/>
          </p:nvSpPr>
          <p:spPr>
            <a:xfrm>
              <a:off x="0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0</a:t>
              </a:r>
            </a:p>
          </p:txBody>
        </p:sp>
        <p:sp>
          <p:nvSpPr>
            <p:cNvPr id="381" name="1"/>
            <p:cNvSpPr/>
            <p:nvPr/>
          </p:nvSpPr>
          <p:spPr>
            <a:xfrm>
              <a:off x="812351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1</a:t>
              </a:r>
            </a:p>
          </p:txBody>
        </p:sp>
        <p:sp>
          <p:nvSpPr>
            <p:cNvPr id="382" name="2"/>
            <p:cNvSpPr/>
            <p:nvPr/>
          </p:nvSpPr>
          <p:spPr>
            <a:xfrm>
              <a:off x="1624703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2</a:t>
              </a:r>
            </a:p>
          </p:txBody>
        </p:sp>
        <p:sp>
          <p:nvSpPr>
            <p:cNvPr id="383" name="3"/>
            <p:cNvSpPr/>
            <p:nvPr/>
          </p:nvSpPr>
          <p:spPr>
            <a:xfrm>
              <a:off x="2437055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3</a:t>
              </a:r>
            </a:p>
          </p:txBody>
        </p:sp>
        <p:sp>
          <p:nvSpPr>
            <p:cNvPr id="384" name="4"/>
            <p:cNvSpPr/>
            <p:nvPr/>
          </p:nvSpPr>
          <p:spPr>
            <a:xfrm>
              <a:off x="3249405" y="0"/>
              <a:ext cx="761605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4</a:t>
              </a:r>
            </a:p>
          </p:txBody>
        </p:sp>
        <p:sp>
          <p:nvSpPr>
            <p:cNvPr id="385" name="5"/>
            <p:cNvSpPr/>
            <p:nvPr/>
          </p:nvSpPr>
          <p:spPr>
            <a:xfrm>
              <a:off x="4061757" y="0"/>
              <a:ext cx="761605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5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4293242" y="3253907"/>
            <a:ext cx="3391426" cy="635124"/>
            <a:chOff x="0" y="0"/>
            <a:chExt cx="4823361" cy="903287"/>
          </a:xfrm>
        </p:grpSpPr>
        <p:sp>
          <p:nvSpPr>
            <p:cNvPr id="387" name="-6"/>
            <p:cNvSpPr/>
            <p:nvPr/>
          </p:nvSpPr>
          <p:spPr>
            <a:xfrm>
              <a:off x="0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-6</a:t>
              </a:r>
            </a:p>
          </p:txBody>
        </p:sp>
        <p:sp>
          <p:nvSpPr>
            <p:cNvPr id="388" name="-5"/>
            <p:cNvSpPr/>
            <p:nvPr/>
          </p:nvSpPr>
          <p:spPr>
            <a:xfrm>
              <a:off x="812351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-5</a:t>
              </a:r>
            </a:p>
          </p:txBody>
        </p:sp>
        <p:sp>
          <p:nvSpPr>
            <p:cNvPr id="389" name="-4"/>
            <p:cNvSpPr/>
            <p:nvPr/>
          </p:nvSpPr>
          <p:spPr>
            <a:xfrm>
              <a:off x="1624703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-4</a:t>
              </a:r>
            </a:p>
          </p:txBody>
        </p:sp>
        <p:sp>
          <p:nvSpPr>
            <p:cNvPr id="390" name="-3"/>
            <p:cNvSpPr/>
            <p:nvPr/>
          </p:nvSpPr>
          <p:spPr>
            <a:xfrm>
              <a:off x="2437055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 dirty="0"/>
                <a:t>-3</a:t>
              </a:r>
            </a:p>
          </p:txBody>
        </p:sp>
        <p:sp>
          <p:nvSpPr>
            <p:cNvPr id="391" name="-2"/>
            <p:cNvSpPr/>
            <p:nvPr/>
          </p:nvSpPr>
          <p:spPr>
            <a:xfrm>
              <a:off x="3249406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-2</a:t>
              </a:r>
            </a:p>
          </p:txBody>
        </p:sp>
        <p:sp>
          <p:nvSpPr>
            <p:cNvPr id="392" name="-1"/>
            <p:cNvSpPr/>
            <p:nvPr/>
          </p:nvSpPr>
          <p:spPr>
            <a:xfrm>
              <a:off x="4061758" y="0"/>
              <a:ext cx="761604" cy="903288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-1</a:t>
              </a:r>
            </a:p>
          </p:txBody>
        </p:sp>
      </p:grpSp>
      <p:sp>
        <p:nvSpPr>
          <p:cNvPr id="394" name="count backwards work as well"/>
          <p:cNvSpPr/>
          <p:nvPr/>
        </p:nvSpPr>
        <p:spPr>
          <a:xfrm>
            <a:off x="7761929" y="2785121"/>
            <a:ext cx="2486640" cy="1250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7" y="0"/>
                </a:moveTo>
                <a:cubicBezTo>
                  <a:pt x="7654" y="0"/>
                  <a:pt x="7391" y="523"/>
                  <a:pt x="7391" y="1166"/>
                </a:cubicBezTo>
                <a:lnTo>
                  <a:pt x="7391" y="12805"/>
                </a:lnTo>
                <a:lnTo>
                  <a:pt x="0" y="15133"/>
                </a:lnTo>
                <a:lnTo>
                  <a:pt x="7391" y="17465"/>
                </a:lnTo>
                <a:lnTo>
                  <a:pt x="7391" y="20434"/>
                </a:lnTo>
                <a:cubicBezTo>
                  <a:pt x="7391" y="21077"/>
                  <a:pt x="7654" y="21600"/>
                  <a:pt x="7977" y="21600"/>
                </a:cubicBezTo>
                <a:lnTo>
                  <a:pt x="21013" y="21600"/>
                </a:lnTo>
                <a:cubicBezTo>
                  <a:pt x="21337" y="21600"/>
                  <a:pt x="21600" y="21077"/>
                  <a:pt x="21600" y="20434"/>
                </a:cubicBezTo>
                <a:lnTo>
                  <a:pt x="21600" y="1166"/>
                </a:lnTo>
                <a:cubicBezTo>
                  <a:pt x="21600" y="523"/>
                  <a:pt x="21337" y="0"/>
                  <a:pt x="21013" y="0"/>
                </a:cubicBezTo>
                <a:lnTo>
                  <a:pt x="7977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sz="1687" dirty="0"/>
              <a:t>count </a:t>
            </a:r>
            <a:r>
              <a:rPr sz="1687" dirty="0" smtClean="0"/>
              <a:t>backwards</a:t>
            </a:r>
            <a:endParaRPr lang="en-GB" sz="1687" dirty="0" smtClean="0"/>
          </a:p>
          <a:p>
            <a:pPr algn="r"/>
            <a:r>
              <a:rPr sz="1687" dirty="0" smtClean="0"/>
              <a:t> </a:t>
            </a:r>
            <a:r>
              <a:rPr sz="1687" dirty="0"/>
              <a:t>work as well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471878" y="4765388"/>
            <a:ext cx="5517077" cy="1730447"/>
            <a:chOff x="-4447806" y="-56479"/>
            <a:chExt cx="7846508" cy="2461079"/>
          </a:xfrm>
        </p:grpSpPr>
        <p:sp>
          <p:nvSpPr>
            <p:cNvPr id="395" name="You can access individual characters:"/>
            <p:cNvSpPr txBox="1"/>
            <p:nvPr/>
          </p:nvSpPr>
          <p:spPr>
            <a:xfrm>
              <a:off x="-4447806" y="-56479"/>
              <a:ext cx="7846508" cy="548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just" defTabSz="457200">
                <a:tabLst>
                  <a:tab pos="139700" algn="l"/>
                  <a:tab pos="457200" algn="l"/>
                </a:tabLst>
                <a:defRPr sz="2900"/>
              </a:lvl1pPr>
            </a:lstStyle>
            <a:p>
              <a:r>
                <a:rPr sz="2039"/>
                <a:t>You can access individual characters:</a:t>
              </a:r>
            </a:p>
          </p:txBody>
        </p:sp>
        <p:pic>
          <p:nvPicPr>
            <p:cNvPr id="39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b="43521"/>
            <a:stretch>
              <a:fillRect/>
            </a:stretch>
          </p:blipFill>
          <p:spPr>
            <a:xfrm>
              <a:off x="-4447806" y="625739"/>
              <a:ext cx="2654301" cy="1778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t="53666" b="23128"/>
          <a:stretch>
            <a:fillRect/>
          </a:stretch>
        </p:blipFill>
        <p:spPr>
          <a:xfrm>
            <a:off x="2890165" y="5296232"/>
            <a:ext cx="1866305" cy="513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t="77295"/>
          <a:stretch>
            <a:fillRect/>
          </a:stretch>
        </p:blipFill>
        <p:spPr>
          <a:xfrm>
            <a:off x="2890165" y="5896102"/>
            <a:ext cx="1866305" cy="50280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841442" y="5860573"/>
            <a:ext cx="25346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&gt;&gt;&gt; </a:t>
            </a:r>
            <a:r>
              <a:rPr lang="en-US" dirty="0"/>
              <a:t>w</a:t>
            </a:r>
            <a:r>
              <a:rPr lang="en-US" dirty="0" smtClean="0"/>
              <a:t>[2]==w[-4]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True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9547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 advAuto="0"/>
      <p:bldP spid="386" grpId="0" animBg="1" advAuto="0"/>
      <p:bldP spid="393" grpId="0" animBg="1" advAuto="0"/>
      <p:bldP spid="394" grpId="0" animBg="1" advAuto="0"/>
      <p:bldP spid="397" grpId="0" animBg="1" advAuto="0"/>
      <p:bldP spid="398" grpId="0" animBg="1" advAuto="0"/>
      <p:bldP spid="39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trings are Immu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 are Immutable</a:t>
            </a:r>
          </a:p>
        </p:txBody>
      </p:sp>
      <p:pic>
        <p:nvPicPr>
          <p:cNvPr id="449" name="Screenshot 2015-11-01 11.28.38.png" descr="Screenshot 2015-11-01 11.28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949" y="2290465"/>
            <a:ext cx="6670477" cy="2277070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Immutable: can’t change in place!"/>
          <p:cNvSpPr txBox="1"/>
          <p:nvPr/>
        </p:nvSpPr>
        <p:spPr>
          <a:xfrm>
            <a:off x="4995076" y="3100677"/>
            <a:ext cx="230543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Immutable: can’t change in place!</a:t>
            </a:r>
          </a:p>
        </p:txBody>
      </p:sp>
      <p:sp>
        <p:nvSpPr>
          <p:cNvPr id="451" name="Rectangle"/>
          <p:cNvSpPr/>
          <p:nvPr/>
        </p:nvSpPr>
        <p:spPr>
          <a:xfrm>
            <a:off x="2961204" y="2858133"/>
            <a:ext cx="1907463" cy="752019"/>
          </a:xfrm>
          <a:prstGeom prst="rect">
            <a:avLst/>
          </a:prstGeom>
          <a:ln w="508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04549993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trings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 Operators</a:t>
            </a:r>
          </a:p>
        </p:txBody>
      </p:sp>
      <p:grpSp>
        <p:nvGrpSpPr>
          <p:cNvPr id="443" name="Group"/>
          <p:cNvGrpSpPr/>
          <p:nvPr/>
        </p:nvGrpSpPr>
        <p:grpSpPr>
          <a:xfrm>
            <a:off x="2057060" y="1925830"/>
            <a:ext cx="7673672" cy="4659431"/>
            <a:chOff x="0" y="0"/>
            <a:chExt cx="10913667" cy="6626745"/>
          </a:xfrm>
        </p:grpSpPr>
        <p:pic>
          <p:nvPicPr>
            <p:cNvPr id="43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454300" y="0"/>
              <a:ext cx="4927601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64619" y="2992957"/>
              <a:ext cx="2832101" cy="698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82636" y="4271423"/>
              <a:ext cx="2006601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642419" y="4984740"/>
              <a:ext cx="24765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8" name="returns starting index"/>
            <p:cNvSpPr/>
            <p:nvPr/>
          </p:nvSpPr>
          <p:spPr>
            <a:xfrm>
              <a:off x="186266" y="1203268"/>
              <a:ext cx="3034904" cy="92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5" y="0"/>
                  </a:moveTo>
                  <a:cubicBezTo>
                    <a:pt x="204" y="0"/>
                    <a:pt x="0" y="670"/>
                    <a:pt x="0" y="1493"/>
                  </a:cubicBezTo>
                  <a:lnTo>
                    <a:pt x="0" y="20107"/>
                  </a:lnTo>
                  <a:cubicBezTo>
                    <a:pt x="0" y="20930"/>
                    <a:pt x="204" y="21600"/>
                    <a:pt x="455" y="21600"/>
                  </a:cubicBezTo>
                  <a:lnTo>
                    <a:pt x="13815" y="21600"/>
                  </a:lnTo>
                  <a:cubicBezTo>
                    <a:pt x="14066" y="21600"/>
                    <a:pt x="14270" y="20930"/>
                    <a:pt x="14270" y="20107"/>
                  </a:cubicBezTo>
                  <a:lnTo>
                    <a:pt x="14270" y="17697"/>
                  </a:lnTo>
                  <a:lnTo>
                    <a:pt x="21600" y="14721"/>
                  </a:lnTo>
                  <a:lnTo>
                    <a:pt x="14270" y="11746"/>
                  </a:lnTo>
                  <a:lnTo>
                    <a:pt x="14270" y="1493"/>
                  </a:lnTo>
                  <a:cubicBezTo>
                    <a:pt x="14270" y="670"/>
                    <a:pt x="14066" y="0"/>
                    <a:pt x="13815" y="0"/>
                  </a:cubicBezTo>
                  <a:lnTo>
                    <a:pt x="455" y="0"/>
                  </a:ln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returns starting </a:t>
              </a:r>
              <a:endParaRPr lang="en-GB" sz="1687" dirty="0" smtClean="0"/>
            </a:p>
            <a:p>
              <a:r>
                <a:rPr sz="1687" dirty="0" smtClean="0"/>
                <a:t>index</a:t>
              </a:r>
              <a:endParaRPr sz="1687" dirty="0"/>
            </a:p>
          </p:txBody>
        </p:sp>
        <p:sp>
          <p:nvSpPr>
            <p:cNvPr id="439" name="returns length of string (spaces count as well)"/>
            <p:cNvSpPr/>
            <p:nvPr/>
          </p:nvSpPr>
          <p:spPr>
            <a:xfrm>
              <a:off x="0" y="2739552"/>
              <a:ext cx="3491707" cy="140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9661" y="1667"/>
                  </a:lnTo>
                  <a:lnTo>
                    <a:pt x="408" y="1667"/>
                  </a:lnTo>
                  <a:cubicBezTo>
                    <a:pt x="183" y="1667"/>
                    <a:pt x="0" y="2121"/>
                    <a:pt x="0" y="2681"/>
                  </a:cubicBezTo>
                  <a:lnTo>
                    <a:pt x="0" y="20586"/>
                  </a:lnTo>
                  <a:cubicBezTo>
                    <a:pt x="0" y="21146"/>
                    <a:pt x="183" y="21600"/>
                    <a:pt x="408" y="21600"/>
                  </a:cubicBezTo>
                  <a:lnTo>
                    <a:pt x="17925" y="21600"/>
                  </a:lnTo>
                  <a:cubicBezTo>
                    <a:pt x="18150" y="21600"/>
                    <a:pt x="18332" y="21146"/>
                    <a:pt x="18332" y="20586"/>
                  </a:cubicBezTo>
                  <a:lnTo>
                    <a:pt x="18332" y="4592"/>
                  </a:lnTo>
                  <a:lnTo>
                    <a:pt x="21600" y="0"/>
                  </a:ln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returns length of string (spaces count as well)</a:t>
              </a:r>
            </a:p>
          </p:txBody>
        </p:sp>
        <p:sp>
          <p:nvSpPr>
            <p:cNvPr id="440" name="“dot operator” to access more functionality"/>
            <p:cNvSpPr/>
            <p:nvPr/>
          </p:nvSpPr>
          <p:spPr>
            <a:xfrm>
              <a:off x="6332140" y="2847898"/>
              <a:ext cx="4581527" cy="129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39" y="0"/>
                  </a:moveTo>
                  <a:cubicBezTo>
                    <a:pt x="7768" y="0"/>
                    <a:pt x="7628" y="492"/>
                    <a:pt x="7628" y="1099"/>
                  </a:cubicBezTo>
                  <a:lnTo>
                    <a:pt x="7628" y="3461"/>
                  </a:lnTo>
                  <a:lnTo>
                    <a:pt x="0" y="5658"/>
                  </a:lnTo>
                  <a:lnTo>
                    <a:pt x="7628" y="7849"/>
                  </a:lnTo>
                  <a:lnTo>
                    <a:pt x="7628" y="20501"/>
                  </a:lnTo>
                  <a:cubicBezTo>
                    <a:pt x="7628" y="21108"/>
                    <a:pt x="7768" y="21600"/>
                    <a:pt x="7939" y="21600"/>
                  </a:cubicBezTo>
                  <a:lnTo>
                    <a:pt x="21289" y="21600"/>
                  </a:lnTo>
                  <a:cubicBezTo>
                    <a:pt x="21461" y="21600"/>
                    <a:pt x="21600" y="21108"/>
                    <a:pt x="21600" y="20501"/>
                  </a:cubicBezTo>
                  <a:lnTo>
                    <a:pt x="21600" y="1099"/>
                  </a:lnTo>
                  <a:cubicBezTo>
                    <a:pt x="21600" y="492"/>
                    <a:pt x="21461" y="0"/>
                    <a:pt x="21289" y="0"/>
                  </a:cubicBezTo>
                  <a:lnTo>
                    <a:pt x="7939" y="0"/>
                  </a:ln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“dot operator” </a:t>
              </a:r>
              <a:endParaRPr lang="en-GB" sz="1687" dirty="0" smtClean="0"/>
            </a:p>
            <a:p>
              <a:pPr algn="r"/>
              <a:r>
                <a:rPr sz="1687" dirty="0" smtClean="0"/>
                <a:t>to </a:t>
              </a:r>
              <a:r>
                <a:rPr sz="1687" dirty="0"/>
                <a:t>access </a:t>
              </a:r>
              <a:endParaRPr lang="en-GB" sz="1687" dirty="0" smtClean="0"/>
            </a:p>
            <a:p>
              <a:pPr algn="r"/>
              <a:r>
                <a:rPr sz="1687" dirty="0" smtClean="0"/>
                <a:t>more </a:t>
              </a:r>
              <a:r>
                <a:rPr sz="1687" dirty="0"/>
                <a:t>functionality </a:t>
              </a:r>
            </a:p>
          </p:txBody>
        </p:sp>
        <p:sp>
          <p:nvSpPr>
            <p:cNvPr id="441" name="look up all built-in functions possible with strings"/>
            <p:cNvSpPr/>
            <p:nvPr/>
          </p:nvSpPr>
          <p:spPr>
            <a:xfrm>
              <a:off x="5621734" y="4523240"/>
              <a:ext cx="5291932" cy="176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504" y="8022"/>
                  </a:lnTo>
                  <a:lnTo>
                    <a:pt x="9504" y="20792"/>
                  </a:lnTo>
                  <a:cubicBezTo>
                    <a:pt x="9504" y="21238"/>
                    <a:pt x="9624" y="21600"/>
                    <a:pt x="9773" y="21600"/>
                  </a:cubicBezTo>
                  <a:lnTo>
                    <a:pt x="21331" y="21600"/>
                  </a:lnTo>
                  <a:cubicBezTo>
                    <a:pt x="21480" y="21600"/>
                    <a:pt x="21600" y="21238"/>
                    <a:pt x="21600" y="20792"/>
                  </a:cubicBezTo>
                  <a:lnTo>
                    <a:pt x="21600" y="6529"/>
                  </a:lnTo>
                  <a:cubicBezTo>
                    <a:pt x="21600" y="6083"/>
                    <a:pt x="21480" y="5721"/>
                    <a:pt x="21331" y="5721"/>
                  </a:cubicBezTo>
                  <a:lnTo>
                    <a:pt x="11532" y="57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endParaRPr lang="en-GB" sz="1687" dirty="0" smtClean="0"/>
            </a:p>
            <a:p>
              <a:pPr algn="r"/>
              <a:r>
                <a:rPr sz="1687" dirty="0" smtClean="0"/>
                <a:t>look </a:t>
              </a:r>
              <a:r>
                <a:rPr sz="1687" dirty="0"/>
                <a:t>up all </a:t>
              </a:r>
              <a:r>
                <a:rPr sz="1687" dirty="0" smtClean="0"/>
                <a:t>built</a:t>
              </a:r>
              <a:endParaRPr lang="en-GB" sz="1687" dirty="0" smtClean="0"/>
            </a:p>
            <a:p>
              <a:pPr algn="r"/>
              <a:r>
                <a:rPr sz="1687" dirty="0" smtClean="0"/>
                <a:t>-</a:t>
              </a:r>
              <a:r>
                <a:rPr sz="1687" dirty="0"/>
                <a:t>in functions </a:t>
              </a:r>
              <a:r>
                <a:rPr sz="1687" dirty="0" smtClean="0"/>
                <a:t>possible</a:t>
              </a:r>
              <a:endParaRPr lang="en-GB" sz="1687" dirty="0" smtClean="0"/>
            </a:p>
            <a:p>
              <a:pPr algn="r"/>
              <a:r>
                <a:rPr sz="1687" dirty="0" smtClean="0"/>
                <a:t> </a:t>
              </a:r>
              <a:r>
                <a:rPr sz="1687" dirty="0"/>
                <a:t>with strings</a:t>
              </a:r>
            </a:p>
          </p:txBody>
        </p:sp>
        <p:sp>
          <p:nvSpPr>
            <p:cNvPr id="442" name="help for one specific function, e.g. what does “join” do"/>
            <p:cNvSpPr/>
            <p:nvPr/>
          </p:nvSpPr>
          <p:spPr>
            <a:xfrm>
              <a:off x="238918" y="5349203"/>
              <a:ext cx="5131595" cy="127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670" y="6113"/>
                  </a:lnTo>
                  <a:lnTo>
                    <a:pt x="269" y="6113"/>
                  </a:lnTo>
                  <a:cubicBezTo>
                    <a:pt x="121" y="6113"/>
                    <a:pt x="0" y="6598"/>
                    <a:pt x="0" y="7193"/>
                  </a:cubicBezTo>
                  <a:lnTo>
                    <a:pt x="0" y="20526"/>
                  </a:lnTo>
                  <a:cubicBezTo>
                    <a:pt x="0" y="21122"/>
                    <a:pt x="121" y="21600"/>
                    <a:pt x="269" y="21600"/>
                  </a:cubicBezTo>
                  <a:lnTo>
                    <a:pt x="17728" y="21600"/>
                  </a:lnTo>
                  <a:cubicBezTo>
                    <a:pt x="17876" y="21600"/>
                    <a:pt x="17997" y="21122"/>
                    <a:pt x="17997" y="20526"/>
                  </a:cubicBezTo>
                  <a:lnTo>
                    <a:pt x="17997" y="9200"/>
                  </a:lnTo>
                  <a:lnTo>
                    <a:pt x="21600" y="0"/>
                  </a:ln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endParaRPr lang="en-GB" sz="1687" dirty="0" smtClean="0"/>
            </a:p>
            <a:p>
              <a:r>
                <a:rPr sz="1687" dirty="0" smtClean="0"/>
                <a:t>help </a:t>
              </a:r>
              <a:r>
                <a:rPr sz="1687" dirty="0"/>
                <a:t>for one specific function, </a:t>
              </a:r>
              <a:endParaRPr lang="en-GB" sz="1687" dirty="0" smtClean="0"/>
            </a:p>
            <a:p>
              <a:r>
                <a:rPr sz="1687" dirty="0" smtClean="0"/>
                <a:t>e.g</a:t>
              </a:r>
              <a:r>
                <a:rPr sz="1687" dirty="0"/>
                <a:t>. what does “join” do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760" y="-6317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260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Lists in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 in Python</a:t>
            </a:r>
          </a:p>
        </p:txBody>
      </p:sp>
      <p:sp>
        <p:nvSpPr>
          <p:cNvPr id="281" name="Rounded Rectangle"/>
          <p:cNvSpPr/>
          <p:nvPr/>
        </p:nvSpPr>
        <p:spPr>
          <a:xfrm>
            <a:off x="5336572" y="1759453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2" name="Collections"/>
          <p:cNvSpPr txBox="1"/>
          <p:nvPr/>
        </p:nvSpPr>
        <p:spPr>
          <a:xfrm>
            <a:off x="5493794" y="1872722"/>
            <a:ext cx="12775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Collections</a:t>
            </a:r>
          </a:p>
        </p:txBody>
      </p:sp>
      <p:sp>
        <p:nvSpPr>
          <p:cNvPr id="283" name="Rounded Rectangle"/>
          <p:cNvSpPr/>
          <p:nvPr/>
        </p:nvSpPr>
        <p:spPr>
          <a:xfrm>
            <a:off x="3692615" y="2989182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4" name="Sequences"/>
          <p:cNvSpPr txBox="1"/>
          <p:nvPr/>
        </p:nvSpPr>
        <p:spPr>
          <a:xfrm>
            <a:off x="3834836" y="3102451"/>
            <a:ext cx="124874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Sequences</a:t>
            </a:r>
          </a:p>
        </p:txBody>
      </p:sp>
      <p:sp>
        <p:nvSpPr>
          <p:cNvPr id="285" name="Rounded Rectangle"/>
          <p:cNvSpPr/>
          <p:nvPr/>
        </p:nvSpPr>
        <p:spPr>
          <a:xfrm>
            <a:off x="2724637" y="4583898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6" name="str"/>
          <p:cNvSpPr txBox="1"/>
          <p:nvPr/>
        </p:nvSpPr>
        <p:spPr>
          <a:xfrm>
            <a:off x="2808673" y="4697166"/>
            <a:ext cx="155173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str</a:t>
            </a:r>
          </a:p>
        </p:txBody>
      </p:sp>
      <p:sp>
        <p:nvSpPr>
          <p:cNvPr id="287" name="Line"/>
          <p:cNvSpPr/>
          <p:nvPr/>
        </p:nvSpPr>
        <p:spPr>
          <a:xfrm>
            <a:off x="6384295" y="2486772"/>
            <a:ext cx="1315340" cy="4124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8" name="Line"/>
          <p:cNvSpPr/>
          <p:nvPr/>
        </p:nvSpPr>
        <p:spPr>
          <a:xfrm flipH="1">
            <a:off x="4612765" y="2486101"/>
            <a:ext cx="1402743" cy="4099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9" name="Line"/>
          <p:cNvSpPr/>
          <p:nvPr/>
        </p:nvSpPr>
        <p:spPr>
          <a:xfrm flipH="1">
            <a:off x="4079556" y="3654615"/>
            <a:ext cx="404777" cy="1275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0" name="Rounded Rectangle"/>
          <p:cNvSpPr/>
          <p:nvPr/>
        </p:nvSpPr>
        <p:spPr>
          <a:xfrm>
            <a:off x="2708320" y="3862661"/>
            <a:ext cx="1719799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1" name="Immutable"/>
          <p:cNvSpPr txBox="1"/>
          <p:nvPr/>
        </p:nvSpPr>
        <p:spPr>
          <a:xfrm>
            <a:off x="2895411" y="3975930"/>
            <a:ext cx="12743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Immutable</a:t>
            </a:r>
          </a:p>
        </p:txBody>
      </p:sp>
      <p:sp>
        <p:nvSpPr>
          <p:cNvPr id="292" name="Rounded Rectangle"/>
          <p:cNvSpPr/>
          <p:nvPr/>
        </p:nvSpPr>
        <p:spPr>
          <a:xfrm>
            <a:off x="4626415" y="3859246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3" name="Mutable"/>
          <p:cNvSpPr txBox="1"/>
          <p:nvPr/>
        </p:nvSpPr>
        <p:spPr>
          <a:xfrm>
            <a:off x="4962322" y="3972515"/>
            <a:ext cx="1003416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Mutable</a:t>
            </a:r>
          </a:p>
        </p:txBody>
      </p:sp>
      <p:sp>
        <p:nvSpPr>
          <p:cNvPr id="294" name="Rounded Rectangle"/>
          <p:cNvSpPr/>
          <p:nvPr/>
        </p:nvSpPr>
        <p:spPr>
          <a:xfrm>
            <a:off x="6819632" y="2989182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5" name="Mappings"/>
          <p:cNvSpPr txBox="1"/>
          <p:nvPr/>
        </p:nvSpPr>
        <p:spPr>
          <a:xfrm>
            <a:off x="7036594" y="3102451"/>
            <a:ext cx="1155766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Mappings</a:t>
            </a:r>
          </a:p>
        </p:txBody>
      </p:sp>
      <p:sp>
        <p:nvSpPr>
          <p:cNvPr id="296" name="Rounded Rectangle"/>
          <p:cNvSpPr/>
          <p:nvPr/>
        </p:nvSpPr>
        <p:spPr>
          <a:xfrm>
            <a:off x="6810405" y="3859247"/>
            <a:ext cx="1719800" cy="62324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7" name="dict"/>
          <p:cNvSpPr txBox="1"/>
          <p:nvPr/>
        </p:nvSpPr>
        <p:spPr>
          <a:xfrm>
            <a:off x="7406834" y="3972515"/>
            <a:ext cx="48250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dict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4642734" y="4583897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9" name="list"/>
          <p:cNvSpPr txBox="1"/>
          <p:nvPr/>
        </p:nvSpPr>
        <p:spPr>
          <a:xfrm>
            <a:off x="5298769" y="4697166"/>
            <a:ext cx="39139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list</a:t>
            </a:r>
          </a:p>
        </p:txBody>
      </p:sp>
      <p:sp>
        <p:nvSpPr>
          <p:cNvPr id="300" name="Rounded Rectangle"/>
          <p:cNvSpPr/>
          <p:nvPr/>
        </p:nvSpPr>
        <p:spPr>
          <a:xfrm>
            <a:off x="2724637" y="5301249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1" name="tuple"/>
          <p:cNvSpPr txBox="1"/>
          <p:nvPr/>
        </p:nvSpPr>
        <p:spPr>
          <a:xfrm>
            <a:off x="2808673" y="5414516"/>
            <a:ext cx="155173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tuple</a:t>
            </a:r>
          </a:p>
        </p:txBody>
      </p:sp>
      <p:sp>
        <p:nvSpPr>
          <p:cNvPr id="302" name="Line"/>
          <p:cNvSpPr/>
          <p:nvPr/>
        </p:nvSpPr>
        <p:spPr>
          <a:xfrm>
            <a:off x="4612315" y="3656608"/>
            <a:ext cx="405089" cy="1188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4" name="Rectangle"/>
          <p:cNvSpPr/>
          <p:nvPr/>
        </p:nvSpPr>
        <p:spPr>
          <a:xfrm>
            <a:off x="4557833" y="4512274"/>
            <a:ext cx="1907464" cy="752019"/>
          </a:xfrm>
          <a:prstGeom prst="rect">
            <a:avLst/>
          </a:prstGeom>
          <a:ln w="76200">
            <a:solidFill>
              <a:srgbClr val="FF93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9212026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Lists in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 in Python</a:t>
            </a:r>
          </a:p>
        </p:txBody>
      </p:sp>
      <p:sp>
        <p:nvSpPr>
          <p:cNvPr id="307" name="Rounded Rectangle"/>
          <p:cNvSpPr/>
          <p:nvPr/>
        </p:nvSpPr>
        <p:spPr>
          <a:xfrm>
            <a:off x="5336572" y="1759453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8" name="Collections"/>
          <p:cNvSpPr txBox="1"/>
          <p:nvPr/>
        </p:nvSpPr>
        <p:spPr>
          <a:xfrm>
            <a:off x="5493794" y="1872722"/>
            <a:ext cx="12775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Collections</a:t>
            </a:r>
          </a:p>
        </p:txBody>
      </p:sp>
      <p:sp>
        <p:nvSpPr>
          <p:cNvPr id="309" name="Rounded Rectangle"/>
          <p:cNvSpPr/>
          <p:nvPr/>
        </p:nvSpPr>
        <p:spPr>
          <a:xfrm>
            <a:off x="3692615" y="2989182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0" name="Sequences"/>
          <p:cNvSpPr txBox="1"/>
          <p:nvPr/>
        </p:nvSpPr>
        <p:spPr>
          <a:xfrm>
            <a:off x="3834836" y="3102451"/>
            <a:ext cx="124874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Sequences</a:t>
            </a:r>
          </a:p>
        </p:txBody>
      </p:sp>
      <p:sp>
        <p:nvSpPr>
          <p:cNvPr id="311" name="Rounded Rectangle"/>
          <p:cNvSpPr/>
          <p:nvPr/>
        </p:nvSpPr>
        <p:spPr>
          <a:xfrm>
            <a:off x="2724637" y="4583898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2" name="str"/>
          <p:cNvSpPr txBox="1"/>
          <p:nvPr/>
        </p:nvSpPr>
        <p:spPr>
          <a:xfrm>
            <a:off x="2808673" y="4697166"/>
            <a:ext cx="155173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str</a:t>
            </a:r>
          </a:p>
        </p:txBody>
      </p:sp>
      <p:sp>
        <p:nvSpPr>
          <p:cNvPr id="313" name="Line"/>
          <p:cNvSpPr/>
          <p:nvPr/>
        </p:nvSpPr>
        <p:spPr>
          <a:xfrm>
            <a:off x="6384295" y="2486772"/>
            <a:ext cx="1315340" cy="4124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4" name="Line"/>
          <p:cNvSpPr/>
          <p:nvPr/>
        </p:nvSpPr>
        <p:spPr>
          <a:xfrm flipH="1">
            <a:off x="4612765" y="2486101"/>
            <a:ext cx="1402743" cy="4099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5" name="Line"/>
          <p:cNvSpPr/>
          <p:nvPr/>
        </p:nvSpPr>
        <p:spPr>
          <a:xfrm flipH="1">
            <a:off x="4079556" y="3654615"/>
            <a:ext cx="404777" cy="1275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6" name="Rounded Rectangle"/>
          <p:cNvSpPr/>
          <p:nvPr/>
        </p:nvSpPr>
        <p:spPr>
          <a:xfrm>
            <a:off x="2708320" y="3862661"/>
            <a:ext cx="1719799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7" name="Immutable"/>
          <p:cNvSpPr txBox="1"/>
          <p:nvPr/>
        </p:nvSpPr>
        <p:spPr>
          <a:xfrm>
            <a:off x="2895411" y="3975930"/>
            <a:ext cx="12743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Immutable</a:t>
            </a:r>
          </a:p>
        </p:txBody>
      </p:sp>
      <p:sp>
        <p:nvSpPr>
          <p:cNvPr id="318" name="Rounded Rectangle"/>
          <p:cNvSpPr/>
          <p:nvPr/>
        </p:nvSpPr>
        <p:spPr>
          <a:xfrm>
            <a:off x="4626415" y="3859246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9" name="Mutable"/>
          <p:cNvSpPr txBox="1"/>
          <p:nvPr/>
        </p:nvSpPr>
        <p:spPr>
          <a:xfrm>
            <a:off x="4962322" y="3972515"/>
            <a:ext cx="1003416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Mutable</a:t>
            </a:r>
          </a:p>
        </p:txBody>
      </p:sp>
      <p:sp>
        <p:nvSpPr>
          <p:cNvPr id="320" name="Rounded Rectangle"/>
          <p:cNvSpPr/>
          <p:nvPr/>
        </p:nvSpPr>
        <p:spPr>
          <a:xfrm>
            <a:off x="6819632" y="2989182"/>
            <a:ext cx="1719800" cy="623249"/>
          </a:xfrm>
          <a:prstGeom prst="roundRect">
            <a:avLst>
              <a:gd name="adj" fmla="val 2149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1" name="Mappings"/>
          <p:cNvSpPr txBox="1"/>
          <p:nvPr/>
        </p:nvSpPr>
        <p:spPr>
          <a:xfrm>
            <a:off x="7036594" y="3102451"/>
            <a:ext cx="1155766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Mappings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6810405" y="3859247"/>
            <a:ext cx="1719800" cy="623248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3" name="dict"/>
          <p:cNvSpPr txBox="1"/>
          <p:nvPr/>
        </p:nvSpPr>
        <p:spPr>
          <a:xfrm>
            <a:off x="7406834" y="3972515"/>
            <a:ext cx="48250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dict</a:t>
            </a:r>
          </a:p>
        </p:txBody>
      </p:sp>
      <p:sp>
        <p:nvSpPr>
          <p:cNvPr id="324" name="Rounded Rectangle"/>
          <p:cNvSpPr/>
          <p:nvPr/>
        </p:nvSpPr>
        <p:spPr>
          <a:xfrm>
            <a:off x="4642734" y="4583897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5" name="list"/>
          <p:cNvSpPr txBox="1"/>
          <p:nvPr/>
        </p:nvSpPr>
        <p:spPr>
          <a:xfrm>
            <a:off x="5298769" y="4697166"/>
            <a:ext cx="39139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list</a:t>
            </a:r>
          </a:p>
        </p:txBody>
      </p:sp>
      <p:sp>
        <p:nvSpPr>
          <p:cNvPr id="326" name="Rounded Rectangle"/>
          <p:cNvSpPr/>
          <p:nvPr/>
        </p:nvSpPr>
        <p:spPr>
          <a:xfrm>
            <a:off x="2724637" y="5305133"/>
            <a:ext cx="1719800" cy="623249"/>
          </a:xfrm>
          <a:prstGeom prst="roundRect">
            <a:avLst>
              <a:gd name="adj" fmla="val 21492"/>
            </a:avLst>
          </a:prstGeom>
          <a:solidFill>
            <a:srgbClr val="EBEBEB"/>
          </a:solidFill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7" name="tuple"/>
          <p:cNvSpPr txBox="1"/>
          <p:nvPr/>
        </p:nvSpPr>
        <p:spPr>
          <a:xfrm>
            <a:off x="2808673" y="5418401"/>
            <a:ext cx="155173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tuple</a:t>
            </a:r>
          </a:p>
        </p:txBody>
      </p:sp>
      <p:sp>
        <p:nvSpPr>
          <p:cNvPr id="328" name="Line"/>
          <p:cNvSpPr/>
          <p:nvPr/>
        </p:nvSpPr>
        <p:spPr>
          <a:xfrm>
            <a:off x="4612315" y="3656608"/>
            <a:ext cx="405089" cy="1188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9" name="Lists are mutable, meaning you can change the values in the ‘boxes’, or remove and add ‘boxes’ in-place."/>
          <p:cNvSpPr txBox="1"/>
          <p:nvPr/>
        </p:nvSpPr>
        <p:spPr>
          <a:xfrm>
            <a:off x="4685548" y="5590284"/>
            <a:ext cx="5921492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just" defTabSz="321457">
              <a:tabLst>
                <a:tab pos="98223" algn="l"/>
                <a:tab pos="321457" algn="l"/>
              </a:tabLst>
              <a:defRPr sz="2900"/>
            </a:pPr>
            <a:r>
              <a:rPr sz="2039" dirty="0"/>
              <a:t>Lists are </a:t>
            </a:r>
            <a:r>
              <a:rPr sz="2039" b="1" dirty="0">
                <a:latin typeface="Helvetica"/>
                <a:ea typeface="Helvetica"/>
                <a:cs typeface="Helvetica"/>
                <a:sym typeface="Helvetica"/>
              </a:rPr>
              <a:t>mutable</a:t>
            </a:r>
            <a:r>
              <a:rPr sz="2039" dirty="0"/>
              <a:t>, meaning you can change the values </a:t>
            </a:r>
            <a:r>
              <a:rPr lang="en-GB" sz="2039" dirty="0" smtClean="0"/>
              <a:t>of the </a:t>
            </a:r>
            <a:r>
              <a:rPr lang="en-GB" sz="2039" u="sng" dirty="0" smtClean="0"/>
              <a:t>elements</a:t>
            </a:r>
            <a:r>
              <a:rPr lang="en-GB" sz="2039" dirty="0" smtClean="0"/>
              <a:t> </a:t>
            </a:r>
            <a:r>
              <a:rPr sz="2039" dirty="0" smtClean="0"/>
              <a:t>or </a:t>
            </a:r>
            <a:r>
              <a:rPr sz="2039" dirty="0"/>
              <a:t>remove and </a:t>
            </a:r>
            <a:r>
              <a:rPr lang="en-GB" sz="2039" dirty="0" smtClean="0"/>
              <a:t>elements </a:t>
            </a:r>
            <a:r>
              <a:rPr sz="2039" dirty="0" smtClean="0"/>
              <a:t>in-place</a:t>
            </a:r>
            <a:r>
              <a:rPr sz="2039" dirty="0"/>
              <a:t>.</a:t>
            </a:r>
          </a:p>
        </p:txBody>
      </p:sp>
      <p:sp>
        <p:nvSpPr>
          <p:cNvPr id="330" name="Rectangle"/>
          <p:cNvSpPr/>
          <p:nvPr/>
        </p:nvSpPr>
        <p:spPr>
          <a:xfrm>
            <a:off x="4548903" y="3784205"/>
            <a:ext cx="1907464" cy="752019"/>
          </a:xfrm>
          <a:prstGeom prst="rect">
            <a:avLst/>
          </a:prstGeom>
          <a:ln w="76200">
            <a:solidFill>
              <a:srgbClr val="FF93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8791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reating Li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Lists</a:t>
            </a:r>
          </a:p>
        </p:txBody>
      </p:sp>
      <p:grpSp>
        <p:nvGrpSpPr>
          <p:cNvPr id="337" name="Group"/>
          <p:cNvGrpSpPr/>
          <p:nvPr/>
        </p:nvGrpSpPr>
        <p:grpSpPr>
          <a:xfrm>
            <a:off x="3911642" y="2086928"/>
            <a:ext cx="5517077" cy="2650272"/>
            <a:chOff x="0" y="-1396"/>
            <a:chExt cx="7846508" cy="3769274"/>
          </a:xfrm>
        </p:grpSpPr>
        <p:pic>
          <p:nvPicPr>
            <p:cNvPr id="333" name="Screenshot 2015-11-01 15.26.10.png" descr="Screenshot 2015-11-01 15.26.1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b="86194"/>
            <a:stretch>
              <a:fillRect/>
            </a:stretch>
          </p:blipFill>
          <p:spPr>
            <a:xfrm>
              <a:off x="45942" y="554777"/>
              <a:ext cx="6121401" cy="3769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4" name="Screenshot 2015-11-01 15.26.10.png" descr="Screenshot 2015-11-01 15.26.1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53192"/>
            <a:stretch>
              <a:fillRect/>
            </a:stretch>
          </p:blipFill>
          <p:spPr>
            <a:xfrm>
              <a:off x="45942" y="2489808"/>
              <a:ext cx="6121401" cy="1278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5" name="Empty lists (good for initialisation)"/>
            <p:cNvSpPr txBox="1"/>
            <p:nvPr/>
          </p:nvSpPr>
          <p:spPr>
            <a:xfrm>
              <a:off x="0" y="-1396"/>
              <a:ext cx="7846508" cy="548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just" defTabSz="457200">
                <a:tabLst>
                  <a:tab pos="139700" algn="l"/>
                  <a:tab pos="457200" algn="l"/>
                </a:tabLst>
                <a:defRPr sz="2900"/>
              </a:lvl1pPr>
            </a:lstStyle>
            <a:p>
              <a:r>
                <a:rPr sz="2039"/>
                <a:t>Empty lists (good for initialisation)</a:t>
              </a:r>
            </a:p>
          </p:txBody>
        </p:sp>
        <p:sp>
          <p:nvSpPr>
            <p:cNvPr id="336" name="Lists with values"/>
            <p:cNvSpPr txBox="1"/>
            <p:nvPr/>
          </p:nvSpPr>
          <p:spPr>
            <a:xfrm>
              <a:off x="0" y="2056004"/>
              <a:ext cx="7846508" cy="548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just" defTabSz="457200">
                <a:tabLst>
                  <a:tab pos="139700" algn="l"/>
                  <a:tab pos="457200" algn="l"/>
                </a:tabLst>
                <a:defRPr sz="2900"/>
              </a:lvl1pPr>
            </a:lstStyle>
            <a:p>
              <a:r>
                <a:rPr sz="2039"/>
                <a:t>Lists with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0076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Editing Li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Editing Lists</a:t>
            </a:r>
          </a:p>
        </p:txBody>
      </p:sp>
      <p:pic>
        <p:nvPicPr>
          <p:cNvPr id="360" name="Screenshot 2015-11-01 15.36.22.png" descr="Screenshot 2015-11-01 15.36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8082" y="3010793"/>
            <a:ext cx="7116962" cy="1598415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Indices :         0          1         2          3         4         5          6"/>
          <p:cNvSpPr txBox="1"/>
          <p:nvPr/>
        </p:nvSpPr>
        <p:spPr>
          <a:xfrm>
            <a:off x="3230306" y="2599325"/>
            <a:ext cx="6928571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 b="1">
                <a:solidFill>
                  <a:schemeClr val="accent6">
                    <a:satOff val="24555"/>
                    <a:lumOff val="2223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039"/>
              <a:t>Indices :         0          1         2          3         4         5          6</a:t>
            </a:r>
          </a:p>
        </p:txBody>
      </p:sp>
      <p:sp>
        <p:nvSpPr>
          <p:cNvPr id="362" name="Items in a list can be accessed using their index.…"/>
          <p:cNvSpPr txBox="1"/>
          <p:nvPr/>
        </p:nvSpPr>
        <p:spPr>
          <a:xfrm>
            <a:off x="3230306" y="1865575"/>
            <a:ext cx="6928571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tabLst>
                <a:tab pos="98223" algn="l"/>
                <a:tab pos="321457" algn="l"/>
              </a:tabLst>
              <a:defRPr sz="2900"/>
            </a:pPr>
            <a:r>
              <a:rPr sz="2039"/>
              <a:t>Items in a list can be accessed using their index.</a:t>
            </a:r>
          </a:p>
          <a:p>
            <a:pPr algn="just" defTabSz="321457">
              <a:tabLst>
                <a:tab pos="98223" algn="l"/>
                <a:tab pos="321457" algn="l"/>
              </a:tabLst>
              <a:defRPr sz="2900"/>
            </a:pPr>
            <a:r>
              <a:rPr sz="2039"/>
              <a:t>Beware that indices start in 0, not 1!</a:t>
            </a:r>
          </a:p>
        </p:txBody>
      </p:sp>
      <p:pic>
        <p:nvPicPr>
          <p:cNvPr id="363" name="Screenshot 2015-11-01 15.45.43.png" descr="Screenshot 2015-11-01 15.4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0172" y="4635717"/>
            <a:ext cx="1321594" cy="544712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Rectangle"/>
          <p:cNvSpPr/>
          <p:nvPr/>
        </p:nvSpPr>
        <p:spPr>
          <a:xfrm>
            <a:off x="4205408" y="3819208"/>
            <a:ext cx="372370" cy="283053"/>
          </a:xfrm>
          <a:prstGeom prst="rect">
            <a:avLst/>
          </a:prstGeom>
          <a:ln w="508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65" name="Rectangle"/>
          <p:cNvSpPr/>
          <p:nvPr/>
        </p:nvSpPr>
        <p:spPr>
          <a:xfrm>
            <a:off x="4205408" y="4626787"/>
            <a:ext cx="372370" cy="283053"/>
          </a:xfrm>
          <a:prstGeom prst="rect">
            <a:avLst/>
          </a:prstGeom>
          <a:ln w="508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60042618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Adding to Li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to Lists</a:t>
            </a:r>
          </a:p>
        </p:txBody>
      </p:sp>
      <p:pic>
        <p:nvPicPr>
          <p:cNvPr id="344" name="Screenshot 2015-11-01 15.12.28.png" descr="Screenshot 2015-11-01 15.12.28.png"/>
          <p:cNvPicPr>
            <a:picLocks noChangeAspect="1"/>
          </p:cNvPicPr>
          <p:nvPr/>
        </p:nvPicPr>
        <p:blipFill>
          <a:blip r:embed="rId2">
            <a:extLst/>
          </a:blip>
          <a:srcRect t="9378"/>
          <a:stretch>
            <a:fillRect/>
          </a:stretch>
        </p:blipFill>
        <p:spPr>
          <a:xfrm>
            <a:off x="3415606" y="2584214"/>
            <a:ext cx="5956102" cy="2435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Screenshot 2015-11-01 15.40.44.png" descr="Screenshot 2015-11-01 15.40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6207" y="5613797"/>
            <a:ext cx="1616273" cy="517923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List operators to add items to lists"/>
          <p:cNvSpPr txBox="1"/>
          <p:nvPr/>
        </p:nvSpPr>
        <p:spPr>
          <a:xfrm>
            <a:off x="3423486" y="2027825"/>
            <a:ext cx="5517076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sz="2039"/>
              <a:t>List operators to add items to lists </a:t>
            </a:r>
          </a:p>
        </p:txBody>
      </p:sp>
      <p:sp>
        <p:nvSpPr>
          <p:cNvPr id="347" name="Checking the length of a list"/>
          <p:cNvSpPr txBox="1"/>
          <p:nvPr/>
        </p:nvSpPr>
        <p:spPr>
          <a:xfrm>
            <a:off x="3423486" y="5163727"/>
            <a:ext cx="5517076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sz="2039"/>
              <a:t>Checking the length of a list</a:t>
            </a:r>
          </a:p>
        </p:txBody>
      </p:sp>
    </p:spTree>
    <p:extLst>
      <p:ext uri="{BB962C8B-B14F-4D97-AF65-F5344CB8AC3E}">
        <p14:creationId xmlns:p14="http://schemas.microsoft.com/office/powerpoint/2010/main" val="19548529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moving from Lists"/>
          <p:cNvSpPr txBox="1">
            <a:spLocks noGrp="1"/>
          </p:cNvSpPr>
          <p:nvPr>
            <p:ph type="title"/>
          </p:nvPr>
        </p:nvSpPr>
        <p:spPr>
          <a:xfrm>
            <a:off x="7189124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Removing from Lists</a:t>
            </a:r>
          </a:p>
        </p:txBody>
      </p:sp>
      <p:sp>
        <p:nvSpPr>
          <p:cNvPr id="353" name="List operators to remove items from lists."/>
          <p:cNvSpPr txBox="1"/>
          <p:nvPr/>
        </p:nvSpPr>
        <p:spPr>
          <a:xfrm>
            <a:off x="516775" y="279790"/>
            <a:ext cx="7740535" cy="707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sz="1800" b="1" dirty="0" smtClean="0">
                <a:solidFill>
                  <a:schemeClr val="accent1"/>
                </a:solidFill>
              </a:rPr>
              <a:t>Remove</a:t>
            </a:r>
            <a:r>
              <a:rPr lang="en-GB" sz="1800" dirty="0" smtClean="0">
                <a:solidFill>
                  <a:schemeClr val="accent1"/>
                </a:solidFill>
              </a:rPr>
              <a:t>: Remove </a:t>
            </a:r>
            <a:r>
              <a:rPr lang="en-GB" sz="1800" u="sng" dirty="0" smtClean="0">
                <a:solidFill>
                  <a:schemeClr val="accent1"/>
                </a:solidFill>
              </a:rPr>
              <a:t>the first</a:t>
            </a:r>
            <a:r>
              <a:rPr lang="en-GB" sz="1800" dirty="0" smtClean="0">
                <a:solidFill>
                  <a:schemeClr val="accent1"/>
                </a:solidFill>
              </a:rPr>
              <a:t> matching value from a list</a:t>
            </a:r>
          </a:p>
          <a:p>
            <a:r>
              <a:rPr lang="en-GB" sz="1800" dirty="0" smtClean="0"/>
              <a:t>&gt;&gt;&gt; Days = </a:t>
            </a:r>
            <a:r>
              <a:rPr lang="nl-NL" sz="1800" dirty="0"/>
              <a:t>﻿['Mon', '</a:t>
            </a:r>
            <a:r>
              <a:rPr lang="nl-NL" sz="1800" dirty="0" err="1"/>
              <a:t>Tue</a:t>
            </a:r>
            <a:r>
              <a:rPr lang="nl-NL" sz="1800" dirty="0"/>
              <a:t>', 'Wed', '</a:t>
            </a:r>
            <a:r>
              <a:rPr lang="nl-NL" sz="1800" dirty="0" err="1"/>
              <a:t>Thu</a:t>
            </a:r>
            <a:r>
              <a:rPr lang="nl-NL" sz="1800" dirty="0"/>
              <a:t>', '</a:t>
            </a:r>
            <a:r>
              <a:rPr lang="nl-NL" sz="1800" dirty="0" err="1"/>
              <a:t>Fri</a:t>
            </a:r>
            <a:r>
              <a:rPr lang="nl-NL" sz="1800" dirty="0"/>
              <a:t>', '</a:t>
            </a:r>
            <a:r>
              <a:rPr lang="nl-NL" sz="1800" dirty="0" err="1"/>
              <a:t>Sat</a:t>
            </a:r>
            <a:r>
              <a:rPr lang="nl-NL" sz="1800" dirty="0"/>
              <a:t>']</a:t>
            </a:r>
            <a:endParaRPr lang="en-GB" sz="1800" dirty="0"/>
          </a:p>
          <a:p>
            <a:r>
              <a:rPr lang="en-GB" sz="1800" dirty="0" smtClean="0"/>
              <a:t>&gt;&gt;&gt; </a:t>
            </a:r>
            <a:r>
              <a:rPr lang="en-GB" sz="1800" dirty="0" err="1" smtClean="0"/>
              <a:t>Days.remove</a:t>
            </a:r>
            <a:r>
              <a:rPr lang="en-GB" sz="1800" dirty="0" smtClean="0"/>
              <a:t>(‘Wed’)</a:t>
            </a:r>
          </a:p>
          <a:p>
            <a:r>
              <a:rPr lang="en-GB" sz="1800" dirty="0" smtClean="0"/>
              <a:t>&gt;&gt;&gt; Days</a:t>
            </a:r>
          </a:p>
          <a:p>
            <a:r>
              <a:rPr lang="nl-NL" sz="1800" dirty="0"/>
              <a:t>﻿['Mon', '</a:t>
            </a:r>
            <a:r>
              <a:rPr lang="nl-NL" sz="1800" dirty="0" err="1"/>
              <a:t>Tue</a:t>
            </a:r>
            <a:r>
              <a:rPr lang="nl-NL" sz="1800" dirty="0" smtClean="0"/>
              <a:t>', </a:t>
            </a:r>
            <a:r>
              <a:rPr lang="nl-NL" sz="1800" dirty="0"/>
              <a:t>'</a:t>
            </a:r>
            <a:r>
              <a:rPr lang="nl-NL" sz="1800" dirty="0" err="1"/>
              <a:t>Thu</a:t>
            </a:r>
            <a:r>
              <a:rPr lang="nl-NL" sz="1800" dirty="0"/>
              <a:t>', '</a:t>
            </a:r>
            <a:r>
              <a:rPr lang="nl-NL" sz="1800" dirty="0" err="1"/>
              <a:t>Fri</a:t>
            </a:r>
            <a:r>
              <a:rPr lang="nl-NL" sz="1800" dirty="0"/>
              <a:t>', '</a:t>
            </a:r>
            <a:r>
              <a:rPr lang="nl-NL" sz="1800" dirty="0" err="1"/>
              <a:t>Sat</a:t>
            </a:r>
            <a:r>
              <a:rPr lang="nl-NL" sz="1800" dirty="0"/>
              <a:t>']</a:t>
            </a:r>
            <a:r>
              <a:rPr lang="en-GB" sz="1800" dirty="0" smtClean="0"/>
              <a:t> </a:t>
            </a:r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GB" sz="1800" b="1" dirty="0">
                <a:solidFill>
                  <a:schemeClr val="accent1"/>
                </a:solidFill>
              </a:rPr>
              <a:t>d</a:t>
            </a:r>
            <a:r>
              <a:rPr lang="en-GB" sz="1800" b="1" dirty="0" smtClean="0">
                <a:solidFill>
                  <a:schemeClr val="accent1"/>
                </a:solidFill>
              </a:rPr>
              <a:t>el</a:t>
            </a:r>
            <a:r>
              <a:rPr lang="en-GB" sz="1800" dirty="0" smtClean="0">
                <a:solidFill>
                  <a:schemeClr val="accent1"/>
                </a:solidFill>
              </a:rPr>
              <a:t>: Removes item at a specific index </a:t>
            </a:r>
          </a:p>
          <a:p>
            <a:r>
              <a:rPr lang="en-GB" sz="1800" dirty="0"/>
              <a:t>&gt;&gt;&gt; Days = </a:t>
            </a:r>
            <a:r>
              <a:rPr lang="nl-NL" sz="1800" dirty="0"/>
              <a:t>﻿['Mon', '</a:t>
            </a:r>
            <a:r>
              <a:rPr lang="nl-NL" sz="1800" dirty="0" err="1"/>
              <a:t>Tue</a:t>
            </a:r>
            <a:r>
              <a:rPr lang="nl-NL" sz="1800" dirty="0"/>
              <a:t>', 'Wed', '</a:t>
            </a:r>
            <a:r>
              <a:rPr lang="nl-NL" sz="1800" dirty="0" err="1"/>
              <a:t>Thu</a:t>
            </a:r>
            <a:r>
              <a:rPr lang="nl-NL" sz="1800" dirty="0"/>
              <a:t>', '</a:t>
            </a:r>
            <a:r>
              <a:rPr lang="nl-NL" sz="1800" dirty="0" err="1"/>
              <a:t>Fri</a:t>
            </a:r>
            <a:r>
              <a:rPr lang="nl-NL" sz="1800" dirty="0"/>
              <a:t>', '</a:t>
            </a:r>
            <a:r>
              <a:rPr lang="nl-NL" sz="1800" dirty="0" err="1"/>
              <a:t>Sat</a:t>
            </a:r>
            <a:r>
              <a:rPr lang="nl-NL" sz="1800" dirty="0"/>
              <a:t>']</a:t>
            </a:r>
            <a:endParaRPr lang="en-GB" sz="1800" dirty="0"/>
          </a:p>
          <a:p>
            <a:r>
              <a:rPr lang="en-GB" sz="1800" dirty="0" smtClean="0"/>
              <a:t>&gt;&gt;&gt; del Days[1]</a:t>
            </a:r>
            <a:endParaRPr lang="en-GB" sz="1800" dirty="0"/>
          </a:p>
          <a:p>
            <a:r>
              <a:rPr lang="nl-NL" sz="1800" dirty="0" smtClean="0"/>
              <a:t>[</a:t>
            </a:r>
            <a:r>
              <a:rPr lang="nl-NL" sz="1800" dirty="0"/>
              <a:t>'Mon', </a:t>
            </a:r>
            <a:r>
              <a:rPr lang="nl-NL" sz="1800" dirty="0" smtClean="0"/>
              <a:t>'Wed</a:t>
            </a:r>
            <a:r>
              <a:rPr lang="nl-NL" sz="1800" dirty="0"/>
              <a:t>', '</a:t>
            </a:r>
            <a:r>
              <a:rPr lang="nl-NL" sz="1800" dirty="0" err="1"/>
              <a:t>Thu</a:t>
            </a:r>
            <a:r>
              <a:rPr lang="nl-NL" sz="1800" dirty="0"/>
              <a:t>', '</a:t>
            </a:r>
            <a:r>
              <a:rPr lang="nl-NL" sz="1800" dirty="0" err="1"/>
              <a:t>Fri</a:t>
            </a:r>
            <a:r>
              <a:rPr lang="nl-NL" sz="1800" dirty="0"/>
              <a:t>', '</a:t>
            </a:r>
            <a:r>
              <a:rPr lang="nl-NL" sz="1800" dirty="0" err="1"/>
              <a:t>Sat</a:t>
            </a:r>
            <a:r>
              <a:rPr lang="nl-NL" sz="1800" dirty="0"/>
              <a:t>']</a:t>
            </a:r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b="1" dirty="0" smtClean="0">
                <a:solidFill>
                  <a:schemeClr val="accent1"/>
                </a:solidFill>
              </a:rPr>
              <a:t>pop</a:t>
            </a:r>
            <a:r>
              <a:rPr lang="en-GB" sz="1800" dirty="0" smtClean="0">
                <a:solidFill>
                  <a:schemeClr val="accent1"/>
                </a:solidFill>
              </a:rPr>
              <a:t>: Removes item at a specific index and returns it</a:t>
            </a:r>
          </a:p>
          <a:p>
            <a:r>
              <a:rPr lang="en-GB" sz="1800" dirty="0" smtClean="0"/>
              <a:t>&gt;&gt;&gt; Days = </a:t>
            </a:r>
            <a:r>
              <a:rPr lang="nl-NL" sz="1800" dirty="0" smtClean="0"/>
              <a:t>﻿['Mon', '</a:t>
            </a:r>
            <a:r>
              <a:rPr lang="nl-NL" sz="1800" dirty="0" err="1" smtClean="0"/>
              <a:t>Tue</a:t>
            </a:r>
            <a:r>
              <a:rPr lang="nl-NL" sz="1800" dirty="0" smtClean="0"/>
              <a:t>', 'Wed', '</a:t>
            </a:r>
            <a:r>
              <a:rPr lang="nl-NL" sz="1800" dirty="0" err="1" smtClean="0"/>
              <a:t>Thu</a:t>
            </a:r>
            <a:r>
              <a:rPr lang="nl-NL" sz="1800" dirty="0" smtClean="0"/>
              <a:t>', '</a:t>
            </a:r>
            <a:r>
              <a:rPr lang="nl-NL" sz="1800" dirty="0" err="1" smtClean="0"/>
              <a:t>Fri</a:t>
            </a:r>
            <a:r>
              <a:rPr lang="nl-NL" sz="1800" dirty="0" smtClean="0"/>
              <a:t>', '</a:t>
            </a:r>
            <a:r>
              <a:rPr lang="nl-NL" sz="1800" dirty="0" err="1" smtClean="0"/>
              <a:t>Sat</a:t>
            </a:r>
            <a:r>
              <a:rPr lang="nl-NL" sz="1800" dirty="0" smtClean="0"/>
              <a:t>']</a:t>
            </a:r>
          </a:p>
          <a:p>
            <a:r>
              <a:rPr lang="nl-NL" sz="1800" dirty="0" smtClean="0"/>
              <a:t>&gt;&gt;&gt; </a:t>
            </a:r>
            <a:r>
              <a:rPr lang="nl-NL" sz="1800" dirty="0" err="1" smtClean="0"/>
              <a:t>thursday</a:t>
            </a:r>
            <a:r>
              <a:rPr lang="nl-NL" sz="1800" dirty="0" smtClean="0"/>
              <a:t> = </a:t>
            </a:r>
            <a:r>
              <a:rPr lang="nl-NL" sz="1800" dirty="0" err="1" smtClean="0"/>
              <a:t>Days.pop</a:t>
            </a:r>
            <a:r>
              <a:rPr lang="nl-NL" sz="1800" dirty="0" smtClean="0"/>
              <a:t>(3)</a:t>
            </a:r>
            <a:endParaRPr lang="en-GB" sz="1800" dirty="0" smtClean="0"/>
          </a:p>
          <a:p>
            <a:r>
              <a:rPr lang="en-GB" sz="1800" dirty="0" smtClean="0"/>
              <a:t>﻿['Mon', 'Tue', 'Thu', 'Fri', 'Sat'] </a:t>
            </a:r>
          </a:p>
          <a:p>
            <a:endParaRPr lang="en-GB" sz="1800" dirty="0" smtClean="0"/>
          </a:p>
          <a:p>
            <a:r>
              <a:rPr lang="en-GB" sz="1800" dirty="0" smtClean="0">
                <a:solidFill>
                  <a:schemeClr val="accent1"/>
                </a:solidFill>
              </a:rPr>
              <a:t>Emptying a list (same as initialising the list)</a:t>
            </a:r>
          </a:p>
          <a:p>
            <a:r>
              <a:rPr lang="en-GB" sz="1800" dirty="0" smtClean="0"/>
              <a:t>&gt;&gt;&gt; Days = </a:t>
            </a:r>
            <a:r>
              <a:rPr lang="nl-NL" sz="1800" dirty="0" smtClean="0"/>
              <a:t>﻿['Mon', '</a:t>
            </a:r>
            <a:r>
              <a:rPr lang="nl-NL" sz="1800" dirty="0" err="1" smtClean="0"/>
              <a:t>Tue</a:t>
            </a:r>
            <a:r>
              <a:rPr lang="nl-NL" sz="1800" dirty="0" smtClean="0"/>
              <a:t>', 'Wed', '</a:t>
            </a:r>
            <a:r>
              <a:rPr lang="nl-NL" sz="1800" dirty="0" err="1" smtClean="0"/>
              <a:t>Thu</a:t>
            </a:r>
            <a:r>
              <a:rPr lang="nl-NL" sz="1800" dirty="0" smtClean="0"/>
              <a:t>', '</a:t>
            </a:r>
            <a:r>
              <a:rPr lang="nl-NL" sz="1800" dirty="0" err="1" smtClean="0"/>
              <a:t>Fri</a:t>
            </a:r>
            <a:r>
              <a:rPr lang="nl-NL" sz="1800" dirty="0" smtClean="0"/>
              <a:t>', '</a:t>
            </a:r>
            <a:r>
              <a:rPr lang="nl-NL" sz="1800" dirty="0" err="1" smtClean="0"/>
              <a:t>Sat</a:t>
            </a:r>
            <a:r>
              <a:rPr lang="nl-NL" sz="1800" dirty="0" smtClean="0"/>
              <a:t>']</a:t>
            </a:r>
            <a:endParaRPr lang="en-GB" sz="1800" dirty="0" smtClean="0"/>
          </a:p>
          <a:p>
            <a:r>
              <a:rPr lang="en-GB" sz="1800" dirty="0" smtClean="0"/>
              <a:t>&gt;&gt;&gt;Days = []</a:t>
            </a:r>
          </a:p>
          <a:p>
            <a:r>
              <a:rPr lang="en-GB" sz="1800" dirty="0" smtClean="0"/>
              <a:t>&gt;&gt;&gt;Days</a:t>
            </a:r>
          </a:p>
          <a:p>
            <a:r>
              <a:rPr lang="en-GB" sz="1800" dirty="0" smtClean="0"/>
              <a:t>[]</a:t>
            </a:r>
          </a:p>
          <a:p>
            <a:endParaRPr lang="en-GB" sz="2039" dirty="0" smtClean="0"/>
          </a:p>
          <a:p>
            <a:endParaRPr sz="2039" dirty="0"/>
          </a:p>
        </p:txBody>
      </p:sp>
    </p:spTree>
    <p:extLst>
      <p:ext uri="{BB962C8B-B14F-4D97-AF65-F5344CB8AC3E}">
        <p14:creationId xmlns:p14="http://schemas.microsoft.com/office/powerpoint/2010/main" val="166814649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earching Li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Searching Lists</a:t>
            </a:r>
          </a:p>
        </p:txBody>
      </p:sp>
      <p:pic>
        <p:nvPicPr>
          <p:cNvPr id="357" name="Screenshot 2015-11-01 15.56.03.png" descr="Screenshot 2015-11-01 15.56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406" y="2198191"/>
            <a:ext cx="2643188" cy="10804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178184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Editing Li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Editing Lists</a:t>
            </a:r>
          </a:p>
        </p:txBody>
      </p:sp>
      <p:pic>
        <p:nvPicPr>
          <p:cNvPr id="368" name="Screenshot 2015-11-01 15.36.22.png" descr="Screenshot 2015-11-01 15.36.22.png"/>
          <p:cNvPicPr>
            <a:picLocks noChangeAspect="1"/>
          </p:cNvPicPr>
          <p:nvPr/>
        </p:nvPicPr>
        <p:blipFill>
          <a:blip r:embed="rId2">
            <a:extLst/>
          </a:blip>
          <a:srcRect t="49642"/>
          <a:stretch>
            <a:fillRect/>
          </a:stretch>
        </p:blipFill>
        <p:spPr>
          <a:xfrm>
            <a:off x="3430488" y="2387435"/>
            <a:ext cx="7116961" cy="804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Content is edited in-place - lists are mutable!"/>
          <p:cNvSpPr txBox="1"/>
          <p:nvPr/>
        </p:nvSpPr>
        <p:spPr>
          <a:xfrm>
            <a:off x="3524683" y="3498852"/>
            <a:ext cx="6928571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tabLst>
                <a:tab pos="98223" algn="l"/>
                <a:tab pos="321457" algn="l"/>
              </a:tabLst>
              <a:defRPr sz="2900"/>
            </a:pPr>
            <a:r>
              <a:rPr sz="2039"/>
              <a:t>Content is edited in-place - lists are </a:t>
            </a:r>
            <a:r>
              <a:rPr sz="2039" b="1">
                <a:latin typeface="Helvetica"/>
                <a:ea typeface="Helvetica"/>
                <a:cs typeface="Helvetica"/>
                <a:sym typeface="Helvetica"/>
              </a:rPr>
              <a:t>mutable!</a:t>
            </a:r>
          </a:p>
        </p:txBody>
      </p:sp>
    </p:spTree>
    <p:extLst>
      <p:ext uri="{BB962C8B-B14F-4D97-AF65-F5344CB8AC3E}">
        <p14:creationId xmlns:p14="http://schemas.microsoft.com/office/powerpoint/2010/main" val="193842043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300</Words>
  <Application>Microsoft Macintosh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Helvetica</vt:lpstr>
      <vt:lpstr>Arial</vt:lpstr>
      <vt:lpstr>Office Theme</vt:lpstr>
      <vt:lpstr>Introduction to Computer Programming Lecture 2.2:   Lists &amp; Strings</vt:lpstr>
      <vt:lpstr>Lists in Python</vt:lpstr>
      <vt:lpstr>Lists in Python</vt:lpstr>
      <vt:lpstr>Creating Lists</vt:lpstr>
      <vt:lpstr>Editing Lists</vt:lpstr>
      <vt:lpstr>Adding to Lists</vt:lpstr>
      <vt:lpstr>Removing from Lists</vt:lpstr>
      <vt:lpstr>Searching Lists</vt:lpstr>
      <vt:lpstr>Editing Lists</vt:lpstr>
      <vt:lpstr>Strings in Python</vt:lpstr>
      <vt:lpstr>PowerPoint Presentation</vt:lpstr>
      <vt:lpstr>Strings are Immutable</vt:lpstr>
      <vt:lpstr>Strings Operators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16</cp:revision>
  <cp:lastPrinted>2020-09-16T11:18:38Z</cp:lastPrinted>
  <dcterms:created xsi:type="dcterms:W3CDTF">2020-07-27T15:40:34Z</dcterms:created>
  <dcterms:modified xsi:type="dcterms:W3CDTF">2020-09-16T11:26:42Z</dcterms:modified>
</cp:coreProperties>
</file>