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8" r:id="rId5"/>
    <p:sldId id="260" r:id="rId6"/>
    <p:sldId id="261" r:id="rId7"/>
    <p:sldId id="270" r:id="rId8"/>
    <p:sldId id="272" r:id="rId9"/>
    <p:sldId id="273" r:id="rId10"/>
    <p:sldId id="271" r:id="rId11"/>
    <p:sldId id="274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2"/>
    <p:restoredTop sz="94737"/>
  </p:normalViewPr>
  <p:slideViewPr>
    <p:cSldViewPr snapToGrid="0" snapToObjects="1">
      <p:cViewPr>
        <p:scale>
          <a:sx n="70" d="100"/>
          <a:sy n="70" d="100"/>
        </p:scale>
        <p:origin x="22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0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Chop off end of video, summary</a:t>
            </a:r>
            <a:r>
              <a:rPr lang="en-US" baseline="0" smtClean="0"/>
              <a:t> not needed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9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5:…"/>
          <p:cNvSpPr txBox="1">
            <a:spLocks noGrp="1"/>
          </p:cNvSpPr>
          <p:nvPr>
            <p:ph type="ctrTitle"/>
          </p:nvPr>
        </p:nvSpPr>
        <p:spPr>
          <a:xfrm>
            <a:off x="1270000" y="1371600"/>
            <a:ext cx="10464800" cy="3302000"/>
          </a:xfrm>
          <a:prstGeom prst="rect">
            <a:avLst/>
          </a:prstGeom>
        </p:spPr>
        <p:txBody>
          <a:bodyPr/>
          <a:lstStyle/>
          <a:p>
            <a:pPr defTabSz="303783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4.1</a:t>
            </a:r>
            <a:r>
              <a:rPr dirty="0" smtClean="0"/>
              <a:t>:</a:t>
            </a:r>
            <a:endParaRPr dirty="0"/>
          </a:p>
          <a:p>
            <a:pPr defTabSz="303783">
              <a:defRPr sz="4160"/>
            </a:pPr>
            <a:r>
              <a:rPr dirty="0"/>
              <a:t> </a:t>
            </a:r>
          </a:p>
          <a:p>
            <a:pPr defTabSz="303783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Functions in Python</a:t>
            </a:r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1473200" y="56896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315468">
              <a:defRPr sz="2268"/>
            </a:pPr>
            <a:r>
              <a:t>Department of Engineering Mathematics</a:t>
            </a:r>
          </a:p>
          <a:p>
            <a:pPr defTabSz="315468">
              <a:defRPr sz="2268"/>
            </a:pPr>
            <a:endParaRPr/>
          </a:p>
        </p:txBody>
      </p:sp>
      <p:sp>
        <p:nvSpPr>
          <p:cNvPr id="122" name="Helmut Hauser"/>
          <p:cNvSpPr txBox="1"/>
          <p:nvPr/>
        </p:nvSpPr>
        <p:spPr>
          <a:xfrm>
            <a:off x="1473200" y="503555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315468">
              <a:defRPr sz="3294"/>
            </a:pPr>
            <a:r>
              <a:rPr lang="en-GB" dirty="0" smtClean="0"/>
              <a:t>Hemma Philamore</a:t>
            </a:r>
            <a:endParaRPr dirty="0"/>
          </a:p>
          <a:p>
            <a:pPr defTabSz="315468">
              <a:defRPr sz="1728"/>
            </a:pP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"/>
          <p:cNvGrpSpPr/>
          <p:nvPr/>
        </p:nvGrpSpPr>
        <p:grpSpPr>
          <a:xfrm>
            <a:off x="3816257" y="3551194"/>
            <a:ext cx="6334643" cy="5505478"/>
            <a:chOff x="0" y="0"/>
            <a:chExt cx="6334642" cy="5505476"/>
          </a:xfrm>
        </p:grpSpPr>
        <p:pic>
          <p:nvPicPr>
            <p:cNvPr id="23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6371" y="0"/>
              <a:ext cx="3756819" cy="34213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4471584"/>
              <a:ext cx="6334643" cy="1033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6" name="Return Statements"/>
          <p:cNvSpPr txBox="1"/>
          <p:nvPr/>
        </p:nvSpPr>
        <p:spPr>
          <a:xfrm>
            <a:off x="3094888" y="476249"/>
            <a:ext cx="681502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t>Return Statements</a:t>
            </a:r>
          </a:p>
        </p:txBody>
      </p:sp>
      <p:sp>
        <p:nvSpPr>
          <p:cNvPr id="237" name="If you return more values, Python converts into a tuple."/>
          <p:cNvSpPr txBox="1"/>
          <p:nvPr/>
        </p:nvSpPr>
        <p:spPr>
          <a:xfrm>
            <a:off x="2103533" y="2436785"/>
            <a:ext cx="8797734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800"/>
            </a:lvl1pPr>
          </a:lstStyle>
          <a:p>
            <a:r>
              <a:t>If you return more values, Python converts into a tuple.</a:t>
            </a:r>
          </a:p>
        </p:txBody>
      </p:sp>
      <p:sp>
        <p:nvSpPr>
          <p:cNvPr id="238" name="Python returns here a tuple with 2 element"/>
          <p:cNvSpPr/>
          <p:nvPr/>
        </p:nvSpPr>
        <p:spPr>
          <a:xfrm>
            <a:off x="6954918" y="4853007"/>
            <a:ext cx="4899422" cy="1868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74" y="0"/>
                </a:moveTo>
                <a:cubicBezTo>
                  <a:pt x="8000" y="0"/>
                  <a:pt x="7779" y="580"/>
                  <a:pt x="7779" y="1299"/>
                </a:cubicBezTo>
                <a:lnTo>
                  <a:pt x="7779" y="12968"/>
                </a:lnTo>
                <a:lnTo>
                  <a:pt x="0" y="21600"/>
                </a:lnTo>
                <a:lnTo>
                  <a:pt x="11830" y="16694"/>
                </a:lnTo>
                <a:lnTo>
                  <a:pt x="21105" y="16694"/>
                </a:lnTo>
                <a:cubicBezTo>
                  <a:pt x="21379" y="16694"/>
                  <a:pt x="21600" y="16114"/>
                  <a:pt x="21600" y="15396"/>
                </a:cubicBezTo>
                <a:lnTo>
                  <a:pt x="21600" y="1299"/>
                </a:lnTo>
                <a:cubicBezTo>
                  <a:pt x="21600" y="580"/>
                  <a:pt x="21379" y="0"/>
                  <a:pt x="21105" y="0"/>
                </a:cubicBezTo>
                <a:lnTo>
                  <a:pt x="8274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r"/>
            <a:r>
              <a:rPr dirty="0"/>
              <a:t>Python returns </a:t>
            </a:r>
            <a:endParaRPr lang="en-GB" dirty="0" smtClean="0"/>
          </a:p>
          <a:p>
            <a:pPr algn="r"/>
            <a:r>
              <a:rPr dirty="0" smtClean="0"/>
              <a:t>here </a:t>
            </a:r>
            <a:r>
              <a:rPr dirty="0"/>
              <a:t>a tuple </a:t>
            </a:r>
            <a:endParaRPr lang="en-GB" dirty="0" smtClean="0"/>
          </a:p>
          <a:p>
            <a:pPr algn="r"/>
            <a:r>
              <a:rPr dirty="0" smtClean="0"/>
              <a:t>with </a:t>
            </a:r>
            <a:r>
              <a:rPr dirty="0"/>
              <a:t>2 element</a:t>
            </a:r>
          </a:p>
        </p:txBody>
      </p:sp>
      <p:sp>
        <p:nvSpPr>
          <p:cNvPr id="239" name="This is variable is a tuple"/>
          <p:cNvSpPr/>
          <p:nvPr/>
        </p:nvSpPr>
        <p:spPr>
          <a:xfrm>
            <a:off x="719922" y="6110237"/>
            <a:ext cx="3238898" cy="1914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22" y="0"/>
                </a:moveTo>
                <a:cubicBezTo>
                  <a:pt x="278" y="0"/>
                  <a:pt x="0" y="471"/>
                  <a:pt x="0" y="1052"/>
                </a:cubicBezTo>
                <a:lnTo>
                  <a:pt x="0" y="11445"/>
                </a:lnTo>
                <a:cubicBezTo>
                  <a:pt x="0" y="12026"/>
                  <a:pt x="278" y="12497"/>
                  <a:pt x="622" y="12497"/>
                </a:cubicBezTo>
                <a:lnTo>
                  <a:pt x="15393" y="12497"/>
                </a:lnTo>
                <a:lnTo>
                  <a:pt x="21600" y="21600"/>
                </a:lnTo>
                <a:lnTo>
                  <a:pt x="17333" y="8713"/>
                </a:lnTo>
                <a:lnTo>
                  <a:pt x="17333" y="1052"/>
                </a:lnTo>
                <a:cubicBezTo>
                  <a:pt x="17333" y="471"/>
                  <a:pt x="17055" y="0"/>
                  <a:pt x="16711" y="0"/>
                </a:cubicBezTo>
                <a:lnTo>
                  <a:pt x="62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l"/>
            <a:r>
              <a:rPr dirty="0"/>
              <a:t>This is variable </a:t>
            </a:r>
            <a:endParaRPr lang="en-GB" dirty="0" smtClean="0"/>
          </a:p>
          <a:p>
            <a:pPr algn="l"/>
            <a:r>
              <a:rPr dirty="0" smtClean="0"/>
              <a:t>is </a:t>
            </a:r>
            <a:r>
              <a:rPr dirty="0"/>
              <a:t>a tuple</a:t>
            </a:r>
          </a:p>
        </p:txBody>
      </p:sp>
      <p:sp>
        <p:nvSpPr>
          <p:cNvPr id="240" name="individual values can be accessed"/>
          <p:cNvSpPr/>
          <p:nvPr/>
        </p:nvSpPr>
        <p:spPr>
          <a:xfrm>
            <a:off x="8852759" y="8184026"/>
            <a:ext cx="3756820" cy="1107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192" y="0"/>
                </a:moveTo>
                <a:cubicBezTo>
                  <a:pt x="6896" y="0"/>
                  <a:pt x="6656" y="814"/>
                  <a:pt x="6656" y="1819"/>
                </a:cubicBezTo>
                <a:lnTo>
                  <a:pt x="6656" y="8970"/>
                </a:lnTo>
                <a:lnTo>
                  <a:pt x="0" y="12607"/>
                </a:lnTo>
                <a:lnTo>
                  <a:pt x="6656" y="16244"/>
                </a:lnTo>
                <a:lnTo>
                  <a:pt x="6656" y="19781"/>
                </a:lnTo>
                <a:cubicBezTo>
                  <a:pt x="6656" y="20786"/>
                  <a:pt x="6896" y="21600"/>
                  <a:pt x="7192" y="21600"/>
                </a:cubicBezTo>
                <a:lnTo>
                  <a:pt x="21064" y="21600"/>
                </a:lnTo>
                <a:cubicBezTo>
                  <a:pt x="21360" y="21600"/>
                  <a:pt x="21600" y="20786"/>
                  <a:pt x="21600" y="19781"/>
                </a:cubicBezTo>
                <a:lnTo>
                  <a:pt x="21600" y="1819"/>
                </a:lnTo>
                <a:cubicBezTo>
                  <a:pt x="21600" y="814"/>
                  <a:pt x="21360" y="0"/>
                  <a:pt x="21064" y="0"/>
                </a:cubicBezTo>
                <a:lnTo>
                  <a:pt x="719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r"/>
            <a:r>
              <a:rPr dirty="0"/>
              <a:t>individual values </a:t>
            </a:r>
            <a:endParaRPr lang="en-GB" dirty="0" smtClean="0"/>
          </a:p>
          <a:p>
            <a:pPr algn="r"/>
            <a:r>
              <a:rPr dirty="0" smtClean="0"/>
              <a:t>can </a:t>
            </a:r>
            <a:r>
              <a:rPr dirty="0"/>
              <a:t>be accessed</a:t>
            </a:r>
          </a:p>
        </p:txBody>
      </p:sp>
    </p:spTree>
    <p:extLst>
      <p:ext uri="{BB962C8B-B14F-4D97-AF65-F5344CB8AC3E}">
        <p14:creationId xmlns:p14="http://schemas.microsoft.com/office/powerpoint/2010/main" val="9262631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 advAuto="0"/>
      <p:bldP spid="237" grpId="0" animBg="1" advAuto="0"/>
      <p:bldP spid="238" grpId="0" animBg="1" advAuto="0"/>
      <p:bldP spid="239" grpId="0" animBg="1" advAuto="0"/>
      <p:bldP spid="240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urn Statements"/>
          <p:cNvSpPr txBox="1"/>
          <p:nvPr/>
        </p:nvSpPr>
        <p:spPr>
          <a:xfrm>
            <a:off x="4719061" y="472261"/>
            <a:ext cx="356668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rPr lang="en-GB" dirty="0" smtClean="0"/>
              <a:t>Summary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1764"/>
          <a:stretch/>
        </p:blipFill>
        <p:spPr>
          <a:xfrm>
            <a:off x="2224024" y="3584448"/>
            <a:ext cx="12755880" cy="5438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77313"/>
          <a:stretch/>
        </p:blipFill>
        <p:spPr>
          <a:xfrm>
            <a:off x="2224024" y="2907887"/>
            <a:ext cx="12755880" cy="67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989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unctions"/>
          <p:cNvSpPr txBox="1"/>
          <p:nvPr/>
        </p:nvSpPr>
        <p:spPr>
          <a:xfrm>
            <a:off x="4683099" y="476249"/>
            <a:ext cx="3638602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t>Functions</a:t>
            </a:r>
          </a:p>
        </p:txBody>
      </p:sp>
      <p:sp>
        <p:nvSpPr>
          <p:cNvPr id="128" name="Functions are blocks of code that can be reused throughout your program."/>
          <p:cNvSpPr txBox="1"/>
          <p:nvPr/>
        </p:nvSpPr>
        <p:spPr>
          <a:xfrm>
            <a:off x="290648" y="1801243"/>
            <a:ext cx="1241221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Functions are blocks of code that can be reused throughout your program. </a:t>
            </a:r>
          </a:p>
        </p:txBody>
      </p:sp>
      <p:sp>
        <p:nvSpPr>
          <p:cNvPr id="129" name="function"/>
          <p:cNvSpPr/>
          <p:nvPr/>
        </p:nvSpPr>
        <p:spPr>
          <a:xfrm>
            <a:off x="5247226" y="4140200"/>
            <a:ext cx="2499057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function</a:t>
            </a:r>
          </a:p>
        </p:txBody>
      </p:sp>
      <p:grpSp>
        <p:nvGrpSpPr>
          <p:cNvPr id="132" name="Group"/>
          <p:cNvGrpSpPr/>
          <p:nvPr/>
        </p:nvGrpSpPr>
        <p:grpSpPr>
          <a:xfrm>
            <a:off x="1739047" y="3062965"/>
            <a:ext cx="3528632" cy="2080372"/>
            <a:chOff x="-16329" y="0"/>
            <a:chExt cx="3528630" cy="2080370"/>
          </a:xfrm>
        </p:grpSpPr>
        <p:sp>
          <p:nvSpPr>
            <p:cNvPr id="130" name="Arrow"/>
            <p:cNvSpPr/>
            <p:nvPr/>
          </p:nvSpPr>
          <p:spPr>
            <a:xfrm>
              <a:off x="2242300" y="1344100"/>
              <a:ext cx="1270001" cy="736270"/>
            </a:xfrm>
            <a:prstGeom prst="rightArrow">
              <a:avLst>
                <a:gd name="adj1" fmla="val 23256"/>
                <a:gd name="adj2" fmla="val 63552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input"/>
            <p:cNvSpPr/>
            <p:nvPr/>
          </p:nvSpPr>
          <p:spPr>
            <a:xfrm>
              <a:off x="-16329" y="0"/>
              <a:ext cx="2204244" cy="1473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2" y="0"/>
                  </a:moveTo>
                  <a:cubicBezTo>
                    <a:pt x="279" y="0"/>
                    <a:pt x="0" y="417"/>
                    <a:pt x="0" y="931"/>
                  </a:cubicBezTo>
                  <a:lnTo>
                    <a:pt x="0" y="10256"/>
                  </a:lnTo>
                  <a:cubicBezTo>
                    <a:pt x="0" y="10770"/>
                    <a:pt x="279" y="11187"/>
                    <a:pt x="622" y="11187"/>
                  </a:cubicBezTo>
                  <a:lnTo>
                    <a:pt x="19648" y="11187"/>
                  </a:lnTo>
                  <a:lnTo>
                    <a:pt x="21600" y="21600"/>
                  </a:lnTo>
                  <a:lnTo>
                    <a:pt x="20954" y="5113"/>
                  </a:lnTo>
                  <a:lnTo>
                    <a:pt x="20954" y="931"/>
                  </a:lnTo>
                  <a:cubicBezTo>
                    <a:pt x="20954" y="417"/>
                    <a:pt x="20676" y="0"/>
                    <a:pt x="20332" y="0"/>
                  </a:cubicBezTo>
                  <a:lnTo>
                    <a:pt x="622" y="0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dirty="0" smtClean="0"/>
                <a:t>input</a:t>
              </a:r>
              <a:endParaRPr dirty="0"/>
            </a:p>
          </p:txBody>
        </p:sp>
      </p:grpSp>
      <p:grpSp>
        <p:nvGrpSpPr>
          <p:cNvPr id="135" name="Group"/>
          <p:cNvGrpSpPr/>
          <p:nvPr/>
        </p:nvGrpSpPr>
        <p:grpSpPr>
          <a:xfrm>
            <a:off x="7748410" y="3088762"/>
            <a:ext cx="3701471" cy="2054574"/>
            <a:chOff x="0" y="0"/>
            <a:chExt cx="3701470" cy="2054572"/>
          </a:xfrm>
        </p:grpSpPr>
        <p:sp>
          <p:nvSpPr>
            <p:cNvPr id="133" name="Arrow"/>
            <p:cNvSpPr/>
            <p:nvPr/>
          </p:nvSpPr>
          <p:spPr>
            <a:xfrm>
              <a:off x="0" y="1318303"/>
              <a:ext cx="1270000" cy="736270"/>
            </a:xfrm>
            <a:prstGeom prst="rightArrow">
              <a:avLst>
                <a:gd name="adj1" fmla="val 23256"/>
                <a:gd name="adj2" fmla="val 63552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4" name="output"/>
            <p:cNvSpPr/>
            <p:nvPr/>
          </p:nvSpPr>
          <p:spPr>
            <a:xfrm>
              <a:off x="975335" y="0"/>
              <a:ext cx="2726136" cy="142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60" y="0"/>
                  </a:moveTo>
                  <a:cubicBezTo>
                    <a:pt x="4882" y="0"/>
                    <a:pt x="4657" y="432"/>
                    <a:pt x="4657" y="965"/>
                  </a:cubicBezTo>
                  <a:lnTo>
                    <a:pt x="4657" y="8410"/>
                  </a:lnTo>
                  <a:lnTo>
                    <a:pt x="0" y="21600"/>
                  </a:lnTo>
                  <a:lnTo>
                    <a:pt x="6220" y="11593"/>
                  </a:lnTo>
                  <a:lnTo>
                    <a:pt x="21097" y="11593"/>
                  </a:lnTo>
                  <a:cubicBezTo>
                    <a:pt x="21375" y="11593"/>
                    <a:pt x="21600" y="11161"/>
                    <a:pt x="21600" y="10628"/>
                  </a:cubicBezTo>
                  <a:lnTo>
                    <a:pt x="21600" y="965"/>
                  </a:lnTo>
                  <a:cubicBezTo>
                    <a:pt x="21600" y="432"/>
                    <a:pt x="21375" y="0"/>
                    <a:pt x="21097" y="0"/>
                  </a:cubicBezTo>
                  <a:lnTo>
                    <a:pt x="5160" y="0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GB" dirty="0" smtClean="0"/>
                <a:t>        </a:t>
              </a:r>
              <a:r>
                <a:rPr dirty="0" smtClean="0"/>
                <a:t>output</a:t>
              </a:r>
              <a:endParaRPr dirty="0"/>
            </a:p>
          </p:txBody>
        </p:sp>
      </p:grpSp>
      <p:grpSp>
        <p:nvGrpSpPr>
          <p:cNvPr id="139" name="Group"/>
          <p:cNvGrpSpPr/>
          <p:nvPr/>
        </p:nvGrpSpPr>
        <p:grpSpPr>
          <a:xfrm>
            <a:off x="3997677" y="5672666"/>
            <a:ext cx="5020734" cy="1270001"/>
            <a:chOff x="0" y="0"/>
            <a:chExt cx="5020733" cy="1270000"/>
          </a:xfrm>
        </p:grpSpPr>
        <p:sp>
          <p:nvSpPr>
            <p:cNvPr id="136" name="square"/>
            <p:cNvSpPr/>
            <p:nvPr/>
          </p:nvSpPr>
          <p:spPr>
            <a:xfrm>
              <a:off x="1249549" y="0"/>
              <a:ext cx="2499057" cy="1270000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1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square</a:t>
              </a:r>
            </a:p>
          </p:txBody>
        </p:sp>
        <p:sp>
          <p:nvSpPr>
            <p:cNvPr id="137" name="Arrow"/>
            <p:cNvSpPr/>
            <p:nvPr/>
          </p:nvSpPr>
          <p:spPr>
            <a:xfrm>
              <a:off x="0" y="266865"/>
              <a:ext cx="1270000" cy="736270"/>
            </a:xfrm>
            <a:prstGeom prst="rightArrow">
              <a:avLst>
                <a:gd name="adj1" fmla="val 23256"/>
                <a:gd name="adj2" fmla="val 63552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8" name="Arrow"/>
            <p:cNvSpPr/>
            <p:nvPr/>
          </p:nvSpPr>
          <p:spPr>
            <a:xfrm>
              <a:off x="3750733" y="266865"/>
              <a:ext cx="1270001" cy="736270"/>
            </a:xfrm>
            <a:prstGeom prst="rightArrow">
              <a:avLst>
                <a:gd name="adj1" fmla="val 23256"/>
                <a:gd name="adj2" fmla="val 63552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0" name="5"/>
          <p:cNvSpPr txBox="1"/>
          <p:nvPr/>
        </p:nvSpPr>
        <p:spPr>
          <a:xfrm>
            <a:off x="1813829" y="6053666"/>
            <a:ext cx="49560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t>5  </a:t>
            </a:r>
          </a:p>
        </p:txBody>
      </p:sp>
      <p:sp>
        <p:nvSpPr>
          <p:cNvPr id="141" name="25"/>
          <p:cNvSpPr txBox="1"/>
          <p:nvPr/>
        </p:nvSpPr>
        <p:spPr>
          <a:xfrm>
            <a:off x="9957544" y="6053666"/>
            <a:ext cx="49560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t>25</a:t>
            </a:r>
          </a:p>
        </p:txBody>
      </p:sp>
      <p:grpSp>
        <p:nvGrpSpPr>
          <p:cNvPr id="145" name="Group"/>
          <p:cNvGrpSpPr/>
          <p:nvPr/>
        </p:nvGrpSpPr>
        <p:grpSpPr>
          <a:xfrm>
            <a:off x="3986387" y="7205133"/>
            <a:ext cx="5020735" cy="1270001"/>
            <a:chOff x="0" y="0"/>
            <a:chExt cx="5020733" cy="1270000"/>
          </a:xfrm>
        </p:grpSpPr>
        <p:sp>
          <p:nvSpPr>
            <p:cNvPr id="142" name="find max"/>
            <p:cNvSpPr/>
            <p:nvPr/>
          </p:nvSpPr>
          <p:spPr>
            <a:xfrm>
              <a:off x="1249549" y="0"/>
              <a:ext cx="2499057" cy="1270000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1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find max</a:t>
              </a:r>
            </a:p>
          </p:txBody>
        </p:sp>
        <p:sp>
          <p:nvSpPr>
            <p:cNvPr id="143" name="Arrow"/>
            <p:cNvSpPr/>
            <p:nvPr/>
          </p:nvSpPr>
          <p:spPr>
            <a:xfrm>
              <a:off x="0" y="266865"/>
              <a:ext cx="1270000" cy="736270"/>
            </a:xfrm>
            <a:prstGeom prst="rightArrow">
              <a:avLst>
                <a:gd name="adj1" fmla="val 23256"/>
                <a:gd name="adj2" fmla="val 63552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4" name="Arrow"/>
            <p:cNvSpPr/>
            <p:nvPr/>
          </p:nvSpPr>
          <p:spPr>
            <a:xfrm>
              <a:off x="3750733" y="266865"/>
              <a:ext cx="1270001" cy="736270"/>
            </a:xfrm>
            <a:prstGeom prst="rightArrow">
              <a:avLst>
                <a:gd name="adj1" fmla="val 23256"/>
                <a:gd name="adj2" fmla="val 63552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6" name="[1, 41, 34, 5]"/>
          <p:cNvSpPr txBox="1"/>
          <p:nvPr/>
        </p:nvSpPr>
        <p:spPr>
          <a:xfrm>
            <a:off x="1111697" y="7586133"/>
            <a:ext cx="215387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t>[1, 41, 34, 5] </a:t>
            </a:r>
          </a:p>
        </p:txBody>
      </p:sp>
      <p:sp>
        <p:nvSpPr>
          <p:cNvPr id="147" name="41"/>
          <p:cNvSpPr txBox="1"/>
          <p:nvPr/>
        </p:nvSpPr>
        <p:spPr>
          <a:xfrm>
            <a:off x="9839011" y="7586133"/>
            <a:ext cx="49560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t>41</a:t>
            </a:r>
          </a:p>
        </p:txBody>
      </p:sp>
      <p:sp>
        <p:nvSpPr>
          <p:cNvPr id="148" name="numbers, strings,…"/>
          <p:cNvSpPr txBox="1"/>
          <p:nvPr/>
        </p:nvSpPr>
        <p:spPr>
          <a:xfrm>
            <a:off x="473262" y="4165600"/>
            <a:ext cx="317674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/>
            </a:pPr>
            <a:r>
              <a:t>numbers, strings,</a:t>
            </a:r>
          </a:p>
          <a:p>
            <a:pPr>
              <a:defRPr sz="2700"/>
            </a:pPr>
            <a:r>
              <a:t>variables, </a:t>
            </a:r>
          </a:p>
          <a:p>
            <a:pPr>
              <a:defRPr sz="2700"/>
            </a:pPr>
            <a:r>
              <a:t>data structures, etc.</a:t>
            </a:r>
          </a:p>
        </p:txBody>
      </p:sp>
      <p:sp>
        <p:nvSpPr>
          <p:cNvPr id="149" name="number, string,…"/>
          <p:cNvSpPr txBox="1"/>
          <p:nvPr/>
        </p:nvSpPr>
        <p:spPr>
          <a:xfrm>
            <a:off x="9440520" y="4165600"/>
            <a:ext cx="300529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/>
            </a:pPr>
            <a:r>
              <a:t>number, string,</a:t>
            </a:r>
          </a:p>
          <a:p>
            <a:pPr>
              <a:defRPr sz="2700"/>
            </a:pPr>
            <a:r>
              <a:t>variable, </a:t>
            </a:r>
          </a:p>
          <a:p>
            <a:pPr>
              <a:defRPr sz="2700"/>
            </a:pPr>
            <a:r>
              <a:t>data structure, etc.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1" animBg="1" advAuto="0"/>
      <p:bldP spid="135" grpId="2" animBg="1" advAuto="0"/>
      <p:bldP spid="139" grpId="5" animBg="1" advAuto="0"/>
      <p:bldP spid="140" grpId="6" animBg="1" advAuto="0"/>
      <p:bldP spid="141" grpId="7" animBg="1" advAuto="0"/>
      <p:bldP spid="145" grpId="8" animBg="1" advAuto="0"/>
      <p:bldP spid="146" grpId="9" animBg="1" advAuto="0"/>
      <p:bldP spid="147" grpId="10" animBg="1" advAuto="0"/>
      <p:bldP spid="148" grpId="3" animBg="1" advAuto="0"/>
      <p:bldP spid="149" grpId="4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unctions often lead to cleaner code that is easier to understand and maintain. Code is typically smaller and more reusable."/>
          <p:cNvSpPr txBox="1"/>
          <p:nvPr/>
        </p:nvSpPr>
        <p:spPr>
          <a:xfrm>
            <a:off x="194858" y="1508649"/>
            <a:ext cx="12809942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800"/>
            </a:pPr>
            <a:r>
              <a:rPr dirty="0"/>
              <a:t>Functions often lead to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cleaner code</a:t>
            </a:r>
            <a:r>
              <a:rPr dirty="0"/>
              <a:t> that is easier to understand and maintain. </a:t>
            </a:r>
            <a:endParaRPr lang="en-GB" dirty="0" smtClean="0"/>
          </a:p>
          <a:p>
            <a:pPr algn="l">
              <a:defRPr sz="2800"/>
            </a:pPr>
            <a:endParaRPr lang="en-GB" dirty="0" smtClean="0"/>
          </a:p>
          <a:p>
            <a:pPr algn="l">
              <a:defRPr sz="2800"/>
            </a:pPr>
            <a:r>
              <a:rPr dirty="0" smtClean="0"/>
              <a:t>Code </a:t>
            </a:r>
            <a:r>
              <a:rPr dirty="0"/>
              <a:t>is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 typically </a:t>
            </a:r>
            <a:r>
              <a:rPr lang="en-GB" b="1" dirty="0" smtClean="0">
                <a:latin typeface="Helvetica"/>
                <a:ea typeface="Helvetica"/>
                <a:cs typeface="Helvetica"/>
                <a:sym typeface="Helvetica"/>
              </a:rPr>
              <a:t>shorter/</a:t>
            </a:r>
            <a:r>
              <a:rPr b="1" dirty="0" smtClean="0">
                <a:latin typeface="Helvetica"/>
                <a:ea typeface="Helvetica"/>
                <a:cs typeface="Helvetica"/>
                <a:sym typeface="Helvetica"/>
              </a:rPr>
              <a:t>smaller </a:t>
            </a:r>
            <a:r>
              <a:rPr dirty="0"/>
              <a:t>and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more</a:t>
            </a:r>
            <a:r>
              <a:rPr dirty="0"/>
              <a:t>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reusable</a:t>
            </a:r>
            <a:r>
              <a:rPr dirty="0"/>
              <a:t>.</a:t>
            </a:r>
          </a:p>
        </p:txBody>
      </p:sp>
      <p:sp>
        <p:nvSpPr>
          <p:cNvPr id="152" name="Some code"/>
          <p:cNvSpPr/>
          <p:nvPr/>
        </p:nvSpPr>
        <p:spPr>
          <a:xfrm>
            <a:off x="1921013" y="3556952"/>
            <a:ext cx="2499057" cy="5472633"/>
          </a:xfrm>
          <a:prstGeom prst="roundRect">
            <a:avLst>
              <a:gd name="adj" fmla="val 7623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Some code</a:t>
            </a:r>
          </a:p>
        </p:txBody>
      </p:sp>
      <p:sp>
        <p:nvSpPr>
          <p:cNvPr id="153" name="Some code"/>
          <p:cNvSpPr/>
          <p:nvPr/>
        </p:nvSpPr>
        <p:spPr>
          <a:xfrm>
            <a:off x="1921013" y="4197501"/>
            <a:ext cx="2499057" cy="589843"/>
          </a:xfrm>
          <a:prstGeom prst="roundRect">
            <a:avLst>
              <a:gd name="adj" fmla="val 32297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Some code</a:t>
            </a:r>
          </a:p>
        </p:txBody>
      </p:sp>
      <p:sp>
        <p:nvSpPr>
          <p:cNvPr id="154" name="Some code"/>
          <p:cNvSpPr/>
          <p:nvPr/>
        </p:nvSpPr>
        <p:spPr>
          <a:xfrm>
            <a:off x="1921013" y="5295122"/>
            <a:ext cx="2499057" cy="589843"/>
          </a:xfrm>
          <a:prstGeom prst="roundRect">
            <a:avLst>
              <a:gd name="adj" fmla="val 32297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Some code</a:t>
            </a:r>
          </a:p>
        </p:txBody>
      </p:sp>
      <p:sp>
        <p:nvSpPr>
          <p:cNvPr id="155" name="Some code"/>
          <p:cNvSpPr/>
          <p:nvPr/>
        </p:nvSpPr>
        <p:spPr>
          <a:xfrm>
            <a:off x="1921013" y="7936781"/>
            <a:ext cx="2499057" cy="589843"/>
          </a:xfrm>
          <a:prstGeom prst="roundRect">
            <a:avLst>
              <a:gd name="adj" fmla="val 32297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Some code</a:t>
            </a:r>
          </a:p>
        </p:txBody>
      </p:sp>
      <p:sp>
        <p:nvSpPr>
          <p:cNvPr id="156" name="Arrow"/>
          <p:cNvSpPr/>
          <p:nvPr/>
        </p:nvSpPr>
        <p:spPr>
          <a:xfrm>
            <a:off x="4580027" y="5956590"/>
            <a:ext cx="1270001" cy="831816"/>
          </a:xfrm>
          <a:prstGeom prst="rightArrow">
            <a:avLst>
              <a:gd name="adj1" fmla="val 32000"/>
              <a:gd name="adj2" fmla="val 53041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function def."/>
          <p:cNvSpPr/>
          <p:nvPr/>
        </p:nvSpPr>
        <p:spPr>
          <a:xfrm>
            <a:off x="6248958" y="3601880"/>
            <a:ext cx="2499056" cy="589842"/>
          </a:xfrm>
          <a:prstGeom prst="roundRect">
            <a:avLst>
              <a:gd name="adj" fmla="val 32297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function def.</a:t>
            </a:r>
          </a:p>
        </p:txBody>
      </p:sp>
      <p:sp>
        <p:nvSpPr>
          <p:cNvPr id="158" name="Some code"/>
          <p:cNvSpPr/>
          <p:nvPr/>
        </p:nvSpPr>
        <p:spPr>
          <a:xfrm>
            <a:off x="1921013" y="6599450"/>
            <a:ext cx="2499057" cy="589843"/>
          </a:xfrm>
          <a:prstGeom prst="roundRect">
            <a:avLst>
              <a:gd name="adj" fmla="val 32297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Some code</a:t>
            </a:r>
          </a:p>
        </p:txBody>
      </p:sp>
      <p:sp>
        <p:nvSpPr>
          <p:cNvPr id="159" name="Some code"/>
          <p:cNvSpPr/>
          <p:nvPr/>
        </p:nvSpPr>
        <p:spPr>
          <a:xfrm>
            <a:off x="1921013" y="3565090"/>
            <a:ext cx="2499057" cy="589842"/>
          </a:xfrm>
          <a:prstGeom prst="roundRect">
            <a:avLst>
              <a:gd name="adj" fmla="val 32297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Some code</a:t>
            </a:r>
          </a:p>
        </p:txBody>
      </p:sp>
      <p:sp>
        <p:nvSpPr>
          <p:cNvPr id="160" name="function def."/>
          <p:cNvSpPr/>
          <p:nvPr/>
        </p:nvSpPr>
        <p:spPr>
          <a:xfrm>
            <a:off x="6248958" y="4173693"/>
            <a:ext cx="2499056" cy="589843"/>
          </a:xfrm>
          <a:prstGeom prst="roundRect">
            <a:avLst>
              <a:gd name="adj" fmla="val 32297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function def.</a:t>
            </a:r>
          </a:p>
        </p:txBody>
      </p:sp>
      <p:grpSp>
        <p:nvGrpSpPr>
          <p:cNvPr id="169" name="Group"/>
          <p:cNvGrpSpPr/>
          <p:nvPr/>
        </p:nvGrpSpPr>
        <p:grpSpPr>
          <a:xfrm>
            <a:off x="6248958" y="4435262"/>
            <a:ext cx="5263704" cy="3306343"/>
            <a:chOff x="0" y="0"/>
            <a:chExt cx="5263703" cy="3306341"/>
          </a:xfrm>
        </p:grpSpPr>
        <p:sp>
          <p:nvSpPr>
            <p:cNvPr id="161" name="Some code"/>
            <p:cNvSpPr/>
            <p:nvPr/>
          </p:nvSpPr>
          <p:spPr>
            <a:xfrm>
              <a:off x="0" y="331940"/>
              <a:ext cx="2499056" cy="2974402"/>
            </a:xfrm>
            <a:prstGeom prst="roundRect">
              <a:avLst>
                <a:gd name="adj" fmla="val 7623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Some code</a:t>
              </a:r>
            </a:p>
          </p:txBody>
        </p:sp>
        <p:sp>
          <p:nvSpPr>
            <p:cNvPr id="162" name="Rounded Rectangle"/>
            <p:cNvSpPr/>
            <p:nvPr/>
          </p:nvSpPr>
          <p:spPr>
            <a:xfrm>
              <a:off x="0" y="2121329"/>
              <a:ext cx="2499056" cy="140792"/>
            </a:xfrm>
            <a:prstGeom prst="roundRect">
              <a:avLst>
                <a:gd name="adj" fmla="val 5000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3" name="Rounded Rectangle"/>
            <p:cNvSpPr/>
            <p:nvPr/>
          </p:nvSpPr>
          <p:spPr>
            <a:xfrm>
              <a:off x="0" y="564604"/>
              <a:ext cx="2499056" cy="140792"/>
            </a:xfrm>
            <a:prstGeom prst="roundRect">
              <a:avLst>
                <a:gd name="adj" fmla="val 5000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4" name="Rounded Rectangle"/>
            <p:cNvSpPr/>
            <p:nvPr/>
          </p:nvSpPr>
          <p:spPr>
            <a:xfrm>
              <a:off x="0" y="2722484"/>
              <a:ext cx="2499056" cy="140792"/>
            </a:xfrm>
            <a:prstGeom prst="roundRect">
              <a:avLst>
                <a:gd name="adj" fmla="val 50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Rounded Rectangle"/>
            <p:cNvSpPr/>
            <p:nvPr/>
          </p:nvSpPr>
          <p:spPr>
            <a:xfrm>
              <a:off x="0" y="773260"/>
              <a:ext cx="2499056" cy="140792"/>
            </a:xfrm>
            <a:prstGeom prst="roundRect">
              <a:avLst>
                <a:gd name="adj" fmla="val 50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Rounded Rectangle"/>
            <p:cNvSpPr/>
            <p:nvPr/>
          </p:nvSpPr>
          <p:spPr>
            <a:xfrm>
              <a:off x="0" y="1222624"/>
              <a:ext cx="2499056" cy="140792"/>
            </a:xfrm>
            <a:prstGeom prst="roundRect">
              <a:avLst>
                <a:gd name="adj" fmla="val 50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7" name="call function"/>
            <p:cNvSpPr/>
            <p:nvPr/>
          </p:nvSpPr>
          <p:spPr>
            <a:xfrm>
              <a:off x="2608212" y="0"/>
              <a:ext cx="2655492" cy="724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83" y="0"/>
                  </a:moveTo>
                  <a:cubicBezTo>
                    <a:pt x="2297" y="0"/>
                    <a:pt x="2066" y="848"/>
                    <a:pt x="2066" y="1894"/>
                  </a:cubicBezTo>
                  <a:lnTo>
                    <a:pt x="2066" y="17020"/>
                  </a:lnTo>
                  <a:lnTo>
                    <a:pt x="0" y="18937"/>
                  </a:lnTo>
                  <a:lnTo>
                    <a:pt x="2208" y="20985"/>
                  </a:lnTo>
                  <a:cubicBezTo>
                    <a:pt x="2302" y="21356"/>
                    <a:pt x="2433" y="21600"/>
                    <a:pt x="2583" y="21600"/>
                  </a:cubicBezTo>
                  <a:lnTo>
                    <a:pt x="21083" y="21600"/>
                  </a:lnTo>
                  <a:cubicBezTo>
                    <a:pt x="21369" y="21600"/>
                    <a:pt x="21600" y="20752"/>
                    <a:pt x="21600" y="19706"/>
                  </a:cubicBezTo>
                  <a:lnTo>
                    <a:pt x="21600" y="1894"/>
                  </a:lnTo>
                  <a:cubicBezTo>
                    <a:pt x="21600" y="848"/>
                    <a:pt x="21369" y="0"/>
                    <a:pt x="21083" y="0"/>
                  </a:cubicBezTo>
                  <a:lnTo>
                    <a:pt x="2583" y="0"/>
                  </a:lnTo>
                  <a:close/>
                </a:path>
              </a:pathLst>
            </a:cu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t>call function</a:t>
              </a:r>
            </a:p>
          </p:txBody>
        </p:sp>
        <p:sp>
          <p:nvSpPr>
            <p:cNvPr id="168" name="call other function"/>
            <p:cNvSpPr/>
            <p:nvPr/>
          </p:nvSpPr>
          <p:spPr>
            <a:xfrm>
              <a:off x="2515967" y="1825282"/>
              <a:ext cx="2659063" cy="107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82" y="0"/>
                  </a:moveTo>
                  <a:cubicBezTo>
                    <a:pt x="2297" y="0"/>
                    <a:pt x="2067" y="568"/>
                    <a:pt x="2067" y="1271"/>
                  </a:cubicBezTo>
                  <a:lnTo>
                    <a:pt x="2067" y="18519"/>
                  </a:lnTo>
                  <a:lnTo>
                    <a:pt x="0" y="19805"/>
                  </a:lnTo>
                  <a:lnTo>
                    <a:pt x="2205" y="21179"/>
                  </a:lnTo>
                  <a:cubicBezTo>
                    <a:pt x="2300" y="21434"/>
                    <a:pt x="2431" y="21600"/>
                    <a:pt x="2582" y="21600"/>
                  </a:cubicBezTo>
                  <a:lnTo>
                    <a:pt x="21081" y="21600"/>
                  </a:lnTo>
                  <a:cubicBezTo>
                    <a:pt x="21366" y="21600"/>
                    <a:pt x="21600" y="21024"/>
                    <a:pt x="21600" y="20321"/>
                  </a:cubicBezTo>
                  <a:lnTo>
                    <a:pt x="21600" y="1271"/>
                  </a:lnTo>
                  <a:cubicBezTo>
                    <a:pt x="21600" y="568"/>
                    <a:pt x="21366" y="0"/>
                    <a:pt x="21081" y="0"/>
                  </a:cubicBezTo>
                  <a:lnTo>
                    <a:pt x="2582" y="0"/>
                  </a:ln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call other </a:t>
              </a:r>
              <a:endParaRPr lang="en-GB" dirty="0" smtClean="0"/>
            </a:p>
            <a:p>
              <a:r>
                <a:rPr dirty="0" smtClean="0"/>
                <a:t>function</a:t>
              </a:r>
              <a:endParaRPr dirty="0"/>
            </a:p>
          </p:txBody>
        </p:sp>
      </p:grpSp>
      <p:sp>
        <p:nvSpPr>
          <p:cNvPr id="170" name="Functions"/>
          <p:cNvSpPr txBox="1"/>
          <p:nvPr/>
        </p:nvSpPr>
        <p:spPr>
          <a:xfrm>
            <a:off x="4780528" y="215051"/>
            <a:ext cx="3638602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t>Functions</a:t>
            </a:r>
          </a:p>
        </p:txBody>
      </p:sp>
      <p:sp>
        <p:nvSpPr>
          <p:cNvPr id="171" name="Functions have to be defined before called!"/>
          <p:cNvSpPr txBox="1"/>
          <p:nvPr/>
        </p:nvSpPr>
        <p:spPr>
          <a:xfrm>
            <a:off x="5192238" y="8542434"/>
            <a:ext cx="7377300" cy="533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/>
            </a:pPr>
            <a:r>
              <a:rPr dirty="0"/>
              <a:t>Functions have to be </a:t>
            </a:r>
            <a:r>
              <a:rPr u="sng" dirty="0"/>
              <a:t>defined</a:t>
            </a:r>
            <a:r>
              <a:rPr dirty="0"/>
              <a:t>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before</a:t>
            </a:r>
            <a:r>
              <a:rPr dirty="0"/>
              <a:t> called!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23" presetClass="entr" presetSubtype="16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1" animBg="1" advAuto="0"/>
      <p:bldP spid="152" grpId="2" animBg="1" advAuto="0"/>
      <p:bldP spid="153" grpId="4" animBg="1" advAuto="0"/>
      <p:bldP spid="154" grpId="5" animBg="1" advAuto="0"/>
      <p:bldP spid="155" grpId="7" animBg="1" advAuto="0"/>
      <p:bldP spid="156" grpId="8" animBg="1" advAuto="0"/>
      <p:bldP spid="157" grpId="9" animBg="1" advAuto="0"/>
      <p:bldP spid="158" grpId="6" animBg="1" advAuto="0"/>
      <p:bldP spid="159" grpId="3" animBg="1" advAuto="0"/>
      <p:bldP spid="160" grpId="10" animBg="1" advAuto="0"/>
      <p:bldP spid="169" grpId="11" animBg="1" advAuto="0"/>
      <p:bldP spid="171" grpId="1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ctions"/>
          <p:cNvSpPr txBox="1"/>
          <p:nvPr/>
        </p:nvSpPr>
        <p:spPr>
          <a:xfrm>
            <a:off x="1327574" y="341692"/>
            <a:ext cx="10283264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rPr dirty="0" smtClean="0"/>
              <a:t>Function</a:t>
            </a:r>
            <a:r>
              <a:rPr lang="en-GB" dirty="0" smtClean="0"/>
              <a:t> definition checklist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5658"/>
          <a:stretch/>
        </p:blipFill>
        <p:spPr>
          <a:xfrm>
            <a:off x="893534" y="1829708"/>
            <a:ext cx="9645767" cy="2203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8089" r="5964" b="12617"/>
          <a:stretch/>
        </p:blipFill>
        <p:spPr>
          <a:xfrm>
            <a:off x="893534" y="4609601"/>
            <a:ext cx="9070444" cy="3162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70726" t="88089" r="6252"/>
          <a:stretch/>
        </p:blipFill>
        <p:spPr>
          <a:xfrm>
            <a:off x="7426007" y="7390266"/>
            <a:ext cx="2220686" cy="7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143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2551" y="3086101"/>
            <a:ext cx="6099698" cy="3479829"/>
          </a:xfrm>
          <a:prstGeom prst="rect">
            <a:avLst/>
          </a:prstGeom>
          <a:ln w="12700" cap="flat">
            <a:solidFill>
              <a:schemeClr val="tx1"/>
            </a:solidFill>
            <a:miter lim="400000"/>
          </a:ln>
          <a:effectLst/>
        </p:spPr>
      </p:pic>
      <p:sp>
        <p:nvSpPr>
          <p:cNvPr id="180" name="Function Example"/>
          <p:cNvSpPr txBox="1"/>
          <p:nvPr/>
        </p:nvSpPr>
        <p:spPr>
          <a:xfrm>
            <a:off x="3192830" y="476249"/>
            <a:ext cx="6619140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t>Function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52551" y="6748268"/>
            <a:ext cx="408210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This is my function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charset="0"/>
              <a:ea typeface="Courier New" charset="0"/>
              <a:cs typeface="Courier New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This is my function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charset="0"/>
              <a:ea typeface="Courier New" charset="0"/>
              <a:cs typeface="Courier New" charset="0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You already know a number of predefined functions such as…"/>
          <p:cNvSpPr txBox="1"/>
          <p:nvPr/>
        </p:nvSpPr>
        <p:spPr>
          <a:xfrm>
            <a:off x="2135753" y="3220883"/>
            <a:ext cx="10005605" cy="312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/>
            </a:pPr>
            <a:r>
              <a:rPr dirty="0"/>
              <a:t>You already know a number of predefined functions such as</a:t>
            </a:r>
          </a:p>
          <a:p>
            <a:pPr algn="l">
              <a:defRPr sz="2800"/>
            </a:pPr>
            <a:endParaRPr dirty="0"/>
          </a:p>
          <a:p>
            <a:pPr marL="685800" lvl="2" indent="-228600" algn="l">
              <a:buSzPct val="70000"/>
              <a:buChar char="•"/>
              <a:defRPr sz="2800"/>
            </a:pPr>
            <a:r>
              <a:rPr dirty="0"/>
              <a:t>  print(…)</a:t>
            </a:r>
          </a:p>
          <a:p>
            <a:pPr marL="685800" lvl="2" indent="-228600" algn="l">
              <a:buSzPct val="70000"/>
              <a:buChar char="•"/>
              <a:defRPr sz="2800"/>
            </a:pPr>
            <a:r>
              <a:rPr dirty="0"/>
              <a:t>  len(…)</a:t>
            </a:r>
          </a:p>
          <a:p>
            <a:pPr marL="685800" lvl="2" indent="-228600" algn="l">
              <a:buSzPct val="70000"/>
              <a:buChar char="•"/>
              <a:defRPr sz="2800"/>
            </a:pPr>
            <a:r>
              <a:rPr dirty="0"/>
              <a:t>  type(…)</a:t>
            </a:r>
          </a:p>
          <a:p>
            <a:pPr marL="685800" lvl="2" indent="-228600" algn="l">
              <a:buSzPct val="70000"/>
              <a:buChar char="•"/>
              <a:defRPr sz="2800"/>
            </a:pPr>
            <a:r>
              <a:rPr dirty="0"/>
              <a:t>  sqrt(…)</a:t>
            </a:r>
          </a:p>
          <a:p>
            <a:pPr marL="685800" lvl="2" indent="-228600" algn="l">
              <a:buSzPct val="70000"/>
              <a:buChar char="•"/>
              <a:defRPr sz="2800"/>
            </a:pPr>
            <a:r>
              <a:rPr dirty="0"/>
              <a:t>  etc.</a:t>
            </a:r>
          </a:p>
        </p:txBody>
      </p:sp>
      <p:sp>
        <p:nvSpPr>
          <p:cNvPr id="183" name="Functions"/>
          <p:cNvSpPr txBox="1"/>
          <p:nvPr/>
        </p:nvSpPr>
        <p:spPr>
          <a:xfrm>
            <a:off x="4683099" y="476249"/>
            <a:ext cx="3638602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t>Functions</a:t>
            </a:r>
          </a:p>
        </p:txBody>
      </p:sp>
      <p:sp>
        <p:nvSpPr>
          <p:cNvPr id="184" name="argument"/>
          <p:cNvSpPr/>
          <p:nvPr/>
        </p:nvSpPr>
        <p:spPr>
          <a:xfrm>
            <a:off x="9893365" y="4884539"/>
            <a:ext cx="2599136" cy="3441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166" y="0"/>
                </a:moveTo>
                <a:lnTo>
                  <a:pt x="6616" y="14647"/>
                </a:lnTo>
                <a:lnTo>
                  <a:pt x="775" y="14647"/>
                </a:lnTo>
                <a:cubicBezTo>
                  <a:pt x="347" y="14647"/>
                  <a:pt x="0" y="14910"/>
                  <a:pt x="0" y="15233"/>
                </a:cubicBezTo>
                <a:lnTo>
                  <a:pt x="0" y="21015"/>
                </a:lnTo>
                <a:cubicBezTo>
                  <a:pt x="0" y="21338"/>
                  <a:pt x="347" y="21600"/>
                  <a:pt x="775" y="21600"/>
                </a:cubicBezTo>
                <a:lnTo>
                  <a:pt x="20825" y="21600"/>
                </a:lnTo>
                <a:cubicBezTo>
                  <a:pt x="21253" y="21600"/>
                  <a:pt x="21600" y="21338"/>
                  <a:pt x="21600" y="21015"/>
                </a:cubicBezTo>
                <a:lnTo>
                  <a:pt x="21600" y="15233"/>
                </a:lnTo>
                <a:cubicBezTo>
                  <a:pt x="21600" y="14910"/>
                  <a:pt x="21253" y="14647"/>
                  <a:pt x="20825" y="14647"/>
                </a:cubicBezTo>
                <a:lnTo>
                  <a:pt x="9717" y="14647"/>
                </a:lnTo>
                <a:lnTo>
                  <a:pt x="8166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dirty="0" smtClean="0"/>
              <a:t>argument</a:t>
            </a:r>
            <a:endParaRPr dirty="0"/>
          </a:p>
        </p:txBody>
      </p:sp>
      <p:pic>
        <p:nvPicPr>
          <p:cNvPr id="18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8001" y="4545233"/>
            <a:ext cx="5587131" cy="475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83400" y="5373978"/>
            <a:ext cx="2985927" cy="497656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argument"/>
          <p:cNvSpPr/>
          <p:nvPr/>
        </p:nvSpPr>
        <p:spPr>
          <a:xfrm>
            <a:off x="6803032" y="5872360"/>
            <a:ext cx="2599136" cy="2453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11" y="0"/>
                </a:moveTo>
                <a:lnTo>
                  <a:pt x="17161" y="11848"/>
                </a:lnTo>
                <a:lnTo>
                  <a:pt x="775" y="11848"/>
                </a:lnTo>
                <a:cubicBezTo>
                  <a:pt x="347" y="11848"/>
                  <a:pt x="0" y="12216"/>
                  <a:pt x="0" y="12669"/>
                </a:cubicBezTo>
                <a:lnTo>
                  <a:pt x="0" y="20779"/>
                </a:lnTo>
                <a:cubicBezTo>
                  <a:pt x="0" y="21232"/>
                  <a:pt x="347" y="21600"/>
                  <a:pt x="775" y="21600"/>
                </a:cubicBezTo>
                <a:lnTo>
                  <a:pt x="20825" y="21600"/>
                </a:lnTo>
                <a:cubicBezTo>
                  <a:pt x="21253" y="21600"/>
                  <a:pt x="21600" y="21232"/>
                  <a:pt x="21600" y="20779"/>
                </a:cubicBezTo>
                <a:lnTo>
                  <a:pt x="21600" y="12669"/>
                </a:lnTo>
                <a:cubicBezTo>
                  <a:pt x="21600" y="12216"/>
                  <a:pt x="21253" y="11848"/>
                  <a:pt x="20825" y="11848"/>
                </a:cubicBezTo>
                <a:lnTo>
                  <a:pt x="20261" y="11848"/>
                </a:lnTo>
                <a:lnTo>
                  <a:pt x="18711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dirty="0" smtClean="0"/>
              <a:t>argument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1" animBg="1" advAuto="0"/>
      <p:bldP spid="184" grpId="4" animBg="1" advAuto="0"/>
      <p:bldP spid="185" grpId="2" animBg="1" advAuto="0"/>
      <p:bldP spid="186" grpId="3" animBg="1" advAuto="0"/>
      <p:bldP spid="187" grpId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ctions"/>
          <p:cNvSpPr txBox="1"/>
          <p:nvPr/>
        </p:nvSpPr>
        <p:spPr>
          <a:xfrm>
            <a:off x="1118238" y="251586"/>
            <a:ext cx="10738516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rPr dirty="0" smtClean="0"/>
              <a:t>Function</a:t>
            </a:r>
            <a:r>
              <a:rPr lang="en-GB" dirty="0" smtClean="0"/>
              <a:t> definition checklist: </a:t>
            </a:r>
          </a:p>
          <a:p>
            <a:r>
              <a:rPr lang="en-GB" dirty="0" smtClean="0"/>
              <a:t>return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12" y="3337379"/>
            <a:ext cx="9645767" cy="6416221"/>
          </a:xfrm>
          <a:prstGeom prst="rect">
            <a:avLst/>
          </a:prstGeom>
        </p:spPr>
      </p:pic>
      <p:sp>
        <p:nvSpPr>
          <p:cNvPr id="7" name="The results can be returned in a variable"/>
          <p:cNvSpPr txBox="1"/>
          <p:nvPr/>
        </p:nvSpPr>
        <p:spPr>
          <a:xfrm>
            <a:off x="371712" y="2563960"/>
            <a:ext cx="7484580" cy="533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/>
            </a:pPr>
            <a:r>
              <a:t>The results can be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returned</a:t>
            </a:r>
            <a:r>
              <a:t>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in a variable</a:t>
            </a:r>
          </a:p>
        </p:txBody>
      </p:sp>
    </p:spTree>
    <p:extLst>
      <p:ext uri="{BB962C8B-B14F-4D97-AF65-F5344CB8AC3E}">
        <p14:creationId xmlns:p14="http://schemas.microsoft.com/office/powerpoint/2010/main" val="1032770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22" y="3151414"/>
            <a:ext cx="6924248" cy="3940629"/>
          </a:xfrm>
          <a:prstGeom prst="rect">
            <a:avLst/>
          </a:prstGeom>
        </p:spPr>
      </p:pic>
      <p:sp>
        <p:nvSpPr>
          <p:cNvPr id="3" name="Function Example"/>
          <p:cNvSpPr txBox="1"/>
          <p:nvPr/>
        </p:nvSpPr>
        <p:spPr>
          <a:xfrm>
            <a:off x="3192830" y="476249"/>
            <a:ext cx="6619140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t>Function Example</a:t>
            </a:r>
          </a:p>
        </p:txBody>
      </p:sp>
    </p:spTree>
    <p:extLst>
      <p:ext uri="{BB962C8B-B14F-4D97-AF65-F5344CB8AC3E}">
        <p14:creationId xmlns:p14="http://schemas.microsoft.com/office/powerpoint/2010/main" val="51788136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"/>
          <p:cNvGrpSpPr/>
          <p:nvPr/>
        </p:nvGrpSpPr>
        <p:grpSpPr>
          <a:xfrm>
            <a:off x="6873178" y="3115239"/>
            <a:ext cx="4870030" cy="2992197"/>
            <a:chOff x="0" y="0"/>
            <a:chExt cx="4870028" cy="2992196"/>
          </a:xfrm>
        </p:grpSpPr>
        <p:pic>
          <p:nvPicPr>
            <p:cNvPr id="22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538077" cy="2143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4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13114" y="2554516"/>
              <a:ext cx="4656915" cy="4376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6" name="Return Statements"/>
          <p:cNvSpPr txBox="1"/>
          <p:nvPr/>
        </p:nvSpPr>
        <p:spPr>
          <a:xfrm>
            <a:off x="3135607" y="169655"/>
            <a:ext cx="681502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t>Return Statements</a:t>
            </a:r>
          </a:p>
        </p:txBody>
      </p:sp>
      <p:sp>
        <p:nvSpPr>
          <p:cNvPr id="227" name="The results can be returned in a variable"/>
          <p:cNvSpPr txBox="1"/>
          <p:nvPr/>
        </p:nvSpPr>
        <p:spPr>
          <a:xfrm>
            <a:off x="2877168" y="1337102"/>
            <a:ext cx="7484580" cy="533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/>
            </a:pPr>
            <a:r>
              <a:t>The results can be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returned</a:t>
            </a:r>
            <a:r>
              <a:t>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in a variable</a:t>
            </a:r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3288" y="3183391"/>
            <a:ext cx="4227760" cy="1781949"/>
          </a:xfrm>
          <a:prstGeom prst="rect">
            <a:avLst/>
          </a:prstGeom>
          <a:ln w="12700">
            <a:noFill/>
            <a:miter lim="400000"/>
          </a:ln>
        </p:spPr>
      </p:pic>
      <p:cxnSp>
        <p:nvCxnSpPr>
          <p:cNvPr id="3" name="Straight Connector 2"/>
          <p:cNvCxnSpPr/>
          <p:nvPr/>
        </p:nvCxnSpPr>
        <p:spPr>
          <a:xfrm>
            <a:off x="6160874" y="2846546"/>
            <a:ext cx="0" cy="617362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extBox 4"/>
          <p:cNvSpPr txBox="1"/>
          <p:nvPr/>
        </p:nvSpPr>
        <p:spPr>
          <a:xfrm>
            <a:off x="3360629" y="1958454"/>
            <a:ext cx="549076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charset="0"/>
                <a:ea typeface="Courier New" charset="0"/>
                <a:cs typeface="Courier New" charset="0"/>
                <a:sym typeface="Helvetica Light"/>
              </a:rPr>
              <a:t>ListArg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charset="0"/>
                <a:ea typeface="Courier New" charset="0"/>
                <a:cs typeface="Courier New" charset="0"/>
                <a:sym typeface="Helvetica Light"/>
              </a:rPr>
              <a:t> = [1, 2,</a:t>
            </a: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charset="0"/>
                <a:ea typeface="Courier New" charset="0"/>
                <a:cs typeface="Courier New" charset="0"/>
                <a:sym typeface="Helvetica Light"/>
              </a:rPr>
              <a:t> 3]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charset="0"/>
              <a:ea typeface="Courier New" charset="0"/>
              <a:cs typeface="Courier New" charset="0"/>
              <a:sym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3288" y="5350730"/>
            <a:ext cx="549076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charset="0"/>
                <a:ea typeface="Courier New" charset="0"/>
                <a:cs typeface="Courier New" charset="0"/>
                <a:sym typeface="Helvetica Light"/>
              </a:rPr>
              <a:t>SumItems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charset="0"/>
                <a:ea typeface="Courier New" charset="0"/>
                <a:cs typeface="Courier New" charset="0"/>
                <a:sym typeface="Helvetica Light"/>
              </a:rPr>
              <a:t>([1,2,3])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charset="0"/>
              <a:ea typeface="Courier New" charset="0"/>
              <a:cs typeface="Courier New" charset="0"/>
              <a:sym typeface="Helvetica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9568" y="2846546"/>
            <a:ext cx="5227207" cy="3529584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6935" y="6712975"/>
            <a:ext cx="549076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charset="0"/>
                <a:ea typeface="Courier New" charset="0"/>
                <a:cs typeface="Courier New" charset="0"/>
                <a:sym typeface="Helvetica Light"/>
              </a:rPr>
              <a:t>6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charset="0"/>
              <a:ea typeface="Courier New" charset="0"/>
              <a:cs typeface="Courier New" charset="0"/>
              <a:sym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292" y="6376130"/>
            <a:ext cx="549076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charset="0"/>
                <a:ea typeface="Courier New" charset="0"/>
                <a:cs typeface="Courier New" charset="0"/>
                <a:sym typeface="Helvetica Light"/>
              </a:rPr>
              <a:t>print(</a:t>
            </a: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charset="0"/>
                <a:ea typeface="Courier New" charset="0"/>
                <a:cs typeface="Courier New" charset="0"/>
                <a:sym typeface="Helvetica Light"/>
              </a:rPr>
              <a:t>MySum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charset="0"/>
                <a:ea typeface="Courier New" charset="0"/>
                <a:cs typeface="Courier New" charset="0"/>
                <a:sym typeface="Helvetica Light"/>
              </a:rPr>
              <a:t>)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charset="0"/>
              <a:ea typeface="Courier New" charset="0"/>
              <a:cs typeface="Courier New" charset="0"/>
              <a:sym typeface="Helvetica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19458" y="2846546"/>
            <a:ext cx="5578638" cy="433835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07333" y="7453592"/>
            <a:ext cx="549076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charset="0"/>
                <a:ea typeface="Courier New" charset="0"/>
                <a:cs typeface="Courier New" charset="0"/>
                <a:sym typeface="Helvetica Light"/>
              </a:rPr>
              <a:t>6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charset="0"/>
              <a:ea typeface="Courier New" charset="0"/>
              <a:cs typeface="Courier New" charset="0"/>
              <a:sym typeface="Helvetica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73178" y="8194209"/>
            <a:ext cx="549076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charset="0"/>
                <a:ea typeface="Courier New" charset="0"/>
                <a:cs typeface="Courier New" charset="0"/>
                <a:sym typeface="Helvetica Light"/>
              </a:rPr>
              <a:t>print(</a:t>
            </a: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charset="0"/>
                <a:ea typeface="Courier New" charset="0"/>
                <a:cs typeface="Courier New" charset="0"/>
                <a:sym typeface="Helvetica Light"/>
              </a:rPr>
              <a:t>MySum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charset="0"/>
                <a:ea typeface="Courier New" charset="0"/>
                <a:cs typeface="Courier New" charset="0"/>
                <a:sym typeface="Helvetica Light"/>
              </a:rPr>
              <a:t> * 2)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charset="0"/>
              <a:ea typeface="Courier New" charset="0"/>
              <a:cs typeface="Courier New" charset="0"/>
              <a:sym typeface="Helvetica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07333" y="8765455"/>
            <a:ext cx="549076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12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charset="0"/>
              <a:ea typeface="Courier New" charset="0"/>
              <a:cs typeface="Courier New" charset="0"/>
              <a:sym typeface="Helvetica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19458" y="8144548"/>
            <a:ext cx="5578638" cy="57124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1750213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 advAuto="0"/>
      <p:bldP spid="227" grpId="0" animBg="1" advAuto="0"/>
      <p:bldP spid="228" grpId="0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261</Words>
  <Application>Microsoft Macintosh PowerPoint</Application>
  <PresentationFormat>Custom</PresentationFormat>
  <Paragraphs>89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Courier New</vt:lpstr>
      <vt:lpstr>Helvetica</vt:lpstr>
      <vt:lpstr>Helvetica Light</vt:lpstr>
      <vt:lpstr>Helvetica Neue</vt:lpstr>
      <vt:lpstr>White</vt:lpstr>
      <vt:lpstr>Introduction to Computer Programming Lecture 4.1:   Functions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Programming Lecture 5:   Functions in Python</dc:title>
  <cp:lastModifiedBy>Hemma Philamore</cp:lastModifiedBy>
  <cp:revision>17</cp:revision>
  <cp:lastPrinted>2020-09-16T11:33:24Z</cp:lastPrinted>
  <dcterms:modified xsi:type="dcterms:W3CDTF">2020-09-16T11:33:26Z</dcterms:modified>
</cp:coreProperties>
</file>