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66" r:id="rId5"/>
    <p:sldId id="259" r:id="rId6"/>
    <p:sldId id="265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8"/>
    <p:restoredTop sz="94664"/>
  </p:normalViewPr>
  <p:slideViewPr>
    <p:cSldViewPr snapToGrid="0" snapToObjects="1">
      <p:cViewPr varScale="1">
        <p:scale>
          <a:sx n="75" d="100"/>
          <a:sy n="75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F3B4D-724A-FD42-8AC4-862F209A4F53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C2D2-DDBA-FF4D-B52E-D78862DC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3420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9634-2140-324D-8CCE-86AC5CC76CBF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5AEF-6942-0D46-A7F3-688829F4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5:…"/>
          <p:cNvSpPr txBox="1">
            <a:spLocks noGrp="1"/>
          </p:cNvSpPr>
          <p:nvPr>
            <p:ph type="ctrTitle"/>
          </p:nvPr>
        </p:nvSpPr>
        <p:spPr>
          <a:xfrm>
            <a:off x="2416969" y="964406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4.2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Function Arguments &amp; Scope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559844" y="400050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354062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 smtClean="0"/>
              <a:t>Hemma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7757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assing Arguments"/>
          <p:cNvSpPr txBox="1"/>
          <p:nvPr/>
        </p:nvSpPr>
        <p:spPr>
          <a:xfrm>
            <a:off x="3562933" y="332059"/>
            <a:ext cx="449084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Passing Arguments</a:t>
            </a:r>
          </a:p>
        </p:txBody>
      </p:sp>
      <p:sp>
        <p:nvSpPr>
          <p:cNvPr id="190" name="Arguments allow you to pass parameters to a function (the input)…"/>
          <p:cNvSpPr txBox="1"/>
          <p:nvPr/>
        </p:nvSpPr>
        <p:spPr>
          <a:xfrm>
            <a:off x="2201167" y="1709695"/>
            <a:ext cx="7214378" cy="370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100000"/>
              <a:buChar char="•"/>
              <a:defRPr sz="2800"/>
            </a:pPr>
            <a:r>
              <a:rPr sz="1969" dirty="0"/>
              <a:t>Arguments allow you to pass parameters to a function (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the input</a:t>
            </a:r>
            <a:r>
              <a:rPr sz="1969" dirty="0"/>
              <a:t>) </a:t>
            </a:r>
          </a:p>
          <a:p>
            <a:pPr algn="l">
              <a:defRPr sz="2800"/>
            </a:pPr>
            <a:endParaRPr sz="1969" dirty="0"/>
          </a:p>
          <a:p>
            <a:pPr marL="160729" indent="-160729">
              <a:buSzPct val="100000"/>
              <a:buChar char="•"/>
              <a:defRPr sz="2800"/>
            </a:pPr>
            <a:r>
              <a:rPr sz="1969" dirty="0"/>
              <a:t>The part between ()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in the function definition</a:t>
            </a:r>
            <a:r>
              <a:rPr sz="1969" dirty="0"/>
              <a:t> tells you what arguments are expected. </a:t>
            </a:r>
            <a:br>
              <a:rPr sz="1969" dirty="0"/>
            </a:br>
            <a:endParaRPr sz="1969" dirty="0"/>
          </a:p>
          <a:p>
            <a:pPr marL="160729" indent="-160729">
              <a:buSzPct val="100000"/>
              <a:buChar char="•"/>
              <a:defRPr sz="2800"/>
            </a:pPr>
            <a:r>
              <a:rPr sz="1969" dirty="0"/>
              <a:t>We can have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multiple</a:t>
            </a:r>
            <a:r>
              <a:rPr sz="1969" dirty="0"/>
              <a:t> arguments, separated by commas</a:t>
            </a:r>
          </a:p>
          <a:p>
            <a:pPr marL="160729" indent="-160729">
              <a:buSzPct val="100000"/>
              <a:buChar char="•"/>
              <a:defRPr sz="2800"/>
            </a:pPr>
            <a:endParaRPr sz="1969" dirty="0"/>
          </a:p>
          <a:p>
            <a:pPr marL="160729" indent="-160729">
              <a:buSzPct val="100000"/>
              <a:buChar char="•"/>
              <a:defRPr sz="2800"/>
            </a:pPr>
            <a:r>
              <a:rPr sz="1969" dirty="0"/>
              <a:t>The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order</a:t>
            </a:r>
            <a:r>
              <a:rPr sz="1969" dirty="0"/>
              <a:t> of the arguments is </a:t>
            </a:r>
            <a:r>
              <a:rPr sz="1969" b="1" dirty="0" smtClean="0">
                <a:latin typeface="Helvetica"/>
                <a:ea typeface="Helvetica"/>
                <a:cs typeface="Helvetica"/>
                <a:sym typeface="Helvetica"/>
              </a:rPr>
              <a:t>important</a:t>
            </a:r>
            <a:r>
              <a:rPr sz="1969" dirty="0" smtClean="0"/>
              <a:t> </a:t>
            </a:r>
            <a:r>
              <a:rPr sz="1969" dirty="0"/>
              <a:t/>
            </a:r>
            <a:br>
              <a:rPr sz="1969" dirty="0"/>
            </a:br>
            <a:endParaRPr sz="1969" dirty="0"/>
          </a:p>
          <a:p>
            <a:pPr marL="160729" indent="-160729">
              <a:buSzPct val="100000"/>
              <a:buChar char="•"/>
              <a:defRPr sz="2800"/>
            </a:pPr>
            <a:r>
              <a:rPr sz="1969" dirty="0"/>
              <a:t> You can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define default arguments</a:t>
            </a:r>
            <a:r>
              <a:rPr sz="1969" dirty="0"/>
              <a:t> with the syntax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MyArgument = Value</a:t>
            </a:r>
            <a:r>
              <a:rPr sz="1969" dirty="0"/>
              <a:t>, providing these arguments are then optional</a:t>
            </a:r>
          </a:p>
        </p:txBody>
      </p:sp>
    </p:spTree>
    <p:extLst>
      <p:ext uri="{BB962C8B-B14F-4D97-AF65-F5344CB8AC3E}">
        <p14:creationId xmlns:p14="http://schemas.microsoft.com/office/powerpoint/2010/main" val="145686840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ssing Arguments"/>
          <p:cNvSpPr txBox="1"/>
          <p:nvPr/>
        </p:nvSpPr>
        <p:spPr>
          <a:xfrm>
            <a:off x="3562933" y="332059"/>
            <a:ext cx="449084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Passing Arguments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1657005" y="1352881"/>
            <a:ext cx="8493905" cy="4939574"/>
            <a:chOff x="104713" y="78646"/>
            <a:chExt cx="12080220" cy="7025171"/>
          </a:xfrm>
        </p:grpSpPr>
        <p:pic>
          <p:nvPicPr>
            <p:cNvPr id="19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94000" y="271875"/>
              <a:ext cx="6247899" cy="68319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default value"/>
            <p:cNvSpPr/>
            <p:nvPr/>
          </p:nvSpPr>
          <p:spPr>
            <a:xfrm>
              <a:off x="7532210" y="1608294"/>
              <a:ext cx="4612085" cy="763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5" y="0"/>
                  </a:moveTo>
                  <a:cubicBezTo>
                    <a:pt x="10131" y="0"/>
                    <a:pt x="9998" y="805"/>
                    <a:pt x="9998" y="1797"/>
                  </a:cubicBezTo>
                  <a:lnTo>
                    <a:pt x="9998" y="6593"/>
                  </a:lnTo>
                  <a:lnTo>
                    <a:pt x="0" y="10188"/>
                  </a:lnTo>
                  <a:lnTo>
                    <a:pt x="9998" y="13782"/>
                  </a:lnTo>
                  <a:lnTo>
                    <a:pt x="9998" y="19803"/>
                  </a:lnTo>
                  <a:cubicBezTo>
                    <a:pt x="9998" y="20795"/>
                    <a:pt x="10131" y="21600"/>
                    <a:pt x="10295" y="21600"/>
                  </a:cubicBezTo>
                  <a:lnTo>
                    <a:pt x="21303" y="21600"/>
                  </a:lnTo>
                  <a:cubicBezTo>
                    <a:pt x="21467" y="21600"/>
                    <a:pt x="21600" y="20795"/>
                    <a:pt x="21600" y="19803"/>
                  </a:cubicBezTo>
                  <a:lnTo>
                    <a:pt x="21600" y="1797"/>
                  </a:lnTo>
                  <a:cubicBezTo>
                    <a:pt x="21600" y="805"/>
                    <a:pt x="21467" y="0"/>
                    <a:pt x="21303" y="0"/>
                  </a:cubicBezTo>
                  <a:lnTo>
                    <a:pt x="10295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lang="en-GB" sz="1687" dirty="0" smtClean="0"/>
                <a:t>Named argument:</a:t>
              </a:r>
            </a:p>
            <a:p>
              <a:pPr algn="r"/>
              <a:r>
                <a:rPr sz="1687" dirty="0" smtClean="0"/>
                <a:t>default </a:t>
              </a:r>
              <a:r>
                <a:rPr sz="1687" dirty="0"/>
                <a:t>value</a:t>
              </a:r>
            </a:p>
          </p:txBody>
        </p:sp>
        <p:sp>
          <p:nvSpPr>
            <p:cNvPr id="195" name="multiple arguments using commas"/>
            <p:cNvSpPr/>
            <p:nvPr/>
          </p:nvSpPr>
          <p:spPr>
            <a:xfrm>
              <a:off x="104713" y="78646"/>
              <a:ext cx="6378575" cy="181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1" y="0"/>
                  </a:moveTo>
                  <a:cubicBezTo>
                    <a:pt x="108" y="0"/>
                    <a:pt x="0" y="379"/>
                    <a:pt x="0" y="844"/>
                  </a:cubicBezTo>
                  <a:lnTo>
                    <a:pt x="0" y="15674"/>
                  </a:lnTo>
                  <a:cubicBezTo>
                    <a:pt x="0" y="16139"/>
                    <a:pt x="108" y="16518"/>
                    <a:pt x="241" y="16518"/>
                  </a:cubicBezTo>
                  <a:lnTo>
                    <a:pt x="6520" y="16518"/>
                  </a:lnTo>
                  <a:lnTo>
                    <a:pt x="21600" y="21600"/>
                  </a:lnTo>
                  <a:lnTo>
                    <a:pt x="9363" y="14081"/>
                  </a:lnTo>
                  <a:lnTo>
                    <a:pt x="9363" y="844"/>
                  </a:lnTo>
                  <a:cubicBezTo>
                    <a:pt x="9363" y="379"/>
                    <a:pt x="9255" y="0"/>
                    <a:pt x="9123" y="0"/>
                  </a:cubicBezTo>
                  <a:lnTo>
                    <a:pt x="241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multiple arguments </a:t>
              </a:r>
              <a:endParaRPr lang="en-GB" sz="1687" dirty="0" smtClean="0"/>
            </a:p>
            <a:p>
              <a:r>
                <a:rPr sz="1687" dirty="0" smtClean="0"/>
                <a:t>using </a:t>
              </a:r>
              <a:r>
                <a:rPr sz="1687" dirty="0"/>
                <a:t>commas</a:t>
              </a:r>
            </a:p>
          </p:txBody>
        </p:sp>
        <p:sp>
          <p:nvSpPr>
            <p:cNvPr id="196" name="can use arguments as variables later"/>
            <p:cNvSpPr/>
            <p:nvPr/>
          </p:nvSpPr>
          <p:spPr>
            <a:xfrm>
              <a:off x="153673" y="4106622"/>
              <a:ext cx="4154091" cy="141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0" y="0"/>
                  </a:moveTo>
                  <a:cubicBezTo>
                    <a:pt x="148" y="0"/>
                    <a:pt x="0" y="434"/>
                    <a:pt x="0" y="969"/>
                  </a:cubicBezTo>
                  <a:lnTo>
                    <a:pt x="0" y="20631"/>
                  </a:lnTo>
                  <a:cubicBezTo>
                    <a:pt x="0" y="21166"/>
                    <a:pt x="148" y="21600"/>
                    <a:pt x="330" y="21600"/>
                  </a:cubicBezTo>
                  <a:lnTo>
                    <a:pt x="12551" y="21600"/>
                  </a:lnTo>
                  <a:cubicBezTo>
                    <a:pt x="12733" y="21600"/>
                    <a:pt x="12881" y="21166"/>
                    <a:pt x="12881" y="20631"/>
                  </a:cubicBezTo>
                  <a:lnTo>
                    <a:pt x="12881" y="4179"/>
                  </a:lnTo>
                  <a:lnTo>
                    <a:pt x="21600" y="2241"/>
                  </a:lnTo>
                  <a:lnTo>
                    <a:pt x="12782" y="279"/>
                  </a:lnTo>
                  <a:cubicBezTo>
                    <a:pt x="12723" y="107"/>
                    <a:pt x="12641" y="0"/>
                    <a:pt x="12551" y="0"/>
                  </a:cubicBezTo>
                  <a:lnTo>
                    <a:pt x="330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can use arguments </a:t>
              </a:r>
              <a:endParaRPr lang="en-GB" sz="1687" dirty="0" smtClean="0"/>
            </a:p>
            <a:p>
              <a:r>
                <a:rPr sz="1687" dirty="0" smtClean="0"/>
                <a:t>as </a:t>
              </a:r>
              <a:r>
                <a:rPr sz="1687" dirty="0"/>
                <a:t>variables later</a:t>
              </a:r>
            </a:p>
          </p:txBody>
        </p:sp>
        <p:sp>
          <p:nvSpPr>
            <p:cNvPr id="197" name="change order by using variable name"/>
            <p:cNvSpPr/>
            <p:nvPr/>
          </p:nvSpPr>
          <p:spPr>
            <a:xfrm>
              <a:off x="7371640" y="4936066"/>
              <a:ext cx="3858420" cy="178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19" y="0"/>
                  </a:moveTo>
                  <a:cubicBezTo>
                    <a:pt x="6300" y="0"/>
                    <a:pt x="6121" y="386"/>
                    <a:pt x="6121" y="859"/>
                  </a:cubicBezTo>
                  <a:lnTo>
                    <a:pt x="6121" y="14371"/>
                  </a:lnTo>
                  <a:lnTo>
                    <a:pt x="0" y="21600"/>
                  </a:lnTo>
                  <a:lnTo>
                    <a:pt x="8256" y="16819"/>
                  </a:lnTo>
                  <a:lnTo>
                    <a:pt x="21202" y="16819"/>
                  </a:lnTo>
                  <a:cubicBezTo>
                    <a:pt x="21421" y="16819"/>
                    <a:pt x="21600" y="16433"/>
                    <a:pt x="21600" y="15960"/>
                  </a:cubicBezTo>
                  <a:lnTo>
                    <a:pt x="21600" y="859"/>
                  </a:lnTo>
                  <a:cubicBezTo>
                    <a:pt x="21600" y="386"/>
                    <a:pt x="21421" y="0"/>
                    <a:pt x="21202" y="0"/>
                  </a:cubicBezTo>
                  <a:lnTo>
                    <a:pt x="6519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change </a:t>
              </a:r>
              <a:r>
                <a:rPr lang="en-GB" sz="1687" dirty="0" smtClean="0"/>
                <a:t>value</a:t>
              </a:r>
              <a:r>
                <a:rPr sz="1687" dirty="0" smtClean="0"/>
                <a:t> </a:t>
              </a:r>
              <a:endParaRPr lang="en-GB" sz="1687" dirty="0" smtClean="0"/>
            </a:p>
            <a:p>
              <a:pPr algn="r"/>
              <a:r>
                <a:rPr sz="1687" dirty="0" smtClean="0"/>
                <a:t>by </a:t>
              </a:r>
              <a:r>
                <a:rPr sz="1687" dirty="0"/>
                <a:t>using </a:t>
              </a:r>
              <a:endParaRPr lang="en-GB" sz="1687" dirty="0"/>
            </a:p>
            <a:p>
              <a:pPr algn="r"/>
              <a:r>
                <a:rPr lang="en-GB" sz="1687" dirty="0" smtClean="0"/>
                <a:t>n</a:t>
              </a:r>
              <a:r>
                <a:rPr sz="1687" dirty="0" smtClean="0"/>
                <a:t>ame</a:t>
              </a:r>
              <a:r>
                <a:rPr lang="en-GB" sz="1687" dirty="0" smtClean="0"/>
                <a:t>d argument</a:t>
              </a:r>
              <a:endParaRPr sz="1687" dirty="0"/>
            </a:p>
          </p:txBody>
        </p:sp>
        <p:sp>
          <p:nvSpPr>
            <p:cNvPr id="198" name="default values have to come last"/>
            <p:cNvSpPr/>
            <p:nvPr/>
          </p:nvSpPr>
          <p:spPr>
            <a:xfrm>
              <a:off x="8122916" y="3032467"/>
              <a:ext cx="4062017" cy="124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9" y="0"/>
                  </a:moveTo>
                  <a:cubicBezTo>
                    <a:pt x="7882" y="0"/>
                    <a:pt x="7722" y="524"/>
                    <a:pt x="7722" y="1166"/>
                  </a:cubicBezTo>
                  <a:lnTo>
                    <a:pt x="7722" y="9782"/>
                  </a:lnTo>
                  <a:lnTo>
                    <a:pt x="0" y="12107"/>
                  </a:lnTo>
                  <a:lnTo>
                    <a:pt x="7722" y="14432"/>
                  </a:lnTo>
                  <a:lnTo>
                    <a:pt x="7722" y="20441"/>
                  </a:lnTo>
                  <a:cubicBezTo>
                    <a:pt x="7722" y="21083"/>
                    <a:pt x="7882" y="21600"/>
                    <a:pt x="8079" y="21600"/>
                  </a:cubicBezTo>
                  <a:lnTo>
                    <a:pt x="21243" y="21600"/>
                  </a:lnTo>
                  <a:cubicBezTo>
                    <a:pt x="21440" y="21600"/>
                    <a:pt x="21600" y="21083"/>
                    <a:pt x="21600" y="20441"/>
                  </a:cubicBezTo>
                  <a:lnTo>
                    <a:pt x="21600" y="1166"/>
                  </a:lnTo>
                  <a:cubicBezTo>
                    <a:pt x="21600" y="524"/>
                    <a:pt x="21440" y="0"/>
                    <a:pt x="21243" y="0"/>
                  </a:cubicBezTo>
                  <a:lnTo>
                    <a:pt x="8079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default values </a:t>
              </a:r>
              <a:endParaRPr lang="en-GB" sz="1687" dirty="0" smtClean="0"/>
            </a:p>
            <a:p>
              <a:pPr algn="r"/>
              <a:r>
                <a:rPr sz="1687" dirty="0" smtClean="0"/>
                <a:t>have </a:t>
              </a:r>
              <a:r>
                <a:rPr sz="1687" dirty="0"/>
                <a:t>to come 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5310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ore Complex Arguments"/>
          <p:cNvSpPr txBox="1"/>
          <p:nvPr/>
        </p:nvSpPr>
        <p:spPr>
          <a:xfrm>
            <a:off x="2710827" y="332059"/>
            <a:ext cx="621804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More Complex Arguments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b="53606"/>
          <a:stretch/>
        </p:blipFill>
        <p:spPr>
          <a:xfrm>
            <a:off x="3606377" y="1852393"/>
            <a:ext cx="3867797" cy="249369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0" name="can go through the list"/>
          <p:cNvSpPr/>
          <p:nvPr/>
        </p:nvSpPr>
        <p:spPr>
          <a:xfrm flipH="1">
            <a:off x="6019472" y="1938506"/>
            <a:ext cx="2909404" cy="673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6" y="0"/>
                </a:moveTo>
                <a:cubicBezTo>
                  <a:pt x="155" y="0"/>
                  <a:pt x="0" y="671"/>
                  <a:pt x="0" y="1494"/>
                </a:cubicBezTo>
                <a:lnTo>
                  <a:pt x="0" y="17421"/>
                </a:lnTo>
                <a:cubicBezTo>
                  <a:pt x="0" y="18245"/>
                  <a:pt x="155" y="18916"/>
                  <a:pt x="346" y="18916"/>
                </a:cubicBezTo>
                <a:lnTo>
                  <a:pt x="6913" y="18916"/>
                </a:lnTo>
                <a:lnTo>
                  <a:pt x="21600" y="21600"/>
                </a:lnTo>
                <a:lnTo>
                  <a:pt x="15965" y="14648"/>
                </a:lnTo>
                <a:lnTo>
                  <a:pt x="15965" y="1494"/>
                </a:lnTo>
                <a:cubicBezTo>
                  <a:pt x="15965" y="671"/>
                  <a:pt x="15812" y="0"/>
                  <a:pt x="15621" y="0"/>
                </a:cubicBezTo>
                <a:lnTo>
                  <a:pt x="346" y="0"/>
                </a:lnTo>
                <a:close/>
              </a:path>
            </a:pathLst>
          </a:cu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z="1687" dirty="0" smtClean="0"/>
              <a:t>                 goes </a:t>
            </a:r>
            <a:r>
              <a:rPr lang="en-US" sz="1687" dirty="0"/>
              <a:t>through the list </a:t>
            </a:r>
          </a:p>
        </p:txBody>
      </p:sp>
      <p:pic>
        <p:nvPicPr>
          <p:cNvPr id="9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t="81553" b="9525"/>
          <a:stretch/>
        </p:blipFill>
        <p:spPr>
          <a:xfrm>
            <a:off x="3697337" y="5476981"/>
            <a:ext cx="3867797" cy="47957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can go through the list"/>
          <p:cNvSpPr/>
          <p:nvPr/>
        </p:nvSpPr>
        <p:spPr>
          <a:xfrm flipH="1">
            <a:off x="5741037" y="4940792"/>
            <a:ext cx="2909404" cy="673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6" y="0"/>
                </a:moveTo>
                <a:cubicBezTo>
                  <a:pt x="155" y="0"/>
                  <a:pt x="0" y="671"/>
                  <a:pt x="0" y="1494"/>
                </a:cubicBezTo>
                <a:lnTo>
                  <a:pt x="0" y="17421"/>
                </a:lnTo>
                <a:cubicBezTo>
                  <a:pt x="0" y="18245"/>
                  <a:pt x="155" y="18916"/>
                  <a:pt x="346" y="18916"/>
                </a:cubicBezTo>
                <a:lnTo>
                  <a:pt x="6913" y="18916"/>
                </a:lnTo>
                <a:lnTo>
                  <a:pt x="21600" y="21600"/>
                </a:lnTo>
                <a:lnTo>
                  <a:pt x="15965" y="14648"/>
                </a:lnTo>
                <a:lnTo>
                  <a:pt x="15965" y="1494"/>
                </a:lnTo>
                <a:cubicBezTo>
                  <a:pt x="15965" y="671"/>
                  <a:pt x="15812" y="0"/>
                  <a:pt x="15621" y="0"/>
                </a:cubicBezTo>
                <a:lnTo>
                  <a:pt x="346" y="0"/>
                </a:lnTo>
                <a:close/>
              </a:path>
            </a:pathLst>
          </a:cu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z="1687" dirty="0" smtClean="0"/>
              <a:t>                 call using list</a:t>
            </a:r>
            <a:endParaRPr lang="en-US" sz="1687" dirty="0"/>
          </a:p>
        </p:txBody>
      </p:sp>
    </p:spTree>
    <p:extLst>
      <p:ext uri="{BB962C8B-B14F-4D97-AF65-F5344CB8AC3E}">
        <p14:creationId xmlns:p14="http://schemas.microsoft.com/office/powerpoint/2010/main" val="198301961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ore Complex Arguments"/>
          <p:cNvSpPr txBox="1"/>
          <p:nvPr/>
        </p:nvSpPr>
        <p:spPr>
          <a:xfrm>
            <a:off x="2710827" y="332059"/>
            <a:ext cx="621804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More Complex Arguments</a:t>
            </a:r>
          </a:p>
        </p:txBody>
      </p:sp>
      <p:sp>
        <p:nvSpPr>
          <p:cNvPr id="202" name="Solution (A): Input is one list…"/>
          <p:cNvSpPr txBox="1"/>
          <p:nvPr/>
        </p:nvSpPr>
        <p:spPr>
          <a:xfrm>
            <a:off x="1955384" y="4781341"/>
            <a:ext cx="6185907" cy="158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100000"/>
              <a:buChar char="•"/>
              <a:defRPr sz="2800"/>
            </a:pPr>
            <a:r>
              <a:rPr sz="1969"/>
              <a:t>Solution (A): Input is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one</a:t>
            </a:r>
            <a:r>
              <a:rPr sz="1969"/>
              <a:t> list</a:t>
            </a:r>
          </a:p>
          <a:p>
            <a:pPr algn="l">
              <a:defRPr sz="2800"/>
            </a:pPr>
            <a:endParaRPr sz="1969"/>
          </a:p>
          <a:p>
            <a:pPr marL="160729" indent="-160729">
              <a:buSzPct val="100000"/>
              <a:buChar char="•"/>
              <a:defRPr sz="2800"/>
            </a:pPr>
            <a:r>
              <a:rPr sz="1969"/>
              <a:t>Solution (B): use the form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*name </a:t>
            </a:r>
            <a:r>
              <a:rPr sz="1969"/>
              <a:t/>
            </a:r>
            <a:br>
              <a:rPr sz="1969"/>
            </a:br>
            <a:r>
              <a:rPr sz="1969"/>
              <a:t>- function receives a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tuple</a:t>
            </a:r>
            <a:r>
              <a:rPr sz="1969"/>
              <a:t> containing </a:t>
            </a:r>
            <a:br>
              <a:rPr sz="1969"/>
            </a:br>
            <a:r>
              <a:rPr sz="1969"/>
              <a:t>all parameters</a:t>
            </a:r>
          </a:p>
        </p:txBody>
      </p:sp>
      <p:sp>
        <p:nvSpPr>
          <p:cNvPr id="203" name="Sometimes we don’t know the exact number of inputs"/>
          <p:cNvSpPr txBox="1"/>
          <p:nvPr/>
        </p:nvSpPr>
        <p:spPr>
          <a:xfrm>
            <a:off x="2948850" y="1809540"/>
            <a:ext cx="62943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/>
            </a:lvl1pPr>
          </a:lstStyle>
          <a:p>
            <a:r>
              <a:rPr sz="1969"/>
              <a:t>Sometimes we don’t know the exact number of inputs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3863577" y="2601516"/>
            <a:ext cx="3530205" cy="1392754"/>
            <a:chOff x="173566" y="0"/>
            <a:chExt cx="5020735" cy="1980804"/>
          </a:xfrm>
        </p:grpSpPr>
        <p:sp>
          <p:nvSpPr>
            <p:cNvPr id="204" name="Sum of numbers"/>
            <p:cNvSpPr/>
            <p:nvPr/>
          </p:nvSpPr>
          <p:spPr>
            <a:xfrm>
              <a:off x="1423116" y="0"/>
              <a:ext cx="2499056" cy="1980804"/>
            </a:xfrm>
            <a:prstGeom prst="roundRect">
              <a:avLst>
                <a:gd name="adj" fmla="val 9617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100">
                  <a:solidFill>
                    <a:srgbClr val="FFFFFF"/>
                  </a:solidFill>
                </a:defRPr>
              </a:lvl1pPr>
            </a:lstStyle>
            <a:p>
              <a:r>
                <a:rPr sz="2180"/>
                <a:t>Sum of numbers</a:t>
              </a:r>
            </a:p>
          </p:txBody>
        </p:sp>
        <p:sp>
          <p:nvSpPr>
            <p:cNvPr id="205" name="Arrow"/>
            <p:cNvSpPr/>
            <p:nvPr/>
          </p:nvSpPr>
          <p:spPr>
            <a:xfrm>
              <a:off x="173566" y="81590"/>
              <a:ext cx="1270001" cy="396612"/>
            </a:xfrm>
            <a:prstGeom prst="rightArrow">
              <a:avLst>
                <a:gd name="adj1" fmla="val 23256"/>
                <a:gd name="adj2" fmla="val 117979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06" name="Arrow"/>
            <p:cNvSpPr/>
            <p:nvPr/>
          </p:nvSpPr>
          <p:spPr>
            <a:xfrm>
              <a:off x="3924300" y="622266"/>
              <a:ext cx="1270001" cy="736270"/>
            </a:xfrm>
            <a:prstGeom prst="rightArrow">
              <a:avLst>
                <a:gd name="adj1" fmla="val 23256"/>
                <a:gd name="adj2" fmla="val 63552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07" name="Arrow"/>
            <p:cNvSpPr/>
            <p:nvPr/>
          </p:nvSpPr>
          <p:spPr>
            <a:xfrm>
              <a:off x="173566" y="539422"/>
              <a:ext cx="1270001" cy="396611"/>
            </a:xfrm>
            <a:prstGeom prst="rightArrow">
              <a:avLst>
                <a:gd name="adj1" fmla="val 23256"/>
                <a:gd name="adj2" fmla="val 117979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08" name="Arrow"/>
            <p:cNvSpPr/>
            <p:nvPr/>
          </p:nvSpPr>
          <p:spPr>
            <a:xfrm>
              <a:off x="173566" y="1482162"/>
              <a:ext cx="1270001" cy="396612"/>
            </a:xfrm>
            <a:prstGeom prst="rightArrow">
              <a:avLst>
                <a:gd name="adj1" fmla="val 23256"/>
                <a:gd name="adj2" fmla="val 117979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2953" y="4631705"/>
            <a:ext cx="3054968" cy="362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t="19794"/>
          <a:stretch>
            <a:fillRect/>
          </a:stretch>
        </p:blipFill>
        <p:spPr>
          <a:xfrm>
            <a:off x="6568152" y="5501897"/>
            <a:ext cx="2884620" cy="28475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ListArg = [1,4,5,6]"/>
          <p:cNvSpPr/>
          <p:nvPr/>
        </p:nvSpPr>
        <p:spPr>
          <a:xfrm>
            <a:off x="8248100" y="3238867"/>
            <a:ext cx="1827518" cy="1370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" y="0"/>
                </a:moveTo>
                <a:cubicBezTo>
                  <a:pt x="347" y="0"/>
                  <a:pt x="0" y="463"/>
                  <a:pt x="0" y="1033"/>
                </a:cubicBezTo>
                <a:lnTo>
                  <a:pt x="0" y="11237"/>
                </a:lnTo>
                <a:cubicBezTo>
                  <a:pt x="0" y="11808"/>
                  <a:pt x="347" y="12271"/>
                  <a:pt x="775" y="12271"/>
                </a:cubicBezTo>
                <a:lnTo>
                  <a:pt x="6639" y="12271"/>
                </a:lnTo>
                <a:lnTo>
                  <a:pt x="8189" y="21600"/>
                </a:lnTo>
                <a:lnTo>
                  <a:pt x="9740" y="12271"/>
                </a:lnTo>
                <a:lnTo>
                  <a:pt x="20825" y="12271"/>
                </a:lnTo>
                <a:cubicBezTo>
                  <a:pt x="21253" y="12271"/>
                  <a:pt x="21600" y="11808"/>
                  <a:pt x="21600" y="11237"/>
                </a:cubicBezTo>
                <a:lnTo>
                  <a:pt x="21600" y="1033"/>
                </a:lnTo>
                <a:cubicBezTo>
                  <a:pt x="21600" y="463"/>
                  <a:pt x="21253" y="0"/>
                  <a:pt x="20825" y="0"/>
                </a:cubicBezTo>
                <a:lnTo>
                  <a:pt x="775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sz="1687" dirty="0" smtClean="0"/>
          </a:p>
          <a:p>
            <a:pPr algn="ctr"/>
            <a:r>
              <a:rPr sz="1687" dirty="0" smtClean="0"/>
              <a:t>ListArg </a:t>
            </a:r>
            <a:r>
              <a:rPr sz="1687" dirty="0"/>
              <a:t>= [1,4,5,6]</a:t>
            </a:r>
          </a:p>
        </p:txBody>
      </p:sp>
      <p:sp>
        <p:nvSpPr>
          <p:cNvPr id="214" name="immutable"/>
          <p:cNvSpPr/>
          <p:nvPr/>
        </p:nvSpPr>
        <p:spPr>
          <a:xfrm>
            <a:off x="4503972" y="6010889"/>
            <a:ext cx="2233538" cy="715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927" y="10884"/>
                </a:lnTo>
                <a:lnTo>
                  <a:pt x="3927" y="19620"/>
                </a:lnTo>
                <a:cubicBezTo>
                  <a:pt x="3927" y="20714"/>
                  <a:pt x="4210" y="21600"/>
                  <a:pt x="4561" y="21600"/>
                </a:cubicBezTo>
                <a:lnTo>
                  <a:pt x="20966" y="21600"/>
                </a:lnTo>
                <a:cubicBezTo>
                  <a:pt x="21316" y="21600"/>
                  <a:pt x="21600" y="20714"/>
                  <a:pt x="21600" y="19620"/>
                </a:cubicBezTo>
                <a:lnTo>
                  <a:pt x="21600" y="6824"/>
                </a:lnTo>
                <a:cubicBezTo>
                  <a:pt x="21600" y="5730"/>
                  <a:pt x="21316" y="4844"/>
                  <a:pt x="20966" y="4844"/>
                </a:cubicBezTo>
                <a:lnTo>
                  <a:pt x="9170" y="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endParaRPr lang="en-GB" sz="1687" dirty="0" smtClean="0"/>
          </a:p>
          <a:p>
            <a:pPr algn="ctr"/>
            <a:r>
              <a:rPr lang="en-GB" sz="1687" dirty="0"/>
              <a:t> </a:t>
            </a:r>
            <a:r>
              <a:rPr lang="en-GB" sz="1687" dirty="0" smtClean="0"/>
              <a:t>      </a:t>
            </a:r>
            <a:r>
              <a:rPr sz="1687" dirty="0" smtClean="0"/>
              <a:t>immutable</a:t>
            </a:r>
            <a:endParaRPr sz="1687" dirty="0"/>
          </a:p>
        </p:txBody>
      </p:sp>
    </p:spTree>
    <p:extLst>
      <p:ext uri="{BB962C8B-B14F-4D97-AF65-F5344CB8AC3E}">
        <p14:creationId xmlns:p14="http://schemas.microsoft.com/office/powerpoint/2010/main" val="11259375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2">
                                            <p:txEl>
                                              <p:charRg st="1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2">
                                            <p:txEl>
                                              <p:charRg st="1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2">
                                            <p:txEl>
                                              <p:charRg st="1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 animBg="1" advAuto="0"/>
      <p:bldP spid="210" grpId="0" animBg="1" advAuto="0"/>
      <p:bldP spid="211" grpId="0" animBg="1" advAuto="0"/>
      <p:bldP spid="212" grpId="0" animBg="1" advAuto="0"/>
      <p:bldP spid="213" grpId="0" animBg="1" advAuto="0"/>
      <p:bldP spid="2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ore Complex Arguments"/>
          <p:cNvSpPr txBox="1"/>
          <p:nvPr/>
        </p:nvSpPr>
        <p:spPr>
          <a:xfrm>
            <a:off x="2710827" y="332059"/>
            <a:ext cx="621804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More Complex Arguments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t="90625" b="4456"/>
          <a:stretch/>
        </p:blipFill>
        <p:spPr>
          <a:xfrm>
            <a:off x="3751638" y="4923736"/>
            <a:ext cx="3867797" cy="2643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19" name="call it with a list"/>
          <p:cNvSpPr/>
          <p:nvPr/>
        </p:nvSpPr>
        <p:spPr>
          <a:xfrm flipH="1" flipV="1">
            <a:off x="5143719" y="5188134"/>
            <a:ext cx="3785156" cy="815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4" y="0"/>
                </a:moveTo>
                <a:cubicBezTo>
                  <a:pt x="123" y="0"/>
                  <a:pt x="0" y="528"/>
                  <a:pt x="0" y="1175"/>
                </a:cubicBezTo>
                <a:lnTo>
                  <a:pt x="0" y="13703"/>
                </a:lnTo>
                <a:cubicBezTo>
                  <a:pt x="0" y="14351"/>
                  <a:pt x="123" y="14879"/>
                  <a:pt x="274" y="14879"/>
                </a:cubicBezTo>
                <a:lnTo>
                  <a:pt x="10223" y="14879"/>
                </a:lnTo>
                <a:lnTo>
                  <a:pt x="21600" y="21600"/>
                </a:lnTo>
                <a:lnTo>
                  <a:pt x="12622" y="11521"/>
                </a:lnTo>
                <a:lnTo>
                  <a:pt x="12622" y="1175"/>
                </a:lnTo>
                <a:cubicBezTo>
                  <a:pt x="12622" y="528"/>
                  <a:pt x="12501" y="0"/>
                  <a:pt x="12350" y="0"/>
                </a:cubicBezTo>
                <a:lnTo>
                  <a:pt x="274" y="0"/>
                </a:lnTo>
                <a:close/>
              </a:path>
            </a:pathLst>
          </a:cu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t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sz="1687" dirty="0"/>
          </a:p>
        </p:txBody>
      </p:sp>
      <p:pic>
        <p:nvPicPr>
          <p:cNvPr id="8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t="45646" b="27335"/>
          <a:stretch/>
        </p:blipFill>
        <p:spPr>
          <a:xfrm>
            <a:off x="3751639" y="2656268"/>
            <a:ext cx="3867797" cy="14522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0" name="can go through the list"/>
          <p:cNvSpPr/>
          <p:nvPr/>
        </p:nvSpPr>
        <p:spPr>
          <a:xfrm flipH="1" flipV="1">
            <a:off x="5914184" y="3471454"/>
            <a:ext cx="3122239" cy="673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6" y="0"/>
                </a:moveTo>
                <a:cubicBezTo>
                  <a:pt x="155" y="0"/>
                  <a:pt x="0" y="671"/>
                  <a:pt x="0" y="1494"/>
                </a:cubicBezTo>
                <a:lnTo>
                  <a:pt x="0" y="17421"/>
                </a:lnTo>
                <a:cubicBezTo>
                  <a:pt x="0" y="18245"/>
                  <a:pt x="155" y="18916"/>
                  <a:pt x="346" y="18916"/>
                </a:cubicBezTo>
                <a:lnTo>
                  <a:pt x="6913" y="18916"/>
                </a:lnTo>
                <a:lnTo>
                  <a:pt x="21600" y="21600"/>
                </a:lnTo>
                <a:lnTo>
                  <a:pt x="15965" y="14648"/>
                </a:lnTo>
                <a:lnTo>
                  <a:pt x="15965" y="1494"/>
                </a:lnTo>
                <a:cubicBezTo>
                  <a:pt x="15965" y="671"/>
                  <a:pt x="15812" y="0"/>
                  <a:pt x="15621" y="0"/>
                </a:cubicBezTo>
                <a:lnTo>
                  <a:pt x="346" y="0"/>
                </a:lnTo>
                <a:close/>
              </a:path>
            </a:pathLst>
          </a:cu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sz="1687" dirty="0"/>
          </a:p>
        </p:txBody>
      </p:sp>
      <p:sp>
        <p:nvSpPr>
          <p:cNvPr id="3" name="Rectangle 2"/>
          <p:cNvSpPr/>
          <p:nvPr/>
        </p:nvSpPr>
        <p:spPr>
          <a:xfrm>
            <a:off x="6585910" y="3739218"/>
            <a:ext cx="25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goes </a:t>
            </a:r>
            <a:r>
              <a:rPr lang="en-US" dirty="0">
                <a:solidFill>
                  <a:schemeClr val="bg1"/>
                </a:solidFill>
              </a:rPr>
              <a:t>through the tuple </a:t>
            </a:r>
          </a:p>
        </p:txBody>
      </p:sp>
      <p:sp>
        <p:nvSpPr>
          <p:cNvPr id="12" name="can go through the list"/>
          <p:cNvSpPr/>
          <p:nvPr/>
        </p:nvSpPr>
        <p:spPr>
          <a:xfrm flipH="1">
            <a:off x="5914186" y="2388655"/>
            <a:ext cx="2909404" cy="673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6" y="0"/>
                </a:moveTo>
                <a:cubicBezTo>
                  <a:pt x="155" y="0"/>
                  <a:pt x="0" y="671"/>
                  <a:pt x="0" y="1494"/>
                </a:cubicBezTo>
                <a:lnTo>
                  <a:pt x="0" y="17421"/>
                </a:lnTo>
                <a:cubicBezTo>
                  <a:pt x="0" y="18245"/>
                  <a:pt x="155" y="18916"/>
                  <a:pt x="346" y="18916"/>
                </a:cubicBezTo>
                <a:lnTo>
                  <a:pt x="6913" y="18916"/>
                </a:lnTo>
                <a:lnTo>
                  <a:pt x="21600" y="21600"/>
                </a:lnTo>
                <a:lnTo>
                  <a:pt x="15965" y="14648"/>
                </a:lnTo>
                <a:lnTo>
                  <a:pt x="15965" y="1494"/>
                </a:lnTo>
                <a:cubicBezTo>
                  <a:pt x="15965" y="671"/>
                  <a:pt x="15812" y="0"/>
                  <a:pt x="15621" y="0"/>
                </a:cubicBezTo>
                <a:lnTo>
                  <a:pt x="346" y="0"/>
                </a:lnTo>
                <a:close/>
              </a:path>
            </a:pathLst>
          </a:cu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t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1687" dirty="0"/>
              <a:t>Python puts </a:t>
            </a:r>
            <a:r>
              <a:rPr lang="en-US" sz="1687" dirty="0" smtClean="0"/>
              <a:t>arguments </a:t>
            </a:r>
            <a:endParaRPr lang="en-US" sz="1687" dirty="0"/>
          </a:p>
          <a:p>
            <a:pPr algn="r"/>
            <a:r>
              <a:rPr lang="en-US" sz="1687" dirty="0"/>
              <a:t>in a </a:t>
            </a:r>
            <a:r>
              <a:rPr lang="en-US" sz="1687" dirty="0" smtClean="0"/>
              <a:t>tuple</a:t>
            </a:r>
            <a:r>
              <a:rPr lang="mr-IN" sz="1687" dirty="0" smtClean="0"/>
              <a:t>…</a:t>
            </a:r>
            <a:endParaRPr lang="en-US" sz="1687" dirty="0"/>
          </a:p>
        </p:txBody>
      </p:sp>
      <p:sp>
        <p:nvSpPr>
          <p:cNvPr id="4" name="Rectangle 3"/>
          <p:cNvSpPr/>
          <p:nvPr/>
        </p:nvSpPr>
        <p:spPr>
          <a:xfrm>
            <a:off x="6640957" y="5595727"/>
            <a:ext cx="244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with multiple items </a:t>
            </a:r>
          </a:p>
        </p:txBody>
      </p:sp>
    </p:spTree>
    <p:extLst>
      <p:ext uri="{BB962C8B-B14F-4D97-AF65-F5344CB8AC3E}">
        <p14:creationId xmlns:p14="http://schemas.microsoft.com/office/powerpoint/2010/main" val="210781615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Variable Scope"/>
          <p:cNvSpPr txBox="1"/>
          <p:nvPr/>
        </p:nvSpPr>
        <p:spPr>
          <a:xfrm>
            <a:off x="4118431" y="332059"/>
            <a:ext cx="350467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Variable Scope</a:t>
            </a:r>
          </a:p>
        </p:txBody>
      </p:sp>
      <p:sp>
        <p:nvSpPr>
          <p:cNvPr id="243" name="Variables defined in the function are only local!"/>
          <p:cNvSpPr txBox="1"/>
          <p:nvPr/>
        </p:nvSpPr>
        <p:spPr>
          <a:xfrm>
            <a:off x="3373856" y="1727622"/>
            <a:ext cx="561956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/>
              <a:t>Variables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defined in</a:t>
            </a:r>
            <a:r>
              <a:rPr sz="1969"/>
              <a:t> the function are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 only local</a:t>
            </a:r>
            <a:r>
              <a:rPr sz="1969"/>
              <a:t>!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0430" y="2491968"/>
            <a:ext cx="3411141" cy="2066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1326" y="5420321"/>
            <a:ext cx="2829349" cy="39996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local variables don’t exist…"/>
          <p:cNvSpPr/>
          <p:nvPr/>
        </p:nvSpPr>
        <p:spPr>
          <a:xfrm>
            <a:off x="1890834" y="2227260"/>
            <a:ext cx="2854989" cy="1291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6" y="0"/>
                </a:moveTo>
                <a:cubicBezTo>
                  <a:pt x="222" y="0"/>
                  <a:pt x="0" y="491"/>
                  <a:pt x="0" y="1097"/>
                </a:cubicBezTo>
                <a:lnTo>
                  <a:pt x="0" y="20503"/>
                </a:lnTo>
                <a:cubicBezTo>
                  <a:pt x="0" y="21109"/>
                  <a:pt x="222" y="21600"/>
                  <a:pt x="496" y="21600"/>
                </a:cubicBezTo>
                <a:lnTo>
                  <a:pt x="13330" y="21600"/>
                </a:lnTo>
                <a:cubicBezTo>
                  <a:pt x="13604" y="21600"/>
                  <a:pt x="13826" y="21109"/>
                  <a:pt x="13826" y="20503"/>
                </a:cubicBezTo>
                <a:lnTo>
                  <a:pt x="13826" y="18002"/>
                </a:lnTo>
                <a:lnTo>
                  <a:pt x="21600" y="15808"/>
                </a:lnTo>
                <a:lnTo>
                  <a:pt x="13826" y="13614"/>
                </a:lnTo>
                <a:lnTo>
                  <a:pt x="13826" y="1097"/>
                </a:lnTo>
                <a:cubicBezTo>
                  <a:pt x="13826" y="491"/>
                  <a:pt x="13604" y="0"/>
                  <a:pt x="13330" y="0"/>
                </a:cubicBezTo>
                <a:lnTo>
                  <a:pt x="496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sz="1687" b="1" dirty="0">
                <a:latin typeface="Helvetica"/>
                <a:ea typeface="Helvetica"/>
                <a:cs typeface="Helvetica"/>
                <a:sym typeface="Helvetica"/>
              </a:rPr>
              <a:t>local</a:t>
            </a:r>
            <a:r>
              <a:rPr sz="1687" dirty="0"/>
              <a:t> variables </a:t>
            </a:r>
            <a:endParaRPr lang="en-GB" sz="1687" dirty="0" smtClean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687" dirty="0" smtClean="0"/>
              <a:t>don’t </a:t>
            </a:r>
            <a:r>
              <a:rPr sz="1687" dirty="0"/>
              <a:t>exist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687" dirty="0"/>
              <a:t>outside</a:t>
            </a:r>
          </a:p>
        </p:txBody>
      </p:sp>
      <p:sp>
        <p:nvSpPr>
          <p:cNvPr id="247" name="b = “John”"/>
          <p:cNvSpPr/>
          <p:nvPr/>
        </p:nvSpPr>
        <p:spPr>
          <a:xfrm>
            <a:off x="1807203" y="5280972"/>
            <a:ext cx="2499755" cy="678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7" y="0"/>
                </a:moveTo>
                <a:cubicBezTo>
                  <a:pt x="254" y="0"/>
                  <a:pt x="0" y="935"/>
                  <a:pt x="0" y="2087"/>
                </a:cubicBezTo>
                <a:lnTo>
                  <a:pt x="0" y="19513"/>
                </a:lnTo>
                <a:cubicBezTo>
                  <a:pt x="0" y="20665"/>
                  <a:pt x="254" y="21600"/>
                  <a:pt x="567" y="21600"/>
                </a:cubicBezTo>
                <a:lnTo>
                  <a:pt x="15225" y="21600"/>
                </a:lnTo>
                <a:cubicBezTo>
                  <a:pt x="15538" y="21600"/>
                  <a:pt x="15791" y="20665"/>
                  <a:pt x="15791" y="19513"/>
                </a:cubicBezTo>
                <a:lnTo>
                  <a:pt x="15791" y="14752"/>
                </a:lnTo>
                <a:lnTo>
                  <a:pt x="21600" y="10578"/>
                </a:lnTo>
                <a:lnTo>
                  <a:pt x="15791" y="6404"/>
                </a:lnTo>
                <a:lnTo>
                  <a:pt x="15791" y="2087"/>
                </a:lnTo>
                <a:cubicBezTo>
                  <a:pt x="15791" y="935"/>
                  <a:pt x="15538" y="0"/>
                  <a:pt x="15225" y="0"/>
                </a:cubicBezTo>
                <a:lnTo>
                  <a:pt x="567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sz="1687" dirty="0" smtClean="0"/>
              <a:t>       </a:t>
            </a:r>
            <a:r>
              <a:rPr sz="1687" dirty="0" smtClean="0"/>
              <a:t>b </a:t>
            </a:r>
            <a:r>
              <a:rPr sz="1687" dirty="0"/>
              <a:t>= “John”</a:t>
            </a:r>
          </a:p>
        </p:txBody>
      </p:sp>
      <p:sp>
        <p:nvSpPr>
          <p:cNvPr id="248" name="number = 30…"/>
          <p:cNvSpPr/>
          <p:nvPr/>
        </p:nvSpPr>
        <p:spPr>
          <a:xfrm>
            <a:off x="7335933" y="2611324"/>
            <a:ext cx="2604679" cy="778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89" y="0"/>
                </a:moveTo>
                <a:cubicBezTo>
                  <a:pt x="6906" y="0"/>
                  <a:pt x="6832" y="69"/>
                  <a:pt x="6762" y="178"/>
                </a:cubicBezTo>
                <a:lnTo>
                  <a:pt x="0" y="93"/>
                </a:lnTo>
                <a:lnTo>
                  <a:pt x="6445" y="3204"/>
                </a:lnTo>
                <a:lnTo>
                  <a:pt x="6445" y="19781"/>
                </a:lnTo>
                <a:cubicBezTo>
                  <a:pt x="6445" y="20786"/>
                  <a:pt x="6688" y="21600"/>
                  <a:pt x="6989" y="21600"/>
                </a:cubicBezTo>
                <a:lnTo>
                  <a:pt x="21056" y="21600"/>
                </a:lnTo>
                <a:cubicBezTo>
                  <a:pt x="21357" y="21600"/>
                  <a:pt x="21600" y="20786"/>
                  <a:pt x="21600" y="19781"/>
                </a:cubicBezTo>
                <a:lnTo>
                  <a:pt x="21600" y="1819"/>
                </a:lnTo>
                <a:cubicBezTo>
                  <a:pt x="21600" y="814"/>
                  <a:pt x="21357" y="0"/>
                  <a:pt x="21056" y="0"/>
                </a:cubicBezTo>
                <a:lnTo>
                  <a:pt x="698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r">
              <a:defRPr sz="2400">
                <a:solidFill>
                  <a:srgbClr val="FFFFFF"/>
                </a:solidFill>
              </a:defRPr>
            </a:pPr>
            <a:r>
              <a:rPr sz="1687" dirty="0"/>
              <a:t>number = 30</a:t>
            </a:r>
          </a:p>
          <a:p>
            <a:pPr algn="r">
              <a:defRPr sz="2400">
                <a:solidFill>
                  <a:srgbClr val="FFFFFF"/>
                </a:solidFill>
              </a:defRPr>
            </a:pPr>
            <a:r>
              <a:rPr sz="1687" dirty="0"/>
              <a:t>(local copy)</a:t>
            </a:r>
          </a:p>
        </p:txBody>
      </p:sp>
      <p:sp>
        <p:nvSpPr>
          <p:cNvPr id="249" name="Rectangle"/>
          <p:cNvSpPr/>
          <p:nvPr/>
        </p:nvSpPr>
        <p:spPr>
          <a:xfrm>
            <a:off x="4336852" y="5250276"/>
            <a:ext cx="3393281" cy="890220"/>
          </a:xfrm>
          <a:prstGeom prst="rect">
            <a:avLst/>
          </a:prstGeom>
          <a:ln w="254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0" name="Rectangle"/>
          <p:cNvSpPr/>
          <p:nvPr/>
        </p:nvSpPr>
        <p:spPr>
          <a:xfrm>
            <a:off x="4336852" y="2381342"/>
            <a:ext cx="3393281" cy="2287349"/>
          </a:xfrm>
          <a:prstGeom prst="rect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1" name="makes a copy at return statement"/>
          <p:cNvSpPr/>
          <p:nvPr/>
        </p:nvSpPr>
        <p:spPr>
          <a:xfrm>
            <a:off x="6566500" y="3747940"/>
            <a:ext cx="3470580" cy="113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34" y="0"/>
                </a:moveTo>
                <a:cubicBezTo>
                  <a:pt x="10409" y="0"/>
                  <a:pt x="10226" y="558"/>
                  <a:pt x="10226" y="1246"/>
                </a:cubicBezTo>
                <a:lnTo>
                  <a:pt x="10226" y="8756"/>
                </a:lnTo>
                <a:lnTo>
                  <a:pt x="0" y="11248"/>
                </a:lnTo>
                <a:lnTo>
                  <a:pt x="10226" y="13735"/>
                </a:lnTo>
                <a:lnTo>
                  <a:pt x="10226" y="20354"/>
                </a:lnTo>
                <a:cubicBezTo>
                  <a:pt x="10226" y="21042"/>
                  <a:pt x="10409" y="21600"/>
                  <a:pt x="10634" y="21600"/>
                </a:cubicBezTo>
                <a:lnTo>
                  <a:pt x="21192" y="21600"/>
                </a:lnTo>
                <a:cubicBezTo>
                  <a:pt x="21417" y="21600"/>
                  <a:pt x="21600" y="21042"/>
                  <a:pt x="21600" y="20354"/>
                </a:cubicBezTo>
                <a:lnTo>
                  <a:pt x="21600" y="1246"/>
                </a:lnTo>
                <a:cubicBezTo>
                  <a:pt x="21600" y="558"/>
                  <a:pt x="21417" y="0"/>
                  <a:pt x="21192" y="0"/>
                </a:cubicBezTo>
                <a:lnTo>
                  <a:pt x="10634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sz="1687" dirty="0"/>
              <a:t>makes a copy </a:t>
            </a:r>
            <a:endParaRPr lang="en-GB" sz="1687" dirty="0" smtClean="0"/>
          </a:p>
          <a:p>
            <a:pPr algn="r"/>
            <a:r>
              <a:rPr sz="1687" dirty="0" smtClean="0"/>
              <a:t>at </a:t>
            </a:r>
            <a:r>
              <a:rPr sz="1687" dirty="0"/>
              <a:t>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123584735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 advAuto="0"/>
      <p:bldP spid="244" grpId="0" animBg="1" advAuto="0"/>
      <p:bldP spid="245" grpId="0" animBg="1" advAuto="0"/>
      <p:bldP spid="246" grpId="0" animBg="1" advAuto="0"/>
      <p:bldP spid="247" grpId="0" animBg="1" advAuto="0"/>
      <p:bldP spid="248" grpId="0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Variable Scope"/>
          <p:cNvSpPr txBox="1"/>
          <p:nvPr/>
        </p:nvSpPr>
        <p:spPr>
          <a:xfrm>
            <a:off x="4118431" y="332059"/>
            <a:ext cx="350467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Variable Scope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0063" y="1841375"/>
            <a:ext cx="2741414" cy="3670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02711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186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</vt:lpstr>
      <vt:lpstr>Mangal</vt:lpstr>
      <vt:lpstr>Arial</vt:lpstr>
      <vt:lpstr>Office Theme</vt:lpstr>
      <vt:lpstr>Introduction to Computer Programming Lecture 4.2:   Function Arguments &amp;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19</cp:revision>
  <dcterms:created xsi:type="dcterms:W3CDTF">2020-07-27T16:05:24Z</dcterms:created>
  <dcterms:modified xsi:type="dcterms:W3CDTF">2020-09-16T11:33:45Z</dcterms:modified>
</cp:coreProperties>
</file>