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57" r:id="rId3"/>
    <p:sldId id="267" r:id="rId4"/>
    <p:sldId id="265" r:id="rId5"/>
    <p:sldId id="268" r:id="rId6"/>
    <p:sldId id="266" r:id="rId7"/>
    <p:sldId id="264" r:id="rId8"/>
    <p:sldId id="259" r:id="rId9"/>
    <p:sldId id="260" r:id="rId10"/>
    <p:sldId id="269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5"/>
    <p:restoredTop sz="94591"/>
  </p:normalViewPr>
  <p:slideViewPr>
    <p:cSldViewPr snapToGrid="0" snapToObjects="1">
      <p:cViewPr>
        <p:scale>
          <a:sx n="80" d="100"/>
          <a:sy n="80" d="100"/>
        </p:scale>
        <p:origin x="4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3761-BF56-A146-BBBE-0B48B37298BC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C5EE4-D0F0-5A48-9DA1-02633079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Forgot</a:t>
            </a:r>
            <a:r>
              <a:rPr lang="en-US" baseline="0" dirty="0" smtClean="0"/>
              <a:t> to mention that 0!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C5EE4-D0F0-5A48-9DA1-0263307963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7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Cut off at the end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C5EE4-D0F0-5A48-9DA1-0263307963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3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392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7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4DA5-48CB-6F49-A636-CEE042FA290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220D-7CE3-E04D-ABC1-1243A12E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5:…"/>
          <p:cNvSpPr txBox="1">
            <a:spLocks noGrp="1"/>
          </p:cNvSpPr>
          <p:nvPr>
            <p:ph type="ctrTitle"/>
          </p:nvPr>
        </p:nvSpPr>
        <p:spPr>
          <a:xfrm>
            <a:off x="2212574" y="1424285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4.3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Recursive </a:t>
            </a:r>
            <a:r>
              <a:rPr dirty="0" smtClean="0"/>
              <a:t>Functions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212573" y="4439557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355449" y="400050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 smtClean="0"/>
              <a:t>Hemma Philamore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1577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063750"/>
            <a:ext cx="7734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ursive Function"/>
          <p:cNvSpPr txBox="1"/>
          <p:nvPr/>
        </p:nvSpPr>
        <p:spPr>
          <a:xfrm>
            <a:off x="3609796" y="332059"/>
            <a:ext cx="448122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Recursive Function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3472" y="1492043"/>
            <a:ext cx="4397552" cy="156414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here exists also an…"/>
          <p:cNvSpPr/>
          <p:nvPr/>
        </p:nvSpPr>
        <p:spPr>
          <a:xfrm>
            <a:off x="2598742" y="3950864"/>
            <a:ext cx="3516427" cy="98123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rPr sz="1969" dirty="0"/>
              <a:t>There </a:t>
            </a:r>
            <a:r>
              <a:rPr sz="1969" dirty="0" smtClean="0"/>
              <a:t>exists </a:t>
            </a:r>
            <a:r>
              <a:rPr sz="1969" dirty="0"/>
              <a:t>an </a:t>
            </a:r>
            <a:r>
              <a:rPr lang="en-GB" sz="1969" dirty="0" smtClean="0"/>
              <a:t>alternative</a:t>
            </a:r>
            <a:endParaRPr sz="1969" dirty="0"/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rPr sz="1969" u="sng" dirty="0"/>
              <a:t>non-recursive</a:t>
            </a:r>
            <a:r>
              <a:rPr sz="1969" dirty="0"/>
              <a:t> implementation with a loop</a:t>
            </a:r>
          </a:p>
        </p:txBody>
      </p:sp>
      <p:sp>
        <p:nvSpPr>
          <p:cNvPr id="2" name="Right Arrow 1"/>
          <p:cNvSpPr/>
          <p:nvPr/>
        </p:nvSpPr>
        <p:spPr>
          <a:xfrm>
            <a:off x="6333505" y="3994911"/>
            <a:ext cx="723014" cy="89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56519" y="3994911"/>
            <a:ext cx="233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you think what this implementation would look like?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822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 advAuto="0"/>
      <p:bldP spid="7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4733699" y="5396601"/>
            <a:ext cx="957430" cy="96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81800" y="5526752"/>
            <a:ext cx="208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would this look like?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666750"/>
            <a:ext cx="102997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5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ursive Function"/>
          <p:cNvSpPr txBox="1"/>
          <p:nvPr/>
        </p:nvSpPr>
        <p:spPr>
          <a:xfrm>
            <a:off x="3609796" y="332059"/>
            <a:ext cx="448122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Recursive Function</a:t>
            </a:r>
          </a:p>
        </p:txBody>
      </p:sp>
      <p:sp>
        <p:nvSpPr>
          <p:cNvPr id="257" name="Recursive functions are functions that call themselves."/>
          <p:cNvSpPr/>
          <p:nvPr/>
        </p:nvSpPr>
        <p:spPr>
          <a:xfrm>
            <a:off x="2146074" y="1465720"/>
            <a:ext cx="7139000" cy="4183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sz="2250" b="1">
                <a:latin typeface="Helvetica"/>
                <a:ea typeface="Helvetica"/>
                <a:cs typeface="Helvetica"/>
                <a:sym typeface="Helvetica"/>
              </a:rPr>
              <a:t>Recursive</a:t>
            </a:r>
            <a:r>
              <a:rPr sz="2250"/>
              <a:t> functions are functions that </a:t>
            </a:r>
            <a:r>
              <a:rPr sz="2250" b="1">
                <a:latin typeface="Helvetica"/>
                <a:ea typeface="Helvetica"/>
                <a:cs typeface="Helvetica"/>
                <a:sym typeface="Helvetica"/>
              </a:rPr>
              <a:t>call themselves</a:t>
            </a:r>
            <a:r>
              <a:rPr sz="2250"/>
              <a:t>. </a:t>
            </a:r>
          </a:p>
        </p:txBody>
      </p:sp>
      <p:sp>
        <p:nvSpPr>
          <p:cNvPr id="258" name="Recursion can help solve complex problems by breaking them up into smaller parts."/>
          <p:cNvSpPr txBox="1"/>
          <p:nvPr/>
        </p:nvSpPr>
        <p:spPr>
          <a:xfrm>
            <a:off x="1504571" y="3074935"/>
            <a:ext cx="898087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sz="1969"/>
              <a:t>Recursion can help solve complex problems by breaking them up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into smaller parts</a:t>
            </a:r>
            <a:r>
              <a:rPr sz="1969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4571" y="3634464"/>
            <a:ext cx="9455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33"/>
                </a:solidFill>
              </a:rPr>
              <a:t>Example: </a:t>
            </a:r>
          </a:p>
          <a:p>
            <a:pPr algn="ctr"/>
            <a:r>
              <a:rPr lang="en-US" dirty="0" smtClean="0">
                <a:solidFill>
                  <a:srgbClr val="333333"/>
                </a:solidFill>
              </a:rPr>
              <a:t>A </a:t>
            </a:r>
            <a:r>
              <a:rPr lang="en-US" dirty="0">
                <a:solidFill>
                  <a:srgbClr val="333333"/>
                </a:solidFill>
              </a:rPr>
              <a:t>function </a:t>
            </a:r>
            <a:r>
              <a:rPr lang="en-US" dirty="0"/>
              <a:t>pow(x, n)</a:t>
            </a:r>
            <a:r>
              <a:rPr lang="en-US" dirty="0">
                <a:solidFill>
                  <a:srgbClr val="333333"/>
                </a:solidFill>
              </a:rPr>
              <a:t> that raises </a:t>
            </a:r>
            <a:r>
              <a:rPr lang="en-US" dirty="0"/>
              <a:t>x</a:t>
            </a:r>
            <a:r>
              <a:rPr lang="en-US" dirty="0">
                <a:solidFill>
                  <a:srgbClr val="333333"/>
                </a:solidFill>
              </a:rPr>
              <a:t> to a </a:t>
            </a:r>
            <a:r>
              <a:rPr lang="en-US" u="sng" dirty="0">
                <a:solidFill>
                  <a:srgbClr val="333333"/>
                </a:solidFill>
              </a:rPr>
              <a:t>natural</a:t>
            </a:r>
            <a:r>
              <a:rPr lang="en-US" dirty="0">
                <a:solidFill>
                  <a:srgbClr val="333333"/>
                </a:solidFill>
              </a:rPr>
              <a:t> power </a:t>
            </a:r>
            <a:r>
              <a:rPr lang="en-US" dirty="0" smtClean="0">
                <a:solidFill>
                  <a:srgbClr val="333333"/>
                </a:solidFill>
              </a:rPr>
              <a:t>(1, 2, 3 </a:t>
            </a:r>
            <a:r>
              <a:rPr lang="mr-IN" dirty="0" smtClean="0">
                <a:solidFill>
                  <a:srgbClr val="333333"/>
                </a:solidFill>
              </a:rPr>
              <a:t>…</a:t>
            </a:r>
            <a:r>
              <a:rPr lang="en-GB" dirty="0" smtClean="0">
                <a:solidFill>
                  <a:srgbClr val="333333"/>
                </a:solidFill>
              </a:rPr>
              <a:t>) </a:t>
            </a:r>
            <a:r>
              <a:rPr lang="en-US" dirty="0" smtClean="0">
                <a:solidFill>
                  <a:srgbClr val="333333"/>
                </a:solidFill>
              </a:rPr>
              <a:t>of</a:t>
            </a:r>
            <a:r>
              <a:rPr lang="en-US" dirty="0">
                <a:solidFill>
                  <a:srgbClr val="333333"/>
                </a:solidFill>
              </a:rPr>
              <a:t> </a:t>
            </a:r>
            <a:r>
              <a:rPr lang="en-US" dirty="0" smtClean="0"/>
              <a:t>n </a:t>
            </a:r>
          </a:p>
          <a:p>
            <a:pPr algn="ctr"/>
            <a:r>
              <a:rPr lang="en-US" dirty="0" smtClean="0"/>
              <a:t>(multiplies</a:t>
            </a:r>
            <a:r>
              <a:rPr lang="en-US" dirty="0"/>
              <a:t> x by itself n </a:t>
            </a:r>
            <a:r>
              <a:rPr lang="en-US" dirty="0" smtClean="0"/>
              <a:t>times).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65375" y="4859490"/>
            <a:ext cx="15336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pow</a:t>
            </a:r>
            <a:r>
              <a:rPr lang="pl-PL" dirty="0"/>
              <a:t>(2, 2) = 4 </a:t>
            </a:r>
            <a:endParaRPr lang="pl-PL" dirty="0" smtClean="0"/>
          </a:p>
          <a:p>
            <a:r>
              <a:rPr lang="pl-PL" dirty="0" err="1" smtClean="0"/>
              <a:t>pow</a:t>
            </a:r>
            <a:r>
              <a:rPr lang="pl-PL" dirty="0" smtClean="0"/>
              <a:t>(2</a:t>
            </a:r>
            <a:r>
              <a:rPr lang="pl-PL" dirty="0"/>
              <a:t>, 3) = 8 </a:t>
            </a:r>
            <a:endParaRPr lang="pl-PL" dirty="0" smtClean="0"/>
          </a:p>
          <a:p>
            <a:r>
              <a:rPr lang="pl-PL" dirty="0" err="1" smtClean="0"/>
              <a:t>pow</a:t>
            </a:r>
            <a:r>
              <a:rPr lang="pl-PL" dirty="0" smtClean="0"/>
              <a:t>(2</a:t>
            </a:r>
            <a:r>
              <a:rPr lang="pl-PL" dirty="0"/>
              <a:t>, 4) =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032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 advAuto="0"/>
      <p:bldP spid="258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ursive Function"/>
          <p:cNvSpPr txBox="1"/>
          <p:nvPr/>
        </p:nvSpPr>
        <p:spPr>
          <a:xfrm>
            <a:off x="3609796" y="332059"/>
            <a:ext cx="448122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Recursive Function</a:t>
            </a:r>
          </a:p>
        </p:txBody>
      </p:sp>
      <p:sp>
        <p:nvSpPr>
          <p:cNvPr id="257" name="Recursive functions are functions that call themselves."/>
          <p:cNvSpPr/>
          <p:nvPr/>
        </p:nvSpPr>
        <p:spPr>
          <a:xfrm>
            <a:off x="2146074" y="1465720"/>
            <a:ext cx="7139000" cy="4183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sz="2250" b="1">
                <a:latin typeface="Helvetica"/>
                <a:ea typeface="Helvetica"/>
                <a:cs typeface="Helvetica"/>
                <a:sym typeface="Helvetica"/>
              </a:rPr>
              <a:t>Recursive</a:t>
            </a:r>
            <a:r>
              <a:rPr sz="2250"/>
              <a:t> functions are functions that </a:t>
            </a:r>
            <a:r>
              <a:rPr sz="2250" b="1">
                <a:latin typeface="Helvetica"/>
                <a:ea typeface="Helvetica"/>
                <a:cs typeface="Helvetica"/>
                <a:sym typeface="Helvetica"/>
              </a:rPr>
              <a:t>call themselves</a:t>
            </a:r>
            <a:r>
              <a:rPr sz="2250"/>
              <a:t>. </a:t>
            </a:r>
          </a:p>
        </p:txBody>
      </p:sp>
      <p:sp>
        <p:nvSpPr>
          <p:cNvPr id="19" name="Every recursion has two basic parts:…"/>
          <p:cNvSpPr txBox="1"/>
          <p:nvPr/>
        </p:nvSpPr>
        <p:spPr>
          <a:xfrm>
            <a:off x="2146074" y="3078599"/>
            <a:ext cx="7901338" cy="1727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sz="1969" dirty="0"/>
              <a:t>Every recursion has two basic parts:</a:t>
            </a:r>
          </a:p>
          <a:p>
            <a:pPr algn="l">
              <a:defRPr sz="2500"/>
            </a:pPr>
            <a:endParaRPr sz="1758" dirty="0"/>
          </a:p>
          <a:p>
            <a:pPr marL="482186" lvl="2" indent="-160729">
              <a:buSzPct val="100000"/>
              <a:buChar char="•"/>
              <a:defRPr sz="2500"/>
            </a:pPr>
            <a:r>
              <a:rPr sz="1758" dirty="0"/>
              <a:t>A way to </a:t>
            </a:r>
            <a:r>
              <a:rPr sz="1758" b="1" dirty="0">
                <a:latin typeface="Helvetica"/>
                <a:ea typeface="Helvetica"/>
                <a:cs typeface="Helvetica"/>
                <a:sym typeface="Helvetica"/>
              </a:rPr>
              <a:t>reduce </a:t>
            </a:r>
            <a:r>
              <a:rPr sz="1758" dirty="0"/>
              <a:t>the problem</a:t>
            </a:r>
            <a:r>
              <a:rPr sz="1758" b="1" dirty="0">
                <a:latin typeface="Helvetica"/>
                <a:ea typeface="Helvetica"/>
                <a:cs typeface="Helvetica"/>
                <a:sym typeface="Helvetica"/>
              </a:rPr>
              <a:t> to something smaller and similar (calls itself</a:t>
            </a:r>
            <a:r>
              <a:rPr sz="1758" dirty="0"/>
              <a:t> to solve the subproblem)</a:t>
            </a:r>
          </a:p>
          <a:p>
            <a:pPr marL="482186" lvl="2" indent="-160729">
              <a:buSzPct val="100000"/>
              <a:buChar char="•"/>
              <a:defRPr sz="2500"/>
            </a:pPr>
            <a:endParaRPr sz="1758" dirty="0"/>
          </a:p>
          <a:p>
            <a:pPr marL="482186" lvl="2" indent="-160729">
              <a:buSzPct val="100000"/>
              <a:buChar char="•"/>
              <a:defRPr sz="2500"/>
            </a:pPr>
            <a:r>
              <a:rPr sz="1758" dirty="0"/>
              <a:t>A </a:t>
            </a:r>
            <a:r>
              <a:rPr sz="1758" b="1" dirty="0">
                <a:latin typeface="Helvetica"/>
                <a:ea typeface="Helvetica"/>
                <a:cs typeface="Helvetica"/>
                <a:sym typeface="Helvetica"/>
              </a:rPr>
              <a:t>condition to</a:t>
            </a:r>
            <a:r>
              <a:rPr sz="1758" dirty="0"/>
              <a:t> </a:t>
            </a:r>
            <a:r>
              <a:rPr sz="1758" b="1" dirty="0">
                <a:latin typeface="Helvetica"/>
                <a:ea typeface="Helvetica"/>
                <a:cs typeface="Helvetica"/>
                <a:sym typeface="Helvetica"/>
              </a:rPr>
              <a:t>stop </a:t>
            </a:r>
            <a:r>
              <a:rPr sz="1758" dirty="0"/>
              <a:t>the recursion (often to return a trivial solution)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454" y="4897806"/>
            <a:ext cx="141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pow</a:t>
            </a:r>
            <a:r>
              <a:rPr lang="pl-PL" dirty="0"/>
              <a:t>(2, </a:t>
            </a:r>
            <a:r>
              <a:rPr lang="pl-PL" dirty="0" smtClean="0"/>
              <a:t>1) </a:t>
            </a:r>
            <a:r>
              <a:rPr lang="pl-PL" dirty="0"/>
              <a:t>=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8789" y="53585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6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Stops the program from entering infinite </a:t>
            </a:r>
            <a:r>
              <a:rPr lang="en-US" sz="176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recursion loop. </a:t>
            </a:r>
          </a:p>
        </p:txBody>
      </p:sp>
    </p:spTree>
    <p:extLst>
      <p:ext uri="{BB962C8B-B14F-4D97-AF65-F5344CB8AC3E}">
        <p14:creationId xmlns:p14="http://schemas.microsoft.com/office/powerpoint/2010/main" val="160137159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 advAuto="0"/>
      <p:bldP spid="19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ursive Function"/>
          <p:cNvSpPr txBox="1"/>
          <p:nvPr/>
        </p:nvSpPr>
        <p:spPr>
          <a:xfrm>
            <a:off x="3609796" y="332059"/>
            <a:ext cx="448122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Recursive Function</a:t>
            </a:r>
          </a:p>
        </p:txBody>
      </p:sp>
      <p:sp>
        <p:nvSpPr>
          <p:cNvPr id="258" name="Recursion can help solve complex problems by breaking them up into smaller parts."/>
          <p:cNvSpPr txBox="1"/>
          <p:nvPr/>
        </p:nvSpPr>
        <p:spPr>
          <a:xfrm>
            <a:off x="1608742" y="1495195"/>
            <a:ext cx="248869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>
              <a:defRPr sz="2800"/>
            </a:pPr>
            <a:r>
              <a:rPr lang="en-GB" sz="2800" dirty="0" smtClean="0"/>
              <a:t>Iterative </a:t>
            </a:r>
            <a:endParaRPr sz="2800" dirty="0"/>
          </a:p>
        </p:txBody>
      </p:sp>
      <p:sp>
        <p:nvSpPr>
          <p:cNvPr id="7" name="Recursion can help solve complex problems by breaking them up into smaller parts."/>
          <p:cNvSpPr txBox="1"/>
          <p:nvPr/>
        </p:nvSpPr>
        <p:spPr>
          <a:xfrm>
            <a:off x="7690786" y="1495195"/>
            <a:ext cx="248869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>
              <a:defRPr sz="2800"/>
            </a:pPr>
            <a:r>
              <a:rPr lang="en-GB" sz="2800" dirty="0" smtClean="0"/>
              <a:t>Recursive</a:t>
            </a:r>
            <a:endParaRPr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50410" y="1400537"/>
            <a:ext cx="87403" cy="522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9708" y="2396721"/>
            <a:ext cx="474676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pow(x, 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result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sz="1600" dirty="0">
                <a:solidFill>
                  <a:srgbClr val="098658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 charset="0"/>
              </a:rPr>
            </a:br>
            <a:r>
              <a:rPr lang="en-US" sz="1600" dirty="0">
                <a:solidFill>
                  <a:srgbClr val="008000"/>
                </a:solidFill>
                <a:latin typeface="Menlo" charset="0"/>
              </a:rPr>
              <a:t>// multiply result by x n </a:t>
            </a:r>
            <a:r>
              <a:rPr lang="en-US" sz="1600" dirty="0" smtClean="0">
                <a:solidFill>
                  <a:srgbClr val="008000"/>
                </a:solidFill>
                <a:latin typeface="Menlo" charset="0"/>
              </a:rPr>
              <a:t>times </a:t>
            </a:r>
            <a:r>
              <a:rPr lang="en-US" sz="1600" dirty="0" smtClean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in n: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result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*=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x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 charset="0"/>
              </a:rPr>
            </a:br>
            <a:r>
              <a:rPr lang="en-US" sz="1600" dirty="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result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pow(</a:t>
            </a:r>
            <a:r>
              <a:rPr lang="en-US" sz="1600" dirty="0" smtClean="0">
                <a:solidFill>
                  <a:srgbClr val="09865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Menlo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</a:t>
            </a:r>
            <a:endParaRPr lang="en-US" sz="16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708" y="5165103"/>
            <a:ext cx="28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561754" y="2405597"/>
            <a:ext cx="5047654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pow(x, n):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if (n == 1):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Menlo" charset="0"/>
              </a:rPr>
              <a:t> return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x </a:t>
            </a:r>
          </a:p>
          <a:p>
            <a:pPr lvl="1"/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latin typeface="Menlo" charset="0"/>
              </a:rPr>
              <a:t>// multiply result by x n times</a:t>
            </a:r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else: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Menlo" charset="0"/>
              </a:rPr>
              <a:t> return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x * pow(x, n-1)</a:t>
            </a:r>
          </a:p>
          <a:p>
            <a:pPr lvl="1"/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pow(</a:t>
            </a:r>
            <a:r>
              <a:rPr lang="en-US" sz="1600" dirty="0" smtClean="0">
                <a:solidFill>
                  <a:srgbClr val="09865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Menlo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</a:t>
            </a:r>
            <a:endParaRPr lang="en-US" sz="16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1754" y="5165103"/>
            <a:ext cx="28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082875" y="2701238"/>
            <a:ext cx="1816703" cy="483197"/>
          </a:xfrm>
          <a:prstGeom prst="roundRect">
            <a:avLst>
              <a:gd name="adj" fmla="val 785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082874" y="3376955"/>
            <a:ext cx="3889926" cy="940402"/>
          </a:xfrm>
          <a:prstGeom prst="roundRect">
            <a:avLst>
              <a:gd name="adj" fmla="val 785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99578" y="2758170"/>
            <a:ext cx="3057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condition </a:t>
            </a:r>
            <a:r>
              <a:rPr lang="en-US" b="1" smtClean="0">
                <a:solidFill>
                  <a:schemeClr val="accent2"/>
                </a:solidFill>
              </a:rPr>
              <a:t>to end recursion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35469" y="4315584"/>
            <a:ext cx="2947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call </a:t>
            </a:r>
            <a:r>
              <a:rPr lang="en-US" b="1">
                <a:solidFill>
                  <a:schemeClr val="accent2"/>
                </a:solidFill>
              </a:rPr>
              <a:t>function </a:t>
            </a:r>
            <a:r>
              <a:rPr lang="en-US" b="1" smtClean="0">
                <a:solidFill>
                  <a:schemeClr val="accent2"/>
                </a:solidFill>
              </a:rPr>
              <a:t>with </a:t>
            </a:r>
            <a:r>
              <a:rPr lang="en-US" b="1">
                <a:solidFill>
                  <a:schemeClr val="accent2"/>
                </a:solidFill>
              </a:rPr>
              <a:t>a  </a:t>
            </a:r>
            <a:r>
              <a:rPr lang="en-US" b="1" smtClean="0">
                <a:solidFill>
                  <a:schemeClr val="accent2"/>
                </a:solidFill>
              </a:rPr>
              <a:t>simpler </a:t>
            </a:r>
            <a:r>
              <a:rPr lang="en-US" b="1" dirty="0">
                <a:solidFill>
                  <a:schemeClr val="accent2"/>
                </a:solidFill>
              </a:rPr>
              <a:t>version of </a:t>
            </a:r>
            <a:r>
              <a:rPr lang="en-US" b="1">
                <a:solidFill>
                  <a:schemeClr val="accent2"/>
                </a:solidFill>
              </a:rPr>
              <a:t>the </a:t>
            </a:r>
            <a:r>
              <a:rPr lang="en-US" b="1" smtClean="0">
                <a:solidFill>
                  <a:schemeClr val="accent2"/>
                </a:solidFill>
              </a:rPr>
              <a:t>problem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7393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build="p" bldLvl="5" animBg="1" advAuto="0"/>
      <p:bldP spid="7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961" y="838254"/>
            <a:ext cx="665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When </a:t>
            </a:r>
            <a:r>
              <a:rPr lang="en-US" dirty="0"/>
              <a:t>pow(x, n)</a:t>
            </a:r>
            <a:r>
              <a:rPr lang="en-US" dirty="0">
                <a:solidFill>
                  <a:srgbClr val="333333"/>
                </a:solidFill>
              </a:rPr>
              <a:t> is called, the </a:t>
            </a:r>
            <a:r>
              <a:rPr lang="en-US" dirty="0" smtClean="0">
                <a:solidFill>
                  <a:srgbClr val="333333"/>
                </a:solidFill>
              </a:rPr>
              <a:t>following control flow executes: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135550" y="2263096"/>
            <a:ext cx="5554880" cy="2696131"/>
            <a:chOff x="4283600" y="1499167"/>
            <a:chExt cx="5554880" cy="2696131"/>
          </a:xfrm>
        </p:grpSpPr>
        <p:sp>
          <p:nvSpPr>
            <p:cNvPr id="3" name="TextBox 2"/>
            <p:cNvSpPr txBox="1"/>
            <p:nvPr/>
          </p:nvSpPr>
          <p:spPr>
            <a:xfrm>
              <a:off x="5150733" y="1499167"/>
              <a:ext cx="111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smtClean="0"/>
                <a:t>ow(x, n)</a:t>
              </a:r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24354" y="2953475"/>
              <a:ext cx="111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n==1 ?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77596" y="2848850"/>
              <a:ext cx="111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NO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2901" y="2804065"/>
              <a:ext cx="111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8714" y="1890230"/>
              <a:ext cx="253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Recursive call until n==1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94873" y="2941183"/>
              <a:ext cx="1643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dirty="0" smtClean="0"/>
                <a:t> * pow(x, n-1)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41088" y="1499167"/>
              <a:ext cx="1111170" cy="369332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ecision 9"/>
            <p:cNvSpPr/>
            <p:nvPr/>
          </p:nvSpPr>
          <p:spPr>
            <a:xfrm>
              <a:off x="5054278" y="2704090"/>
              <a:ext cx="1284791" cy="86810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094558" y="2941183"/>
              <a:ext cx="1743922" cy="369332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9" idx="2"/>
              <a:endCxn id="10" idx="0"/>
            </p:cNvCxnSpPr>
            <p:nvPr/>
          </p:nvCxnSpPr>
          <p:spPr>
            <a:xfrm>
              <a:off x="5696673" y="1868499"/>
              <a:ext cx="1" cy="835591"/>
            </a:xfrm>
            <a:prstGeom prst="straightConnector1">
              <a:avLst/>
            </a:prstGeom>
            <a:ln w="95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2" idx="1"/>
            </p:cNvCxnSpPr>
            <p:nvPr/>
          </p:nvCxnSpPr>
          <p:spPr>
            <a:xfrm flipV="1">
              <a:off x="6339069" y="3125849"/>
              <a:ext cx="1755489" cy="12294"/>
            </a:xfrm>
            <a:prstGeom prst="straightConnector1">
              <a:avLst/>
            </a:prstGeom>
            <a:ln w="95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8" idx="0"/>
            </p:cNvCxnSpPr>
            <p:nvPr/>
          </p:nvCxnSpPr>
          <p:spPr>
            <a:xfrm rot="16200000" flipV="1">
              <a:off x="6996650" y="921155"/>
              <a:ext cx="729696" cy="3310359"/>
            </a:xfrm>
            <a:prstGeom prst="bentConnector2">
              <a:avLst/>
            </a:prstGeom>
            <a:ln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0" idx="1"/>
            </p:cNvCxnSpPr>
            <p:nvPr/>
          </p:nvCxnSpPr>
          <p:spPr>
            <a:xfrm rot="10800000" flipV="1">
              <a:off x="4501592" y="3138140"/>
              <a:ext cx="552686" cy="687825"/>
            </a:xfrm>
            <a:prstGeom prst="bentConnector2">
              <a:avLst/>
            </a:prstGeom>
            <a:ln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361248" y="3825966"/>
              <a:ext cx="33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x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283600" y="3825966"/>
              <a:ext cx="435982" cy="369332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62199" y="2375220"/>
            <a:ext cx="5047654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Menlo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pow(x, n):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if (n == 1):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Menlo" charset="0"/>
              </a:rPr>
              <a:t> return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x </a:t>
            </a:r>
          </a:p>
          <a:p>
            <a:pPr lvl="1"/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latin typeface="Menlo" charset="0"/>
              </a:rPr>
              <a:t>// multiply result by x n times</a:t>
            </a:r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else: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Menlo" charset="0"/>
              </a:rPr>
              <a:t> return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x * pow(x, n-1)</a:t>
            </a:r>
          </a:p>
          <a:p>
            <a:pPr lvl="1"/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pow(</a:t>
            </a:r>
            <a:r>
              <a:rPr lang="en-US" sz="1600" dirty="0" smtClean="0">
                <a:solidFill>
                  <a:srgbClr val="09865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Menlo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</a:t>
            </a:r>
            <a:endParaRPr lang="en-US" sz="16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3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ursive Function"/>
          <p:cNvSpPr txBox="1"/>
          <p:nvPr/>
        </p:nvSpPr>
        <p:spPr>
          <a:xfrm>
            <a:off x="3609796" y="332059"/>
            <a:ext cx="448122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Recursive Function</a:t>
            </a:r>
          </a:p>
        </p:txBody>
      </p:sp>
      <p:sp>
        <p:nvSpPr>
          <p:cNvPr id="276" name="Every recursion has two basic parts:…"/>
          <p:cNvSpPr txBox="1"/>
          <p:nvPr/>
        </p:nvSpPr>
        <p:spPr>
          <a:xfrm>
            <a:off x="2274972" y="1377277"/>
            <a:ext cx="7901338" cy="1727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sz="1969" dirty="0"/>
              <a:t>Every recursion has two basic parts:</a:t>
            </a:r>
          </a:p>
          <a:p>
            <a:pPr algn="l">
              <a:defRPr sz="2500"/>
            </a:pPr>
            <a:endParaRPr sz="1758" dirty="0"/>
          </a:p>
          <a:p>
            <a:pPr marL="482186" lvl="2" indent="-160729">
              <a:buSzPct val="100000"/>
              <a:buChar char="•"/>
              <a:defRPr sz="2500"/>
            </a:pPr>
            <a:r>
              <a:rPr sz="1758" dirty="0"/>
              <a:t>A way to </a:t>
            </a:r>
            <a:r>
              <a:rPr sz="1758" b="1" dirty="0">
                <a:latin typeface="Helvetica"/>
                <a:ea typeface="Helvetica"/>
                <a:cs typeface="Helvetica"/>
                <a:sym typeface="Helvetica"/>
              </a:rPr>
              <a:t>reduce </a:t>
            </a:r>
            <a:r>
              <a:rPr sz="1758" dirty="0"/>
              <a:t>the problem</a:t>
            </a:r>
            <a:r>
              <a:rPr sz="1758" b="1" dirty="0">
                <a:latin typeface="Helvetica"/>
                <a:ea typeface="Helvetica"/>
                <a:cs typeface="Helvetica"/>
                <a:sym typeface="Helvetica"/>
              </a:rPr>
              <a:t> to something smaller and similar (calls itself</a:t>
            </a:r>
            <a:r>
              <a:rPr sz="1758" dirty="0"/>
              <a:t> to solve the subproblem)</a:t>
            </a:r>
          </a:p>
          <a:p>
            <a:pPr marL="482186" lvl="2" indent="-160729">
              <a:buSzPct val="100000"/>
              <a:buChar char="•"/>
              <a:defRPr sz="2500"/>
            </a:pPr>
            <a:endParaRPr sz="1758" dirty="0"/>
          </a:p>
          <a:p>
            <a:pPr marL="482186" lvl="2" indent="-160729">
              <a:buSzPct val="100000"/>
              <a:buChar char="•"/>
              <a:defRPr sz="2500"/>
            </a:pPr>
            <a:r>
              <a:rPr sz="1758" dirty="0"/>
              <a:t>A </a:t>
            </a:r>
            <a:r>
              <a:rPr sz="1758" b="1" dirty="0">
                <a:latin typeface="Helvetica"/>
                <a:ea typeface="Helvetica"/>
                <a:cs typeface="Helvetica"/>
                <a:sym typeface="Helvetica"/>
              </a:rPr>
              <a:t>condition to</a:t>
            </a:r>
            <a:r>
              <a:rPr sz="1758" dirty="0"/>
              <a:t> </a:t>
            </a:r>
            <a:r>
              <a:rPr sz="1758" b="1" dirty="0">
                <a:latin typeface="Helvetica"/>
                <a:ea typeface="Helvetica"/>
                <a:cs typeface="Helvetica"/>
                <a:sym typeface="Helvetica"/>
              </a:rPr>
              <a:t>stop </a:t>
            </a:r>
            <a:r>
              <a:rPr sz="1758" dirty="0"/>
              <a:t>the recursion (often to return a trivial solution) </a:t>
            </a:r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4605" y="5556180"/>
            <a:ext cx="4913189" cy="28947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nnection Line"/>
          <p:cNvSpPr/>
          <p:nvPr/>
        </p:nvSpPr>
        <p:spPr>
          <a:xfrm>
            <a:off x="2687539" y="6011465"/>
            <a:ext cx="730448" cy="404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8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50800">
            <a:solidFill>
              <a:schemeClr val="accent2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4" name="Connection Line"/>
          <p:cNvSpPr/>
          <p:nvPr/>
        </p:nvSpPr>
        <p:spPr>
          <a:xfrm>
            <a:off x="4160044" y="6011465"/>
            <a:ext cx="2119015" cy="385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5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50800">
            <a:solidFill>
              <a:schemeClr val="accent2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5" name="Example:…"/>
          <p:cNvSpPr/>
          <p:nvPr/>
        </p:nvSpPr>
        <p:spPr>
          <a:xfrm>
            <a:off x="4811615" y="3475264"/>
            <a:ext cx="2461818" cy="4414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rPr sz="2400" dirty="0"/>
              <a:t>Example</a:t>
            </a:r>
            <a:r>
              <a:rPr sz="2400" dirty="0" smtClean="0"/>
              <a:t>:</a:t>
            </a:r>
            <a:r>
              <a:rPr lang="en-GB" sz="2400" dirty="0" smtClean="0"/>
              <a:t> </a:t>
            </a:r>
            <a:r>
              <a:rPr sz="2400" dirty="0" smtClean="0"/>
              <a:t>Factorial</a:t>
            </a:r>
            <a:endParaRPr sz="2400" dirty="0"/>
          </a:p>
        </p:txBody>
      </p:sp>
      <p:pic>
        <p:nvPicPr>
          <p:cNvPr id="16" name="factorial_equ.png" descr="factorial_eq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2849" y="4359999"/>
            <a:ext cx="4397552" cy="55376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"/>
          <p:cNvSpPr/>
          <p:nvPr/>
        </p:nvSpPr>
        <p:spPr>
          <a:xfrm>
            <a:off x="3500181" y="5392756"/>
            <a:ext cx="1033166" cy="616321"/>
          </a:xfrm>
          <a:prstGeom prst="rect">
            <a:avLst/>
          </a:prstGeom>
          <a:ln w="50800">
            <a:solidFill>
              <a:schemeClr val="accent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" name="Rectangle"/>
          <p:cNvSpPr/>
          <p:nvPr/>
        </p:nvSpPr>
        <p:spPr>
          <a:xfrm>
            <a:off x="5209751" y="5392756"/>
            <a:ext cx="2063682" cy="616321"/>
          </a:xfrm>
          <a:prstGeom prst="rect">
            <a:avLst/>
          </a:prstGeom>
          <a:ln w="50800">
            <a:solidFill>
              <a:schemeClr val="accent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9" name="Rectangle"/>
          <p:cNvSpPr/>
          <p:nvPr/>
        </p:nvSpPr>
        <p:spPr>
          <a:xfrm>
            <a:off x="4821341" y="5276833"/>
            <a:ext cx="4613596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0" name="Rectangle"/>
          <p:cNvSpPr/>
          <p:nvPr/>
        </p:nvSpPr>
        <p:spPr>
          <a:xfrm>
            <a:off x="3074828" y="5254431"/>
            <a:ext cx="4613595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1" name="Connection Line"/>
          <p:cNvSpPr/>
          <p:nvPr/>
        </p:nvSpPr>
        <p:spPr>
          <a:xfrm>
            <a:off x="6781801" y="6023967"/>
            <a:ext cx="1206401" cy="373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50800">
            <a:solidFill>
              <a:schemeClr val="accent2"/>
            </a:solidFill>
            <a:prstDash val="sysDot"/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pic>
        <p:nvPicPr>
          <p:cNvPr id="22" name="factorial_equ.png" descr="factorial_equ.png"/>
          <p:cNvPicPr>
            <a:picLocks noChangeAspect="1"/>
          </p:cNvPicPr>
          <p:nvPr/>
        </p:nvPicPr>
        <p:blipFill>
          <a:blip r:embed="rId4">
            <a:extLst/>
          </a:blip>
          <a:srcRect l="77836"/>
          <a:stretch>
            <a:fillRect/>
          </a:stretch>
        </p:blipFill>
        <p:spPr>
          <a:xfrm>
            <a:off x="8198753" y="5424095"/>
            <a:ext cx="974632" cy="55376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condition to end recursion"/>
          <p:cNvSpPr/>
          <p:nvPr/>
        </p:nvSpPr>
        <p:spPr>
          <a:xfrm>
            <a:off x="7931978" y="4359998"/>
            <a:ext cx="1827517" cy="121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" y="0"/>
                </a:moveTo>
                <a:cubicBezTo>
                  <a:pt x="347" y="0"/>
                  <a:pt x="0" y="520"/>
                  <a:pt x="0" y="1162"/>
                </a:cubicBezTo>
                <a:lnTo>
                  <a:pt x="0" y="12640"/>
                </a:lnTo>
                <a:cubicBezTo>
                  <a:pt x="0" y="13281"/>
                  <a:pt x="347" y="13802"/>
                  <a:pt x="775" y="13802"/>
                </a:cubicBezTo>
                <a:lnTo>
                  <a:pt x="12174" y="13802"/>
                </a:lnTo>
                <a:lnTo>
                  <a:pt x="13724" y="21600"/>
                </a:lnTo>
                <a:lnTo>
                  <a:pt x="15274" y="13802"/>
                </a:lnTo>
                <a:lnTo>
                  <a:pt x="20825" y="13802"/>
                </a:lnTo>
                <a:cubicBezTo>
                  <a:pt x="21253" y="13802"/>
                  <a:pt x="21600" y="13281"/>
                  <a:pt x="21600" y="12640"/>
                </a:cubicBezTo>
                <a:lnTo>
                  <a:pt x="21600" y="1162"/>
                </a:lnTo>
                <a:cubicBezTo>
                  <a:pt x="21600" y="520"/>
                  <a:pt x="21253" y="0"/>
                  <a:pt x="20825" y="0"/>
                </a:cubicBezTo>
                <a:lnTo>
                  <a:pt x="77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condition to end recursion</a:t>
            </a:r>
          </a:p>
        </p:txBody>
      </p:sp>
    </p:spTree>
    <p:extLst>
      <p:ext uri="{BB962C8B-B14F-4D97-AF65-F5344CB8AC3E}">
        <p14:creationId xmlns:p14="http://schemas.microsoft.com/office/powerpoint/2010/main" val="5430494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 bldLvl="5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4861" y="3764998"/>
            <a:ext cx="4913189" cy="289472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Connection Line"/>
          <p:cNvSpPr/>
          <p:nvPr/>
        </p:nvSpPr>
        <p:spPr>
          <a:xfrm>
            <a:off x="2707795" y="4220283"/>
            <a:ext cx="730448" cy="404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8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50800">
            <a:solidFill>
              <a:schemeClr val="accent2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272" name="Connection Line"/>
          <p:cNvSpPr/>
          <p:nvPr/>
        </p:nvSpPr>
        <p:spPr>
          <a:xfrm>
            <a:off x="4180300" y="4220283"/>
            <a:ext cx="2119015" cy="385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5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50800">
            <a:solidFill>
              <a:schemeClr val="accent2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262" name="Example:…"/>
          <p:cNvSpPr/>
          <p:nvPr/>
        </p:nvSpPr>
        <p:spPr>
          <a:xfrm>
            <a:off x="4686577" y="1033212"/>
            <a:ext cx="2461818" cy="44146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rPr sz="2400" dirty="0"/>
              <a:t>Example</a:t>
            </a:r>
            <a:r>
              <a:rPr sz="2400" dirty="0" smtClean="0"/>
              <a:t>:</a:t>
            </a:r>
            <a:r>
              <a:rPr lang="en-GB" sz="2400" dirty="0" smtClean="0"/>
              <a:t> </a:t>
            </a:r>
            <a:r>
              <a:rPr sz="2400" dirty="0" smtClean="0"/>
              <a:t>Factorial</a:t>
            </a:r>
            <a:endParaRPr sz="2400" dirty="0"/>
          </a:p>
        </p:txBody>
      </p:sp>
      <p:pic>
        <p:nvPicPr>
          <p:cNvPr id="263" name="factorial_equ.png" descr="factorial_equ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03105" y="2568817"/>
            <a:ext cx="4397552" cy="55376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Rectangle"/>
          <p:cNvSpPr/>
          <p:nvPr/>
        </p:nvSpPr>
        <p:spPr>
          <a:xfrm>
            <a:off x="3520437" y="3601574"/>
            <a:ext cx="1033166" cy="616321"/>
          </a:xfrm>
          <a:prstGeom prst="rect">
            <a:avLst/>
          </a:prstGeom>
          <a:ln w="50800">
            <a:solidFill>
              <a:schemeClr val="accent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5" name="Rectangle"/>
          <p:cNvSpPr/>
          <p:nvPr/>
        </p:nvSpPr>
        <p:spPr>
          <a:xfrm>
            <a:off x="5230007" y="3601574"/>
            <a:ext cx="2063682" cy="616321"/>
          </a:xfrm>
          <a:prstGeom prst="rect">
            <a:avLst/>
          </a:prstGeom>
          <a:ln w="50800">
            <a:solidFill>
              <a:schemeClr val="accent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6" name="Rectangle"/>
          <p:cNvSpPr/>
          <p:nvPr/>
        </p:nvSpPr>
        <p:spPr>
          <a:xfrm>
            <a:off x="4841597" y="3485651"/>
            <a:ext cx="4613596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7" name="Rectangle"/>
          <p:cNvSpPr/>
          <p:nvPr/>
        </p:nvSpPr>
        <p:spPr>
          <a:xfrm>
            <a:off x="3095084" y="3463249"/>
            <a:ext cx="4613595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73" name="Connection Line"/>
          <p:cNvSpPr/>
          <p:nvPr/>
        </p:nvSpPr>
        <p:spPr>
          <a:xfrm>
            <a:off x="6802057" y="4232785"/>
            <a:ext cx="1206401" cy="373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50800">
            <a:solidFill>
              <a:schemeClr val="accent2"/>
            </a:solidFill>
            <a:prstDash val="sysDot"/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pic>
        <p:nvPicPr>
          <p:cNvPr id="269" name="factorial_equ.png" descr="factorial_equ.png"/>
          <p:cNvPicPr>
            <a:picLocks noChangeAspect="1"/>
          </p:cNvPicPr>
          <p:nvPr/>
        </p:nvPicPr>
        <p:blipFill>
          <a:blip r:embed="rId5">
            <a:extLst/>
          </a:blip>
          <a:srcRect l="77836"/>
          <a:stretch>
            <a:fillRect/>
          </a:stretch>
        </p:blipFill>
        <p:spPr>
          <a:xfrm>
            <a:off x="8219009" y="3632913"/>
            <a:ext cx="974632" cy="553766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condition to end recursion"/>
          <p:cNvSpPr/>
          <p:nvPr/>
        </p:nvSpPr>
        <p:spPr>
          <a:xfrm>
            <a:off x="7952234" y="2568816"/>
            <a:ext cx="1827517" cy="121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" y="0"/>
                </a:moveTo>
                <a:cubicBezTo>
                  <a:pt x="347" y="0"/>
                  <a:pt x="0" y="520"/>
                  <a:pt x="0" y="1162"/>
                </a:cubicBezTo>
                <a:lnTo>
                  <a:pt x="0" y="12640"/>
                </a:lnTo>
                <a:cubicBezTo>
                  <a:pt x="0" y="13281"/>
                  <a:pt x="347" y="13802"/>
                  <a:pt x="775" y="13802"/>
                </a:cubicBezTo>
                <a:lnTo>
                  <a:pt x="12174" y="13802"/>
                </a:lnTo>
                <a:lnTo>
                  <a:pt x="13724" y="21600"/>
                </a:lnTo>
                <a:lnTo>
                  <a:pt x="15274" y="13802"/>
                </a:lnTo>
                <a:lnTo>
                  <a:pt x="20825" y="13802"/>
                </a:lnTo>
                <a:cubicBezTo>
                  <a:pt x="21253" y="13802"/>
                  <a:pt x="21600" y="13281"/>
                  <a:pt x="21600" y="12640"/>
                </a:cubicBezTo>
                <a:lnTo>
                  <a:pt x="21600" y="1162"/>
                </a:lnTo>
                <a:cubicBezTo>
                  <a:pt x="21600" y="520"/>
                  <a:pt x="21253" y="0"/>
                  <a:pt x="20825" y="0"/>
                </a:cubicBezTo>
                <a:lnTo>
                  <a:pt x="775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condition to end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68933" y="5654841"/>
                <a:ext cx="89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0!=1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33" y="5654841"/>
                <a:ext cx="89710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483" r="-8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91806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3" dur="10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2" dur="1000" fill="hold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 advAuto="0"/>
      <p:bldP spid="271" grpId="0" animBg="1" advAuto="0"/>
      <p:bldP spid="272" grpId="0" animBg="1" advAuto="0"/>
      <p:bldP spid="262" grpId="0" animBg="1" advAuto="0"/>
      <p:bldP spid="263" grpId="0" animBg="1" advAuto="0"/>
      <p:bldP spid="264" grpId="0" animBg="1" advAuto="0"/>
      <p:bldP spid="265" grpId="0" animBg="1" advAuto="0"/>
      <p:bldP spid="266" grpId="0" animBg="1" advAuto="0"/>
      <p:bldP spid="267" grpId="0" animBg="1" advAuto="0"/>
      <p:bldP spid="273" grpId="0" animBg="1" advAuto="0"/>
      <p:bldP spid="269" grpId="0" animBg="1" advAuto="0"/>
      <p:bldP spid="27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ursive Function"/>
          <p:cNvSpPr txBox="1"/>
          <p:nvPr/>
        </p:nvSpPr>
        <p:spPr>
          <a:xfrm>
            <a:off x="3609796" y="332059"/>
            <a:ext cx="448122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Recursive Function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1237" y="1874815"/>
            <a:ext cx="4397552" cy="156414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topping condition"/>
          <p:cNvSpPr/>
          <p:nvPr/>
        </p:nvSpPr>
        <p:spPr>
          <a:xfrm>
            <a:off x="3949230" y="1666425"/>
            <a:ext cx="3264081" cy="77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40" y="0"/>
                </a:moveTo>
                <a:cubicBezTo>
                  <a:pt x="9701" y="0"/>
                  <a:pt x="9506" y="814"/>
                  <a:pt x="9506" y="1819"/>
                </a:cubicBezTo>
                <a:lnTo>
                  <a:pt x="9506" y="18249"/>
                </a:lnTo>
                <a:lnTo>
                  <a:pt x="0" y="20710"/>
                </a:lnTo>
                <a:lnTo>
                  <a:pt x="9754" y="21407"/>
                </a:lnTo>
                <a:cubicBezTo>
                  <a:pt x="9811" y="21522"/>
                  <a:pt x="9873" y="21600"/>
                  <a:pt x="9940" y="21600"/>
                </a:cubicBezTo>
                <a:lnTo>
                  <a:pt x="21166" y="21600"/>
                </a:lnTo>
                <a:cubicBezTo>
                  <a:pt x="21406" y="21600"/>
                  <a:pt x="21600" y="20786"/>
                  <a:pt x="21600" y="19781"/>
                </a:cubicBezTo>
                <a:lnTo>
                  <a:pt x="21600" y="1819"/>
                </a:lnTo>
                <a:cubicBezTo>
                  <a:pt x="21600" y="814"/>
                  <a:pt x="21406" y="0"/>
                  <a:pt x="21166" y="0"/>
                </a:cubicBezTo>
                <a:lnTo>
                  <a:pt x="994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1687" dirty="0"/>
              <a:t>condition to </a:t>
            </a:r>
            <a:endParaRPr lang="en-US" sz="1687" dirty="0" smtClean="0"/>
          </a:p>
          <a:p>
            <a:pPr algn="r"/>
            <a:r>
              <a:rPr lang="en-US" sz="1687" dirty="0" smtClean="0"/>
              <a:t>end </a:t>
            </a:r>
            <a:r>
              <a:rPr lang="en-US" sz="1687" dirty="0"/>
              <a:t>recursion</a:t>
            </a:r>
          </a:p>
        </p:txBody>
      </p:sp>
      <p:sp>
        <p:nvSpPr>
          <p:cNvPr id="11" name="stopping condition"/>
          <p:cNvSpPr/>
          <p:nvPr/>
        </p:nvSpPr>
        <p:spPr>
          <a:xfrm>
            <a:off x="6102552" y="2366017"/>
            <a:ext cx="4129430" cy="77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40" y="0"/>
                </a:moveTo>
                <a:cubicBezTo>
                  <a:pt x="9701" y="0"/>
                  <a:pt x="9506" y="814"/>
                  <a:pt x="9506" y="1819"/>
                </a:cubicBezTo>
                <a:lnTo>
                  <a:pt x="9506" y="18249"/>
                </a:lnTo>
                <a:lnTo>
                  <a:pt x="0" y="20710"/>
                </a:lnTo>
                <a:lnTo>
                  <a:pt x="9754" y="21407"/>
                </a:lnTo>
                <a:cubicBezTo>
                  <a:pt x="9811" y="21522"/>
                  <a:pt x="9873" y="21600"/>
                  <a:pt x="9940" y="21600"/>
                </a:cubicBezTo>
                <a:lnTo>
                  <a:pt x="21166" y="21600"/>
                </a:lnTo>
                <a:cubicBezTo>
                  <a:pt x="21406" y="21600"/>
                  <a:pt x="21600" y="20786"/>
                  <a:pt x="21600" y="19781"/>
                </a:cubicBezTo>
                <a:lnTo>
                  <a:pt x="21600" y="1819"/>
                </a:lnTo>
                <a:cubicBezTo>
                  <a:pt x="21600" y="814"/>
                  <a:pt x="21406" y="0"/>
                  <a:pt x="21166" y="0"/>
                </a:cubicBezTo>
                <a:lnTo>
                  <a:pt x="994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1687" dirty="0"/>
              <a:t>call function again with a     </a:t>
            </a:r>
          </a:p>
          <a:p>
            <a:pPr algn="r"/>
            <a:r>
              <a:rPr lang="en-US" sz="1687" dirty="0"/>
              <a:t>    simpler version of the </a:t>
            </a:r>
          </a:p>
          <a:p>
            <a:pPr algn="r"/>
            <a:r>
              <a:rPr lang="en-US" sz="1687" dirty="0"/>
              <a:t>   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0827" y="4217082"/>
            <a:ext cx="2355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Factorial( 0 )</a:t>
            </a:r>
          </a:p>
          <a:p>
            <a:r>
              <a:rPr lang="en-US" b="1" dirty="0" smtClean="0"/>
              <a:t>1</a:t>
            </a:r>
          </a:p>
          <a:p>
            <a:endParaRPr lang="en-US" dirty="0" smtClean="0"/>
          </a:p>
          <a:p>
            <a:r>
              <a:rPr lang="en-US" dirty="0"/>
              <a:t>&gt;&gt;&gt; Factorial( </a:t>
            </a:r>
            <a:r>
              <a:rPr lang="en-US" dirty="0" smtClean="0"/>
              <a:t>1 </a:t>
            </a:r>
            <a:r>
              <a:rPr lang="en-US" dirty="0"/>
              <a:t>)</a:t>
            </a:r>
          </a:p>
          <a:p>
            <a:r>
              <a:rPr lang="en-US" b="1" dirty="0" smtClean="0"/>
              <a:t>1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&gt;&gt;&gt; Factorial( </a:t>
            </a:r>
            <a:r>
              <a:rPr lang="en-US" dirty="0" smtClean="0"/>
              <a:t>2 </a:t>
            </a:r>
            <a:r>
              <a:rPr lang="en-US" dirty="0"/>
              <a:t>)</a:t>
            </a:r>
          </a:p>
          <a:p>
            <a:r>
              <a:rPr lang="en-US" b="1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393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 advAuto="0"/>
      <p:bldP spid="291" grpId="0" animBg="1" advAuto="0"/>
      <p:bldP spid="1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2" y="98333"/>
            <a:ext cx="2679700" cy="3632200"/>
          </a:xfrm>
          <a:prstGeom prst="rect">
            <a:avLst/>
          </a:prstGeom>
        </p:spPr>
      </p:pic>
      <p:sp>
        <p:nvSpPr>
          <p:cNvPr id="296" name="Recursive Function"/>
          <p:cNvSpPr txBox="1"/>
          <p:nvPr/>
        </p:nvSpPr>
        <p:spPr>
          <a:xfrm>
            <a:off x="3873683" y="87229"/>
            <a:ext cx="448122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Recursive Function</a:t>
            </a:r>
          </a:p>
        </p:txBody>
      </p:sp>
      <p:sp>
        <p:nvSpPr>
          <p:cNvPr id="297" name="Fibonacci"/>
          <p:cNvSpPr/>
          <p:nvPr/>
        </p:nvSpPr>
        <p:spPr>
          <a:xfrm>
            <a:off x="4661857" y="1027010"/>
            <a:ext cx="2904881" cy="418384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lang="en-GB" sz="2250" smtClean="0"/>
              <a:t>Example: </a:t>
            </a:r>
            <a:r>
              <a:rPr sz="2250" dirty="0" smtClean="0"/>
              <a:t>Fibonacci</a:t>
            </a:r>
            <a:endParaRPr sz="2250" dirty="0"/>
          </a:p>
        </p:txBody>
      </p:sp>
      <p:grpSp>
        <p:nvGrpSpPr>
          <p:cNvPr id="301" name="Group"/>
          <p:cNvGrpSpPr/>
          <p:nvPr/>
        </p:nvGrpSpPr>
        <p:grpSpPr>
          <a:xfrm>
            <a:off x="4717247" y="2482532"/>
            <a:ext cx="2993253" cy="1248000"/>
            <a:chOff x="0" y="0"/>
            <a:chExt cx="4257069" cy="1774931"/>
          </a:xfrm>
        </p:grpSpPr>
        <p:pic>
          <p:nvPicPr>
            <p:cNvPr id="29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257070" cy="372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701282"/>
              <a:ext cx="1298256" cy="372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402564"/>
              <a:ext cx="1298256" cy="372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4" name="Group"/>
          <p:cNvGrpSpPr/>
          <p:nvPr/>
        </p:nvGrpSpPr>
        <p:grpSpPr>
          <a:xfrm>
            <a:off x="2133079" y="3039581"/>
            <a:ext cx="2528777" cy="778838"/>
            <a:chOff x="0" y="0"/>
            <a:chExt cx="3596481" cy="1107678"/>
          </a:xfrm>
        </p:grpSpPr>
        <p:sp>
          <p:nvSpPr>
            <p:cNvPr id="302" name="stopping conditions"/>
            <p:cNvSpPr/>
            <p:nvPr/>
          </p:nvSpPr>
          <p:spPr>
            <a:xfrm>
              <a:off x="0" y="0"/>
              <a:ext cx="3596482" cy="110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" y="0"/>
                  </a:moveTo>
                  <a:cubicBezTo>
                    <a:pt x="251" y="0"/>
                    <a:pt x="0" y="814"/>
                    <a:pt x="0" y="1819"/>
                  </a:cubicBezTo>
                  <a:lnTo>
                    <a:pt x="0" y="19781"/>
                  </a:lnTo>
                  <a:cubicBezTo>
                    <a:pt x="0" y="20786"/>
                    <a:pt x="251" y="21600"/>
                    <a:pt x="560" y="21600"/>
                  </a:cubicBezTo>
                  <a:lnTo>
                    <a:pt x="15050" y="21600"/>
                  </a:lnTo>
                  <a:cubicBezTo>
                    <a:pt x="15213" y="21600"/>
                    <a:pt x="15355" y="21364"/>
                    <a:pt x="15458" y="21004"/>
                  </a:cubicBezTo>
                  <a:lnTo>
                    <a:pt x="21600" y="17823"/>
                  </a:lnTo>
                  <a:lnTo>
                    <a:pt x="15610" y="14720"/>
                  </a:lnTo>
                  <a:lnTo>
                    <a:pt x="15610" y="1819"/>
                  </a:lnTo>
                  <a:cubicBezTo>
                    <a:pt x="15610" y="814"/>
                    <a:pt x="15359" y="0"/>
                    <a:pt x="15050" y="0"/>
                  </a:cubicBezTo>
                  <a:lnTo>
                    <a:pt x="560" y="0"/>
                  </a:ln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stopping conditions</a:t>
              </a:r>
            </a:p>
          </p:txBody>
        </p:sp>
        <p:sp>
          <p:nvSpPr>
            <p:cNvPr id="303" name="stopping conditions"/>
            <p:cNvSpPr/>
            <p:nvPr/>
          </p:nvSpPr>
          <p:spPr>
            <a:xfrm>
              <a:off x="0" y="0"/>
              <a:ext cx="3596482" cy="110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" y="0"/>
                  </a:moveTo>
                  <a:cubicBezTo>
                    <a:pt x="251" y="0"/>
                    <a:pt x="0" y="814"/>
                    <a:pt x="0" y="1819"/>
                  </a:cubicBezTo>
                  <a:lnTo>
                    <a:pt x="0" y="19781"/>
                  </a:lnTo>
                  <a:cubicBezTo>
                    <a:pt x="0" y="20786"/>
                    <a:pt x="251" y="21600"/>
                    <a:pt x="560" y="21600"/>
                  </a:cubicBezTo>
                  <a:lnTo>
                    <a:pt x="15050" y="21600"/>
                  </a:lnTo>
                  <a:cubicBezTo>
                    <a:pt x="15359" y="21600"/>
                    <a:pt x="15610" y="20786"/>
                    <a:pt x="15610" y="19781"/>
                  </a:cubicBezTo>
                  <a:lnTo>
                    <a:pt x="15610" y="5371"/>
                  </a:lnTo>
                  <a:lnTo>
                    <a:pt x="21600" y="2949"/>
                  </a:lnTo>
                  <a:lnTo>
                    <a:pt x="15400" y="433"/>
                  </a:lnTo>
                  <a:cubicBezTo>
                    <a:pt x="15304" y="175"/>
                    <a:pt x="15185" y="0"/>
                    <a:pt x="15050" y="0"/>
                  </a:cubicBezTo>
                  <a:lnTo>
                    <a:pt x="560" y="0"/>
                  </a:ln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1687" dirty="0"/>
                <a:t>condition to </a:t>
              </a:r>
              <a:endParaRPr lang="en-US" sz="1687" dirty="0" smtClean="0"/>
            </a:p>
            <a:p>
              <a:r>
                <a:rPr lang="en-US" sz="1687" dirty="0" smtClean="0"/>
                <a:t>end </a:t>
              </a:r>
              <a:r>
                <a:rPr lang="en-US" sz="1687" dirty="0"/>
                <a:t>recursion</a:t>
              </a:r>
            </a:p>
          </p:txBody>
        </p:sp>
      </p:grpSp>
      <p:pic>
        <p:nvPicPr>
          <p:cNvPr id="30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10349" y="4818630"/>
            <a:ext cx="4159143" cy="128299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topping conditions"/>
          <p:cNvSpPr/>
          <p:nvPr/>
        </p:nvSpPr>
        <p:spPr>
          <a:xfrm>
            <a:off x="2133079" y="5168926"/>
            <a:ext cx="2769878" cy="778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1" y="0"/>
                </a:moveTo>
                <a:cubicBezTo>
                  <a:pt x="229" y="0"/>
                  <a:pt x="0" y="814"/>
                  <a:pt x="0" y="1819"/>
                </a:cubicBezTo>
                <a:lnTo>
                  <a:pt x="0" y="19781"/>
                </a:lnTo>
                <a:cubicBezTo>
                  <a:pt x="0" y="20786"/>
                  <a:pt x="229" y="21600"/>
                  <a:pt x="511" y="21600"/>
                </a:cubicBezTo>
                <a:lnTo>
                  <a:pt x="13740" y="21600"/>
                </a:lnTo>
                <a:cubicBezTo>
                  <a:pt x="14022" y="21600"/>
                  <a:pt x="14251" y="20786"/>
                  <a:pt x="14251" y="19781"/>
                </a:cubicBezTo>
                <a:lnTo>
                  <a:pt x="14251" y="5425"/>
                </a:lnTo>
                <a:lnTo>
                  <a:pt x="21600" y="2949"/>
                </a:lnTo>
                <a:lnTo>
                  <a:pt x="14045" y="395"/>
                </a:lnTo>
                <a:cubicBezTo>
                  <a:pt x="13959" y="161"/>
                  <a:pt x="13857" y="0"/>
                  <a:pt x="13740" y="0"/>
                </a:cubicBezTo>
                <a:lnTo>
                  <a:pt x="511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z="1687" dirty="0"/>
              <a:t>condition to </a:t>
            </a:r>
            <a:endParaRPr lang="en-US" sz="1687" dirty="0" smtClean="0"/>
          </a:p>
          <a:p>
            <a:r>
              <a:rPr lang="en-US" sz="1687" dirty="0" smtClean="0"/>
              <a:t>end recursion</a:t>
            </a:r>
            <a:endParaRPr lang="en-US" sz="1687" dirty="0"/>
          </a:p>
        </p:txBody>
      </p:sp>
      <p:sp>
        <p:nvSpPr>
          <p:cNvPr id="308" name="recursive definition"/>
          <p:cNvSpPr/>
          <p:nvPr/>
        </p:nvSpPr>
        <p:spPr>
          <a:xfrm>
            <a:off x="7411737" y="4444642"/>
            <a:ext cx="2433899" cy="124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63" y="0"/>
                </a:moveTo>
                <a:cubicBezTo>
                  <a:pt x="5642" y="0"/>
                  <a:pt x="5381" y="509"/>
                  <a:pt x="5381" y="1137"/>
                </a:cubicBezTo>
                <a:lnTo>
                  <a:pt x="5381" y="9992"/>
                </a:lnTo>
                <a:lnTo>
                  <a:pt x="0" y="21600"/>
                </a:lnTo>
                <a:lnTo>
                  <a:pt x="7474" y="13499"/>
                </a:lnTo>
                <a:lnTo>
                  <a:pt x="21018" y="13499"/>
                </a:lnTo>
                <a:cubicBezTo>
                  <a:pt x="21339" y="13499"/>
                  <a:pt x="21600" y="12990"/>
                  <a:pt x="21600" y="12362"/>
                </a:cubicBezTo>
                <a:lnTo>
                  <a:pt x="21600" y="1137"/>
                </a:lnTo>
                <a:cubicBezTo>
                  <a:pt x="21600" y="509"/>
                  <a:pt x="21339" y="0"/>
                  <a:pt x="21018" y="0"/>
                </a:cubicBezTo>
                <a:lnTo>
                  <a:pt x="5963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z="1687" dirty="0" smtClean="0"/>
              <a:t>                      R</a:t>
            </a:r>
            <a:r>
              <a:rPr sz="1687" dirty="0" smtClean="0"/>
              <a:t>ecursive</a:t>
            </a:r>
            <a:endParaRPr lang="en-GB" sz="1687" dirty="0" smtClean="0"/>
          </a:p>
          <a:p>
            <a:r>
              <a:rPr sz="1687" dirty="0" smtClean="0"/>
              <a:t> </a:t>
            </a:r>
            <a:r>
              <a:rPr lang="en-GB" sz="1687" dirty="0"/>
              <a:t> </a:t>
            </a:r>
            <a:r>
              <a:rPr lang="en-GB" sz="1687" dirty="0" smtClean="0"/>
              <a:t>                   </a:t>
            </a:r>
            <a:r>
              <a:rPr sz="1687" dirty="0" smtClean="0"/>
              <a:t>definition</a:t>
            </a:r>
            <a:endParaRPr sz="1687" dirty="0"/>
          </a:p>
        </p:txBody>
      </p:sp>
      <p:sp>
        <p:nvSpPr>
          <p:cNvPr id="17" name="stopping conditions"/>
          <p:cNvSpPr/>
          <p:nvPr/>
        </p:nvSpPr>
        <p:spPr>
          <a:xfrm flipH="1">
            <a:off x="7796330" y="2478158"/>
            <a:ext cx="2769878" cy="778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1" y="0"/>
                </a:moveTo>
                <a:cubicBezTo>
                  <a:pt x="229" y="0"/>
                  <a:pt x="0" y="814"/>
                  <a:pt x="0" y="1819"/>
                </a:cubicBezTo>
                <a:lnTo>
                  <a:pt x="0" y="19781"/>
                </a:lnTo>
                <a:cubicBezTo>
                  <a:pt x="0" y="20786"/>
                  <a:pt x="229" y="21600"/>
                  <a:pt x="511" y="21600"/>
                </a:cubicBezTo>
                <a:lnTo>
                  <a:pt x="13740" y="21600"/>
                </a:lnTo>
                <a:cubicBezTo>
                  <a:pt x="14022" y="21600"/>
                  <a:pt x="14251" y="20786"/>
                  <a:pt x="14251" y="19781"/>
                </a:cubicBezTo>
                <a:lnTo>
                  <a:pt x="14251" y="5425"/>
                </a:lnTo>
                <a:lnTo>
                  <a:pt x="21600" y="2949"/>
                </a:lnTo>
                <a:lnTo>
                  <a:pt x="14045" y="395"/>
                </a:lnTo>
                <a:cubicBezTo>
                  <a:pt x="13959" y="161"/>
                  <a:pt x="13857" y="0"/>
                  <a:pt x="13740" y="0"/>
                </a:cubicBezTo>
                <a:lnTo>
                  <a:pt x="511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sz="1687" dirty="0"/>
          </a:p>
        </p:txBody>
      </p:sp>
      <p:sp>
        <p:nvSpPr>
          <p:cNvPr id="3" name="Rectangle 2"/>
          <p:cNvSpPr/>
          <p:nvPr/>
        </p:nvSpPr>
        <p:spPr>
          <a:xfrm>
            <a:off x="9100410" y="2544410"/>
            <a:ext cx="1091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recursive </a:t>
            </a:r>
            <a:endParaRPr lang="en-US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definition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17247" y="1819382"/>
                <a:ext cx="2824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+</m:t>
                      </m:r>
                      <m:r>
                        <a:rPr lang="en-GB" b="0" i="1" smtClean="0">
                          <a:latin typeface="Cambria Math" charset="0"/>
                        </a:rPr>
                        <m:t>𝑓</m:t>
                      </m:r>
                      <m:r>
                        <a:rPr lang="en-GB" b="0" i="1" smtClean="0">
                          <a:latin typeface="Cambria Math" charset="0"/>
                        </a:rPr>
                        <m:t>(</m:t>
                      </m:r>
                      <m:r>
                        <a:rPr lang="en-GB" b="0" i="1" smtClean="0">
                          <a:latin typeface="Cambria Math" charset="0"/>
                        </a:rPr>
                        <m:t>𝑛</m:t>
                      </m:r>
                      <m:r>
                        <a:rPr lang="en-GB" b="0" i="1" smtClean="0">
                          <a:latin typeface="Cambria Math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247" y="1819382"/>
                <a:ext cx="282461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76" t="-2174" r="-25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76757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 advAuto="0"/>
      <p:bldP spid="301" grpId="0" animBg="1" advAuto="0"/>
      <p:bldP spid="304" grpId="0" animBg="1" advAuto="0"/>
      <p:bldP spid="306" grpId="0" animBg="1" advAuto="0"/>
      <p:bldP spid="307" grpId="0" animBg="1" advAuto="0"/>
      <p:bldP spid="308" grpId="0" animBg="1" advAuto="0"/>
      <p:bldP spid="17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376</Words>
  <Application>Microsoft Macintosh PowerPoint</Application>
  <PresentationFormat>Widescreen</PresentationFormat>
  <Paragraphs>108</Paragraphs>
  <Slides>12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Cambria Math</vt:lpstr>
      <vt:lpstr>Helvetica</vt:lpstr>
      <vt:lpstr>Helvetica Light</vt:lpstr>
      <vt:lpstr>Mangal</vt:lpstr>
      <vt:lpstr>Menlo</vt:lpstr>
      <vt:lpstr>Arial</vt:lpstr>
      <vt:lpstr>Office Theme</vt:lpstr>
      <vt:lpstr>Introduction to Computer Programming Lecture 4.3:   Recursive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19</cp:revision>
  <cp:lastPrinted>2020-09-16T11:39:23Z</cp:lastPrinted>
  <dcterms:created xsi:type="dcterms:W3CDTF">2020-07-27T16:06:20Z</dcterms:created>
  <dcterms:modified xsi:type="dcterms:W3CDTF">2020-09-16T11:39:29Z</dcterms:modified>
</cp:coreProperties>
</file>