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3" r:id="rId4"/>
    <p:sldId id="264" r:id="rId5"/>
    <p:sldId id="261" r:id="rId6"/>
    <p:sldId id="265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4"/>
    <p:restoredTop sz="94591"/>
  </p:normalViewPr>
  <p:slideViewPr>
    <p:cSldViewPr snapToGrid="0" snapToObjects="1">
      <p:cViewPr>
        <p:scale>
          <a:sx n="80" d="100"/>
          <a:sy n="80" d="100"/>
        </p:scale>
        <p:origin x="1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C225D-A67E-5B41-A0DB-8907CA045F8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63C9-0233-6D4A-8942-6C3D36D0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Messed up creating</a:t>
            </a:r>
            <a:r>
              <a:rPr lang="en-US" baseline="0" dirty="0" smtClean="0"/>
              <a:t> instance of child class. Cut and retake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363C9-0233-6D4A-8942-6C3D36D053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Messed up. Retake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363C9-0233-6D4A-8942-6C3D36D053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0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481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C7E3-6A2F-7246-8656-567B0D9786B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9624-B6F4-6143-ACB7-1BE06AD6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7:…"/>
          <p:cNvSpPr txBox="1">
            <a:spLocks noGrp="1"/>
          </p:cNvSpPr>
          <p:nvPr>
            <p:ph type="ctrTitle"/>
          </p:nvPr>
        </p:nvSpPr>
        <p:spPr>
          <a:xfrm>
            <a:off x="2559844" y="964406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5.2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Classes in </a:t>
            </a:r>
            <a:r>
              <a:rPr dirty="0" smtClean="0"/>
              <a:t>Python</a:t>
            </a:r>
            <a:r>
              <a:rPr lang="en-GB" dirty="0" smtClean="0"/>
              <a:t>: Inheritance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559844" y="400050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354062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43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rive a class"/>
          <p:cNvSpPr txBox="1"/>
          <p:nvPr/>
        </p:nvSpPr>
        <p:spPr>
          <a:xfrm>
            <a:off x="4245590" y="332059"/>
            <a:ext cx="274222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 smtClean="0"/>
              <a:t>Inheritance</a:t>
            </a:r>
            <a:endParaRPr sz="4500" dirty="0"/>
          </a:p>
        </p:txBody>
      </p:sp>
      <p:sp>
        <p:nvSpPr>
          <p:cNvPr id="3" name="Rectangle 2"/>
          <p:cNvSpPr/>
          <p:nvPr/>
        </p:nvSpPr>
        <p:spPr>
          <a:xfrm>
            <a:off x="1714052" y="1235711"/>
            <a:ext cx="8914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A child class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Helvetica Neue" charset="0"/>
              </a:rPr>
              <a:t>inherits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all attributes and methods of the parent class. </a:t>
            </a:r>
            <a:endParaRPr lang="en-US" dirty="0" smtClean="0">
              <a:solidFill>
                <a:srgbClr val="000000"/>
              </a:solidFill>
              <a:latin typeface="Helvetica Neue" charset="0"/>
            </a:endParaRP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We can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add/remove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attributes and methods that are specific to the child class. </a:t>
            </a:r>
            <a:endParaRPr lang="en-US" dirty="0" smtClean="0">
              <a:solidFill>
                <a:srgbClr val="000000"/>
              </a:solidFill>
              <a:latin typeface="Helvetica Neue" charset="0"/>
            </a:endParaRP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If the parent class is changed, the child class will automatically inherit the changes.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58486" y="3087444"/>
            <a:ext cx="5916434" cy="3515043"/>
            <a:chOff x="2571350" y="1614518"/>
            <a:chExt cx="7049301" cy="4450087"/>
          </a:xfrm>
        </p:grpSpPr>
        <p:sp>
          <p:nvSpPr>
            <p:cNvPr id="5" name="Rectangle"/>
            <p:cNvSpPr/>
            <p:nvPr/>
          </p:nvSpPr>
          <p:spPr>
            <a:xfrm>
              <a:off x="2571350" y="1614518"/>
              <a:ext cx="7049301" cy="4450087"/>
            </a:xfrm>
            <a:prstGeom prst="rect">
              <a:avLst/>
            </a:prstGeom>
            <a:solidFill>
              <a:srgbClr val="D3FFD6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" name="Rectangle"/>
            <p:cNvSpPr/>
            <p:nvPr/>
          </p:nvSpPr>
          <p:spPr>
            <a:xfrm>
              <a:off x="2878120" y="1849277"/>
              <a:ext cx="6536170" cy="2634272"/>
            </a:xfrm>
            <a:prstGeom prst="rect">
              <a:avLst/>
            </a:prstGeom>
            <a:solidFill>
              <a:srgbClr val="BEF0FF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7" name="Den"/>
            <p:cNvSpPr/>
            <p:nvPr/>
          </p:nvSpPr>
          <p:spPr>
            <a:xfrm>
              <a:off x="2930834" y="1954694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Den</a:t>
              </a:r>
            </a:p>
          </p:txBody>
        </p:sp>
        <p:sp>
          <p:nvSpPr>
            <p:cNvPr id="8" name="Num"/>
            <p:cNvSpPr/>
            <p:nvPr/>
          </p:nvSpPr>
          <p:spPr>
            <a:xfrm>
              <a:off x="2930834" y="2452060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Num</a:t>
              </a:r>
            </a:p>
          </p:txBody>
        </p:sp>
        <p:sp>
          <p:nvSpPr>
            <p:cNvPr id="9" name="__add__"/>
            <p:cNvSpPr/>
            <p:nvPr/>
          </p:nvSpPr>
          <p:spPr>
            <a:xfrm>
              <a:off x="5574628" y="2925420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 smtClean="0"/>
                <a:t>eval</a:t>
              </a:r>
              <a:endParaRPr sz="1687" dirty="0"/>
            </a:p>
          </p:txBody>
        </p:sp>
        <p:sp>
          <p:nvSpPr>
            <p:cNvPr id="10" name="__init__"/>
            <p:cNvSpPr/>
            <p:nvPr/>
          </p:nvSpPr>
          <p:spPr>
            <a:xfrm>
              <a:off x="5576070" y="1954694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__init__</a:t>
              </a:r>
            </a:p>
          </p:txBody>
        </p:sp>
        <p:sp>
          <p:nvSpPr>
            <p:cNvPr id="11" name="normalize"/>
            <p:cNvSpPr/>
            <p:nvPr/>
          </p:nvSpPr>
          <p:spPr>
            <a:xfrm>
              <a:off x="5584646" y="2434405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normalize</a:t>
              </a:r>
            </a:p>
          </p:txBody>
        </p:sp>
        <p:sp>
          <p:nvSpPr>
            <p:cNvPr id="12" name="print"/>
            <p:cNvSpPr/>
            <p:nvPr/>
          </p:nvSpPr>
          <p:spPr>
            <a:xfrm>
              <a:off x="5576070" y="3446791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__float__</a:t>
              </a:r>
              <a:endParaRPr sz="1687" dirty="0"/>
            </a:p>
          </p:txBody>
        </p:sp>
        <p:sp>
          <p:nvSpPr>
            <p:cNvPr id="13" name="MyFraction"/>
            <p:cNvSpPr txBox="1"/>
            <p:nvPr/>
          </p:nvSpPr>
          <p:spPr>
            <a:xfrm>
              <a:off x="2949219" y="3217858"/>
              <a:ext cx="1177749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MyFraction</a:t>
              </a:r>
              <a:endParaRPr lang="en-GB" sz="1266" dirty="0" smtClean="0"/>
            </a:p>
            <a:p>
              <a:r>
                <a:rPr lang="en-GB" sz="1266" dirty="0" smtClean="0"/>
                <a:t>(Parent class) </a:t>
              </a:r>
              <a:endParaRPr sz="1266" dirty="0"/>
            </a:p>
          </p:txBody>
        </p:sp>
        <p:sp>
          <p:nvSpPr>
            <p:cNvPr id="14" name="NamedFraction"/>
            <p:cNvSpPr txBox="1"/>
            <p:nvPr/>
          </p:nvSpPr>
          <p:spPr>
            <a:xfrm>
              <a:off x="2821904" y="5351486"/>
              <a:ext cx="1294865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NamedFraction</a:t>
              </a:r>
              <a:endParaRPr lang="en-GB" sz="1266" dirty="0" smtClean="0"/>
            </a:p>
            <a:p>
              <a:r>
                <a:rPr lang="en-GB" sz="1266" dirty="0" smtClean="0"/>
                <a:t>(Child class)</a:t>
              </a:r>
              <a:endParaRPr sz="1266" dirty="0"/>
            </a:p>
          </p:txBody>
        </p:sp>
        <p:sp>
          <p:nvSpPr>
            <p:cNvPr id="15" name="__init__"/>
            <p:cNvSpPr/>
            <p:nvPr/>
          </p:nvSpPr>
          <p:spPr>
            <a:xfrm>
              <a:off x="5574627" y="492160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__init__</a:t>
              </a:r>
            </a:p>
          </p:txBody>
        </p:sp>
        <p:sp>
          <p:nvSpPr>
            <p:cNvPr id="16" name="Name"/>
            <p:cNvSpPr/>
            <p:nvPr/>
          </p:nvSpPr>
          <p:spPr>
            <a:xfrm>
              <a:off x="2930834" y="4921603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Name</a:t>
              </a:r>
            </a:p>
          </p:txBody>
        </p:sp>
        <p:sp>
          <p:nvSpPr>
            <p:cNvPr id="17" name="__str__"/>
            <p:cNvSpPr/>
            <p:nvPr/>
          </p:nvSpPr>
          <p:spPr>
            <a:xfrm>
              <a:off x="5576070" y="3944158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__str__</a:t>
              </a:r>
            </a:p>
          </p:txBody>
        </p:sp>
        <p:sp>
          <p:nvSpPr>
            <p:cNvPr id="18" name="__str__"/>
            <p:cNvSpPr/>
            <p:nvPr/>
          </p:nvSpPr>
          <p:spPr>
            <a:xfrm>
              <a:off x="5574627" y="544297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/>
                <a:t>s</a:t>
              </a:r>
              <a:r>
                <a:rPr lang="en-GB" sz="1687" dirty="0" err="1" smtClean="0"/>
                <a:t>ig_fig</a:t>
              </a:r>
              <a:endParaRPr sz="1687" dirty="0"/>
            </a:p>
          </p:txBody>
        </p:sp>
      </p:grpSp>
      <p:sp>
        <p:nvSpPr>
          <p:cNvPr id="20" name="__add__"/>
          <p:cNvSpPr/>
          <p:nvPr/>
        </p:nvSpPr>
        <p:spPr>
          <a:xfrm>
            <a:off x="6802100" y="3356143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__add__</a:t>
            </a:r>
          </a:p>
        </p:txBody>
      </p:sp>
      <p:sp>
        <p:nvSpPr>
          <p:cNvPr id="21" name="__init__"/>
          <p:cNvSpPr/>
          <p:nvPr/>
        </p:nvSpPr>
        <p:spPr>
          <a:xfrm>
            <a:off x="6802100" y="3747188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 smtClean="0"/>
              <a:t>__</a:t>
            </a:r>
            <a:r>
              <a:rPr lang="en-GB" sz="1687" dirty="0" err="1" smtClean="0"/>
              <a:t>mul</a:t>
            </a:r>
            <a:r>
              <a:rPr sz="1687" dirty="0" smtClean="0"/>
              <a:t>__</a:t>
            </a:r>
            <a:endParaRPr sz="1687" dirty="0"/>
          </a:p>
        </p:txBody>
      </p:sp>
    </p:spTree>
    <p:extLst>
      <p:ext uri="{BB962C8B-B14F-4D97-AF65-F5344CB8AC3E}">
        <p14:creationId xmlns:p14="http://schemas.microsoft.com/office/powerpoint/2010/main" val="17413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b="30702"/>
          <a:stretch/>
        </p:blipFill>
        <p:spPr>
          <a:xfrm>
            <a:off x="5970123" y="1397955"/>
            <a:ext cx="5974456" cy="4239698"/>
          </a:xfrm>
          <a:prstGeom prst="rect">
            <a:avLst/>
          </a:prstGeom>
        </p:spPr>
      </p:pic>
      <p:sp>
        <p:nvSpPr>
          <p:cNvPr id="25" name="Rectangle"/>
          <p:cNvSpPr/>
          <p:nvPr/>
        </p:nvSpPr>
        <p:spPr>
          <a:xfrm>
            <a:off x="172756" y="2340188"/>
            <a:ext cx="5485766" cy="2080765"/>
          </a:xfrm>
          <a:prstGeom prst="rect">
            <a:avLst/>
          </a:prstGeom>
          <a:solidFill>
            <a:srgbClr val="BEF0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" name="Den"/>
          <p:cNvSpPr/>
          <p:nvPr/>
        </p:nvSpPr>
        <p:spPr>
          <a:xfrm>
            <a:off x="216998" y="2423455"/>
            <a:ext cx="848533" cy="327590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Den</a:t>
            </a:r>
          </a:p>
        </p:txBody>
      </p:sp>
      <p:sp>
        <p:nvSpPr>
          <p:cNvPr id="27" name="Num"/>
          <p:cNvSpPr/>
          <p:nvPr/>
        </p:nvSpPr>
        <p:spPr>
          <a:xfrm>
            <a:off x="216998" y="2816315"/>
            <a:ext cx="848533" cy="327590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Num</a:t>
            </a:r>
          </a:p>
        </p:txBody>
      </p:sp>
      <p:sp>
        <p:nvSpPr>
          <p:cNvPr id="28" name="__add__"/>
          <p:cNvSpPr/>
          <p:nvPr/>
        </p:nvSpPr>
        <p:spPr>
          <a:xfrm>
            <a:off x="2435918" y="3190214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sz="1687" dirty="0" err="1" smtClean="0"/>
              <a:t>eval</a:t>
            </a:r>
            <a:endParaRPr sz="1687" dirty="0"/>
          </a:p>
        </p:txBody>
      </p:sp>
      <p:sp>
        <p:nvSpPr>
          <p:cNvPr id="29" name="__init__"/>
          <p:cNvSpPr/>
          <p:nvPr/>
        </p:nvSpPr>
        <p:spPr>
          <a:xfrm>
            <a:off x="2437128" y="2423455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__init__</a:t>
            </a:r>
          </a:p>
        </p:txBody>
      </p:sp>
      <p:sp>
        <p:nvSpPr>
          <p:cNvPr id="30" name="normalize"/>
          <p:cNvSpPr/>
          <p:nvPr/>
        </p:nvSpPr>
        <p:spPr>
          <a:xfrm>
            <a:off x="2444326" y="2802370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normalize</a:t>
            </a:r>
          </a:p>
        </p:txBody>
      </p:sp>
      <p:sp>
        <p:nvSpPr>
          <p:cNvPr id="31" name="print"/>
          <p:cNvSpPr/>
          <p:nvPr/>
        </p:nvSpPr>
        <p:spPr>
          <a:xfrm>
            <a:off x="2437128" y="3602035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sz="1687" dirty="0" smtClean="0"/>
              <a:t>__float__</a:t>
            </a:r>
            <a:endParaRPr sz="1687" dirty="0"/>
          </a:p>
        </p:txBody>
      </p:sp>
      <p:sp>
        <p:nvSpPr>
          <p:cNvPr id="32" name="MyFraction"/>
          <p:cNvSpPr txBox="1"/>
          <p:nvPr/>
        </p:nvSpPr>
        <p:spPr>
          <a:xfrm>
            <a:off x="232429" y="3421205"/>
            <a:ext cx="988477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 smtClean="0"/>
              <a:t>MyFraction</a:t>
            </a:r>
            <a:endParaRPr lang="en-GB" sz="1266" dirty="0" smtClean="0"/>
          </a:p>
          <a:p>
            <a:r>
              <a:rPr lang="en-GB" sz="1266" dirty="0" smtClean="0"/>
              <a:t>(Parent class) </a:t>
            </a:r>
            <a:endParaRPr sz="1266" dirty="0"/>
          </a:p>
        </p:txBody>
      </p:sp>
      <p:sp>
        <p:nvSpPr>
          <p:cNvPr id="36" name="__str__"/>
          <p:cNvSpPr/>
          <p:nvPr/>
        </p:nvSpPr>
        <p:spPr>
          <a:xfrm>
            <a:off x="2437128" y="3994897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__str__</a:t>
            </a:r>
          </a:p>
        </p:txBody>
      </p:sp>
      <p:sp>
        <p:nvSpPr>
          <p:cNvPr id="38" name="__add__"/>
          <p:cNvSpPr/>
          <p:nvPr/>
        </p:nvSpPr>
        <p:spPr>
          <a:xfrm>
            <a:off x="4058900" y="2423455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__add__</a:t>
            </a:r>
          </a:p>
        </p:txBody>
      </p:sp>
      <p:sp>
        <p:nvSpPr>
          <p:cNvPr id="39" name="__init__"/>
          <p:cNvSpPr/>
          <p:nvPr/>
        </p:nvSpPr>
        <p:spPr>
          <a:xfrm>
            <a:off x="4058900" y="2814500"/>
            <a:ext cx="1474764" cy="327590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 smtClean="0"/>
              <a:t>__</a:t>
            </a:r>
            <a:r>
              <a:rPr lang="en-GB" sz="1687" dirty="0" err="1" smtClean="0"/>
              <a:t>mul</a:t>
            </a:r>
            <a:r>
              <a:rPr sz="1687" dirty="0" smtClean="0"/>
              <a:t>__</a:t>
            </a:r>
            <a:endParaRPr sz="1687" dirty="0"/>
          </a:p>
        </p:txBody>
      </p:sp>
      <p:sp>
        <p:nvSpPr>
          <p:cNvPr id="40" name="Derive a class"/>
          <p:cNvSpPr txBox="1"/>
          <p:nvPr/>
        </p:nvSpPr>
        <p:spPr>
          <a:xfrm>
            <a:off x="4245590" y="332059"/>
            <a:ext cx="284135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 smtClean="0"/>
              <a:t>Parent </a:t>
            </a:r>
            <a:r>
              <a:rPr sz="4500" dirty="0" smtClean="0"/>
              <a:t>class</a:t>
            </a:r>
            <a:endParaRPr sz="4500" dirty="0"/>
          </a:p>
        </p:txBody>
      </p:sp>
      <p:sp>
        <p:nvSpPr>
          <p:cNvPr id="2" name="TextBox 1"/>
          <p:cNvSpPr txBox="1"/>
          <p:nvPr/>
        </p:nvSpPr>
        <p:spPr>
          <a:xfrm>
            <a:off x="641264" y="1494920"/>
            <a:ext cx="49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</a:t>
            </a:r>
            <a:r>
              <a:rPr lang="en-US" sz="2400" b="1" dirty="0" err="1" smtClean="0"/>
              <a:t>MyFraction</a:t>
            </a:r>
            <a:r>
              <a:rPr lang="en-US" sz="2400" dirty="0" smtClean="0"/>
              <a:t> class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4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b="47903"/>
          <a:stretch/>
        </p:blipFill>
        <p:spPr>
          <a:xfrm>
            <a:off x="6190312" y="1894786"/>
            <a:ext cx="5974456" cy="318734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89606" y="1760282"/>
            <a:ext cx="5916434" cy="3515043"/>
            <a:chOff x="2571350" y="1614518"/>
            <a:chExt cx="7049301" cy="4450087"/>
          </a:xfrm>
        </p:grpSpPr>
        <p:sp>
          <p:nvSpPr>
            <p:cNvPr id="40" name="Rectangle"/>
            <p:cNvSpPr/>
            <p:nvPr/>
          </p:nvSpPr>
          <p:spPr>
            <a:xfrm>
              <a:off x="2571350" y="1614518"/>
              <a:ext cx="7049301" cy="4450087"/>
            </a:xfrm>
            <a:prstGeom prst="rect">
              <a:avLst/>
            </a:prstGeom>
            <a:solidFill>
              <a:srgbClr val="D3FFD6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1" name="Rectangle"/>
            <p:cNvSpPr/>
            <p:nvPr/>
          </p:nvSpPr>
          <p:spPr>
            <a:xfrm>
              <a:off x="2878120" y="1849277"/>
              <a:ext cx="6536170" cy="2634272"/>
            </a:xfrm>
            <a:prstGeom prst="rect">
              <a:avLst/>
            </a:prstGeom>
            <a:solidFill>
              <a:srgbClr val="BEF0FF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2" name="Den"/>
            <p:cNvSpPr/>
            <p:nvPr/>
          </p:nvSpPr>
          <p:spPr>
            <a:xfrm>
              <a:off x="2930834" y="1954694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Den</a:t>
              </a:r>
            </a:p>
          </p:txBody>
        </p:sp>
        <p:sp>
          <p:nvSpPr>
            <p:cNvPr id="43" name="Num"/>
            <p:cNvSpPr/>
            <p:nvPr/>
          </p:nvSpPr>
          <p:spPr>
            <a:xfrm>
              <a:off x="2930834" y="2452060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Num</a:t>
              </a:r>
            </a:p>
          </p:txBody>
        </p:sp>
        <p:sp>
          <p:nvSpPr>
            <p:cNvPr id="44" name="__add__"/>
            <p:cNvSpPr/>
            <p:nvPr/>
          </p:nvSpPr>
          <p:spPr>
            <a:xfrm>
              <a:off x="5574628" y="2925420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 smtClean="0"/>
                <a:t>eval</a:t>
              </a:r>
              <a:endParaRPr sz="1687" dirty="0"/>
            </a:p>
          </p:txBody>
        </p:sp>
        <p:sp>
          <p:nvSpPr>
            <p:cNvPr id="45" name="__init__"/>
            <p:cNvSpPr/>
            <p:nvPr/>
          </p:nvSpPr>
          <p:spPr>
            <a:xfrm>
              <a:off x="5576070" y="1954694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__init__</a:t>
              </a:r>
            </a:p>
          </p:txBody>
        </p:sp>
        <p:sp>
          <p:nvSpPr>
            <p:cNvPr id="46" name="normalize"/>
            <p:cNvSpPr/>
            <p:nvPr/>
          </p:nvSpPr>
          <p:spPr>
            <a:xfrm>
              <a:off x="5584646" y="2434405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normalize</a:t>
              </a:r>
            </a:p>
          </p:txBody>
        </p:sp>
        <p:sp>
          <p:nvSpPr>
            <p:cNvPr id="47" name="print"/>
            <p:cNvSpPr/>
            <p:nvPr/>
          </p:nvSpPr>
          <p:spPr>
            <a:xfrm>
              <a:off x="5576070" y="3446791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__float__</a:t>
              </a:r>
              <a:endParaRPr sz="1687" dirty="0"/>
            </a:p>
          </p:txBody>
        </p:sp>
        <p:sp>
          <p:nvSpPr>
            <p:cNvPr id="48" name="MyFraction"/>
            <p:cNvSpPr txBox="1"/>
            <p:nvPr/>
          </p:nvSpPr>
          <p:spPr>
            <a:xfrm>
              <a:off x="2949219" y="3217858"/>
              <a:ext cx="1177749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MyFraction</a:t>
              </a:r>
              <a:endParaRPr lang="en-GB" sz="1266" dirty="0" smtClean="0"/>
            </a:p>
            <a:p>
              <a:r>
                <a:rPr lang="en-GB" sz="1266" dirty="0" smtClean="0"/>
                <a:t>(Parent class) </a:t>
              </a:r>
              <a:endParaRPr sz="1266" dirty="0"/>
            </a:p>
          </p:txBody>
        </p:sp>
        <p:sp>
          <p:nvSpPr>
            <p:cNvPr id="49" name="NamedFraction"/>
            <p:cNvSpPr txBox="1"/>
            <p:nvPr/>
          </p:nvSpPr>
          <p:spPr>
            <a:xfrm>
              <a:off x="2821904" y="5351486"/>
              <a:ext cx="1294865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NamedFraction</a:t>
              </a:r>
              <a:endParaRPr lang="en-GB" sz="1266" dirty="0" smtClean="0"/>
            </a:p>
            <a:p>
              <a:r>
                <a:rPr lang="en-GB" sz="1266" dirty="0" smtClean="0"/>
                <a:t>(Child class)</a:t>
              </a:r>
              <a:endParaRPr sz="1266" dirty="0"/>
            </a:p>
          </p:txBody>
        </p:sp>
        <p:sp>
          <p:nvSpPr>
            <p:cNvPr id="50" name="__init__"/>
            <p:cNvSpPr/>
            <p:nvPr/>
          </p:nvSpPr>
          <p:spPr>
            <a:xfrm>
              <a:off x="5574627" y="492160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__init__</a:t>
              </a:r>
            </a:p>
          </p:txBody>
        </p:sp>
        <p:sp>
          <p:nvSpPr>
            <p:cNvPr id="51" name="Name"/>
            <p:cNvSpPr/>
            <p:nvPr/>
          </p:nvSpPr>
          <p:spPr>
            <a:xfrm>
              <a:off x="2930834" y="4921603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Name</a:t>
              </a:r>
            </a:p>
          </p:txBody>
        </p:sp>
        <p:sp>
          <p:nvSpPr>
            <p:cNvPr id="52" name="__str__"/>
            <p:cNvSpPr/>
            <p:nvPr/>
          </p:nvSpPr>
          <p:spPr>
            <a:xfrm>
              <a:off x="5576070" y="3944158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__str__</a:t>
              </a:r>
            </a:p>
          </p:txBody>
        </p:sp>
        <p:sp>
          <p:nvSpPr>
            <p:cNvPr id="53" name="__str__"/>
            <p:cNvSpPr/>
            <p:nvPr/>
          </p:nvSpPr>
          <p:spPr>
            <a:xfrm>
              <a:off x="5574627" y="544297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/>
                <a:t>s</a:t>
              </a:r>
              <a:r>
                <a:rPr lang="en-GB" sz="1687" dirty="0" err="1" smtClean="0"/>
                <a:t>ig_fig</a:t>
              </a:r>
              <a:endParaRPr sz="1687" dirty="0"/>
            </a:p>
          </p:txBody>
        </p:sp>
      </p:grpSp>
      <p:sp>
        <p:nvSpPr>
          <p:cNvPr id="54" name="Derive a class"/>
          <p:cNvSpPr txBox="1"/>
          <p:nvPr/>
        </p:nvSpPr>
        <p:spPr>
          <a:xfrm>
            <a:off x="4245590" y="332059"/>
            <a:ext cx="3231270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Derive a class</a:t>
            </a:r>
          </a:p>
        </p:txBody>
      </p:sp>
    </p:spTree>
    <p:extLst>
      <p:ext uri="{BB962C8B-B14F-4D97-AF65-F5344CB8AC3E}">
        <p14:creationId xmlns:p14="http://schemas.microsoft.com/office/powerpoint/2010/main" val="11279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98" y="2333376"/>
            <a:ext cx="3657600" cy="20574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9062" y="1778570"/>
            <a:ext cx="5916434" cy="3515043"/>
            <a:chOff x="2571350" y="1614518"/>
            <a:chExt cx="7049301" cy="4450087"/>
          </a:xfrm>
        </p:grpSpPr>
        <p:sp>
          <p:nvSpPr>
            <p:cNvPr id="14" name="Rectangle"/>
            <p:cNvSpPr/>
            <p:nvPr/>
          </p:nvSpPr>
          <p:spPr>
            <a:xfrm>
              <a:off x="2571350" y="1614518"/>
              <a:ext cx="7049301" cy="4450087"/>
            </a:xfrm>
            <a:prstGeom prst="rect">
              <a:avLst/>
            </a:prstGeom>
            <a:solidFill>
              <a:srgbClr val="D3FFD6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5" name="Rectangle"/>
            <p:cNvSpPr/>
            <p:nvPr/>
          </p:nvSpPr>
          <p:spPr>
            <a:xfrm>
              <a:off x="2878120" y="1849277"/>
              <a:ext cx="6536170" cy="2634272"/>
            </a:xfrm>
            <a:prstGeom prst="rect">
              <a:avLst/>
            </a:prstGeom>
            <a:solidFill>
              <a:srgbClr val="BEF0FF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6" name="Den"/>
            <p:cNvSpPr/>
            <p:nvPr/>
          </p:nvSpPr>
          <p:spPr>
            <a:xfrm>
              <a:off x="2930834" y="1954694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Den</a:t>
              </a:r>
            </a:p>
          </p:txBody>
        </p:sp>
        <p:sp>
          <p:nvSpPr>
            <p:cNvPr id="17" name="Num"/>
            <p:cNvSpPr/>
            <p:nvPr/>
          </p:nvSpPr>
          <p:spPr>
            <a:xfrm>
              <a:off x="2930834" y="2452060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Num</a:t>
              </a:r>
            </a:p>
          </p:txBody>
        </p:sp>
        <p:sp>
          <p:nvSpPr>
            <p:cNvPr id="18" name="__add__"/>
            <p:cNvSpPr/>
            <p:nvPr/>
          </p:nvSpPr>
          <p:spPr>
            <a:xfrm>
              <a:off x="5574628" y="2925420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 smtClean="0"/>
                <a:t>eval</a:t>
              </a:r>
              <a:endParaRPr sz="1687" dirty="0"/>
            </a:p>
          </p:txBody>
        </p:sp>
        <p:sp>
          <p:nvSpPr>
            <p:cNvPr id="19" name="__init__"/>
            <p:cNvSpPr/>
            <p:nvPr/>
          </p:nvSpPr>
          <p:spPr>
            <a:xfrm>
              <a:off x="5576070" y="1954694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__init__</a:t>
              </a:r>
            </a:p>
          </p:txBody>
        </p:sp>
        <p:sp>
          <p:nvSpPr>
            <p:cNvPr id="20" name="normalize"/>
            <p:cNvSpPr/>
            <p:nvPr/>
          </p:nvSpPr>
          <p:spPr>
            <a:xfrm>
              <a:off x="5584646" y="2434405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normalize</a:t>
              </a:r>
            </a:p>
          </p:txBody>
        </p:sp>
        <p:sp>
          <p:nvSpPr>
            <p:cNvPr id="21" name="print"/>
            <p:cNvSpPr/>
            <p:nvPr/>
          </p:nvSpPr>
          <p:spPr>
            <a:xfrm>
              <a:off x="5576070" y="3446791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__float__</a:t>
              </a:r>
              <a:endParaRPr sz="1687" dirty="0"/>
            </a:p>
          </p:txBody>
        </p:sp>
        <p:sp>
          <p:nvSpPr>
            <p:cNvPr id="22" name="MyFraction"/>
            <p:cNvSpPr txBox="1"/>
            <p:nvPr/>
          </p:nvSpPr>
          <p:spPr>
            <a:xfrm>
              <a:off x="2949219" y="3217858"/>
              <a:ext cx="1177749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MyFraction</a:t>
              </a:r>
              <a:endParaRPr lang="en-GB" sz="1266" dirty="0" smtClean="0"/>
            </a:p>
            <a:p>
              <a:r>
                <a:rPr lang="en-GB" sz="1266" dirty="0" smtClean="0"/>
                <a:t>(Parent class) </a:t>
              </a:r>
              <a:endParaRPr sz="1266" dirty="0"/>
            </a:p>
          </p:txBody>
        </p:sp>
        <p:sp>
          <p:nvSpPr>
            <p:cNvPr id="23" name="NamedFraction"/>
            <p:cNvSpPr txBox="1"/>
            <p:nvPr/>
          </p:nvSpPr>
          <p:spPr>
            <a:xfrm>
              <a:off x="2821904" y="5351486"/>
              <a:ext cx="1294865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NamedFraction</a:t>
              </a:r>
              <a:endParaRPr lang="en-GB" sz="1266" dirty="0" smtClean="0"/>
            </a:p>
            <a:p>
              <a:r>
                <a:rPr lang="en-GB" sz="1266" dirty="0" smtClean="0"/>
                <a:t>(Child class)</a:t>
              </a:r>
              <a:endParaRPr sz="1266" dirty="0"/>
            </a:p>
          </p:txBody>
        </p:sp>
        <p:sp>
          <p:nvSpPr>
            <p:cNvPr id="24" name="__init__"/>
            <p:cNvSpPr/>
            <p:nvPr/>
          </p:nvSpPr>
          <p:spPr>
            <a:xfrm>
              <a:off x="5574627" y="492160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6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__init__</a:t>
              </a:r>
            </a:p>
          </p:txBody>
        </p:sp>
        <p:sp>
          <p:nvSpPr>
            <p:cNvPr id="25" name="Name"/>
            <p:cNvSpPr/>
            <p:nvPr/>
          </p:nvSpPr>
          <p:spPr>
            <a:xfrm>
              <a:off x="2930834" y="4921603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Name</a:t>
              </a:r>
            </a:p>
          </p:txBody>
        </p:sp>
        <p:sp>
          <p:nvSpPr>
            <p:cNvPr id="26" name="__str__"/>
            <p:cNvSpPr/>
            <p:nvPr/>
          </p:nvSpPr>
          <p:spPr>
            <a:xfrm>
              <a:off x="5576070" y="3944158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5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__str__</a:t>
              </a:r>
            </a:p>
          </p:txBody>
        </p:sp>
        <p:sp>
          <p:nvSpPr>
            <p:cNvPr id="27" name="__str__"/>
            <p:cNvSpPr/>
            <p:nvPr/>
          </p:nvSpPr>
          <p:spPr>
            <a:xfrm>
              <a:off x="5574627" y="544297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6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/>
                <a:t>s</a:t>
              </a:r>
              <a:r>
                <a:rPr lang="en-GB" sz="1687" dirty="0" err="1" smtClean="0"/>
                <a:t>ig_fig</a:t>
              </a:r>
              <a:endParaRPr sz="1687" dirty="0"/>
            </a:p>
          </p:txBody>
        </p:sp>
      </p:grpSp>
      <p:sp>
        <p:nvSpPr>
          <p:cNvPr id="28" name="Derive from class “MyFraction”"/>
          <p:cNvSpPr/>
          <p:nvPr/>
        </p:nvSpPr>
        <p:spPr>
          <a:xfrm>
            <a:off x="9314689" y="1162979"/>
            <a:ext cx="1721611" cy="123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12" y="0"/>
                </a:moveTo>
                <a:cubicBezTo>
                  <a:pt x="6582" y="0"/>
                  <a:pt x="6315" y="733"/>
                  <a:pt x="6315" y="1640"/>
                </a:cubicBezTo>
                <a:lnTo>
                  <a:pt x="6315" y="8876"/>
                </a:lnTo>
                <a:lnTo>
                  <a:pt x="0" y="21600"/>
                </a:lnTo>
                <a:lnTo>
                  <a:pt x="6716" y="10487"/>
                </a:lnTo>
                <a:cubicBezTo>
                  <a:pt x="6778" y="10547"/>
                  <a:pt x="6842" y="10599"/>
                  <a:pt x="6912" y="10599"/>
                </a:cubicBezTo>
                <a:lnTo>
                  <a:pt x="21002" y="10599"/>
                </a:lnTo>
                <a:cubicBezTo>
                  <a:pt x="21333" y="10599"/>
                  <a:pt x="21600" y="9861"/>
                  <a:pt x="21600" y="8954"/>
                </a:cubicBezTo>
                <a:lnTo>
                  <a:pt x="21600" y="1640"/>
                </a:lnTo>
                <a:cubicBezTo>
                  <a:pt x="21600" y="733"/>
                  <a:pt x="21333" y="0"/>
                  <a:pt x="21002" y="0"/>
                </a:cubicBezTo>
                <a:lnTo>
                  <a:pt x="6912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/>
            <a:r>
              <a:rPr sz="1266" dirty="0"/>
              <a:t>Derive from class </a:t>
            </a:r>
            <a:endParaRPr lang="en-GB" sz="1266" dirty="0" smtClean="0"/>
          </a:p>
          <a:p>
            <a:pPr algn="r"/>
            <a:r>
              <a:rPr sz="1266" dirty="0" smtClean="0"/>
              <a:t>“</a:t>
            </a:r>
            <a:r>
              <a:rPr sz="1266" dirty="0"/>
              <a:t>MyFraction”</a:t>
            </a:r>
          </a:p>
        </p:txBody>
      </p:sp>
      <p:sp>
        <p:nvSpPr>
          <p:cNvPr id="30" name="Derive from class “MyFraction”"/>
          <p:cNvSpPr/>
          <p:nvPr/>
        </p:nvSpPr>
        <p:spPr>
          <a:xfrm flipV="1">
            <a:off x="9314688" y="3552701"/>
            <a:ext cx="2794974" cy="123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12" y="0"/>
                </a:moveTo>
                <a:cubicBezTo>
                  <a:pt x="6582" y="0"/>
                  <a:pt x="6315" y="733"/>
                  <a:pt x="6315" y="1640"/>
                </a:cubicBezTo>
                <a:lnTo>
                  <a:pt x="6315" y="8876"/>
                </a:lnTo>
                <a:lnTo>
                  <a:pt x="0" y="21600"/>
                </a:lnTo>
                <a:lnTo>
                  <a:pt x="6716" y="10487"/>
                </a:lnTo>
                <a:cubicBezTo>
                  <a:pt x="6778" y="10547"/>
                  <a:pt x="6842" y="10599"/>
                  <a:pt x="6912" y="10599"/>
                </a:cubicBezTo>
                <a:lnTo>
                  <a:pt x="21002" y="10599"/>
                </a:lnTo>
                <a:cubicBezTo>
                  <a:pt x="21333" y="10599"/>
                  <a:pt x="21600" y="9861"/>
                  <a:pt x="21600" y="8954"/>
                </a:cubicBezTo>
                <a:lnTo>
                  <a:pt x="21600" y="1640"/>
                </a:lnTo>
                <a:cubicBezTo>
                  <a:pt x="21600" y="733"/>
                  <a:pt x="21333" y="0"/>
                  <a:pt x="21002" y="0"/>
                </a:cubicBezTo>
                <a:lnTo>
                  <a:pt x="6912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/>
            <a:endParaRPr sz="1266" dirty="0"/>
          </a:p>
        </p:txBody>
      </p:sp>
      <p:sp>
        <p:nvSpPr>
          <p:cNvPr id="3" name="Rectangle 2"/>
          <p:cNvSpPr/>
          <p:nvPr/>
        </p:nvSpPr>
        <p:spPr>
          <a:xfrm>
            <a:off x="10121900" y="4180485"/>
            <a:ext cx="207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200" dirty="0"/>
              <a:t>Same </a:t>
            </a:r>
            <a:r>
              <a:rPr lang="en-US" sz="1200" dirty="0" smtClean="0"/>
              <a:t>functionality as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200" b="1" dirty="0" smtClean="0">
                <a:latin typeface="Helvetica"/>
                <a:ea typeface="Helvetica"/>
                <a:cs typeface="Helvetica"/>
                <a:sym typeface="Helvetica"/>
              </a:rPr>
              <a:t>“</a:t>
            </a:r>
            <a:r>
              <a:rPr lang="en-US" sz="1200" b="1" dirty="0" err="1">
                <a:latin typeface="Helvetica"/>
                <a:ea typeface="Helvetica"/>
                <a:cs typeface="Helvetica"/>
                <a:sym typeface="Helvetica"/>
              </a:rPr>
              <a:t>MyFraction</a:t>
            </a:r>
            <a:r>
              <a:rPr lang="en-US" sz="1200" b="1" dirty="0" smtClean="0">
                <a:latin typeface="Helvetica"/>
                <a:ea typeface="Helvetica"/>
                <a:cs typeface="Helvetica"/>
                <a:sym typeface="Helvetica"/>
              </a:rPr>
              <a:t>”</a:t>
            </a:r>
            <a:r>
              <a:rPr lang="en-US" sz="1200" dirty="0" smtClean="0"/>
              <a:t>,  </a:t>
            </a:r>
            <a:r>
              <a:rPr lang="en-US" sz="1200" b="1" dirty="0" err="1" smtClean="0">
                <a:latin typeface="Helvetica"/>
                <a:ea typeface="Helvetica"/>
                <a:cs typeface="Helvetica"/>
                <a:sym typeface="Helvetica"/>
              </a:rPr>
              <a:t>eval</a:t>
            </a:r>
            <a:r>
              <a:rPr lang="en-US" sz="1200" b="1" i="1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1200" dirty="0" smtClean="0"/>
              <a:t>from </a:t>
            </a:r>
            <a:r>
              <a:rPr lang="en-US" sz="1200" b="1" dirty="0" err="1" smtClean="0">
                <a:latin typeface="Helvetica"/>
                <a:ea typeface="Helvetica"/>
                <a:cs typeface="Helvetica"/>
                <a:sym typeface="Helvetica"/>
              </a:rPr>
              <a:t>MyFraction</a:t>
            </a:r>
            <a:r>
              <a:rPr lang="en-US" sz="1200" dirty="0" smtClean="0"/>
              <a:t> </a:t>
            </a:r>
            <a:r>
              <a:rPr lang="en-US" sz="1200" dirty="0"/>
              <a:t>class</a:t>
            </a:r>
          </a:p>
        </p:txBody>
      </p:sp>
      <p:sp>
        <p:nvSpPr>
          <p:cNvPr id="35" name="Initialise super class (i.e. the one that you have derived your new class from)"/>
          <p:cNvSpPr/>
          <p:nvPr/>
        </p:nvSpPr>
        <p:spPr>
          <a:xfrm flipV="1">
            <a:off x="8317397" y="3859078"/>
            <a:ext cx="1648185" cy="145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36" name="Rectangle 35"/>
          <p:cNvSpPr/>
          <p:nvPr/>
        </p:nvSpPr>
        <p:spPr>
          <a:xfrm>
            <a:off x="8490963" y="4833436"/>
            <a:ext cx="1301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US" sz="1400" smtClean="0"/>
              <a:t>New method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44614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rive a class"/>
          <p:cNvSpPr txBox="1"/>
          <p:nvPr/>
        </p:nvSpPr>
        <p:spPr>
          <a:xfrm>
            <a:off x="5248890" y="344759"/>
            <a:ext cx="1431482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smtClean="0"/>
              <a:t>Super</a:t>
            </a:r>
            <a:endParaRPr sz="4500" dirty="0"/>
          </a:p>
        </p:txBody>
      </p:sp>
      <p:sp>
        <p:nvSpPr>
          <p:cNvPr id="3" name="Rectangle 2"/>
          <p:cNvSpPr/>
          <p:nvPr/>
        </p:nvSpPr>
        <p:spPr>
          <a:xfrm>
            <a:off x="1905000" y="1214735"/>
            <a:ext cx="765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Using </a:t>
            </a:r>
            <a:r>
              <a:rPr lang="en-US" dirty="0"/>
              <a:t>super()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followed by a dot </a:t>
            </a:r>
            <a:r>
              <a:rPr lang="en-US" dirty="0"/>
              <a:t>.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and then a method name allows you to call the parent's version of the method and add to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43150"/>
            <a:ext cx="7077292" cy="3752850"/>
          </a:xfrm>
          <a:prstGeom prst="rect">
            <a:avLst/>
          </a:prstGeom>
        </p:spPr>
      </p:pic>
      <p:sp>
        <p:nvSpPr>
          <p:cNvPr id="5" name="Rounded Rectangle"/>
          <p:cNvSpPr/>
          <p:nvPr/>
        </p:nvSpPr>
        <p:spPr>
          <a:xfrm>
            <a:off x="2857430" y="2792951"/>
            <a:ext cx="4559370" cy="864649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6" name="Rounded Rectangle"/>
          <p:cNvSpPr/>
          <p:nvPr/>
        </p:nvSpPr>
        <p:spPr>
          <a:xfrm>
            <a:off x="3378200" y="3111500"/>
            <a:ext cx="3441700" cy="292100"/>
          </a:xfrm>
          <a:prstGeom prst="roundRect">
            <a:avLst>
              <a:gd name="adj" fmla="val 12622"/>
            </a:avLst>
          </a:prstGeom>
          <a:solidFill>
            <a:schemeClr val="accent4">
              <a:alpha val="32000"/>
            </a:schemeClr>
          </a:solidFill>
          <a:ln w="38100" cap="flat">
            <a:noFill/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8" name="Derive from class “MyFraction”"/>
          <p:cNvSpPr/>
          <p:nvPr/>
        </p:nvSpPr>
        <p:spPr>
          <a:xfrm>
            <a:off x="6680372" y="2026369"/>
            <a:ext cx="4190828" cy="123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12" y="0"/>
                </a:moveTo>
                <a:cubicBezTo>
                  <a:pt x="6582" y="0"/>
                  <a:pt x="6315" y="733"/>
                  <a:pt x="6315" y="1640"/>
                </a:cubicBezTo>
                <a:lnTo>
                  <a:pt x="6315" y="8876"/>
                </a:lnTo>
                <a:lnTo>
                  <a:pt x="0" y="21600"/>
                </a:lnTo>
                <a:lnTo>
                  <a:pt x="6716" y="10487"/>
                </a:lnTo>
                <a:cubicBezTo>
                  <a:pt x="6778" y="10547"/>
                  <a:pt x="6842" y="10599"/>
                  <a:pt x="6912" y="10599"/>
                </a:cubicBezTo>
                <a:lnTo>
                  <a:pt x="21002" y="10599"/>
                </a:lnTo>
                <a:cubicBezTo>
                  <a:pt x="21333" y="10599"/>
                  <a:pt x="21600" y="9861"/>
                  <a:pt x="21600" y="8954"/>
                </a:cubicBezTo>
                <a:lnTo>
                  <a:pt x="21600" y="1640"/>
                </a:lnTo>
                <a:cubicBezTo>
                  <a:pt x="21600" y="733"/>
                  <a:pt x="21333" y="0"/>
                  <a:pt x="21002" y="0"/>
                </a:cubicBezTo>
                <a:lnTo>
                  <a:pt x="691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266" dirty="0" smtClean="0"/>
              <a:t>                                   </a:t>
            </a:r>
            <a:r>
              <a:rPr lang="en-US" sz="1266" dirty="0" err="1" smtClean="0"/>
              <a:t>Initialise</a:t>
            </a:r>
            <a:r>
              <a:rPr lang="en-US" sz="1266" dirty="0" smtClean="0"/>
              <a:t> </a:t>
            </a:r>
            <a:r>
              <a:rPr lang="en-US" sz="1266" b="1" dirty="0">
                <a:latin typeface="Helvetica"/>
                <a:ea typeface="Helvetica"/>
                <a:cs typeface="Helvetica"/>
                <a:sym typeface="Helvetica"/>
              </a:rPr>
              <a:t>super</a:t>
            </a:r>
            <a:r>
              <a:rPr lang="en-US" sz="1266" dirty="0"/>
              <a:t> class (i.e. the one that you </a:t>
            </a:r>
            <a:endParaRPr lang="en-US" sz="1266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266" dirty="0"/>
              <a:t> </a:t>
            </a:r>
            <a:r>
              <a:rPr lang="en-US" sz="1266" dirty="0" smtClean="0"/>
              <a:t>                                         have </a:t>
            </a:r>
            <a:r>
              <a:rPr lang="en-US" sz="1266" dirty="0"/>
              <a:t>derived your new class from)</a:t>
            </a:r>
          </a:p>
        </p:txBody>
      </p:sp>
    </p:spTree>
    <p:extLst>
      <p:ext uri="{BB962C8B-B14F-4D97-AF65-F5344CB8AC3E}">
        <p14:creationId xmlns:p14="http://schemas.microsoft.com/office/powerpoint/2010/main" val="8855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rive a class"/>
          <p:cNvSpPr txBox="1"/>
          <p:nvPr/>
        </p:nvSpPr>
        <p:spPr>
          <a:xfrm>
            <a:off x="4841142" y="10228"/>
            <a:ext cx="212359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 smtClean="0"/>
              <a:t>Override</a:t>
            </a:r>
            <a:endParaRPr sz="4500" dirty="0"/>
          </a:p>
        </p:txBody>
      </p:sp>
      <p:sp>
        <p:nvSpPr>
          <p:cNvPr id="3" name="Rectangle 2"/>
          <p:cNvSpPr/>
          <p:nvPr/>
        </p:nvSpPr>
        <p:spPr>
          <a:xfrm>
            <a:off x="2228597" y="664891"/>
            <a:ext cx="1070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Methods can be overridden by a child class </a:t>
            </a:r>
            <a:r>
              <a:rPr lang="en-US"/>
              <a:t>to </a:t>
            </a:r>
            <a:r>
              <a:rPr lang="en-US" smtClean="0"/>
              <a:t>achieve </a:t>
            </a:r>
            <a:r>
              <a:rPr lang="en-US" dirty="0"/>
              <a:t>different functionality.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42" y="1244600"/>
            <a:ext cx="5422900" cy="5613400"/>
          </a:xfrm>
          <a:prstGeom prst="rect">
            <a:avLst/>
          </a:prstGeom>
        </p:spPr>
      </p:pic>
      <p:sp>
        <p:nvSpPr>
          <p:cNvPr id="9" name="Rounded Rectangle"/>
          <p:cNvSpPr/>
          <p:nvPr/>
        </p:nvSpPr>
        <p:spPr>
          <a:xfrm>
            <a:off x="3094822" y="2727159"/>
            <a:ext cx="4705420" cy="1181266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10" name="You can overriding functions for the new class"/>
          <p:cNvSpPr/>
          <p:nvPr/>
        </p:nvSpPr>
        <p:spPr>
          <a:xfrm>
            <a:off x="4181703" y="3966294"/>
            <a:ext cx="6799889" cy="9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02" y="0"/>
                </a:moveTo>
                <a:cubicBezTo>
                  <a:pt x="13115" y="0"/>
                  <a:pt x="12964" y="943"/>
                  <a:pt x="12964" y="2110"/>
                </a:cubicBezTo>
                <a:lnTo>
                  <a:pt x="12964" y="10529"/>
                </a:lnTo>
                <a:lnTo>
                  <a:pt x="0" y="21600"/>
                </a:lnTo>
                <a:lnTo>
                  <a:pt x="13057" y="12960"/>
                </a:lnTo>
                <a:cubicBezTo>
                  <a:pt x="13119" y="13371"/>
                  <a:pt x="13205" y="13634"/>
                  <a:pt x="13302" y="13634"/>
                </a:cubicBezTo>
                <a:lnTo>
                  <a:pt x="21262" y="13634"/>
                </a:lnTo>
                <a:cubicBezTo>
                  <a:pt x="21449" y="13634"/>
                  <a:pt x="21600" y="12685"/>
                  <a:pt x="21600" y="11518"/>
                </a:cubicBezTo>
                <a:lnTo>
                  <a:pt x="21600" y="2110"/>
                </a:lnTo>
                <a:cubicBezTo>
                  <a:pt x="21600" y="943"/>
                  <a:pt x="21449" y="0"/>
                  <a:pt x="21262" y="0"/>
                </a:cubicBezTo>
                <a:lnTo>
                  <a:pt x="13302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sz="1266"/>
              <a:t> </a:t>
            </a:r>
            <a:endParaRPr lang="en-GB" sz="1266" smtClean="0"/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sz="1266" dirty="0" smtClean="0"/>
              <a:t>Uses </a:t>
            </a:r>
            <a:r>
              <a:rPr lang="en-GB" sz="1266" dirty="0"/>
              <a:t>the </a:t>
            </a:r>
            <a:r>
              <a:rPr lang="en-GB" sz="1266" b="1" i="1" dirty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1266" b="1" i="1" dirty="0" err="1"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lang="en-GB" sz="1266" b="1" i="1" dirty="0" smtClean="0">
                <a:latin typeface="Helvetica"/>
                <a:ea typeface="Helvetica"/>
                <a:cs typeface="Helvetica"/>
                <a:sym typeface="Helvetica"/>
              </a:rPr>
              <a:t>__ </a:t>
            </a:r>
            <a:r>
              <a:rPr lang="en-GB" sz="1266" dirty="0" smtClean="0"/>
              <a:t>from </a:t>
            </a:r>
            <a:r>
              <a:rPr lang="en-GB" sz="1266" b="1" dirty="0" smtClean="0">
                <a:latin typeface="Helvetica"/>
                <a:ea typeface="Helvetica"/>
                <a:cs typeface="Helvetica"/>
                <a:sym typeface="Helvetica"/>
              </a:rPr>
              <a:t>“</a:t>
            </a:r>
            <a:r>
              <a:rPr lang="en-GB" sz="1266" b="1" dirty="0" err="1">
                <a:latin typeface="Helvetica"/>
                <a:ea typeface="Helvetica"/>
                <a:cs typeface="Helvetica"/>
                <a:sym typeface="Helvetica"/>
              </a:rPr>
              <a:t>MyFraction</a:t>
            </a:r>
            <a:r>
              <a:rPr lang="en-GB" sz="1266" b="1" dirty="0">
                <a:latin typeface="Helvetica"/>
                <a:ea typeface="Helvetica"/>
                <a:cs typeface="Helvetica"/>
                <a:sym typeface="Helvetica"/>
              </a:rPr>
              <a:t>”</a:t>
            </a:r>
          </a:p>
          <a:p>
            <a:pPr algn="r"/>
            <a:endParaRPr sz="1266" dirty="0"/>
          </a:p>
        </p:txBody>
      </p:sp>
      <p:sp>
        <p:nvSpPr>
          <p:cNvPr id="11" name="Derive from class “MyFraction”"/>
          <p:cNvSpPr/>
          <p:nvPr/>
        </p:nvSpPr>
        <p:spPr>
          <a:xfrm>
            <a:off x="7800242" y="2282201"/>
            <a:ext cx="2736850" cy="123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12" y="0"/>
                </a:moveTo>
                <a:cubicBezTo>
                  <a:pt x="6582" y="0"/>
                  <a:pt x="6315" y="733"/>
                  <a:pt x="6315" y="1640"/>
                </a:cubicBezTo>
                <a:lnTo>
                  <a:pt x="6315" y="8876"/>
                </a:lnTo>
                <a:lnTo>
                  <a:pt x="0" y="21600"/>
                </a:lnTo>
                <a:lnTo>
                  <a:pt x="6716" y="10487"/>
                </a:lnTo>
                <a:cubicBezTo>
                  <a:pt x="6778" y="10547"/>
                  <a:pt x="6842" y="10599"/>
                  <a:pt x="6912" y="10599"/>
                </a:cubicBezTo>
                <a:lnTo>
                  <a:pt x="21002" y="10599"/>
                </a:lnTo>
                <a:cubicBezTo>
                  <a:pt x="21333" y="10599"/>
                  <a:pt x="21600" y="9861"/>
                  <a:pt x="21600" y="8954"/>
                </a:cubicBezTo>
                <a:lnTo>
                  <a:pt x="21600" y="1640"/>
                </a:lnTo>
                <a:cubicBezTo>
                  <a:pt x="21600" y="733"/>
                  <a:pt x="21333" y="0"/>
                  <a:pt x="21002" y="0"/>
                </a:cubicBezTo>
                <a:lnTo>
                  <a:pt x="6912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1266" dirty="0"/>
              <a:t>You can </a:t>
            </a:r>
            <a:r>
              <a:rPr lang="en-US" sz="1266" dirty="0" smtClean="0"/>
              <a:t>override </a:t>
            </a:r>
            <a:endParaRPr lang="en-US" sz="1266" dirty="0"/>
          </a:p>
          <a:p>
            <a:pPr algn="r"/>
            <a:r>
              <a:rPr lang="en-US" sz="1266" dirty="0"/>
              <a:t>functions for the new class</a:t>
            </a:r>
          </a:p>
        </p:txBody>
      </p:sp>
      <p:sp>
        <p:nvSpPr>
          <p:cNvPr id="12" name="You can overriding functions for the new class"/>
          <p:cNvSpPr/>
          <p:nvPr/>
        </p:nvSpPr>
        <p:spPr>
          <a:xfrm flipV="1">
            <a:off x="4346803" y="5121990"/>
            <a:ext cx="5948989" cy="920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02" y="0"/>
                </a:moveTo>
                <a:cubicBezTo>
                  <a:pt x="13115" y="0"/>
                  <a:pt x="12964" y="943"/>
                  <a:pt x="12964" y="2110"/>
                </a:cubicBezTo>
                <a:lnTo>
                  <a:pt x="12964" y="10529"/>
                </a:lnTo>
                <a:lnTo>
                  <a:pt x="0" y="21600"/>
                </a:lnTo>
                <a:lnTo>
                  <a:pt x="13057" y="12960"/>
                </a:lnTo>
                <a:cubicBezTo>
                  <a:pt x="13119" y="13371"/>
                  <a:pt x="13205" y="13634"/>
                  <a:pt x="13302" y="13634"/>
                </a:cubicBezTo>
                <a:lnTo>
                  <a:pt x="21262" y="13634"/>
                </a:lnTo>
                <a:cubicBezTo>
                  <a:pt x="21449" y="13634"/>
                  <a:pt x="21600" y="12685"/>
                  <a:pt x="21600" y="11518"/>
                </a:cubicBezTo>
                <a:lnTo>
                  <a:pt x="21600" y="2110"/>
                </a:lnTo>
                <a:cubicBezTo>
                  <a:pt x="21600" y="943"/>
                  <a:pt x="21449" y="0"/>
                  <a:pt x="21262" y="0"/>
                </a:cubicBezTo>
                <a:lnTo>
                  <a:pt x="13302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/>
            <a:endParaRPr sz="1266" dirty="0"/>
          </a:p>
        </p:txBody>
      </p:sp>
      <p:sp>
        <p:nvSpPr>
          <p:cNvPr id="13" name="Rectangle 12"/>
          <p:cNvSpPr/>
          <p:nvPr/>
        </p:nvSpPr>
        <p:spPr>
          <a:xfrm>
            <a:off x="7936767" y="5459835"/>
            <a:ext cx="29083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100" dirty="0"/>
              <a:t>Uses the </a:t>
            </a:r>
            <a:r>
              <a:rPr lang="en-US" sz="1100" b="1" i="1" dirty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US" sz="1100" b="1" i="1" dirty="0" err="1"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lang="en-US" sz="1100" b="1" i="1" dirty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US" sz="1100" dirty="0"/>
              <a:t> from </a:t>
            </a:r>
            <a:endParaRPr lang="en-US" sz="1100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100" b="1" dirty="0" smtClean="0">
                <a:latin typeface="Helvetica"/>
                <a:ea typeface="Helvetica"/>
                <a:cs typeface="Helvetica"/>
                <a:sym typeface="Helvetica"/>
              </a:rPr>
              <a:t>“</a:t>
            </a:r>
            <a:r>
              <a:rPr lang="en-US" sz="1100" b="1" dirty="0" err="1">
                <a:latin typeface="Helvetica"/>
                <a:ea typeface="Helvetica"/>
                <a:cs typeface="Helvetica"/>
                <a:sym typeface="Helvetica"/>
              </a:rPr>
              <a:t>NamedFraction</a:t>
            </a:r>
            <a:r>
              <a:rPr lang="en-US" sz="1100" b="1" dirty="0">
                <a:latin typeface="Helvetica"/>
                <a:ea typeface="Helvetica"/>
                <a:cs typeface="Helvetica"/>
                <a:sym typeface="Helvetica"/>
              </a:rPr>
              <a:t>”</a:t>
            </a:r>
            <a:r>
              <a:rPr lang="en-US" sz="1100" dirty="0"/>
              <a:t> </a:t>
            </a:r>
            <a:r>
              <a:rPr lang="en-US" sz="1100" dirty="0" smtClean="0"/>
              <a:t>instead </a:t>
            </a:r>
            <a:r>
              <a:rPr lang="en-US" sz="1100" dirty="0"/>
              <a:t>of </a:t>
            </a:r>
            <a:endParaRPr lang="en-US" sz="1100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1100" b="1" dirty="0" smtClean="0">
                <a:latin typeface="Helvetica"/>
                <a:ea typeface="Helvetica"/>
                <a:cs typeface="Helvetica"/>
                <a:sym typeface="Helvetica"/>
              </a:rPr>
              <a:t>“</a:t>
            </a:r>
            <a:r>
              <a:rPr lang="en-US" sz="1100" b="1" dirty="0" err="1">
                <a:latin typeface="Helvetica"/>
                <a:ea typeface="Helvetica"/>
                <a:cs typeface="Helvetica"/>
                <a:sym typeface="Helvetica"/>
              </a:rPr>
              <a:t>MyFraction</a:t>
            </a:r>
            <a:r>
              <a:rPr lang="en-US" sz="1100" b="1" dirty="0">
                <a:latin typeface="Helvetica"/>
                <a:ea typeface="Helvetica"/>
                <a:cs typeface="Helvetica"/>
                <a:sym typeface="Helvetic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23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NamedFraction is derived from MyFraction"/>
          <p:cNvSpPr txBox="1"/>
          <p:nvPr/>
        </p:nvSpPr>
        <p:spPr>
          <a:xfrm>
            <a:off x="1804838" y="407784"/>
            <a:ext cx="7934353" cy="61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000"/>
            </a:lvl1pPr>
          </a:lstStyle>
          <a:p>
            <a:r>
              <a:rPr sz="3516"/>
              <a:t>NamedFraction is derived from MyFraction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823586" y="1538044"/>
            <a:ext cx="5916434" cy="3515043"/>
            <a:chOff x="2571350" y="1614518"/>
            <a:chExt cx="7049301" cy="4450087"/>
          </a:xfrm>
        </p:grpSpPr>
        <p:sp>
          <p:nvSpPr>
            <p:cNvPr id="24" name="Rectangle"/>
            <p:cNvSpPr/>
            <p:nvPr/>
          </p:nvSpPr>
          <p:spPr>
            <a:xfrm>
              <a:off x="2571350" y="1614518"/>
              <a:ext cx="7049301" cy="4450087"/>
            </a:xfrm>
            <a:prstGeom prst="rect">
              <a:avLst/>
            </a:prstGeom>
            <a:solidFill>
              <a:srgbClr val="D3FFD6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" name="Rectangle"/>
            <p:cNvSpPr/>
            <p:nvPr/>
          </p:nvSpPr>
          <p:spPr>
            <a:xfrm>
              <a:off x="2878120" y="1849277"/>
              <a:ext cx="6536170" cy="2634272"/>
            </a:xfrm>
            <a:prstGeom prst="rect">
              <a:avLst/>
            </a:prstGeom>
            <a:solidFill>
              <a:srgbClr val="BEF0FF"/>
            </a:solidFill>
            <a:ln w="63500">
              <a:solidFill>
                <a:schemeClr val="accent1">
                  <a:hueOff val="47394"/>
                  <a:satOff val="-25753"/>
                  <a:lumOff val="-7544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6" name="Den"/>
            <p:cNvSpPr/>
            <p:nvPr/>
          </p:nvSpPr>
          <p:spPr>
            <a:xfrm>
              <a:off x="2930834" y="1954694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Den</a:t>
              </a:r>
            </a:p>
          </p:txBody>
        </p:sp>
        <p:sp>
          <p:nvSpPr>
            <p:cNvPr id="27" name="Num"/>
            <p:cNvSpPr/>
            <p:nvPr/>
          </p:nvSpPr>
          <p:spPr>
            <a:xfrm>
              <a:off x="2930834" y="2452060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Num</a:t>
              </a:r>
            </a:p>
          </p:txBody>
        </p:sp>
        <p:sp>
          <p:nvSpPr>
            <p:cNvPr id="28" name="__add__"/>
            <p:cNvSpPr/>
            <p:nvPr/>
          </p:nvSpPr>
          <p:spPr>
            <a:xfrm>
              <a:off x="5574628" y="2925420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 smtClean="0"/>
                <a:t>eval</a:t>
              </a:r>
              <a:endParaRPr sz="1687" dirty="0"/>
            </a:p>
          </p:txBody>
        </p:sp>
        <p:sp>
          <p:nvSpPr>
            <p:cNvPr id="29" name="__init__"/>
            <p:cNvSpPr/>
            <p:nvPr/>
          </p:nvSpPr>
          <p:spPr>
            <a:xfrm>
              <a:off x="5576070" y="1954694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__init__</a:t>
              </a:r>
            </a:p>
          </p:txBody>
        </p:sp>
        <p:sp>
          <p:nvSpPr>
            <p:cNvPr id="30" name="normalize"/>
            <p:cNvSpPr/>
            <p:nvPr/>
          </p:nvSpPr>
          <p:spPr>
            <a:xfrm>
              <a:off x="5584646" y="2434405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normalize</a:t>
              </a:r>
            </a:p>
          </p:txBody>
        </p:sp>
        <p:sp>
          <p:nvSpPr>
            <p:cNvPr id="31" name="print"/>
            <p:cNvSpPr/>
            <p:nvPr/>
          </p:nvSpPr>
          <p:spPr>
            <a:xfrm>
              <a:off x="5576070" y="3446791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__float__</a:t>
              </a:r>
              <a:endParaRPr sz="1687" dirty="0"/>
            </a:p>
          </p:txBody>
        </p:sp>
        <p:sp>
          <p:nvSpPr>
            <p:cNvPr id="32" name="MyFraction"/>
            <p:cNvSpPr txBox="1"/>
            <p:nvPr/>
          </p:nvSpPr>
          <p:spPr>
            <a:xfrm>
              <a:off x="2949219" y="3217858"/>
              <a:ext cx="1177749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MyFraction</a:t>
              </a:r>
              <a:endParaRPr lang="en-GB" sz="1266" dirty="0" smtClean="0"/>
            </a:p>
            <a:p>
              <a:r>
                <a:rPr lang="en-GB" sz="1266" dirty="0" smtClean="0"/>
                <a:t>(Parent class) </a:t>
              </a:r>
              <a:endParaRPr sz="1266" dirty="0"/>
            </a:p>
          </p:txBody>
        </p:sp>
        <p:sp>
          <p:nvSpPr>
            <p:cNvPr id="33" name="NamedFraction"/>
            <p:cNvSpPr txBox="1"/>
            <p:nvPr/>
          </p:nvSpPr>
          <p:spPr>
            <a:xfrm>
              <a:off x="2821904" y="5351486"/>
              <a:ext cx="1294865" cy="5845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1266" dirty="0" smtClean="0"/>
                <a:t>NamedFraction</a:t>
              </a:r>
              <a:endParaRPr lang="en-GB" sz="1266" dirty="0" smtClean="0"/>
            </a:p>
            <a:p>
              <a:r>
                <a:rPr lang="en-GB" sz="1266" dirty="0" smtClean="0"/>
                <a:t>(Child class)</a:t>
              </a:r>
              <a:endParaRPr sz="1266" dirty="0"/>
            </a:p>
          </p:txBody>
        </p:sp>
        <p:sp>
          <p:nvSpPr>
            <p:cNvPr id="34" name="__init__"/>
            <p:cNvSpPr/>
            <p:nvPr/>
          </p:nvSpPr>
          <p:spPr>
            <a:xfrm>
              <a:off x="5574627" y="492160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__init__</a:t>
              </a:r>
            </a:p>
          </p:txBody>
        </p:sp>
        <p:sp>
          <p:nvSpPr>
            <p:cNvPr id="35" name="Name"/>
            <p:cNvSpPr/>
            <p:nvPr/>
          </p:nvSpPr>
          <p:spPr>
            <a:xfrm>
              <a:off x="2930834" y="4921603"/>
              <a:ext cx="1011008" cy="414733"/>
            </a:xfrm>
            <a:prstGeom prst="roundRect">
              <a:avLst>
                <a:gd name="adj" fmla="val 32297"/>
              </a:avLst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Name</a:t>
              </a:r>
            </a:p>
          </p:txBody>
        </p:sp>
        <p:sp>
          <p:nvSpPr>
            <p:cNvPr id="36" name="__str__"/>
            <p:cNvSpPr/>
            <p:nvPr/>
          </p:nvSpPr>
          <p:spPr>
            <a:xfrm>
              <a:off x="5576070" y="3944158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__str__</a:t>
              </a:r>
            </a:p>
          </p:txBody>
        </p:sp>
        <p:sp>
          <p:nvSpPr>
            <p:cNvPr id="37" name="__str__"/>
            <p:cNvSpPr/>
            <p:nvPr/>
          </p:nvSpPr>
          <p:spPr>
            <a:xfrm>
              <a:off x="5574627" y="5442973"/>
              <a:ext cx="1757149" cy="414733"/>
            </a:xfrm>
            <a:prstGeom prst="roundRect">
              <a:avLst>
                <a:gd name="adj" fmla="val 32297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err="1"/>
                <a:t>s</a:t>
              </a:r>
              <a:r>
                <a:rPr lang="en-GB" sz="1687" dirty="0" err="1" smtClean="0"/>
                <a:t>ig_fig</a:t>
              </a:r>
              <a:endParaRPr sz="1687" dirty="0"/>
            </a:p>
          </p:txBody>
        </p:sp>
      </p:grpSp>
      <p:grpSp>
        <p:nvGrpSpPr>
          <p:cNvPr id="40" name="Group"/>
          <p:cNvGrpSpPr/>
          <p:nvPr/>
        </p:nvGrpSpPr>
        <p:grpSpPr>
          <a:xfrm>
            <a:off x="5649290" y="3250871"/>
            <a:ext cx="575648" cy="585120"/>
            <a:chOff x="0" y="0"/>
            <a:chExt cx="818698" cy="832168"/>
          </a:xfrm>
        </p:grpSpPr>
        <p:sp>
          <p:nvSpPr>
            <p:cNvPr id="41" name="Line"/>
            <p:cNvSpPr/>
            <p:nvPr/>
          </p:nvSpPr>
          <p:spPr>
            <a:xfrm flipV="1">
              <a:off x="0" y="13470"/>
              <a:ext cx="818699" cy="818699"/>
            </a:xfrm>
            <a:prstGeom prst="line">
              <a:avLst/>
            </a:prstGeom>
            <a:noFill/>
            <a:ln w="63500" cap="flat">
              <a:solidFill>
                <a:srgbClr val="FD2F07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2" name="Line"/>
            <p:cNvSpPr/>
            <p:nvPr/>
          </p:nvSpPr>
          <p:spPr>
            <a:xfrm flipH="1" flipV="1">
              <a:off x="0" y="0"/>
              <a:ext cx="818699" cy="818699"/>
            </a:xfrm>
            <a:prstGeom prst="line">
              <a:avLst/>
            </a:prstGeom>
            <a:noFill/>
            <a:ln w="63500" cap="flat">
              <a:solidFill>
                <a:srgbClr val="FD2F07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43" name="super()"/>
          <p:cNvSpPr/>
          <p:nvPr/>
        </p:nvSpPr>
        <p:spPr>
          <a:xfrm>
            <a:off x="3217979" y="3278189"/>
            <a:ext cx="1317013" cy="447640"/>
          </a:xfrm>
          <a:prstGeom prst="roundRect">
            <a:avLst>
              <a:gd name="adj" fmla="val 30877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super()</a:t>
            </a:r>
          </a:p>
        </p:txBody>
      </p:sp>
      <p:sp>
        <p:nvSpPr>
          <p:cNvPr id="44" name="Overriding init functions (and calling in there super().__init__()"/>
          <p:cNvSpPr/>
          <p:nvPr/>
        </p:nvSpPr>
        <p:spPr>
          <a:xfrm>
            <a:off x="6942594" y="3135029"/>
            <a:ext cx="2961697" cy="1079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21" y="0"/>
                </a:moveTo>
                <a:cubicBezTo>
                  <a:pt x="6377" y="0"/>
                  <a:pt x="6099" y="836"/>
                  <a:pt x="6099" y="1870"/>
                </a:cubicBezTo>
                <a:lnTo>
                  <a:pt x="6099" y="12993"/>
                </a:lnTo>
                <a:lnTo>
                  <a:pt x="0" y="21600"/>
                </a:lnTo>
                <a:lnTo>
                  <a:pt x="15354" y="18173"/>
                </a:lnTo>
                <a:lnTo>
                  <a:pt x="20978" y="18173"/>
                </a:lnTo>
                <a:cubicBezTo>
                  <a:pt x="21322" y="18173"/>
                  <a:pt x="21600" y="17332"/>
                  <a:pt x="21600" y="16298"/>
                </a:cubicBezTo>
                <a:lnTo>
                  <a:pt x="21600" y="1870"/>
                </a:lnTo>
                <a:cubicBezTo>
                  <a:pt x="21600" y="836"/>
                  <a:pt x="21322" y="0"/>
                  <a:pt x="20978" y="0"/>
                </a:cubicBezTo>
                <a:lnTo>
                  <a:pt x="6721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/>
            <a:r>
              <a:rPr sz="1266" dirty="0" smtClean="0"/>
              <a:t>Overriding </a:t>
            </a:r>
            <a:r>
              <a:rPr sz="1266" dirty="0"/>
              <a:t>init functions </a:t>
            </a:r>
            <a:endParaRPr lang="en-GB" sz="1266" dirty="0" smtClean="0"/>
          </a:p>
          <a:p>
            <a:pPr algn="r"/>
            <a:r>
              <a:rPr sz="1266" dirty="0" smtClean="0"/>
              <a:t>(</a:t>
            </a:r>
            <a:r>
              <a:rPr sz="1266" dirty="0"/>
              <a:t>and </a:t>
            </a:r>
            <a:r>
              <a:rPr sz="1266" dirty="0" smtClean="0"/>
              <a:t>calling </a:t>
            </a:r>
            <a:r>
              <a:rPr sz="1266" dirty="0"/>
              <a:t>super().__init__()</a:t>
            </a:r>
          </a:p>
        </p:txBody>
      </p:sp>
      <p:sp>
        <p:nvSpPr>
          <p:cNvPr id="45" name="Overriding functions"/>
          <p:cNvSpPr/>
          <p:nvPr/>
        </p:nvSpPr>
        <p:spPr>
          <a:xfrm>
            <a:off x="7027872" y="4497610"/>
            <a:ext cx="2355046" cy="352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13" y="0"/>
                </a:moveTo>
                <a:cubicBezTo>
                  <a:pt x="3607" y="0"/>
                  <a:pt x="3279" y="2561"/>
                  <a:pt x="3279" y="5729"/>
                </a:cubicBezTo>
                <a:lnTo>
                  <a:pt x="3279" y="12057"/>
                </a:lnTo>
                <a:lnTo>
                  <a:pt x="0" y="18966"/>
                </a:lnTo>
                <a:lnTo>
                  <a:pt x="3671" y="20865"/>
                </a:lnTo>
                <a:cubicBezTo>
                  <a:pt x="3775" y="21300"/>
                  <a:pt x="3887" y="21600"/>
                  <a:pt x="4013" y="21600"/>
                </a:cubicBezTo>
                <a:lnTo>
                  <a:pt x="20865" y="21600"/>
                </a:lnTo>
                <a:cubicBezTo>
                  <a:pt x="21272" y="21600"/>
                  <a:pt x="21600" y="19039"/>
                  <a:pt x="21600" y="15871"/>
                </a:cubicBezTo>
                <a:lnTo>
                  <a:pt x="21600" y="5729"/>
                </a:lnTo>
                <a:cubicBezTo>
                  <a:pt x="21600" y="2561"/>
                  <a:pt x="21272" y="0"/>
                  <a:pt x="20865" y="0"/>
                </a:cubicBezTo>
                <a:lnTo>
                  <a:pt x="401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/>
            <a:r>
              <a:rPr sz="1266" dirty="0"/>
              <a:t>Overriding functions</a:t>
            </a:r>
          </a:p>
        </p:txBody>
      </p:sp>
      <p:grpSp>
        <p:nvGrpSpPr>
          <p:cNvPr id="46" name="Group"/>
          <p:cNvGrpSpPr/>
          <p:nvPr/>
        </p:nvGrpSpPr>
        <p:grpSpPr>
          <a:xfrm>
            <a:off x="5616992" y="2408703"/>
            <a:ext cx="575648" cy="585120"/>
            <a:chOff x="0" y="0"/>
            <a:chExt cx="818698" cy="832168"/>
          </a:xfrm>
        </p:grpSpPr>
        <p:sp>
          <p:nvSpPr>
            <p:cNvPr id="47" name="Line"/>
            <p:cNvSpPr/>
            <p:nvPr/>
          </p:nvSpPr>
          <p:spPr>
            <a:xfrm flipV="1">
              <a:off x="0" y="13470"/>
              <a:ext cx="818699" cy="818699"/>
            </a:xfrm>
            <a:prstGeom prst="line">
              <a:avLst/>
            </a:prstGeom>
            <a:noFill/>
            <a:ln w="63500" cap="flat">
              <a:solidFill>
                <a:srgbClr val="FD2F07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8" name="Line"/>
            <p:cNvSpPr/>
            <p:nvPr/>
          </p:nvSpPr>
          <p:spPr>
            <a:xfrm flipH="1" flipV="1">
              <a:off x="0" y="0"/>
              <a:ext cx="818699" cy="818699"/>
            </a:xfrm>
            <a:prstGeom prst="line">
              <a:avLst/>
            </a:prstGeom>
            <a:noFill/>
            <a:ln w="63500" cap="flat">
              <a:solidFill>
                <a:srgbClr val="FD2F07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</p:spTree>
    <p:extLst>
      <p:ext uri="{BB962C8B-B14F-4D97-AF65-F5344CB8AC3E}">
        <p14:creationId xmlns:p14="http://schemas.microsoft.com/office/powerpoint/2010/main" val="14233270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dvAuto="0"/>
      <p:bldP spid="44" grpId="0" animBg="1" advAuto="0"/>
      <p:bldP spid="45" grpId="0" animBg="1" advAuto="0"/>
      <p:bldP spid="46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295</Words>
  <Application>Microsoft Macintosh PowerPoint</Application>
  <PresentationFormat>Widescreen</PresentationFormat>
  <Paragraphs>110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</vt:lpstr>
      <vt:lpstr>Helvetica Neue</vt:lpstr>
      <vt:lpstr>Arial</vt:lpstr>
      <vt:lpstr>Office Theme</vt:lpstr>
      <vt:lpstr>Introduction to Computer Programming Lecture 5.2:   Classes in Python: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25</cp:revision>
  <cp:lastPrinted>2020-09-16T11:50:17Z</cp:lastPrinted>
  <dcterms:created xsi:type="dcterms:W3CDTF">2020-07-27T16:08:25Z</dcterms:created>
  <dcterms:modified xsi:type="dcterms:W3CDTF">2020-09-16T11:52:23Z</dcterms:modified>
</cp:coreProperties>
</file>