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0" r:id="rId2"/>
    <p:sldId id="262" r:id="rId3"/>
    <p:sldId id="284" r:id="rId4"/>
    <p:sldId id="285" r:id="rId5"/>
    <p:sldId id="288" r:id="rId6"/>
    <p:sldId id="290" r:id="rId7"/>
    <p:sldId id="286" r:id="rId8"/>
    <p:sldId id="287" r:id="rId9"/>
    <p:sldId id="289" r:id="rId10"/>
    <p:sldId id="292" r:id="rId11"/>
    <p:sldId id="294" r:id="rId12"/>
    <p:sldId id="295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5"/>
    <p:restoredTop sz="91330"/>
  </p:normalViewPr>
  <p:slideViewPr>
    <p:cSldViewPr snapToGrid="0" snapToObjects="1">
      <p:cViewPr>
        <p:scale>
          <a:sx n="90" d="100"/>
          <a:sy n="90" d="100"/>
        </p:scale>
        <p:origin x="131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C2406-82C6-CF4A-B27C-C2F326EF62C1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39FA2-8E58-2E43-97D7-A2CDE6C43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26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Forgot to switch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spyder</a:t>
            </a:r>
            <a:r>
              <a:rPr lang="en-US" baseline="0" dirty="0" smtClean="0"/>
              <a:t> view when explaining titles </a:t>
            </a:r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39FA2-8E58-2E43-97D7-A2CDE6C43E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4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9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6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4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1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8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6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5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6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6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6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F0283-3405-0C49-9DF2-C2137628C46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91B01-BE95-974C-88D3-E93810E1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4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2:…"/>
          <p:cNvSpPr txBox="1">
            <a:spLocks noGrp="1"/>
          </p:cNvSpPr>
          <p:nvPr>
            <p:ph type="ctrTitle"/>
          </p:nvPr>
        </p:nvSpPr>
        <p:spPr>
          <a:xfrm>
            <a:off x="2255044" y="1840964"/>
            <a:ext cx="7358063" cy="232171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13590">
              <a:defRPr sz="4160"/>
            </a:pPr>
            <a:r>
              <a:rPr dirty="0"/>
              <a:t>Introduction to Computer Programming Lecture </a:t>
            </a:r>
            <a:r>
              <a:rPr lang="en-GB" dirty="0" smtClean="0"/>
              <a:t>8.1</a:t>
            </a:r>
            <a:r>
              <a:rPr dirty="0" smtClean="0"/>
              <a:t>:</a:t>
            </a:r>
            <a:endParaRPr dirty="0"/>
          </a:p>
          <a:p>
            <a:pPr defTabSz="213590">
              <a:defRPr sz="4160"/>
            </a:pPr>
            <a:r>
              <a:rPr dirty="0"/>
              <a:t> </a:t>
            </a:r>
          </a:p>
          <a:p>
            <a:pPr defTabSz="213590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Intro to </a:t>
            </a:r>
            <a:r>
              <a:rPr lang="en-US" dirty="0" err="1" smtClean="0"/>
              <a:t>Matplotlib</a:t>
            </a:r>
            <a:r>
              <a:rPr lang="en-US" dirty="0" smtClean="0"/>
              <a:t> </a:t>
            </a:r>
            <a:br>
              <a:rPr lang="en-US" dirty="0" smtClean="0"/>
            </a:b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2112169" y="4870361"/>
            <a:ext cx="7358063" cy="794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2268"/>
            </a:pPr>
            <a:r>
              <a:rPr sz="1595" dirty="0"/>
              <a:t>Department of Engineering Mathematics</a:t>
            </a:r>
          </a:p>
          <a:p>
            <a:pPr defTabSz="221806">
              <a:defRPr sz="2268"/>
            </a:pPr>
            <a:endParaRPr sz="1595" dirty="0"/>
          </a:p>
        </p:txBody>
      </p:sp>
      <p:sp>
        <p:nvSpPr>
          <p:cNvPr id="122" name="Helmut Hauser"/>
          <p:cNvSpPr txBox="1"/>
          <p:nvPr/>
        </p:nvSpPr>
        <p:spPr>
          <a:xfrm>
            <a:off x="2255044" y="4472990"/>
            <a:ext cx="7358063" cy="794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ctr" defTabSz="221806">
              <a:defRPr sz="3294"/>
            </a:pPr>
            <a:r>
              <a:rPr lang="en-GB" sz="2316" dirty="0"/>
              <a:t>Hemma Philamore </a:t>
            </a:r>
            <a:endParaRPr sz="2316" dirty="0"/>
          </a:p>
          <a:p>
            <a:pPr defTabSz="221806">
              <a:defRPr sz="1728"/>
            </a:pPr>
            <a:endParaRPr sz="1215" dirty="0"/>
          </a:p>
        </p:txBody>
      </p:sp>
    </p:spTree>
    <p:extLst>
      <p:ext uri="{BB962C8B-B14F-4D97-AF65-F5344CB8AC3E}">
        <p14:creationId xmlns:p14="http://schemas.microsoft.com/office/powerpoint/2010/main" val="36826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ading/Writing files"/>
          <p:cNvSpPr txBox="1"/>
          <p:nvPr/>
        </p:nvSpPr>
        <p:spPr>
          <a:xfrm>
            <a:off x="2874097" y="205787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Bar Chart</a:t>
            </a:r>
            <a:endParaRPr sz="4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08" y="1365812"/>
            <a:ext cx="8995781" cy="23316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466" y="3044142"/>
            <a:ext cx="4747233" cy="330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6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461" y="2769574"/>
            <a:ext cx="4382344" cy="3046416"/>
          </a:xfrm>
          <a:prstGeom prst="rect">
            <a:avLst/>
          </a:prstGeom>
        </p:spPr>
      </p:pic>
      <p:sp>
        <p:nvSpPr>
          <p:cNvPr id="2" name="Reading/Writing files"/>
          <p:cNvSpPr txBox="1"/>
          <p:nvPr/>
        </p:nvSpPr>
        <p:spPr>
          <a:xfrm>
            <a:off x="2874097" y="205787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Bar Chart</a:t>
            </a:r>
            <a:endParaRPr sz="4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3788"/>
          <a:stretch/>
        </p:blipFill>
        <p:spPr>
          <a:xfrm>
            <a:off x="493371" y="2157123"/>
            <a:ext cx="4622640" cy="4823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71" y="2769574"/>
            <a:ext cx="6936543" cy="27052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71" y="1471613"/>
            <a:ext cx="3389694" cy="62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1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ading/Writing files"/>
          <p:cNvSpPr txBox="1"/>
          <p:nvPr/>
        </p:nvSpPr>
        <p:spPr>
          <a:xfrm>
            <a:off x="2874097" y="205787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Histogram</a:t>
            </a:r>
            <a:endParaRPr sz="4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28" y="2691999"/>
            <a:ext cx="5507714" cy="19255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480" y="1720449"/>
            <a:ext cx="5007980" cy="34131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328" y="1885951"/>
            <a:ext cx="3389694" cy="62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ading/Writing files"/>
          <p:cNvSpPr txBox="1"/>
          <p:nvPr/>
        </p:nvSpPr>
        <p:spPr>
          <a:xfrm>
            <a:off x="2874097" y="205787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Scatter</a:t>
            </a:r>
            <a:endParaRPr sz="4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687" y="2645859"/>
            <a:ext cx="2502945" cy="9404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197" y="1595135"/>
            <a:ext cx="5188673" cy="355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8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611" y="1711687"/>
            <a:ext cx="8292248" cy="4087230"/>
          </a:xfrm>
          <a:prstGeom prst="rect">
            <a:avLst/>
          </a:prstGeom>
        </p:spPr>
      </p:pic>
      <p:sp>
        <p:nvSpPr>
          <p:cNvPr id="5" name="Reading/Writing files"/>
          <p:cNvSpPr txBox="1"/>
          <p:nvPr/>
        </p:nvSpPr>
        <p:spPr>
          <a:xfrm>
            <a:off x="2874097" y="205787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smtClean="0"/>
              <a:t>Visualising data</a:t>
            </a:r>
            <a:endParaRPr sz="4500" dirty="0"/>
          </a:p>
        </p:txBody>
      </p:sp>
      <p:sp>
        <p:nvSpPr>
          <p:cNvPr id="6" name="init functions is called, self.Num = 3 and self.Den = 4"/>
          <p:cNvSpPr/>
          <p:nvPr/>
        </p:nvSpPr>
        <p:spPr>
          <a:xfrm flipH="1">
            <a:off x="162046" y="2178533"/>
            <a:ext cx="2270254" cy="4373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647" y="2178533"/>
            <a:ext cx="1881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Line plot</a:t>
            </a:r>
            <a:endParaRPr lang="en-GB" dirty="0"/>
          </a:p>
        </p:txBody>
      </p:sp>
      <p:sp>
        <p:nvSpPr>
          <p:cNvPr id="8" name="init functions is called, self.Num = 3 and self.Den = 4"/>
          <p:cNvSpPr/>
          <p:nvPr/>
        </p:nvSpPr>
        <p:spPr>
          <a:xfrm flipH="1" flipV="1">
            <a:off x="162046" y="2815213"/>
            <a:ext cx="2270254" cy="72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9303" y="2889955"/>
            <a:ext cx="1881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Required to display plot</a:t>
            </a:r>
            <a:endParaRPr lang="en-GB" dirty="0"/>
          </a:p>
        </p:txBody>
      </p:sp>
      <p:sp>
        <p:nvSpPr>
          <p:cNvPr id="11" name="init functions is called, self.Num = 3 and self.Den = 4"/>
          <p:cNvSpPr/>
          <p:nvPr/>
        </p:nvSpPr>
        <p:spPr>
          <a:xfrm>
            <a:off x="9245709" y="916449"/>
            <a:ext cx="2754091" cy="2085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801890" y="970420"/>
            <a:ext cx="21979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Output displayed in:</a:t>
            </a:r>
          </a:p>
          <a:p>
            <a:pPr marL="285750" indent="-285750">
              <a:buFont typeface="Arial" charset="0"/>
              <a:buChar char="•"/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 Plots window  </a:t>
            </a:r>
            <a:r>
              <a:rPr lang="en-GB" b="1" i="1" dirty="0" smtClean="0"/>
              <a:t>(run in </a:t>
            </a:r>
            <a:r>
              <a:rPr lang="en-GB" b="1" i="1" dirty="0" err="1" smtClean="0"/>
              <a:t>Spyder</a:t>
            </a:r>
            <a:r>
              <a:rPr lang="en-GB" b="1" i="1" dirty="0" smtClean="0"/>
              <a:t>)</a:t>
            </a:r>
          </a:p>
          <a:p>
            <a:pPr marL="285750" indent="-285750">
              <a:buFont typeface="Arial" charset="0"/>
              <a:buChar char="•"/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Separate window </a:t>
            </a:r>
            <a:r>
              <a:rPr lang="en-GB" b="1" i="1" dirty="0" smtClean="0"/>
              <a:t>(run in terminal)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endParaRPr lang="en-GB" dirty="0"/>
          </a:p>
          <a:p>
            <a:pPr>
              <a:defRPr sz="1800">
                <a:solidFill>
                  <a:srgbClr val="FFFFFF"/>
                </a:solidFill>
              </a:defRPr>
            </a:pPr>
            <a:endParaRPr lang="en-GB" dirty="0"/>
          </a:p>
        </p:txBody>
      </p:sp>
      <p:sp>
        <p:nvSpPr>
          <p:cNvPr id="15" name="init functions is called, self.Num = 3 and self.Den = 4"/>
          <p:cNvSpPr/>
          <p:nvPr/>
        </p:nvSpPr>
        <p:spPr>
          <a:xfrm flipH="1">
            <a:off x="225002" y="1377560"/>
            <a:ext cx="2270254" cy="4373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2046" y="1386365"/>
            <a:ext cx="26110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Import </a:t>
            </a:r>
            <a:r>
              <a:rPr lang="en-GB" smtClean="0"/>
              <a:t>the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041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ading/Writing files"/>
          <p:cNvSpPr txBox="1"/>
          <p:nvPr/>
        </p:nvSpPr>
        <p:spPr>
          <a:xfrm>
            <a:off x="2874097" y="205787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Formatting</a:t>
            </a:r>
            <a:endParaRPr sz="4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965" y="3823991"/>
            <a:ext cx="3127979" cy="7593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977" y="1942504"/>
            <a:ext cx="4838700" cy="3263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8100" y="2069665"/>
            <a:ext cx="53012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Optional format string: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the </a:t>
            </a:r>
            <a:r>
              <a:rPr lang="en-US" dirty="0" err="1"/>
              <a:t>colour</a:t>
            </a:r>
            <a:r>
              <a:rPr lang="en-US" dirty="0"/>
              <a:t> of the plot (e.g. r = red, k= black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style of the markers (e.g. o = points, * = stars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style of the line (e.g. -- = dashes, . = dots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ading/Writing files"/>
          <p:cNvSpPr txBox="1"/>
          <p:nvPr/>
        </p:nvSpPr>
        <p:spPr>
          <a:xfrm>
            <a:off x="2874097" y="205787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Formatting</a:t>
            </a:r>
            <a:endParaRPr sz="4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99" y="2858954"/>
            <a:ext cx="2858949" cy="694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696" y="1051443"/>
            <a:ext cx="4120994" cy="2779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8100" y="1375184"/>
            <a:ext cx="53012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Optional format string: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the </a:t>
            </a:r>
            <a:r>
              <a:rPr lang="en-US" dirty="0" err="1"/>
              <a:t>colour</a:t>
            </a:r>
            <a:r>
              <a:rPr lang="en-US" dirty="0"/>
              <a:t> of the plot (e.g. r = red, k= black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style of the markers (e.g. o = points, * = stars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style of the line (e.g. -- = dashes, . = dots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099" y="5397741"/>
            <a:ext cx="5446839" cy="4474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6696" y="3912244"/>
            <a:ext cx="415586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5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986"/>
          <a:stretch/>
        </p:blipFill>
        <p:spPr>
          <a:xfrm>
            <a:off x="1074115" y="2254974"/>
            <a:ext cx="5268812" cy="2463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118" y="1811176"/>
            <a:ext cx="4453681" cy="33513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06658" y="304364"/>
            <a:ext cx="6854953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500" smtClean="0">
                <a:solidFill>
                  <a:srgbClr val="000000"/>
                </a:solidFill>
              </a:rPr>
              <a:t>Axis Labels</a:t>
            </a:r>
            <a:r>
              <a:rPr lang="en-US" sz="4500" dirty="0">
                <a:solidFill>
                  <a:srgbClr val="000000"/>
                </a:solidFill>
              </a:rPr>
              <a:t>, Legend and Title</a:t>
            </a:r>
            <a:endParaRPr lang="en-US" sz="450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9333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ading/Writing files"/>
          <p:cNvSpPr txBox="1"/>
          <p:nvPr/>
        </p:nvSpPr>
        <p:spPr>
          <a:xfrm>
            <a:off x="2874097" y="205787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Multiple plots</a:t>
            </a:r>
            <a:endParaRPr sz="4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6667"/>
          <a:stretch/>
        </p:blipFill>
        <p:spPr>
          <a:xfrm>
            <a:off x="2714726" y="3243263"/>
            <a:ext cx="4012715" cy="17446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276" y="1839162"/>
            <a:ext cx="4838700" cy="3251200"/>
          </a:xfrm>
          <a:prstGeom prst="rect">
            <a:avLst/>
          </a:prstGeom>
        </p:spPr>
      </p:pic>
      <p:sp>
        <p:nvSpPr>
          <p:cNvPr id="14" name="init functions is called, self.Num = 3 and self.Den = 4"/>
          <p:cNvSpPr/>
          <p:nvPr/>
        </p:nvSpPr>
        <p:spPr>
          <a:xfrm flipH="1">
            <a:off x="737473" y="1902769"/>
            <a:ext cx="1977249" cy="16320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7473" y="1902770"/>
            <a:ext cx="16985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dirty="0" smtClean="0"/>
              <a:t>Converting lists to arrays allows elementwise operations</a:t>
            </a:r>
            <a:endParaRPr lang="en-GB" dirty="0"/>
          </a:p>
        </p:txBody>
      </p:sp>
      <p:sp>
        <p:nvSpPr>
          <p:cNvPr id="16" name="init functions is called, self.Num = 3 and self.Den = 4"/>
          <p:cNvSpPr/>
          <p:nvPr/>
        </p:nvSpPr>
        <p:spPr>
          <a:xfrm flipH="1" flipV="1">
            <a:off x="737472" y="4185546"/>
            <a:ext cx="1929419" cy="72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9" y="0"/>
                </a:moveTo>
                <a:cubicBezTo>
                  <a:pt x="4147" y="0"/>
                  <a:pt x="3927" y="1432"/>
                  <a:pt x="3927" y="3205"/>
                </a:cubicBezTo>
                <a:lnTo>
                  <a:pt x="3927" y="12665"/>
                </a:lnTo>
                <a:lnTo>
                  <a:pt x="0" y="21600"/>
                </a:lnTo>
                <a:lnTo>
                  <a:pt x="4297" y="17678"/>
                </a:lnTo>
                <a:cubicBezTo>
                  <a:pt x="4337" y="17747"/>
                  <a:pt x="4376" y="17841"/>
                  <a:pt x="4419" y="17841"/>
                </a:cubicBezTo>
                <a:lnTo>
                  <a:pt x="21106" y="17841"/>
                </a:lnTo>
                <a:cubicBezTo>
                  <a:pt x="21379" y="17841"/>
                  <a:pt x="21600" y="16408"/>
                  <a:pt x="21600" y="14636"/>
                </a:cubicBezTo>
                <a:lnTo>
                  <a:pt x="21600" y="3205"/>
                </a:lnTo>
                <a:cubicBezTo>
                  <a:pt x="21600" y="1432"/>
                  <a:pt x="21379" y="0"/>
                  <a:pt x="21106" y="0"/>
                </a:cubicBezTo>
                <a:lnTo>
                  <a:pt x="4419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/>
          <a:lstStyle/>
          <a:p>
            <a:pPr algn="r">
              <a:defRPr sz="1800">
                <a:solidFill>
                  <a:srgbClr val="FFFFFF"/>
                </a:solidFill>
              </a:defRPr>
            </a:pPr>
            <a:endParaRPr b="1" i="1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87192" y="4294081"/>
            <a:ext cx="1599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GB" smtClean="0"/>
              <a:t>Plots displayed on same axes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78112"/>
          <a:stretch/>
        </p:blipFill>
        <p:spPr>
          <a:xfrm>
            <a:off x="2714726" y="1847933"/>
            <a:ext cx="4012715" cy="5207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4722" y="2496534"/>
            <a:ext cx="2363846" cy="48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4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ading/Writing files"/>
          <p:cNvSpPr txBox="1"/>
          <p:nvPr/>
        </p:nvSpPr>
        <p:spPr>
          <a:xfrm>
            <a:off x="2874097" y="205787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Sub-plots</a:t>
            </a:r>
            <a:endParaRPr sz="4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250" y="3012459"/>
            <a:ext cx="4457700" cy="1308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252" y="2201038"/>
            <a:ext cx="4187060" cy="29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7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ading/Writing files"/>
          <p:cNvSpPr txBox="1"/>
          <p:nvPr/>
        </p:nvSpPr>
        <p:spPr>
          <a:xfrm>
            <a:off x="2874097" y="205787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Setting Axis Limits</a:t>
            </a:r>
            <a:endParaRPr sz="45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108" y="1403473"/>
            <a:ext cx="2518440" cy="12321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969" y="1140225"/>
            <a:ext cx="3940071" cy="26511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108" y="5092620"/>
            <a:ext cx="2082800" cy="723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3969" y="3961195"/>
            <a:ext cx="3936115" cy="264506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129108" y="5283729"/>
            <a:ext cx="2082800" cy="218574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ading/Writing files"/>
          <p:cNvSpPr txBox="1"/>
          <p:nvPr/>
        </p:nvSpPr>
        <p:spPr>
          <a:xfrm>
            <a:off x="2874097" y="205787"/>
            <a:ext cx="6153373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6400"/>
            </a:lvl1pPr>
          </a:lstStyle>
          <a:p>
            <a:pPr algn="ctr"/>
            <a:r>
              <a:rPr lang="en-GB" sz="4500" dirty="0" smtClean="0"/>
              <a:t>Setting Axis Limits</a:t>
            </a:r>
            <a:endParaRPr sz="4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29" y="1483328"/>
            <a:ext cx="3955004" cy="19775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683" y="1302715"/>
            <a:ext cx="4187755" cy="2702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129" y="4493871"/>
            <a:ext cx="4080398" cy="22074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774" y="4157511"/>
            <a:ext cx="3700925" cy="254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22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11350</TotalTime>
  <Words>117</Words>
  <Application>Microsoft Macintosh PowerPoint</Application>
  <PresentationFormat>Widescreen</PresentationFormat>
  <Paragraphs>35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Helvetica</vt:lpstr>
      <vt:lpstr>Arial</vt:lpstr>
      <vt:lpstr>Office Theme</vt:lpstr>
      <vt:lpstr>Introduction to Computer Programming Lecture 8.1:   Intro to Matplotlib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Programming Lecture 2.1:   Lists &amp; Strings</dc:title>
  <dc:creator>Hemma Philamore</dc:creator>
  <cp:lastModifiedBy>Hemma Philamore</cp:lastModifiedBy>
  <cp:revision>93</cp:revision>
  <dcterms:created xsi:type="dcterms:W3CDTF">2020-07-28T19:30:47Z</dcterms:created>
  <dcterms:modified xsi:type="dcterms:W3CDTF">2020-09-16T12:35:47Z</dcterms:modified>
</cp:coreProperties>
</file>