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1" r:id="rId4"/>
    <p:sldId id="262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7"/>
    <p:restoredTop sz="94591"/>
  </p:normalViewPr>
  <p:slideViewPr>
    <p:cSldViewPr snapToGrid="0" snapToObjects="1">
      <p:cViewPr>
        <p:scale>
          <a:sx n="60" d="100"/>
          <a:sy n="60" d="100"/>
        </p:scale>
        <p:origin x="272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ACC3-0E38-D947-99F4-623262533D0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D9B7-437C-AF4B-9F58-1661A04E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363673" y="2093589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/>
              <a:t>9</a:t>
            </a:r>
            <a:r>
              <a:rPr lang="en-GB" dirty="0" smtClean="0"/>
              <a:t>.1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Writing Programs: </a:t>
            </a:r>
            <a:r>
              <a:rPr lang="en-GB" dirty="0" smtClean="0"/>
              <a:t>Guessing Games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4462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376" y="2277232"/>
            <a:ext cx="5903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guessing game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55387" y="2985118"/>
            <a:ext cx="970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"I think of a </a:t>
            </a:r>
            <a:r>
              <a:rPr lang="en-US" sz="2800" i="1" dirty="0" smtClean="0"/>
              <a:t>number </a:t>
            </a:r>
            <a:r>
              <a:rPr lang="en-US" sz="2800" i="1" dirty="0"/>
              <a:t>and </a:t>
            </a:r>
            <a:r>
              <a:rPr lang="en-US" sz="2800" i="1" dirty="0" smtClean="0"/>
              <a:t>you </a:t>
            </a:r>
            <a:r>
              <a:rPr lang="en-US" sz="2800" i="1" dirty="0"/>
              <a:t>have to guess it"</a:t>
            </a:r>
          </a:p>
        </p:txBody>
      </p:sp>
    </p:spTree>
    <p:extLst>
      <p:ext uri="{BB962C8B-B14F-4D97-AF65-F5344CB8AC3E}">
        <p14:creationId xmlns:p14="http://schemas.microsoft.com/office/powerpoint/2010/main" val="451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iamond 17"/>
          <p:cNvSpPr/>
          <p:nvPr/>
        </p:nvSpPr>
        <p:spPr>
          <a:xfrm>
            <a:off x="2236987" y="5153553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851950" y="3839984"/>
            <a:ext cx="2746950" cy="8716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86796" y="460471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58718" y="1075235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﻿Randomly select a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4763" y="1643635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﻿﻿Initialize game state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8719" y="220658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﻿Main game loop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4763" y="2804770"/>
            <a:ext cx="33139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﻿Get player's </a:t>
            </a:r>
            <a:r>
              <a:rPr lang="en-US" smtClean="0"/>
              <a:t>next </a:t>
            </a:r>
            <a:r>
              <a:rPr lang="en-US" smtClean="0"/>
              <a:t>number guess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9660" y="5619057"/>
            <a:ext cx="25916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dirty="0" smtClean="0"/>
              <a:t>+1 </a:t>
            </a:r>
            <a:r>
              <a:rPr lang="en-US" dirty="0" smtClean="0"/>
              <a:t>number </a:t>
            </a:r>
            <a:r>
              <a:rPr lang="en-US" smtClean="0"/>
              <a:t>of </a:t>
            </a:r>
            <a:r>
              <a:rPr lang="en-US" smtClean="0"/>
              <a:t>guesses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37543" y="6226503"/>
            <a:ext cx="1334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﻿Finish </a:t>
            </a:r>
            <a:r>
              <a:rPr lang="en-US" dirty="0"/>
              <a:t>g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50838" y="3925193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﻿Guessed </a:t>
            </a:r>
          </a:p>
          <a:p>
            <a:pPr algn="ctr"/>
            <a:r>
              <a:rPr lang="en-US" dirty="0" smtClean="0"/>
              <a:t>correctly?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53646" y="5423898"/>
            <a:ext cx="1966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Guessed number too small?  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012005" y="795569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012005" y="1393899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020769" y="1957769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001888" y="2541076"/>
            <a:ext cx="355933" cy="396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065385" y="3152032"/>
            <a:ext cx="320080" cy="789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092856" y="4656733"/>
            <a:ext cx="337121" cy="965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5400000">
            <a:off x="5199608" y="4865000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8" idx="0"/>
          </p:cNvCxnSpPr>
          <p:nvPr/>
        </p:nvCxnSpPr>
        <p:spPr>
          <a:xfrm rot="5400000" flipH="1" flipV="1">
            <a:off x="3608238" y="3003073"/>
            <a:ext cx="2152705" cy="2148256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3"/>
            <a:endCxn id="13" idx="3"/>
          </p:cNvCxnSpPr>
          <p:nvPr/>
        </p:nvCxnSpPr>
        <p:spPr>
          <a:xfrm flipH="1">
            <a:off x="7971683" y="4275832"/>
            <a:ext cx="627217" cy="2135337"/>
          </a:xfrm>
          <a:prstGeom prst="bentConnector3">
            <a:avLst>
              <a:gd name="adj1" fmla="val -36447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25133" y="4895764"/>
            <a:ext cx="96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70294" y="4680507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52467" y="5622370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74231" y="5043546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645561" y="1195391"/>
            <a:ext cx="1836733" cy="5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7928" y="633549"/>
            <a:ext cx="245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Number of guesses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Correct guess</a:t>
            </a:r>
            <a:endParaRPr lang="en-US" dirty="0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H="1">
            <a:off x="2236986" y="3000848"/>
            <a:ext cx="3521731" cy="2746214"/>
          </a:xfrm>
          <a:prstGeom prst="bentConnector3">
            <a:avLst>
              <a:gd name="adj1" fmla="val -6491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20365" y="3403660"/>
            <a:ext cx="13811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smtClean="0"/>
              <a:t>﻿</a:t>
            </a:r>
            <a:r>
              <a:rPr lang="en-US" smtClean="0"/>
              <a:t>Clue: Number too high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92406" y="3941843"/>
            <a:ext cx="13811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smtClean="0"/>
              <a:t>﻿</a:t>
            </a:r>
            <a:r>
              <a:rPr lang="en-US" smtClean="0"/>
              <a:t>Clue: Number too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 Countdown graphics stock vectors, Royalty Free countdown illustrations |  download on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3" t="57318" r="71365" b="22217"/>
          <a:stretch/>
        </p:blipFill>
        <p:spPr bwMode="auto">
          <a:xfrm>
            <a:off x="5331292" y="4914686"/>
            <a:ext cx="1000770" cy="116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3725" y="320842"/>
            <a:ext cx="5903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Word guessing game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42736" y="1028728"/>
            <a:ext cx="970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"I think of a </a:t>
            </a:r>
            <a:r>
              <a:rPr lang="en-US" sz="2800" i="1" dirty="0" smtClean="0"/>
              <a:t>word </a:t>
            </a:r>
            <a:r>
              <a:rPr lang="en-US" sz="2800" i="1" dirty="0"/>
              <a:t>and </a:t>
            </a:r>
            <a:r>
              <a:rPr lang="en-US" sz="2800" i="1" dirty="0" smtClean="0"/>
              <a:t>you </a:t>
            </a:r>
            <a:r>
              <a:rPr lang="en-US" sz="2800" i="1" dirty="0"/>
              <a:t>have to guess it"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8533" y="2002429"/>
            <a:ext cx="8846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Word: PYTHON</a:t>
            </a:r>
          </a:p>
          <a:p>
            <a:endParaRPr lang="en-US" dirty="0" smtClean="0"/>
          </a:p>
          <a:p>
            <a:pPr algn="ctr"/>
            <a:r>
              <a:rPr lang="en-US" sz="4400" dirty="0" smtClean="0"/>
              <a:t>P_TH _ _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65546" y="2002429"/>
            <a:ext cx="30834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Wrong guesses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2113" y="2894981"/>
            <a:ext cx="126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5654" y="2741092"/>
            <a:ext cx="126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247946" y="3633644"/>
            <a:ext cx="126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151440" y="1991605"/>
            <a:ext cx="30834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Remaining letters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1513" y="2602594"/>
            <a:ext cx="2612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bg2"/>
                </a:solidFill>
              </a:rPr>
              <a:t>AB</a:t>
            </a:r>
            <a:r>
              <a:rPr lang="en-US" sz="3600" dirty="0" smtClean="0"/>
              <a:t>CD</a:t>
            </a:r>
            <a:r>
              <a:rPr lang="en-US" sz="3600" dirty="0" smtClean="0">
                <a:solidFill>
                  <a:schemeClr val="bg2"/>
                </a:solidFill>
              </a:rPr>
              <a:t>E</a:t>
            </a:r>
            <a:r>
              <a:rPr lang="en-US" sz="3600" dirty="0" smtClean="0"/>
              <a:t>FG</a:t>
            </a:r>
            <a:r>
              <a:rPr lang="en-US" sz="3600" dirty="0" smtClean="0">
                <a:solidFill>
                  <a:schemeClr val="bg2"/>
                </a:solidFill>
              </a:rPr>
              <a:t>H</a:t>
            </a:r>
            <a:r>
              <a:rPr lang="en-US" sz="3600" dirty="0" smtClean="0"/>
              <a:t>IJKLMNO</a:t>
            </a:r>
            <a:r>
              <a:rPr lang="en-US" sz="3600" dirty="0" smtClean="0">
                <a:solidFill>
                  <a:schemeClr val="bg2"/>
                </a:solidFill>
              </a:rPr>
              <a:t>P</a:t>
            </a:r>
            <a:r>
              <a:rPr lang="en-US" sz="3600" dirty="0" smtClean="0"/>
              <a:t>QRS</a:t>
            </a:r>
            <a:r>
              <a:rPr lang="en-US" sz="3600" dirty="0" smtClean="0">
                <a:solidFill>
                  <a:schemeClr val="bg2"/>
                </a:solidFill>
              </a:rPr>
              <a:t>T</a:t>
            </a:r>
            <a:r>
              <a:rPr lang="en-US" sz="3600" dirty="0" smtClean="0"/>
              <a:t>UVWXYZ</a:t>
            </a:r>
            <a:endParaRPr lang="en-US" sz="3600" dirty="0"/>
          </a:p>
        </p:txBody>
      </p:sp>
      <p:pic>
        <p:nvPicPr>
          <p:cNvPr id="14" name="Picture 2" descr=" Countdown graphics stock vectors, Royalty Free countdown illustrations |  download on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7" t="56636" r="55699" b="22155"/>
          <a:stretch/>
        </p:blipFill>
        <p:spPr bwMode="auto">
          <a:xfrm>
            <a:off x="5331292" y="4914686"/>
            <a:ext cx="1090678" cy="1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Countdown graphics stock vectors, Royalty Free countdown illustrations |  download on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3" t="57070" r="40753" b="23209"/>
          <a:stretch/>
        </p:blipFill>
        <p:spPr bwMode="auto">
          <a:xfrm>
            <a:off x="5398166" y="4978481"/>
            <a:ext cx="956930" cy="11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652415" y="4279975"/>
            <a:ext cx="2448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Remaining </a:t>
            </a:r>
            <a:r>
              <a:rPr lang="en-US" sz="2800" dirty="0" smtClean="0"/>
              <a:t>tries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765546" y="1768512"/>
            <a:ext cx="3083442" cy="258840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67110" y="1787767"/>
            <a:ext cx="3083442" cy="258840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34907" y="1787767"/>
            <a:ext cx="3083442" cy="238071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90594" y="4356920"/>
            <a:ext cx="3027755" cy="201549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mond 18"/>
          <p:cNvSpPr/>
          <p:nvPr/>
        </p:nvSpPr>
        <p:spPr>
          <a:xfrm>
            <a:off x="9445050" y="4638061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278793" y="5401148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206422" y="4783040"/>
            <a:ext cx="2746950" cy="8716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6044" y="128192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3566" y="764003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﻿Let player specify no of tries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3566" y="133740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﻿Randomly select a word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9611" y="1905801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﻿﻿Initialize game state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3567" y="2468747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﻿Main game loop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6587" y="3087681"/>
            <a:ext cx="29531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﻿Get player's next letter guess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7142" y="4204240"/>
            <a:ext cx="33520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﻿﻿Check if letter guess is in 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4663" y="5796285"/>
            <a:ext cx="19709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﻿-</a:t>
            </a:r>
            <a:r>
              <a:rPr lang="en-US" smtClean="0"/>
              <a:t>1 number of tries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2391" y="6488669"/>
            <a:ext cx="1334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﻿Finish </a:t>
            </a:r>
            <a:r>
              <a:rPr lang="en-US" dirty="0"/>
              <a:t>g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02222" y="4865500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﻿Guessed </a:t>
            </a:r>
          </a:p>
          <a:p>
            <a:pPr algn="ctr"/>
            <a:r>
              <a:rPr lang="en-US" dirty="0" smtClean="0"/>
              <a:t>correctly?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23836" y="5711301"/>
            <a:ext cx="1966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﻿Number of tries exhausted?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69483" y="4988555"/>
            <a:ext cx="189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﻿Word  completely </a:t>
            </a:r>
          </a:p>
          <a:p>
            <a:pPr algn="ctr"/>
            <a:r>
              <a:rPr lang="en-US" dirty="0" smtClean="0"/>
              <a:t>solved?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330736" y="45940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356853" y="10577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356853" y="165606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365617" y="22199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374381" y="2780577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410233" y="3401430"/>
            <a:ext cx="320080" cy="83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410233" y="453892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6437705" y="5515204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5400000">
            <a:off x="4544456" y="5127166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 flipH="1">
            <a:off x="8599017" y="4339437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8" idx="0"/>
          </p:cNvCxnSpPr>
          <p:nvPr/>
        </p:nvCxnSpPr>
        <p:spPr>
          <a:xfrm rot="5400000" flipH="1" flipV="1">
            <a:off x="2808850" y="3106432"/>
            <a:ext cx="2138134" cy="2451298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13" idx="3"/>
          </p:cNvCxnSpPr>
          <p:nvPr/>
        </p:nvCxnSpPr>
        <p:spPr>
          <a:xfrm rot="5400000">
            <a:off x="8643400" y="4498209"/>
            <a:ext cx="848257" cy="350199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0"/>
          </p:cNvCxnSpPr>
          <p:nvPr/>
        </p:nvCxnSpPr>
        <p:spPr>
          <a:xfrm rot="16200000" flipV="1">
            <a:off x="8673115" y="2492651"/>
            <a:ext cx="1375047" cy="291577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2"/>
            <a:endCxn id="13" idx="1"/>
          </p:cNvCxnSpPr>
          <p:nvPr/>
        </p:nvCxnSpPr>
        <p:spPr>
          <a:xfrm rot="16200000" flipH="1">
            <a:off x="4274744" y="4965688"/>
            <a:ext cx="85170" cy="3330123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4490" y="5494872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26826" y="3825960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67751" y="426872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15661" y="480388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40577" y="6283184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6911" y="6304003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" y="235799"/>
            <a:ext cx="4371186" cy="1946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7" name="Straight Connector 46"/>
          <p:cNvCxnSpPr>
            <a:stCxn id="5" idx="1"/>
          </p:cNvCxnSpPr>
          <p:nvPr/>
        </p:nvCxnSpPr>
        <p:spPr>
          <a:xfrm flipH="1" flipV="1">
            <a:off x="4646572" y="1982862"/>
            <a:ext cx="303039" cy="10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mond 18"/>
          <p:cNvSpPr/>
          <p:nvPr/>
        </p:nvSpPr>
        <p:spPr>
          <a:xfrm>
            <a:off x="9445050" y="4638061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1278793" y="5401148"/>
            <a:ext cx="2746950" cy="118701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206422" y="4783040"/>
            <a:ext cx="2746950" cy="8716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66044" y="128192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3566" y="764003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﻿Let player specify no of tries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3566" y="133740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﻿Randomly select a word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9611" y="1905801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﻿﻿Initialize game state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3567" y="2468747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﻿Main game loop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3566" y="3078348"/>
            <a:ext cx="27991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﻿﻿Print current game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6586" y="3641294"/>
            <a:ext cx="295314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﻿Get player's next letter guess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7142" y="4204240"/>
            <a:ext cx="33520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﻿﻿Check if letter guess is in word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4663" y="5796285"/>
            <a:ext cx="19709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﻿-</a:t>
            </a:r>
            <a:r>
              <a:rPr lang="en-US" smtClean="0"/>
              <a:t>1 number of tries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2391" y="6488669"/>
            <a:ext cx="1334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﻿Finish </a:t>
            </a:r>
            <a:r>
              <a:rPr lang="en-US" dirty="0"/>
              <a:t>g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02222" y="4865500"/>
            <a:ext cx="1114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﻿Guessed </a:t>
            </a:r>
          </a:p>
          <a:p>
            <a:pPr algn="ctr"/>
            <a:r>
              <a:rPr lang="en-US" dirty="0" smtClean="0"/>
              <a:t>correctly?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23836" y="5711301"/>
            <a:ext cx="1966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﻿Number of tries exhausted?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69483" y="4988555"/>
            <a:ext cx="1898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﻿Word  completely </a:t>
            </a:r>
          </a:p>
          <a:p>
            <a:pPr algn="ctr"/>
            <a:r>
              <a:rPr lang="en-US" dirty="0" smtClean="0"/>
              <a:t>solved?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6330736" y="45940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356853" y="10577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356853" y="165606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365617" y="22199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374381" y="2780577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410233" y="3401431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410233" y="3961528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410233" y="453892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6437705" y="5515204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5400000">
            <a:off x="4544456" y="5127166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 flipH="1">
            <a:off x="8599017" y="4339437"/>
            <a:ext cx="292608" cy="1751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8" idx="0"/>
            <a:endCxn id="8" idx="1"/>
          </p:cNvCxnSpPr>
          <p:nvPr/>
        </p:nvCxnSpPr>
        <p:spPr>
          <a:xfrm rot="5400000" flipH="1" flipV="1">
            <a:off x="2808850" y="3106432"/>
            <a:ext cx="2138134" cy="2451298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13" idx="3"/>
          </p:cNvCxnSpPr>
          <p:nvPr/>
        </p:nvCxnSpPr>
        <p:spPr>
          <a:xfrm rot="5400000">
            <a:off x="8643400" y="4498209"/>
            <a:ext cx="848257" cy="350199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0"/>
            <a:endCxn id="8" idx="3"/>
          </p:cNvCxnSpPr>
          <p:nvPr/>
        </p:nvCxnSpPr>
        <p:spPr>
          <a:xfrm rot="16200000" flipV="1">
            <a:off x="8673115" y="2492651"/>
            <a:ext cx="1375047" cy="2915774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2"/>
            <a:endCxn id="13" idx="1"/>
          </p:cNvCxnSpPr>
          <p:nvPr/>
        </p:nvCxnSpPr>
        <p:spPr>
          <a:xfrm rot="16200000" flipH="1">
            <a:off x="4274744" y="4965688"/>
            <a:ext cx="85170" cy="3330123"/>
          </a:xfrm>
          <a:prstGeom prst="bentConnector2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14490" y="5494872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26826" y="3825960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67751" y="426872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15661" y="4803889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40577" y="6283184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6911" y="6304003"/>
            <a:ext cx="9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" y="235799"/>
            <a:ext cx="4371186" cy="19462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7" name="Straight Connector 46"/>
          <p:cNvCxnSpPr>
            <a:stCxn id="5" idx="1"/>
          </p:cNvCxnSpPr>
          <p:nvPr/>
        </p:nvCxnSpPr>
        <p:spPr>
          <a:xfrm flipH="1" flipV="1">
            <a:off x="4646572" y="1982862"/>
            <a:ext cx="303039" cy="10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065" y="723013"/>
            <a:ext cx="912273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/>
              <a:t>To write a program...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400" dirty="0" smtClean="0"/>
              <a:t>Draw flow diagram of what the program should do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Variables needed to define task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dirty="0" smtClean="0"/>
              <a:t>join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f strings : </a:t>
            </a:r>
            <a:r>
              <a:rPr lang="en-US" sz="2400" b="1" dirty="0" smtClean="0"/>
              <a:t>print( </a:t>
            </a:r>
            <a:r>
              <a:rPr lang="en-US" sz="2400" b="1" dirty="0" err="1" smtClean="0"/>
              <a:t>f”text</a:t>
            </a:r>
            <a:r>
              <a:rPr lang="en-US" sz="2400" b="1" dirty="0" smtClean="0"/>
              <a:t> is {variable}” 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/>
              <a:t>Converting user input :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(input(“Question </a:t>
            </a:r>
            <a:r>
              <a:rPr lang="en-US" sz="2400" b="1" dirty="0" smtClean="0">
                <a:sym typeface="Wingdings"/>
              </a:rPr>
              <a:t>: ))</a:t>
            </a:r>
          </a:p>
          <a:p>
            <a:pPr lvl="6">
              <a:lnSpc>
                <a:spcPct val="150000"/>
              </a:lnSpc>
            </a:pPr>
            <a:r>
              <a:rPr lang="en-US" sz="2400" b="1" dirty="0" smtClean="0">
                <a:sym typeface="Wingdings"/>
              </a:rPr>
              <a:t> </a:t>
            </a:r>
            <a:r>
              <a:rPr lang="en-US" sz="2400" b="1" dirty="0">
                <a:sym typeface="Wingdings"/>
              </a:rPr>
              <a:t> </a:t>
            </a:r>
            <a:r>
              <a:rPr lang="en-US" sz="2400" b="1" dirty="0" smtClean="0">
                <a:sym typeface="Wingdings"/>
              </a:rPr>
              <a:t>      </a:t>
            </a:r>
            <a:r>
              <a:rPr lang="en-US" sz="2400" b="1" dirty="0" smtClean="0"/>
              <a:t>input</a:t>
            </a:r>
            <a:r>
              <a:rPr lang="en-US" sz="2400" b="1" dirty="0"/>
              <a:t>(“Question </a:t>
            </a:r>
            <a:r>
              <a:rPr lang="en-US" sz="2400" b="1" dirty="0">
                <a:sym typeface="Wingdings"/>
              </a:rPr>
              <a:t>: </a:t>
            </a:r>
            <a:r>
              <a:rPr lang="en-US" sz="2400" b="1" dirty="0" smtClean="0">
                <a:sym typeface="Wingdings"/>
              </a:rPr>
              <a:t>).lower()</a:t>
            </a:r>
            <a:r>
              <a:rPr lang="en-US" sz="2400" b="1" dirty="0">
                <a:sym typeface="Wingdings"/>
              </a:rPr>
              <a:t>	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5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145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</vt:lpstr>
      <vt:lpstr>Wingdings</vt:lpstr>
      <vt:lpstr>Arial</vt:lpstr>
      <vt:lpstr>Office Theme</vt:lpstr>
      <vt:lpstr>Introduction to Computer Programming Lecture 9.1:   Writing Programs: Guessing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8.1:   Writing Programs: Hangman</dc:title>
  <dc:creator>Hemma Philamore</dc:creator>
  <cp:lastModifiedBy>Hemma Philamore</cp:lastModifiedBy>
  <cp:revision>19</cp:revision>
  <dcterms:created xsi:type="dcterms:W3CDTF">2020-09-27T14:41:01Z</dcterms:created>
  <dcterms:modified xsi:type="dcterms:W3CDTF">2020-10-01T22:35:55Z</dcterms:modified>
</cp:coreProperties>
</file>