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2" r:id="rId3"/>
    <p:sldId id="257" r:id="rId4"/>
    <p:sldId id="273" r:id="rId5"/>
    <p:sldId id="276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6"/>
    <p:restoredTop sz="91429"/>
  </p:normalViewPr>
  <p:slideViewPr>
    <p:cSldViewPr snapToGrid="0" snapToObjects="1">
      <p:cViewPr>
        <p:scale>
          <a:sx n="90" d="100"/>
          <a:sy n="90" d="100"/>
        </p:scale>
        <p:origin x="2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C2406-82C6-CF4A-B27C-C2F326EF62C1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9FA2-8E58-2E43-97D7-A2CDE6C4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Photobomb edit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9FA2-8E58-2E43-97D7-A2CDE6C43E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6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6632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255044" y="184096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/>
              <a:t>7</a:t>
            </a:r>
            <a:r>
              <a:rPr lang="en-GB" dirty="0" smtClean="0"/>
              <a:t>.1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Importing Packages: </a:t>
            </a:r>
            <a:r>
              <a:rPr lang="en-US" dirty="0" err="1" smtClean="0"/>
              <a:t>Numpy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User </a:t>
            </a:r>
            <a:r>
              <a:rPr lang="en-US" dirty="0"/>
              <a:t>I</a:t>
            </a:r>
            <a:r>
              <a:rPr lang="en-US" dirty="0" smtClean="0"/>
              <a:t>nput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112169" y="4870361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255044" y="447299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3682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ading/Writing files"/>
          <p:cNvSpPr txBox="1"/>
          <p:nvPr/>
        </p:nvSpPr>
        <p:spPr>
          <a:xfrm>
            <a:off x="5152913" y="198772"/>
            <a:ext cx="1727711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r>
              <a:rPr lang="en-GB" sz="4500" dirty="0" smtClean="0"/>
              <a:t>Import </a:t>
            </a:r>
            <a:endParaRPr sz="4500" dirty="0"/>
          </a:p>
        </p:txBody>
      </p:sp>
      <p:sp>
        <p:nvSpPr>
          <p:cNvPr id="4" name="Rectangle 3"/>
          <p:cNvSpPr/>
          <p:nvPr/>
        </p:nvSpPr>
        <p:spPr>
          <a:xfrm>
            <a:off x="1251471" y="1284221"/>
            <a:ext cx="101731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800"/>
            </a:pPr>
            <a:r>
              <a:rPr lang="en-US" sz="2000" dirty="0" smtClean="0"/>
              <a:t>Import modules written by developers using </a:t>
            </a:r>
            <a:r>
              <a:rPr lang="en-US" sz="2000" u="sng" dirty="0" smtClean="0"/>
              <a:t>import</a:t>
            </a:r>
            <a:r>
              <a:rPr lang="en-US" sz="2000" dirty="0" smtClean="0"/>
              <a:t> keyword</a:t>
            </a:r>
          </a:p>
          <a:p>
            <a:pPr>
              <a:defRPr sz="2800"/>
            </a:pPr>
            <a:endParaRPr lang="en-US" sz="2000" dirty="0" smtClean="0"/>
          </a:p>
          <a:p>
            <a:pPr>
              <a:defRPr sz="2800"/>
            </a:pPr>
            <a:endParaRPr lang="en-US" sz="2000" dirty="0" smtClean="0"/>
          </a:p>
          <a:p>
            <a:pPr>
              <a:defRPr sz="2800"/>
            </a:pPr>
            <a:r>
              <a:rPr lang="en-US" sz="2000" dirty="0" err="1" smtClean="0"/>
              <a:t>NumPy</a:t>
            </a:r>
            <a:r>
              <a:rPr lang="en-US" sz="2000" dirty="0" smtClean="0"/>
              <a:t> (</a:t>
            </a:r>
            <a:r>
              <a:rPr lang="en-US" sz="2000" dirty="0"/>
              <a:t>"Numerical Python</a:t>
            </a:r>
            <a:r>
              <a:rPr lang="en-US" sz="2000" dirty="0" smtClean="0"/>
              <a:t>"): scientific </a:t>
            </a:r>
            <a:r>
              <a:rPr lang="en-US" sz="2000" dirty="0"/>
              <a:t>computing </a:t>
            </a:r>
            <a:r>
              <a:rPr lang="en-US" sz="2000" dirty="0" smtClean="0"/>
              <a:t>applications</a:t>
            </a:r>
            <a:endParaRPr lang="en-US" sz="2000" dirty="0"/>
          </a:p>
          <a:p>
            <a:pPr marL="800100" lvl="1" indent="-342900">
              <a:buFont typeface="Arial" charset="0"/>
              <a:buChar char="•"/>
              <a:defRPr sz="2800"/>
            </a:pPr>
            <a:r>
              <a:rPr lang="en-US" sz="2000" dirty="0"/>
              <a:t>Fourier </a:t>
            </a:r>
            <a:r>
              <a:rPr lang="en-US" sz="2000" dirty="0" smtClean="0"/>
              <a:t>Transform</a:t>
            </a:r>
          </a:p>
          <a:p>
            <a:pPr marL="800100" lvl="1" indent="-342900">
              <a:buFont typeface="Arial" charset="0"/>
              <a:buChar char="•"/>
              <a:defRPr sz="2800"/>
            </a:pPr>
            <a:r>
              <a:rPr lang="en-US" sz="2000" dirty="0" smtClean="0"/>
              <a:t>Shape Manipulation</a:t>
            </a:r>
          </a:p>
          <a:p>
            <a:pPr marL="800100" lvl="1" indent="-342900">
              <a:buFont typeface="Arial" charset="0"/>
              <a:buChar char="•"/>
              <a:defRPr sz="2800"/>
            </a:pPr>
            <a:r>
              <a:rPr lang="en-US" sz="2000" dirty="0" smtClean="0"/>
              <a:t>Mathematical </a:t>
            </a:r>
            <a:r>
              <a:rPr lang="en-US" sz="2000" dirty="0"/>
              <a:t>and Logical </a:t>
            </a:r>
            <a:r>
              <a:rPr lang="en-US" sz="2000" dirty="0" smtClean="0"/>
              <a:t>Operations</a:t>
            </a:r>
          </a:p>
          <a:p>
            <a:pPr marL="800100" lvl="1" indent="-342900">
              <a:buFont typeface="Arial" charset="0"/>
              <a:buChar char="•"/>
              <a:defRPr sz="2800"/>
            </a:pPr>
            <a:r>
              <a:rPr lang="en-US" sz="2000" dirty="0" smtClean="0"/>
              <a:t>Linear Algebra</a:t>
            </a:r>
          </a:p>
          <a:p>
            <a:pPr marL="800100" lvl="1" indent="-342900">
              <a:buFont typeface="Arial" charset="0"/>
              <a:buChar char="•"/>
              <a:defRPr sz="2800"/>
            </a:pPr>
            <a:r>
              <a:rPr lang="en-US" sz="2000" dirty="0" smtClean="0"/>
              <a:t>Random </a:t>
            </a:r>
            <a:r>
              <a:rPr lang="en-US" sz="2000" dirty="0"/>
              <a:t>Number </a:t>
            </a:r>
            <a:r>
              <a:rPr lang="en-US" sz="2000" dirty="0" smtClean="0"/>
              <a:t>Generation</a:t>
            </a:r>
          </a:p>
          <a:p>
            <a:pPr marL="800100" lvl="1" indent="-342900">
              <a:buFont typeface="Arial" charset="0"/>
              <a:buChar char="•"/>
              <a:defRPr sz="2800"/>
            </a:pPr>
            <a:endParaRPr lang="en-US" sz="2000" dirty="0" smtClean="0"/>
          </a:p>
          <a:p>
            <a:pPr marL="800100" lvl="1" indent="-342900">
              <a:buFont typeface="Arial" charset="0"/>
              <a:buChar char="•"/>
              <a:defRPr sz="2800"/>
            </a:pPr>
            <a:endParaRPr lang="en-US" sz="2000" dirty="0"/>
          </a:p>
          <a:p>
            <a:pPr>
              <a:defRPr sz="2800"/>
            </a:pPr>
            <a:r>
              <a:rPr lang="en-US" sz="2000" dirty="0" smtClean="0"/>
              <a:t>Advantages</a:t>
            </a:r>
          </a:p>
          <a:p>
            <a:pPr marL="800100" lvl="1" indent="-342900">
              <a:buFont typeface="Arial" charset="0"/>
              <a:buChar char="•"/>
              <a:defRPr sz="2800"/>
            </a:pPr>
            <a:r>
              <a:rPr lang="en-US" sz="2000" dirty="0" smtClean="0"/>
              <a:t>Fast (uses C and Python)</a:t>
            </a:r>
          </a:p>
          <a:p>
            <a:pPr marL="800100" lvl="1" indent="-342900">
              <a:buFont typeface="Arial" charset="0"/>
              <a:buChar char="•"/>
              <a:defRPr sz="2800"/>
            </a:pPr>
            <a:r>
              <a:rPr lang="en-US" sz="2000" dirty="0" smtClean="0"/>
              <a:t>Other libraries (data science, machine learning</a:t>
            </a:r>
            <a:r>
              <a:rPr lang="mr-IN" sz="2000" dirty="0" smtClean="0"/>
              <a:t>…</a:t>
            </a:r>
            <a:r>
              <a:rPr lang="en-US" sz="2000" dirty="0" smtClean="0"/>
              <a:t>) based on </a:t>
            </a:r>
            <a:r>
              <a:rPr lang="en-US" sz="2000" dirty="0" err="1" smtClean="0"/>
              <a:t>Numpy</a:t>
            </a:r>
            <a:endParaRPr lang="en-US" sz="2000" dirty="0" smtClean="0"/>
          </a:p>
          <a:p>
            <a:pPr marL="800100" lvl="1" indent="-342900">
              <a:buFont typeface="Arial" charset="0"/>
              <a:buChar char="•"/>
              <a:defRPr sz="2800"/>
            </a:pPr>
            <a:r>
              <a:rPr lang="en-US" sz="2000" dirty="0" smtClean="0"/>
              <a:t>Extensive built-in functionality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04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786231" y="392410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smtClean="0"/>
              <a:t>Elementwise Operation </a:t>
            </a:r>
            <a:endParaRPr sz="4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45" y="1515632"/>
            <a:ext cx="2863252" cy="1071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645" y="3629211"/>
            <a:ext cx="3677396" cy="1523702"/>
          </a:xfrm>
          <a:prstGeom prst="rect">
            <a:avLst/>
          </a:prstGeom>
        </p:spPr>
      </p:pic>
      <p:sp>
        <p:nvSpPr>
          <p:cNvPr id="9" name="init functions is called, self.Num = 3 and self.Den = 4"/>
          <p:cNvSpPr/>
          <p:nvPr/>
        </p:nvSpPr>
        <p:spPr>
          <a:xfrm flipH="1">
            <a:off x="1619669" y="3301180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init functions is called, self.Num = 3 and self.Den = 4"/>
          <p:cNvSpPr/>
          <p:nvPr/>
        </p:nvSpPr>
        <p:spPr>
          <a:xfrm>
            <a:off x="6469510" y="2587588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0541" y="2749837"/>
            <a:ext cx="2506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sz="1600" dirty="0" smtClean="0"/>
              <a:t>Import </a:t>
            </a:r>
            <a:r>
              <a:rPr lang="en-GB" sz="1600" dirty="0" err="1" smtClean="0"/>
              <a:t>numpy</a:t>
            </a:r>
            <a:r>
              <a:rPr lang="en-GB" sz="1600" dirty="0" smtClean="0"/>
              <a:t> module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sz="1600" dirty="0" smtClean="0">
                <a:ea typeface="Helvetica"/>
                <a:cs typeface="Helvetica"/>
                <a:sym typeface="Helvetica"/>
              </a:rPr>
              <a:t>(Often renamed as np)</a:t>
            </a:r>
            <a:endParaRPr lang="en-GB" sz="1600" dirty="0">
              <a:ea typeface="Helvetica"/>
              <a:cs typeface="Helvetica"/>
              <a:sym typeface="Helvetica"/>
            </a:endParaRPr>
          </a:p>
        </p:txBody>
      </p:sp>
      <p:sp>
        <p:nvSpPr>
          <p:cNvPr id="12" name="init functions is called, self.Num = 3 and self.Den = 4"/>
          <p:cNvSpPr/>
          <p:nvPr/>
        </p:nvSpPr>
        <p:spPr>
          <a:xfrm flipV="1">
            <a:off x="7553374" y="4202164"/>
            <a:ext cx="2772460" cy="114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03815" y="4616167"/>
            <a:ext cx="21970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sz="1600" dirty="0" smtClean="0"/>
              <a:t>New type of data structure</a:t>
            </a:r>
            <a:endParaRPr lang="en-GB" sz="1600" dirty="0"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8875" y="3410328"/>
            <a:ext cx="21606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sz="1600" dirty="0" smtClean="0"/>
              <a:t>Simpler way to add 2 to </a:t>
            </a:r>
            <a:r>
              <a:rPr lang="en-GB" sz="1600" u="sng" dirty="0" smtClean="0"/>
              <a:t>each element</a:t>
            </a:r>
            <a:r>
              <a:rPr lang="en-GB" sz="1600" dirty="0" smtClean="0"/>
              <a:t>  </a:t>
            </a:r>
            <a:endParaRPr lang="en-GB" sz="1600" dirty="0">
              <a:ea typeface="Helvetica"/>
              <a:cs typeface="Helvetica"/>
              <a:sym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2345" y="5877631"/>
            <a:ext cx="757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Numpy</a:t>
            </a:r>
            <a:r>
              <a:rPr lang="en-US" sz="2000" dirty="0" smtClean="0"/>
              <a:t> operations act </a:t>
            </a:r>
            <a:r>
              <a:rPr lang="en-US" sz="2000" b="1" dirty="0" smtClean="0"/>
              <a:t>elementwise</a:t>
            </a:r>
            <a:r>
              <a:rPr lang="en-US" sz="2000" dirty="0" smtClean="0"/>
              <a:t>, when applied to a </a:t>
            </a:r>
            <a:r>
              <a:rPr lang="en-US" sz="2000" dirty="0" err="1" smtClean="0"/>
              <a:t>numpy</a:t>
            </a:r>
            <a:r>
              <a:rPr lang="en-US" sz="2000" dirty="0" smtClean="0"/>
              <a:t> array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54645" y="1236197"/>
            <a:ext cx="10757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Pure Python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945946" y="3338304"/>
            <a:ext cx="77611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Numpy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29898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972" y="4597505"/>
            <a:ext cx="2374900" cy="9906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670" y="2701458"/>
            <a:ext cx="2178979" cy="6859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51" y="2705705"/>
            <a:ext cx="6057900" cy="1358900"/>
          </a:xfrm>
          <a:prstGeom prst="rect">
            <a:avLst/>
          </a:prstGeom>
        </p:spPr>
      </p:pic>
      <p:sp>
        <p:nvSpPr>
          <p:cNvPr id="6" name="Reading/Writing files"/>
          <p:cNvSpPr txBox="1"/>
          <p:nvPr/>
        </p:nvSpPr>
        <p:spPr>
          <a:xfrm>
            <a:off x="2765527" y="97630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err="1" smtClean="0"/>
              <a:t>Numpy</a:t>
            </a:r>
            <a:r>
              <a:rPr lang="en-GB" sz="4500" dirty="0" smtClean="0"/>
              <a:t> Array</a:t>
            </a:r>
            <a:endParaRPr sz="4500" dirty="0"/>
          </a:p>
        </p:txBody>
      </p:sp>
      <p:sp>
        <p:nvSpPr>
          <p:cNvPr id="20" name="init functions is called, self.Num = 3 and self.Den = 4"/>
          <p:cNvSpPr/>
          <p:nvPr/>
        </p:nvSpPr>
        <p:spPr>
          <a:xfrm flipV="1">
            <a:off x="5714062" y="2984942"/>
            <a:ext cx="3028328" cy="2157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76686" y="3347067"/>
            <a:ext cx="2465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Every </a:t>
            </a:r>
            <a:r>
              <a:rPr lang="en-GB" dirty="0"/>
              <a:t>inner </a:t>
            </a:r>
            <a:r>
              <a:rPr lang="en-GB" dirty="0" smtClean="0"/>
              <a:t>list </a:t>
            </a:r>
            <a:r>
              <a:rPr lang="en-GB" dirty="0"/>
              <a:t>becomes a row. </a:t>
            </a:r>
            <a:endParaRPr lang="en-GB" dirty="0" smtClean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Number </a:t>
            </a:r>
            <a:r>
              <a:rPr lang="en-GB" dirty="0"/>
              <a:t>of columns is equal to the number of elements in each inner list. 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928847" y="627412"/>
            <a:ext cx="2678653" cy="5486400"/>
          </a:xfrm>
          <a:prstGeom prst="roundRect">
            <a:avLst>
              <a:gd name="adj" fmla="val 90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620171" y="717903"/>
            <a:ext cx="1137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Indexing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9116475" y="1216127"/>
            <a:ext cx="44185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/>
              <a:t>1D</a:t>
            </a:r>
            <a:endParaRPr lang="en-US" sz="1600" dirty="0"/>
          </a:p>
        </p:txBody>
      </p:sp>
      <p:sp>
        <p:nvSpPr>
          <p:cNvPr id="30" name="init functions is called, self.Num = 3 and self.Den = 4"/>
          <p:cNvSpPr/>
          <p:nvPr/>
        </p:nvSpPr>
        <p:spPr>
          <a:xfrm flipV="1">
            <a:off x="10947741" y="2909690"/>
            <a:ext cx="948987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1" name="init functions is called, self.Num = 3 and self.Den = 4"/>
          <p:cNvSpPr/>
          <p:nvPr/>
        </p:nvSpPr>
        <p:spPr>
          <a:xfrm>
            <a:off x="10629270" y="2266090"/>
            <a:ext cx="948987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947741" y="2266090"/>
            <a:ext cx="598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row</a:t>
            </a:r>
            <a:r>
              <a:rPr lang="en-GB" dirty="0"/>
              <a:t> 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074640" y="2980289"/>
            <a:ext cx="1421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column</a:t>
            </a:r>
            <a:r>
              <a:rPr lang="en-GB" dirty="0"/>
              <a:t> </a:t>
            </a:r>
          </a:p>
        </p:txBody>
      </p:sp>
      <p:sp>
        <p:nvSpPr>
          <p:cNvPr id="34" name="init functions is called, self.Num = 3 and self.Den = 4"/>
          <p:cNvSpPr/>
          <p:nvPr/>
        </p:nvSpPr>
        <p:spPr>
          <a:xfrm flipV="1">
            <a:off x="11147503" y="4989611"/>
            <a:ext cx="948987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280433" y="5057656"/>
            <a:ext cx="943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column</a:t>
            </a:r>
            <a:r>
              <a:rPr lang="en-GB" dirty="0"/>
              <a:t> </a:t>
            </a:r>
          </a:p>
        </p:txBody>
      </p:sp>
      <p:sp>
        <p:nvSpPr>
          <p:cNvPr id="36" name="init functions is called, self.Num = 3 and self.Den = 4"/>
          <p:cNvSpPr/>
          <p:nvPr/>
        </p:nvSpPr>
        <p:spPr>
          <a:xfrm>
            <a:off x="10835742" y="4200857"/>
            <a:ext cx="948987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154213" y="4200857"/>
            <a:ext cx="598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row</a:t>
            </a:r>
            <a:r>
              <a:rPr lang="en-GB" dirty="0"/>
              <a:t> 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085571" y="3745350"/>
            <a:ext cx="830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matrix</a:t>
            </a:r>
            <a:endParaRPr lang="en-GB" dirty="0"/>
          </a:p>
        </p:txBody>
      </p:sp>
      <p:sp>
        <p:nvSpPr>
          <p:cNvPr id="40" name="Initialise super class (i.e. the one that you have derived your new class from)"/>
          <p:cNvSpPr/>
          <p:nvPr/>
        </p:nvSpPr>
        <p:spPr>
          <a:xfrm>
            <a:off x="10133502" y="3866874"/>
            <a:ext cx="996883" cy="79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5" y="0"/>
                </a:moveTo>
                <a:cubicBezTo>
                  <a:pt x="494" y="0"/>
                  <a:pt x="0" y="368"/>
                  <a:pt x="0" y="823"/>
                </a:cubicBezTo>
                <a:lnTo>
                  <a:pt x="0" y="9053"/>
                </a:lnTo>
                <a:cubicBezTo>
                  <a:pt x="0" y="9508"/>
                  <a:pt x="494" y="9875"/>
                  <a:pt x="1105" y="9875"/>
                </a:cubicBezTo>
                <a:lnTo>
                  <a:pt x="7994" y="9875"/>
                </a:lnTo>
                <a:lnTo>
                  <a:pt x="8911" y="21600"/>
                </a:lnTo>
                <a:lnTo>
                  <a:pt x="9832" y="9875"/>
                </a:lnTo>
                <a:lnTo>
                  <a:pt x="20495" y="9875"/>
                </a:lnTo>
                <a:cubicBezTo>
                  <a:pt x="21106" y="9875"/>
                  <a:pt x="21600" y="9508"/>
                  <a:pt x="21600" y="9053"/>
                </a:cubicBezTo>
                <a:lnTo>
                  <a:pt x="21600" y="823"/>
                </a:lnTo>
                <a:cubicBezTo>
                  <a:pt x="21600" y="368"/>
                  <a:pt x="21106" y="0"/>
                  <a:pt x="20495" y="0"/>
                </a:cubicBezTo>
                <a:lnTo>
                  <a:pt x="1105" y="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>
              <a:defRPr sz="1800">
                <a:solidFill>
                  <a:srgbClr val="FFFFFF"/>
                </a:solidFill>
              </a:defRPr>
            </a:pPr>
            <a:endParaRPr sz="1266" dirty="0"/>
          </a:p>
        </p:txBody>
      </p:sp>
      <p:sp>
        <p:nvSpPr>
          <p:cNvPr id="41" name="Rectangle 40"/>
          <p:cNvSpPr/>
          <p:nvPr/>
        </p:nvSpPr>
        <p:spPr>
          <a:xfrm>
            <a:off x="10221579" y="3847116"/>
            <a:ext cx="78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matrix</a:t>
            </a:r>
            <a:endParaRPr lang="en-GB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652" y="1209082"/>
            <a:ext cx="2205766" cy="98879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33651" y="870528"/>
            <a:ext cx="220576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1D array from list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3651" y="2396363"/>
            <a:ext cx="291016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</a:t>
            </a:r>
            <a:r>
              <a:rPr lang="en-US" sz="1600" dirty="0"/>
              <a:t>2</a:t>
            </a:r>
            <a:r>
              <a:rPr lang="en-US" sz="1600" dirty="0" smtClean="0"/>
              <a:t>D array from list of lists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23875" y="4278154"/>
            <a:ext cx="291994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</a:t>
            </a:r>
            <a:r>
              <a:rPr lang="en-US" sz="1600" dirty="0" err="1" smtClean="0"/>
              <a:t>nD</a:t>
            </a:r>
            <a:r>
              <a:rPr lang="en-US" sz="1600" dirty="0" smtClean="0"/>
              <a:t> array from lists of lists</a:t>
            </a:r>
            <a:endParaRPr lang="en-US" sz="16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7"/>
          <a:srcRect b="3076"/>
          <a:stretch/>
        </p:blipFill>
        <p:spPr>
          <a:xfrm>
            <a:off x="323875" y="4616708"/>
            <a:ext cx="5067300" cy="20802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0670" y="1208504"/>
            <a:ext cx="1953143" cy="61961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9080670" y="869950"/>
            <a:ext cx="44185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/>
              <a:t>1D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9080669" y="2405279"/>
            <a:ext cx="44185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D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9080670" y="4277577"/>
            <a:ext cx="44185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/>
              <a:t>n</a:t>
            </a:r>
            <a:r>
              <a:rPr lang="en-US" sz="1600" smtClean="0"/>
              <a:t>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5830347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949" y="2696332"/>
            <a:ext cx="2438400" cy="673100"/>
          </a:xfrm>
          <a:prstGeom prst="rect">
            <a:avLst/>
          </a:prstGeom>
        </p:spPr>
      </p:pic>
      <p:sp>
        <p:nvSpPr>
          <p:cNvPr id="6" name="Reading/Writing files"/>
          <p:cNvSpPr txBox="1"/>
          <p:nvPr/>
        </p:nvSpPr>
        <p:spPr>
          <a:xfrm>
            <a:off x="2802654" y="-334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err="1" smtClean="0"/>
              <a:t>Numpy</a:t>
            </a:r>
            <a:r>
              <a:rPr lang="en-GB" sz="4500" dirty="0" smtClean="0"/>
              <a:t> Array</a:t>
            </a:r>
            <a:endParaRPr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361" y="1209082"/>
            <a:ext cx="1953143" cy="61961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20400" y="3025013"/>
            <a:ext cx="2465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Every </a:t>
            </a:r>
            <a:r>
              <a:rPr lang="en-GB" dirty="0"/>
              <a:t>inner </a:t>
            </a:r>
            <a:r>
              <a:rPr lang="en-GB" dirty="0" smtClean="0"/>
              <a:t>list </a:t>
            </a:r>
            <a:r>
              <a:rPr lang="en-GB" dirty="0"/>
              <a:t>becomes a row. </a:t>
            </a:r>
            <a:endParaRPr lang="en-GB" dirty="0" smtClean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Number </a:t>
            </a:r>
            <a:r>
              <a:rPr lang="en-GB" dirty="0"/>
              <a:t>of columns is equal to the number of elements in each inner list. 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361" y="2702036"/>
            <a:ext cx="2178979" cy="685975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471829" y="752354"/>
            <a:ext cx="5507968" cy="5502383"/>
          </a:xfrm>
          <a:prstGeom prst="roundRect">
            <a:avLst>
              <a:gd name="adj" fmla="val 30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795340" y="349618"/>
            <a:ext cx="1137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Indexing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616361" y="870528"/>
            <a:ext cx="44185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/>
              <a:t>1D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616360" y="2405857"/>
            <a:ext cx="44185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D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616361" y="4278155"/>
            <a:ext cx="44185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/>
              <a:t>n</a:t>
            </a:r>
            <a:r>
              <a:rPr lang="en-US" sz="1600" smtClean="0"/>
              <a:t>D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13214462" y="3212833"/>
            <a:ext cx="1421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column</a:t>
            </a:r>
            <a:r>
              <a:rPr lang="en-GB" dirty="0"/>
              <a:t> </a:t>
            </a:r>
          </a:p>
        </p:txBody>
      </p:sp>
      <p:sp>
        <p:nvSpPr>
          <p:cNvPr id="34" name="init functions is called, self.Num = 3 and self.Den = 4"/>
          <p:cNvSpPr/>
          <p:nvPr/>
        </p:nvSpPr>
        <p:spPr>
          <a:xfrm flipH="1" flipV="1">
            <a:off x="7058215" y="3274544"/>
            <a:ext cx="2773858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23875" y="3368617"/>
            <a:ext cx="2595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z="1600" dirty="0" smtClean="0"/>
              <a:t>Inner brackets are column</a:t>
            </a:r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360" y="4616708"/>
            <a:ext cx="2339667" cy="935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2294" y="4623630"/>
            <a:ext cx="2569066" cy="107044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651" y="2705705"/>
            <a:ext cx="6057900" cy="13589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652" y="1209082"/>
            <a:ext cx="2205766" cy="98879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33651" y="870528"/>
            <a:ext cx="220576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1D array from list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333651" y="2396363"/>
            <a:ext cx="291016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</a:t>
            </a:r>
            <a:r>
              <a:rPr lang="en-US" sz="1600" dirty="0"/>
              <a:t>2</a:t>
            </a:r>
            <a:r>
              <a:rPr lang="en-US" sz="1600" dirty="0" smtClean="0"/>
              <a:t>D array from list of lists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323875" y="4278154"/>
            <a:ext cx="291994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</a:t>
            </a:r>
            <a:r>
              <a:rPr lang="en-US" sz="1600" dirty="0" err="1" smtClean="0"/>
              <a:t>nD</a:t>
            </a:r>
            <a:r>
              <a:rPr lang="en-US" sz="1600" dirty="0" smtClean="0"/>
              <a:t> array from lists of lists</a:t>
            </a:r>
            <a:endParaRPr lang="en-US" sz="16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1"/>
          <a:srcRect b="3076"/>
          <a:stretch/>
        </p:blipFill>
        <p:spPr>
          <a:xfrm>
            <a:off x="323875" y="4616708"/>
            <a:ext cx="5067300" cy="2080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8079" y="1209082"/>
            <a:ext cx="2380378" cy="764072"/>
          </a:xfrm>
          <a:prstGeom prst="rect">
            <a:avLst/>
          </a:prstGeom>
        </p:spPr>
      </p:pic>
      <p:sp>
        <p:nvSpPr>
          <p:cNvPr id="40" name="Initialise super class (i.e. the one that you have derived your new class from)"/>
          <p:cNvSpPr/>
          <p:nvPr/>
        </p:nvSpPr>
        <p:spPr>
          <a:xfrm>
            <a:off x="10772844" y="2014391"/>
            <a:ext cx="1351484" cy="729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5" y="0"/>
                </a:moveTo>
                <a:cubicBezTo>
                  <a:pt x="494" y="0"/>
                  <a:pt x="0" y="368"/>
                  <a:pt x="0" y="823"/>
                </a:cubicBezTo>
                <a:lnTo>
                  <a:pt x="0" y="9053"/>
                </a:lnTo>
                <a:cubicBezTo>
                  <a:pt x="0" y="9508"/>
                  <a:pt x="494" y="9875"/>
                  <a:pt x="1105" y="9875"/>
                </a:cubicBezTo>
                <a:lnTo>
                  <a:pt x="7994" y="9875"/>
                </a:lnTo>
                <a:lnTo>
                  <a:pt x="8911" y="21600"/>
                </a:lnTo>
                <a:lnTo>
                  <a:pt x="9832" y="9875"/>
                </a:lnTo>
                <a:lnTo>
                  <a:pt x="20495" y="9875"/>
                </a:lnTo>
                <a:cubicBezTo>
                  <a:pt x="21106" y="9875"/>
                  <a:pt x="21600" y="9508"/>
                  <a:pt x="21600" y="9053"/>
                </a:cubicBezTo>
                <a:lnTo>
                  <a:pt x="21600" y="823"/>
                </a:lnTo>
                <a:cubicBezTo>
                  <a:pt x="21600" y="368"/>
                  <a:pt x="21106" y="0"/>
                  <a:pt x="20495" y="0"/>
                </a:cubicBezTo>
                <a:lnTo>
                  <a:pt x="1105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>
              <a:defRPr sz="1800">
                <a:solidFill>
                  <a:srgbClr val="FFFFFF"/>
                </a:solidFill>
              </a:defRPr>
            </a:pPr>
            <a:endParaRPr sz="1266" dirty="0"/>
          </a:p>
        </p:txBody>
      </p:sp>
      <p:sp>
        <p:nvSpPr>
          <p:cNvPr id="48" name="Initialise super class (i.e. the one that you have derived your new class from)"/>
          <p:cNvSpPr/>
          <p:nvPr/>
        </p:nvSpPr>
        <p:spPr>
          <a:xfrm>
            <a:off x="10726992" y="3856541"/>
            <a:ext cx="996883" cy="79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5" y="0"/>
                </a:moveTo>
                <a:cubicBezTo>
                  <a:pt x="494" y="0"/>
                  <a:pt x="0" y="368"/>
                  <a:pt x="0" y="823"/>
                </a:cubicBezTo>
                <a:lnTo>
                  <a:pt x="0" y="9053"/>
                </a:lnTo>
                <a:cubicBezTo>
                  <a:pt x="0" y="9508"/>
                  <a:pt x="494" y="9875"/>
                  <a:pt x="1105" y="9875"/>
                </a:cubicBezTo>
                <a:lnTo>
                  <a:pt x="7994" y="9875"/>
                </a:lnTo>
                <a:lnTo>
                  <a:pt x="8911" y="21600"/>
                </a:lnTo>
                <a:lnTo>
                  <a:pt x="9832" y="9875"/>
                </a:lnTo>
                <a:lnTo>
                  <a:pt x="20495" y="9875"/>
                </a:lnTo>
                <a:cubicBezTo>
                  <a:pt x="21106" y="9875"/>
                  <a:pt x="21600" y="9508"/>
                  <a:pt x="21600" y="9053"/>
                </a:cubicBezTo>
                <a:lnTo>
                  <a:pt x="21600" y="823"/>
                </a:lnTo>
                <a:cubicBezTo>
                  <a:pt x="21600" y="368"/>
                  <a:pt x="21106" y="0"/>
                  <a:pt x="20495" y="0"/>
                </a:cubicBezTo>
                <a:lnTo>
                  <a:pt x="1105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>
              <a:defRPr sz="1800">
                <a:solidFill>
                  <a:srgbClr val="FFFFFF"/>
                </a:solidFill>
              </a:defRPr>
            </a:pPr>
            <a:endParaRPr sz="1266" dirty="0"/>
          </a:p>
        </p:txBody>
      </p:sp>
      <p:sp>
        <p:nvSpPr>
          <p:cNvPr id="52" name="Initialise super class (i.e. the one that you have derived your new class from)"/>
          <p:cNvSpPr/>
          <p:nvPr/>
        </p:nvSpPr>
        <p:spPr>
          <a:xfrm>
            <a:off x="10692723" y="478671"/>
            <a:ext cx="996883" cy="795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5" y="0"/>
                </a:moveTo>
                <a:cubicBezTo>
                  <a:pt x="494" y="0"/>
                  <a:pt x="0" y="368"/>
                  <a:pt x="0" y="823"/>
                </a:cubicBezTo>
                <a:lnTo>
                  <a:pt x="0" y="9053"/>
                </a:lnTo>
                <a:cubicBezTo>
                  <a:pt x="0" y="9508"/>
                  <a:pt x="494" y="9875"/>
                  <a:pt x="1105" y="9875"/>
                </a:cubicBezTo>
                <a:lnTo>
                  <a:pt x="7994" y="9875"/>
                </a:lnTo>
                <a:lnTo>
                  <a:pt x="8911" y="21600"/>
                </a:lnTo>
                <a:lnTo>
                  <a:pt x="9832" y="9875"/>
                </a:lnTo>
                <a:lnTo>
                  <a:pt x="20495" y="9875"/>
                </a:lnTo>
                <a:cubicBezTo>
                  <a:pt x="21106" y="9875"/>
                  <a:pt x="21600" y="9508"/>
                  <a:pt x="21600" y="9053"/>
                </a:cubicBezTo>
                <a:lnTo>
                  <a:pt x="21600" y="823"/>
                </a:lnTo>
                <a:cubicBezTo>
                  <a:pt x="21600" y="368"/>
                  <a:pt x="21106" y="0"/>
                  <a:pt x="20495" y="0"/>
                </a:cubicBezTo>
                <a:lnTo>
                  <a:pt x="1105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>
              <a:defRPr sz="1800">
                <a:solidFill>
                  <a:srgbClr val="FFFFFF"/>
                </a:solidFill>
              </a:defRPr>
            </a:pPr>
            <a:endParaRPr sz="1266" dirty="0"/>
          </a:p>
        </p:txBody>
      </p:sp>
      <p:sp>
        <p:nvSpPr>
          <p:cNvPr id="39" name="Rectangle 38"/>
          <p:cNvSpPr/>
          <p:nvPr/>
        </p:nvSpPr>
        <p:spPr>
          <a:xfrm>
            <a:off x="10823209" y="456206"/>
            <a:ext cx="830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range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10370995" y="2019449"/>
            <a:ext cx="2155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sz="1600" dirty="0" smtClean="0"/>
              <a:t>Up to column 1</a:t>
            </a:r>
            <a:endParaRPr lang="en-GB" sz="1600" dirty="0"/>
          </a:p>
        </p:txBody>
      </p:sp>
      <p:sp>
        <p:nvSpPr>
          <p:cNvPr id="54" name="Rectangle 53"/>
          <p:cNvSpPr/>
          <p:nvPr/>
        </p:nvSpPr>
        <p:spPr>
          <a:xfrm>
            <a:off x="10160699" y="3878771"/>
            <a:ext cx="2155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sz="1600" smtClean="0"/>
              <a:t>All rows</a:t>
            </a:r>
            <a:endParaRPr lang="en-GB" sz="1600" dirty="0"/>
          </a:p>
        </p:txBody>
      </p:sp>
      <p:sp>
        <p:nvSpPr>
          <p:cNvPr id="58" name="Initialise super class (i.e. the one that you have derived your new class from)"/>
          <p:cNvSpPr/>
          <p:nvPr/>
        </p:nvSpPr>
        <p:spPr>
          <a:xfrm flipV="1">
            <a:off x="10894046" y="4833744"/>
            <a:ext cx="1230282" cy="1281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5" y="0"/>
                </a:moveTo>
                <a:cubicBezTo>
                  <a:pt x="494" y="0"/>
                  <a:pt x="0" y="368"/>
                  <a:pt x="0" y="823"/>
                </a:cubicBezTo>
                <a:lnTo>
                  <a:pt x="0" y="9053"/>
                </a:lnTo>
                <a:cubicBezTo>
                  <a:pt x="0" y="9508"/>
                  <a:pt x="494" y="9875"/>
                  <a:pt x="1105" y="9875"/>
                </a:cubicBezTo>
                <a:lnTo>
                  <a:pt x="7994" y="9875"/>
                </a:lnTo>
                <a:lnTo>
                  <a:pt x="8911" y="21600"/>
                </a:lnTo>
                <a:lnTo>
                  <a:pt x="9832" y="9875"/>
                </a:lnTo>
                <a:lnTo>
                  <a:pt x="20495" y="9875"/>
                </a:lnTo>
                <a:cubicBezTo>
                  <a:pt x="21106" y="9875"/>
                  <a:pt x="21600" y="9508"/>
                  <a:pt x="21600" y="9053"/>
                </a:cubicBezTo>
                <a:lnTo>
                  <a:pt x="21600" y="823"/>
                </a:lnTo>
                <a:cubicBezTo>
                  <a:pt x="21600" y="368"/>
                  <a:pt x="21106" y="0"/>
                  <a:pt x="20495" y="0"/>
                </a:cubicBezTo>
                <a:lnTo>
                  <a:pt x="1105" y="0"/>
                </a:lnTo>
                <a:close/>
              </a:path>
            </a:pathLst>
          </a:custGeom>
          <a:blipFill>
            <a:blip r:embed="rId6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t"/>
          <a:lstStyle/>
          <a:p>
            <a:pPr>
              <a:defRPr sz="1800">
                <a:solidFill>
                  <a:srgbClr val="FFFFFF"/>
                </a:solidFill>
              </a:defRPr>
            </a:pPr>
            <a:endParaRPr sz="1266" dirty="0"/>
          </a:p>
        </p:txBody>
      </p:sp>
      <p:sp>
        <p:nvSpPr>
          <p:cNvPr id="57" name="Rectangle 56"/>
          <p:cNvSpPr/>
          <p:nvPr/>
        </p:nvSpPr>
        <p:spPr>
          <a:xfrm>
            <a:off x="10441948" y="5534844"/>
            <a:ext cx="21551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sz="1600" dirty="0" smtClean="0"/>
              <a:t>Column 1 to 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sz="1600" dirty="0" smtClean="0"/>
              <a:t>end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7978582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ading/Writing files"/>
          <p:cNvSpPr txBox="1"/>
          <p:nvPr/>
        </p:nvSpPr>
        <p:spPr>
          <a:xfrm>
            <a:off x="2657240" y="101369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err="1" smtClean="0"/>
              <a:t>Numpy</a:t>
            </a:r>
            <a:r>
              <a:rPr lang="en-GB" sz="4500" dirty="0" smtClean="0"/>
              <a:t> Array</a:t>
            </a:r>
            <a:endParaRPr sz="4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80" y="1429394"/>
            <a:ext cx="2540000" cy="85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80" y="2489039"/>
            <a:ext cx="27305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80" y="4029524"/>
            <a:ext cx="2070100" cy="838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80" y="5029769"/>
            <a:ext cx="2400300" cy="1549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665" y="1429394"/>
            <a:ext cx="2298700" cy="1028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665" y="3305781"/>
            <a:ext cx="3898900" cy="876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5665" y="5029769"/>
            <a:ext cx="1892300" cy="1397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94780" y="1129943"/>
            <a:ext cx="96134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/>
              <a:t>arange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994780" y="3690970"/>
            <a:ext cx="96134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/>
              <a:t>zeros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215665" y="1129943"/>
            <a:ext cx="96134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ones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5665" y="2961157"/>
            <a:ext cx="96134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linspace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215665" y="4698447"/>
            <a:ext cx="96134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eye</a:t>
            </a:r>
            <a:endParaRPr lang="en-US" sz="1600" dirty="0"/>
          </a:p>
        </p:txBody>
      </p:sp>
      <p:sp>
        <p:nvSpPr>
          <p:cNvPr id="35" name="Rounded Rectangle 34"/>
          <p:cNvSpPr/>
          <p:nvPr/>
        </p:nvSpPr>
        <p:spPr>
          <a:xfrm>
            <a:off x="845117" y="940369"/>
            <a:ext cx="3078701" cy="2485737"/>
          </a:xfrm>
          <a:prstGeom prst="roundRect">
            <a:avLst>
              <a:gd name="adj" fmla="val 90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820679" y="3535984"/>
            <a:ext cx="3078701" cy="3142608"/>
          </a:xfrm>
          <a:prstGeom prst="roundRect">
            <a:avLst>
              <a:gd name="adj" fmla="val 903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nit functions is called, self.Num = 3 and self.Den = 4"/>
          <p:cNvSpPr/>
          <p:nvPr/>
        </p:nvSpPr>
        <p:spPr>
          <a:xfrm>
            <a:off x="3552915" y="1990845"/>
            <a:ext cx="1921910" cy="66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9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86326" y="2097126"/>
            <a:ext cx="2506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sz="1600" dirty="0" smtClean="0"/>
              <a:t>Step size of 2</a:t>
            </a:r>
            <a:endParaRPr lang="en-GB" sz="1600" dirty="0">
              <a:ea typeface="Helvetica"/>
              <a:cs typeface="Helvetica"/>
              <a:sym typeface="Helvetica"/>
            </a:endParaRPr>
          </a:p>
        </p:txBody>
      </p:sp>
      <p:sp>
        <p:nvSpPr>
          <p:cNvPr id="41" name="init functions is called, self.Num = 3 and self.Den = 4"/>
          <p:cNvSpPr/>
          <p:nvPr/>
        </p:nvSpPr>
        <p:spPr>
          <a:xfrm>
            <a:off x="3112526" y="4442759"/>
            <a:ext cx="1921910" cy="66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9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34780" y="4550949"/>
            <a:ext cx="1467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sz="1600" smtClean="0"/>
              <a:t>tuple</a:t>
            </a:r>
            <a:endParaRPr lang="en-GB" sz="1600" dirty="0">
              <a:ea typeface="Helvetica"/>
              <a:cs typeface="Helvetica"/>
              <a:sym typeface="Helvetica"/>
            </a:endParaRPr>
          </a:p>
        </p:txBody>
      </p:sp>
      <p:sp>
        <p:nvSpPr>
          <p:cNvPr id="43" name="init functions is called, self.Num = 3 and self.Den = 4"/>
          <p:cNvSpPr/>
          <p:nvPr/>
        </p:nvSpPr>
        <p:spPr>
          <a:xfrm>
            <a:off x="8863422" y="2693073"/>
            <a:ext cx="2873987" cy="66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9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311884" y="2693073"/>
            <a:ext cx="25065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sz="1600" dirty="0" smtClean="0"/>
              <a:t>Number of equally-spaced elements</a:t>
            </a:r>
            <a:endParaRPr lang="en-GB" sz="1600" dirty="0">
              <a:ea typeface="Helvetica"/>
              <a:cs typeface="Helvetica"/>
              <a:sym typeface="Helvetic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1040" y="4575336"/>
            <a:ext cx="3727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Identity matrix: </a:t>
            </a:r>
          </a:p>
          <a:p>
            <a:r>
              <a:rPr lang="en-US" dirty="0" smtClean="0"/>
              <a:t>Square </a:t>
            </a:r>
            <a:r>
              <a:rPr lang="en-US" dirty="0"/>
              <a:t>matrix with zeros across rows and columns except the diagonal</a:t>
            </a:r>
          </a:p>
        </p:txBody>
      </p:sp>
    </p:spTree>
    <p:extLst>
      <p:ext uri="{BB962C8B-B14F-4D97-AF65-F5344CB8AC3E}">
        <p14:creationId xmlns:p14="http://schemas.microsoft.com/office/powerpoint/2010/main" val="3495545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68" y="2791437"/>
            <a:ext cx="2540000" cy="1397000"/>
          </a:xfrm>
          <a:prstGeom prst="rect">
            <a:avLst/>
          </a:prstGeom>
        </p:spPr>
      </p:pic>
      <p:sp>
        <p:nvSpPr>
          <p:cNvPr id="6" name="Reading/Writing files"/>
          <p:cNvSpPr txBox="1"/>
          <p:nvPr/>
        </p:nvSpPr>
        <p:spPr>
          <a:xfrm>
            <a:off x="2657240" y="101369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Re-shaping</a:t>
            </a:r>
            <a:endParaRPr sz="4500" dirty="0"/>
          </a:p>
        </p:txBody>
      </p:sp>
      <p:sp>
        <p:nvSpPr>
          <p:cNvPr id="41" name="init functions is called, self.Num = 3 and self.Den = 4"/>
          <p:cNvSpPr/>
          <p:nvPr/>
        </p:nvSpPr>
        <p:spPr>
          <a:xfrm>
            <a:off x="3326432" y="2305105"/>
            <a:ext cx="2193953" cy="664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95182" y="2289645"/>
            <a:ext cx="1906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sz="1600" dirty="0" smtClean="0"/>
              <a:t>2D array</a:t>
            </a:r>
            <a:r>
              <a:rPr lang="en-GB" sz="1600" smtClean="0"/>
              <a:t>, 4 rows, 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lang="en-GB" sz="1600" dirty="0" smtClean="0"/>
              <a:t>5 columns</a:t>
            </a:r>
            <a:endParaRPr lang="en-GB" sz="1600" dirty="0">
              <a:ea typeface="Helvetica"/>
              <a:cs typeface="Helvetica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68" y="1051880"/>
            <a:ext cx="5791200" cy="85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68" y="4527116"/>
            <a:ext cx="7048500" cy="1943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78505" y="4527116"/>
            <a:ext cx="34392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Number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elements in the 1D array not equal to the number of elements in reshaped array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e.g. product of rows and columns)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494722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11205</TotalTime>
  <Words>295</Words>
  <Application>Microsoft Macintosh PowerPoint</Application>
  <PresentationFormat>Widescreen</PresentationFormat>
  <Paragraphs>81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Helvetica</vt:lpstr>
      <vt:lpstr>Mangal</vt:lpstr>
      <vt:lpstr>Arial</vt:lpstr>
      <vt:lpstr>Office Theme</vt:lpstr>
      <vt:lpstr>Introduction to Computer Programming Lecture 7.1:   Importing Packages: Numpy   User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2.1:   Lists &amp; Strings</dc:title>
  <dc:creator>Hemma Philamore</dc:creator>
  <cp:lastModifiedBy>Hemma Philamore</cp:lastModifiedBy>
  <cp:revision>45</cp:revision>
  <cp:lastPrinted>2020-09-16T12:24:55Z</cp:lastPrinted>
  <dcterms:created xsi:type="dcterms:W3CDTF">2020-07-28T19:30:47Z</dcterms:created>
  <dcterms:modified xsi:type="dcterms:W3CDTF">2020-09-16T12:25:48Z</dcterms:modified>
</cp:coreProperties>
</file>