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78" r:id="rId2"/>
    <p:sldId id="275" r:id="rId3"/>
    <p:sldId id="277" r:id="rId4"/>
    <p:sldId id="281" r:id="rId5"/>
    <p:sldId id="282" r:id="rId6"/>
    <p:sldId id="289" r:id="rId7"/>
    <p:sldId id="29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01"/>
    <p:restoredTop sz="94695"/>
  </p:normalViewPr>
  <p:slideViewPr>
    <p:cSldViewPr snapToGrid="0" snapToObjects="1">
      <p:cViewPr varScale="1">
        <p:scale>
          <a:sx n="84" d="100"/>
          <a:sy n="84" d="100"/>
        </p:scale>
        <p:origin x="208" y="1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076ED8-5653-A74E-9900-3153341504CC}" type="datetimeFigureOut">
              <a:rPr lang="en-US" smtClean="0"/>
              <a:t>1/7/21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0D5F98-DF2E-9445-8ED3-64B3642BB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2492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561A4EF-3871-B748-942C-25E12C859D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D7D1F866-A2A3-D743-AD0E-1FE036E988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8EB257D-9FFA-3B43-8CD7-2AD89B29D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59D53-BEA0-6E4F-8003-B4A54CB85D58}" type="datetimeFigureOut">
              <a:rPr lang="en-US" smtClean="0"/>
              <a:t>1/7/21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2DE6D24-E95A-EA4B-B0F6-1F76B1C17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D10A29C-36AF-6546-A312-6D5A899A7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B3630-B388-0B40-97F2-200963D24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441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4672E80-185D-4A4A-B2A7-57A8F1008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F61EA414-EFB4-904D-8533-48BC481598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3ABC55F-8F31-BA4D-88AA-F59489A66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59D53-BEA0-6E4F-8003-B4A54CB85D58}" type="datetimeFigureOut">
              <a:rPr lang="en-US" smtClean="0"/>
              <a:t>1/7/21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044E6FA-16C5-A642-9362-886B352E1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C426E9D-5029-F74F-9C05-B30D29B03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B3630-B388-0B40-97F2-200963D24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080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65A9291B-93C9-664B-8226-075E170CDC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5B01693D-8CC5-5F4F-BE5A-106C8C9CDB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99C9ACD-FFC1-EC4F-8D4E-34FCF658C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59D53-BEA0-6E4F-8003-B4A54CB85D58}" type="datetimeFigureOut">
              <a:rPr lang="en-US" smtClean="0"/>
              <a:t>1/7/21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90593B2-1A74-3A46-B804-CCCC56F36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DBEB6AA-C245-4847-95D9-7C6245595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B3630-B388-0B40-97F2-200963D24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4519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6298406" y="1830586"/>
            <a:ext cx="5000625" cy="442019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892969" y="1830586"/>
            <a:ext cx="5000625" cy="4420195"/>
          </a:xfrm>
          <a:prstGeom prst="rect">
            <a:avLst/>
          </a:prstGeom>
        </p:spPr>
        <p:txBody>
          <a:bodyPr/>
          <a:lstStyle>
            <a:lvl1pPr marL="241093" indent="-241093">
              <a:spcBef>
                <a:spcPts val="2250"/>
              </a:spcBef>
              <a:defRPr sz="1969"/>
            </a:lvl1pPr>
            <a:lvl2pPr marL="482186" indent="-241093">
              <a:spcBef>
                <a:spcPts val="2250"/>
              </a:spcBef>
              <a:defRPr sz="1969"/>
            </a:lvl2pPr>
            <a:lvl3pPr marL="723279" indent="-241093">
              <a:spcBef>
                <a:spcPts val="2250"/>
              </a:spcBef>
              <a:defRPr sz="1969"/>
            </a:lvl3pPr>
            <a:lvl4pPr marL="964372" indent="-241093">
              <a:spcBef>
                <a:spcPts val="2250"/>
              </a:spcBef>
              <a:defRPr sz="1969"/>
            </a:lvl4pPr>
            <a:lvl5pPr marL="1205465" indent="-241093">
              <a:spcBef>
                <a:spcPts val="2250"/>
              </a:spcBef>
              <a:defRPr sz="1969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243286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3E3B894-EB14-334B-99D3-FE01C6B2B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263D631-4768-EF47-B025-44FBF7FA7C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60113A6-5B36-584E-B692-A5CF70AEC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59D53-BEA0-6E4F-8003-B4A54CB85D58}" type="datetimeFigureOut">
              <a:rPr lang="en-US" smtClean="0"/>
              <a:t>1/7/21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D018AEF-5D12-3B46-8502-B12899A6B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8751C7F-AAA9-E146-9209-5518AA914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B3630-B388-0B40-97F2-200963D24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753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28AB1CB-96CB-524A-BA61-EC3DF8D61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1CB1701-73EC-D947-A787-D4312D90B7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3C85958-C2A4-8347-B323-5DCB40F31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59D53-BEA0-6E4F-8003-B4A54CB85D58}" type="datetimeFigureOut">
              <a:rPr lang="en-US" smtClean="0"/>
              <a:t>1/7/21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0834983-3CCE-BE45-B2C9-C0CFD684D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FFC9F91-C021-C743-A769-62C8E88EF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B3630-B388-0B40-97F2-200963D24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249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288FC46-E188-F84F-942B-25880D6C9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0BFC433-8D94-1B45-A0A5-070449684C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4BE46240-FF5F-EF49-92F3-00E9AE6AF5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BCBE5ECB-95EC-3942-9949-270A37611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59D53-BEA0-6E4F-8003-B4A54CB85D58}" type="datetimeFigureOut">
              <a:rPr lang="en-US" smtClean="0"/>
              <a:t>1/7/21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1D0D236F-B6D0-A14F-9D98-BA5D7A2D2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F8435755-76D7-4D48-8CBD-10E960C1F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B3630-B388-0B40-97F2-200963D24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789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FCE34E1-A9B3-1642-A14C-82452D508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C3B09673-67ED-FB45-8E61-447B867D22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D84B827F-134C-474C-81DD-8C2B3BE316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2A5BE47B-9798-C14D-A133-7ED1531771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ADF40374-8065-944C-87F5-C03BE08715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B63FB8B0-9DA2-B747-8401-350EC6443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59D53-BEA0-6E4F-8003-B4A54CB85D58}" type="datetimeFigureOut">
              <a:rPr lang="en-US" smtClean="0"/>
              <a:t>1/7/21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33BD6E7A-E1BC-1448-B1FC-C90AF2DF4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12C524C3-5305-B54D-983B-E77F1AD07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B3630-B388-0B40-97F2-200963D24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490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8563A60-95A1-9445-B191-8A3D67868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14777E1E-1DA8-9141-8EDA-A0D343722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59D53-BEA0-6E4F-8003-B4A54CB85D58}" type="datetimeFigureOut">
              <a:rPr lang="en-US" smtClean="0"/>
              <a:t>1/7/21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E498FB8B-F470-254F-A2EB-78F53647F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D564E170-8AC8-2B4B-8BB1-41B1CAD9A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B3630-B388-0B40-97F2-200963D24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577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08ECDA1E-A64C-7646-A785-EEC8FD994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59D53-BEA0-6E4F-8003-B4A54CB85D58}" type="datetimeFigureOut">
              <a:rPr lang="en-US" smtClean="0"/>
              <a:t>1/7/21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6D59E640-CAD2-C94F-81CC-829832908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7EF571FD-D8A1-A64D-89D7-3450B540E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B3630-B388-0B40-97F2-200963D24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90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8C23B28-A8ED-4441-B145-EDE0F5391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F73C261-860A-C948-BDAF-69F604E0D5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9B9D79CE-8EC9-8F4E-A780-C112263AB0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8149E97C-1DE2-4843-A4B0-21E223F6B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59D53-BEA0-6E4F-8003-B4A54CB85D58}" type="datetimeFigureOut">
              <a:rPr lang="en-US" smtClean="0"/>
              <a:t>1/7/21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E415B71B-06AE-7F43-A8AE-D14580191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FAD779C2-AB2D-2449-A874-FE411B0B2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B3630-B388-0B40-97F2-200963D24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552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5F320D2-8E4F-F844-8391-005A3B9AF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19ABCBE0-669F-5F46-A9A2-03F0626C32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3BBC4049-461B-6F43-9EBA-BCF4F16DB9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731D3D4E-F9DD-004B-A491-51693F5CB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59D53-BEA0-6E4F-8003-B4A54CB85D58}" type="datetimeFigureOut">
              <a:rPr lang="en-US" smtClean="0"/>
              <a:t>1/7/21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576B4620-A46C-BB4C-BC10-FA4316937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580F6329-0723-C44B-97EE-4D37B1B76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B3630-B388-0B40-97F2-200963D24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962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974725DC-4162-B842-AB2D-99B2BEE64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A1D2D1FF-25C5-AD43-9DA6-BED1B61EA6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47E0215-450C-4B44-94FD-D4BA5A9671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859D53-BEA0-6E4F-8003-B4A54CB85D58}" type="datetimeFigureOut">
              <a:rPr lang="en-US" smtClean="0"/>
              <a:t>1/7/21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7246EE9-D699-1A49-A8C9-329331E98A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124875E-72AD-B440-A511-C4DFA2F975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3B3630-B388-0B40-97F2-200963D24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752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Introduction to Computer Programming Lecture 1:…"/>
          <p:cNvSpPr txBox="1">
            <a:spLocks noGrp="1"/>
          </p:cNvSpPr>
          <p:nvPr>
            <p:ph type="ctrTitle"/>
          </p:nvPr>
        </p:nvSpPr>
        <p:spPr>
          <a:xfrm>
            <a:off x="1033162" y="1772896"/>
            <a:ext cx="9775031" cy="2321719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defTabSz="213590">
              <a:defRPr sz="4160"/>
            </a:pPr>
            <a:r>
              <a:rPr dirty="0"/>
              <a:t>Introduction to Computer Programming </a:t>
            </a:r>
            <a:r>
              <a:rPr lang="en-GB" dirty="0"/>
              <a:t/>
            </a:r>
            <a:br>
              <a:rPr lang="en-GB" dirty="0"/>
            </a:br>
            <a:r>
              <a:rPr dirty="0"/>
              <a:t>Lecture 1</a:t>
            </a:r>
            <a:r>
              <a:rPr lang="en-GB" dirty="0"/>
              <a:t>1.1</a:t>
            </a:r>
            <a:r>
              <a:rPr dirty="0"/>
              <a:t>:</a:t>
            </a:r>
          </a:p>
          <a:p>
            <a:pPr defTabSz="213590">
              <a:defRPr sz="4160"/>
            </a:pPr>
            <a:r>
              <a:rPr dirty="0"/>
              <a:t> </a:t>
            </a:r>
          </a:p>
          <a:p>
            <a:pPr defTabSz="213590">
              <a:defRPr sz="4160" b="1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GB" dirty="0"/>
              <a:t>Review : </a:t>
            </a:r>
            <a:br>
              <a:rPr lang="en-GB" dirty="0"/>
            </a:br>
            <a:r>
              <a:rPr lang="en-GB" dirty="0"/>
              <a:t>Operators and Data Structures </a:t>
            </a:r>
            <a:br>
              <a:rPr lang="en-GB" dirty="0"/>
            </a:br>
            <a:endParaRPr dirty="0"/>
          </a:p>
        </p:txBody>
      </p:sp>
      <p:sp>
        <p:nvSpPr>
          <p:cNvPr id="129" name="Department of Engineering Mathematics"/>
          <p:cNvSpPr txBox="1"/>
          <p:nvPr/>
        </p:nvSpPr>
        <p:spPr>
          <a:xfrm>
            <a:off x="2140047" y="5079858"/>
            <a:ext cx="7358063" cy="7947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>
            <a:normAutofit/>
          </a:bodyPr>
          <a:lstStyle/>
          <a:p>
            <a:pPr algn="ctr" defTabSz="221806">
              <a:defRPr sz="2268"/>
            </a:pPr>
            <a:r>
              <a:rPr sz="1595" dirty="0"/>
              <a:t>Department of Engineering Mathematics</a:t>
            </a:r>
          </a:p>
          <a:p>
            <a:pPr defTabSz="221806">
              <a:defRPr sz="2268"/>
            </a:pPr>
            <a:endParaRPr sz="1595" dirty="0"/>
          </a:p>
        </p:txBody>
      </p:sp>
      <p:sp>
        <p:nvSpPr>
          <p:cNvPr id="131" name="Helmut Hauser"/>
          <p:cNvSpPr txBox="1"/>
          <p:nvPr/>
        </p:nvSpPr>
        <p:spPr>
          <a:xfrm>
            <a:off x="2228947" y="4686016"/>
            <a:ext cx="7358063" cy="794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>
            <a:normAutofit/>
          </a:bodyPr>
          <a:lstStyle/>
          <a:p>
            <a:pPr algn="ctr" defTabSz="221806">
              <a:defRPr sz="3294"/>
            </a:pPr>
            <a:r>
              <a:rPr sz="2316" dirty="0"/>
              <a:t>He</a:t>
            </a:r>
            <a:r>
              <a:rPr lang="en-GB" sz="2316" dirty="0" err="1"/>
              <a:t>mma</a:t>
            </a:r>
            <a:r>
              <a:rPr lang="en-GB" sz="2316" dirty="0"/>
              <a:t> Philamore</a:t>
            </a:r>
            <a:endParaRPr sz="2316" dirty="0"/>
          </a:p>
          <a:p>
            <a:pPr algn="ctr" defTabSz="221806">
              <a:defRPr sz="1728"/>
            </a:pPr>
            <a:endParaRPr sz="1215" dirty="0"/>
          </a:p>
        </p:txBody>
      </p:sp>
    </p:spTree>
    <p:extLst>
      <p:ext uri="{BB962C8B-B14F-4D97-AF65-F5344CB8AC3E}">
        <p14:creationId xmlns:p14="http://schemas.microsoft.com/office/powerpoint/2010/main" val="2426890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1608" y="1419468"/>
            <a:ext cx="4809014" cy="1975374"/>
          </a:xfrm>
          <a:prstGeom prst="rect">
            <a:avLst/>
          </a:prstGeom>
        </p:spPr>
      </p:pic>
      <p:sp>
        <p:nvSpPr>
          <p:cNvPr id="4" name="Number operators"/>
          <p:cNvSpPr txBox="1">
            <a:spLocks/>
          </p:cNvSpPr>
          <p:nvPr/>
        </p:nvSpPr>
        <p:spPr>
          <a:xfrm>
            <a:off x="2375380" y="342719"/>
            <a:ext cx="7804547" cy="1518047"/>
          </a:xfrm>
          <a:prstGeom prst="rect">
            <a:avLst/>
          </a:prstGeom>
        </p:spPr>
        <p:txBody>
          <a:bodyPr/>
          <a:lstStyle>
            <a:lvl1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1pPr>
            <a:lvl2pPr marL="0" marR="0" indent="2286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hangingPunct="1"/>
            <a:r>
              <a:rPr lang="en-US" sz="5625" dirty="0"/>
              <a:t>Mathematical operators</a:t>
            </a:r>
          </a:p>
        </p:txBody>
      </p:sp>
      <p:pic>
        <p:nvPicPr>
          <p:cNvPr id="6" name="Image" descr="Image"/>
          <p:cNvPicPr>
            <a:picLocks noChangeAspect="1"/>
          </p:cNvPicPr>
          <p:nvPr/>
        </p:nvPicPr>
        <p:blipFill rotWithShape="1">
          <a:blip r:embed="rId3"/>
          <a:srcRect t="40203" b="45483"/>
          <a:stretch/>
        </p:blipFill>
        <p:spPr>
          <a:xfrm>
            <a:off x="3423274" y="5480689"/>
            <a:ext cx="2491383" cy="521471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//   divide and discard remainder"/>
          <p:cNvSpPr/>
          <p:nvPr/>
        </p:nvSpPr>
        <p:spPr>
          <a:xfrm>
            <a:off x="1127347" y="5403622"/>
            <a:ext cx="2310149" cy="8873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22" y="0"/>
                </a:moveTo>
                <a:cubicBezTo>
                  <a:pt x="189" y="0"/>
                  <a:pt x="0" y="544"/>
                  <a:pt x="0" y="1216"/>
                </a:cubicBezTo>
                <a:lnTo>
                  <a:pt x="0" y="20384"/>
                </a:lnTo>
                <a:cubicBezTo>
                  <a:pt x="0" y="21056"/>
                  <a:pt x="189" y="21600"/>
                  <a:pt x="422" y="21600"/>
                </a:cubicBezTo>
                <a:lnTo>
                  <a:pt x="16635" y="21600"/>
                </a:lnTo>
                <a:cubicBezTo>
                  <a:pt x="16868" y="21600"/>
                  <a:pt x="17056" y="21056"/>
                  <a:pt x="17056" y="20384"/>
                </a:cubicBezTo>
                <a:lnTo>
                  <a:pt x="17056" y="10752"/>
                </a:lnTo>
                <a:lnTo>
                  <a:pt x="21600" y="8321"/>
                </a:lnTo>
                <a:lnTo>
                  <a:pt x="17056" y="5889"/>
                </a:lnTo>
                <a:lnTo>
                  <a:pt x="17056" y="1216"/>
                </a:lnTo>
                <a:cubicBezTo>
                  <a:pt x="17056" y="544"/>
                  <a:pt x="16868" y="0"/>
                  <a:pt x="16635" y="0"/>
                </a:cubicBezTo>
                <a:lnTo>
                  <a:pt x="422" y="0"/>
                </a:lnTo>
                <a:close/>
              </a:path>
            </a:pathLst>
          </a:custGeom>
          <a:blipFill>
            <a:blip r:embed="rId4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algn="l"/>
            <a:r>
              <a:rPr sz="1687" dirty="0"/>
              <a:t>// </a:t>
            </a:r>
            <a:r>
              <a:rPr lang="en-GB" sz="1687" dirty="0"/>
              <a:t>floor division</a:t>
            </a:r>
            <a:endParaRPr sz="1687" dirty="0"/>
          </a:p>
        </p:txBody>
      </p:sp>
      <p:pic>
        <p:nvPicPr>
          <p:cNvPr id="11" name="Image" descr="Image"/>
          <p:cNvPicPr>
            <a:picLocks noChangeAspect="1"/>
          </p:cNvPicPr>
          <p:nvPr/>
        </p:nvPicPr>
        <p:blipFill rotWithShape="1">
          <a:blip r:embed="rId3"/>
          <a:srcRect t="-1" b="60211"/>
          <a:stretch/>
        </p:blipFill>
        <p:spPr>
          <a:xfrm>
            <a:off x="3423274" y="3443925"/>
            <a:ext cx="2491383" cy="1449658"/>
          </a:xfrm>
          <a:prstGeom prst="rect">
            <a:avLst/>
          </a:prstGeom>
          <a:ln w="12700">
            <a:miter lim="400000"/>
          </a:ln>
        </p:spPr>
      </p:pic>
      <p:sp>
        <p:nvSpPr>
          <p:cNvPr id="12" name="Left Brace 11"/>
          <p:cNvSpPr/>
          <p:nvPr/>
        </p:nvSpPr>
        <p:spPr>
          <a:xfrm>
            <a:off x="3044400" y="3456494"/>
            <a:ext cx="413317" cy="1498741"/>
          </a:xfrm>
          <a:prstGeom prst="leftBrace">
            <a:avLst/>
          </a:prstGeom>
          <a:noFill/>
          <a:ln w="25400" cap="flat">
            <a:solidFill>
              <a:schemeClr val="accent1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4293" tIns="32146" rIns="64293" bIns="32146" numCol="1" spcCol="38100" rtlCol="0" anchor="t">
            <a:noAutofit/>
          </a:bodyPr>
          <a:lstStyle/>
          <a:p>
            <a:pPr defTabSz="642915" latinLnBrk="1" hangingPunct="0"/>
            <a:endParaRPr lang="en-US" sz="1266">
              <a:solidFill>
                <a:srgbClr val="000000"/>
              </a:solidFill>
            </a:endParaRPr>
          </a:p>
        </p:txBody>
      </p:sp>
      <p:pic>
        <p:nvPicPr>
          <p:cNvPr id="13" name="Image" descr="Image"/>
          <p:cNvPicPr>
            <a:picLocks noChangeAspect="1"/>
          </p:cNvPicPr>
          <p:nvPr/>
        </p:nvPicPr>
        <p:blipFill rotWithShape="1">
          <a:blip r:embed="rId3"/>
          <a:srcRect t="79781"/>
          <a:stretch/>
        </p:blipFill>
        <p:spPr>
          <a:xfrm>
            <a:off x="9238120" y="5499705"/>
            <a:ext cx="2491383" cy="736636"/>
          </a:xfrm>
          <a:prstGeom prst="rect">
            <a:avLst/>
          </a:prstGeom>
          <a:ln w="12700">
            <a:miter lim="400000"/>
          </a:ln>
        </p:spPr>
      </p:pic>
      <p:pic>
        <p:nvPicPr>
          <p:cNvPr id="8" name="Image" descr="Image"/>
          <p:cNvPicPr>
            <a:picLocks noChangeAspect="1"/>
          </p:cNvPicPr>
          <p:nvPr/>
        </p:nvPicPr>
        <p:blipFill rotWithShape="1">
          <a:blip r:embed="rId3"/>
          <a:srcRect t="52553" b="20403"/>
          <a:stretch/>
        </p:blipFill>
        <p:spPr>
          <a:xfrm>
            <a:off x="8391093" y="3514049"/>
            <a:ext cx="2491383" cy="985290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% modulo"/>
          <p:cNvSpPr/>
          <p:nvPr/>
        </p:nvSpPr>
        <p:spPr>
          <a:xfrm>
            <a:off x="6492130" y="4191947"/>
            <a:ext cx="1837521" cy="7964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13716" y="8344"/>
                </a:lnTo>
                <a:lnTo>
                  <a:pt x="495" y="8344"/>
                </a:lnTo>
                <a:cubicBezTo>
                  <a:pt x="222" y="8344"/>
                  <a:pt x="0" y="9025"/>
                  <a:pt x="0" y="9868"/>
                </a:cubicBezTo>
                <a:lnTo>
                  <a:pt x="0" y="20076"/>
                </a:lnTo>
                <a:cubicBezTo>
                  <a:pt x="0" y="20918"/>
                  <a:pt x="222" y="21600"/>
                  <a:pt x="495" y="21600"/>
                </a:cubicBezTo>
                <a:lnTo>
                  <a:pt x="15522" y="21600"/>
                </a:lnTo>
                <a:cubicBezTo>
                  <a:pt x="15796" y="21600"/>
                  <a:pt x="16017" y="20918"/>
                  <a:pt x="16017" y="20076"/>
                </a:cubicBezTo>
                <a:lnTo>
                  <a:pt x="16017" y="12788"/>
                </a:lnTo>
                <a:lnTo>
                  <a:pt x="21600" y="0"/>
                </a:lnTo>
                <a:close/>
              </a:path>
            </a:pathLst>
          </a:custGeom>
          <a:blipFill>
            <a:blip r:embed="rId4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endParaRPr lang="en-GB" sz="1687" dirty="0"/>
          </a:p>
          <a:p>
            <a:pPr algn="l"/>
            <a:r>
              <a:rPr lang="en-GB" sz="1687" dirty="0"/>
              <a:t>exponent</a:t>
            </a:r>
            <a:endParaRPr sz="1687" dirty="0"/>
          </a:p>
        </p:txBody>
      </p:sp>
      <p:sp>
        <p:nvSpPr>
          <p:cNvPr id="16" name="//   divide and discard remainder"/>
          <p:cNvSpPr/>
          <p:nvPr/>
        </p:nvSpPr>
        <p:spPr>
          <a:xfrm>
            <a:off x="6492130" y="5424329"/>
            <a:ext cx="2745991" cy="8873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22" y="0"/>
                </a:moveTo>
                <a:cubicBezTo>
                  <a:pt x="189" y="0"/>
                  <a:pt x="0" y="544"/>
                  <a:pt x="0" y="1216"/>
                </a:cubicBezTo>
                <a:lnTo>
                  <a:pt x="0" y="20384"/>
                </a:lnTo>
                <a:cubicBezTo>
                  <a:pt x="0" y="21056"/>
                  <a:pt x="189" y="21600"/>
                  <a:pt x="422" y="21600"/>
                </a:cubicBezTo>
                <a:lnTo>
                  <a:pt x="16635" y="21600"/>
                </a:lnTo>
                <a:cubicBezTo>
                  <a:pt x="16868" y="21600"/>
                  <a:pt x="17056" y="21056"/>
                  <a:pt x="17056" y="20384"/>
                </a:cubicBezTo>
                <a:lnTo>
                  <a:pt x="17056" y="10752"/>
                </a:lnTo>
                <a:lnTo>
                  <a:pt x="21600" y="8321"/>
                </a:lnTo>
                <a:lnTo>
                  <a:pt x="17056" y="5889"/>
                </a:lnTo>
                <a:lnTo>
                  <a:pt x="17056" y="1216"/>
                </a:lnTo>
                <a:cubicBezTo>
                  <a:pt x="17056" y="544"/>
                  <a:pt x="16868" y="0"/>
                  <a:pt x="16635" y="0"/>
                </a:cubicBezTo>
                <a:lnTo>
                  <a:pt x="422" y="0"/>
                </a:lnTo>
                <a:close/>
              </a:path>
            </a:pathLst>
          </a:custGeom>
          <a:blipFill>
            <a:blip r:embed="rId4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algn="l"/>
            <a:r>
              <a:rPr lang="en-GB" sz="1687" dirty="0"/>
              <a:t>additional functionality </a:t>
            </a:r>
            <a:endParaRPr sz="1687" dirty="0"/>
          </a:p>
        </p:txBody>
      </p:sp>
      <p:sp>
        <p:nvSpPr>
          <p:cNvPr id="17" name="% modulo"/>
          <p:cNvSpPr/>
          <p:nvPr/>
        </p:nvSpPr>
        <p:spPr>
          <a:xfrm flipV="1">
            <a:off x="6433938" y="3058275"/>
            <a:ext cx="1837521" cy="7964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13716" y="8344"/>
                </a:lnTo>
                <a:lnTo>
                  <a:pt x="495" y="8344"/>
                </a:lnTo>
                <a:cubicBezTo>
                  <a:pt x="222" y="8344"/>
                  <a:pt x="0" y="9025"/>
                  <a:pt x="0" y="9868"/>
                </a:cubicBezTo>
                <a:lnTo>
                  <a:pt x="0" y="20076"/>
                </a:lnTo>
                <a:cubicBezTo>
                  <a:pt x="0" y="20918"/>
                  <a:pt x="222" y="21600"/>
                  <a:pt x="495" y="21600"/>
                </a:cubicBezTo>
                <a:lnTo>
                  <a:pt x="15522" y="21600"/>
                </a:lnTo>
                <a:cubicBezTo>
                  <a:pt x="15796" y="21600"/>
                  <a:pt x="16017" y="20918"/>
                  <a:pt x="16017" y="20076"/>
                </a:cubicBezTo>
                <a:lnTo>
                  <a:pt x="16017" y="12788"/>
                </a:lnTo>
                <a:lnTo>
                  <a:pt x="21600" y="0"/>
                </a:lnTo>
                <a:close/>
              </a:path>
            </a:pathLst>
          </a:custGeom>
          <a:blipFill>
            <a:blip r:embed="rId4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endParaRPr lang="en-GB" sz="1687" dirty="0"/>
          </a:p>
        </p:txBody>
      </p:sp>
      <p:sp>
        <p:nvSpPr>
          <p:cNvPr id="18" name="TextBox 17"/>
          <p:cNvSpPr txBox="1"/>
          <p:nvPr/>
        </p:nvSpPr>
        <p:spPr>
          <a:xfrm>
            <a:off x="6179459" y="3134526"/>
            <a:ext cx="1859927" cy="3317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r>
              <a:rPr lang="en-US" sz="1687">
                <a:solidFill>
                  <a:schemeClr val="bg1"/>
                </a:solidFill>
                <a:sym typeface="Helvetica Light"/>
              </a:rPr>
              <a:t>multiplication</a:t>
            </a:r>
            <a:endParaRPr lang="en-US" sz="1687" dirty="0">
              <a:solidFill>
                <a:schemeClr val="bg1"/>
              </a:solidFill>
              <a:sym typeface="Helvetica Light"/>
            </a:endParaRPr>
          </a:p>
        </p:txBody>
      </p:sp>
      <p:sp>
        <p:nvSpPr>
          <p:cNvPr id="19" name="//   divide and discard remainder"/>
          <p:cNvSpPr/>
          <p:nvPr/>
        </p:nvSpPr>
        <p:spPr>
          <a:xfrm>
            <a:off x="1127347" y="3852172"/>
            <a:ext cx="1992611" cy="8873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22" y="0"/>
                </a:moveTo>
                <a:cubicBezTo>
                  <a:pt x="189" y="0"/>
                  <a:pt x="0" y="544"/>
                  <a:pt x="0" y="1216"/>
                </a:cubicBezTo>
                <a:lnTo>
                  <a:pt x="0" y="20384"/>
                </a:lnTo>
                <a:cubicBezTo>
                  <a:pt x="0" y="21056"/>
                  <a:pt x="189" y="21600"/>
                  <a:pt x="422" y="21600"/>
                </a:cubicBezTo>
                <a:lnTo>
                  <a:pt x="16635" y="21600"/>
                </a:lnTo>
                <a:cubicBezTo>
                  <a:pt x="16868" y="21600"/>
                  <a:pt x="17056" y="21056"/>
                  <a:pt x="17056" y="20384"/>
                </a:cubicBezTo>
                <a:lnTo>
                  <a:pt x="17056" y="10752"/>
                </a:lnTo>
                <a:lnTo>
                  <a:pt x="21600" y="8321"/>
                </a:lnTo>
                <a:lnTo>
                  <a:pt x="17056" y="5889"/>
                </a:lnTo>
                <a:lnTo>
                  <a:pt x="17056" y="1216"/>
                </a:lnTo>
                <a:cubicBezTo>
                  <a:pt x="17056" y="544"/>
                  <a:pt x="16868" y="0"/>
                  <a:pt x="16635" y="0"/>
                </a:cubicBezTo>
                <a:lnTo>
                  <a:pt x="422" y="0"/>
                </a:lnTo>
                <a:close/>
              </a:path>
            </a:pathLst>
          </a:custGeom>
          <a:blipFill>
            <a:blip r:embed="rId4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algn="l"/>
            <a:r>
              <a:rPr lang="en-GB" sz="1687" dirty="0"/>
              <a:t>% modulo</a:t>
            </a:r>
            <a:endParaRPr sz="1687" dirty="0"/>
          </a:p>
        </p:txBody>
      </p:sp>
    </p:spTree>
    <p:extLst>
      <p:ext uri="{BB962C8B-B14F-4D97-AF65-F5344CB8AC3E}">
        <p14:creationId xmlns:p14="http://schemas.microsoft.com/office/powerpoint/2010/main" val="143322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umber operators"/>
          <p:cNvSpPr txBox="1">
            <a:spLocks/>
          </p:cNvSpPr>
          <p:nvPr/>
        </p:nvSpPr>
        <p:spPr>
          <a:xfrm>
            <a:off x="2366958" y="230757"/>
            <a:ext cx="7804547" cy="1518047"/>
          </a:xfrm>
          <a:prstGeom prst="rect">
            <a:avLst/>
          </a:prstGeom>
        </p:spPr>
        <p:txBody>
          <a:bodyPr/>
          <a:lstStyle>
            <a:lvl1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1pPr>
            <a:lvl2pPr marL="0" marR="0" indent="2286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hangingPunct="1"/>
            <a:r>
              <a:rPr lang="en-US" sz="5625" dirty="0"/>
              <a:t>Boolean operators</a:t>
            </a:r>
          </a:p>
        </p:txBody>
      </p:sp>
      <p:pic>
        <p:nvPicPr>
          <p:cNvPr id="22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4265" y="1917331"/>
            <a:ext cx="1312665" cy="1946673"/>
          </a:xfrm>
          <a:prstGeom prst="rect">
            <a:avLst/>
          </a:prstGeom>
          <a:ln w="12700">
            <a:miter lim="400000"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1302" y="2069636"/>
            <a:ext cx="2832867" cy="1642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695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umber operators"/>
          <p:cNvSpPr txBox="1">
            <a:spLocks/>
          </p:cNvSpPr>
          <p:nvPr/>
        </p:nvSpPr>
        <p:spPr>
          <a:xfrm>
            <a:off x="2366958" y="230757"/>
            <a:ext cx="7804547" cy="1518047"/>
          </a:xfrm>
          <a:prstGeom prst="rect">
            <a:avLst/>
          </a:prstGeom>
        </p:spPr>
        <p:txBody>
          <a:bodyPr/>
          <a:lstStyle>
            <a:lvl1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1pPr>
            <a:lvl2pPr marL="0" marR="0" indent="2286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hangingPunct="1"/>
            <a:r>
              <a:rPr lang="en-US" sz="5625" dirty="0"/>
              <a:t>Logical operators</a:t>
            </a:r>
          </a:p>
        </p:txBody>
      </p:sp>
      <p:sp>
        <p:nvSpPr>
          <p:cNvPr id="5" name="Math operators"/>
          <p:cNvSpPr txBox="1"/>
          <p:nvPr/>
        </p:nvSpPr>
        <p:spPr>
          <a:xfrm>
            <a:off x="2366959" y="1344123"/>
            <a:ext cx="7689263" cy="19549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 algn="just" defTabSz="457200">
              <a:tabLst>
                <a:tab pos="139700" algn="l"/>
                <a:tab pos="457200" algn="l"/>
              </a:tabLst>
              <a:defRPr sz="2900"/>
            </a:lvl1pPr>
          </a:lstStyle>
          <a:p>
            <a:r>
              <a:rPr lang="en-GB" sz="2039" dirty="0"/>
              <a:t>Compare the outcome of two B</a:t>
            </a:r>
            <a:r>
              <a:rPr lang="en-GB" sz="2039" dirty="0" smtClean="0"/>
              <a:t>oolean operations</a:t>
            </a:r>
            <a:endParaRPr lang="en-GB" sz="2039" dirty="0"/>
          </a:p>
          <a:p>
            <a:endParaRPr lang="en-GB" sz="2039" b="1" dirty="0"/>
          </a:p>
          <a:p>
            <a:r>
              <a:rPr lang="en-GB" sz="2039" b="1" dirty="0"/>
              <a:t>and : </a:t>
            </a:r>
            <a:r>
              <a:rPr lang="en-GB" sz="2039" dirty="0"/>
              <a:t>both are true</a:t>
            </a:r>
          </a:p>
          <a:p>
            <a:r>
              <a:rPr lang="en-GB" sz="2039" b="1" dirty="0"/>
              <a:t>or</a:t>
            </a:r>
            <a:r>
              <a:rPr lang="en-GB" sz="2039" dirty="0"/>
              <a:t> : either are true</a:t>
            </a:r>
          </a:p>
          <a:p>
            <a:endParaRPr lang="en-GB" sz="2039" dirty="0"/>
          </a:p>
          <a:p>
            <a:r>
              <a:rPr lang="en-GB" sz="2039" b="1" dirty="0"/>
              <a:t>not</a:t>
            </a:r>
            <a:r>
              <a:rPr lang="en-GB" sz="2039" dirty="0"/>
              <a:t>: negates the outcome of a conditional</a:t>
            </a:r>
            <a:endParaRPr sz="2039" dirty="0"/>
          </a:p>
        </p:txBody>
      </p:sp>
      <p:sp>
        <p:nvSpPr>
          <p:cNvPr id="3" name="TextBox 2"/>
          <p:cNvSpPr txBox="1"/>
          <p:nvPr/>
        </p:nvSpPr>
        <p:spPr>
          <a:xfrm>
            <a:off x="981075" y="4055464"/>
            <a:ext cx="3587465" cy="238764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defTabSz="410751" hangingPunct="0"/>
            <a:r>
              <a:rPr lang="en-US" sz="2250" dirty="0">
                <a:solidFill>
                  <a:srgbClr val="000000"/>
                </a:solidFill>
                <a:sym typeface="Helvetica Light"/>
              </a:rPr>
              <a:t>&gt;&gt;&gt; (1 &gt; 2 </a:t>
            </a:r>
            <a:r>
              <a:rPr lang="en-US" sz="2250" b="1" dirty="0">
                <a:solidFill>
                  <a:srgbClr val="000000"/>
                </a:solidFill>
                <a:sym typeface="Helvetica Light"/>
              </a:rPr>
              <a:t>and</a:t>
            </a:r>
            <a:r>
              <a:rPr lang="en-US" sz="2250" dirty="0">
                <a:solidFill>
                  <a:srgbClr val="000000"/>
                </a:solidFill>
                <a:sym typeface="Helvetica Light"/>
              </a:rPr>
              <a:t> 3 &lt; 4)</a:t>
            </a:r>
          </a:p>
          <a:p>
            <a:pPr defTabSz="410751" hangingPunct="0"/>
            <a:r>
              <a:rPr lang="en-US" sz="2250" dirty="0">
                <a:solidFill>
                  <a:schemeClr val="accent1"/>
                </a:solidFill>
              </a:rPr>
              <a:t>False</a:t>
            </a:r>
          </a:p>
          <a:p>
            <a:pPr defTabSz="410751" hangingPunct="0"/>
            <a:endParaRPr lang="en-US" sz="2250" dirty="0">
              <a:solidFill>
                <a:srgbClr val="000000"/>
              </a:solidFill>
              <a:sym typeface="Helvetica Light"/>
            </a:endParaRPr>
          </a:p>
          <a:p>
            <a:pPr algn="l"/>
            <a:r>
              <a:rPr lang="en-US" sz="2250" dirty="0"/>
              <a:t>&gt;&gt;&gt; (1 &gt; 2 </a:t>
            </a:r>
            <a:r>
              <a:rPr lang="en-US" sz="2250" b="1" dirty="0"/>
              <a:t>or</a:t>
            </a:r>
            <a:r>
              <a:rPr lang="en-US" sz="2250" dirty="0"/>
              <a:t> 3 &lt; 4)</a:t>
            </a:r>
          </a:p>
          <a:p>
            <a:pPr algn="l"/>
            <a:r>
              <a:rPr lang="en-US" sz="2250" dirty="0">
                <a:solidFill>
                  <a:schemeClr val="accent1"/>
                </a:solidFill>
              </a:rPr>
              <a:t>True</a:t>
            </a:r>
          </a:p>
          <a:p>
            <a:pPr defTabSz="410751" hangingPunct="0"/>
            <a:endParaRPr lang="en-US" sz="1266" dirty="0"/>
          </a:p>
          <a:p>
            <a:pPr defTabSz="410751" hangingPunct="0"/>
            <a:endParaRPr lang="en-US" sz="2531" dirty="0">
              <a:solidFill>
                <a:srgbClr val="000000"/>
              </a:solidFill>
              <a:sym typeface="Helvetica Ligh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335563" y="4055464"/>
            <a:ext cx="4572000" cy="1823576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US" sz="2250" dirty="0"/>
              <a:t>&gt;&gt;&gt; </a:t>
            </a:r>
            <a:r>
              <a:rPr lang="en-US" sz="2250" b="1" dirty="0"/>
              <a:t>not</a:t>
            </a:r>
            <a:r>
              <a:rPr lang="en-US" sz="2250" dirty="0"/>
              <a:t>(1 &gt; 2 </a:t>
            </a:r>
            <a:r>
              <a:rPr lang="en-US" sz="2250" b="1" dirty="0"/>
              <a:t>or</a:t>
            </a:r>
            <a:r>
              <a:rPr lang="en-US" sz="2250" dirty="0"/>
              <a:t> 3 &lt; 4)</a:t>
            </a:r>
          </a:p>
          <a:p>
            <a:pPr algn="l"/>
            <a:r>
              <a:rPr lang="en-US" sz="2250" dirty="0">
                <a:solidFill>
                  <a:schemeClr val="accent1"/>
                </a:solidFill>
              </a:rPr>
              <a:t>False</a:t>
            </a:r>
          </a:p>
          <a:p>
            <a:pPr algn="l"/>
            <a:endParaRPr lang="en-US" sz="2250" dirty="0"/>
          </a:p>
          <a:p>
            <a:pPr algn="l"/>
            <a:r>
              <a:rPr lang="en-US" sz="2250" dirty="0"/>
              <a:t>&gt;&gt;&gt; </a:t>
            </a:r>
            <a:r>
              <a:rPr lang="en-US" sz="2250" b="1" dirty="0"/>
              <a:t>not</a:t>
            </a:r>
            <a:r>
              <a:rPr lang="en-US" sz="2250" dirty="0"/>
              <a:t>(1 &gt; 2) </a:t>
            </a:r>
            <a:r>
              <a:rPr lang="en-US" sz="2250" b="1" dirty="0"/>
              <a:t>and</a:t>
            </a:r>
            <a:r>
              <a:rPr lang="en-US" sz="2250" dirty="0"/>
              <a:t> 3 &lt; 4</a:t>
            </a:r>
          </a:p>
          <a:p>
            <a:pPr algn="l"/>
            <a:r>
              <a:rPr lang="en-US" sz="2250" dirty="0">
                <a:solidFill>
                  <a:schemeClr val="accent1"/>
                </a:solidFill>
              </a:rPr>
              <a:t>True</a:t>
            </a:r>
          </a:p>
        </p:txBody>
      </p:sp>
      <p:pic>
        <p:nvPicPr>
          <p:cNvPr id="7" name="Image" descr="Image">
            <a:extLst>
              <a:ext uri="{FF2B5EF4-FFF2-40B4-BE49-F238E27FC236}">
                <a16:creationId xmlns="" xmlns:a16="http://schemas.microsoft.com/office/drawing/2014/main" id="{7F6EA5F1-8CB6-0E41-A1F6-C2791AC222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8101" y="4055464"/>
            <a:ext cx="1910953" cy="1955602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838513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52F9B72D-1057-1C47-A4FE-4AC5702D2DE7}"/>
              </a:ext>
            </a:extLst>
          </p:cNvPr>
          <p:cNvSpPr txBox="1"/>
          <p:nvPr/>
        </p:nvSpPr>
        <p:spPr>
          <a:xfrm>
            <a:off x="1051048" y="356716"/>
            <a:ext cx="1008990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Operators are combined to produce compound statements</a:t>
            </a:r>
          </a:p>
          <a:p>
            <a:r>
              <a:rPr lang="en-US" dirty="0"/>
              <a:t>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02D75C8F-BE93-E24E-AE2F-F243164832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862" y="1029024"/>
            <a:ext cx="2270382" cy="151850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BE4C6C97-48D3-8C4F-880F-C90AC7999DA1}"/>
              </a:ext>
            </a:extLst>
          </p:cNvPr>
          <p:cNvSpPr txBox="1"/>
          <p:nvPr/>
        </p:nvSpPr>
        <p:spPr>
          <a:xfrm>
            <a:off x="1051048" y="2937944"/>
            <a:ext cx="10089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Lunchtime is after lunch begins and before lunch ends</a:t>
            </a:r>
            <a:r>
              <a:rPr lang="en-US" sz="1400" dirty="0"/>
              <a:t>       </a:t>
            </a:r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635F6A7-77C8-C340-97EA-70CD777276CE}"/>
              </a:ext>
            </a:extLst>
          </p:cNvPr>
          <p:cNvSpPr txBox="1"/>
          <p:nvPr/>
        </p:nvSpPr>
        <p:spPr>
          <a:xfrm>
            <a:off x="1051048" y="4719614"/>
            <a:ext cx="10089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Work time</a:t>
            </a:r>
            <a:r>
              <a:rPr lang="en-US" sz="2400" dirty="0" smtClean="0"/>
              <a:t> </a:t>
            </a:r>
            <a:r>
              <a:rPr lang="en-US" sz="2400" dirty="0"/>
              <a:t>is after works </a:t>
            </a:r>
            <a:r>
              <a:rPr lang="en-US" sz="2400" dirty="0" smtClean="0"/>
              <a:t>begins, </a:t>
            </a:r>
            <a:r>
              <a:rPr lang="en-US" sz="2400" dirty="0"/>
              <a:t>before work ends, and not at lunchtime</a:t>
            </a:r>
            <a:r>
              <a:rPr lang="en-US" sz="1400" dirty="0"/>
              <a:t>       </a:t>
            </a:r>
            <a:endParaRPr lang="en-US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87653C17-3DE6-2F43-A844-9757C5803A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861" y="3393515"/>
            <a:ext cx="6304897" cy="85834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1ABFAF64-DE6F-BB45-85D2-97AB8455FE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8861" y="5257134"/>
            <a:ext cx="7038447" cy="124655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BCAE3F0C-80A0-A24D-AECF-36803F31030D}"/>
              </a:ext>
            </a:extLst>
          </p:cNvPr>
          <p:cNvSpPr txBox="1"/>
          <p:nvPr/>
        </p:nvSpPr>
        <p:spPr>
          <a:xfrm>
            <a:off x="3409244" y="977591"/>
            <a:ext cx="7450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Change the value of </a:t>
            </a:r>
            <a:r>
              <a:rPr lang="en-US" b="1" dirty="0"/>
              <a:t>time</a:t>
            </a:r>
            <a:r>
              <a:rPr lang="en-US" dirty="0"/>
              <a:t> to change the value of </a:t>
            </a:r>
            <a:r>
              <a:rPr lang="en-US" b="1" dirty="0" err="1"/>
              <a:t>lunch_time</a:t>
            </a:r>
            <a:r>
              <a:rPr lang="en-US" b="1" dirty="0"/>
              <a:t> </a:t>
            </a:r>
            <a:r>
              <a:rPr lang="en-US" dirty="0"/>
              <a:t>and </a:t>
            </a:r>
            <a:r>
              <a:rPr lang="en-US" b="1" dirty="0" err="1"/>
              <a:t>work_time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31757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52F9B72D-1057-1C47-A4FE-4AC5702D2DE7}"/>
              </a:ext>
            </a:extLst>
          </p:cNvPr>
          <p:cNvSpPr txBox="1"/>
          <p:nvPr/>
        </p:nvSpPr>
        <p:spPr>
          <a:xfrm>
            <a:off x="1418214" y="1451825"/>
            <a:ext cx="9225402" cy="415498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Q.11.1.A</a:t>
            </a:r>
          </a:p>
          <a:p>
            <a:r>
              <a:rPr lang="en-US" sz="2400" dirty="0" smtClean="0"/>
              <a:t>Express </a:t>
            </a:r>
            <a:r>
              <a:rPr lang="en-US" sz="2400" dirty="0"/>
              <a:t>these statements using </a:t>
            </a:r>
            <a:r>
              <a:rPr lang="en-US" sz="2400" dirty="0" smtClean="0"/>
              <a:t>mathematical, logic </a:t>
            </a:r>
            <a:r>
              <a:rPr lang="en-US" sz="2400" dirty="0"/>
              <a:t>and Boolean </a:t>
            </a:r>
            <a:r>
              <a:rPr lang="en-US" sz="2400" dirty="0" smtClean="0"/>
              <a:t>operators. </a:t>
            </a:r>
          </a:p>
          <a:p>
            <a:endParaRPr lang="en-US" sz="2400" dirty="0"/>
          </a:p>
          <a:p>
            <a:r>
              <a:rPr lang="en-US" sz="2400" dirty="0" smtClean="0"/>
              <a:t>a) An </a:t>
            </a:r>
            <a:r>
              <a:rPr lang="en-US" sz="2400" dirty="0"/>
              <a:t>increasing population is when the number of new </a:t>
            </a:r>
            <a:r>
              <a:rPr lang="en-US" sz="2400" dirty="0" smtClean="0"/>
              <a:t>emigrants </a:t>
            </a:r>
            <a:r>
              <a:rPr lang="en-US" sz="2400" dirty="0"/>
              <a:t>and the number of deaths is less than the number of new immigrants and the number of births. </a:t>
            </a:r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b) Draw </a:t>
            </a:r>
            <a:r>
              <a:rPr lang="en-US" sz="2400" dirty="0"/>
              <a:t>two counters of the </a:t>
            </a:r>
            <a:r>
              <a:rPr lang="en-US" sz="2400" b="1" dirty="0"/>
              <a:t>same </a:t>
            </a:r>
            <a:r>
              <a:rPr lang="en-US" sz="2400" b="1" dirty="0" err="1"/>
              <a:t>colour</a:t>
            </a:r>
            <a:r>
              <a:rPr lang="en-US" sz="2400" b="1" dirty="0"/>
              <a:t> </a:t>
            </a:r>
            <a:r>
              <a:rPr lang="en-US" sz="2400" dirty="0"/>
              <a:t>from a bag of blue and green counters </a:t>
            </a:r>
            <a:r>
              <a:rPr lang="en-US" sz="2400" dirty="0" smtClean="0"/>
              <a:t>on the </a:t>
            </a:r>
            <a:r>
              <a:rPr lang="en-US" sz="2400" b="1" dirty="0" smtClean="0"/>
              <a:t>first turn </a:t>
            </a:r>
            <a:r>
              <a:rPr lang="en-US" sz="2400" dirty="0" smtClean="0"/>
              <a:t>and then draw two counters of </a:t>
            </a:r>
            <a:r>
              <a:rPr lang="en-US" sz="2400" b="1" dirty="0" smtClean="0"/>
              <a:t>different </a:t>
            </a:r>
            <a:r>
              <a:rPr lang="en-US" sz="2400" b="1" dirty="0" err="1" smtClean="0"/>
              <a:t>colours</a:t>
            </a:r>
            <a:r>
              <a:rPr lang="en-US" sz="2400" b="1" dirty="0" smtClean="0"/>
              <a:t> </a:t>
            </a:r>
            <a:r>
              <a:rPr lang="en-US" sz="2400" dirty="0" smtClean="0"/>
              <a:t>on the </a:t>
            </a:r>
            <a:r>
              <a:rPr lang="en-US" sz="2400" b="1" dirty="0" smtClean="0"/>
              <a:t>second turn </a:t>
            </a:r>
            <a:r>
              <a:rPr lang="en-US" sz="2400" dirty="0" smtClean="0"/>
              <a:t>to win the </a:t>
            </a:r>
            <a:r>
              <a:rPr lang="en-US" sz="2400" dirty="0"/>
              <a:t>game. 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352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Learning Objectives"/>
          <p:cNvSpPr txBox="1"/>
          <p:nvPr/>
        </p:nvSpPr>
        <p:spPr>
          <a:xfrm>
            <a:off x="4059815" y="378367"/>
            <a:ext cx="3700565" cy="7646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6400"/>
            </a:lvl1pPr>
          </a:lstStyle>
          <a:p>
            <a:r>
              <a:rPr lang="en-US" sz="4500" dirty="0"/>
              <a:t>Data Structures</a:t>
            </a:r>
            <a:endParaRPr sz="4500" dirty="0"/>
          </a:p>
        </p:txBody>
      </p:sp>
      <p:sp>
        <p:nvSpPr>
          <p:cNvPr id="314" name="Lists"/>
          <p:cNvSpPr/>
          <p:nvPr/>
        </p:nvSpPr>
        <p:spPr>
          <a:xfrm>
            <a:off x="1084496" y="1185670"/>
            <a:ext cx="950441" cy="892969"/>
          </a:xfrm>
          <a:prstGeom prst="roundRect">
            <a:avLst>
              <a:gd name="adj" fmla="val 15000"/>
            </a:avLst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31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sz="2180" dirty="0"/>
              <a:t>Lists</a:t>
            </a:r>
          </a:p>
        </p:txBody>
      </p:sp>
      <p:sp>
        <p:nvSpPr>
          <p:cNvPr id="315" name="Tuples"/>
          <p:cNvSpPr/>
          <p:nvPr/>
        </p:nvSpPr>
        <p:spPr>
          <a:xfrm>
            <a:off x="6251246" y="1174794"/>
            <a:ext cx="1152269" cy="892969"/>
          </a:xfrm>
          <a:prstGeom prst="roundRect">
            <a:avLst>
              <a:gd name="adj" fmla="val 15000"/>
            </a:avLst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31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sz="2180"/>
              <a:t>Tuples</a:t>
            </a:r>
          </a:p>
        </p:txBody>
      </p:sp>
      <p:sp>
        <p:nvSpPr>
          <p:cNvPr id="316" name="Sets"/>
          <p:cNvSpPr/>
          <p:nvPr/>
        </p:nvSpPr>
        <p:spPr>
          <a:xfrm>
            <a:off x="970067" y="3688112"/>
            <a:ext cx="844810" cy="892969"/>
          </a:xfrm>
          <a:prstGeom prst="roundRect">
            <a:avLst>
              <a:gd name="adj" fmla="val 15000"/>
            </a:avLst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31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sz="2180"/>
              <a:t>Sets</a:t>
            </a:r>
          </a:p>
        </p:txBody>
      </p:sp>
      <p:sp>
        <p:nvSpPr>
          <p:cNvPr id="317" name="Dictionary"/>
          <p:cNvSpPr/>
          <p:nvPr/>
        </p:nvSpPr>
        <p:spPr>
          <a:xfrm>
            <a:off x="6251246" y="3667604"/>
            <a:ext cx="1757149" cy="892969"/>
          </a:xfrm>
          <a:prstGeom prst="roundRect">
            <a:avLst>
              <a:gd name="adj" fmla="val 15000"/>
            </a:avLst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31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sz="2180" dirty="0"/>
              <a:t>Dictionar</a:t>
            </a:r>
            <a:r>
              <a:rPr lang="en-US" sz="2180" dirty="0"/>
              <a:t>ies</a:t>
            </a:r>
            <a:endParaRPr sz="2180" dirty="0"/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B543BAC6-5DAA-114D-A815-514297D6DAA1}"/>
              </a:ext>
            </a:extLst>
          </p:cNvPr>
          <p:cNvSpPr/>
          <p:nvPr/>
        </p:nvSpPr>
        <p:spPr>
          <a:xfrm>
            <a:off x="856940" y="2164893"/>
            <a:ext cx="431503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33333"/>
                </a:solidFill>
                <a:latin typeface="Helvetica Neue" panose="02000503000000020004" pitchFamily="2" charset="0"/>
              </a:rPr>
              <a:t>An </a:t>
            </a:r>
            <a:r>
              <a:rPr lang="en-US" i="1" dirty="0">
                <a:solidFill>
                  <a:srgbClr val="333333"/>
                </a:solidFill>
                <a:latin typeface="Helvetica Neue" panose="02000503000000020004" pitchFamily="2" charset="0"/>
              </a:rPr>
              <a:t>ordered</a:t>
            </a:r>
            <a:r>
              <a:rPr lang="en-US" dirty="0">
                <a:solidFill>
                  <a:srgbClr val="333333"/>
                </a:solidFill>
                <a:latin typeface="Helvetica Neue" panose="02000503000000020004" pitchFamily="2" charset="0"/>
              </a:rPr>
              <a:t> collection of items</a:t>
            </a:r>
          </a:p>
          <a:p>
            <a:endParaRPr lang="en-US" dirty="0">
              <a:solidFill>
                <a:srgbClr val="333333"/>
              </a:solidFill>
              <a:latin typeface="Helvetica Neue" panose="02000503000000020004" pitchFamily="2" charset="0"/>
            </a:endParaRPr>
          </a:p>
          <a:p>
            <a:r>
              <a:rPr lang="en-US" b="1" dirty="0">
                <a:solidFill>
                  <a:srgbClr val="333333"/>
                </a:solidFill>
                <a:latin typeface="Helvetica Neue" panose="02000503000000020004" pitchFamily="2" charset="0"/>
              </a:rPr>
              <a:t>Mutable</a:t>
            </a:r>
            <a:r>
              <a:rPr lang="en-US" dirty="0">
                <a:solidFill>
                  <a:srgbClr val="333333"/>
                </a:solidFill>
                <a:latin typeface="Helvetica Neue" panose="02000503000000020004" pitchFamily="2" charset="0"/>
              </a:rPr>
              <a:t> : can be altered </a:t>
            </a:r>
          </a:p>
          <a:p>
            <a:r>
              <a:rPr lang="en-US" dirty="0">
                <a:solidFill>
                  <a:srgbClr val="333333"/>
                </a:solidFill>
                <a:latin typeface="Helvetica Neue" panose="02000503000000020004" pitchFamily="2" charset="0"/>
              </a:rPr>
              <a:t>(items added, removed, changed)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45250B6F-1519-2848-898F-7391A63317E3}"/>
              </a:ext>
            </a:extLst>
          </p:cNvPr>
          <p:cNvSpPr/>
          <p:nvPr/>
        </p:nvSpPr>
        <p:spPr>
          <a:xfrm>
            <a:off x="6206899" y="2154017"/>
            <a:ext cx="431503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33333"/>
                </a:solidFill>
                <a:latin typeface="Helvetica Neue" panose="02000503000000020004" pitchFamily="2" charset="0"/>
              </a:rPr>
              <a:t>Holds multiple items together	</a:t>
            </a:r>
          </a:p>
          <a:p>
            <a:endParaRPr lang="en-US" dirty="0">
              <a:solidFill>
                <a:srgbClr val="333333"/>
              </a:solidFill>
              <a:latin typeface="Helvetica Neue" panose="02000503000000020004" pitchFamily="2" charset="0"/>
            </a:endParaRPr>
          </a:p>
          <a:p>
            <a:r>
              <a:rPr lang="en-US" b="1" dirty="0">
                <a:solidFill>
                  <a:srgbClr val="333333"/>
                </a:solidFill>
                <a:latin typeface="Helvetica Neue" panose="02000503000000020004" pitchFamily="2" charset="0"/>
              </a:rPr>
              <a:t>Immutable</a:t>
            </a:r>
            <a:r>
              <a:rPr lang="en-US" dirty="0">
                <a:solidFill>
                  <a:srgbClr val="333333"/>
                </a:solidFill>
                <a:latin typeface="Helvetica Neue" panose="02000503000000020004" pitchFamily="2" charset="0"/>
              </a:rPr>
              <a:t> : cannot be modified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ACFF10C9-B0B6-2E42-AA06-476C9DC1AA49}"/>
              </a:ext>
            </a:extLst>
          </p:cNvPr>
          <p:cNvSpPr/>
          <p:nvPr/>
        </p:nvSpPr>
        <p:spPr>
          <a:xfrm>
            <a:off x="6206899" y="4671083"/>
            <a:ext cx="431503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33333"/>
                </a:solidFill>
                <a:latin typeface="Helvetica Neue" panose="02000503000000020004" pitchFamily="2" charset="0"/>
              </a:rPr>
              <a:t>Address-book style collection of keys (name) and value (details). </a:t>
            </a:r>
          </a:p>
          <a:p>
            <a:endParaRPr lang="en-US" dirty="0">
              <a:solidFill>
                <a:srgbClr val="333333"/>
              </a:solidFill>
              <a:latin typeface="Helvetica Neue" panose="02000503000000020004" pitchFamily="2" charset="0"/>
            </a:endParaRPr>
          </a:p>
          <a:p>
            <a:r>
              <a:rPr lang="en-US" dirty="0">
                <a:solidFill>
                  <a:srgbClr val="333333"/>
                </a:solidFill>
                <a:latin typeface="Helvetica Neue" panose="02000503000000020004" pitchFamily="2" charset="0"/>
              </a:rPr>
              <a:t>Keys: only immutable objects</a:t>
            </a:r>
          </a:p>
          <a:p>
            <a:r>
              <a:rPr lang="en-US" dirty="0">
                <a:solidFill>
                  <a:srgbClr val="333333"/>
                </a:solidFill>
                <a:latin typeface="Helvetica Neue" panose="02000503000000020004" pitchFamily="2" charset="0"/>
              </a:rPr>
              <a:t>Values: mutable/immutable objects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C150941D-7B86-FC4B-B709-6862DD13BA88}"/>
              </a:ext>
            </a:extLst>
          </p:cNvPr>
          <p:cNvSpPr/>
          <p:nvPr/>
        </p:nvSpPr>
        <p:spPr>
          <a:xfrm>
            <a:off x="856940" y="4671083"/>
            <a:ext cx="431503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rgbClr val="333333"/>
                </a:solidFill>
                <a:latin typeface="Helvetica Neue" panose="02000503000000020004" pitchFamily="2" charset="0"/>
              </a:rPr>
              <a:t>Unordered</a:t>
            </a:r>
            <a:r>
              <a:rPr lang="en-US" dirty="0">
                <a:solidFill>
                  <a:srgbClr val="333333"/>
                </a:solidFill>
                <a:latin typeface="Helvetica Neue" panose="02000503000000020004" pitchFamily="2" charset="0"/>
              </a:rPr>
              <a:t> collections of simple objects. </a:t>
            </a:r>
          </a:p>
          <a:p>
            <a:endParaRPr lang="en-US" dirty="0">
              <a:solidFill>
                <a:srgbClr val="333333"/>
              </a:solidFill>
              <a:latin typeface="Helvetica Neue" panose="02000503000000020004" pitchFamily="2" charset="0"/>
            </a:endParaRPr>
          </a:p>
          <a:p>
            <a:r>
              <a:rPr lang="en-US" dirty="0">
                <a:solidFill>
                  <a:srgbClr val="333333"/>
                </a:solidFill>
                <a:latin typeface="Helvetica Neue" panose="02000503000000020004" pitchFamily="2" charset="0"/>
              </a:rPr>
              <a:t>Used when we are concerned with the  existence of an object or membership of a set (rather than exact </a:t>
            </a:r>
            <a:r>
              <a:rPr lang="en-US" dirty="0" smtClean="0">
                <a:solidFill>
                  <a:srgbClr val="333333"/>
                </a:solidFill>
                <a:latin typeface="Helvetica Neue" panose="02000503000000020004" pitchFamily="2" charset="0"/>
              </a:rPr>
              <a:t>objects, position in the data structure, or </a:t>
            </a:r>
            <a:r>
              <a:rPr lang="en-US" dirty="0">
                <a:solidFill>
                  <a:srgbClr val="333333"/>
                </a:solidFill>
                <a:latin typeface="Helvetica Neue" panose="02000503000000020004" pitchFamily="2" charset="0"/>
              </a:rPr>
              <a:t>number of </a:t>
            </a:r>
            <a:r>
              <a:rPr lang="en-US" dirty="0" smtClean="0">
                <a:solidFill>
                  <a:srgbClr val="333333"/>
                </a:solidFill>
                <a:latin typeface="Helvetica Neue" panose="02000503000000020004" pitchFamily="2" charset="0"/>
              </a:rPr>
              <a:t>occurrences)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E2B543F2-970A-3444-BAFA-04A7EBF02524}"/>
              </a:ext>
            </a:extLst>
          </p:cNvPr>
          <p:cNvSpPr txBox="1"/>
          <p:nvPr/>
        </p:nvSpPr>
        <p:spPr>
          <a:xfrm>
            <a:off x="2119084" y="1180410"/>
            <a:ext cx="25686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 err="1">
                <a:solidFill>
                  <a:srgbClr val="0070C0"/>
                </a:solidFill>
                <a:cs typeface="Courier New" panose="02070309020205020404" pitchFamily="49" charset="0"/>
              </a:rPr>
              <a:t>my_list</a:t>
            </a:r>
            <a:r>
              <a:rPr lang="en-US" dirty="0">
                <a:solidFill>
                  <a:srgbClr val="0070C0"/>
                </a:solidFill>
                <a:cs typeface="Courier New" panose="02070309020205020404" pitchFamily="49" charset="0"/>
              </a:rPr>
              <a:t> = [ 1, ‘five’, 3.2]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="" xmlns:a16="http://schemas.microsoft.com/office/drawing/2014/main" id="{20FE0B31-B185-2641-909A-EE735982ECF5}"/>
                  </a:ext>
                </a:extLst>
              </p:cNvPr>
              <p:cNvSpPr txBox="1"/>
              <p:nvPr/>
            </p:nvSpPr>
            <p:spPr>
              <a:xfrm>
                <a:off x="7403514" y="1143000"/>
                <a:ext cx="362715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dirty="0"/>
              </a:p>
              <a:p>
                <a:r>
                  <a:rPr lang="en-US" dirty="0" err="1">
                    <a:solidFill>
                      <a:srgbClr val="0070C0"/>
                    </a:solidFill>
                    <a:cs typeface="Courier New" panose="02070309020205020404" pitchFamily="49" charset="0"/>
                  </a:rPr>
                  <a:t>my_tuple</a:t>
                </a:r>
                <a:r>
                  <a:rPr lang="en-US" dirty="0">
                    <a:solidFill>
                      <a:srgbClr val="0070C0"/>
                    </a:solidFill>
                    <a:cs typeface="Courier New" panose="02070309020205020404" pitchFamily="49" charset="0"/>
                  </a:rPr>
                  <a:t> = ( cos(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𝜃</m:t>
                    </m:r>
                  </m:oMath>
                </a14:m>
                <a:r>
                  <a:rPr lang="en-US" dirty="0">
                    <a:solidFill>
                      <a:srgbClr val="0070C0"/>
                    </a:solidFill>
                    <a:cs typeface="Courier New" panose="02070309020205020404" pitchFamily="49" charset="0"/>
                  </a:rPr>
                  <a:t>) , sin(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𝜃</m:t>
                    </m:r>
                  </m:oMath>
                </a14:m>
                <a:r>
                  <a:rPr lang="en-US" dirty="0">
                    <a:solidFill>
                      <a:srgbClr val="0070C0"/>
                    </a:solidFill>
                    <a:cs typeface="Courier New" panose="02070309020205020404" pitchFamily="49" charset="0"/>
                  </a:rPr>
                  <a:t>), 1 )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0FE0B31-B185-2641-909A-EE735982EC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3514" y="1143000"/>
                <a:ext cx="3627159" cy="646331"/>
              </a:xfrm>
              <a:prstGeom prst="rect">
                <a:avLst/>
              </a:prstGeom>
              <a:blipFill>
                <a:blip r:embed="rId3"/>
                <a:stretch>
                  <a:fillRect l="-1394" b="-13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51E211CD-E883-B348-8116-385DEFB0FC87}"/>
              </a:ext>
            </a:extLst>
          </p:cNvPr>
          <p:cNvSpPr txBox="1"/>
          <p:nvPr/>
        </p:nvSpPr>
        <p:spPr>
          <a:xfrm>
            <a:off x="2034937" y="3645954"/>
            <a:ext cx="36271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 err="1">
                <a:solidFill>
                  <a:srgbClr val="0070C0"/>
                </a:solidFill>
                <a:cs typeface="Courier New" panose="02070309020205020404" pitchFamily="49" charset="0"/>
              </a:rPr>
              <a:t>my_set</a:t>
            </a:r>
            <a:r>
              <a:rPr lang="en-US" dirty="0">
                <a:solidFill>
                  <a:srgbClr val="0070C0"/>
                </a:solidFill>
                <a:cs typeface="Courier New" panose="02070309020205020404" pitchFamily="49" charset="0"/>
              </a:rPr>
              <a:t> = {2, 2, 1, 2, 5}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73B8DBB9-0C51-AC48-8339-2D2E8B7A29C7}"/>
              </a:ext>
            </a:extLst>
          </p:cNvPr>
          <p:cNvSpPr txBox="1"/>
          <p:nvPr/>
        </p:nvSpPr>
        <p:spPr>
          <a:xfrm>
            <a:off x="8008395" y="3415499"/>
            <a:ext cx="36271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 err="1">
                <a:solidFill>
                  <a:srgbClr val="0070C0"/>
                </a:solidFill>
                <a:cs typeface="Courier New" panose="02070309020205020404" pitchFamily="49" charset="0"/>
              </a:rPr>
              <a:t>my_dict</a:t>
            </a:r>
            <a:r>
              <a:rPr lang="en-US" dirty="0">
                <a:solidFill>
                  <a:srgbClr val="0070C0"/>
                </a:solidFill>
                <a:cs typeface="Courier New" panose="02070309020205020404" pitchFamily="49" charset="0"/>
              </a:rPr>
              <a:t> = { ‘Engineering </a:t>
            </a:r>
            <a:r>
              <a:rPr lang="en-US" dirty="0" err="1">
                <a:solidFill>
                  <a:srgbClr val="0070C0"/>
                </a:solidFill>
                <a:cs typeface="Courier New" panose="02070309020205020404" pitchFamily="49" charset="0"/>
              </a:rPr>
              <a:t>Maths</a:t>
            </a:r>
            <a:r>
              <a:rPr lang="en-US" dirty="0">
                <a:solidFill>
                  <a:srgbClr val="0070C0"/>
                </a:solidFill>
                <a:cs typeface="Courier New" panose="02070309020205020404" pitchFamily="49" charset="0"/>
              </a:rPr>
              <a:t>’ : 75,</a:t>
            </a:r>
          </a:p>
          <a:p>
            <a:r>
              <a:rPr lang="en-US" dirty="0">
                <a:solidFill>
                  <a:srgbClr val="0070C0"/>
                </a:solidFill>
                <a:cs typeface="Courier New" panose="02070309020205020404" pitchFamily="49" charset="0"/>
              </a:rPr>
              <a:t>                    ‘Digital Heath’ : [25, 4]</a:t>
            </a:r>
          </a:p>
          <a:p>
            <a:r>
              <a:rPr lang="en-US" dirty="0">
                <a:solidFill>
                  <a:srgbClr val="0070C0"/>
                </a:solidFill>
                <a:cs typeface="Courier New" panose="02070309020205020404" pitchFamily="49" charset="0"/>
              </a:rPr>
              <a:t>                   }</a:t>
            </a:r>
          </a:p>
        </p:txBody>
      </p:sp>
    </p:spTree>
    <p:extLst>
      <p:ext uri="{BB962C8B-B14F-4D97-AF65-F5344CB8AC3E}">
        <p14:creationId xmlns:p14="http://schemas.microsoft.com/office/powerpoint/2010/main" val="930208356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3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3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3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3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3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3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4" grpId="0" animBg="1" advAuto="0"/>
      <p:bldP spid="315" grpId="0" animBg="1" advAuto="0"/>
      <p:bldP spid="316" grpId="0" animBg="1" advAuto="0"/>
      <p:bldP spid="317" grpId="0" animBg="1" advAuto="0"/>
      <p:bldP spid="3" grpId="0"/>
      <p:bldP spid="11" grpId="0"/>
      <p:bldP spid="4" grpId="0"/>
      <p:bldP spid="5" grpId="0"/>
      <p:bldP spid="6" grpId="0"/>
      <p:bldP spid="15" grpId="0"/>
      <p:bldP spid="16" grpId="0"/>
      <p:bldP spid="1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678</TotalTime>
  <Words>331</Words>
  <Application>Microsoft Macintosh PowerPoint</Application>
  <PresentationFormat>Widescreen</PresentationFormat>
  <Paragraphs>70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Calibri</vt:lpstr>
      <vt:lpstr>Calibri Light</vt:lpstr>
      <vt:lpstr>Cambria Math</vt:lpstr>
      <vt:lpstr>Courier New</vt:lpstr>
      <vt:lpstr>Helvetica</vt:lpstr>
      <vt:lpstr>Helvetica Light</vt:lpstr>
      <vt:lpstr>Helvetica Neue</vt:lpstr>
      <vt:lpstr>Arial</vt:lpstr>
      <vt:lpstr>Office Theme</vt:lpstr>
      <vt:lpstr>Introduction to Computer Programming  Lecture 11.1:   Review :  Operators and Data Structures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Hemma Philamore</dc:creator>
  <cp:lastModifiedBy>Hemma Philamore</cp:lastModifiedBy>
  <cp:revision>25</cp:revision>
  <dcterms:created xsi:type="dcterms:W3CDTF">2020-12-15T14:05:36Z</dcterms:created>
  <dcterms:modified xsi:type="dcterms:W3CDTF">2021-01-07T16:01:21Z</dcterms:modified>
</cp:coreProperties>
</file>