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8" r:id="rId2"/>
    <p:sldId id="290" r:id="rId3"/>
    <p:sldId id="259" r:id="rId4"/>
    <p:sldId id="293" r:id="rId5"/>
    <p:sldId id="272" r:id="rId6"/>
    <p:sldId id="291" r:id="rId7"/>
    <p:sldId id="292" r:id="rId8"/>
    <p:sldId id="283" r:id="rId9"/>
    <p:sldId id="257" r:id="rId10"/>
    <p:sldId id="258" r:id="rId11"/>
    <p:sldId id="265" r:id="rId12"/>
    <p:sldId id="286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6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CB3B-EA6B-B843-A9D6-701B096679E0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50F92-5B6C-9846-AA5C-2A8E8F3D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3F7E4-D6F7-B24E-8561-A842AB54D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9BAA45-4D2E-2141-9706-E935770A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1E8A58-C558-DB44-961C-2ED61E19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17E70-36DB-CB46-A105-2F9301C4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17161C-E985-494D-82A9-D1F4405B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33F61B-DAC9-BE41-A6FD-23D9A219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D4B3447-3791-8F42-BD93-77C0C74BD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5C5719-FEFC-2C48-B419-8CDCCB5B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0A8B3E-1040-3146-A395-A613B589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CF6951-F1FA-D642-AD00-7C4CF6F0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A2A9B64-9BDB-B440-BB76-07182EB8A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11A881-541E-C84C-8515-22B4274E8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B5ED80-DB67-A541-B045-178B794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A9ACD7-9B7A-6549-BAF3-90259A9E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1B475-A923-DF49-91DF-84E4556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9273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0291D-B237-4044-BF8E-2BB42D10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CB07F5-3A41-7941-AFA6-7FB0B494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841314-BEF8-D14D-AB34-BCD61BD2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F5A462-193E-1646-B273-A13CC0AC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3F2128-9A63-104D-A59C-AA99BDF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88E46-50B8-B541-8B90-2204CEE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150C8B-FD1D-BC48-A4EF-803A0EC6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02C85F-367D-074B-8283-83C79489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C50194-FF1C-644B-ACEC-FAF5A0E7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EAF44E-9578-2C49-A744-D4DFCCEF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86B2F-C03A-5447-9AE7-2D6028D5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9CA82E-4EB1-A646-BC51-6F5383ED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FDFE6F-3AFC-3A46-A3D3-43048A99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314856-86EF-8E48-8C88-ABD9EDFC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9AE5C7-DFF4-754A-B96C-8A85DFAF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4FE412-0796-4D49-AAF2-85979863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E6E7C-9765-9946-A614-31783D56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293963-4A93-D645-AE63-00834FFE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2D7A8C-085A-FE45-B7A9-F5E328932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96A555-F18E-B740-9472-A0EA22141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0577FBF-7F7E-3042-8E69-A30112D8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AD8564-D30F-3D4E-B12F-F60C8C1E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BBB484-5957-A142-90E7-9CEB048F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33585A5-A53B-7E40-95B2-9881ED61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DA95C-44E8-E44D-AF4D-715DA569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29E892D-AA0B-7940-B7E6-1FE8D924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342B69-EEBB-744C-B54C-F6F43617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C8A096-2B42-0044-88B8-EF2A4B3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B57744-E2B4-2741-97AF-C415078F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6EDBFEF-90C5-3748-B9E6-859FE44D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CBE715-678B-E140-BFCD-EB8697CD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6DB4D7-07A7-F240-9764-CC0519ED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2FE2E3-68F7-2B4C-80DD-92E211C0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9F32A4-DE5E-AE4B-BC70-2847EF77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070FF-9414-434B-A710-B07123B6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FC7162-A08A-8F44-A04F-8EB4FCF0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BEA253-E03B-1145-8EB6-BB3525B5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B705A-B607-464E-8E6B-2EE1B0E3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BAAFE-509F-9C42-93E9-D69D0A294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8CA1C8-F4CD-E34A-A8B3-0A6BEAC09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8B8436-5143-D04B-8DCE-08462210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5ED36F-3CE6-FF41-B777-806DDB12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7EEA41-F38E-5F49-A5A9-8B5CAD0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EB3EFCA-02BF-9E40-A12A-AE1AE7F4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0C7D58-31CF-324D-883B-5C3335DA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A0DC21-DD33-A24E-83A8-E8333E67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93B-4E9B-A641-95AA-4484F81AFF03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DB8233-2081-C840-B4B4-62574526F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F7487A-089B-8F4F-B8E6-E7592E8B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0CEC-C510-634C-BC5A-4E6436C5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 to Computer Programming Lecture 1:…"/>
          <p:cNvSpPr txBox="1">
            <a:spLocks noGrp="1"/>
          </p:cNvSpPr>
          <p:nvPr>
            <p:ph type="ctrTitle"/>
          </p:nvPr>
        </p:nvSpPr>
        <p:spPr>
          <a:xfrm>
            <a:off x="1033162" y="1772896"/>
            <a:ext cx="9775031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</a:t>
            </a:r>
            <a:r>
              <a:rPr lang="en-GB" dirty="0"/>
              <a:t/>
            </a:r>
            <a:br>
              <a:rPr lang="en-GB" dirty="0"/>
            </a:br>
            <a:r>
              <a:rPr dirty="0"/>
              <a:t>Lecture 1</a:t>
            </a:r>
            <a:r>
              <a:rPr lang="en-GB" dirty="0"/>
              <a:t>1.2</a:t>
            </a:r>
            <a:r>
              <a:rPr dirty="0"/>
              <a:t>:</a:t>
            </a:r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Review : </a:t>
            </a:r>
            <a:br>
              <a:rPr lang="en-GB" dirty="0"/>
            </a:br>
            <a:r>
              <a:rPr lang="en-GB" dirty="0"/>
              <a:t>Control Flow &amp; Loops</a:t>
            </a:r>
            <a:endParaRPr dirty="0"/>
          </a:p>
        </p:txBody>
      </p:sp>
      <p:sp>
        <p:nvSpPr>
          <p:cNvPr id="129" name="Department of Engineering Mathematics"/>
          <p:cNvSpPr txBox="1"/>
          <p:nvPr/>
        </p:nvSpPr>
        <p:spPr>
          <a:xfrm>
            <a:off x="2140047" y="5079858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31" name="Helmut Hauser"/>
          <p:cNvSpPr txBox="1"/>
          <p:nvPr/>
        </p:nvSpPr>
        <p:spPr>
          <a:xfrm>
            <a:off x="2228947" y="4686016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sz="2316" dirty="0"/>
              <a:t>He</a:t>
            </a:r>
            <a:r>
              <a:rPr lang="en-GB" sz="2316" dirty="0" err="1"/>
              <a:t>mma</a:t>
            </a:r>
            <a:r>
              <a:rPr lang="en-GB" sz="2316" dirty="0"/>
              <a:t> Philamore</a:t>
            </a:r>
            <a:endParaRPr sz="2316" dirty="0"/>
          </a:p>
          <a:p>
            <a:pPr algn="ctr"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9126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63" y="3784699"/>
            <a:ext cx="3590817" cy="75394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sp>
        <p:nvSpPr>
          <p:cNvPr id="11" name="Rounded Rectangle"/>
          <p:cNvSpPr/>
          <p:nvPr/>
        </p:nvSpPr>
        <p:spPr>
          <a:xfrm>
            <a:off x="4782816" y="3858090"/>
            <a:ext cx="706925" cy="31839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/>
          </a:p>
        </p:txBody>
      </p:sp>
      <p:sp>
        <p:nvSpPr>
          <p:cNvPr id="12" name="TextBox 11"/>
          <p:cNvSpPr txBox="1"/>
          <p:nvPr/>
        </p:nvSpPr>
        <p:spPr>
          <a:xfrm>
            <a:off x="3675148" y="3018753"/>
            <a:ext cx="2652117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6" b="1" i="1" dirty="0">
                <a:solidFill>
                  <a:schemeClr val="accent2"/>
                </a:solidFill>
              </a:rPr>
              <a:t>Target: changes every iteration, a variable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26206" y="3483842"/>
            <a:ext cx="0" cy="374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"/>
          <p:cNvSpPr/>
          <p:nvPr/>
        </p:nvSpPr>
        <p:spPr>
          <a:xfrm>
            <a:off x="5479663" y="3850792"/>
            <a:ext cx="317038" cy="31839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74730" y="2780109"/>
            <a:ext cx="892770" cy="10706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7265" y="2520232"/>
            <a:ext cx="2652117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6" b="1" i="1" dirty="0">
                <a:solidFill>
                  <a:schemeClr val="accent2"/>
                </a:solidFill>
              </a:rPr>
              <a:t>Keyword ‘in’</a:t>
            </a:r>
          </a:p>
        </p:txBody>
      </p:sp>
      <p:sp>
        <p:nvSpPr>
          <p:cNvPr id="18" name="Rounded Rectangle"/>
          <p:cNvSpPr/>
          <p:nvPr/>
        </p:nvSpPr>
        <p:spPr>
          <a:xfrm>
            <a:off x="5832622" y="3850792"/>
            <a:ext cx="1934733" cy="31839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/>
          </a:p>
        </p:txBody>
      </p:sp>
      <p:sp>
        <p:nvSpPr>
          <p:cNvPr id="21" name="TextBox 20"/>
          <p:cNvSpPr txBox="1"/>
          <p:nvPr/>
        </p:nvSpPr>
        <p:spPr>
          <a:xfrm>
            <a:off x="7220213" y="4525529"/>
            <a:ext cx="1094283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6" b="1" i="1">
                <a:solidFill>
                  <a:schemeClr val="accent2"/>
                </a:solidFill>
              </a:rPr>
              <a:t>Colon</a:t>
            </a:r>
            <a:endParaRPr lang="en-US" sz="1406" b="1" i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67355" y="4164394"/>
            <a:ext cx="0" cy="374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68141" y="4951616"/>
            <a:ext cx="3947849" cy="52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1406" b="1" i="1" dirty="0">
                <a:solidFill>
                  <a:schemeClr val="accent2"/>
                </a:solidFill>
              </a:rPr>
              <a:t>Block of code carried out </a:t>
            </a:r>
            <a:r>
              <a:rPr lang="en-US" sz="1406" b="1" i="1" dirty="0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rPr>
              <a:t>every</a:t>
            </a:r>
            <a:r>
              <a:rPr lang="en-US" sz="1406" b="1" i="1" dirty="0">
                <a:solidFill>
                  <a:schemeClr val="accent2"/>
                </a:solidFill>
              </a:rPr>
              <a:t> iteration!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1406" b="1" i="1" dirty="0">
                <a:solidFill>
                  <a:schemeClr val="accent2"/>
                </a:solidFill>
              </a:rPr>
              <a:t>Use target value in a sensible way</a:t>
            </a:r>
          </a:p>
        </p:txBody>
      </p:sp>
      <p:sp>
        <p:nvSpPr>
          <p:cNvPr id="24" name="Rounded Rectangle"/>
          <p:cNvSpPr/>
          <p:nvPr/>
        </p:nvSpPr>
        <p:spPr>
          <a:xfrm>
            <a:off x="4610103" y="4223893"/>
            <a:ext cx="1563713" cy="31839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81981" y="4577845"/>
            <a:ext cx="0" cy="374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39447" y="4409290"/>
            <a:ext cx="438425" cy="4195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2085" y="4779097"/>
            <a:ext cx="150801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6" b="1" i="1">
                <a:solidFill>
                  <a:schemeClr val="accent2"/>
                </a:solidFill>
              </a:rPr>
              <a:t>Indentation</a:t>
            </a:r>
            <a:endParaRPr lang="en-US" sz="1406" b="1" i="1" dirty="0">
              <a:solidFill>
                <a:schemeClr val="accent2"/>
              </a:solidFill>
            </a:endParaRPr>
          </a:p>
        </p:txBody>
      </p:sp>
      <p:sp>
        <p:nvSpPr>
          <p:cNvPr id="31" name="Rounded Rectangle"/>
          <p:cNvSpPr/>
          <p:nvPr/>
        </p:nvSpPr>
        <p:spPr>
          <a:xfrm>
            <a:off x="4365693" y="3866206"/>
            <a:ext cx="424195" cy="302167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/>
          </a:p>
        </p:txBody>
      </p:sp>
      <p:sp>
        <p:nvSpPr>
          <p:cNvPr id="32" name="TextBox 31"/>
          <p:cNvSpPr txBox="1"/>
          <p:nvPr/>
        </p:nvSpPr>
        <p:spPr>
          <a:xfrm>
            <a:off x="2860383" y="3607323"/>
            <a:ext cx="2652117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6" b="1" i="1" dirty="0">
                <a:solidFill>
                  <a:schemeClr val="accent2"/>
                </a:solidFill>
              </a:rPr>
              <a:t>Keyword ‘for’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02860" y="3837323"/>
            <a:ext cx="400333" cy="2360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75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7" grpId="0"/>
      <p:bldP spid="18" grpId="0" animBg="1"/>
      <p:bldP spid="21" grpId="0"/>
      <p:bldP spid="3" grpId="0"/>
      <p:bldP spid="24" grpId="0" animBg="1"/>
      <p:bldP spid="30" grpId="0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93" y="2840763"/>
            <a:ext cx="3389781" cy="2010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While Loop</a:t>
            </a:r>
          </a:p>
        </p:txBody>
      </p:sp>
      <p:sp>
        <p:nvSpPr>
          <p:cNvPr id="12" name="Rounded Rectangle"/>
          <p:cNvSpPr/>
          <p:nvPr/>
        </p:nvSpPr>
        <p:spPr>
          <a:xfrm>
            <a:off x="4623285" y="3306748"/>
            <a:ext cx="1541921" cy="31839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/>
          </a:p>
        </p:txBody>
      </p:sp>
      <p:sp>
        <p:nvSpPr>
          <p:cNvPr id="13" name="TextBox 12"/>
          <p:cNvSpPr txBox="1"/>
          <p:nvPr/>
        </p:nvSpPr>
        <p:spPr>
          <a:xfrm>
            <a:off x="5465242" y="2481352"/>
            <a:ext cx="1399927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6" b="1" i="1">
                <a:solidFill>
                  <a:schemeClr val="accent2"/>
                </a:solidFill>
              </a:rPr>
              <a:t>Condition when to stop</a:t>
            </a:r>
            <a:endParaRPr lang="en-US" sz="1406" b="1" i="1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3969" y="2945828"/>
            <a:ext cx="195015" cy="3480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"/>
          <p:cNvSpPr/>
          <p:nvPr/>
        </p:nvSpPr>
        <p:spPr>
          <a:xfrm>
            <a:off x="4088938" y="3984558"/>
            <a:ext cx="2196819" cy="31839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282940" y="3688259"/>
            <a:ext cx="195015" cy="3480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19006" y="3190527"/>
            <a:ext cx="1895659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6" b="1" i="1" dirty="0">
                <a:solidFill>
                  <a:schemeClr val="accent2"/>
                </a:solidFill>
              </a:rPr>
              <a:t>Needs to include changes such that condition eventually can be </a:t>
            </a:r>
            <a:r>
              <a:rPr lang="en-US" sz="1406" b="1" i="1" dirty="0" smtClean="0">
                <a:solidFill>
                  <a:schemeClr val="accent2"/>
                </a:solidFill>
              </a:rPr>
              <a:t>negated</a:t>
            </a:r>
            <a:endParaRPr lang="en-US" sz="1406" b="1" i="1" dirty="0">
              <a:solidFill>
                <a:schemeClr val="accent2"/>
              </a:solidFill>
            </a:endParaRPr>
          </a:p>
        </p:txBody>
      </p:sp>
      <p:sp>
        <p:nvSpPr>
          <p:cNvPr id="10" name="Rounded Rectangle"/>
          <p:cNvSpPr/>
          <p:nvPr/>
        </p:nvSpPr>
        <p:spPr>
          <a:xfrm>
            <a:off x="3814093" y="3299335"/>
            <a:ext cx="809191" cy="31839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25115" tIns="25115" rIns="25115" bIns="25115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186"/>
          </a:p>
        </p:txBody>
      </p:sp>
      <p:sp>
        <p:nvSpPr>
          <p:cNvPr id="11" name="TextBox 10"/>
          <p:cNvSpPr txBox="1"/>
          <p:nvPr/>
        </p:nvSpPr>
        <p:spPr>
          <a:xfrm>
            <a:off x="2086204" y="2959322"/>
            <a:ext cx="2652117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6" b="1" i="1" dirty="0">
                <a:solidFill>
                  <a:schemeClr val="accent2"/>
                </a:solidFill>
              </a:rPr>
              <a:t>Keyword ‘while’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68361" y="3149978"/>
            <a:ext cx="400333" cy="2360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376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7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769249-27AA-A64D-8C34-D12B30B4389E}"/>
              </a:ext>
            </a:extLst>
          </p:cNvPr>
          <p:cNvSpPr txBox="1"/>
          <p:nvPr/>
        </p:nvSpPr>
        <p:spPr>
          <a:xfrm>
            <a:off x="1817225" y="1365812"/>
            <a:ext cx="8322197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Q.11.2.B</a:t>
            </a:r>
            <a:endParaRPr lang="en-US" sz="2000" dirty="0"/>
          </a:p>
          <a:p>
            <a:r>
              <a:rPr lang="en-US" sz="2000" dirty="0"/>
              <a:t>Write a program that prints all the integers from 0 to 6 inclusive, using a loop.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710471-FDB1-0D43-8141-BBF39502FDCE}"/>
              </a:ext>
            </a:extLst>
          </p:cNvPr>
          <p:cNvSpPr txBox="1"/>
          <p:nvPr/>
        </p:nvSpPr>
        <p:spPr>
          <a:xfrm>
            <a:off x="1817225" y="4529924"/>
            <a:ext cx="8322196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Q11.2.D</a:t>
            </a:r>
            <a:endParaRPr lang="en-US" sz="2000" dirty="0"/>
          </a:p>
          <a:p>
            <a:r>
              <a:rPr lang="en-US" sz="2000" dirty="0" smtClean="0"/>
              <a:t>Write a program that requests a number from the user until the number input by the user is greater than 10.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290576D-15C6-D345-BE8E-9425EDCFDE00}"/>
              </a:ext>
            </a:extLst>
          </p:cNvPr>
          <p:cNvSpPr txBox="1"/>
          <p:nvPr/>
        </p:nvSpPr>
        <p:spPr>
          <a:xfrm>
            <a:off x="1817226" y="2936293"/>
            <a:ext cx="8322196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Q.11.2.C</a:t>
            </a:r>
            <a:endParaRPr lang="en-US" sz="2000" dirty="0"/>
          </a:p>
          <a:p>
            <a:r>
              <a:rPr lang="en-US" sz="2000" dirty="0"/>
              <a:t>Write a program that prints every </a:t>
            </a:r>
            <a:r>
              <a:rPr lang="en-US" sz="2000" dirty="0" smtClean="0"/>
              <a:t>second element </a:t>
            </a:r>
            <a:r>
              <a:rPr lang="en-US" sz="2000" dirty="0"/>
              <a:t>of a list, using a loop.</a:t>
            </a:r>
          </a:p>
        </p:txBody>
      </p:sp>
    </p:spTree>
    <p:extLst>
      <p:ext uri="{BB962C8B-B14F-4D97-AF65-F5344CB8AC3E}">
        <p14:creationId xmlns:p14="http://schemas.microsoft.com/office/powerpoint/2010/main" val="12978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4172998" y="374733"/>
            <a:ext cx="7804547" cy="1518047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Break &amp; Continue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100222" y="2384063"/>
            <a:ext cx="4572000" cy="9576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6" u="sng" dirty="0">
                <a:latin typeface="+mj-lt"/>
              </a:rPr>
              <a:t>Break</a:t>
            </a:r>
          </a:p>
          <a:p>
            <a:endParaRPr lang="en-US" sz="1406" dirty="0">
              <a:latin typeface="+mj-lt"/>
            </a:endParaRPr>
          </a:p>
          <a:p>
            <a:r>
              <a:rPr lang="en-US" sz="1406" dirty="0">
                <a:latin typeface="+mj-lt"/>
              </a:rPr>
              <a:t>Sometimes we want to exit a for or while loop prematurely </a:t>
            </a:r>
            <a:r>
              <a:rPr lang="en-US" sz="1406" dirty="0" err="1">
                <a:latin typeface="+mj-lt"/>
              </a:rPr>
              <a:t>i.e</a:t>
            </a:r>
            <a:r>
              <a:rPr lang="en-US" sz="1406" dirty="0">
                <a:latin typeface="+mj-lt"/>
              </a:rPr>
              <a:t> skip all remaining values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3738" y="2411016"/>
            <a:ext cx="4572000" cy="9576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6" u="sng" dirty="0"/>
              <a:t>Continue</a:t>
            </a:r>
          </a:p>
          <a:p>
            <a:endParaRPr lang="en-US" sz="1406" dirty="0"/>
          </a:p>
          <a:p>
            <a:r>
              <a:rPr lang="en-US" sz="1406" dirty="0"/>
              <a:t>Sometimes, instead of </a:t>
            </a:r>
            <a:r>
              <a:rPr lang="en-US" sz="1406" i="1" dirty="0"/>
              <a:t>skipping all remaining values</a:t>
            </a:r>
            <a:r>
              <a:rPr lang="en-US" sz="1406" dirty="0"/>
              <a:t>, we want to skip </a:t>
            </a:r>
            <a:r>
              <a:rPr lang="en-US" sz="1406" i="1" dirty="0"/>
              <a:t>just one value</a:t>
            </a:r>
            <a:r>
              <a:rPr lang="en-US" sz="1406" dirty="0"/>
              <a:t> in a loop.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870525" y="2411016"/>
            <a:ext cx="0" cy="399826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86" y="3777375"/>
            <a:ext cx="3724443" cy="1946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38" y="4113041"/>
            <a:ext cx="3206825" cy="17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2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FE9C99-6BC5-BF4F-BADD-F4902F18D8DA}"/>
              </a:ext>
            </a:extLst>
          </p:cNvPr>
          <p:cNvSpPr txBox="1"/>
          <p:nvPr/>
        </p:nvSpPr>
        <p:spPr>
          <a:xfrm>
            <a:off x="1512425" y="1571504"/>
            <a:ext cx="9041275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Q.11.2.E</a:t>
            </a:r>
            <a:endParaRPr lang="en-US" sz="2000" dirty="0"/>
          </a:p>
          <a:p>
            <a:r>
              <a:rPr lang="en-US" sz="2000" dirty="0"/>
              <a:t>Write a program that prints all the integers from 0 to 6 inclusive, </a:t>
            </a:r>
            <a:r>
              <a:rPr lang="en-US" sz="2000" b="1" dirty="0"/>
              <a:t>except 3 and 4</a:t>
            </a:r>
            <a:r>
              <a:rPr lang="en-US" sz="2000" dirty="0"/>
              <a:t>, using a loop.  </a:t>
            </a:r>
          </a:p>
          <a:p>
            <a:r>
              <a:rPr lang="en-US" sz="2000" dirty="0"/>
              <a:t>(Modify your answer to </a:t>
            </a:r>
            <a:r>
              <a:rPr lang="en-US" sz="2000" dirty="0" smtClean="0"/>
              <a:t>Q.11.2.B)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3A93DC-0348-AD4A-AE19-EEE1C86AA479}"/>
              </a:ext>
            </a:extLst>
          </p:cNvPr>
          <p:cNvSpPr txBox="1"/>
          <p:nvPr/>
        </p:nvSpPr>
        <p:spPr>
          <a:xfrm>
            <a:off x="1512426" y="3609960"/>
            <a:ext cx="9041274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Q.11.2.F</a:t>
            </a:r>
            <a:endParaRPr lang="en-US" sz="2000" dirty="0"/>
          </a:p>
          <a:p>
            <a:r>
              <a:rPr lang="en-US" sz="2000" dirty="0"/>
              <a:t>Write a program that prints every </a:t>
            </a:r>
            <a:r>
              <a:rPr lang="en-US" sz="2000" dirty="0" smtClean="0"/>
              <a:t>element </a:t>
            </a:r>
            <a:r>
              <a:rPr lang="en-US" sz="2000" dirty="0"/>
              <a:t>of a list of numbers, using a loop, </a:t>
            </a:r>
            <a:r>
              <a:rPr lang="en-US" sz="2000" b="1" dirty="0" smtClean="0"/>
              <a:t>exiting the loop before printing the number if a number </a:t>
            </a:r>
            <a:r>
              <a:rPr lang="en-US" sz="2000" b="1" dirty="0"/>
              <a:t>greater than 10 </a:t>
            </a:r>
            <a:r>
              <a:rPr lang="en-US" sz="2000" b="1" dirty="0" smtClean="0"/>
              <a:t>is </a:t>
            </a:r>
            <a:r>
              <a:rPr lang="en-US" sz="2000" b="1" dirty="0"/>
              <a:t>reached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7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80" y="3876973"/>
            <a:ext cx="2161110" cy="853902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Conditional Statements"/>
          <p:cNvSpPr txBox="1">
            <a:spLocks noGrp="1"/>
          </p:cNvSpPr>
          <p:nvPr>
            <p:ph type="title"/>
          </p:nvPr>
        </p:nvSpPr>
        <p:spPr>
          <a:xfrm>
            <a:off x="3088911" y="-4556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Statements</a:t>
            </a:r>
          </a:p>
        </p:txBody>
      </p:sp>
      <p:sp>
        <p:nvSpPr>
          <p:cNvPr id="474" name="􏰀…"/>
          <p:cNvSpPr txBox="1"/>
          <p:nvPr/>
        </p:nvSpPr>
        <p:spPr>
          <a:xfrm>
            <a:off x="2635512" y="1383137"/>
            <a:ext cx="7930924" cy="71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endParaRPr sz="2109" baseline="3333" dirty="0">
              <a:solidFill>
                <a:srgbClr val="3333B3"/>
              </a:solidFill>
            </a:endParaRPr>
          </a:p>
          <a:p>
            <a:pPr algn="just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rPr lang="en-US" sz="2109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109" dirty="0"/>
              <a:t>: Runs the block of code only if the condition is true.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5999749" y="2677419"/>
            <a:ext cx="2875909" cy="3670114"/>
            <a:chOff x="-199297" y="0"/>
            <a:chExt cx="4090179" cy="5219717"/>
          </a:xfrm>
        </p:grpSpPr>
        <p:grpSp>
          <p:nvGrpSpPr>
            <p:cNvPr id="478" name="Group"/>
            <p:cNvGrpSpPr/>
            <p:nvPr/>
          </p:nvGrpSpPr>
          <p:grpSpPr>
            <a:xfrm>
              <a:off x="548680" y="-1"/>
              <a:ext cx="2589921" cy="1661695"/>
              <a:chOff x="0" y="0"/>
              <a:chExt cx="2589920" cy="1661693"/>
            </a:xfrm>
          </p:grpSpPr>
          <p:sp>
            <p:nvSpPr>
              <p:cNvPr id="476" name="x &gt; 10"/>
              <p:cNvSpPr/>
              <p:nvPr/>
            </p:nvSpPr>
            <p:spPr>
              <a:xfrm>
                <a:off x="0" y="831717"/>
                <a:ext cx="2589921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77" name="Arrow"/>
              <p:cNvSpPr/>
              <p:nvPr/>
            </p:nvSpPr>
            <p:spPr>
              <a:xfrm rot="5400026">
                <a:off x="879971" y="3"/>
                <a:ext cx="829977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79" name="Arrow"/>
            <p:cNvSpPr/>
            <p:nvPr/>
          </p:nvSpPr>
          <p:spPr>
            <a:xfrm rot="5400026">
              <a:off x="722460" y="1641696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0" name="Arrow"/>
            <p:cNvSpPr/>
            <p:nvPr/>
          </p:nvSpPr>
          <p:spPr>
            <a:xfrm rot="5400026">
              <a:off x="1172175" y="2639296"/>
              <a:ext cx="2825251" cy="830049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1" name="True"/>
            <p:cNvSpPr txBox="1"/>
            <p:nvPr/>
          </p:nvSpPr>
          <p:spPr>
            <a:xfrm>
              <a:off x="-199298" y="1845039"/>
              <a:ext cx="855077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True</a:t>
              </a:r>
            </a:p>
          </p:txBody>
        </p:sp>
        <p:sp>
          <p:nvSpPr>
            <p:cNvPr id="482" name="False"/>
            <p:cNvSpPr txBox="1"/>
            <p:nvPr/>
          </p:nvSpPr>
          <p:spPr>
            <a:xfrm>
              <a:off x="2940265" y="1845039"/>
              <a:ext cx="950618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r>
                <a:rPr sz="1547"/>
                <a:t>False</a:t>
              </a:r>
            </a:p>
          </p:txBody>
        </p:sp>
        <p:sp>
          <p:nvSpPr>
            <p:cNvPr id="483" name="Do this!"/>
            <p:cNvSpPr/>
            <p:nvPr/>
          </p:nvSpPr>
          <p:spPr>
            <a:xfrm>
              <a:off x="328143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this!</a:t>
              </a:r>
            </a:p>
          </p:txBody>
        </p:sp>
        <p:sp>
          <p:nvSpPr>
            <p:cNvPr id="484" name="Further code"/>
            <p:cNvSpPr/>
            <p:nvPr/>
          </p:nvSpPr>
          <p:spPr>
            <a:xfrm>
              <a:off x="594466" y="4446935"/>
              <a:ext cx="2498349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485" name="Arrow"/>
            <p:cNvSpPr/>
            <p:nvPr/>
          </p:nvSpPr>
          <p:spPr>
            <a:xfrm rot="5400026">
              <a:off x="722454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489" name="Rounded Rectangle"/>
          <p:cNvSpPr/>
          <p:nvPr/>
        </p:nvSpPr>
        <p:spPr>
          <a:xfrm>
            <a:off x="3029945" y="3913939"/>
            <a:ext cx="977992" cy="34426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" name="TextBox 21"/>
          <p:cNvSpPr txBox="1"/>
          <p:nvPr/>
        </p:nvSpPr>
        <p:spPr>
          <a:xfrm>
            <a:off x="2799480" y="303968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conditional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75981" y="334470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7191" y="501160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64065" y="4527033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"/>
          <p:cNvSpPr/>
          <p:nvPr/>
        </p:nvSpPr>
        <p:spPr>
          <a:xfrm>
            <a:off x="2752597" y="3899809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8" name="TextBox 27"/>
          <p:cNvSpPr txBox="1"/>
          <p:nvPr/>
        </p:nvSpPr>
        <p:spPr>
          <a:xfrm>
            <a:off x="3456354" y="336471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775934" y="3719851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4590" y="2194995"/>
            <a:ext cx="138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5220DAE-9443-E34C-A9A3-C8B2BA4C4E84}"/>
              </a:ext>
            </a:extLst>
          </p:cNvPr>
          <p:cNvSpPr txBox="1"/>
          <p:nvPr/>
        </p:nvSpPr>
        <p:spPr>
          <a:xfrm>
            <a:off x="3507106" y="803004"/>
            <a:ext cx="4700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Making decisions in a program</a:t>
            </a:r>
          </a:p>
        </p:txBody>
      </p:sp>
    </p:spTree>
    <p:extLst>
      <p:ext uri="{BB962C8B-B14F-4D97-AF65-F5344CB8AC3E}">
        <p14:creationId xmlns:p14="http://schemas.microsoft.com/office/powerpoint/2010/main" val="182645240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animBg="1"/>
      <p:bldP spid="22" grpId="0"/>
      <p:bldP spid="25" grpId="0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onditional Statements"/>
          <p:cNvSpPr txBox="1">
            <a:spLocks noGrp="1"/>
          </p:cNvSpPr>
          <p:nvPr>
            <p:ph type="title"/>
          </p:nvPr>
        </p:nvSpPr>
        <p:spPr>
          <a:xfrm>
            <a:off x="3101637" y="-16491"/>
            <a:ext cx="5754511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Statements</a:t>
            </a:r>
          </a:p>
        </p:txBody>
      </p:sp>
      <p:sp>
        <p:nvSpPr>
          <p:cNvPr id="493" name="If... then... else...: Runs the block of code under “then” only if the condition is true. Runs the “else” code otherwise."/>
          <p:cNvSpPr txBox="1"/>
          <p:nvPr/>
        </p:nvSpPr>
        <p:spPr>
          <a:xfrm>
            <a:off x="5117219" y="1261148"/>
            <a:ext cx="4871204" cy="1575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If... else...</a:t>
            </a:r>
            <a:r>
              <a:rPr sz="2109" dirty="0"/>
              <a:t> </a:t>
            </a:r>
            <a:endParaRPr lang="en-US" sz="2109" dirty="0"/>
          </a:p>
          <a:p>
            <a:pPr algn="just" defTabSz="321457">
              <a:spcBef>
                <a:spcPts val="844"/>
              </a:spcBef>
              <a:defRPr sz="3000"/>
            </a:pPr>
            <a:r>
              <a:rPr sz="2109" dirty="0"/>
              <a:t>Runs the block of code under “</a:t>
            </a:r>
            <a:r>
              <a:rPr lang="en-US" sz="2109" dirty="0"/>
              <a:t>if</a:t>
            </a:r>
            <a:r>
              <a:rPr sz="2109" dirty="0"/>
              <a:t>” only if the condition is true. </a:t>
            </a:r>
            <a:endParaRPr lang="en-US" sz="2109" dirty="0"/>
          </a:p>
          <a:p>
            <a:pPr algn="just" defTabSz="321457">
              <a:spcBef>
                <a:spcPts val="844"/>
              </a:spcBef>
              <a:defRPr sz="3000"/>
            </a:pPr>
            <a:r>
              <a:rPr sz="2109" dirty="0"/>
              <a:t>Runs the “else” code otherwise.</a:t>
            </a:r>
          </a:p>
        </p:txBody>
      </p:sp>
      <p:pic>
        <p:nvPicPr>
          <p:cNvPr id="4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87" y="2935610"/>
            <a:ext cx="2006620" cy="12862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8" name="Group"/>
          <p:cNvGrpSpPr/>
          <p:nvPr/>
        </p:nvGrpSpPr>
        <p:grpSpPr>
          <a:xfrm>
            <a:off x="5678280" y="2932334"/>
            <a:ext cx="2875909" cy="3670114"/>
            <a:chOff x="0" y="0"/>
            <a:chExt cx="4090180" cy="5219717"/>
          </a:xfrm>
        </p:grpSpPr>
        <p:grpSp>
          <p:nvGrpSpPr>
            <p:cNvPr id="498" name="Group"/>
            <p:cNvGrpSpPr/>
            <p:nvPr/>
          </p:nvGrpSpPr>
          <p:grpSpPr>
            <a:xfrm>
              <a:off x="747977" y="-1"/>
              <a:ext cx="2589922" cy="1661695"/>
              <a:chOff x="0" y="0"/>
              <a:chExt cx="2589920" cy="1661693"/>
            </a:xfrm>
          </p:grpSpPr>
          <p:sp>
            <p:nvSpPr>
              <p:cNvPr id="496" name="x &gt; 10"/>
              <p:cNvSpPr/>
              <p:nvPr/>
            </p:nvSpPr>
            <p:spPr>
              <a:xfrm>
                <a:off x="0" y="831717"/>
                <a:ext cx="2589921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97" name="Arrow"/>
              <p:cNvSpPr/>
              <p:nvPr/>
            </p:nvSpPr>
            <p:spPr>
              <a:xfrm rot="5400026">
                <a:off x="879971" y="3"/>
                <a:ext cx="829977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99" name="Arrow"/>
            <p:cNvSpPr/>
            <p:nvPr/>
          </p:nvSpPr>
          <p:spPr>
            <a:xfrm rot="5400026">
              <a:off x="2397030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0" name="True"/>
            <p:cNvSpPr txBox="1"/>
            <p:nvPr/>
          </p:nvSpPr>
          <p:spPr>
            <a:xfrm>
              <a:off x="0" y="1845039"/>
              <a:ext cx="855076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True</a:t>
              </a:r>
            </a:p>
          </p:txBody>
        </p:sp>
        <p:sp>
          <p:nvSpPr>
            <p:cNvPr id="501" name="False"/>
            <p:cNvSpPr txBox="1"/>
            <p:nvPr/>
          </p:nvSpPr>
          <p:spPr>
            <a:xfrm>
              <a:off x="3139563" y="1845039"/>
              <a:ext cx="950618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r>
                <a:rPr sz="1547"/>
                <a:t>False</a:t>
              </a:r>
            </a:p>
          </p:txBody>
        </p:sp>
        <p:sp>
          <p:nvSpPr>
            <p:cNvPr id="502" name="Do this!"/>
            <p:cNvSpPr/>
            <p:nvPr/>
          </p:nvSpPr>
          <p:spPr>
            <a:xfrm>
              <a:off x="527441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this!</a:t>
              </a:r>
            </a:p>
          </p:txBody>
        </p:sp>
        <p:sp>
          <p:nvSpPr>
            <p:cNvPr id="503" name="Further code"/>
            <p:cNvSpPr/>
            <p:nvPr/>
          </p:nvSpPr>
          <p:spPr>
            <a:xfrm>
              <a:off x="793763" y="4446935"/>
              <a:ext cx="2498350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504" name="Arrow"/>
            <p:cNvSpPr/>
            <p:nvPr/>
          </p:nvSpPr>
          <p:spPr>
            <a:xfrm rot="5400026">
              <a:off x="921752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  <p:sp>
          <p:nvSpPr>
            <p:cNvPr id="505" name="Do that!"/>
            <p:cNvSpPr/>
            <p:nvPr/>
          </p:nvSpPr>
          <p:spPr>
            <a:xfrm>
              <a:off x="2093774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that!</a:t>
              </a:r>
            </a:p>
          </p:txBody>
        </p:sp>
        <p:sp>
          <p:nvSpPr>
            <p:cNvPr id="506" name="Arrow"/>
            <p:cNvSpPr/>
            <p:nvPr/>
          </p:nvSpPr>
          <p:spPr>
            <a:xfrm rot="5400026">
              <a:off x="921758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7" name="Arrow"/>
            <p:cNvSpPr/>
            <p:nvPr/>
          </p:nvSpPr>
          <p:spPr>
            <a:xfrm rot="5400026">
              <a:off x="2251019" y="3601596"/>
              <a:ext cx="829989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06926" y="4221905"/>
            <a:ext cx="5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0990" y="4193773"/>
            <a:ext cx="7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else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Rounded Rectangle"/>
          <p:cNvSpPr/>
          <p:nvPr/>
        </p:nvSpPr>
        <p:spPr>
          <a:xfrm>
            <a:off x="2273632" y="3008339"/>
            <a:ext cx="974772" cy="31421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5" name="TextBox 24"/>
          <p:cNvSpPr txBox="1"/>
          <p:nvPr/>
        </p:nvSpPr>
        <p:spPr>
          <a:xfrm>
            <a:off x="2043167" y="213408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conditional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19668" y="243910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7835" y="3664651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2885800" y="3490686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"/>
          <p:cNvSpPr/>
          <p:nvPr/>
        </p:nvSpPr>
        <p:spPr>
          <a:xfrm>
            <a:off x="1996284" y="2994209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19621" y="2814251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9621" y="2534848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43727" y="3419635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7835" y="429587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43727" y="4050857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"/>
          <p:cNvSpPr/>
          <p:nvPr/>
        </p:nvSpPr>
        <p:spPr>
          <a:xfrm>
            <a:off x="2005596" y="3568780"/>
            <a:ext cx="510248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6" name="TextBox 35"/>
          <p:cNvSpPr txBox="1"/>
          <p:nvPr/>
        </p:nvSpPr>
        <p:spPr>
          <a:xfrm>
            <a:off x="2791575" y="3540615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130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7" grpId="0"/>
      <p:bldP spid="29" grpId="0" animBg="1"/>
      <p:bldP spid="31" grpId="0"/>
      <p:bldP spid="33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458220C-2EBB-494E-B809-6BE78F94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17" y="3392656"/>
            <a:ext cx="3923859" cy="1481623"/>
          </a:xfrm>
          <a:prstGeom prst="rect">
            <a:avLst/>
          </a:prstGeom>
        </p:spPr>
      </p:pic>
      <p:grpSp>
        <p:nvGrpSpPr>
          <p:cNvPr id="508" name="Group"/>
          <p:cNvGrpSpPr/>
          <p:nvPr/>
        </p:nvGrpSpPr>
        <p:grpSpPr>
          <a:xfrm>
            <a:off x="6469174" y="351239"/>
            <a:ext cx="4929164" cy="3670111"/>
            <a:chOff x="0" y="5"/>
            <a:chExt cx="7010363" cy="5219713"/>
          </a:xfrm>
        </p:grpSpPr>
        <p:grpSp>
          <p:nvGrpSpPr>
            <p:cNvPr id="498" name="Group"/>
            <p:cNvGrpSpPr/>
            <p:nvPr/>
          </p:nvGrpSpPr>
          <p:grpSpPr>
            <a:xfrm>
              <a:off x="747977" y="5"/>
              <a:ext cx="1215955" cy="1661691"/>
              <a:chOff x="0" y="6"/>
              <a:chExt cx="1215954" cy="1661689"/>
            </a:xfrm>
          </p:grpSpPr>
          <p:sp>
            <p:nvSpPr>
              <p:cNvPr id="496" name="x &gt; 10"/>
              <p:cNvSpPr/>
              <p:nvPr/>
            </p:nvSpPr>
            <p:spPr>
              <a:xfrm>
                <a:off x="0" y="831718"/>
                <a:ext cx="1215954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97" name="Arrow"/>
              <p:cNvSpPr/>
              <p:nvPr/>
            </p:nvSpPr>
            <p:spPr>
              <a:xfrm rot="5400026">
                <a:off x="124029" y="5"/>
                <a:ext cx="829976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99" name="Arrow"/>
            <p:cNvSpPr/>
            <p:nvPr/>
          </p:nvSpPr>
          <p:spPr>
            <a:xfrm rot="5400026">
              <a:off x="2938952" y="1678513"/>
              <a:ext cx="829978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0" name="True"/>
            <p:cNvSpPr txBox="1"/>
            <p:nvPr/>
          </p:nvSpPr>
          <p:spPr>
            <a:xfrm>
              <a:off x="0" y="1845039"/>
              <a:ext cx="855076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endParaRPr sz="1687" dirty="0"/>
            </a:p>
          </p:txBody>
        </p:sp>
        <p:sp>
          <p:nvSpPr>
            <p:cNvPr id="501" name="False"/>
            <p:cNvSpPr txBox="1"/>
            <p:nvPr/>
          </p:nvSpPr>
          <p:spPr>
            <a:xfrm>
              <a:off x="5786126" y="2262400"/>
              <a:ext cx="950619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endParaRPr sz="1547" dirty="0"/>
            </a:p>
          </p:txBody>
        </p:sp>
        <p:sp>
          <p:nvSpPr>
            <p:cNvPr id="502" name="Do this!"/>
            <p:cNvSpPr/>
            <p:nvPr/>
          </p:nvSpPr>
          <p:spPr>
            <a:xfrm>
              <a:off x="527441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 dirty="0"/>
                <a:t>Do this!</a:t>
              </a:r>
            </a:p>
          </p:txBody>
        </p:sp>
        <p:sp>
          <p:nvSpPr>
            <p:cNvPr id="503" name="Further code"/>
            <p:cNvSpPr/>
            <p:nvPr/>
          </p:nvSpPr>
          <p:spPr>
            <a:xfrm>
              <a:off x="527441" y="4446935"/>
              <a:ext cx="6482922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504" name="Arrow"/>
            <p:cNvSpPr/>
            <p:nvPr/>
          </p:nvSpPr>
          <p:spPr>
            <a:xfrm rot="5400026">
              <a:off x="921752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  <p:sp>
          <p:nvSpPr>
            <p:cNvPr id="505" name="Do that!"/>
            <p:cNvSpPr/>
            <p:nvPr/>
          </p:nvSpPr>
          <p:spPr>
            <a:xfrm>
              <a:off x="2708224" y="2451673"/>
              <a:ext cx="1436492" cy="120528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 dirty="0"/>
                <a:t>Do that!</a:t>
              </a:r>
            </a:p>
          </p:txBody>
        </p:sp>
        <p:sp>
          <p:nvSpPr>
            <p:cNvPr id="506" name="Arrow"/>
            <p:cNvSpPr/>
            <p:nvPr/>
          </p:nvSpPr>
          <p:spPr>
            <a:xfrm rot="5400026">
              <a:off x="921758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7" name="Arrow"/>
            <p:cNvSpPr/>
            <p:nvPr/>
          </p:nvSpPr>
          <p:spPr>
            <a:xfrm>
              <a:off x="1963933" y="860454"/>
              <a:ext cx="829989" cy="830005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53782" y="1468690"/>
            <a:ext cx="79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if </a:t>
            </a:r>
          </a:p>
          <a:p>
            <a:r>
              <a:rPr lang="en-US" dirty="0"/>
              <a:t>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23172" y="472864"/>
            <a:ext cx="115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else</a:t>
            </a:r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Rounded Rectangle"/>
          <p:cNvSpPr/>
          <p:nvPr/>
        </p:nvSpPr>
        <p:spPr>
          <a:xfrm>
            <a:off x="2667790" y="3371864"/>
            <a:ext cx="815276" cy="31421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5" name="TextBox 24"/>
          <p:cNvSpPr txBox="1"/>
          <p:nvPr/>
        </p:nvSpPr>
        <p:spPr>
          <a:xfrm>
            <a:off x="2437325" y="2497611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conditional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13826" y="2802633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2352" y="360966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4080884" y="375521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"/>
          <p:cNvSpPr/>
          <p:nvPr/>
        </p:nvSpPr>
        <p:spPr>
          <a:xfrm>
            <a:off x="2390442" y="3357734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769467" y="3794329"/>
            <a:ext cx="618392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"/>
          <p:cNvSpPr/>
          <p:nvPr/>
        </p:nvSpPr>
        <p:spPr>
          <a:xfrm>
            <a:off x="2387859" y="3837844"/>
            <a:ext cx="510248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7" name="If... then... else...: Runs the block of code under “then” only if the condition is true. Runs the “else” code otherwise.">
            <a:extLst>
              <a:ext uri="{FF2B5EF4-FFF2-40B4-BE49-F238E27FC236}">
                <a16:creationId xmlns="" xmlns:a16="http://schemas.microsoft.com/office/drawing/2014/main" id="{0C37BE6F-1AB0-E646-B129-58FFCEE56E85}"/>
              </a:ext>
            </a:extLst>
          </p:cNvPr>
          <p:cNvSpPr txBox="1"/>
          <p:nvPr/>
        </p:nvSpPr>
        <p:spPr>
          <a:xfrm>
            <a:off x="6805936" y="4355633"/>
            <a:ext cx="4871204" cy="2243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If... </a:t>
            </a:r>
            <a:r>
              <a:rPr lang="en-US" sz="2109" b="1" dirty="0" err="1">
                <a:latin typeface="Helvetica"/>
                <a:ea typeface="Helvetica"/>
                <a:cs typeface="Helvetica"/>
                <a:sym typeface="Helvetica"/>
              </a:rPr>
              <a:t>elif</a:t>
            </a:r>
            <a:r>
              <a:rPr lang="en-US" sz="2109" b="1" dirty="0">
                <a:latin typeface="Helvetica"/>
                <a:ea typeface="Helvetica"/>
                <a:cs typeface="Helvetica"/>
                <a:sym typeface="Helvetica"/>
              </a:rPr>
              <a:t>..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else...</a:t>
            </a:r>
            <a:r>
              <a:rPr sz="2109" dirty="0"/>
              <a:t> </a:t>
            </a:r>
            <a:endParaRPr lang="en-US" sz="2109" dirty="0"/>
          </a:p>
          <a:p>
            <a:pPr algn="just" defTabSz="321457">
              <a:spcBef>
                <a:spcPts val="844"/>
              </a:spcBef>
              <a:defRPr sz="3000"/>
            </a:pPr>
            <a:r>
              <a:rPr sz="2000" dirty="0"/>
              <a:t>Runs the block of code under “</a:t>
            </a:r>
            <a:r>
              <a:rPr lang="en-US" sz="2000" dirty="0"/>
              <a:t>if</a:t>
            </a:r>
            <a:r>
              <a:rPr sz="2000" dirty="0"/>
              <a:t>” only if the condition is true. </a:t>
            </a:r>
            <a:endParaRPr lang="en-US" sz="2000" dirty="0"/>
          </a:p>
          <a:p>
            <a:pPr algn="just" defTabSz="321457">
              <a:spcBef>
                <a:spcPts val="844"/>
              </a:spcBef>
              <a:defRPr sz="3000"/>
            </a:pPr>
            <a:r>
              <a:rPr lang="en-US" sz="2000" dirty="0"/>
              <a:t>Otherwise, runs the block of code under “</a:t>
            </a:r>
            <a:r>
              <a:rPr lang="en-US" sz="2000" dirty="0" err="1"/>
              <a:t>elif</a:t>
            </a:r>
            <a:r>
              <a:rPr lang="en-US" sz="2000" dirty="0"/>
              <a:t>” only if the condition is true. </a:t>
            </a:r>
          </a:p>
          <a:p>
            <a:pPr algn="just" defTabSz="321457">
              <a:spcBef>
                <a:spcPts val="844"/>
              </a:spcBef>
              <a:defRPr sz="3000"/>
            </a:pPr>
            <a:r>
              <a:rPr lang="en-US" sz="2000" dirty="0"/>
              <a:t>Otherwise, r</a:t>
            </a:r>
            <a:r>
              <a:rPr sz="2000" dirty="0"/>
              <a:t>uns the “else” code otherwise.</a:t>
            </a:r>
          </a:p>
        </p:txBody>
      </p:sp>
      <p:sp>
        <p:nvSpPr>
          <p:cNvPr id="38" name="Conditional Statements">
            <a:extLst>
              <a:ext uri="{FF2B5EF4-FFF2-40B4-BE49-F238E27FC236}">
                <a16:creationId xmlns="" xmlns:a16="http://schemas.microsoft.com/office/drawing/2014/main" id="{7E96D47A-4C0B-A541-9AC0-CE6A748F15B3}"/>
              </a:ext>
            </a:extLst>
          </p:cNvPr>
          <p:cNvSpPr txBox="1">
            <a:spLocks/>
          </p:cNvSpPr>
          <p:nvPr/>
        </p:nvSpPr>
        <p:spPr>
          <a:xfrm>
            <a:off x="354230" y="231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Conditional Statements</a:t>
            </a:r>
          </a:p>
        </p:txBody>
      </p:sp>
      <p:sp>
        <p:nvSpPr>
          <p:cNvPr id="41" name="x &gt; 10">
            <a:extLst>
              <a:ext uri="{FF2B5EF4-FFF2-40B4-BE49-F238E27FC236}">
                <a16:creationId xmlns="" xmlns:a16="http://schemas.microsoft.com/office/drawing/2014/main" id="{E1E76758-83A2-1B4B-97E1-C0F31B40157E}"/>
              </a:ext>
            </a:extLst>
          </p:cNvPr>
          <p:cNvSpPr/>
          <p:nvPr/>
        </p:nvSpPr>
        <p:spPr>
          <a:xfrm>
            <a:off x="8450927" y="937129"/>
            <a:ext cx="854969" cy="58357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687" dirty="0"/>
              <a:t>x </a:t>
            </a:r>
            <a:r>
              <a:rPr lang="en-US" sz="1687" dirty="0"/>
              <a:t>&lt;</a:t>
            </a:r>
            <a:r>
              <a:rPr sz="1687" dirty="0"/>
              <a:t> 10</a:t>
            </a:r>
          </a:p>
        </p:txBody>
      </p:sp>
      <p:sp>
        <p:nvSpPr>
          <p:cNvPr id="42" name="x &gt; 10">
            <a:extLst>
              <a:ext uri="{FF2B5EF4-FFF2-40B4-BE49-F238E27FC236}">
                <a16:creationId xmlns="" xmlns:a16="http://schemas.microsoft.com/office/drawing/2014/main" id="{B757E07F-E318-BF4D-96B0-C517BFCE41D8}"/>
              </a:ext>
            </a:extLst>
          </p:cNvPr>
          <p:cNvSpPr/>
          <p:nvPr/>
        </p:nvSpPr>
        <p:spPr>
          <a:xfrm>
            <a:off x="10015231" y="922183"/>
            <a:ext cx="854969" cy="58357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1687" dirty="0"/>
              <a:t>x </a:t>
            </a:r>
            <a:r>
              <a:rPr lang="en-US" sz="1687" dirty="0"/>
              <a:t>=</a:t>
            </a:r>
            <a:r>
              <a:rPr sz="1687" dirty="0"/>
              <a:t>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226FDDA-E455-1A4F-BEC7-D1FEA6F5EF38}"/>
              </a:ext>
            </a:extLst>
          </p:cNvPr>
          <p:cNvSpPr/>
          <p:nvPr/>
        </p:nvSpPr>
        <p:spPr>
          <a:xfrm>
            <a:off x="7815390" y="690142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B011559-92EC-064C-9E9E-9CFEB2E0D846}"/>
              </a:ext>
            </a:extLst>
          </p:cNvPr>
          <p:cNvSpPr txBox="1"/>
          <p:nvPr/>
        </p:nvSpPr>
        <p:spPr>
          <a:xfrm>
            <a:off x="9054303" y="1475841"/>
            <a:ext cx="129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else if </a:t>
            </a:r>
          </a:p>
          <a:p>
            <a:r>
              <a:rPr lang="en-US" dirty="0"/>
              <a:t>True</a:t>
            </a:r>
          </a:p>
        </p:txBody>
      </p:sp>
      <p:sp>
        <p:nvSpPr>
          <p:cNvPr id="44" name="Arrow">
            <a:extLst>
              <a:ext uri="{FF2B5EF4-FFF2-40B4-BE49-F238E27FC236}">
                <a16:creationId xmlns="" xmlns:a16="http://schemas.microsoft.com/office/drawing/2014/main" id="{F90B89B9-D2A6-2E4C-A107-551DE3736D98}"/>
              </a:ext>
            </a:extLst>
          </p:cNvPr>
          <p:cNvSpPr/>
          <p:nvPr/>
        </p:nvSpPr>
        <p:spPr>
          <a:xfrm>
            <a:off x="9323172" y="973739"/>
            <a:ext cx="707844" cy="583597"/>
          </a:xfrm>
          <a:prstGeom prst="rightArrow">
            <a:avLst>
              <a:gd name="adj1" fmla="val 32000"/>
              <a:gd name="adj2" fmla="val 64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endParaRPr sz="1758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9C64EE2-ED4E-A740-8A63-EDB299363739}"/>
              </a:ext>
            </a:extLst>
          </p:cNvPr>
          <p:cNvSpPr/>
          <p:nvPr/>
        </p:nvSpPr>
        <p:spPr>
          <a:xfrm>
            <a:off x="9305896" y="675480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6" name="Arrow">
            <a:extLst>
              <a:ext uri="{FF2B5EF4-FFF2-40B4-BE49-F238E27FC236}">
                <a16:creationId xmlns="" xmlns:a16="http://schemas.microsoft.com/office/drawing/2014/main" id="{B2CB8AAB-C07D-174B-BBE0-FADE48C4D99A}"/>
              </a:ext>
            </a:extLst>
          </p:cNvPr>
          <p:cNvSpPr/>
          <p:nvPr/>
        </p:nvSpPr>
        <p:spPr>
          <a:xfrm rot="5400026">
            <a:off x="10092799" y="1507207"/>
            <a:ext cx="583587" cy="583597"/>
          </a:xfrm>
          <a:prstGeom prst="rightArrow">
            <a:avLst>
              <a:gd name="adj1" fmla="val 32000"/>
              <a:gd name="adj2" fmla="val 64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endParaRPr sz="1758"/>
          </a:p>
        </p:txBody>
      </p:sp>
      <p:sp>
        <p:nvSpPr>
          <p:cNvPr id="47" name="Do that!">
            <a:extLst>
              <a:ext uri="{FF2B5EF4-FFF2-40B4-BE49-F238E27FC236}">
                <a16:creationId xmlns="" xmlns:a16="http://schemas.microsoft.com/office/drawing/2014/main" id="{C9506D22-88D1-C748-9661-B11E07B27EE1}"/>
              </a:ext>
            </a:extLst>
          </p:cNvPr>
          <p:cNvSpPr/>
          <p:nvPr/>
        </p:nvSpPr>
        <p:spPr>
          <a:xfrm>
            <a:off x="9881818" y="2075067"/>
            <a:ext cx="1516520" cy="84746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 dirty="0"/>
              <a:t>Do </a:t>
            </a:r>
            <a:r>
              <a:rPr lang="en-US" sz="1687" dirty="0"/>
              <a:t>something else</a:t>
            </a:r>
            <a:r>
              <a:rPr sz="1687" dirty="0"/>
              <a:t>!</a:t>
            </a:r>
          </a:p>
        </p:txBody>
      </p:sp>
      <p:sp>
        <p:nvSpPr>
          <p:cNvPr id="48" name="Arrow">
            <a:extLst>
              <a:ext uri="{FF2B5EF4-FFF2-40B4-BE49-F238E27FC236}">
                <a16:creationId xmlns="" xmlns:a16="http://schemas.microsoft.com/office/drawing/2014/main" id="{99D9022D-2546-2843-8240-5FBAABD0A410}"/>
              </a:ext>
            </a:extLst>
          </p:cNvPr>
          <p:cNvSpPr/>
          <p:nvPr/>
        </p:nvSpPr>
        <p:spPr>
          <a:xfrm rot="5400026">
            <a:off x="8586617" y="2922529"/>
            <a:ext cx="583587" cy="583597"/>
          </a:xfrm>
          <a:prstGeom prst="rightArrow">
            <a:avLst>
              <a:gd name="adj1" fmla="val 32000"/>
              <a:gd name="adj2" fmla="val 64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endParaRPr sz="1758"/>
          </a:p>
        </p:txBody>
      </p:sp>
      <p:sp>
        <p:nvSpPr>
          <p:cNvPr id="49" name="Arrow">
            <a:extLst>
              <a:ext uri="{FF2B5EF4-FFF2-40B4-BE49-F238E27FC236}">
                <a16:creationId xmlns="" xmlns:a16="http://schemas.microsoft.com/office/drawing/2014/main" id="{0C84EF7E-C352-7745-BD4C-0915C57A7A1E}"/>
              </a:ext>
            </a:extLst>
          </p:cNvPr>
          <p:cNvSpPr/>
          <p:nvPr/>
        </p:nvSpPr>
        <p:spPr>
          <a:xfrm rot="5400026">
            <a:off x="10345993" y="2901544"/>
            <a:ext cx="583587" cy="583597"/>
          </a:xfrm>
          <a:prstGeom prst="rightArrow">
            <a:avLst>
              <a:gd name="adj1" fmla="val 32000"/>
              <a:gd name="adj2" fmla="val 64000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500">
                <a:solidFill>
                  <a:srgbClr val="FFFFFF"/>
                </a:solidFill>
              </a:defRPr>
            </a:pPr>
            <a:endParaRPr sz="1758"/>
          </a:p>
        </p:txBody>
      </p:sp>
      <p:sp>
        <p:nvSpPr>
          <p:cNvPr id="50" name="Rounded Rectangle">
            <a:extLst>
              <a:ext uri="{FF2B5EF4-FFF2-40B4-BE49-F238E27FC236}">
                <a16:creationId xmlns="" xmlns:a16="http://schemas.microsoft.com/office/drawing/2014/main" id="{92690104-D2D4-B441-A1C1-E7E322F1C6A4}"/>
              </a:ext>
            </a:extLst>
          </p:cNvPr>
          <p:cNvSpPr/>
          <p:nvPr/>
        </p:nvSpPr>
        <p:spPr>
          <a:xfrm>
            <a:off x="2394650" y="4269695"/>
            <a:ext cx="503457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F42127D-A320-0F46-B873-2D4E5693CEE3}"/>
              </a:ext>
            </a:extLst>
          </p:cNvPr>
          <p:cNvSpPr txBox="1"/>
          <p:nvPr/>
        </p:nvSpPr>
        <p:spPr>
          <a:xfrm>
            <a:off x="498765" y="4068518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indentation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6F5EA75C-7DD0-9F41-8D47-F68579573880}"/>
              </a:ext>
            </a:extLst>
          </p:cNvPr>
          <p:cNvCxnSpPr>
            <a:cxnSpLocks/>
          </p:cNvCxnSpPr>
          <p:nvPr/>
        </p:nvCxnSpPr>
        <p:spPr>
          <a:xfrm>
            <a:off x="1765880" y="4253184"/>
            <a:ext cx="618392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">
            <a:extLst>
              <a:ext uri="{FF2B5EF4-FFF2-40B4-BE49-F238E27FC236}">
                <a16:creationId xmlns="" xmlns:a16="http://schemas.microsoft.com/office/drawing/2014/main" id="{62B4D88B-A7F4-B349-AECD-01F63BF7972D}"/>
              </a:ext>
            </a:extLst>
          </p:cNvPr>
          <p:cNvSpPr/>
          <p:nvPr/>
        </p:nvSpPr>
        <p:spPr>
          <a:xfrm>
            <a:off x="2935797" y="3865523"/>
            <a:ext cx="815276" cy="31421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C48412D-C9AC-5641-842D-E926DDE0C7B7}"/>
              </a:ext>
            </a:extLst>
          </p:cNvPr>
          <p:cNvSpPr txBox="1"/>
          <p:nvPr/>
        </p:nvSpPr>
        <p:spPr>
          <a:xfrm>
            <a:off x="4298282" y="3810405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conditional</a:t>
            </a:r>
          </a:p>
        </p:txBody>
      </p:sp>
    </p:spTree>
    <p:extLst>
      <p:ext uri="{BB962C8B-B14F-4D97-AF65-F5344CB8AC3E}">
        <p14:creationId xmlns:p14="http://schemas.microsoft.com/office/powerpoint/2010/main" val="129023124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7" grpId="0"/>
      <p:bldP spid="29" grpId="0" animBg="1"/>
      <p:bldP spid="35" grpId="0" animBg="1"/>
      <p:bldP spid="50" grpId="0" animBg="1"/>
      <p:bldP spid="51" grpId="0"/>
      <p:bldP spid="55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358" t="10505" r="11150"/>
          <a:stretch/>
        </p:blipFill>
        <p:spPr>
          <a:xfrm>
            <a:off x="6483162" y="1538486"/>
            <a:ext cx="3164798" cy="3448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48B35D-A193-DC43-BA6F-86B7A1420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04"/>
          <a:stretch/>
        </p:blipFill>
        <p:spPr>
          <a:xfrm>
            <a:off x="2655997" y="2847971"/>
            <a:ext cx="2800573" cy="4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911015"/>
            <a:ext cx="74168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187" t="29667"/>
          <a:stretch/>
        </p:blipFill>
        <p:spPr>
          <a:xfrm>
            <a:off x="5787613" y="2173044"/>
            <a:ext cx="5045337" cy="34310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99EA5CA-B159-9541-8AC6-2E5F3B87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34"/>
          <a:stretch/>
        </p:blipFill>
        <p:spPr>
          <a:xfrm>
            <a:off x="1961444" y="3060699"/>
            <a:ext cx="2501223" cy="8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541" t="28360"/>
          <a:stretch/>
        </p:blipFill>
        <p:spPr>
          <a:xfrm>
            <a:off x="5534233" y="1641621"/>
            <a:ext cx="4943715" cy="4410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64" y="633120"/>
            <a:ext cx="9626600" cy="74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3CA6A1-5B38-6B44-B9DC-5AB9BDB2B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21" y="2807533"/>
            <a:ext cx="2960511" cy="14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01BACC-4CE7-9E41-B797-5DBA946EA09E}"/>
              </a:ext>
            </a:extLst>
          </p:cNvPr>
          <p:cNvSpPr txBox="1"/>
          <p:nvPr/>
        </p:nvSpPr>
        <p:spPr>
          <a:xfrm>
            <a:off x="1560688" y="117693"/>
            <a:ext cx="88166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Q11.2.A </a:t>
            </a:r>
            <a:endParaRPr lang="en-US" dirty="0"/>
          </a:p>
          <a:p>
            <a:r>
              <a:rPr lang="en-US" dirty="0"/>
              <a:t>A UK currency conversion company calculates the amount received by the customer as:</a:t>
            </a:r>
          </a:p>
          <a:p>
            <a:endParaRPr lang="en-US" dirty="0"/>
          </a:p>
          <a:p>
            <a:pPr algn="ctr"/>
            <a:r>
              <a:rPr lang="en-US" dirty="0"/>
              <a:t>r = p * m * f </a:t>
            </a:r>
          </a:p>
          <a:p>
            <a:pPr algn="ctr"/>
            <a:endParaRPr lang="en-US" dirty="0"/>
          </a:p>
          <a:p>
            <a:r>
              <a:rPr lang="en-US" dirty="0"/>
              <a:t>r = amount received by customer</a:t>
            </a:r>
          </a:p>
          <a:p>
            <a:r>
              <a:rPr lang="en-US" dirty="0" smtClean="0"/>
              <a:t>p </a:t>
            </a:r>
            <a:r>
              <a:rPr lang="en-US" dirty="0"/>
              <a:t>= amount </a:t>
            </a:r>
            <a:r>
              <a:rPr lang="en-US" dirty="0" smtClean="0"/>
              <a:t>paid by customer  </a:t>
            </a:r>
            <a:r>
              <a:rPr lang="en-US" dirty="0"/>
              <a:t>(GBP £)</a:t>
            </a:r>
          </a:p>
          <a:p>
            <a:r>
              <a:rPr lang="en-US" dirty="0"/>
              <a:t>m = market conversion rate</a:t>
            </a:r>
          </a:p>
          <a:p>
            <a:r>
              <a:rPr lang="en-US" dirty="0"/>
              <a:t>f = scale factor (depends on r)</a:t>
            </a:r>
          </a:p>
          <a:p>
            <a:endParaRPr lang="en-US" dirty="0"/>
          </a:p>
          <a:p>
            <a:r>
              <a:rPr lang="en-US" b="1" dirty="0"/>
              <a:t>m</a:t>
            </a:r>
            <a:r>
              <a:rPr lang="en-US" dirty="0"/>
              <a:t> depends on the currency being bought.</a:t>
            </a:r>
          </a:p>
          <a:p>
            <a:r>
              <a:rPr lang="en-US" dirty="0"/>
              <a:t>For US dollars $, m = 1.36</a:t>
            </a:r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 depends on the amount paid: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program using conditional statements to calculate </a:t>
            </a:r>
            <a:r>
              <a:rPr lang="en-US" b="1" dirty="0"/>
              <a:t>r</a:t>
            </a:r>
            <a:r>
              <a:rPr lang="en-US" dirty="0"/>
              <a:t>, for an input value, </a:t>
            </a:r>
            <a:r>
              <a:rPr lang="en-US" b="1" dirty="0"/>
              <a:t>p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="" xmlns:a16="http://schemas.microsoft.com/office/drawing/2014/main" id="{5274D4A6-849C-ED48-BE5F-5B264EFCC5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6710" y="4199467"/>
              <a:ext cx="352777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9689">
                      <a:extLst>
                        <a:ext uri="{9D8B030D-6E8A-4147-A177-3AD203B41FA5}">
                          <a16:colId xmlns="" xmlns:a16="http://schemas.microsoft.com/office/drawing/2014/main" val="3725374914"/>
                        </a:ext>
                      </a:extLst>
                    </a:gridCol>
                    <a:gridCol w="778090">
                      <a:extLst>
                        <a:ext uri="{9D8B030D-6E8A-4147-A177-3AD203B41FA5}">
                          <a16:colId xmlns="" xmlns:a16="http://schemas.microsoft.com/office/drawing/2014/main" val="1079524337"/>
                        </a:ext>
                      </a:extLst>
                    </a:gridCol>
                  </a:tblGrid>
                  <a:tr h="328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00109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ea typeface="Cambria Math" panose="02040503050406030204" pitchFamily="18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£100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6373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£100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dirty="0"/>
                            <a:t> r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 £1,000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333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£1000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dirty="0"/>
                            <a:t> r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 £10,000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110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dirty="0"/>
                            <a:t>  £10,000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25071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274D4A6-849C-ED48-BE5F-5B264EFCC5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6710" y="4199467"/>
              <a:ext cx="352777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9689">
                      <a:extLst>
                        <a:ext uri="{9D8B030D-6E8A-4147-A177-3AD203B41FA5}">
                          <a16:colId xmlns:a16="http://schemas.microsoft.com/office/drawing/2014/main" val="3725374914"/>
                        </a:ext>
                      </a:extLst>
                    </a:gridCol>
                    <a:gridCol w="778090">
                      <a:extLst>
                        <a:ext uri="{9D8B030D-6E8A-4147-A177-3AD203B41FA5}">
                          <a16:colId xmlns:a16="http://schemas.microsoft.com/office/drawing/2014/main" val="107952433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109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103333" r="-29493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73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210345" r="-2949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33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300000" r="-2949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10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413793" r="-2949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50718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69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ops"/>
          <p:cNvSpPr txBox="1">
            <a:spLocks noGrp="1"/>
          </p:cNvSpPr>
          <p:nvPr>
            <p:ph type="title"/>
          </p:nvPr>
        </p:nvSpPr>
        <p:spPr>
          <a:xfrm>
            <a:off x="616893" y="244849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Loops</a:t>
            </a:r>
          </a:p>
        </p:txBody>
      </p:sp>
      <p:sp>
        <p:nvSpPr>
          <p:cNvPr id="125" name="Do this!"/>
          <p:cNvSpPr/>
          <p:nvPr/>
        </p:nvSpPr>
        <p:spPr>
          <a:xfrm>
            <a:off x="2559950" y="2215723"/>
            <a:ext cx="1170576" cy="6260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sz="1969"/>
              <a:t>Do this!</a:t>
            </a:r>
          </a:p>
        </p:txBody>
      </p:sp>
      <p:sp>
        <p:nvSpPr>
          <p:cNvPr id="126" name="Do this!"/>
          <p:cNvSpPr/>
          <p:nvPr/>
        </p:nvSpPr>
        <p:spPr>
          <a:xfrm>
            <a:off x="2559950" y="2867419"/>
            <a:ext cx="1170576" cy="6260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sz="1969"/>
              <a:t>Do this!</a:t>
            </a:r>
          </a:p>
        </p:txBody>
      </p:sp>
      <p:sp>
        <p:nvSpPr>
          <p:cNvPr id="127" name="Do this!"/>
          <p:cNvSpPr/>
          <p:nvPr/>
        </p:nvSpPr>
        <p:spPr>
          <a:xfrm>
            <a:off x="2559950" y="3519115"/>
            <a:ext cx="1170576" cy="6260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sz="1969"/>
              <a:t>Do this!</a:t>
            </a:r>
          </a:p>
        </p:txBody>
      </p:sp>
      <p:sp>
        <p:nvSpPr>
          <p:cNvPr id="128" name="Do this!"/>
          <p:cNvSpPr/>
          <p:nvPr/>
        </p:nvSpPr>
        <p:spPr>
          <a:xfrm>
            <a:off x="2559950" y="4170811"/>
            <a:ext cx="1170576" cy="6260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sz="1969"/>
              <a:t>Do this!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6434913" y="2215722"/>
            <a:ext cx="1625099" cy="2419311"/>
            <a:chOff x="0" y="-1"/>
            <a:chExt cx="2311250" cy="3440796"/>
          </a:xfrm>
        </p:grpSpPr>
        <p:sp>
          <p:nvSpPr>
            <p:cNvPr id="129" name="Rectangle"/>
            <p:cNvSpPr/>
            <p:nvPr/>
          </p:nvSpPr>
          <p:spPr>
            <a:xfrm rot="16200000">
              <a:off x="1462250" y="-316818"/>
              <a:ext cx="160867" cy="150521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30" name="Arrow"/>
            <p:cNvSpPr/>
            <p:nvPr/>
          </p:nvSpPr>
          <p:spPr>
            <a:xfrm rot="5400000">
              <a:off x="197409" y="2230844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31" name="Do this!"/>
            <p:cNvSpPr/>
            <p:nvPr/>
          </p:nvSpPr>
          <p:spPr>
            <a:xfrm>
              <a:off x="0" y="1248143"/>
              <a:ext cx="1664819" cy="89038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1969"/>
                <a:t>Do this!</a:t>
              </a:r>
            </a:p>
          </p:txBody>
        </p:sp>
        <p:sp>
          <p:nvSpPr>
            <p:cNvPr id="132" name="Arrow"/>
            <p:cNvSpPr/>
            <p:nvPr/>
          </p:nvSpPr>
          <p:spPr>
            <a:xfrm rot="5400000">
              <a:off x="197409" y="377130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33" name="Rectangle"/>
            <p:cNvSpPr/>
            <p:nvPr/>
          </p:nvSpPr>
          <p:spPr>
            <a:xfrm rot="16200000">
              <a:off x="1462250" y="2367116"/>
              <a:ext cx="160867" cy="150521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34" name="Rectangle"/>
            <p:cNvSpPr/>
            <p:nvPr/>
          </p:nvSpPr>
          <p:spPr>
            <a:xfrm>
              <a:off x="2167315" y="354910"/>
              <a:ext cx="143935" cy="283375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35" name="x&lt;8"/>
            <p:cNvSpPr/>
            <p:nvPr/>
          </p:nvSpPr>
          <p:spPr>
            <a:xfrm>
              <a:off x="1222357" y="2798651"/>
              <a:ext cx="752095" cy="642144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66" dirty="0"/>
                <a:t>x&lt;8</a:t>
              </a:r>
            </a:p>
          </p:txBody>
        </p:sp>
      </p:grpSp>
      <p:sp>
        <p:nvSpPr>
          <p:cNvPr id="137" name="# iterations"/>
          <p:cNvSpPr txBox="1"/>
          <p:nvPr/>
        </p:nvSpPr>
        <p:spPr>
          <a:xfrm>
            <a:off x="4640405" y="5196250"/>
            <a:ext cx="14745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spcBef>
                <a:spcPts val="844"/>
              </a:spcBef>
              <a:defRPr sz="3000"/>
            </a:pPr>
            <a:r>
              <a:rPr lang="en-GB" sz="2109" dirty="0"/>
              <a:t>n iterations</a:t>
            </a:r>
            <a:endParaRPr sz="2109" baseline="3333" dirty="0"/>
          </a:p>
        </p:txBody>
      </p:sp>
      <p:sp>
        <p:nvSpPr>
          <p:cNvPr id="138" name="condition"/>
          <p:cNvSpPr txBox="1"/>
          <p:nvPr/>
        </p:nvSpPr>
        <p:spPr>
          <a:xfrm>
            <a:off x="6920870" y="5191785"/>
            <a:ext cx="125638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457200">
              <a:spcBef>
                <a:spcPts val="1200"/>
              </a:spcBef>
              <a:defRPr sz="3000"/>
            </a:lvl1pPr>
          </a:lstStyle>
          <a:p>
            <a:r>
              <a:rPr sz="2109"/>
              <a:t>condition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4350799" y="2215722"/>
            <a:ext cx="1625099" cy="2250112"/>
            <a:chOff x="0" y="-1"/>
            <a:chExt cx="2311250" cy="3200158"/>
          </a:xfrm>
        </p:grpSpPr>
        <p:sp>
          <p:nvSpPr>
            <p:cNvPr id="139" name="Rectangle"/>
            <p:cNvSpPr/>
            <p:nvPr/>
          </p:nvSpPr>
          <p:spPr>
            <a:xfrm rot="16200000">
              <a:off x="1462250" y="-316818"/>
              <a:ext cx="160867" cy="150521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40" name="Arrow"/>
            <p:cNvSpPr/>
            <p:nvPr/>
          </p:nvSpPr>
          <p:spPr>
            <a:xfrm rot="5400000">
              <a:off x="197409" y="2230844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41" name="Arrow"/>
            <p:cNvSpPr/>
            <p:nvPr/>
          </p:nvSpPr>
          <p:spPr>
            <a:xfrm rot="5400000">
              <a:off x="197409" y="377130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42" name="Rectangle"/>
            <p:cNvSpPr/>
            <p:nvPr/>
          </p:nvSpPr>
          <p:spPr>
            <a:xfrm rot="16200000">
              <a:off x="1462250" y="2367116"/>
              <a:ext cx="160867" cy="150521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43" name="Rectangle"/>
            <p:cNvSpPr/>
            <p:nvPr/>
          </p:nvSpPr>
          <p:spPr>
            <a:xfrm>
              <a:off x="2167315" y="354910"/>
              <a:ext cx="143935" cy="283375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44" name="4"/>
            <p:cNvSpPr/>
            <p:nvPr/>
          </p:nvSpPr>
          <p:spPr>
            <a:xfrm>
              <a:off x="1198786" y="90736"/>
              <a:ext cx="640655" cy="64214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66" dirty="0"/>
                <a:t>4</a:t>
              </a:r>
            </a:p>
          </p:txBody>
        </p:sp>
        <p:sp>
          <p:nvSpPr>
            <p:cNvPr id="145" name="Do this!"/>
            <p:cNvSpPr/>
            <p:nvPr/>
          </p:nvSpPr>
          <p:spPr>
            <a:xfrm>
              <a:off x="0" y="1248143"/>
              <a:ext cx="1664819" cy="89038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1969"/>
                <a:t>Do this!</a:t>
              </a:r>
            </a:p>
          </p:txBody>
        </p:sp>
      </p:grpSp>
      <p:sp>
        <p:nvSpPr>
          <p:cNvPr id="147" name="For Loop"/>
          <p:cNvSpPr/>
          <p:nvPr/>
        </p:nvSpPr>
        <p:spPr>
          <a:xfrm>
            <a:off x="4678471" y="5897317"/>
            <a:ext cx="1398376" cy="62604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sz="1687" b="1"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rPr sz="1687"/>
              <a:t> Loop</a:t>
            </a:r>
          </a:p>
        </p:txBody>
      </p:sp>
      <p:sp>
        <p:nvSpPr>
          <p:cNvPr id="148" name="While Loop"/>
          <p:cNvSpPr/>
          <p:nvPr/>
        </p:nvSpPr>
        <p:spPr>
          <a:xfrm>
            <a:off x="6849874" y="5897317"/>
            <a:ext cx="1398376" cy="62604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sz="1687" b="1">
                <a:latin typeface="Helvetica"/>
                <a:ea typeface="Helvetica"/>
                <a:cs typeface="Helvetica"/>
                <a:sym typeface="Helvetica"/>
              </a:rPr>
              <a:t>While</a:t>
            </a:r>
            <a:r>
              <a:rPr sz="1687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124799884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 advAuto="0"/>
      <p:bldP spid="126" grpId="0" animBg="1" advAuto="0"/>
      <p:bldP spid="127" grpId="0" animBg="1" advAuto="0"/>
      <p:bldP spid="128" grpId="0" animBg="1" advAuto="0"/>
      <p:bldP spid="136" grpId="0" animBg="1" advAuto="0"/>
      <p:bldP spid="137" grpId="0" animBg="1" advAuto="0"/>
      <p:bldP spid="138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524</Words>
  <Application>Microsoft Macintosh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Helvetica</vt:lpstr>
      <vt:lpstr>Arial</vt:lpstr>
      <vt:lpstr>Office Theme</vt:lpstr>
      <vt:lpstr>Introduction to Computer Programming  Lecture 11.2:   Review :  Control Flow &amp; Loops</vt:lpstr>
      <vt:lpstr>Conditional Statements</vt:lpstr>
      <vt:lpstr>Conditional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</vt:lpstr>
      <vt:lpstr>For Loop </vt:lpstr>
      <vt:lpstr>While Loop</vt:lpstr>
      <vt:lpstr>PowerPoint Presentation</vt:lpstr>
      <vt:lpstr>Break &amp; Continue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 Lecture 11.2:   Review :  Control Flow &amp; Loops</dc:title>
  <dc:creator>Hemma Philamore</dc:creator>
  <cp:lastModifiedBy>Hemma Philamore</cp:lastModifiedBy>
  <cp:revision>10</cp:revision>
  <dcterms:created xsi:type="dcterms:W3CDTF">2021-01-05T16:40:59Z</dcterms:created>
  <dcterms:modified xsi:type="dcterms:W3CDTF">2021-01-07T17:26:52Z</dcterms:modified>
</cp:coreProperties>
</file>