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8" r:id="rId2"/>
    <p:sldId id="259" r:id="rId3"/>
    <p:sldId id="268" r:id="rId4"/>
    <p:sldId id="269" r:id="rId5"/>
    <p:sldId id="265" r:id="rId6"/>
    <p:sldId id="270" r:id="rId7"/>
    <p:sldId id="279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8"/>
    <p:restoredTop sz="96327"/>
  </p:normalViewPr>
  <p:slideViewPr>
    <p:cSldViewPr snapToGrid="0" snapToObjects="1">
      <p:cViewPr varScale="1">
        <p:scale>
          <a:sx n="75" d="100"/>
          <a:sy n="75" d="100"/>
        </p:scale>
        <p:origin x="184" y="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23D77-C0E2-094E-BF87-67686898933E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994F2-05D0-EF4A-9E62-50184C806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0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01CADF-DFEC-634A-AABC-B32C1A0C2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98CB7B-14EA-1A45-BEFF-C8E3B39E3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A70808-B4CC-4D4B-8EEE-FED9A3BC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EA7C-E57B-134F-BA06-DAA1E85C4AE6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B24B1-89A0-6546-B54A-1D1186B2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38EB4D-16CA-1C44-B055-A5B78593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FAEC-8178-DD4E-A44A-92D542B3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E66FC5-04D4-8349-9322-3B251B39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228C67-E62C-9B44-81A7-4D5F3973E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497A73-FC71-414F-9249-5563AB2F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EA7C-E57B-134F-BA06-DAA1E85C4AE6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A719DE-5EDA-F946-899A-E45E1CBC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CCFDB9-3163-B948-A5E4-7AE417DF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FAEC-8178-DD4E-A44A-92D542B3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2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D9780AD-044F-B345-9CA0-80CBAB74E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BCD314-44CC-F244-B2E2-C17AF7827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E1DAB7-0298-634C-AA55-AFDB885B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EA7C-E57B-134F-BA06-DAA1E85C4AE6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4CCBF5-5239-8142-8920-B4A39DD3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DF5E84-C219-F746-8DF3-A2E459C1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FAEC-8178-DD4E-A44A-92D542B3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40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91709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E48C7F-3B29-1C44-BE72-F27ABB01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705A3E-EDE0-5E41-8C6D-5C2E9E772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EAB34C-8D37-6043-9ED2-90D0170C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EA7C-E57B-134F-BA06-DAA1E85C4AE6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A83E53-782E-064C-8A1A-58502E43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0512CC-0B57-5444-BC23-129CCBCB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FAEC-8178-DD4E-A44A-92D542B3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2A4292-3CC7-F746-9C3D-1FC3D457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0FE972-D082-264A-B64C-2F4EF11FF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B85B29-0D89-0A41-A7D4-AC059182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EA7C-E57B-134F-BA06-DAA1E85C4AE6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EDD611-9EC6-D34C-B6C3-FBD2E07E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3F66AC-C954-204E-8029-B2373DE9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FAEC-8178-DD4E-A44A-92D542B3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E955B9-4907-C442-91B1-553E7BAB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119991-759A-7949-807C-2EC828DA3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3D7320A-2C02-F545-83DE-21D92F3B5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00C2C6-1541-FA4F-8D01-52F60F55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EA7C-E57B-134F-BA06-DAA1E85C4AE6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2BF35E-3742-3C40-901A-ED21444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B517D2-015D-A045-973D-2ED5E0C7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FAEC-8178-DD4E-A44A-92D542B3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7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6054DE-EE1E-6A42-9669-217E567F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A5BC4A-6793-6449-943A-9C6C51C3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5F0F3A9-368B-4B44-BEA2-1D55F4DC9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357A88C-7A1C-AD41-9886-666AF6787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B32AAEA-21F0-344D-8A58-4424507C5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3F0914A-1264-1A4C-9301-B4B80322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EA7C-E57B-134F-BA06-DAA1E85C4AE6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788670C-6D82-904E-BE58-2B72B8C9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13A4A8A-46A8-C74E-AB11-D16E98A3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FAEC-8178-DD4E-A44A-92D542B3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3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279E55-CE5C-6746-AB0A-66243E9C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DAB5DA2-65E9-BA48-8BAC-39BCF5BD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EA7C-E57B-134F-BA06-DAA1E85C4AE6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9D04E34-EAB2-ED40-8BAC-6852A7F3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C7EB6-867D-4545-B913-8F2840A7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FAEC-8178-DD4E-A44A-92D542B3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6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684D150-9017-4046-97D3-DB8FC79B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EA7C-E57B-134F-BA06-DAA1E85C4AE6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7A61566-B2AC-4646-AEAF-50B84592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9BBCAF-2A73-664A-91E6-997D924C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FAEC-8178-DD4E-A44A-92D542B3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230C64-6BC7-CF4D-A9F2-F7B363A1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D5879C-7C54-5145-A331-EE45EA16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800E28A-2C17-384A-B237-1EA46697A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DB826AB-A38C-E941-95F4-396EA506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EA7C-E57B-134F-BA06-DAA1E85C4AE6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B1BFFD-CA01-9C4F-BC70-CEBE6EB1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9D873E-22DC-974B-A313-D168377F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FAEC-8178-DD4E-A44A-92D542B3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7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79FAB-A954-0145-B018-FF5B2879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466C55D-07A2-4B4D-9D2C-C66AF39C0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BAE797-52FC-4342-8DC0-9D3609FF0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E68A112-A470-9842-B5EF-60A4C202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EA7C-E57B-134F-BA06-DAA1E85C4AE6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EE01DC-26BF-854C-B957-DCE5E375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030F69-CF59-1041-8E6E-22DCFCF5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FAEC-8178-DD4E-A44A-92D542B3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E51ACFC-B9F6-404B-93DC-B4D8055A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A44D21-12C9-C447-83C7-A15342302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8F500-1A1A-6F4C-92C5-D7B5AC847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5EA7C-E57B-134F-BA06-DAA1E85C4AE6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08B66-F26F-BF4E-B3BF-DB2618931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0D0A8A-463B-0F4F-B135-6B8649815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FAEC-8178-DD4E-A44A-92D542B3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7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ntroduction to Computer Programming Lecture 1:…"/>
          <p:cNvSpPr txBox="1">
            <a:spLocks noGrp="1"/>
          </p:cNvSpPr>
          <p:nvPr>
            <p:ph type="ctrTitle"/>
          </p:nvPr>
        </p:nvSpPr>
        <p:spPr>
          <a:xfrm>
            <a:off x="982362" y="2088987"/>
            <a:ext cx="9775031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</a:t>
            </a:r>
            <a:r>
              <a:rPr lang="en-GB" dirty="0"/>
              <a:t/>
            </a:r>
            <a:br>
              <a:rPr lang="en-GB" dirty="0"/>
            </a:br>
            <a:r>
              <a:rPr dirty="0"/>
              <a:t>Lecture 1</a:t>
            </a:r>
            <a:r>
              <a:rPr lang="en-GB" dirty="0" smtClean="0"/>
              <a:t>1.3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/>
              <a:t>Review : </a:t>
            </a:r>
            <a:br>
              <a:rPr lang="en-GB" dirty="0"/>
            </a:br>
            <a:r>
              <a:rPr lang="en-GB" dirty="0"/>
              <a:t>Functions,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Reading </a:t>
            </a:r>
            <a:r>
              <a:rPr lang="en-GB" dirty="0"/>
              <a:t>and Writing Files</a:t>
            </a:r>
            <a:endParaRPr dirty="0"/>
          </a:p>
        </p:txBody>
      </p:sp>
      <p:sp>
        <p:nvSpPr>
          <p:cNvPr id="129" name="Department of Engineering Mathematics"/>
          <p:cNvSpPr txBox="1"/>
          <p:nvPr/>
        </p:nvSpPr>
        <p:spPr>
          <a:xfrm>
            <a:off x="1902980" y="5198391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31" name="Helmut Hauser"/>
          <p:cNvSpPr txBox="1"/>
          <p:nvPr/>
        </p:nvSpPr>
        <p:spPr>
          <a:xfrm>
            <a:off x="1902980" y="4801020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sz="2316" dirty="0"/>
              <a:t>He</a:t>
            </a:r>
            <a:r>
              <a:rPr lang="en-GB" sz="2316" dirty="0" err="1"/>
              <a:t>mma</a:t>
            </a:r>
            <a:r>
              <a:rPr lang="en-GB" sz="2316" dirty="0"/>
              <a:t> Philamore</a:t>
            </a:r>
            <a:endParaRPr sz="2316" dirty="0"/>
          </a:p>
          <a:p>
            <a:pPr algn="ctr"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4558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04851" y="213833"/>
            <a:ext cx="7107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Closing Files Automatically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959FE56-2732-1044-991C-10724F30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15" y="1363812"/>
            <a:ext cx="2971800" cy="1435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F91BBAF-6BF8-464F-A75E-078EE75EC1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5"/>
          <a:stretch/>
        </p:blipFill>
        <p:spPr>
          <a:xfrm>
            <a:off x="1373415" y="4163355"/>
            <a:ext cx="3250095" cy="18858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xmlns="" id="{B7E7047E-BF96-C44B-AE55-9EC6641B9EB9}"/>
              </a:ext>
            </a:extLst>
          </p:cNvPr>
          <p:cNvSpPr/>
          <p:nvPr/>
        </p:nvSpPr>
        <p:spPr>
          <a:xfrm>
            <a:off x="4987722" y="1592989"/>
            <a:ext cx="1341912" cy="97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xmlns="" id="{8BB80844-7E63-1C45-8C5B-088EAF8EA145}"/>
              </a:ext>
            </a:extLst>
          </p:cNvPr>
          <p:cNvSpPr/>
          <p:nvPr/>
        </p:nvSpPr>
        <p:spPr>
          <a:xfrm>
            <a:off x="5067234" y="4556552"/>
            <a:ext cx="1341912" cy="97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AD428B-BE58-9542-B806-026056822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871" y="1567011"/>
            <a:ext cx="3517900" cy="1028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E7FBB94-ECB5-3744-B5DF-1A7B3E368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871" y="4617888"/>
            <a:ext cx="3721100" cy="8763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B2DEA131-1002-1448-98B6-FD1F5C912226}"/>
              </a:ext>
            </a:extLst>
          </p:cNvPr>
          <p:cNvCxnSpPr>
            <a:cxnSpLocks/>
          </p:cNvCxnSpPr>
          <p:nvPr/>
        </p:nvCxnSpPr>
        <p:spPr>
          <a:xfrm flipV="1">
            <a:off x="7265505" y="2569734"/>
            <a:ext cx="0" cy="700240"/>
          </a:xfrm>
          <a:prstGeom prst="straightConnector1">
            <a:avLst/>
          </a:prstGeom>
          <a:ln w="412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90C4136C-AB8E-D548-9B7E-46E74910DBE6}"/>
              </a:ext>
            </a:extLst>
          </p:cNvPr>
          <p:cNvCxnSpPr>
            <a:cxnSpLocks/>
          </p:cNvCxnSpPr>
          <p:nvPr/>
        </p:nvCxnSpPr>
        <p:spPr>
          <a:xfrm flipV="1">
            <a:off x="7265505" y="5348928"/>
            <a:ext cx="0" cy="700240"/>
          </a:xfrm>
          <a:prstGeom prst="straightConnector1">
            <a:avLst/>
          </a:prstGeom>
          <a:ln w="412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D9C61B7-30BC-9144-9264-E47F3D98B5BB}"/>
              </a:ext>
            </a:extLst>
          </p:cNvPr>
          <p:cNvSpPr txBox="1"/>
          <p:nvPr/>
        </p:nvSpPr>
        <p:spPr>
          <a:xfrm>
            <a:off x="7323876" y="3005451"/>
            <a:ext cx="325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closes automatically at end of indented code block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02F5BD7-CAD8-AE44-BC19-64CFC8C2BB18}"/>
              </a:ext>
            </a:extLst>
          </p:cNvPr>
          <p:cNvSpPr txBox="1"/>
          <p:nvPr/>
        </p:nvSpPr>
        <p:spPr>
          <a:xfrm>
            <a:off x="7323876" y="5726002"/>
            <a:ext cx="325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closes automatically at end of indented code block</a:t>
            </a:r>
          </a:p>
        </p:txBody>
      </p:sp>
    </p:spTree>
    <p:extLst>
      <p:ext uri="{BB962C8B-B14F-4D97-AF65-F5344CB8AC3E}">
        <p14:creationId xmlns:p14="http://schemas.microsoft.com/office/powerpoint/2010/main" val="19170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unctions often lead to cleaner code that is easier to understand and maintain. Code is typically smaller and more reusable."/>
          <p:cNvSpPr txBox="1"/>
          <p:nvPr/>
        </p:nvSpPr>
        <p:spPr>
          <a:xfrm>
            <a:off x="3089069" y="904828"/>
            <a:ext cx="5532597" cy="1435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lnSpc>
                <a:spcPct val="150000"/>
              </a:lnSpc>
              <a:defRPr sz="2800"/>
            </a:pPr>
            <a:r>
              <a:rPr lang="en-GB" sz="1969" b="1" dirty="0">
                <a:sym typeface="Helvetica"/>
              </a:rPr>
              <a:t>C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leaner code</a:t>
            </a:r>
            <a:r>
              <a:rPr sz="1969" dirty="0"/>
              <a:t> </a:t>
            </a:r>
            <a:r>
              <a:rPr lang="en-GB" sz="1969" dirty="0"/>
              <a:t>:</a:t>
            </a:r>
            <a:r>
              <a:rPr sz="1969" dirty="0"/>
              <a:t> easier to understand and maintain. </a:t>
            </a:r>
            <a:endParaRPr lang="en-GB" sz="1969" dirty="0"/>
          </a:p>
          <a:p>
            <a:pPr algn="l">
              <a:lnSpc>
                <a:spcPct val="150000"/>
              </a:lnSpc>
              <a:defRPr sz="2800"/>
            </a:pPr>
            <a:r>
              <a:rPr lang="en-GB" sz="1969" b="1" dirty="0">
                <a:sym typeface="Helvetica"/>
              </a:rPr>
              <a:t>S</a:t>
            </a:r>
            <a:r>
              <a:rPr lang="en-GB" sz="1969" b="1" dirty="0">
                <a:latin typeface="Helvetica"/>
                <a:ea typeface="Helvetica"/>
                <a:cs typeface="Helvetica"/>
                <a:sym typeface="Helvetica"/>
              </a:rPr>
              <a:t>horter</a:t>
            </a:r>
          </a:p>
          <a:p>
            <a:pPr algn="l">
              <a:lnSpc>
                <a:spcPct val="150000"/>
              </a:lnSpc>
              <a:defRPr sz="2800"/>
            </a:pPr>
            <a:r>
              <a:rPr lang="en-GB" sz="1969" b="1" dirty="0">
                <a:latin typeface="Helvetica"/>
                <a:ea typeface="Helvetica"/>
                <a:cs typeface="Helvetica"/>
                <a:sym typeface="Helvetica"/>
              </a:rPr>
              <a:t>M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ore</a:t>
            </a:r>
            <a:r>
              <a:rPr sz="1969" dirty="0"/>
              <a:t>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reusable</a:t>
            </a:r>
            <a:endParaRPr sz="1969" dirty="0"/>
          </a:p>
        </p:txBody>
      </p:sp>
      <p:sp>
        <p:nvSpPr>
          <p:cNvPr id="152" name="Some code"/>
          <p:cNvSpPr/>
          <p:nvPr/>
        </p:nvSpPr>
        <p:spPr>
          <a:xfrm>
            <a:off x="2874713" y="2500982"/>
            <a:ext cx="1757149" cy="3847945"/>
          </a:xfrm>
          <a:prstGeom prst="roundRect">
            <a:avLst>
              <a:gd name="adj" fmla="val 7623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Some code</a:t>
            </a:r>
          </a:p>
        </p:txBody>
      </p:sp>
      <p:sp>
        <p:nvSpPr>
          <p:cNvPr id="153" name="Some code"/>
          <p:cNvSpPr/>
          <p:nvPr/>
        </p:nvSpPr>
        <p:spPr>
          <a:xfrm>
            <a:off x="2874713" y="2500746"/>
            <a:ext cx="1757149" cy="414733"/>
          </a:xfrm>
          <a:prstGeom prst="roundRect">
            <a:avLst>
              <a:gd name="adj" fmla="val 32297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 dirty="0"/>
              <a:t>Some code</a:t>
            </a:r>
          </a:p>
        </p:txBody>
      </p:sp>
      <p:sp>
        <p:nvSpPr>
          <p:cNvPr id="154" name="Some code"/>
          <p:cNvSpPr/>
          <p:nvPr/>
        </p:nvSpPr>
        <p:spPr>
          <a:xfrm>
            <a:off x="2874713" y="3723133"/>
            <a:ext cx="1757149" cy="414733"/>
          </a:xfrm>
          <a:prstGeom prst="roundRect">
            <a:avLst>
              <a:gd name="adj" fmla="val 32297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Some code</a:t>
            </a:r>
          </a:p>
        </p:txBody>
      </p:sp>
      <p:sp>
        <p:nvSpPr>
          <p:cNvPr id="155" name="Some code"/>
          <p:cNvSpPr/>
          <p:nvPr/>
        </p:nvSpPr>
        <p:spPr>
          <a:xfrm>
            <a:off x="2874713" y="5580550"/>
            <a:ext cx="1757149" cy="414733"/>
          </a:xfrm>
          <a:prstGeom prst="roundRect">
            <a:avLst>
              <a:gd name="adj" fmla="val 32297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Some code</a:t>
            </a:r>
          </a:p>
        </p:txBody>
      </p:sp>
      <p:sp>
        <p:nvSpPr>
          <p:cNvPr id="156" name="Arrow"/>
          <p:cNvSpPr/>
          <p:nvPr/>
        </p:nvSpPr>
        <p:spPr>
          <a:xfrm>
            <a:off x="4744332" y="4188227"/>
            <a:ext cx="892969" cy="584871"/>
          </a:xfrm>
          <a:prstGeom prst="rightArrow">
            <a:avLst>
              <a:gd name="adj1" fmla="val 32000"/>
              <a:gd name="adj2" fmla="val 53041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57" name="function def."/>
          <p:cNvSpPr/>
          <p:nvPr/>
        </p:nvSpPr>
        <p:spPr>
          <a:xfrm>
            <a:off x="5917798" y="2532572"/>
            <a:ext cx="1757149" cy="414733"/>
          </a:xfrm>
          <a:prstGeom prst="roundRect">
            <a:avLst>
              <a:gd name="adj" fmla="val 32297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 dirty="0"/>
              <a:t>function def</a:t>
            </a:r>
          </a:p>
        </p:txBody>
      </p:sp>
      <p:sp>
        <p:nvSpPr>
          <p:cNvPr id="158" name="Some code"/>
          <p:cNvSpPr/>
          <p:nvPr/>
        </p:nvSpPr>
        <p:spPr>
          <a:xfrm>
            <a:off x="2874713" y="4640239"/>
            <a:ext cx="1757149" cy="414733"/>
          </a:xfrm>
          <a:prstGeom prst="roundRect">
            <a:avLst>
              <a:gd name="adj" fmla="val 3229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 dirty="0"/>
              <a:t>Some </a:t>
            </a:r>
            <a:r>
              <a:rPr lang="en-GB" sz="1687" dirty="0"/>
              <a:t>other </a:t>
            </a:r>
            <a:r>
              <a:rPr sz="1687" dirty="0"/>
              <a:t>code</a:t>
            </a:r>
          </a:p>
        </p:txBody>
      </p:sp>
      <p:sp>
        <p:nvSpPr>
          <p:cNvPr id="159" name="Some code"/>
          <p:cNvSpPr/>
          <p:nvPr/>
        </p:nvSpPr>
        <p:spPr>
          <a:xfrm>
            <a:off x="2874713" y="2990188"/>
            <a:ext cx="1757149" cy="414733"/>
          </a:xfrm>
          <a:prstGeom prst="roundRect">
            <a:avLst>
              <a:gd name="adj" fmla="val 3229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 dirty="0"/>
              <a:t>Some </a:t>
            </a:r>
            <a:r>
              <a:rPr lang="en-GB" sz="1687" dirty="0"/>
              <a:t>other </a:t>
            </a:r>
            <a:r>
              <a:rPr sz="1687" dirty="0"/>
              <a:t>code</a:t>
            </a:r>
          </a:p>
        </p:txBody>
      </p:sp>
      <p:sp>
        <p:nvSpPr>
          <p:cNvPr id="160" name="function def."/>
          <p:cNvSpPr/>
          <p:nvPr/>
        </p:nvSpPr>
        <p:spPr>
          <a:xfrm>
            <a:off x="5917798" y="2934628"/>
            <a:ext cx="1757149" cy="414733"/>
          </a:xfrm>
          <a:prstGeom prst="roundRect">
            <a:avLst>
              <a:gd name="adj" fmla="val 3229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GB" sz="1687" dirty="0"/>
              <a:t>other </a:t>
            </a:r>
            <a:r>
              <a:rPr sz="1687" dirty="0"/>
              <a:t>function</a:t>
            </a:r>
            <a:r>
              <a:rPr lang="en-GB" sz="1687" dirty="0"/>
              <a:t> </a:t>
            </a:r>
            <a:r>
              <a:rPr sz="1687" dirty="0"/>
              <a:t>def</a:t>
            </a:r>
          </a:p>
        </p:txBody>
      </p:sp>
      <p:sp>
        <p:nvSpPr>
          <p:cNvPr id="161" name="Some code"/>
          <p:cNvSpPr/>
          <p:nvPr/>
        </p:nvSpPr>
        <p:spPr>
          <a:xfrm>
            <a:off x="5917799" y="3351939"/>
            <a:ext cx="1757149" cy="2091377"/>
          </a:xfrm>
          <a:prstGeom prst="roundRect">
            <a:avLst>
              <a:gd name="adj" fmla="val 7623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Some code</a:t>
            </a:r>
          </a:p>
        </p:txBody>
      </p:sp>
      <p:sp>
        <p:nvSpPr>
          <p:cNvPr id="162" name="Rounded Rectangle"/>
          <p:cNvSpPr/>
          <p:nvPr/>
        </p:nvSpPr>
        <p:spPr>
          <a:xfrm>
            <a:off x="5917799" y="4610103"/>
            <a:ext cx="1757149" cy="98994"/>
          </a:xfrm>
          <a:prstGeom prst="roundRect">
            <a:avLst>
              <a:gd name="adj" fmla="val 50000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3" name="Rounded Rectangle"/>
          <p:cNvSpPr/>
          <p:nvPr/>
        </p:nvSpPr>
        <p:spPr>
          <a:xfrm>
            <a:off x="5917798" y="3505791"/>
            <a:ext cx="1757149" cy="98994"/>
          </a:xfrm>
          <a:prstGeom prst="roundRect">
            <a:avLst>
              <a:gd name="adj" fmla="val 50000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4" name="Rounded Rectangle"/>
          <p:cNvSpPr/>
          <p:nvPr/>
        </p:nvSpPr>
        <p:spPr>
          <a:xfrm>
            <a:off x="5917799" y="5032791"/>
            <a:ext cx="1757149" cy="98994"/>
          </a:xfrm>
          <a:prstGeom prst="roundRect">
            <a:avLst>
              <a:gd name="adj" fmla="val 50000"/>
            </a:avLst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5" name="Rounded Rectangle"/>
          <p:cNvSpPr/>
          <p:nvPr/>
        </p:nvSpPr>
        <p:spPr>
          <a:xfrm>
            <a:off x="5929690" y="3368358"/>
            <a:ext cx="1757149" cy="98994"/>
          </a:xfrm>
          <a:prstGeom prst="roundRect">
            <a:avLst>
              <a:gd name="adj" fmla="val 50000"/>
            </a:avLst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6" name="Rounded Rectangle"/>
          <p:cNvSpPr/>
          <p:nvPr/>
        </p:nvSpPr>
        <p:spPr>
          <a:xfrm>
            <a:off x="5917799" y="3978201"/>
            <a:ext cx="1757149" cy="98994"/>
          </a:xfrm>
          <a:prstGeom prst="roundRect">
            <a:avLst>
              <a:gd name="adj" fmla="val 50000"/>
            </a:avLst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7" name="call function"/>
          <p:cNvSpPr/>
          <p:nvPr/>
        </p:nvSpPr>
        <p:spPr>
          <a:xfrm>
            <a:off x="7689350" y="4219359"/>
            <a:ext cx="2201902" cy="509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83" y="0"/>
                </a:moveTo>
                <a:cubicBezTo>
                  <a:pt x="2297" y="0"/>
                  <a:pt x="2066" y="848"/>
                  <a:pt x="2066" y="1894"/>
                </a:cubicBezTo>
                <a:lnTo>
                  <a:pt x="2066" y="17020"/>
                </a:lnTo>
                <a:lnTo>
                  <a:pt x="0" y="18937"/>
                </a:lnTo>
                <a:lnTo>
                  <a:pt x="2208" y="20985"/>
                </a:lnTo>
                <a:cubicBezTo>
                  <a:pt x="2302" y="21356"/>
                  <a:pt x="2433" y="21600"/>
                  <a:pt x="2583" y="21600"/>
                </a:cubicBezTo>
                <a:lnTo>
                  <a:pt x="21083" y="21600"/>
                </a:lnTo>
                <a:cubicBezTo>
                  <a:pt x="21369" y="21600"/>
                  <a:pt x="21600" y="20752"/>
                  <a:pt x="21600" y="19706"/>
                </a:cubicBezTo>
                <a:lnTo>
                  <a:pt x="21600" y="1894"/>
                </a:lnTo>
                <a:cubicBezTo>
                  <a:pt x="21600" y="848"/>
                  <a:pt x="21369" y="0"/>
                  <a:pt x="21083" y="0"/>
                </a:cubicBezTo>
                <a:lnTo>
                  <a:pt x="2583" y="0"/>
                </a:lnTo>
                <a:close/>
              </a:path>
            </a:pathLst>
          </a:cu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sz="1687" dirty="0"/>
              <a:t>call </a:t>
            </a:r>
            <a:r>
              <a:rPr lang="en-GB" sz="1687" dirty="0"/>
              <a:t>other </a:t>
            </a:r>
            <a:r>
              <a:rPr sz="1687" dirty="0"/>
              <a:t>function</a:t>
            </a:r>
          </a:p>
        </p:txBody>
      </p:sp>
      <p:sp>
        <p:nvSpPr>
          <p:cNvPr id="168" name="call other function"/>
          <p:cNvSpPr/>
          <p:nvPr/>
        </p:nvSpPr>
        <p:spPr>
          <a:xfrm>
            <a:off x="7698730" y="3038806"/>
            <a:ext cx="1869654" cy="428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82" y="0"/>
                </a:moveTo>
                <a:cubicBezTo>
                  <a:pt x="2297" y="0"/>
                  <a:pt x="2067" y="568"/>
                  <a:pt x="2067" y="1271"/>
                </a:cubicBezTo>
                <a:lnTo>
                  <a:pt x="2067" y="18519"/>
                </a:lnTo>
                <a:lnTo>
                  <a:pt x="0" y="19805"/>
                </a:lnTo>
                <a:lnTo>
                  <a:pt x="2205" y="21179"/>
                </a:lnTo>
                <a:cubicBezTo>
                  <a:pt x="2300" y="21434"/>
                  <a:pt x="2431" y="21600"/>
                  <a:pt x="2582" y="21600"/>
                </a:cubicBezTo>
                <a:lnTo>
                  <a:pt x="21081" y="21600"/>
                </a:lnTo>
                <a:cubicBezTo>
                  <a:pt x="21366" y="21600"/>
                  <a:pt x="21600" y="21024"/>
                  <a:pt x="21600" y="20321"/>
                </a:cubicBezTo>
                <a:lnTo>
                  <a:pt x="21600" y="1271"/>
                </a:lnTo>
                <a:cubicBezTo>
                  <a:pt x="21600" y="568"/>
                  <a:pt x="21366" y="0"/>
                  <a:pt x="21081" y="0"/>
                </a:cubicBezTo>
                <a:lnTo>
                  <a:pt x="2582" y="0"/>
                </a:lnTo>
                <a:close/>
              </a:path>
            </a:pathLst>
          </a:cu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1687" dirty="0"/>
              <a:t>C</a:t>
            </a:r>
            <a:r>
              <a:rPr sz="1687" dirty="0"/>
              <a:t>all</a:t>
            </a:r>
            <a:r>
              <a:rPr lang="en-GB" sz="1687" dirty="0"/>
              <a:t> </a:t>
            </a:r>
            <a:r>
              <a:rPr sz="1687" dirty="0"/>
              <a:t>function</a:t>
            </a:r>
          </a:p>
        </p:txBody>
      </p:sp>
      <p:sp>
        <p:nvSpPr>
          <p:cNvPr id="170" name="Functions"/>
          <p:cNvSpPr txBox="1"/>
          <p:nvPr/>
        </p:nvSpPr>
        <p:spPr>
          <a:xfrm>
            <a:off x="4885309" y="148404"/>
            <a:ext cx="234679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Functions</a:t>
            </a:r>
          </a:p>
        </p:txBody>
      </p:sp>
      <p:sp>
        <p:nvSpPr>
          <p:cNvPr id="171" name="Functions have to be defined before called!"/>
          <p:cNvSpPr txBox="1"/>
          <p:nvPr/>
        </p:nvSpPr>
        <p:spPr>
          <a:xfrm>
            <a:off x="5174792" y="6006341"/>
            <a:ext cx="5187164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sz="2800"/>
            </a:pPr>
            <a:r>
              <a:rPr sz="1969" dirty="0"/>
              <a:t>Functions have to be </a:t>
            </a:r>
            <a:r>
              <a:rPr sz="1969" u="sng" dirty="0"/>
              <a:t>defined</a:t>
            </a:r>
            <a:r>
              <a:rPr sz="1969" dirty="0"/>
              <a:t>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before</a:t>
            </a:r>
            <a:r>
              <a:rPr sz="1969" dirty="0"/>
              <a:t> called!</a:t>
            </a:r>
          </a:p>
        </p:txBody>
      </p:sp>
    </p:spTree>
    <p:extLst>
      <p:ext uri="{BB962C8B-B14F-4D97-AF65-F5344CB8AC3E}">
        <p14:creationId xmlns:p14="http://schemas.microsoft.com/office/powerpoint/2010/main" val="120025821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 advAuto="0"/>
      <p:bldP spid="153" grpId="0" animBg="1" advAuto="0"/>
      <p:bldP spid="154" grpId="0" animBg="1" advAuto="0"/>
      <p:bldP spid="155" grpId="0" animBg="1" advAuto="0"/>
      <p:bldP spid="156" grpId="0" animBg="1" advAuto="0"/>
      <p:bldP spid="157" grpId="0" animBg="1" advAuto="0"/>
      <p:bldP spid="158" grpId="0" animBg="1" advAuto="0"/>
      <p:bldP spid="159" grpId="0" animBg="1" advAuto="0"/>
      <p:bldP spid="160" grpId="0" animBg="1" advAuto="0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ctions"/>
          <p:cNvSpPr txBox="1"/>
          <p:nvPr/>
        </p:nvSpPr>
        <p:spPr>
          <a:xfrm>
            <a:off x="2457451" y="240252"/>
            <a:ext cx="6664966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 dirty="0"/>
              <a:t>Function</a:t>
            </a:r>
            <a:r>
              <a:rPr lang="en-GB" sz="4500" dirty="0"/>
              <a:t> definition checklist</a:t>
            </a:r>
            <a:endParaRPr sz="4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5658"/>
          <a:stretch/>
        </p:blipFill>
        <p:spPr>
          <a:xfrm>
            <a:off x="2152266" y="1286513"/>
            <a:ext cx="6782180" cy="1549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8089" r="5964" b="12617"/>
          <a:stretch/>
        </p:blipFill>
        <p:spPr>
          <a:xfrm>
            <a:off x="2152266" y="3241126"/>
            <a:ext cx="6377656" cy="2223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70726" t="88089" r="6252"/>
          <a:stretch/>
        </p:blipFill>
        <p:spPr>
          <a:xfrm>
            <a:off x="6745411" y="5196281"/>
            <a:ext cx="1561420" cy="5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5270" y="479968"/>
            <a:ext cx="7450239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Q.11.3.A</a:t>
            </a:r>
            <a:endParaRPr lang="en-US" dirty="0">
              <a:solidFill>
                <a:srgbClr val="000000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charset="0"/>
              </a:rPr>
              <a:t>Write a function, </a:t>
            </a:r>
            <a:r>
              <a:rPr lang="en-US" b="1" dirty="0" err="1">
                <a:solidFill>
                  <a:srgbClr val="000000"/>
                </a:solidFill>
                <a:latin typeface="Helvetica Neue" charset="0"/>
              </a:rPr>
              <a:t>is_even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.</a:t>
            </a:r>
            <a:r>
              <a:rPr lang="en-US" b="1" dirty="0">
                <a:solidFill>
                  <a:srgbClr val="000000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  </a:t>
            </a:r>
          </a:p>
          <a:p>
            <a:endParaRPr lang="en-US" dirty="0">
              <a:solidFill>
                <a:srgbClr val="000000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charset="0"/>
              </a:rPr>
              <a:t>Input: 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charset="0"/>
              </a:rPr>
              <a:t>n (integer)</a:t>
            </a:r>
          </a:p>
          <a:p>
            <a:endParaRPr lang="en-US" dirty="0">
              <a:solidFill>
                <a:srgbClr val="000000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charset="0"/>
              </a:rPr>
              <a:t>Output: 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charset="0"/>
              </a:rPr>
              <a:t>True if n is even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charset="0"/>
              </a:rPr>
              <a:t>False if n is not even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5270" y="3456591"/>
            <a:ext cx="7450239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Q.11.3.B</a:t>
            </a:r>
            <a:endParaRPr lang="en-US" dirty="0">
              <a:solidFill>
                <a:srgbClr val="000000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charset="0"/>
              </a:rPr>
              <a:t>Write a function to calculate gravitational potential energy of an object:</a:t>
            </a:r>
          </a:p>
          <a:p>
            <a:endParaRPr lang="en-US" dirty="0">
              <a:solidFill>
                <a:srgbClr val="000000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charset="0"/>
              </a:rPr>
              <a:t>Input: 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charset="0"/>
              </a:rPr>
              <a:t>m (mass)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charset="0"/>
              </a:rPr>
              <a:t>g (acceleration due to gravity)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charset="0"/>
              </a:rPr>
              <a:t>h (height) </a:t>
            </a:r>
          </a:p>
          <a:p>
            <a:endParaRPr lang="en-US" dirty="0">
              <a:solidFill>
                <a:srgbClr val="000000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charset="0"/>
              </a:rPr>
              <a:t>Output: 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charset="0"/>
              </a:rPr>
              <a:t>gravitational potential energy, E = </a:t>
            </a:r>
            <a:r>
              <a:rPr lang="en-US" dirty="0" err="1">
                <a:solidFill>
                  <a:srgbClr val="000000"/>
                </a:solidFill>
                <a:latin typeface="Helvetica Neue" charset="0"/>
              </a:rPr>
              <a:t>mgh</a:t>
            </a:r>
            <a:endParaRPr lang="en-US" dirty="0">
              <a:solidFill>
                <a:srgbClr val="000000"/>
              </a:solidFill>
              <a:latin typeface="Helvetica Neue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68496" y="6318913"/>
            <a:ext cx="314831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556111" y="4629873"/>
            <a:ext cx="23150" cy="1689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25965" y="4629873"/>
            <a:ext cx="19908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742304" y="390987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891589" y="4008263"/>
            <a:ext cx="40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46338" y="5212783"/>
            <a:ext cx="40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092437" y="4710896"/>
            <a:ext cx="0" cy="59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24268" y="4777985"/>
            <a:ext cx="40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5261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More Complex Arguments"/>
          <p:cNvSpPr txBox="1"/>
          <p:nvPr/>
        </p:nvSpPr>
        <p:spPr>
          <a:xfrm>
            <a:off x="1109092" y="1231392"/>
            <a:ext cx="3761672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lang="en-GB" sz="3600" dirty="0"/>
              <a:t>Multiple arguments</a:t>
            </a:r>
            <a:endParaRPr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319844" y="3949945"/>
            <a:ext cx="24317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SumItems2(1,2,3)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&gt;&gt; 6</a:t>
            </a:r>
          </a:p>
          <a:p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SumItems2(1,2,3,4)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&gt;&gt; 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60"/>
          <a:stretch/>
        </p:blipFill>
        <p:spPr>
          <a:xfrm>
            <a:off x="1299121" y="2333756"/>
            <a:ext cx="3530278" cy="123936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262131" y="2627350"/>
            <a:ext cx="2536785" cy="945775"/>
            <a:chOff x="3283021" y="2768827"/>
            <a:chExt cx="3378826" cy="945775"/>
          </a:xfrm>
        </p:grpSpPr>
        <p:sp>
          <p:nvSpPr>
            <p:cNvPr id="12" name="can go through the list"/>
            <p:cNvSpPr/>
            <p:nvPr/>
          </p:nvSpPr>
          <p:spPr>
            <a:xfrm flipH="1" flipV="1">
              <a:off x="3283021" y="2768827"/>
              <a:ext cx="2909404" cy="945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6" y="0"/>
                  </a:moveTo>
                  <a:cubicBezTo>
                    <a:pt x="155" y="0"/>
                    <a:pt x="0" y="671"/>
                    <a:pt x="0" y="1494"/>
                  </a:cubicBezTo>
                  <a:lnTo>
                    <a:pt x="0" y="17421"/>
                  </a:lnTo>
                  <a:cubicBezTo>
                    <a:pt x="0" y="18245"/>
                    <a:pt x="155" y="18916"/>
                    <a:pt x="346" y="18916"/>
                  </a:cubicBezTo>
                  <a:lnTo>
                    <a:pt x="6913" y="18916"/>
                  </a:lnTo>
                  <a:lnTo>
                    <a:pt x="21600" y="21600"/>
                  </a:lnTo>
                  <a:lnTo>
                    <a:pt x="15965" y="14648"/>
                  </a:lnTo>
                  <a:lnTo>
                    <a:pt x="15965" y="1494"/>
                  </a:lnTo>
                  <a:cubicBezTo>
                    <a:pt x="15965" y="671"/>
                    <a:pt x="15812" y="0"/>
                    <a:pt x="15621" y="0"/>
                  </a:cubicBezTo>
                  <a:lnTo>
                    <a:pt x="346" y="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horz" wrap="square" lIns="35719" tIns="35719" rIns="35719" bIns="35719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endParaRPr lang="en-US" sz="1687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049262" y="2806805"/>
              <a:ext cx="261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Python puts all arguments in a tuple</a:t>
              </a:r>
            </a:p>
          </p:txBody>
        </p:sp>
      </p:grpSp>
      <p:sp>
        <p:nvSpPr>
          <p:cNvPr id="14" name="More Complex Arguments"/>
          <p:cNvSpPr txBox="1"/>
          <p:nvPr/>
        </p:nvSpPr>
        <p:spPr>
          <a:xfrm>
            <a:off x="7070081" y="1231392"/>
            <a:ext cx="3547190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lang="en-GB" sz="3600"/>
              <a:t>Default </a:t>
            </a:r>
            <a:r>
              <a:rPr lang="en-GB" sz="3600" dirty="0"/>
              <a:t>arguments</a:t>
            </a:r>
            <a:endParaRPr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7070080" y="3812760"/>
            <a:ext cx="24317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product(1)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&gt;&gt; 20</a:t>
            </a:r>
          </a:p>
          <a:p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product(3,z=4)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&gt;&gt; 24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079" y="2322549"/>
            <a:ext cx="4266745" cy="74474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792181" y="2611285"/>
            <a:ext cx="2399819" cy="684309"/>
            <a:chOff x="3283021" y="2768827"/>
            <a:chExt cx="3378826" cy="684309"/>
          </a:xfrm>
        </p:grpSpPr>
        <p:sp>
          <p:nvSpPr>
            <p:cNvPr id="20" name="can go through the list"/>
            <p:cNvSpPr/>
            <p:nvPr/>
          </p:nvSpPr>
          <p:spPr>
            <a:xfrm flipH="1" flipV="1">
              <a:off x="3283021" y="2768827"/>
              <a:ext cx="2909404" cy="673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6" y="0"/>
                  </a:moveTo>
                  <a:cubicBezTo>
                    <a:pt x="155" y="0"/>
                    <a:pt x="0" y="671"/>
                    <a:pt x="0" y="1494"/>
                  </a:cubicBezTo>
                  <a:lnTo>
                    <a:pt x="0" y="17421"/>
                  </a:lnTo>
                  <a:cubicBezTo>
                    <a:pt x="0" y="18245"/>
                    <a:pt x="155" y="18916"/>
                    <a:pt x="346" y="18916"/>
                  </a:cubicBezTo>
                  <a:lnTo>
                    <a:pt x="6913" y="18916"/>
                  </a:lnTo>
                  <a:lnTo>
                    <a:pt x="21600" y="21600"/>
                  </a:lnTo>
                  <a:lnTo>
                    <a:pt x="15965" y="14648"/>
                  </a:lnTo>
                  <a:lnTo>
                    <a:pt x="15965" y="1494"/>
                  </a:lnTo>
                  <a:cubicBezTo>
                    <a:pt x="15965" y="671"/>
                    <a:pt x="15812" y="0"/>
                    <a:pt x="15621" y="0"/>
                  </a:cubicBezTo>
                  <a:lnTo>
                    <a:pt x="346" y="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horz" wrap="square" lIns="35719" tIns="35719" rIns="35719" bIns="35719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endParaRPr lang="en-US" sz="1687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49262" y="2806805"/>
              <a:ext cx="261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and z have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default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0220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235955E-33D0-E146-823B-4EB5D9055D0C}"/>
              </a:ext>
            </a:extLst>
          </p:cNvPr>
          <p:cNvSpPr/>
          <p:nvPr/>
        </p:nvSpPr>
        <p:spPr>
          <a:xfrm>
            <a:off x="307712" y="652934"/>
            <a:ext cx="7772799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Q.11.3.C</a:t>
            </a:r>
            <a:endParaRPr lang="en-US" dirty="0">
              <a:solidFill>
                <a:srgbClr val="000000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charset="0"/>
              </a:rPr>
              <a:t>a) Write a function to calculate gravitational potential energy of an object, </a:t>
            </a:r>
            <a:r>
              <a:rPr lang="en-US" b="1" dirty="0">
                <a:solidFill>
                  <a:srgbClr val="000000"/>
                </a:solidFill>
                <a:latin typeface="Helvetica Neue" charset="0"/>
              </a:rPr>
              <a:t>assuming g=9.81ms</a:t>
            </a:r>
            <a:r>
              <a:rPr lang="en-US" b="1" baseline="30000" dirty="0">
                <a:solidFill>
                  <a:srgbClr val="000000"/>
                </a:solidFill>
                <a:latin typeface="Helvetica Neue" charset="0"/>
              </a:rPr>
              <a:t>-2</a:t>
            </a:r>
            <a:r>
              <a:rPr lang="en-US" b="1" dirty="0">
                <a:solidFill>
                  <a:srgbClr val="000000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Helvetica Neue" charset="0"/>
              </a:rPr>
              <a:t>(Rewrite your answer to </a:t>
            </a:r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Q11.3.B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charset="0"/>
              </a:rPr>
              <a:t>b) </a:t>
            </a:r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Write 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a function to calculate gravitational potential energy of an object of </a:t>
            </a:r>
            <a:r>
              <a:rPr lang="en-US" b="1" dirty="0">
                <a:solidFill>
                  <a:srgbClr val="000000"/>
                </a:solidFill>
                <a:latin typeface="Helvetica Neue" charset="0"/>
              </a:rPr>
              <a:t>mass 1kg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Helvetica Neue" charset="0"/>
              </a:rPr>
              <a:t>assuming g=9.81ms</a:t>
            </a:r>
            <a:r>
              <a:rPr lang="en-US" b="1" baseline="30000" dirty="0">
                <a:solidFill>
                  <a:srgbClr val="000000"/>
                </a:solidFill>
                <a:latin typeface="Helvetica Neue" charset="0"/>
              </a:rPr>
              <a:t>-2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BE4FA3C-9DA2-EB4C-AFA5-C399F15B5DB3}"/>
              </a:ext>
            </a:extLst>
          </p:cNvPr>
          <p:cNvCxnSpPr/>
          <p:nvPr/>
        </p:nvCxnSpPr>
        <p:spPr>
          <a:xfrm>
            <a:off x="8220939" y="3040529"/>
            <a:ext cx="314831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608BDBAB-90ED-AC4C-A735-B023D11205F1}"/>
              </a:ext>
            </a:extLst>
          </p:cNvPr>
          <p:cNvCxnSpPr/>
          <p:nvPr/>
        </p:nvCxnSpPr>
        <p:spPr>
          <a:xfrm flipV="1">
            <a:off x="10408554" y="1351489"/>
            <a:ext cx="23150" cy="1689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AC442E7-8B58-3E4B-A57F-016C428F9A64}"/>
              </a:ext>
            </a:extLst>
          </p:cNvPr>
          <p:cNvCxnSpPr/>
          <p:nvPr/>
        </p:nvCxnSpPr>
        <p:spPr>
          <a:xfrm>
            <a:off x="9378408" y="1351489"/>
            <a:ext cx="19908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6AAAA62D-C8AC-6641-81B2-7B3089E1D533}"/>
              </a:ext>
            </a:extLst>
          </p:cNvPr>
          <p:cNvSpPr/>
          <p:nvPr/>
        </p:nvSpPr>
        <p:spPr>
          <a:xfrm>
            <a:off x="8594747" y="631489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57600CB-EC19-0340-92F4-5BCD710EC2DF}"/>
              </a:ext>
            </a:extLst>
          </p:cNvPr>
          <p:cNvSpPr txBox="1"/>
          <p:nvPr/>
        </p:nvSpPr>
        <p:spPr>
          <a:xfrm>
            <a:off x="8744032" y="729879"/>
            <a:ext cx="40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D34A8AF-8A72-E349-84A8-C5CD2FFAE7FD}"/>
              </a:ext>
            </a:extLst>
          </p:cNvPr>
          <p:cNvSpPr txBox="1"/>
          <p:nvPr/>
        </p:nvSpPr>
        <p:spPr>
          <a:xfrm>
            <a:off x="10498781" y="1934399"/>
            <a:ext cx="40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4075A8D-762E-A946-8664-A3FFB0197512}"/>
              </a:ext>
            </a:extLst>
          </p:cNvPr>
          <p:cNvCxnSpPr/>
          <p:nvPr/>
        </p:nvCxnSpPr>
        <p:spPr>
          <a:xfrm>
            <a:off x="8944880" y="1432512"/>
            <a:ext cx="0" cy="59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58DB7FB-DC72-2A4D-B136-C79ADA7A6E20}"/>
              </a:ext>
            </a:extLst>
          </p:cNvPr>
          <p:cNvSpPr txBox="1"/>
          <p:nvPr/>
        </p:nvSpPr>
        <p:spPr>
          <a:xfrm>
            <a:off x="8976711" y="1499601"/>
            <a:ext cx="40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EEF87C33-2AD4-B14D-8C15-6D64CE798A8D}"/>
                  </a:ext>
                </a:extLst>
              </p:cNvPr>
              <p:cNvSpPr/>
              <p:nvPr/>
            </p:nvSpPr>
            <p:spPr>
              <a:xfrm>
                <a:off x="307712" y="4127877"/>
                <a:ext cx="7772801" cy="14870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Helvetica Neue" charset="0"/>
                  </a:rPr>
                  <a:t>Q.11.3.D</a:t>
                </a:r>
                <a:endParaRPr lang="en-US" dirty="0">
                  <a:solidFill>
                    <a:srgbClr val="000000"/>
                  </a:solidFill>
                  <a:latin typeface="Helvetica Neue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Helvetica Neue" charset="0"/>
                  </a:rPr>
                  <a:t>Write a function to </a:t>
                </a:r>
                <a:r>
                  <a:rPr lang="en-US" dirty="0" smtClean="0">
                    <a:solidFill>
                      <a:srgbClr val="000000"/>
                    </a:solidFill>
                    <a:latin typeface="Helvetica Neue" charset="0"/>
                  </a:rPr>
                  <a:t>find the magnitude of an n-dimensional vector:</a:t>
                </a:r>
              </a:p>
              <a:p>
                <a:endParaRPr lang="en-US" dirty="0">
                  <a:solidFill>
                    <a:srgbClr val="000000"/>
                  </a:solidFill>
                  <a:latin typeface="Helvetica Neue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𝒂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+ …+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Helvetica Neue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EEF87C33-2AD4-B14D-8C15-6D64CE798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12" y="4127877"/>
                <a:ext cx="7772801" cy="1487010"/>
              </a:xfrm>
              <a:prstGeom prst="rect">
                <a:avLst/>
              </a:prstGeom>
              <a:blipFill rotWithShape="0">
                <a:blip r:embed="rId2"/>
                <a:stretch>
                  <a:fillRect l="-548" t="-162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More Complex Arguments"/>
          <p:cNvSpPr txBox="1"/>
          <p:nvPr/>
        </p:nvSpPr>
        <p:spPr>
          <a:xfrm>
            <a:off x="3007750" y="305066"/>
            <a:ext cx="6176499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lang="en-GB" sz="4500" dirty="0"/>
              <a:t>Local and global variables </a:t>
            </a:r>
            <a:endParaRPr sz="4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912BBA-DCA4-A141-B682-84750A5AA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09" y="2426772"/>
            <a:ext cx="3327400" cy="179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CD1C7DD-53CE-464E-90D6-A0D38CDE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763" y="2426772"/>
            <a:ext cx="3657600" cy="179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D999CD6-6AF2-7C4E-AD5C-30E257857B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848"/>
          <a:stretch/>
        </p:blipFill>
        <p:spPr>
          <a:xfrm>
            <a:off x="6360763" y="4696848"/>
            <a:ext cx="4545776" cy="1841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3A6E3F5-0C27-F646-B45A-AEE4D65A8C85}"/>
              </a:ext>
            </a:extLst>
          </p:cNvPr>
          <p:cNvSpPr txBox="1"/>
          <p:nvPr/>
        </p:nvSpPr>
        <p:spPr>
          <a:xfrm>
            <a:off x="1742513" y="1308431"/>
            <a:ext cx="3008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Global variables </a:t>
            </a:r>
          </a:p>
          <a:p>
            <a:pPr algn="ctr"/>
            <a:r>
              <a:rPr lang="en-US" sz="2400" dirty="0"/>
              <a:t>accessible 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BA1B929-64AD-A649-B912-E729154ACD9F}"/>
              </a:ext>
            </a:extLst>
          </p:cNvPr>
          <p:cNvSpPr txBox="1"/>
          <p:nvPr/>
        </p:nvSpPr>
        <p:spPr>
          <a:xfrm>
            <a:off x="6360763" y="1330156"/>
            <a:ext cx="4118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Local variables </a:t>
            </a:r>
          </a:p>
          <a:p>
            <a:pPr algn="ctr"/>
            <a:r>
              <a:rPr lang="en-US" sz="2400" dirty="0"/>
              <a:t>accessible within function only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DAD9316-74CA-384B-9187-C2343260A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009" y="4722248"/>
            <a:ext cx="3962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ading/Writing files"/>
          <p:cNvSpPr txBox="1"/>
          <p:nvPr/>
        </p:nvSpPr>
        <p:spPr>
          <a:xfrm>
            <a:off x="3425202" y="332059"/>
            <a:ext cx="5007846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 dirty="0"/>
              <a:t>Reading/Writing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5264" y="1174891"/>
            <a:ext cx="80913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800"/>
            </a:pPr>
            <a:r>
              <a:rPr lang="en-US" sz="2000" dirty="0"/>
              <a:t>Functions for reading and writing to external files: </a:t>
            </a:r>
            <a:r>
              <a:rPr lang="en-US" sz="2000" b="1" dirty="0"/>
              <a:t>open, read, write, close</a:t>
            </a:r>
          </a:p>
          <a:p>
            <a:pPr>
              <a:defRPr sz="2800"/>
            </a:pPr>
            <a:endParaRPr lang="en-US" sz="2000" dirty="0"/>
          </a:p>
          <a:p>
            <a:pPr algn="ctr">
              <a:defRPr sz="2800"/>
            </a:pPr>
            <a:r>
              <a:rPr lang="en-US" sz="2000" b="1" dirty="0">
                <a:latin typeface="Helvetica"/>
                <a:ea typeface="Helvetica"/>
                <a:cs typeface="Helvetica"/>
                <a:sym typeface="Helvetica"/>
              </a:rPr>
              <a:t>open(</a:t>
            </a:r>
            <a:r>
              <a:rPr lang="en-US" sz="2000" b="1" dirty="0" err="1">
                <a:latin typeface="Helvetica"/>
                <a:ea typeface="Helvetica"/>
                <a:cs typeface="Helvetica"/>
                <a:sym typeface="Helvetica"/>
              </a:rPr>
              <a:t>file_path</a:t>
            </a:r>
            <a:r>
              <a:rPr lang="en-US" sz="2000" b="1" dirty="0">
                <a:latin typeface="Helvetica"/>
                <a:ea typeface="Helvetica"/>
                <a:cs typeface="Helvetica"/>
                <a:sym typeface="Helvetica"/>
              </a:rPr>
              <a:t>, </a:t>
            </a:r>
            <a:r>
              <a:rPr lang="en-US" sz="2000" b="1" dirty="0" err="1">
                <a:latin typeface="Helvetica"/>
                <a:ea typeface="Helvetica"/>
                <a:cs typeface="Helvetica"/>
                <a:sym typeface="Helvetica"/>
              </a:rPr>
              <a:t>mode_specifier</a:t>
            </a:r>
            <a:r>
              <a:rPr lang="en-US" sz="2000" b="1" dirty="0">
                <a:latin typeface="Helvetica"/>
                <a:ea typeface="Helvetica"/>
                <a:cs typeface="Helvetica"/>
                <a:sym typeface="Helvetica"/>
              </a:rPr>
              <a:t>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39" y="3453761"/>
            <a:ext cx="3632500" cy="30319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546" y="3453761"/>
            <a:ext cx="4112241" cy="30721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017F81E-ACAD-FD40-8D41-91824899D9B4}"/>
              </a:ext>
            </a:extLst>
          </p:cNvPr>
          <p:cNvSpPr txBox="1"/>
          <p:nvPr/>
        </p:nvSpPr>
        <p:spPr>
          <a:xfrm>
            <a:off x="4373273" y="2852306"/>
            <a:ext cx="2875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Mode Specifiers</a:t>
            </a:r>
          </a:p>
        </p:txBody>
      </p:sp>
    </p:spTree>
    <p:extLst>
      <p:ext uri="{BB962C8B-B14F-4D97-AF65-F5344CB8AC3E}">
        <p14:creationId xmlns:p14="http://schemas.microsoft.com/office/powerpoint/2010/main" val="106832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ACE5750-AA7A-0F42-ADD8-FD1ACD8C2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311" y="3023648"/>
            <a:ext cx="2971800" cy="1435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961969" y="372414"/>
            <a:ext cx="4808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Reading Files</a:t>
            </a:r>
          </a:p>
        </p:txBody>
      </p:sp>
      <p:sp>
        <p:nvSpPr>
          <p:cNvPr id="11" name="init functions is called, self.Num = 3 and self.Den = 4"/>
          <p:cNvSpPr/>
          <p:nvPr/>
        </p:nvSpPr>
        <p:spPr>
          <a:xfrm flipV="1">
            <a:off x="3011642" y="4225065"/>
            <a:ext cx="1668598" cy="732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6399" y="4362824"/>
            <a:ext cx="160011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Remember to close the file!</a:t>
            </a:r>
            <a:endParaRPr kumimoji="0" lang="en-US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init functions is called, self.Num = 3 and self.Den = 4">
            <a:extLst>
              <a:ext uri="{FF2B5EF4-FFF2-40B4-BE49-F238E27FC236}">
                <a16:creationId xmlns:a16="http://schemas.microsoft.com/office/drawing/2014/main" xmlns="" id="{1161DA1E-AB75-D94F-9782-B14DE8CF4ECF}"/>
              </a:ext>
            </a:extLst>
          </p:cNvPr>
          <p:cNvSpPr/>
          <p:nvPr/>
        </p:nvSpPr>
        <p:spPr>
          <a:xfrm flipH="1">
            <a:off x="99817" y="2343518"/>
            <a:ext cx="1780491" cy="769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rPr lang="en-US" b="1" i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7E636BD-57DA-4B46-A43E-800696A8F445}"/>
              </a:ext>
            </a:extLst>
          </p:cNvPr>
          <p:cNvSpPr txBox="1"/>
          <p:nvPr/>
        </p:nvSpPr>
        <p:spPr>
          <a:xfrm>
            <a:off x="78271" y="2343519"/>
            <a:ext cx="157784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solidFill>
                  <a:schemeClr val="bg1"/>
                </a:solidFill>
                <a:sym typeface="Helvetica Light"/>
              </a:rPr>
              <a:t>Open returns an </a:t>
            </a:r>
            <a:r>
              <a:rPr lang="en-GB" sz="1600" dirty="0" err="1">
                <a:solidFill>
                  <a:schemeClr val="bg1"/>
                </a:solidFill>
                <a:sym typeface="Helvetica Light"/>
              </a:rPr>
              <a:t>iterable</a:t>
            </a:r>
            <a:r>
              <a:rPr lang="en-GB" sz="1600" dirty="0">
                <a:solidFill>
                  <a:schemeClr val="bg1"/>
                </a:solidFill>
                <a:sym typeface="Helvetica Light"/>
              </a:rPr>
              <a:t> object</a:t>
            </a:r>
            <a:endParaRPr kumimoji="0" lang="en-US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EB7DA24-668F-C545-B068-9A0152536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311" y="1374748"/>
            <a:ext cx="3159537" cy="13688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1D962D2-7EAF-7843-92B2-FA31942E6D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84"/>
          <a:stretch/>
        </p:blipFill>
        <p:spPr>
          <a:xfrm>
            <a:off x="1880308" y="5095618"/>
            <a:ext cx="1668598" cy="9433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3451F06-A43C-6A4D-B6AE-C3B678B5B5AE}"/>
              </a:ext>
            </a:extLst>
          </p:cNvPr>
          <p:cNvSpPr txBox="1"/>
          <p:nvPr/>
        </p:nvSpPr>
        <p:spPr>
          <a:xfrm>
            <a:off x="6759386" y="404827"/>
            <a:ext cx="4808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Writing Files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5A9FB96-D7C5-4C4E-8D96-023874D58F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1762" y="4103290"/>
            <a:ext cx="3017587" cy="16381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748FB6C4-7BD4-ED47-91B5-45AF530C3E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95"/>
          <a:stretch/>
        </p:blipFill>
        <p:spPr>
          <a:xfrm>
            <a:off x="7511762" y="1374748"/>
            <a:ext cx="3250095" cy="18858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2" name="init functions is called, self.Num = 3 and self.Den = 4">
            <a:extLst>
              <a:ext uri="{FF2B5EF4-FFF2-40B4-BE49-F238E27FC236}">
                <a16:creationId xmlns:a16="http://schemas.microsoft.com/office/drawing/2014/main" xmlns="" id="{EEBFBD4B-9E14-1443-8BBA-2F97D15A31B5}"/>
              </a:ext>
            </a:extLst>
          </p:cNvPr>
          <p:cNvSpPr/>
          <p:nvPr/>
        </p:nvSpPr>
        <p:spPr>
          <a:xfrm flipH="1">
            <a:off x="5731271" y="1470282"/>
            <a:ext cx="1780491" cy="769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rPr lang="en-US" b="1" i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69B265B-E2A0-6442-A7A8-3DCC2B4A7E31}"/>
              </a:ext>
            </a:extLst>
          </p:cNvPr>
          <p:cNvSpPr txBox="1"/>
          <p:nvPr/>
        </p:nvSpPr>
        <p:spPr>
          <a:xfrm>
            <a:off x="5709725" y="1470283"/>
            <a:ext cx="157784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solidFill>
                  <a:schemeClr val="bg1"/>
                </a:solidFill>
                <a:sym typeface="Helvetica Light"/>
              </a:rPr>
              <a:t>Open returns an </a:t>
            </a:r>
            <a:r>
              <a:rPr lang="en-GB" sz="1600" dirty="0" err="1">
                <a:solidFill>
                  <a:schemeClr val="bg1"/>
                </a:solidFill>
                <a:sym typeface="Helvetica Light"/>
              </a:rPr>
              <a:t>iterable</a:t>
            </a:r>
            <a:r>
              <a:rPr lang="en-GB" sz="1600" dirty="0">
                <a:solidFill>
                  <a:schemeClr val="bg1"/>
                </a:solidFill>
                <a:sym typeface="Helvetica Light"/>
              </a:rPr>
              <a:t> object</a:t>
            </a:r>
            <a:endParaRPr kumimoji="0" lang="en-US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init functions is called, self.Num = 3 and self.Den = 4">
            <a:extLst>
              <a:ext uri="{FF2B5EF4-FFF2-40B4-BE49-F238E27FC236}">
                <a16:creationId xmlns:a16="http://schemas.microsoft.com/office/drawing/2014/main" xmlns="" id="{71D85714-997A-D84E-AB41-CF40FAADF7A9}"/>
              </a:ext>
            </a:extLst>
          </p:cNvPr>
          <p:cNvSpPr/>
          <p:nvPr/>
        </p:nvSpPr>
        <p:spPr>
          <a:xfrm flipV="1">
            <a:off x="8571297" y="3122802"/>
            <a:ext cx="1668598" cy="732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897A276-864E-D340-9764-5A8BB1F4A02D}"/>
              </a:ext>
            </a:extLst>
          </p:cNvPr>
          <p:cNvSpPr txBox="1"/>
          <p:nvPr/>
        </p:nvSpPr>
        <p:spPr>
          <a:xfrm>
            <a:off x="8738140" y="3260561"/>
            <a:ext cx="160011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Remember to close the file!</a:t>
            </a:r>
            <a:endParaRPr kumimoji="0" lang="en-US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46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293</Words>
  <Application>Microsoft Macintosh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Calibri Light</vt:lpstr>
      <vt:lpstr>Cambria Math</vt:lpstr>
      <vt:lpstr>Courier New</vt:lpstr>
      <vt:lpstr>Helvetica</vt:lpstr>
      <vt:lpstr>Helvetica Light</vt:lpstr>
      <vt:lpstr>Helvetica Neue</vt:lpstr>
      <vt:lpstr>Arial</vt:lpstr>
      <vt:lpstr>Office Theme</vt:lpstr>
      <vt:lpstr>Introduction to Computer Programming  Lecture 11.3:   Review :  Functions,  Reading and Writing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Hemma Philamore</dc:creator>
  <cp:lastModifiedBy>Hemma Philamore</cp:lastModifiedBy>
  <cp:revision>31</cp:revision>
  <dcterms:created xsi:type="dcterms:W3CDTF">2020-12-15T14:18:29Z</dcterms:created>
  <dcterms:modified xsi:type="dcterms:W3CDTF">2021-01-07T17:42:09Z</dcterms:modified>
</cp:coreProperties>
</file>