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8" r:id="rId2"/>
    <p:sldId id="258" r:id="rId3"/>
    <p:sldId id="280" r:id="rId4"/>
    <p:sldId id="259" r:id="rId5"/>
    <p:sldId id="263" r:id="rId6"/>
    <p:sldId id="279" r:id="rId7"/>
    <p:sldId id="270" r:id="rId8"/>
    <p:sldId id="266" r:id="rId9"/>
    <p:sldId id="267" r:id="rId10"/>
    <p:sldId id="281" r:id="rId11"/>
    <p:sldId id="268" r:id="rId12"/>
    <p:sldId id="269" r:id="rId13"/>
    <p:sldId id="282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mma Philamore" initials="HP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17"/>
    <p:restoredTop sz="94767"/>
  </p:normalViewPr>
  <p:slideViewPr>
    <p:cSldViewPr snapToGrid="0" snapToObjects="1">
      <p:cViewPr>
        <p:scale>
          <a:sx n="80" d="100"/>
          <a:sy n="80" d="100"/>
        </p:scale>
        <p:origin x="144" y="1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5T17:20:43.485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5T17:20:43.485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2B510-8974-B449-A91F-7B3A195DBAD1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D8264-8683-F74F-A2E5-A0EBAD58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57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AB806C-C105-884C-8B2D-F7D60B8F2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A7D8A67-4C8F-2B40-9034-41C887598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D749C16-1790-D144-8F6B-52E2690D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CBCF-6F34-C24D-B6D3-A5DE0A0C4765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7222BF5-255F-A545-93EF-4679837C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578843-1442-6F41-A818-F8BD4AB7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33E6-AA82-AD47-A220-CBE264EA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7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83D76A-C3E9-1941-920E-86D857FE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D68D524-5FB4-D145-9DDA-BD1055599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5A95D29-A079-8544-8A11-3749C82E7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CBCF-6F34-C24D-B6D3-A5DE0A0C4765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102C85-BF8C-024A-980E-A0FF851FB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3CFEC37-C73C-4742-83FE-031A7FD53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33E6-AA82-AD47-A220-CBE264EA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2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D79A577-B677-1C44-A96A-9EDD166CD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CD491B1-4C0C-EC4C-8960-E62605D20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3A1D98C-65F8-F04C-B89F-5C97C5B9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CBCF-6F34-C24D-B6D3-A5DE0A0C4765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1CAABDA-F264-6047-935E-FA33A225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66549E5-F5FA-A14C-8FEE-9DD893ECB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33E6-AA82-AD47-A220-CBE264EA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44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298406" y="1830586"/>
            <a:ext cx="5000625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92969" y="1830586"/>
            <a:ext cx="5000625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1969"/>
            </a:lvl1pPr>
            <a:lvl2pPr marL="482186" indent="-241093">
              <a:spcBef>
                <a:spcPts val="2250"/>
              </a:spcBef>
              <a:defRPr sz="1969"/>
            </a:lvl2pPr>
            <a:lvl3pPr marL="723279" indent="-241093">
              <a:spcBef>
                <a:spcPts val="2250"/>
              </a:spcBef>
              <a:defRPr sz="1969"/>
            </a:lvl3pPr>
            <a:lvl4pPr marL="964372" indent="-241093">
              <a:spcBef>
                <a:spcPts val="2250"/>
              </a:spcBef>
              <a:defRPr sz="1969"/>
            </a:lvl4pPr>
            <a:lvl5pPr marL="1205465" indent="-241093">
              <a:spcBef>
                <a:spcPts val="2250"/>
              </a:spcBef>
              <a:defRPr sz="19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674437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6E11F2-CAEB-B149-A2ED-2938FC75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575C42-535F-E64B-AC0F-A4FE2BE30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6604BA0-3A8D-B346-B3E7-2B9EE4B89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CBCF-6F34-C24D-B6D3-A5DE0A0C4765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E6D5396-B91B-2F44-8ECF-1030F38A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E0933A0-C95B-E445-B91A-FBBDB2619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33E6-AA82-AD47-A220-CBE264EA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9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7D3CCF-C197-9B43-B573-F80A9169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A3FA1DB-6A64-CF48-A530-35B240986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92655F4-0CB9-C242-8719-90A8E1DA7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CBCF-6F34-C24D-B6D3-A5DE0A0C4765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E64116-56A9-AD4B-B990-B12CAF5E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636BBDE-7321-6C44-8C78-30EF9444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33E6-AA82-AD47-A220-CBE264EA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6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4B89FA-0EB2-2546-BEC1-687F78E0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4923D1-1AD4-954A-A127-020439796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45140DC-2D14-7649-9A4D-9654DCF2A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CEFD9A9-E0EA-844C-930E-EB072308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CBCF-6F34-C24D-B6D3-A5DE0A0C4765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DFEAC6F-A6E5-1A48-8723-81867DA8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53CD117-E885-E74B-92FF-A6512C06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33E6-AA82-AD47-A220-CBE264EA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F8526D-8379-A64E-B5D4-FB343CB2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806E262-50F1-9D44-8A05-59D4EC268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D7B6D87-BD53-754D-87DA-474A66CB4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BA6A671-BC97-EC40-8D4F-C395F384B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C222784-B6EF-EB42-BAC6-64C85730B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83B38F1-3D71-2444-BA2B-805A32F9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CBCF-6F34-C24D-B6D3-A5DE0A0C4765}" type="datetimeFigureOut">
              <a:rPr lang="en-US" smtClean="0"/>
              <a:t>1/7/21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A7D079D-A3C5-954D-98C9-EC266830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BA2CE78-C4C6-074A-8F54-F9A4E0C4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33E6-AA82-AD47-A220-CBE264EA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1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346997-05F3-5A46-80D6-399C41E8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EC56E6D-DF03-504D-8187-9A674A83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CBCF-6F34-C24D-B6D3-A5DE0A0C4765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4292F51-E9FF-9E4C-943D-A07DE34F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F1A3946-1D18-7F48-AB50-67237B20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33E6-AA82-AD47-A220-CBE264EA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7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0054359-D159-494C-94F9-15D12CA4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CBCF-6F34-C24D-B6D3-A5DE0A0C4765}" type="datetimeFigureOut">
              <a:rPr lang="en-US" smtClean="0"/>
              <a:t>1/7/21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E6EA391-99EC-914F-A8C4-EC3417BA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67BC524-1C15-6243-A479-9F5862329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33E6-AA82-AD47-A220-CBE264EA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6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83D4BF-4E17-D543-9068-4CB9F6A80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B3BFBA-5715-8B4A-9141-3A3E2E9A2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9854618-1B62-474E-B4AF-EE350BBD3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7ACC2CB-C34E-E442-BE56-B209AD34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CBCF-6F34-C24D-B6D3-A5DE0A0C4765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60F5698-CFF8-E041-85BC-925B2BC54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52E434C-F726-4742-AD5C-640AB791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33E6-AA82-AD47-A220-CBE264EA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4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CFE6DD-EDF6-134B-A1F9-6DE189288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5316EF1-6516-374D-A089-A6818D04D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BE30FF9-496C-0A47-9047-322B78416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E9AFE1A-42C1-544B-B531-E4523DA8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CBCF-6F34-C24D-B6D3-A5DE0A0C4765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290A1F1-BC58-C143-B0D8-EF28D03A6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22567D0-39C9-3C44-A766-585D8ACEB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33E6-AA82-AD47-A220-CBE264EA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9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80E366D-AB0A-2B45-AD47-25F0BCF43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3A199C-E771-BE4F-8011-69C31D27F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B08695-8495-0745-B5C7-5A8C8791B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DCBCF-6F34-C24D-B6D3-A5DE0A0C4765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A742AB-9181-3E4A-9884-8A6CFE46C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3C0302-2F26-DB41-A783-B89BA3855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133E6-AA82-AD47-A220-CBE264EA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3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26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3" Type="http://schemas.openxmlformats.org/officeDocument/2006/relationships/comments" Target="../comments/commen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Introduction to Computer Programming Lecture 1:…"/>
          <p:cNvSpPr txBox="1">
            <a:spLocks noGrp="1"/>
          </p:cNvSpPr>
          <p:nvPr>
            <p:ph type="ctrTitle"/>
          </p:nvPr>
        </p:nvSpPr>
        <p:spPr>
          <a:xfrm>
            <a:off x="1033162" y="1772896"/>
            <a:ext cx="9775031" cy="232171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13590">
              <a:defRPr sz="4160"/>
            </a:pPr>
            <a:r>
              <a:rPr dirty="0"/>
              <a:t>Introduction to Computer Programming </a:t>
            </a:r>
            <a:r>
              <a:rPr lang="en-GB" dirty="0"/>
              <a:t/>
            </a:r>
            <a:br>
              <a:rPr lang="en-GB" dirty="0"/>
            </a:br>
            <a:r>
              <a:rPr dirty="0"/>
              <a:t>Lecture 1</a:t>
            </a:r>
            <a:r>
              <a:rPr lang="en-GB" dirty="0"/>
              <a:t>1.4</a:t>
            </a:r>
            <a:r>
              <a:rPr dirty="0"/>
              <a:t>:</a:t>
            </a:r>
          </a:p>
          <a:p>
            <a:pPr defTabSz="213590">
              <a:defRPr sz="4160"/>
            </a:pPr>
            <a:r>
              <a:rPr dirty="0"/>
              <a:t> </a:t>
            </a:r>
          </a:p>
          <a:p>
            <a:pPr defTabSz="213590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/>
              <a:t>Review : </a:t>
            </a:r>
            <a:br>
              <a:rPr lang="en-GB" dirty="0"/>
            </a:br>
            <a:r>
              <a:rPr lang="en-GB" dirty="0"/>
              <a:t>Imported </a:t>
            </a:r>
            <a:r>
              <a:rPr lang="en-GB" dirty="0" smtClean="0"/>
              <a:t>modules </a:t>
            </a:r>
            <a:r>
              <a:rPr lang="en-GB" dirty="0"/>
              <a:t>– </a:t>
            </a:r>
            <a:r>
              <a:rPr lang="en-GB" dirty="0" err="1"/>
              <a:t>Numpy</a:t>
            </a:r>
            <a:r>
              <a:rPr lang="en-GB" dirty="0"/>
              <a:t> &amp; Matplotlib</a:t>
            </a:r>
            <a:endParaRPr dirty="0"/>
          </a:p>
        </p:txBody>
      </p:sp>
      <p:sp>
        <p:nvSpPr>
          <p:cNvPr id="129" name="Department of Engineering Mathematics"/>
          <p:cNvSpPr txBox="1"/>
          <p:nvPr/>
        </p:nvSpPr>
        <p:spPr>
          <a:xfrm>
            <a:off x="2140047" y="5079858"/>
            <a:ext cx="7358063" cy="794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2268"/>
            </a:pPr>
            <a:r>
              <a:rPr sz="1595" dirty="0"/>
              <a:t>Department of Engineering Mathematics</a:t>
            </a:r>
          </a:p>
          <a:p>
            <a:pPr defTabSz="221806">
              <a:defRPr sz="2268"/>
            </a:pPr>
            <a:endParaRPr sz="1595" dirty="0"/>
          </a:p>
        </p:txBody>
      </p:sp>
      <p:sp>
        <p:nvSpPr>
          <p:cNvPr id="131" name="Helmut Hauser"/>
          <p:cNvSpPr txBox="1"/>
          <p:nvPr/>
        </p:nvSpPr>
        <p:spPr>
          <a:xfrm>
            <a:off x="2228947" y="4686016"/>
            <a:ext cx="7358063" cy="794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3294"/>
            </a:pPr>
            <a:r>
              <a:rPr sz="2316" dirty="0"/>
              <a:t>He</a:t>
            </a:r>
            <a:r>
              <a:rPr lang="en-GB" sz="2316" dirty="0" err="1"/>
              <a:t>mma</a:t>
            </a:r>
            <a:r>
              <a:rPr lang="en-GB" sz="2316" dirty="0"/>
              <a:t> Philamore</a:t>
            </a:r>
            <a:endParaRPr sz="2316" dirty="0"/>
          </a:p>
          <a:p>
            <a:pPr algn="ctr" defTabSz="221806">
              <a:defRPr sz="1728"/>
            </a:pPr>
            <a:endParaRPr sz="1215" dirty="0"/>
          </a:p>
        </p:txBody>
      </p:sp>
    </p:spTree>
    <p:extLst>
      <p:ext uri="{BB962C8B-B14F-4D97-AF65-F5344CB8AC3E}">
        <p14:creationId xmlns:p14="http://schemas.microsoft.com/office/powerpoint/2010/main" val="299438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ading/Writing files"/>
          <p:cNvSpPr txBox="1"/>
          <p:nvPr/>
        </p:nvSpPr>
        <p:spPr>
          <a:xfrm>
            <a:off x="2874097" y="205787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Scatter plot </a:t>
            </a:r>
            <a:endParaRPr sz="4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70647"/>
          <a:stretch/>
        </p:blipFill>
        <p:spPr>
          <a:xfrm>
            <a:off x="1568127" y="2588522"/>
            <a:ext cx="3904331" cy="706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208" y="2184923"/>
            <a:ext cx="4644824" cy="32792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t="84625"/>
          <a:stretch/>
        </p:blipFill>
        <p:spPr>
          <a:xfrm>
            <a:off x="1568126" y="4632029"/>
            <a:ext cx="3904331" cy="3703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t="55348" b="14855"/>
          <a:stretch/>
        </p:blipFill>
        <p:spPr>
          <a:xfrm>
            <a:off x="1578061" y="3876051"/>
            <a:ext cx="3904331" cy="71763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t="30757" b="46655"/>
          <a:stretch/>
        </p:blipFill>
        <p:spPr>
          <a:xfrm>
            <a:off x="1578061" y="3295462"/>
            <a:ext cx="3904331" cy="54401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/>
          <a:srcRect r="28864" b="94345"/>
          <a:stretch/>
        </p:blipFill>
        <p:spPr>
          <a:xfrm>
            <a:off x="1568126" y="2184923"/>
            <a:ext cx="3615689" cy="24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5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ading/Writing files"/>
          <p:cNvSpPr txBox="1"/>
          <p:nvPr/>
        </p:nvSpPr>
        <p:spPr>
          <a:xfrm>
            <a:off x="2874097" y="205787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/>
              <a:t>Bar Chart</a:t>
            </a:r>
            <a:endParaRPr sz="4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474" y="2476985"/>
            <a:ext cx="4275007" cy="297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79487"/>
          <a:stretch/>
        </p:blipFill>
        <p:spPr>
          <a:xfrm>
            <a:off x="1629619" y="2048720"/>
            <a:ext cx="38862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84625"/>
          <a:stretch/>
        </p:blipFill>
        <p:spPr>
          <a:xfrm>
            <a:off x="1629619" y="5110227"/>
            <a:ext cx="3569605" cy="3385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77442"/>
          <a:stretch/>
        </p:blipFill>
        <p:spPr>
          <a:xfrm>
            <a:off x="1629619" y="4401720"/>
            <a:ext cx="3886200" cy="6703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58587" b="20900"/>
          <a:stretch/>
        </p:blipFill>
        <p:spPr>
          <a:xfrm>
            <a:off x="1603267" y="3753982"/>
            <a:ext cx="3886200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43881" b="39015"/>
          <a:stretch/>
        </p:blipFill>
        <p:spPr>
          <a:xfrm>
            <a:off x="1576349" y="3228296"/>
            <a:ext cx="3886200" cy="5083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21551" b="63715"/>
          <a:stretch/>
        </p:blipFill>
        <p:spPr>
          <a:xfrm>
            <a:off x="1603267" y="2658320"/>
            <a:ext cx="3886200" cy="4378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r="28864" b="94345"/>
          <a:stretch/>
        </p:blipFill>
        <p:spPr>
          <a:xfrm>
            <a:off x="1606576" y="1763516"/>
            <a:ext cx="2953849" cy="20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7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ading/Writing files"/>
          <p:cNvSpPr txBox="1"/>
          <p:nvPr/>
        </p:nvSpPr>
        <p:spPr>
          <a:xfrm>
            <a:off x="2874097" y="205787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/>
              <a:t>Histogram</a:t>
            </a:r>
            <a:endParaRPr sz="4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71493"/>
          <a:stretch/>
        </p:blipFill>
        <p:spPr>
          <a:xfrm>
            <a:off x="738328" y="2691999"/>
            <a:ext cx="5507714" cy="5489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480" y="1720449"/>
            <a:ext cx="5007980" cy="34131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328" y="1885951"/>
            <a:ext cx="3389694" cy="6204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63984"/>
          <a:stretch/>
        </p:blipFill>
        <p:spPr>
          <a:xfrm>
            <a:off x="765690" y="3874470"/>
            <a:ext cx="5507714" cy="6935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29966" b="37132"/>
          <a:stretch/>
        </p:blipFill>
        <p:spPr>
          <a:xfrm>
            <a:off x="752009" y="3240911"/>
            <a:ext cx="5507714" cy="6335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84625"/>
          <a:stretch/>
        </p:blipFill>
        <p:spPr>
          <a:xfrm>
            <a:off x="765690" y="4547605"/>
            <a:ext cx="3569605" cy="33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6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1040" y="1564461"/>
            <a:ext cx="10369868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Q.11.4.E </a:t>
            </a:r>
          </a:p>
          <a:p>
            <a:r>
              <a:rPr lang="en-US" dirty="0" smtClean="0"/>
              <a:t>Create a line plot of row 1 against row 0 of the </a:t>
            </a:r>
            <a:r>
              <a:rPr lang="en-US" dirty="0" err="1" smtClean="0"/>
              <a:t>numpy</a:t>
            </a:r>
            <a:r>
              <a:rPr lang="en-US" dirty="0" smtClean="0"/>
              <a:t> array: </a:t>
            </a:r>
          </a:p>
          <a:p>
            <a:r>
              <a:rPr lang="en-US" dirty="0"/>
              <a:t>	</a:t>
            </a:r>
            <a:r>
              <a:rPr lang="en-US" dirty="0" smtClean="0"/>
              <a:t>[[6,    8,   10], </a:t>
            </a:r>
          </a:p>
          <a:p>
            <a:r>
              <a:rPr lang="en-US" dirty="0" smtClean="0"/>
              <a:t>                   [18, 23, </a:t>
            </a:r>
            <a:r>
              <a:rPr lang="en-US" dirty="0"/>
              <a:t>1</a:t>
            </a:r>
            <a:r>
              <a:rPr lang="en-US" dirty="0" smtClean="0"/>
              <a:t>2]]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81040" y="4087770"/>
                <a:ext cx="10369868" cy="646331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Q.11.4.F </a:t>
                </a:r>
              </a:p>
              <a:p>
                <a:r>
                  <a:rPr lang="en-US" dirty="0" smtClean="0"/>
                  <a:t>Create a scatter plot of the exponential function,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charset="0"/>
                          </a:rPr>
                          <m:t>e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 smtClean="0"/>
                  <a:t>,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 smtClean="0"/>
                  <a:t> in the range 0 to 10 inclusive.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40" y="4087770"/>
                <a:ext cx="10369868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470" t="-4630" b="-12963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94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ading/Writing files"/>
          <p:cNvSpPr txBox="1"/>
          <p:nvPr/>
        </p:nvSpPr>
        <p:spPr>
          <a:xfrm>
            <a:off x="1067289" y="474235"/>
            <a:ext cx="10173149" cy="1180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3600" dirty="0"/>
              <a:t>Going further with </a:t>
            </a:r>
            <a:r>
              <a:rPr lang="en-GB" sz="3600" dirty="0" err="1"/>
              <a:t>Numpy</a:t>
            </a:r>
            <a:r>
              <a:rPr lang="en-GB" sz="3600" dirty="0"/>
              <a:t>, </a:t>
            </a:r>
            <a:r>
              <a:rPr lang="en-GB" sz="3600" dirty="0" err="1" smtClean="0"/>
              <a:t>Matplotlib</a:t>
            </a:r>
            <a:r>
              <a:rPr lang="en-GB" sz="3600" dirty="0" smtClean="0"/>
              <a:t> </a:t>
            </a:r>
            <a:r>
              <a:rPr lang="en-GB" sz="3600" dirty="0"/>
              <a:t>and other </a:t>
            </a:r>
            <a:r>
              <a:rPr lang="en-GB" sz="3600" dirty="0" smtClean="0"/>
              <a:t>python modules  </a:t>
            </a:r>
            <a:endParaRPr sz="3600" dirty="0"/>
          </a:p>
        </p:txBody>
      </p:sp>
      <p:sp>
        <p:nvSpPr>
          <p:cNvPr id="4" name="Rectangle 3"/>
          <p:cNvSpPr/>
          <p:nvPr/>
        </p:nvSpPr>
        <p:spPr>
          <a:xfrm>
            <a:off x="435249" y="2216851"/>
            <a:ext cx="1102053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800"/>
            </a:pPr>
            <a:r>
              <a:rPr lang="en-GB" sz="2000" b="1" dirty="0" err="1" smtClean="0"/>
              <a:t>Numpy</a:t>
            </a:r>
            <a:r>
              <a:rPr lang="en-GB" sz="2000" b="1" dirty="0" smtClean="0"/>
              <a:t> </a:t>
            </a:r>
          </a:p>
          <a:p>
            <a:pPr>
              <a:defRPr sz="2800"/>
            </a:pPr>
            <a:r>
              <a:rPr lang="en-GB" sz="2000" dirty="0" smtClean="0"/>
              <a:t>Mathematical modelling, scientific computing </a:t>
            </a:r>
          </a:p>
          <a:p>
            <a:pPr>
              <a:defRPr sz="2800"/>
            </a:pPr>
            <a:endParaRPr lang="en-GB" sz="2000" dirty="0" smtClean="0"/>
          </a:p>
          <a:p>
            <a:pPr>
              <a:defRPr sz="2800"/>
            </a:pPr>
            <a:r>
              <a:rPr lang="en-GB" sz="2000" b="1" dirty="0" err="1" smtClean="0"/>
              <a:t>Matplotlib</a:t>
            </a:r>
            <a:endParaRPr lang="en-GB" sz="2000" b="1" dirty="0" smtClean="0"/>
          </a:p>
          <a:p>
            <a:pPr>
              <a:defRPr sz="2800"/>
            </a:pPr>
            <a:r>
              <a:rPr lang="en-GB" sz="2000" dirty="0" smtClean="0"/>
              <a:t>Overlaying plots e.g. error bars, subplots, 3D plotting, simulation, animated plots</a:t>
            </a:r>
            <a:endParaRPr lang="en-GB" sz="2000" dirty="0"/>
          </a:p>
          <a:p>
            <a:pPr>
              <a:defRPr sz="2800"/>
            </a:pPr>
            <a:endParaRPr lang="en-GB" sz="2000" dirty="0"/>
          </a:p>
          <a:p>
            <a:pPr>
              <a:defRPr sz="2800"/>
            </a:pPr>
            <a:r>
              <a:rPr lang="en-GB" sz="2000" b="1" dirty="0" err="1" smtClean="0"/>
              <a:t>Scipy</a:t>
            </a:r>
            <a:r>
              <a:rPr lang="en-GB" sz="2000" b="1" dirty="0" smtClean="0"/>
              <a:t> </a:t>
            </a:r>
            <a:r>
              <a:rPr lang="en-GB" sz="2000" dirty="0" smtClean="0"/>
              <a:t>: Numerical routines </a:t>
            </a:r>
            <a:r>
              <a:rPr lang="en-GB" sz="2000" dirty="0" err="1" smtClean="0"/>
              <a:t>e.g</a:t>
            </a:r>
            <a:r>
              <a:rPr lang="en-GB" sz="2000" dirty="0"/>
              <a:t> numerical integration, interpolation, optimization, linear </a:t>
            </a:r>
            <a:r>
              <a:rPr lang="en-GB" sz="2000" dirty="0" smtClean="0"/>
              <a:t>algebra, statistics</a:t>
            </a:r>
          </a:p>
          <a:p>
            <a:pPr>
              <a:defRPr sz="2800"/>
            </a:pPr>
            <a:r>
              <a:rPr lang="en-GB" sz="2000" b="1" dirty="0" err="1" smtClean="0"/>
              <a:t>Sympy</a:t>
            </a:r>
            <a:r>
              <a:rPr lang="en-GB" sz="2000" dirty="0" smtClean="0"/>
              <a:t> : Symbolic mathematics</a:t>
            </a:r>
          </a:p>
          <a:p>
            <a:pPr>
              <a:defRPr sz="2800"/>
            </a:pPr>
            <a:r>
              <a:rPr lang="en-GB" sz="2000" b="1" dirty="0"/>
              <a:t>P</a:t>
            </a:r>
            <a:r>
              <a:rPr lang="en-GB" sz="2000" b="1" dirty="0" smtClean="0"/>
              <a:t>andas</a:t>
            </a:r>
            <a:r>
              <a:rPr lang="en-GB" sz="2000" dirty="0" smtClean="0"/>
              <a:t> : Data analysis and manipulation</a:t>
            </a:r>
            <a:endParaRPr lang="en-GB" sz="2000" dirty="0"/>
          </a:p>
          <a:p>
            <a:pPr>
              <a:defRPr sz="2800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90326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ading/Writing files"/>
          <p:cNvSpPr txBox="1"/>
          <p:nvPr/>
        </p:nvSpPr>
        <p:spPr>
          <a:xfrm>
            <a:off x="5152913" y="198772"/>
            <a:ext cx="1727711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lang="en-GB" sz="4500" dirty="0"/>
              <a:t>Import </a:t>
            </a:r>
            <a:endParaRPr sz="4500" dirty="0"/>
          </a:p>
        </p:txBody>
      </p:sp>
      <p:sp>
        <p:nvSpPr>
          <p:cNvPr id="4" name="Rectangle 3"/>
          <p:cNvSpPr/>
          <p:nvPr/>
        </p:nvSpPr>
        <p:spPr>
          <a:xfrm>
            <a:off x="1251471" y="1284221"/>
            <a:ext cx="101731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800"/>
            </a:pPr>
            <a:r>
              <a:rPr lang="en-US" sz="2400" dirty="0"/>
              <a:t>Import modules using </a:t>
            </a:r>
            <a:r>
              <a:rPr lang="en-US" sz="2400" b="1" dirty="0"/>
              <a:t>import</a:t>
            </a:r>
            <a:r>
              <a:rPr lang="en-US" sz="2400" dirty="0"/>
              <a:t> keyword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AD3A4AC-5D44-DB4B-8F87-A1A179C6C6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983"/>
          <a:stretch/>
        </p:blipFill>
        <p:spPr>
          <a:xfrm>
            <a:off x="1205778" y="4196703"/>
            <a:ext cx="3298388" cy="4310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B90F5FA-E48D-BD4E-A835-C7E679C49A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561" b="28579"/>
          <a:stretch/>
        </p:blipFill>
        <p:spPr>
          <a:xfrm>
            <a:off x="1219940" y="3029607"/>
            <a:ext cx="3298388" cy="5465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24BE8C6-E249-0040-8C10-86919F1A2B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355"/>
          <a:stretch/>
        </p:blipFill>
        <p:spPr>
          <a:xfrm>
            <a:off x="1261981" y="2008939"/>
            <a:ext cx="3298388" cy="4001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411A97C-1431-9841-BEC9-882FED9DCF53}"/>
              </a:ext>
            </a:extLst>
          </p:cNvPr>
          <p:cNvSpPr txBox="1"/>
          <p:nvPr/>
        </p:nvSpPr>
        <p:spPr>
          <a:xfrm>
            <a:off x="4704982" y="3029607"/>
            <a:ext cx="2186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Renaming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BACA2C8-F38C-804D-A5DF-4DEC3667D860}"/>
              </a:ext>
            </a:extLst>
          </p:cNvPr>
          <p:cNvSpPr txBox="1"/>
          <p:nvPr/>
        </p:nvSpPr>
        <p:spPr>
          <a:xfrm>
            <a:off x="4704982" y="4166112"/>
            <a:ext cx="376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Importing sub-modules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9C68E755-6000-574F-BB54-681039F71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778" y="5276570"/>
            <a:ext cx="2785889" cy="5113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0419034-DE38-8442-A3EE-E3A3506CFE90}"/>
              </a:ext>
            </a:extLst>
          </p:cNvPr>
          <p:cNvSpPr txBox="1"/>
          <p:nvPr/>
        </p:nvSpPr>
        <p:spPr>
          <a:xfrm>
            <a:off x="4704981" y="5248335"/>
            <a:ext cx="5857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Importing specific functions, variables </a:t>
            </a:r>
          </a:p>
        </p:txBody>
      </p:sp>
    </p:spTree>
    <p:extLst>
      <p:ext uri="{BB962C8B-B14F-4D97-AF65-F5344CB8AC3E}">
        <p14:creationId xmlns:p14="http://schemas.microsoft.com/office/powerpoint/2010/main" val="195066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ading/Writing files"/>
          <p:cNvSpPr txBox="1"/>
          <p:nvPr/>
        </p:nvSpPr>
        <p:spPr>
          <a:xfrm>
            <a:off x="2776957" y="2440780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err="1"/>
              <a:t>Numpy</a:t>
            </a:r>
            <a:endParaRPr sz="4500" dirty="0"/>
          </a:p>
        </p:txBody>
      </p:sp>
    </p:spTree>
    <p:extLst>
      <p:ext uri="{BB962C8B-B14F-4D97-AF65-F5344CB8AC3E}">
        <p14:creationId xmlns:p14="http://schemas.microsoft.com/office/powerpoint/2010/main" val="407101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741" y="1629675"/>
            <a:ext cx="2863252" cy="10719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523" y="1504188"/>
            <a:ext cx="3677396" cy="152370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678875" y="3410328"/>
            <a:ext cx="21606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rPr lang="en-GB" sz="1600" dirty="0"/>
              <a:t>Simpler way to add 2 to </a:t>
            </a:r>
            <a:r>
              <a:rPr lang="en-GB" sz="1600" u="sng" dirty="0"/>
              <a:t>each element</a:t>
            </a:r>
            <a:r>
              <a:rPr lang="en-GB" sz="1600" dirty="0"/>
              <a:t>  </a:t>
            </a:r>
            <a:endParaRPr lang="en-GB" sz="1600" dirty="0">
              <a:ea typeface="Helvetica"/>
              <a:cs typeface="Helvetica"/>
              <a:sym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8139" y="1810399"/>
            <a:ext cx="2712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Elementwise </a:t>
            </a:r>
            <a:r>
              <a:rPr lang="en-US" sz="2000" dirty="0"/>
              <a:t>operation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44741" y="1350240"/>
            <a:ext cx="107572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Pure Python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94824" y="1213281"/>
            <a:ext cx="77611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Numpy</a:t>
            </a:r>
            <a:endParaRPr lang="en-US" sz="1400" dirty="0"/>
          </a:p>
        </p:txBody>
      </p:sp>
      <p:sp>
        <p:nvSpPr>
          <p:cNvPr id="16" name="Reading/Writing files">
            <a:extLst>
              <a:ext uri="{FF2B5EF4-FFF2-40B4-BE49-F238E27FC236}">
                <a16:creationId xmlns="" xmlns:a16="http://schemas.microsoft.com/office/drawing/2014/main" id="{4B9EF67A-59CC-A44F-8B61-A25A231BBFBF}"/>
              </a:ext>
            </a:extLst>
          </p:cNvPr>
          <p:cNvSpPr txBox="1"/>
          <p:nvPr/>
        </p:nvSpPr>
        <p:spPr>
          <a:xfrm>
            <a:off x="2512716" y="246058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err="1"/>
              <a:t>Numpy</a:t>
            </a:r>
            <a:r>
              <a:rPr lang="en-GB" sz="4500" dirty="0"/>
              <a:t> Array</a:t>
            </a:r>
            <a:endParaRPr sz="4500" dirty="0"/>
          </a:p>
        </p:txBody>
      </p:sp>
      <p:sp>
        <p:nvSpPr>
          <p:cNvPr id="2" name="Right Arrow 1">
            <a:extLst>
              <a:ext uri="{FF2B5EF4-FFF2-40B4-BE49-F238E27FC236}">
                <a16:creationId xmlns="" xmlns:a16="http://schemas.microsoft.com/office/drawing/2014/main" id="{698246AB-88A3-924B-A0DB-28D08276D20B}"/>
              </a:ext>
            </a:extLst>
          </p:cNvPr>
          <p:cNvSpPr/>
          <p:nvPr/>
        </p:nvSpPr>
        <p:spPr>
          <a:xfrm>
            <a:off x="6641974" y="1611061"/>
            <a:ext cx="767255" cy="798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74DAB35C-C559-2A45-B824-9F26863BB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742" y="3582716"/>
            <a:ext cx="2205766" cy="98879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8EE5A43-6F7D-614F-9892-60F9BA98EBB3}"/>
              </a:ext>
            </a:extLst>
          </p:cNvPr>
          <p:cNvSpPr txBox="1"/>
          <p:nvPr/>
        </p:nvSpPr>
        <p:spPr>
          <a:xfrm>
            <a:off x="3544741" y="3244162"/>
            <a:ext cx="2205766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Create 1D array from list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23428236-F8E6-764C-9000-3493A4E08F40}"/>
              </a:ext>
            </a:extLst>
          </p:cNvPr>
          <p:cNvSpPr txBox="1"/>
          <p:nvPr/>
        </p:nvSpPr>
        <p:spPr>
          <a:xfrm>
            <a:off x="598139" y="3532351"/>
            <a:ext cx="2712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Creating </a:t>
            </a:r>
            <a:r>
              <a:rPr lang="en-US" sz="2000" dirty="0" err="1"/>
              <a:t>Numpy</a:t>
            </a:r>
            <a:r>
              <a:rPr lang="en-US" sz="2000" dirty="0"/>
              <a:t> arrays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FDA98AE8-C99B-1A43-AB62-44BECEF7B7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5735" y="3582716"/>
            <a:ext cx="2540000" cy="8509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923C089-1A02-5C43-AC06-CD3B1B54892D}"/>
              </a:ext>
            </a:extLst>
          </p:cNvPr>
          <p:cNvSpPr txBox="1"/>
          <p:nvPr/>
        </p:nvSpPr>
        <p:spPr>
          <a:xfrm>
            <a:off x="8045735" y="3283265"/>
            <a:ext cx="961342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/>
              <a:t>arange</a:t>
            </a:r>
            <a:endParaRPr lang="en-US" sz="1600" dirty="0"/>
          </a:p>
        </p:txBody>
      </p:sp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6681C2E6-52EF-FD42-9AE7-B4CE24047F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0329" y="5292729"/>
            <a:ext cx="3898900" cy="8763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0848F4C4-837E-9248-92F3-E3DD81503DC7}"/>
              </a:ext>
            </a:extLst>
          </p:cNvPr>
          <p:cNvSpPr txBox="1"/>
          <p:nvPr/>
        </p:nvSpPr>
        <p:spPr>
          <a:xfrm>
            <a:off x="3510329" y="4948105"/>
            <a:ext cx="961342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/>
              <a:t>linspace</a:t>
            </a:r>
            <a:endParaRPr lang="en-US" sz="1600" dirty="0"/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5EFF506E-CBD5-BA45-88C3-CD517BF33E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904" y="5300193"/>
            <a:ext cx="2298700" cy="10287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41B488BB-EF7C-C74C-8E38-3F18AD8A5D77}"/>
              </a:ext>
            </a:extLst>
          </p:cNvPr>
          <p:cNvSpPr txBox="1"/>
          <p:nvPr/>
        </p:nvSpPr>
        <p:spPr>
          <a:xfrm>
            <a:off x="619904" y="5000742"/>
            <a:ext cx="961342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ones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98139" y="3027890"/>
            <a:ext cx="109585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1435" y="5292730"/>
            <a:ext cx="2540000" cy="1397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9"/>
          <a:srcRect r="61005" b="70208"/>
          <a:stretch/>
        </p:blipFill>
        <p:spPr>
          <a:xfrm>
            <a:off x="8031435" y="5039224"/>
            <a:ext cx="2258280" cy="2535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F8EE5A43-6F7D-614F-9892-60F9BA98EBB3}"/>
              </a:ext>
            </a:extLst>
          </p:cNvPr>
          <p:cNvSpPr txBox="1"/>
          <p:nvPr/>
        </p:nvSpPr>
        <p:spPr>
          <a:xfrm>
            <a:off x="8031434" y="4733067"/>
            <a:ext cx="2205766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Reshape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240214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 animBg="1"/>
      <p:bldP spid="20" grpId="0"/>
      <p:bldP spid="23" grpId="0" animBg="1"/>
      <p:bldP spid="25" grpId="0" animBg="1"/>
      <p:bldP spid="27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250200" y="5062167"/>
            <a:ext cx="148156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smtClean="0"/>
              <a:t>Random numbers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583" y="5374225"/>
            <a:ext cx="3427324" cy="757619"/>
          </a:xfrm>
          <a:prstGeom prst="rect">
            <a:avLst/>
          </a:prstGeom>
        </p:spPr>
      </p:pic>
      <p:sp>
        <p:nvSpPr>
          <p:cNvPr id="33" name="init functions is called, self.Num = 3 and self.Den = 4"/>
          <p:cNvSpPr/>
          <p:nvPr/>
        </p:nvSpPr>
        <p:spPr>
          <a:xfrm>
            <a:off x="9390904" y="4963411"/>
            <a:ext cx="1154393" cy="4373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746586" y="4943653"/>
            <a:ext cx="1161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/>
              <a:t>n </a:t>
            </a:r>
            <a:r>
              <a:rPr lang="en-GB" dirty="0" err="1"/>
              <a:t>vals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7133459" y="790238"/>
            <a:ext cx="830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/>
              <a:t>matrix</a:t>
            </a:r>
            <a:endParaRPr lang="en-GB" dirty="0"/>
          </a:p>
        </p:txBody>
      </p:sp>
      <p:sp>
        <p:nvSpPr>
          <p:cNvPr id="43" name="Initialise super class (i.e. the one that you have derived your new class from)"/>
          <p:cNvSpPr/>
          <p:nvPr/>
        </p:nvSpPr>
        <p:spPr>
          <a:xfrm>
            <a:off x="8595155" y="4582993"/>
            <a:ext cx="996883" cy="795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5" y="0"/>
                </a:moveTo>
                <a:cubicBezTo>
                  <a:pt x="494" y="0"/>
                  <a:pt x="0" y="368"/>
                  <a:pt x="0" y="823"/>
                </a:cubicBezTo>
                <a:lnTo>
                  <a:pt x="0" y="9053"/>
                </a:lnTo>
                <a:cubicBezTo>
                  <a:pt x="0" y="9508"/>
                  <a:pt x="494" y="9875"/>
                  <a:pt x="1105" y="9875"/>
                </a:cubicBezTo>
                <a:lnTo>
                  <a:pt x="7994" y="9875"/>
                </a:lnTo>
                <a:lnTo>
                  <a:pt x="8911" y="21600"/>
                </a:lnTo>
                <a:lnTo>
                  <a:pt x="9832" y="9875"/>
                </a:lnTo>
                <a:lnTo>
                  <a:pt x="20495" y="9875"/>
                </a:lnTo>
                <a:cubicBezTo>
                  <a:pt x="21106" y="9875"/>
                  <a:pt x="21600" y="9508"/>
                  <a:pt x="21600" y="9053"/>
                </a:cubicBezTo>
                <a:lnTo>
                  <a:pt x="21600" y="823"/>
                </a:lnTo>
                <a:cubicBezTo>
                  <a:pt x="21600" y="368"/>
                  <a:pt x="21106" y="0"/>
                  <a:pt x="20495" y="0"/>
                </a:cubicBezTo>
                <a:lnTo>
                  <a:pt x="1105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t"/>
          <a:lstStyle/>
          <a:p>
            <a:pPr>
              <a:defRPr sz="1800">
                <a:solidFill>
                  <a:srgbClr val="FFFFFF"/>
                </a:solidFill>
              </a:defRPr>
            </a:pPr>
            <a:endParaRPr sz="1266" dirty="0"/>
          </a:p>
        </p:txBody>
      </p:sp>
      <p:sp>
        <p:nvSpPr>
          <p:cNvPr id="45" name="Rectangle 44"/>
          <p:cNvSpPr/>
          <p:nvPr/>
        </p:nvSpPr>
        <p:spPr>
          <a:xfrm>
            <a:off x="8683232" y="4563235"/>
            <a:ext cx="786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rPr lang="en-GB" dirty="0"/>
              <a:t>max</a:t>
            </a:r>
          </a:p>
        </p:txBody>
      </p:sp>
      <p:sp>
        <p:nvSpPr>
          <p:cNvPr id="46" name="init functions is called, self.Num = 3 and self.Den = 4"/>
          <p:cNvSpPr/>
          <p:nvPr/>
        </p:nvSpPr>
        <p:spPr>
          <a:xfrm flipH="1">
            <a:off x="7612205" y="4936848"/>
            <a:ext cx="948987" cy="4373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774045" y="4897446"/>
            <a:ext cx="786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/>
              <a:t>min</a:t>
            </a:r>
            <a:endParaRPr lang="en-GB" dirty="0"/>
          </a:p>
        </p:txBody>
      </p:sp>
      <p:sp>
        <p:nvSpPr>
          <p:cNvPr id="14" name="Reading/Writing files">
            <a:extLst>
              <a:ext uri="{FF2B5EF4-FFF2-40B4-BE49-F238E27FC236}">
                <a16:creationId xmlns="" xmlns:a16="http://schemas.microsoft.com/office/drawing/2014/main" id="{86E14121-8506-9D4A-9680-F7CC880FE50F}"/>
              </a:ext>
            </a:extLst>
          </p:cNvPr>
          <p:cNvSpPr txBox="1"/>
          <p:nvPr/>
        </p:nvSpPr>
        <p:spPr>
          <a:xfrm>
            <a:off x="2942848" y="218544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err="1"/>
              <a:t>Numpy</a:t>
            </a:r>
            <a:r>
              <a:rPr lang="en-GB" sz="4500" dirty="0"/>
              <a:t> Functionality</a:t>
            </a:r>
            <a:endParaRPr sz="4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376" y="1520550"/>
            <a:ext cx="2072231" cy="7846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376" y="3161882"/>
            <a:ext cx="1291283" cy="6100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436" y="3161882"/>
            <a:ext cx="1309066" cy="5522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3429" y="3771937"/>
            <a:ext cx="1500707" cy="5787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4346" y="4932567"/>
            <a:ext cx="1584960" cy="7315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0376" y="5698638"/>
            <a:ext cx="1246734" cy="5595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54583" y="1536785"/>
            <a:ext cx="2488822" cy="9283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4583" y="3161882"/>
            <a:ext cx="2860040" cy="8055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72985" y="3983933"/>
            <a:ext cx="1067715" cy="52449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44346" y="1212773"/>
            <a:ext cx="127731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smtClean="0"/>
              <a:t>Trigonometry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030376" y="2854105"/>
            <a:ext cx="207223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Exponents </a:t>
            </a:r>
            <a:r>
              <a:rPr lang="en-US" sz="1400" smtClean="0"/>
              <a:t>and logarithms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023175" y="4624790"/>
            <a:ext cx="440607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Test if </a:t>
            </a:r>
            <a:r>
              <a:rPr lang="en-US" sz="1400" b="1" dirty="0" smtClean="0"/>
              <a:t>all </a:t>
            </a:r>
            <a:r>
              <a:rPr lang="en-US" sz="1400" dirty="0" smtClean="0"/>
              <a:t>or </a:t>
            </a:r>
            <a:r>
              <a:rPr lang="en-US" sz="1400" b="1" dirty="0" smtClean="0"/>
              <a:t>any</a:t>
            </a:r>
            <a:r>
              <a:rPr lang="en-US" sz="1400" dirty="0" smtClean="0"/>
              <a:t> elements in a data structure are non-zero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233110" y="1246400"/>
            <a:ext cx="284339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Find instances of </a:t>
            </a:r>
            <a:r>
              <a:rPr lang="en-US" sz="1400" smtClean="0"/>
              <a:t>a value in an array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233110" y="2875969"/>
            <a:ext cx="134097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smtClean="0"/>
              <a:t>Linear algebra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6159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3" grpId="0" animBg="1"/>
      <p:bldP spid="35" grpId="0"/>
      <p:bldP spid="43" grpId="0" animBg="1"/>
      <p:bldP spid="45" grpId="0"/>
      <p:bldP spid="46" grpId="0" animBg="1"/>
      <p:bldP spid="47" grpId="0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7245" y="458675"/>
            <a:ext cx="10369868" cy="14773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Q.11.4.A </a:t>
            </a:r>
          </a:p>
          <a:p>
            <a:r>
              <a:rPr lang="en-US" dirty="0" smtClean="0"/>
              <a:t>Create the </a:t>
            </a:r>
            <a:r>
              <a:rPr lang="en-US" dirty="0" err="1" smtClean="0"/>
              <a:t>numpy</a:t>
            </a:r>
            <a:r>
              <a:rPr lang="en-US" dirty="0" smtClean="0"/>
              <a:t> array:</a:t>
            </a:r>
          </a:p>
          <a:p>
            <a:r>
              <a:rPr lang="en-US" dirty="0"/>
              <a:t>	</a:t>
            </a:r>
            <a:r>
              <a:rPr lang="en-US" dirty="0" smtClean="0"/>
              <a:t>[[6,    8,   10],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[12, 14, 16],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[18, 20, 22]]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17245" y="2191796"/>
                <a:ext cx="10369868" cy="781817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Q.11.4.B </a:t>
                </a:r>
              </a:p>
              <a:p>
                <a:r>
                  <a:rPr lang="en-US" dirty="0" smtClean="0"/>
                  <a:t>Find sin(x) for each value, x, in the list: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bg-BG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GB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dirty="0"/>
                          <m:t>,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en-US" dirty="0"/>
                          <m:t>, </m:t>
                        </m:r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bg-BG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GB" i="1">
                                <a:latin typeface="Cambria Math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45" y="2191796"/>
                <a:ext cx="10369868" cy="781817"/>
              </a:xfrm>
              <a:prstGeom prst="rect">
                <a:avLst/>
              </a:prstGeom>
              <a:blipFill rotWithShape="0">
                <a:blip r:embed="rId2"/>
                <a:stretch>
                  <a:fillRect l="-411" t="-3846" b="-3077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17245" y="3257981"/>
            <a:ext cx="10369868" cy="17543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Q.11.4.C</a:t>
            </a:r>
          </a:p>
          <a:p>
            <a:r>
              <a:rPr lang="en-GB" dirty="0" smtClean="0"/>
              <a:t>Add [6, 4, 2] to each row of the array in your answer to </a:t>
            </a:r>
            <a:r>
              <a:rPr lang="en-US" dirty="0" smtClean="0"/>
              <a:t>Q.11.4.A to get:</a:t>
            </a:r>
          </a:p>
          <a:p>
            <a:r>
              <a:rPr lang="en-GB" dirty="0" smtClean="0"/>
              <a:t> 	</a:t>
            </a:r>
            <a:r>
              <a:rPr lang="en-US" dirty="0" smtClean="0"/>
              <a:t>[[12,    12,   12], </a:t>
            </a:r>
            <a:endParaRPr lang="en-US" dirty="0"/>
          </a:p>
          <a:p>
            <a:r>
              <a:rPr lang="en-US" dirty="0"/>
              <a:t>                   [</a:t>
            </a:r>
            <a:r>
              <a:rPr lang="en-US" dirty="0" smtClean="0"/>
              <a:t>18,    18,   18],</a:t>
            </a:r>
            <a:endParaRPr lang="en-US" dirty="0"/>
          </a:p>
          <a:p>
            <a:r>
              <a:rPr lang="en-US" dirty="0"/>
              <a:t>                   </a:t>
            </a:r>
            <a:r>
              <a:rPr lang="en-US" dirty="0" smtClean="0"/>
              <a:t>[24,    24,   24]]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17245" y="5260837"/>
            <a:ext cx="10369868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Q.11.4.D</a:t>
            </a:r>
          </a:p>
          <a:p>
            <a:r>
              <a:rPr lang="en-US" dirty="0" smtClean="0"/>
              <a:t>F</a:t>
            </a:r>
            <a:r>
              <a:rPr lang="en-GB" dirty="0" err="1" smtClean="0"/>
              <a:t>ind</a:t>
            </a:r>
            <a:r>
              <a:rPr lang="en-GB" dirty="0" smtClean="0"/>
              <a:t> the dot product of the four elements in the upper left corners of the 3x3 arrays in Q.11.4.A and Q.11.4.C  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93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ading/Writing files"/>
          <p:cNvSpPr txBox="1"/>
          <p:nvPr/>
        </p:nvSpPr>
        <p:spPr>
          <a:xfrm>
            <a:off x="2776957" y="2440780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err="1"/>
              <a:t>Matplotlib</a:t>
            </a:r>
            <a:endParaRPr sz="4500" dirty="0"/>
          </a:p>
        </p:txBody>
      </p:sp>
    </p:spTree>
    <p:extLst>
      <p:ext uri="{BB962C8B-B14F-4D97-AF65-F5344CB8AC3E}">
        <p14:creationId xmlns:p14="http://schemas.microsoft.com/office/powerpoint/2010/main" val="85097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611" y="1711687"/>
            <a:ext cx="8292248" cy="4087230"/>
          </a:xfrm>
          <a:prstGeom prst="rect">
            <a:avLst/>
          </a:prstGeom>
        </p:spPr>
      </p:pic>
      <p:sp>
        <p:nvSpPr>
          <p:cNvPr id="5" name="Reading/Writing files"/>
          <p:cNvSpPr txBox="1"/>
          <p:nvPr/>
        </p:nvSpPr>
        <p:spPr>
          <a:xfrm>
            <a:off x="2874097" y="205787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/>
              <a:t>Visualising data</a:t>
            </a:r>
            <a:endParaRPr sz="4500" dirty="0"/>
          </a:p>
        </p:txBody>
      </p:sp>
      <p:sp>
        <p:nvSpPr>
          <p:cNvPr id="6" name="init functions is called, self.Num = 3 and self.Den = 4"/>
          <p:cNvSpPr/>
          <p:nvPr/>
        </p:nvSpPr>
        <p:spPr>
          <a:xfrm flipH="1">
            <a:off x="162046" y="2178533"/>
            <a:ext cx="2270254" cy="4373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647" y="2178533"/>
            <a:ext cx="1881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/>
              <a:t>Line plot</a:t>
            </a:r>
          </a:p>
        </p:txBody>
      </p:sp>
      <p:sp>
        <p:nvSpPr>
          <p:cNvPr id="8" name="init functions is called, self.Num = 3 and self.Den = 4"/>
          <p:cNvSpPr/>
          <p:nvPr/>
        </p:nvSpPr>
        <p:spPr>
          <a:xfrm flipH="1" flipV="1">
            <a:off x="162046" y="2815213"/>
            <a:ext cx="2270254" cy="721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9303" y="2889955"/>
            <a:ext cx="1881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/>
              <a:t>Required to display plot</a:t>
            </a:r>
          </a:p>
        </p:txBody>
      </p:sp>
      <p:sp>
        <p:nvSpPr>
          <p:cNvPr id="11" name="init functions is called, self.Num = 3 and self.Den = 4"/>
          <p:cNvSpPr/>
          <p:nvPr/>
        </p:nvSpPr>
        <p:spPr>
          <a:xfrm>
            <a:off x="9245709" y="916449"/>
            <a:ext cx="2754091" cy="2085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801890" y="970420"/>
            <a:ext cx="21979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/>
              <a:t>Output displayed in:</a:t>
            </a:r>
          </a:p>
          <a:p>
            <a:pPr marL="285750" indent="-285750">
              <a:buFont typeface="Arial" charset="0"/>
              <a:buChar char="•"/>
              <a:defRPr sz="1800">
                <a:solidFill>
                  <a:srgbClr val="FFFFFF"/>
                </a:solidFill>
              </a:defRPr>
            </a:pPr>
            <a:r>
              <a:rPr lang="en-GB" dirty="0"/>
              <a:t> Plots window  </a:t>
            </a:r>
            <a:r>
              <a:rPr lang="en-GB" b="1" i="1" dirty="0"/>
              <a:t>(run in </a:t>
            </a:r>
            <a:r>
              <a:rPr lang="en-GB" b="1" i="1" dirty="0" err="1"/>
              <a:t>Spyder</a:t>
            </a:r>
            <a:r>
              <a:rPr lang="en-GB" b="1" i="1" dirty="0"/>
              <a:t>)</a:t>
            </a:r>
          </a:p>
          <a:p>
            <a:pPr marL="285750" indent="-285750">
              <a:buFont typeface="Arial" charset="0"/>
              <a:buChar char="•"/>
              <a:defRPr sz="1800">
                <a:solidFill>
                  <a:srgbClr val="FFFFFF"/>
                </a:solidFill>
              </a:defRPr>
            </a:pPr>
            <a:r>
              <a:rPr lang="en-GB" dirty="0"/>
              <a:t>Separate window </a:t>
            </a:r>
            <a:r>
              <a:rPr lang="en-GB" b="1" i="1" dirty="0"/>
              <a:t>(run in terminal)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endParaRPr lang="en-GB" dirty="0"/>
          </a:p>
          <a:p>
            <a:pPr>
              <a:defRPr sz="1800">
                <a:solidFill>
                  <a:srgbClr val="FFFFFF"/>
                </a:solidFill>
              </a:defRPr>
            </a:pPr>
            <a:endParaRPr lang="en-GB" dirty="0"/>
          </a:p>
        </p:txBody>
      </p:sp>
      <p:sp>
        <p:nvSpPr>
          <p:cNvPr id="15" name="init functions is called, self.Num = 3 and self.Den = 4"/>
          <p:cNvSpPr/>
          <p:nvPr/>
        </p:nvSpPr>
        <p:spPr>
          <a:xfrm flipH="1">
            <a:off x="225002" y="1377560"/>
            <a:ext cx="2270254" cy="4373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2046" y="1386365"/>
            <a:ext cx="26110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/>
              <a:t>Import </a:t>
            </a:r>
            <a:r>
              <a:rPr lang="en-GB"/>
              <a:t>the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323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ading/Writing files"/>
          <p:cNvSpPr txBox="1"/>
          <p:nvPr/>
        </p:nvSpPr>
        <p:spPr>
          <a:xfrm>
            <a:off x="2874097" y="205787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Line plot </a:t>
            </a:r>
            <a:endParaRPr sz="4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86341"/>
          <a:stretch/>
        </p:blipFill>
        <p:spPr>
          <a:xfrm>
            <a:off x="1354398" y="2049664"/>
            <a:ext cx="3797300" cy="4475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532" y="2113391"/>
            <a:ext cx="4805886" cy="32128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89637"/>
          <a:stretch/>
        </p:blipFill>
        <p:spPr>
          <a:xfrm>
            <a:off x="1354398" y="4923893"/>
            <a:ext cx="3797300" cy="3395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69445" b="10420"/>
          <a:stretch/>
        </p:blipFill>
        <p:spPr>
          <a:xfrm>
            <a:off x="1354398" y="4264135"/>
            <a:ext cx="3797300" cy="6597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t="54549" b="30967"/>
          <a:stretch/>
        </p:blipFill>
        <p:spPr>
          <a:xfrm>
            <a:off x="1354398" y="3789572"/>
            <a:ext cx="3797300" cy="4745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t="39654" b="44803"/>
          <a:stretch/>
        </p:blipFill>
        <p:spPr>
          <a:xfrm>
            <a:off x="1354398" y="3280285"/>
            <a:ext cx="3797300" cy="5092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t="13808" b="62171"/>
          <a:stretch/>
        </p:blipFill>
        <p:spPr>
          <a:xfrm>
            <a:off x="1354398" y="2457585"/>
            <a:ext cx="3797300" cy="78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308</Words>
  <Application>Microsoft Macintosh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Cambria Math</vt:lpstr>
      <vt:lpstr>Helvetica</vt:lpstr>
      <vt:lpstr>Arial</vt:lpstr>
      <vt:lpstr>Office Theme</vt:lpstr>
      <vt:lpstr>Introduction to Computer Programming  Lecture 11.4:   Review :  Imported modules – Numpy &amp; Matplotlib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Hemma Philamore</dc:creator>
  <cp:lastModifiedBy>Hemma Philamore</cp:lastModifiedBy>
  <cp:revision>27</cp:revision>
  <dcterms:created xsi:type="dcterms:W3CDTF">2020-12-15T15:23:27Z</dcterms:created>
  <dcterms:modified xsi:type="dcterms:W3CDTF">2021-01-07T17:56:23Z</dcterms:modified>
</cp:coreProperties>
</file>