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4" r:id="rId2"/>
    <p:sldId id="275" r:id="rId3"/>
    <p:sldId id="271" r:id="rId4"/>
    <p:sldId id="272" r:id="rId5"/>
    <p:sldId id="276" r:id="rId6"/>
    <p:sldId id="273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2"/>
    <p:restoredTop sz="94745"/>
  </p:normalViewPr>
  <p:slideViewPr>
    <p:cSldViewPr snapToGrid="0" snapToObjects="1">
      <p:cViewPr>
        <p:scale>
          <a:sx n="70" d="100"/>
          <a:sy n="70" d="100"/>
        </p:scale>
        <p:origin x="45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2B510-8974-B449-A91F-7B3A195DBAD1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8264-8683-F74F-A2E5-A0EBAD58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of what goes in arguments start from this point</a:t>
            </a:r>
            <a:r>
              <a:rPr lang="en-US" baseline="0" dirty="0"/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1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8264-8683-F74F-A2E5-A0EBAD5864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Messed up. Retake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363C9-0233-6D4A-8942-6C3D36D053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B806C-C105-884C-8B2D-F7D60B8F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7D8A67-4C8F-2B40-9034-41C88759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749C16-1790-D144-8F6B-52E2690D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222BF5-255F-A545-93EF-4679837C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578843-1442-6F41-A818-F8BD4AB7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3D76A-C3E9-1941-920E-86D857F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68D524-5FB4-D145-9DDA-BD105559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A95D29-A079-8544-8A11-3749C82E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02C85-BF8C-024A-980E-A0FF851F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CFEC37-C73C-4742-83FE-031A7FD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D79A577-B677-1C44-A96A-9EDD166C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D491B1-4C0C-EC4C-8960-E62605D2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A1D98C-65F8-F04C-B89F-5C97C5B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AABDA-F264-6047-935E-FA33A22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6549E5-F5FA-A14C-8FEE-9DD893EC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9983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E11F2-CAEB-B149-A2ED-2938FC75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575C42-535F-E64B-AC0F-A4FE2BE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604BA0-3A8D-B346-B3E7-2B9EE4B8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6D5396-B91B-2F44-8ECF-1030F38A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0933A0-C95B-E445-B91A-FBBDB26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D3CCF-C197-9B43-B573-F80A916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3FA1DB-6A64-CF48-A530-35B24098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2655F4-0CB9-C242-8719-90A8E1DA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E64116-56A9-AD4B-B990-B12CAF5E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36BBDE-7321-6C44-8C78-30EF9444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B89FA-0EB2-2546-BEC1-687F78E0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923D1-1AD4-954A-A127-02043979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5140DC-2D14-7649-9A4D-9654DCF2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EFD9A9-E0EA-844C-930E-EB07230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FEAC6F-A6E5-1A48-8723-81867DA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3CD117-E885-E74B-92FF-A6512C06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8526D-8379-A64E-B5D4-FB343CB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06E262-50F1-9D44-8A05-59D4EC26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7B6D87-BD53-754D-87DA-474A66CB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A6A671-BC97-EC40-8D4F-C395F384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222784-B6EF-EB42-BAC6-64C85730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3B38F1-3D71-2444-BA2B-805A32F9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7D079D-A3C5-954D-98C9-EC266830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A2CE78-C4C6-074A-8F54-F9A4E0C4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46997-05F3-5A46-80D6-399C41E8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C56E6D-DF03-504D-8187-9A674A83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292F51-E9FF-9E4C-943D-A07DE3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1A3946-1D18-7F48-AB50-67237B20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0054359-D159-494C-94F9-15D12CA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6EA391-99EC-914F-A8C4-EC3417B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7BC524-1C15-6243-A479-9F586232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3D4BF-4E17-D543-9068-4CB9F6A8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3BFBA-5715-8B4A-9141-3A3E2E9A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854618-1B62-474E-B4AF-EE350BBD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ACC2CB-C34E-E442-BE56-B209AD34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0F5698-CFF8-E041-85BC-925B2BC5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2E434C-F726-4742-AD5C-640AB791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CFE6DD-EDF6-134B-A1F9-6DE18928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316EF1-6516-374D-A089-A6818D04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E30FF9-496C-0A47-9047-322B7841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9AFE1A-42C1-544B-B531-E4523DA8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90A1F1-BC58-C143-B0D8-EF28D03A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567D0-39C9-3C44-A766-585D8ACE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0E366D-AB0A-2B45-AD47-25F0BCF4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A199C-E771-BE4F-8011-69C31D27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08695-8495-0745-B5C7-5A8C8791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CBCF-6F34-C24D-B6D3-A5DE0A0C4765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742AB-9181-3E4A-9884-8A6CFE46C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C0302-2F26-DB41-A783-B89BA3855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33E6-AA82-AD47-A220-CBE264EA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 to Computer Programming Lecture 1:…"/>
          <p:cNvSpPr txBox="1">
            <a:spLocks noGrp="1"/>
          </p:cNvSpPr>
          <p:nvPr>
            <p:ph type="ctrTitle"/>
          </p:nvPr>
        </p:nvSpPr>
        <p:spPr>
          <a:xfrm>
            <a:off x="1033162" y="1772896"/>
            <a:ext cx="9775031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</a:t>
            </a:r>
            <a:r>
              <a:rPr lang="en-GB" dirty="0"/>
              <a:t/>
            </a:r>
            <a:br>
              <a:rPr lang="en-GB" dirty="0"/>
            </a:br>
            <a:r>
              <a:rPr dirty="0"/>
              <a:t>Lecture 1</a:t>
            </a:r>
            <a:r>
              <a:rPr lang="en-GB" dirty="0" smtClean="0"/>
              <a:t>1.5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Review : </a:t>
            </a:r>
            <a:br>
              <a:rPr lang="en-GB" dirty="0"/>
            </a:br>
            <a:r>
              <a:rPr lang="en-GB" dirty="0" smtClean="0"/>
              <a:t>Object Oriented Programming (OOP)</a:t>
            </a:r>
            <a:endParaRPr dirty="0"/>
          </a:p>
        </p:txBody>
      </p:sp>
      <p:sp>
        <p:nvSpPr>
          <p:cNvPr id="129" name="Department of Engineering Mathematics"/>
          <p:cNvSpPr txBox="1"/>
          <p:nvPr/>
        </p:nvSpPr>
        <p:spPr>
          <a:xfrm>
            <a:off x="2140047" y="5079858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31" name="Helmut Hauser"/>
          <p:cNvSpPr txBox="1"/>
          <p:nvPr/>
        </p:nvSpPr>
        <p:spPr>
          <a:xfrm>
            <a:off x="2228947" y="4686016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sz="2316" dirty="0"/>
              <a:t>He</a:t>
            </a:r>
            <a:r>
              <a:rPr lang="en-GB" sz="2316" dirty="0" err="1"/>
              <a:t>mma</a:t>
            </a:r>
            <a:r>
              <a:rPr lang="en-GB" sz="2316" dirty="0"/>
              <a:t>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1885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use classes?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190" y="2022158"/>
            <a:ext cx="84353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Modularity </a:t>
            </a:r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break down your </a:t>
            </a:r>
            <a:r>
              <a:rPr lang="en-US" dirty="0" smtClean="0"/>
              <a:t>code </a:t>
            </a:r>
            <a:r>
              <a:rPr lang="en-US" dirty="0"/>
              <a:t>into </a:t>
            </a:r>
            <a:r>
              <a:rPr lang="en-US" dirty="0" smtClean="0"/>
              <a:t>smaller sections.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Identify and fix problems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Reuse in multiple programs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Reusability </a:t>
            </a:r>
          </a:p>
          <a:p>
            <a:r>
              <a:rPr lang="en-US" dirty="0" smtClean="0"/>
              <a:t>More flexible reuse than standalone functions, modification via inheritance.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Polymorphism </a:t>
            </a:r>
          </a:p>
          <a:p>
            <a:r>
              <a:rPr lang="en-US" dirty="0" smtClean="0"/>
              <a:t>Methods/attributes with the same name can have different functionality for different classes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car.drive</a:t>
            </a:r>
            <a:r>
              <a:rPr lang="en-US" dirty="0" smtClean="0"/>
              <a:t>(), </a:t>
            </a:r>
            <a:r>
              <a:rPr lang="en-US" dirty="0" err="1" smtClean="0"/>
              <a:t>bike.drive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15" y="3180632"/>
            <a:ext cx="4631131" cy="1748488"/>
          </a:xfrm>
          <a:prstGeom prst="rect">
            <a:avLst/>
          </a:prstGeom>
        </p:spPr>
      </p:pic>
      <p:sp>
        <p:nvSpPr>
          <p:cNvPr id="169" name="Let’s make our own class"/>
          <p:cNvSpPr txBox="1"/>
          <p:nvPr/>
        </p:nvSpPr>
        <p:spPr>
          <a:xfrm>
            <a:off x="3702531" y="346809"/>
            <a:ext cx="456541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smtClean="0"/>
              <a:t>Anatomy of a class </a:t>
            </a:r>
            <a:endParaRPr sz="45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0024" y="2080836"/>
            <a:ext cx="2843007" cy="503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4"/>
                </a:solidFill>
              </a:rPr>
              <a:t>Class name</a:t>
            </a:r>
          </a:p>
          <a:p>
            <a:r>
              <a:rPr lang="en-US" sz="1266" i="1" dirty="0">
                <a:solidFill>
                  <a:schemeClr val="accent4"/>
                </a:solidFill>
              </a:rPr>
              <a:t>Convention: begin with capital letter</a:t>
            </a:r>
          </a:p>
        </p:txBody>
      </p:sp>
      <p:sp>
        <p:nvSpPr>
          <p:cNvPr id="29" name="Rounded Rectangle"/>
          <p:cNvSpPr/>
          <p:nvPr/>
        </p:nvSpPr>
        <p:spPr>
          <a:xfrm>
            <a:off x="3976479" y="3527200"/>
            <a:ext cx="4076767" cy="1383417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>
              <a:solidFill>
                <a:schemeClr val="accent4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378910" y="4299791"/>
            <a:ext cx="0" cy="37424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036376" y="4131236"/>
            <a:ext cx="438425" cy="419598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38158" y="3632549"/>
            <a:ext cx="1508018" cy="3086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4"/>
                </a:solidFill>
              </a:rPr>
              <a:t>Indentation</a:t>
            </a:r>
          </a:p>
        </p:txBody>
      </p:sp>
      <p:sp>
        <p:nvSpPr>
          <p:cNvPr id="33" name="Rounded Rectangle"/>
          <p:cNvSpPr/>
          <p:nvPr/>
        </p:nvSpPr>
        <p:spPr>
          <a:xfrm>
            <a:off x="3432075" y="3222486"/>
            <a:ext cx="837523" cy="302167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0" y="2745892"/>
            <a:ext cx="2652117" cy="3086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4"/>
                </a:solidFill>
              </a:rPr>
              <a:t>Keyword ‘class’</a:t>
            </a:r>
          </a:p>
        </p:txBody>
      </p:sp>
      <p:cxnSp>
        <p:nvCxnSpPr>
          <p:cNvPr id="4" name="Straight Arrow Connector 3"/>
          <p:cNvCxnSpPr>
            <a:stCxn id="34" idx="2"/>
            <a:endCxn id="33" idx="1"/>
          </p:cNvCxnSpPr>
          <p:nvPr/>
        </p:nvCxnSpPr>
        <p:spPr>
          <a:xfrm>
            <a:off x="2850059" y="3054566"/>
            <a:ext cx="582016" cy="319004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Rounded Rectangle"/>
          <p:cNvSpPr/>
          <p:nvPr/>
        </p:nvSpPr>
        <p:spPr>
          <a:xfrm>
            <a:off x="4261032" y="3214900"/>
            <a:ext cx="1347142" cy="302167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>
              <a:solidFill>
                <a:schemeClr val="accent4"/>
              </a:solidFill>
            </a:endParaRPr>
          </a:p>
        </p:txBody>
      </p:sp>
      <p:sp>
        <p:nvSpPr>
          <p:cNvPr id="39" name="Rounded Rectangle"/>
          <p:cNvSpPr/>
          <p:nvPr/>
        </p:nvSpPr>
        <p:spPr>
          <a:xfrm>
            <a:off x="5608174" y="3202972"/>
            <a:ext cx="259013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>
              <a:solidFill>
                <a:schemeClr val="accent4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78692" y="2549067"/>
            <a:ext cx="4267" cy="641249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/>
          <p:nvPr/>
        </p:nvCxnSpPr>
        <p:spPr>
          <a:xfrm flipH="1">
            <a:off x="5863563" y="2871890"/>
            <a:ext cx="582017" cy="346351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6372144" y="2623884"/>
            <a:ext cx="1275621" cy="3086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6" b="1" i="1">
                <a:solidFill>
                  <a:schemeClr val="accent4"/>
                </a:solidFill>
              </a:rPr>
              <a:t>parentheses</a:t>
            </a:r>
            <a:endParaRPr lang="en-US" sz="1406" b="1" i="1" dirty="0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985240" y="3042813"/>
            <a:ext cx="582017" cy="346351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6548196" y="2872791"/>
            <a:ext cx="1275621" cy="3086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6" b="1" i="1">
                <a:solidFill>
                  <a:schemeClr val="accent4"/>
                </a:solidFill>
              </a:rPr>
              <a:t>colon</a:t>
            </a:r>
            <a:endParaRPr lang="en-US" sz="1406" b="1" i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13143" y="3753636"/>
            <a:ext cx="2107761" cy="7413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6" b="1" i="1" dirty="0">
                <a:solidFill>
                  <a:schemeClr val="accent4"/>
                </a:solidFill>
              </a:rPr>
              <a:t>Constructor:</a:t>
            </a:r>
          </a:p>
          <a:p>
            <a:pPr algn="l"/>
            <a:r>
              <a:rPr lang="en-US" sz="1406" i="1" dirty="0">
                <a:solidFill>
                  <a:schemeClr val="accent4"/>
                </a:solidFill>
              </a:rPr>
              <a:t>Runs automatically when a class 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3815549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animBg="1"/>
      <p:bldP spid="32" grpId="0"/>
      <p:bldP spid="33" grpId="0" animBg="1"/>
      <p:bldP spid="34" grpId="0"/>
      <p:bldP spid="38" grpId="0" animBg="1"/>
      <p:bldP spid="39" grpId="0" animBg="1"/>
      <p:bldP spid="49" grpId="0"/>
      <p:bldP spid="51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1784" y="274526"/>
            <a:ext cx="8583663" cy="2559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b="1" dirty="0"/>
              <a:t>self.</a:t>
            </a:r>
            <a:r>
              <a:rPr lang="en-US" sz="1687" dirty="0">
                <a:latin typeface="Helvetica Neue" charset="0"/>
              </a:rPr>
              <a:t> behaves like the pronoun </a:t>
            </a:r>
            <a:r>
              <a:rPr lang="en-US" sz="1687" b="1" dirty="0">
                <a:latin typeface="Helvetica Neue" charset="0"/>
              </a:rPr>
              <a:t>'my’</a:t>
            </a:r>
          </a:p>
          <a:p>
            <a:pPr algn="l"/>
            <a:endParaRPr lang="en-US" sz="1687" dirty="0">
              <a:latin typeface="Helvetica Neue" charset="0"/>
            </a:endParaRPr>
          </a:p>
          <a:p>
            <a:r>
              <a:rPr lang="en-US" sz="1687" dirty="0"/>
              <a:t>Inside the class, we are talking about </a:t>
            </a:r>
            <a:r>
              <a:rPr lang="en-US" sz="1687" b="1" dirty="0"/>
              <a:t>my</a:t>
            </a:r>
            <a:r>
              <a:rPr lang="en-US" sz="1687" dirty="0"/>
              <a:t> </a:t>
            </a:r>
            <a:r>
              <a:rPr lang="en-US" sz="1687" dirty="0" err="1"/>
              <a:t>num</a:t>
            </a:r>
            <a:r>
              <a:rPr lang="en-US" sz="1687" dirty="0"/>
              <a:t> , </a:t>
            </a:r>
            <a:r>
              <a:rPr lang="en-US" sz="1687" b="1" dirty="0"/>
              <a:t>my</a:t>
            </a:r>
            <a:r>
              <a:rPr lang="en-US" sz="1687" dirty="0"/>
              <a:t> den </a:t>
            </a:r>
            <a:r>
              <a:rPr lang="en-US" sz="1687" dirty="0">
                <a:sym typeface="Wingdings"/>
              </a:rPr>
              <a:t> </a:t>
            </a:r>
            <a:r>
              <a:rPr lang="en-US" sz="1687" b="1" dirty="0" err="1" smtClean="0">
                <a:sym typeface="Wingdings"/>
              </a:rPr>
              <a:t>self.</a:t>
            </a:r>
            <a:r>
              <a:rPr lang="en-US" sz="1687" dirty="0" err="1" smtClean="0">
                <a:sym typeface="Wingdings"/>
              </a:rPr>
              <a:t>num</a:t>
            </a:r>
            <a:r>
              <a:rPr lang="en-US" sz="1687" b="1" dirty="0" smtClean="0">
                <a:sym typeface="Wingdings"/>
              </a:rPr>
              <a:t>, </a:t>
            </a:r>
            <a:r>
              <a:rPr lang="en-US" sz="1687" dirty="0"/>
              <a:t>, </a:t>
            </a:r>
            <a:r>
              <a:rPr lang="en-US" sz="1687" b="1" dirty="0" err="1" smtClean="0"/>
              <a:t>self.</a:t>
            </a:r>
            <a:r>
              <a:rPr lang="en-US" sz="1687" dirty="0" err="1" smtClean="0"/>
              <a:t>den</a:t>
            </a:r>
            <a:r>
              <a:rPr lang="en-US" sz="1687" dirty="0" smtClean="0"/>
              <a:t> </a:t>
            </a:r>
            <a:endParaRPr lang="en-US" sz="1687" b="1" dirty="0"/>
          </a:p>
          <a:p>
            <a:pPr algn="l"/>
            <a:endParaRPr lang="en-US" sz="1687" dirty="0"/>
          </a:p>
          <a:p>
            <a:pPr algn="l"/>
            <a:r>
              <a:rPr lang="en-US" sz="1687" dirty="0"/>
              <a:t>Outside of the class </a:t>
            </a:r>
            <a:r>
              <a:rPr lang="en-US" sz="1687" dirty="0">
                <a:sym typeface="Wingdings"/>
              </a:rPr>
              <a:t> </a:t>
            </a:r>
            <a:r>
              <a:rPr lang="en-US" sz="1687" b="1" dirty="0" err="1">
                <a:sym typeface="Wingdings"/>
              </a:rPr>
              <a:t>my_fraction.num</a:t>
            </a:r>
            <a:endParaRPr lang="en-US" sz="1687" b="1" dirty="0"/>
          </a:p>
          <a:p>
            <a:pPr algn="l"/>
            <a:r>
              <a:rPr lang="en-US" sz="1687" b="1" dirty="0"/>
              <a:t>('my'</a:t>
            </a:r>
            <a:r>
              <a:rPr lang="en-US" sz="1687" dirty="0"/>
              <a:t>, means someone totally different when said by someone else.)</a:t>
            </a:r>
          </a:p>
          <a:p>
            <a:pPr algn="l"/>
            <a:endParaRPr lang="en-US" sz="1969" dirty="0">
              <a:latin typeface="Helvetica Neue" charset="0"/>
            </a:endParaRPr>
          </a:p>
          <a:p>
            <a:pPr marL="321457" indent="-321457">
              <a:buFont typeface="Arial" charset="0"/>
              <a:buChar char="•"/>
            </a:pPr>
            <a:endParaRPr lang="en-US" sz="1969" dirty="0">
              <a:latin typeface="Helvetica Neue" charset="0"/>
            </a:endParaRPr>
          </a:p>
          <a:p>
            <a:pPr marL="321457" indent="-321457">
              <a:buFont typeface="Arial" charset="0"/>
              <a:buChar char="•"/>
            </a:pPr>
            <a:endParaRPr lang="en-US" sz="1969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91" y="2402086"/>
            <a:ext cx="4342049" cy="4167932"/>
          </a:xfrm>
          <a:prstGeom prst="rect">
            <a:avLst/>
          </a:prstGeom>
        </p:spPr>
      </p:pic>
      <p:sp>
        <p:nvSpPr>
          <p:cNvPr id="7" name="init functions is called, self.Num = 3 and self.Den = 4"/>
          <p:cNvSpPr/>
          <p:nvPr/>
        </p:nvSpPr>
        <p:spPr>
          <a:xfrm flipH="1">
            <a:off x="2563406" y="4672479"/>
            <a:ext cx="1949386" cy="69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sz="1266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8408" y="4791116"/>
            <a:ext cx="1524183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sz="1266" smtClean="0"/>
              <a:t>Class object created </a:t>
            </a:r>
            <a:endParaRPr lang="en-GB" sz="1266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ounded Rectangle"/>
          <p:cNvSpPr/>
          <p:nvPr/>
        </p:nvSpPr>
        <p:spPr>
          <a:xfrm>
            <a:off x="4892993" y="4230529"/>
            <a:ext cx="3581647" cy="861536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>
              <a:solidFill>
                <a:schemeClr val="accent4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57178" y="4672479"/>
            <a:ext cx="849424" cy="419586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50912" y="795452"/>
            <a:ext cx="1810207" cy="419586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75354" y="1284080"/>
            <a:ext cx="1673440" cy="419586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17357" y="5580692"/>
            <a:ext cx="1410664" cy="419586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820" y="1300580"/>
            <a:ext cx="952210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Q.11.5.A</a:t>
            </a:r>
          </a:p>
          <a:p>
            <a:r>
              <a:rPr lang="en-US" dirty="0" smtClean="0">
                <a:latin typeface="Helvetica" charset="0"/>
              </a:rPr>
              <a:t>Write </a:t>
            </a:r>
            <a:r>
              <a:rPr lang="en-US" dirty="0">
                <a:latin typeface="Helvetica" charset="0"/>
              </a:rPr>
              <a:t>a Python class which has two </a:t>
            </a:r>
            <a:r>
              <a:rPr lang="en-US" dirty="0" smtClean="0">
                <a:latin typeface="Helvetica" charset="0"/>
              </a:rPr>
              <a:t>methods: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>
                <a:latin typeface="Helvetica" charset="0"/>
              </a:rPr>
              <a:t>get_String</a:t>
            </a:r>
            <a:r>
              <a:rPr lang="en-US" dirty="0" smtClean="0">
                <a:latin typeface="Helvetica" charset="0"/>
              </a:rPr>
              <a:t> : request string from user and assign value to class attribute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>
                <a:latin typeface="Helvetica" charset="0"/>
              </a:rPr>
              <a:t>print_String</a:t>
            </a:r>
            <a:r>
              <a:rPr lang="en-US" b="1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: print </a:t>
            </a:r>
            <a:r>
              <a:rPr lang="en-US" dirty="0">
                <a:latin typeface="Helvetica" charset="0"/>
              </a:rPr>
              <a:t>the string in upper case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2820" y="3304929"/>
            <a:ext cx="9522106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Q.11.5.B</a:t>
            </a:r>
          </a:p>
          <a:p>
            <a:r>
              <a:rPr lang="en-US" dirty="0" smtClean="0">
                <a:latin typeface="Helvetica" charset="0"/>
              </a:rPr>
              <a:t>Write </a:t>
            </a:r>
            <a:r>
              <a:rPr lang="en-US" dirty="0">
                <a:latin typeface="Helvetica" charset="0"/>
              </a:rPr>
              <a:t>a Python </a:t>
            </a:r>
            <a:r>
              <a:rPr lang="en-US" dirty="0" smtClean="0">
                <a:latin typeface="Helvetica" charset="0"/>
              </a:rPr>
              <a:t>class, </a:t>
            </a:r>
            <a:r>
              <a:rPr lang="en-US" b="1" dirty="0" err="1">
                <a:latin typeface="Helvetica" charset="0"/>
              </a:rPr>
              <a:t>S</a:t>
            </a:r>
            <a:r>
              <a:rPr lang="en-US" b="1" dirty="0" err="1" smtClean="0">
                <a:latin typeface="Helvetica" charset="0"/>
              </a:rPr>
              <a:t>quare_analyser</a:t>
            </a:r>
            <a:r>
              <a:rPr lang="en-US" dirty="0" smtClean="0">
                <a:latin typeface="Helvetica" charset="0"/>
              </a:rPr>
              <a:t> which: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is constructed using a single input argument, </a:t>
            </a:r>
            <a:r>
              <a:rPr lang="en-US" b="1" dirty="0">
                <a:latin typeface="Helvetica" charset="0"/>
              </a:rPr>
              <a:t>h</a:t>
            </a:r>
            <a:r>
              <a:rPr lang="en-US" dirty="0" smtClean="0">
                <a:latin typeface="Helvetica" charset="0"/>
              </a:rPr>
              <a:t> (length of one side).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</a:rPr>
              <a:t>h</a:t>
            </a:r>
            <a:r>
              <a:rPr lang="en-US" dirty="0" smtClean="0">
                <a:latin typeface="Helvetica" charset="0"/>
              </a:rPr>
              <a:t>as two methods: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area</a:t>
            </a:r>
            <a:r>
              <a:rPr lang="en-US" dirty="0" smtClean="0">
                <a:latin typeface="Helvetica" charset="0"/>
              </a:rPr>
              <a:t> : prints the area of the square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perimeter </a:t>
            </a:r>
            <a:r>
              <a:rPr lang="en-US" dirty="0" smtClean="0">
                <a:latin typeface="Helvetica" charset="0"/>
              </a:rPr>
              <a:t>: print </a:t>
            </a:r>
            <a:r>
              <a:rPr lang="en-US" dirty="0">
                <a:latin typeface="Helvetica" charset="0"/>
              </a:rPr>
              <a:t>the </a:t>
            </a:r>
            <a:r>
              <a:rPr lang="en-US" dirty="0" smtClean="0">
                <a:latin typeface="Helvetica" charset="0"/>
              </a:rPr>
              <a:t>perimeter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the square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rive a class"/>
          <p:cNvSpPr txBox="1"/>
          <p:nvPr/>
        </p:nvSpPr>
        <p:spPr>
          <a:xfrm>
            <a:off x="784761" y="271593"/>
            <a:ext cx="287194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/>
              <a:t>Inheritance </a:t>
            </a:r>
            <a:endParaRPr sz="4500" dirty="0"/>
          </a:p>
        </p:txBody>
      </p:sp>
      <p:sp>
        <p:nvSpPr>
          <p:cNvPr id="3" name="Rectangle 2"/>
          <p:cNvSpPr/>
          <p:nvPr/>
        </p:nvSpPr>
        <p:spPr>
          <a:xfrm>
            <a:off x="6685344" y="1022017"/>
            <a:ext cx="4729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super</a:t>
            </a:r>
            <a:r>
              <a:rPr lang="en-US" b="1" dirty="0"/>
              <a:t>()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Allows </a:t>
            </a:r>
            <a:r>
              <a:rPr lang="en-US" dirty="0">
                <a:solidFill>
                  <a:srgbClr val="000000"/>
                </a:solidFill>
              </a:rPr>
              <a:t>you to call the parent's version of the method and add to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2" y="2262128"/>
            <a:ext cx="7077292" cy="3752850"/>
          </a:xfrm>
          <a:prstGeom prst="rect">
            <a:avLst/>
          </a:prstGeom>
        </p:spPr>
      </p:pic>
      <p:sp>
        <p:nvSpPr>
          <p:cNvPr id="5" name="Rounded Rectangle"/>
          <p:cNvSpPr/>
          <p:nvPr/>
        </p:nvSpPr>
        <p:spPr>
          <a:xfrm>
            <a:off x="1699962" y="2711929"/>
            <a:ext cx="4559370" cy="864649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6" name="Rounded Rectangle"/>
          <p:cNvSpPr/>
          <p:nvPr/>
        </p:nvSpPr>
        <p:spPr>
          <a:xfrm>
            <a:off x="2220732" y="3030478"/>
            <a:ext cx="3441700" cy="292100"/>
          </a:xfrm>
          <a:prstGeom prst="roundRect">
            <a:avLst>
              <a:gd name="adj" fmla="val 12622"/>
            </a:avLst>
          </a:prstGeom>
          <a:solidFill>
            <a:schemeClr val="accent4">
              <a:alpha val="32000"/>
            </a:schemeClr>
          </a:solidFill>
          <a:ln w="38100" cap="flat">
            <a:noFill/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8" name="Derive from class “MyFraction”"/>
          <p:cNvSpPr/>
          <p:nvPr/>
        </p:nvSpPr>
        <p:spPr>
          <a:xfrm>
            <a:off x="5476605" y="1945347"/>
            <a:ext cx="4190828" cy="123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12" y="0"/>
                </a:moveTo>
                <a:cubicBezTo>
                  <a:pt x="6582" y="0"/>
                  <a:pt x="6315" y="733"/>
                  <a:pt x="6315" y="1640"/>
                </a:cubicBezTo>
                <a:lnTo>
                  <a:pt x="6315" y="8876"/>
                </a:lnTo>
                <a:lnTo>
                  <a:pt x="0" y="21600"/>
                </a:lnTo>
                <a:lnTo>
                  <a:pt x="6716" y="10487"/>
                </a:lnTo>
                <a:cubicBezTo>
                  <a:pt x="6778" y="10547"/>
                  <a:pt x="6842" y="10599"/>
                  <a:pt x="6912" y="10599"/>
                </a:cubicBezTo>
                <a:lnTo>
                  <a:pt x="21002" y="10599"/>
                </a:lnTo>
                <a:cubicBezTo>
                  <a:pt x="21333" y="10599"/>
                  <a:pt x="21600" y="9861"/>
                  <a:pt x="21600" y="8954"/>
                </a:cubicBezTo>
                <a:lnTo>
                  <a:pt x="21600" y="1640"/>
                </a:lnTo>
                <a:cubicBezTo>
                  <a:pt x="21600" y="733"/>
                  <a:pt x="21333" y="0"/>
                  <a:pt x="21002" y="0"/>
                </a:cubicBezTo>
                <a:lnTo>
                  <a:pt x="6912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US" sz="1266" dirty="0"/>
              <a:t>                                   </a:t>
            </a:r>
            <a:r>
              <a:rPr lang="en-US" sz="1266" dirty="0" err="1">
                <a:solidFill>
                  <a:schemeClr val="tx1"/>
                </a:solidFill>
              </a:rPr>
              <a:t>Initialise</a:t>
            </a:r>
            <a:r>
              <a:rPr lang="en-US" sz="1266" dirty="0">
                <a:solidFill>
                  <a:schemeClr val="tx1"/>
                </a:solidFill>
              </a:rPr>
              <a:t> </a:t>
            </a:r>
            <a:r>
              <a:rPr lang="en-US" sz="1266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super</a:t>
            </a:r>
            <a:r>
              <a:rPr lang="en-US" sz="1266" dirty="0">
                <a:solidFill>
                  <a:schemeClr val="tx1"/>
                </a:solidFill>
              </a:rPr>
              <a:t> class (i.e. the </a:t>
            </a:r>
            <a:r>
              <a:rPr lang="en-US" sz="1266" dirty="0" smtClean="0">
                <a:solidFill>
                  <a:schemeClr val="tx1"/>
                </a:solidFill>
              </a:rPr>
              <a:t>parent class that the child class is derived from). </a:t>
            </a:r>
            <a:endParaRPr lang="en-US" sz="1266" dirty="0">
              <a:solidFill>
                <a:schemeClr val="tx1"/>
              </a:solidFill>
            </a:endParaRPr>
          </a:p>
        </p:txBody>
      </p:sp>
      <p:sp>
        <p:nvSpPr>
          <p:cNvPr id="9" name="Rounded Rectangle"/>
          <p:cNvSpPr/>
          <p:nvPr/>
        </p:nvSpPr>
        <p:spPr>
          <a:xfrm>
            <a:off x="1699962" y="3667533"/>
            <a:ext cx="5974054" cy="649825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6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10" name="Derive from class “MyFraction”"/>
          <p:cNvSpPr/>
          <p:nvPr/>
        </p:nvSpPr>
        <p:spPr>
          <a:xfrm flipV="1">
            <a:off x="7572019" y="4008071"/>
            <a:ext cx="3157713" cy="1258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12" y="0"/>
                </a:moveTo>
                <a:cubicBezTo>
                  <a:pt x="6582" y="0"/>
                  <a:pt x="6315" y="733"/>
                  <a:pt x="6315" y="1640"/>
                </a:cubicBezTo>
                <a:lnTo>
                  <a:pt x="6315" y="8876"/>
                </a:lnTo>
                <a:lnTo>
                  <a:pt x="0" y="21600"/>
                </a:lnTo>
                <a:lnTo>
                  <a:pt x="6716" y="10487"/>
                </a:lnTo>
                <a:cubicBezTo>
                  <a:pt x="6778" y="10547"/>
                  <a:pt x="6842" y="10599"/>
                  <a:pt x="6912" y="10599"/>
                </a:cubicBezTo>
                <a:lnTo>
                  <a:pt x="21002" y="10599"/>
                </a:lnTo>
                <a:cubicBezTo>
                  <a:pt x="21333" y="10599"/>
                  <a:pt x="21600" y="9861"/>
                  <a:pt x="21600" y="8954"/>
                </a:cubicBezTo>
                <a:lnTo>
                  <a:pt x="21600" y="1640"/>
                </a:lnTo>
                <a:cubicBezTo>
                  <a:pt x="21600" y="733"/>
                  <a:pt x="21333" y="0"/>
                  <a:pt x="21002" y="0"/>
                </a:cubicBezTo>
                <a:lnTo>
                  <a:pt x="6912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US" sz="1266"/>
              <a:t>                                  </a:t>
            </a:r>
            <a:endParaRPr lang="en-US" sz="1266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0778" y="4756043"/>
            <a:ext cx="2293310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 smtClean="0"/>
              <a:t>New methods can be added to the child class</a:t>
            </a:r>
            <a:endParaRPr lang="en-US" sz="127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99962" y="1022017"/>
            <a:ext cx="3384102" cy="1555680"/>
            <a:chOff x="1699962" y="1022017"/>
            <a:chExt cx="3384102" cy="1555680"/>
          </a:xfrm>
        </p:grpSpPr>
        <p:sp>
          <p:nvSpPr>
            <p:cNvPr id="11" name="Rounded Rectangle"/>
            <p:cNvSpPr/>
            <p:nvPr/>
          </p:nvSpPr>
          <p:spPr>
            <a:xfrm>
              <a:off x="3729621" y="2262128"/>
              <a:ext cx="1354443" cy="315569"/>
            </a:xfrm>
            <a:prstGeom prst="roundRect">
              <a:avLst>
                <a:gd name="adj" fmla="val 12622"/>
              </a:avLst>
            </a:prstGeom>
            <a:solidFill>
              <a:srgbClr val="FF0000">
                <a:alpha val="28000"/>
              </a:srgbClr>
            </a:solidFill>
            <a:ln w="38100" cap="flat">
              <a:noFill/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>
                <a:solidFill>
                  <a:schemeClr val="accent4"/>
                </a:solidFill>
              </a:endParaRPr>
            </a:p>
          </p:txBody>
        </p:sp>
        <p:sp>
          <p:nvSpPr>
            <p:cNvPr id="12" name="Derive from class “MyFraction”"/>
            <p:cNvSpPr/>
            <p:nvPr/>
          </p:nvSpPr>
          <p:spPr>
            <a:xfrm flipH="1">
              <a:off x="1699962" y="1033587"/>
              <a:ext cx="2752250" cy="123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12" y="0"/>
                  </a:moveTo>
                  <a:cubicBezTo>
                    <a:pt x="6582" y="0"/>
                    <a:pt x="6315" y="733"/>
                    <a:pt x="6315" y="1640"/>
                  </a:cubicBezTo>
                  <a:lnTo>
                    <a:pt x="6315" y="8876"/>
                  </a:lnTo>
                  <a:lnTo>
                    <a:pt x="0" y="21600"/>
                  </a:lnTo>
                  <a:lnTo>
                    <a:pt x="6716" y="10487"/>
                  </a:lnTo>
                  <a:cubicBezTo>
                    <a:pt x="6778" y="10547"/>
                    <a:pt x="6842" y="10599"/>
                    <a:pt x="6912" y="10599"/>
                  </a:cubicBezTo>
                  <a:lnTo>
                    <a:pt x="21002" y="10599"/>
                  </a:lnTo>
                  <a:cubicBezTo>
                    <a:pt x="21333" y="10599"/>
                    <a:pt x="21600" y="9861"/>
                    <a:pt x="21600" y="8954"/>
                  </a:cubicBezTo>
                  <a:lnTo>
                    <a:pt x="21600" y="1640"/>
                  </a:lnTo>
                  <a:cubicBezTo>
                    <a:pt x="21600" y="733"/>
                    <a:pt x="21333" y="0"/>
                    <a:pt x="21002" y="0"/>
                  </a:cubicBezTo>
                  <a:lnTo>
                    <a:pt x="6912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t"/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algn="r">
                <a:defRPr sz="1800">
                  <a:solidFill>
                    <a:srgbClr val="FFFFFF"/>
                  </a:solidFill>
                </a:defRPr>
              </a:pPr>
              <a:endParaRPr lang="en-US" sz="1266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396" y="1022017"/>
              <a:ext cx="2005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 of parent class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8" grpId="0" animBg="1"/>
      <p:bldP spid="9" grpId="0" animBg="1"/>
      <p:bldP spid="1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8096" y="2112737"/>
            <a:ext cx="9522106" cy="2308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Q.11.5.C</a:t>
            </a:r>
          </a:p>
          <a:p>
            <a:r>
              <a:rPr lang="en-US" dirty="0" smtClean="0">
                <a:latin typeface="Helvetica" charset="0"/>
              </a:rPr>
              <a:t>Write </a:t>
            </a:r>
            <a:r>
              <a:rPr lang="en-US" dirty="0">
                <a:latin typeface="Helvetica" charset="0"/>
              </a:rPr>
              <a:t>a </a:t>
            </a:r>
            <a:r>
              <a:rPr lang="en-US" dirty="0" smtClean="0">
                <a:latin typeface="Helvetica" charset="0"/>
              </a:rPr>
              <a:t>child class, </a:t>
            </a:r>
            <a:r>
              <a:rPr lang="en-US" b="1" dirty="0" err="1">
                <a:latin typeface="Helvetica" charset="0"/>
              </a:rPr>
              <a:t>R</a:t>
            </a:r>
            <a:r>
              <a:rPr lang="en-US" b="1" dirty="0" err="1" smtClean="0">
                <a:latin typeface="Helvetica" charset="0"/>
              </a:rPr>
              <a:t>ectangle_analyser</a:t>
            </a:r>
            <a:r>
              <a:rPr lang="en-US" dirty="0" smtClean="0">
                <a:latin typeface="Helvetica" charset="0"/>
              </a:rPr>
              <a:t>, inherited from </a:t>
            </a:r>
            <a:r>
              <a:rPr lang="en-US" b="1" dirty="0" err="1">
                <a:latin typeface="Helvetica" charset="0"/>
              </a:rPr>
              <a:t>S</a:t>
            </a:r>
            <a:r>
              <a:rPr lang="en-US" b="1" dirty="0" err="1" smtClean="0">
                <a:latin typeface="Helvetica" charset="0"/>
              </a:rPr>
              <a:t>quare_analyser</a:t>
            </a:r>
            <a:r>
              <a:rPr lang="en-US" b="1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(Q.11.5.B), that: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is </a:t>
            </a:r>
            <a:r>
              <a:rPr lang="en-US" dirty="0">
                <a:latin typeface="Helvetica" charset="0"/>
              </a:rPr>
              <a:t>constructed </a:t>
            </a:r>
            <a:r>
              <a:rPr lang="en-US" dirty="0" smtClean="0">
                <a:latin typeface="Helvetica" charset="0"/>
              </a:rPr>
              <a:t>using two input variables: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h </a:t>
            </a:r>
            <a:r>
              <a:rPr lang="en-US" dirty="0" smtClean="0">
                <a:latin typeface="Helvetica" charset="0"/>
              </a:rPr>
              <a:t>- height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w </a:t>
            </a:r>
            <a:r>
              <a:rPr lang="en-US" dirty="0" smtClean="0">
                <a:latin typeface="Helvetica" charset="0"/>
              </a:rPr>
              <a:t>- width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</a:rPr>
              <a:t>has two methods: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area</a:t>
            </a:r>
            <a:r>
              <a:rPr lang="en-US" dirty="0" smtClean="0">
                <a:latin typeface="Helvetica" charset="0"/>
              </a:rPr>
              <a:t> : prints the area of the rectangle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latin typeface="Helvetica" charset="0"/>
              </a:rPr>
              <a:t>perimeter </a:t>
            </a:r>
            <a:r>
              <a:rPr lang="en-US" dirty="0" smtClean="0">
                <a:latin typeface="Helvetica" charset="0"/>
              </a:rPr>
              <a:t>: prints </a:t>
            </a:r>
            <a:r>
              <a:rPr lang="en-US" dirty="0">
                <a:latin typeface="Helvetica" charset="0"/>
              </a:rPr>
              <a:t>the </a:t>
            </a:r>
            <a:r>
              <a:rPr lang="en-US" dirty="0" smtClean="0">
                <a:latin typeface="Helvetica" charset="0"/>
              </a:rPr>
              <a:t>perimeter </a:t>
            </a:r>
            <a:r>
              <a:rPr lang="en-US" dirty="0">
                <a:latin typeface="Helvetica" charset="0"/>
              </a:rPr>
              <a:t>of the </a:t>
            </a:r>
            <a:r>
              <a:rPr lang="en-US" dirty="0" smtClean="0">
                <a:latin typeface="Helvetica" charset="0"/>
              </a:rPr>
              <a:t>rectangle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274</Words>
  <Application>Microsoft Macintosh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Helvetica</vt:lpstr>
      <vt:lpstr>Helvetica Neue</vt:lpstr>
      <vt:lpstr>Wingdings</vt:lpstr>
      <vt:lpstr>Arial</vt:lpstr>
      <vt:lpstr>Office Theme</vt:lpstr>
      <vt:lpstr>Introduction to Computer Programming  Lecture 11.5:   Review :  Object Oriented Programming (OOP)</vt:lpstr>
      <vt:lpstr>Why use classes?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16</cp:revision>
  <dcterms:created xsi:type="dcterms:W3CDTF">2020-12-15T15:23:27Z</dcterms:created>
  <dcterms:modified xsi:type="dcterms:W3CDTF">2021-01-07T22:37:59Z</dcterms:modified>
</cp:coreProperties>
</file>