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ma Philamore" initials="H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4"/>
    <p:restoredTop sz="95872"/>
  </p:normalViewPr>
  <p:slideViewPr>
    <p:cSldViewPr snapToGrid="0" snapToObjects="1">
      <p:cViewPr varScale="1">
        <p:scale>
          <a:sx n="48" d="100"/>
          <a:sy n="4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7:20:43.48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7:20:43.48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8B1C-0791-9546-BFD2-FEF74A120CF1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A0F5-3092-774E-A472-50AC4425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F9B72D-1057-1C47-A4FE-4AC5702D2DE7}"/>
              </a:ext>
            </a:extLst>
          </p:cNvPr>
          <p:cNvSpPr txBox="1"/>
          <p:nvPr/>
        </p:nvSpPr>
        <p:spPr>
          <a:xfrm>
            <a:off x="1418214" y="1451825"/>
            <a:ext cx="9225402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Q.11.1.A</a:t>
            </a:r>
          </a:p>
          <a:p>
            <a:r>
              <a:rPr lang="en-US" sz="2400" dirty="0" smtClean="0"/>
              <a:t>Express </a:t>
            </a:r>
            <a:r>
              <a:rPr lang="en-US" sz="2400" dirty="0"/>
              <a:t>these statements using </a:t>
            </a:r>
            <a:r>
              <a:rPr lang="en-US" sz="2400" dirty="0" smtClean="0"/>
              <a:t>mathematical, logic </a:t>
            </a:r>
            <a:r>
              <a:rPr lang="en-US" sz="2400" dirty="0"/>
              <a:t>and Boolean operators 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a) An </a:t>
            </a:r>
            <a:r>
              <a:rPr lang="en-US" sz="2400" dirty="0"/>
              <a:t>increasing population is when the number of new </a:t>
            </a:r>
            <a:r>
              <a:rPr lang="en-US" sz="2400" dirty="0" smtClean="0"/>
              <a:t>emigrants </a:t>
            </a:r>
            <a:r>
              <a:rPr lang="en-US" sz="2400" dirty="0"/>
              <a:t>and the number of deaths is less than the number of new immigrants and the number of births.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b) Draw </a:t>
            </a:r>
            <a:r>
              <a:rPr lang="en-US" sz="2400" dirty="0"/>
              <a:t>two counters of the </a:t>
            </a:r>
            <a:r>
              <a:rPr lang="en-US" sz="2400" b="1" dirty="0"/>
              <a:t>same </a:t>
            </a:r>
            <a:r>
              <a:rPr lang="en-US" sz="2400" b="1" dirty="0" err="1"/>
              <a:t>colour</a:t>
            </a:r>
            <a:r>
              <a:rPr lang="en-US" sz="2400" b="1" dirty="0"/>
              <a:t> </a:t>
            </a:r>
            <a:r>
              <a:rPr lang="en-US" sz="2400" dirty="0"/>
              <a:t>from a bag of blue and green counters </a:t>
            </a:r>
            <a:r>
              <a:rPr lang="en-US" sz="2400" dirty="0" smtClean="0"/>
              <a:t>on the </a:t>
            </a:r>
            <a:r>
              <a:rPr lang="en-US" sz="2400" b="1" dirty="0" smtClean="0"/>
              <a:t>first turn </a:t>
            </a:r>
            <a:r>
              <a:rPr lang="en-US" sz="2400" dirty="0" smtClean="0"/>
              <a:t>and then draw two counters of </a:t>
            </a:r>
            <a:r>
              <a:rPr lang="en-US" sz="2400" b="1" dirty="0" smtClean="0"/>
              <a:t>different </a:t>
            </a:r>
            <a:r>
              <a:rPr lang="en-US" sz="2400" b="1" dirty="0" err="1" smtClean="0"/>
              <a:t>colours</a:t>
            </a:r>
            <a:r>
              <a:rPr lang="en-US" sz="2400" b="1" dirty="0" smtClean="0"/>
              <a:t> </a:t>
            </a:r>
            <a:r>
              <a:rPr lang="en-US" sz="2400" dirty="0" smtClean="0"/>
              <a:t>on the </a:t>
            </a:r>
            <a:r>
              <a:rPr lang="en-US" sz="2400" b="1" dirty="0" smtClean="0"/>
              <a:t>second turn </a:t>
            </a:r>
            <a:r>
              <a:rPr lang="en-US" sz="2400" dirty="0" smtClean="0"/>
              <a:t>to win the </a:t>
            </a:r>
            <a:r>
              <a:rPr lang="en-US" sz="2400" dirty="0"/>
              <a:t>game.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8096" y="2112737"/>
            <a:ext cx="9522106" cy="2308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Q.11.5.C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</a:t>
            </a:r>
            <a:r>
              <a:rPr lang="en-US" dirty="0" smtClean="0">
                <a:latin typeface="Helvetica" charset="0"/>
              </a:rPr>
              <a:t>child class, </a:t>
            </a:r>
            <a:r>
              <a:rPr lang="en-US" b="1" dirty="0" err="1">
                <a:latin typeface="Helvetica" charset="0"/>
              </a:rPr>
              <a:t>R</a:t>
            </a:r>
            <a:r>
              <a:rPr lang="en-US" b="1" dirty="0" err="1" smtClean="0">
                <a:latin typeface="Helvetica" charset="0"/>
              </a:rPr>
              <a:t>ectangle_analyser</a:t>
            </a:r>
            <a:r>
              <a:rPr lang="en-US" dirty="0" smtClean="0">
                <a:latin typeface="Helvetica" charset="0"/>
              </a:rPr>
              <a:t>, inherited from </a:t>
            </a:r>
            <a:r>
              <a:rPr lang="en-US" b="1" dirty="0" err="1">
                <a:latin typeface="Helvetica" charset="0"/>
              </a:rPr>
              <a:t>S</a:t>
            </a:r>
            <a:r>
              <a:rPr lang="en-US" b="1" dirty="0" err="1" smtClean="0">
                <a:latin typeface="Helvetica" charset="0"/>
              </a:rPr>
              <a:t>quare_analyser</a:t>
            </a:r>
            <a:r>
              <a:rPr lang="en-US" b="1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(Q.11.5.B), that: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is </a:t>
            </a:r>
            <a:r>
              <a:rPr lang="en-US" dirty="0">
                <a:latin typeface="Helvetica" charset="0"/>
              </a:rPr>
              <a:t>constructed </a:t>
            </a:r>
            <a:r>
              <a:rPr lang="en-US" dirty="0" smtClean="0">
                <a:latin typeface="Helvetica" charset="0"/>
              </a:rPr>
              <a:t>using two input variables: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h </a:t>
            </a:r>
            <a:r>
              <a:rPr lang="en-US" dirty="0" smtClean="0">
                <a:latin typeface="Helvetica" charset="0"/>
              </a:rPr>
              <a:t>- height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w </a:t>
            </a:r>
            <a:r>
              <a:rPr lang="en-US" dirty="0" smtClean="0">
                <a:latin typeface="Helvetica" charset="0"/>
              </a:rPr>
              <a:t>- width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has two 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area</a:t>
            </a:r>
            <a:r>
              <a:rPr lang="en-US" dirty="0" smtClean="0">
                <a:latin typeface="Helvetica" charset="0"/>
              </a:rPr>
              <a:t> : prints the area of the rectangle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perimeter </a:t>
            </a:r>
            <a:r>
              <a:rPr lang="en-US" dirty="0" smtClean="0">
                <a:latin typeface="Helvetica" charset="0"/>
              </a:rPr>
              <a:t>: prints </a:t>
            </a:r>
            <a:r>
              <a:rPr lang="en-US" dirty="0">
                <a:latin typeface="Helvetica" charset="0"/>
              </a:rPr>
              <a:t>the </a:t>
            </a:r>
            <a:r>
              <a:rPr lang="en-US" dirty="0" smtClean="0">
                <a:latin typeface="Helvetica" charset="0"/>
              </a:rPr>
              <a:t>perimeter </a:t>
            </a:r>
            <a:r>
              <a:rPr lang="en-US" dirty="0">
                <a:latin typeface="Helvetica" charset="0"/>
              </a:rPr>
              <a:t>of the </a:t>
            </a:r>
            <a:r>
              <a:rPr lang="en-US" dirty="0" smtClean="0">
                <a:latin typeface="Helvetica" charset="0"/>
              </a:rPr>
              <a:t>rectangle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01BACC-4CE7-9E41-B797-5DBA946EA09E}"/>
              </a:ext>
            </a:extLst>
          </p:cNvPr>
          <p:cNvSpPr txBox="1"/>
          <p:nvPr/>
        </p:nvSpPr>
        <p:spPr>
          <a:xfrm>
            <a:off x="1560688" y="117693"/>
            <a:ext cx="88166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Q11.2.A </a:t>
            </a:r>
            <a:endParaRPr lang="en-US" dirty="0"/>
          </a:p>
          <a:p>
            <a:r>
              <a:rPr lang="en-US" dirty="0"/>
              <a:t>A UK currency conversion company calculates the amount received by the customer as:</a:t>
            </a:r>
          </a:p>
          <a:p>
            <a:endParaRPr lang="en-US" dirty="0"/>
          </a:p>
          <a:p>
            <a:pPr algn="ctr"/>
            <a:r>
              <a:rPr lang="en-US" dirty="0"/>
              <a:t>r = p * m * f </a:t>
            </a:r>
          </a:p>
          <a:p>
            <a:pPr algn="ctr"/>
            <a:endParaRPr lang="en-US" dirty="0"/>
          </a:p>
          <a:p>
            <a:r>
              <a:rPr lang="en-US" dirty="0"/>
              <a:t>r = amount received by customer</a:t>
            </a:r>
          </a:p>
          <a:p>
            <a:r>
              <a:rPr lang="en-US" dirty="0" smtClean="0"/>
              <a:t>p </a:t>
            </a:r>
            <a:r>
              <a:rPr lang="en-US" dirty="0"/>
              <a:t>= amount </a:t>
            </a:r>
            <a:r>
              <a:rPr lang="en-US" dirty="0" smtClean="0"/>
              <a:t>paid by customer  </a:t>
            </a:r>
            <a:r>
              <a:rPr lang="en-US" dirty="0"/>
              <a:t>(GBP £)</a:t>
            </a:r>
          </a:p>
          <a:p>
            <a:r>
              <a:rPr lang="en-US" dirty="0"/>
              <a:t>m = market conversion rate</a:t>
            </a:r>
          </a:p>
          <a:p>
            <a:r>
              <a:rPr lang="en-US" dirty="0"/>
              <a:t>f = scale factor (depends on r)</a:t>
            </a:r>
          </a:p>
          <a:p>
            <a:endParaRPr lang="en-US" dirty="0"/>
          </a:p>
          <a:p>
            <a:r>
              <a:rPr lang="en-US" b="1" dirty="0"/>
              <a:t>m</a:t>
            </a:r>
            <a:r>
              <a:rPr lang="en-US" dirty="0"/>
              <a:t> depends on the currency being bought.</a:t>
            </a:r>
          </a:p>
          <a:p>
            <a:r>
              <a:rPr lang="en-US" dirty="0"/>
              <a:t>For US dollars $, m = 1.36</a:t>
            </a:r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depends on the amount </a:t>
            </a:r>
            <a:r>
              <a:rPr lang="en-US" dirty="0" smtClean="0"/>
              <a:t>paid, </a:t>
            </a:r>
            <a:r>
              <a:rPr lang="en-US" b="1" dirty="0" smtClean="0"/>
              <a:t>p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using conditional statements to calculate </a:t>
            </a:r>
            <a:r>
              <a:rPr lang="en-US" b="1" dirty="0"/>
              <a:t>r</a:t>
            </a:r>
            <a:r>
              <a:rPr lang="en-US" dirty="0"/>
              <a:t>, for an input value, </a:t>
            </a:r>
            <a:r>
              <a:rPr lang="en-US" b="1" dirty="0"/>
              <a:t>p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="" xmlns:a16="http://schemas.microsoft.com/office/drawing/2014/main" id="{5274D4A6-849C-ED48-BE5F-5B264EF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6710" y="4199467"/>
              <a:ext cx="352777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689">
                      <a:extLst>
                        <a:ext uri="{9D8B030D-6E8A-4147-A177-3AD203B41FA5}">
                          <a16:colId xmlns="" xmlns:a16="http://schemas.microsoft.com/office/drawing/2014/main" val="3725374914"/>
                        </a:ext>
                      </a:extLst>
                    </a:gridCol>
                    <a:gridCol w="778090">
                      <a:extLst>
                        <a:ext uri="{9D8B030D-6E8A-4147-A177-3AD203B41FA5}">
                          <a16:colId xmlns="" xmlns:a16="http://schemas.microsoft.com/office/drawing/2014/main" val="1079524337"/>
                        </a:ext>
                      </a:extLst>
                    </a:gridCol>
                  </a:tblGrid>
                  <a:tr h="32850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00109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en-US" baseline="0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£100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6373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£100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p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 £1,000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333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£1000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p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 £10,000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110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p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dirty="0"/>
                            <a:t>  £10,000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25071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74D4A6-849C-ED48-BE5F-5B264EF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6710" y="4199467"/>
              <a:ext cx="352777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68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25374914"/>
                        </a:ext>
                      </a:extLst>
                    </a:gridCol>
                    <a:gridCol w="7780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795243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00109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1" t="-106557" r="-29204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6373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1" t="-203226" r="-29204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1333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1" t="-308197" r="-292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110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1" t="-408197" r="-2920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250718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769249-27AA-A64D-8C34-D12B30B4389E}"/>
              </a:ext>
            </a:extLst>
          </p:cNvPr>
          <p:cNvSpPr txBox="1"/>
          <p:nvPr/>
        </p:nvSpPr>
        <p:spPr>
          <a:xfrm>
            <a:off x="1817225" y="1365812"/>
            <a:ext cx="8322197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Q.11.2.B</a:t>
            </a:r>
            <a:endParaRPr lang="en-US" sz="2000" dirty="0"/>
          </a:p>
          <a:p>
            <a:r>
              <a:rPr lang="en-US" sz="2000" dirty="0"/>
              <a:t>Write a program that prints all the integers from 0 to 6 inclusive, using a loop.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710471-FDB1-0D43-8141-BBF39502FDCE}"/>
              </a:ext>
            </a:extLst>
          </p:cNvPr>
          <p:cNvSpPr txBox="1"/>
          <p:nvPr/>
        </p:nvSpPr>
        <p:spPr>
          <a:xfrm>
            <a:off x="1817225" y="4529924"/>
            <a:ext cx="832219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Q11.2.D</a:t>
            </a:r>
            <a:endParaRPr lang="en-US" sz="2000" dirty="0"/>
          </a:p>
          <a:p>
            <a:r>
              <a:rPr lang="en-US" sz="2000" dirty="0" smtClean="0"/>
              <a:t>Write a program that requests a number from the user until the number input by the user is greater than 10.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90576D-15C6-D345-BE8E-9425EDCFDE00}"/>
              </a:ext>
            </a:extLst>
          </p:cNvPr>
          <p:cNvSpPr txBox="1"/>
          <p:nvPr/>
        </p:nvSpPr>
        <p:spPr>
          <a:xfrm>
            <a:off x="1817226" y="2936293"/>
            <a:ext cx="8322196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Q.11.2.C</a:t>
            </a:r>
            <a:endParaRPr lang="en-US" sz="2000" dirty="0"/>
          </a:p>
          <a:p>
            <a:r>
              <a:rPr lang="en-US" sz="2000" dirty="0"/>
              <a:t>Write a program that prints every </a:t>
            </a:r>
            <a:r>
              <a:rPr lang="en-US" sz="2000" dirty="0" smtClean="0"/>
              <a:t>second element </a:t>
            </a:r>
            <a:r>
              <a:rPr lang="en-US" sz="2000" dirty="0"/>
              <a:t>of a list, using a loop.</a:t>
            </a:r>
          </a:p>
        </p:txBody>
      </p:sp>
    </p:spTree>
    <p:extLst>
      <p:ext uri="{BB962C8B-B14F-4D97-AF65-F5344CB8AC3E}">
        <p14:creationId xmlns:p14="http://schemas.microsoft.com/office/powerpoint/2010/main" val="1895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FE9C99-6BC5-BF4F-BADD-F4902F18D8DA}"/>
              </a:ext>
            </a:extLst>
          </p:cNvPr>
          <p:cNvSpPr txBox="1"/>
          <p:nvPr/>
        </p:nvSpPr>
        <p:spPr>
          <a:xfrm>
            <a:off x="1512425" y="1571504"/>
            <a:ext cx="904127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Q.11.2.E</a:t>
            </a:r>
            <a:endParaRPr lang="en-US" sz="2000" dirty="0"/>
          </a:p>
          <a:p>
            <a:r>
              <a:rPr lang="en-US" sz="2000" dirty="0"/>
              <a:t>Write a program that prints all the integers from 0 to 6 inclusive, </a:t>
            </a:r>
            <a:r>
              <a:rPr lang="en-US" sz="2000" b="1" dirty="0"/>
              <a:t>except 3 and 4</a:t>
            </a:r>
            <a:r>
              <a:rPr lang="en-US" sz="2000" dirty="0"/>
              <a:t>, using a loop.  </a:t>
            </a:r>
          </a:p>
          <a:p>
            <a:r>
              <a:rPr lang="en-US" sz="2000" dirty="0"/>
              <a:t>(Modify your answer to </a:t>
            </a:r>
            <a:r>
              <a:rPr lang="en-US" sz="2000" dirty="0" smtClean="0"/>
              <a:t>Q.11.2.B)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A93DC-0348-AD4A-AE19-EEE1C86AA479}"/>
              </a:ext>
            </a:extLst>
          </p:cNvPr>
          <p:cNvSpPr txBox="1"/>
          <p:nvPr/>
        </p:nvSpPr>
        <p:spPr>
          <a:xfrm>
            <a:off x="1512426" y="3609960"/>
            <a:ext cx="9041274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Q.11.2.F</a:t>
            </a:r>
            <a:endParaRPr lang="en-US" sz="2000" dirty="0"/>
          </a:p>
          <a:p>
            <a:r>
              <a:rPr lang="en-US" sz="2000" dirty="0"/>
              <a:t>Write a program that prints every </a:t>
            </a:r>
            <a:r>
              <a:rPr lang="en-US" sz="2000" dirty="0" smtClean="0"/>
              <a:t>element </a:t>
            </a:r>
            <a:r>
              <a:rPr lang="en-US" sz="2000" dirty="0"/>
              <a:t>of a list of numbers, using a loop, </a:t>
            </a:r>
            <a:r>
              <a:rPr lang="en-US" sz="2000" b="1" dirty="0" smtClean="0"/>
              <a:t>exiting the loop before printing the number if a number </a:t>
            </a:r>
            <a:r>
              <a:rPr lang="en-US" sz="2000" b="1" dirty="0"/>
              <a:t>greater than 10 </a:t>
            </a:r>
            <a:r>
              <a:rPr lang="en-US" sz="2000" b="1" dirty="0" smtClean="0"/>
              <a:t>is </a:t>
            </a:r>
            <a:r>
              <a:rPr lang="en-US" sz="2000" b="1" dirty="0"/>
              <a:t>reached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0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270" y="479968"/>
            <a:ext cx="745023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Q.11.3.A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Write a function, </a:t>
            </a:r>
            <a:r>
              <a:rPr lang="en-US" b="1" dirty="0" err="1">
                <a:solidFill>
                  <a:srgbClr val="000000"/>
                </a:solidFill>
                <a:latin typeface="Helvetica Neue" charset="0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  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Input: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n (integer)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Output: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True if n is even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False if n is not even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270" y="3456591"/>
            <a:ext cx="7450239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Q.11.3.B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Write a function to calculate gravitational potential energy of an object: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Input: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m (mass)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g (acceleration due to gravity)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h (height) 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Output: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gravitational potential energy, E = </a:t>
            </a:r>
            <a:r>
              <a:rPr lang="en-US" dirty="0" err="1">
                <a:solidFill>
                  <a:srgbClr val="000000"/>
                </a:solidFill>
                <a:latin typeface="Helvetica Neue" charset="0"/>
              </a:rPr>
              <a:t>mgh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68496" y="6318913"/>
            <a:ext cx="3148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556111" y="4629873"/>
            <a:ext cx="23150" cy="1689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25965" y="4629873"/>
            <a:ext cx="1990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742304" y="390987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91589" y="4008263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6338" y="5212783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92437" y="4710896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24268" y="4777985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004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235955E-33D0-E146-823B-4EB5D9055D0C}"/>
              </a:ext>
            </a:extLst>
          </p:cNvPr>
          <p:cNvSpPr/>
          <p:nvPr/>
        </p:nvSpPr>
        <p:spPr>
          <a:xfrm>
            <a:off x="307712" y="652934"/>
            <a:ext cx="777279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Q.11.3.C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a) Write a function to calculate gravitational potential energy of an object,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assuming g=9.81ms</a:t>
            </a:r>
            <a:r>
              <a:rPr lang="en-US" b="1" baseline="30000" dirty="0">
                <a:solidFill>
                  <a:srgbClr val="000000"/>
                </a:solidFill>
                <a:latin typeface="Helvetica Neue" charset="0"/>
              </a:rPr>
              <a:t>-2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(Rewrite your answer to Q11.1.B)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Write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a function to calculate gravitational potential energy of an object of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mass 1kg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assuming g=9.81ms</a:t>
            </a:r>
            <a:r>
              <a:rPr lang="en-US" b="1" baseline="30000" dirty="0">
                <a:solidFill>
                  <a:srgbClr val="000000"/>
                </a:solidFill>
                <a:latin typeface="Helvetica Neue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BE4FA3C-9DA2-EB4C-AFA5-C399F15B5DB3}"/>
              </a:ext>
            </a:extLst>
          </p:cNvPr>
          <p:cNvCxnSpPr/>
          <p:nvPr/>
        </p:nvCxnSpPr>
        <p:spPr>
          <a:xfrm>
            <a:off x="8220939" y="3040529"/>
            <a:ext cx="3148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08BDBAB-90ED-AC4C-A735-B023D11205F1}"/>
              </a:ext>
            </a:extLst>
          </p:cNvPr>
          <p:cNvCxnSpPr/>
          <p:nvPr/>
        </p:nvCxnSpPr>
        <p:spPr>
          <a:xfrm flipV="1">
            <a:off x="10408554" y="1351489"/>
            <a:ext cx="23150" cy="1689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AC442E7-8B58-3E4B-A57F-016C428F9A64}"/>
              </a:ext>
            </a:extLst>
          </p:cNvPr>
          <p:cNvCxnSpPr/>
          <p:nvPr/>
        </p:nvCxnSpPr>
        <p:spPr>
          <a:xfrm>
            <a:off x="9378408" y="1351489"/>
            <a:ext cx="1990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6AAAA62D-C8AC-6641-81B2-7B3089E1D533}"/>
              </a:ext>
            </a:extLst>
          </p:cNvPr>
          <p:cNvSpPr/>
          <p:nvPr/>
        </p:nvSpPr>
        <p:spPr>
          <a:xfrm>
            <a:off x="8594747" y="63148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7600CB-EC19-0340-92F4-5BCD710EC2DF}"/>
              </a:ext>
            </a:extLst>
          </p:cNvPr>
          <p:cNvSpPr txBox="1"/>
          <p:nvPr/>
        </p:nvSpPr>
        <p:spPr>
          <a:xfrm>
            <a:off x="8744032" y="729879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34A8AF-8A72-E349-84A8-C5CD2FFAE7FD}"/>
              </a:ext>
            </a:extLst>
          </p:cNvPr>
          <p:cNvSpPr txBox="1"/>
          <p:nvPr/>
        </p:nvSpPr>
        <p:spPr>
          <a:xfrm>
            <a:off x="10498781" y="1934399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4075A8D-762E-A946-8664-A3FFB0197512}"/>
              </a:ext>
            </a:extLst>
          </p:cNvPr>
          <p:cNvCxnSpPr/>
          <p:nvPr/>
        </p:nvCxnSpPr>
        <p:spPr>
          <a:xfrm>
            <a:off x="8944880" y="1432512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8DB7FB-DC72-2A4D-B136-C79ADA7A6E20}"/>
              </a:ext>
            </a:extLst>
          </p:cNvPr>
          <p:cNvSpPr txBox="1"/>
          <p:nvPr/>
        </p:nvSpPr>
        <p:spPr>
          <a:xfrm>
            <a:off x="8976711" y="1499601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EF87C33-2AD4-B14D-8C15-6D64CE798A8D}"/>
                  </a:ext>
                </a:extLst>
              </p:cNvPr>
              <p:cNvSpPr/>
              <p:nvPr/>
            </p:nvSpPr>
            <p:spPr>
              <a:xfrm>
                <a:off x="307712" y="4127877"/>
                <a:ext cx="7772801" cy="14870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Helvetica Neue" charset="0"/>
                  </a:rPr>
                  <a:t>Q.11.3.D</a:t>
                </a:r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 Neue" charset="0"/>
                  </a:rPr>
                  <a:t>Write a function to </a:t>
                </a:r>
                <a:r>
                  <a:rPr lang="en-US" dirty="0" smtClean="0">
                    <a:solidFill>
                      <a:srgbClr val="000000"/>
                    </a:solidFill>
                    <a:latin typeface="Helvetica Neue" charset="0"/>
                  </a:rPr>
                  <a:t>find the magnitude of an n-dimensional vector: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+ …+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EF87C33-2AD4-B14D-8C15-6D64CE798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2" y="4127877"/>
                <a:ext cx="7772801" cy="1487010"/>
              </a:xfrm>
              <a:prstGeom prst="rect">
                <a:avLst/>
              </a:prstGeom>
              <a:blipFill rotWithShape="0">
                <a:blip r:embed="rId2"/>
                <a:stretch>
                  <a:fillRect l="-548" t="-16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245" y="458675"/>
            <a:ext cx="10369868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Q.11.4.A 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numpy</a:t>
            </a:r>
            <a:r>
              <a:rPr lang="en-US" dirty="0" smtClean="0"/>
              <a:t> array:</a:t>
            </a:r>
          </a:p>
          <a:p>
            <a:r>
              <a:rPr lang="en-US" dirty="0"/>
              <a:t>	</a:t>
            </a:r>
            <a:r>
              <a:rPr lang="en-US" dirty="0" smtClean="0"/>
              <a:t>[[6,    8,   10],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[12, 14, 16],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[18, 20, 22]]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7245" y="2191796"/>
                <a:ext cx="10369868" cy="78181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Q.11.4.B </a:t>
                </a:r>
              </a:p>
              <a:p>
                <a:r>
                  <a:rPr lang="en-US" dirty="0" smtClean="0"/>
                  <a:t>Find sin(x) for each value, x, in the list: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5" y="2191796"/>
                <a:ext cx="10369868" cy="781817"/>
              </a:xfrm>
              <a:prstGeom prst="rect">
                <a:avLst/>
              </a:prstGeom>
              <a:blipFill rotWithShape="0">
                <a:blip r:embed="rId2"/>
                <a:stretch>
                  <a:fillRect l="-411" t="-3846" b="-3077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7245" y="3257981"/>
            <a:ext cx="10369868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Q.11.4.C</a:t>
            </a:r>
          </a:p>
          <a:p>
            <a:r>
              <a:rPr lang="en-GB" dirty="0" smtClean="0"/>
              <a:t>Add [6, 4, 2] to each row of the array in your answer to </a:t>
            </a:r>
            <a:r>
              <a:rPr lang="en-US" dirty="0" smtClean="0"/>
              <a:t>Q.11.4.A to get:</a:t>
            </a:r>
          </a:p>
          <a:p>
            <a:r>
              <a:rPr lang="en-GB" dirty="0" smtClean="0"/>
              <a:t> 	</a:t>
            </a:r>
            <a:r>
              <a:rPr lang="en-US" dirty="0" smtClean="0"/>
              <a:t>[[12,    12,   12], </a:t>
            </a:r>
            <a:endParaRPr lang="en-US" dirty="0"/>
          </a:p>
          <a:p>
            <a:r>
              <a:rPr lang="en-US" dirty="0"/>
              <a:t>                   [</a:t>
            </a:r>
            <a:r>
              <a:rPr lang="en-US" dirty="0" smtClean="0"/>
              <a:t>18,    18,   18],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[24,    24,   24]]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7245" y="5260837"/>
            <a:ext cx="1036986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Q.11.4.D</a:t>
            </a:r>
          </a:p>
          <a:p>
            <a:r>
              <a:rPr lang="en-US" dirty="0" smtClean="0"/>
              <a:t>F</a:t>
            </a:r>
            <a:r>
              <a:rPr lang="en-GB" dirty="0" err="1" smtClean="0"/>
              <a:t>ind</a:t>
            </a:r>
            <a:r>
              <a:rPr lang="en-GB" dirty="0" smtClean="0"/>
              <a:t> the dot product of the four elements in the upper left corners of the 3x3 arrays in Q.11.4.A and Q.11.4.C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3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1040" y="1564461"/>
            <a:ext cx="10369868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Q.11.4.E </a:t>
            </a:r>
          </a:p>
          <a:p>
            <a:r>
              <a:rPr lang="en-US" dirty="0" smtClean="0"/>
              <a:t>Create a line plot of row 1 against row 0 of the </a:t>
            </a:r>
            <a:r>
              <a:rPr lang="en-US" dirty="0" err="1" smtClean="0"/>
              <a:t>numpy</a:t>
            </a:r>
            <a:r>
              <a:rPr lang="en-US" dirty="0" smtClean="0"/>
              <a:t> array: </a:t>
            </a:r>
          </a:p>
          <a:p>
            <a:r>
              <a:rPr lang="en-US" dirty="0"/>
              <a:t>	</a:t>
            </a:r>
            <a:r>
              <a:rPr lang="en-US" dirty="0" smtClean="0"/>
              <a:t>[[6,    8,   10], </a:t>
            </a:r>
          </a:p>
          <a:p>
            <a:r>
              <a:rPr lang="en-US" dirty="0" smtClean="0"/>
              <a:t>                   [18, 23, </a:t>
            </a:r>
            <a:r>
              <a:rPr lang="en-US" dirty="0"/>
              <a:t>1</a:t>
            </a:r>
            <a:r>
              <a:rPr lang="en-US" dirty="0" smtClean="0"/>
              <a:t>2]]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1040" y="4087770"/>
                <a:ext cx="10369868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Q.11.4.F </a:t>
                </a:r>
              </a:p>
              <a:p>
                <a:r>
                  <a:rPr lang="en-US" dirty="0" smtClean="0"/>
                  <a:t>Create a scatter plot of the exponential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in the range 0 to 10 inclusive.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40" y="4087770"/>
                <a:ext cx="10369868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70" t="-4630" b="-1296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820" y="1300580"/>
            <a:ext cx="952210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Q.11.5.A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Python class which has two </a:t>
            </a:r>
            <a:r>
              <a:rPr lang="en-US" dirty="0" smtClean="0">
                <a:latin typeface="Helvetica" charset="0"/>
              </a:rPr>
              <a:t>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>
                <a:latin typeface="Helvetica" charset="0"/>
              </a:rPr>
              <a:t>get_String</a:t>
            </a:r>
            <a:r>
              <a:rPr lang="en-US" dirty="0" smtClean="0">
                <a:latin typeface="Helvetica" charset="0"/>
              </a:rPr>
              <a:t> : request string from user and assign value to class attribute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>
                <a:latin typeface="Helvetica" charset="0"/>
              </a:rPr>
              <a:t>print_String</a:t>
            </a:r>
            <a:r>
              <a:rPr lang="en-US" b="1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: print </a:t>
            </a:r>
            <a:r>
              <a:rPr lang="en-US" dirty="0">
                <a:latin typeface="Helvetica" charset="0"/>
              </a:rPr>
              <a:t>the string in upper case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2820" y="3304929"/>
            <a:ext cx="9522106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Q.11.5.B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Python </a:t>
            </a:r>
            <a:r>
              <a:rPr lang="en-US" dirty="0" smtClean="0">
                <a:latin typeface="Helvetica" charset="0"/>
              </a:rPr>
              <a:t>class, </a:t>
            </a:r>
            <a:r>
              <a:rPr lang="en-US" b="1" dirty="0" err="1">
                <a:latin typeface="Helvetica" charset="0"/>
              </a:rPr>
              <a:t>S</a:t>
            </a:r>
            <a:r>
              <a:rPr lang="en-US" b="1" dirty="0" err="1" smtClean="0">
                <a:latin typeface="Helvetica" charset="0"/>
              </a:rPr>
              <a:t>quare_analyser</a:t>
            </a:r>
            <a:r>
              <a:rPr lang="en-US" dirty="0" smtClean="0">
                <a:latin typeface="Helvetica" charset="0"/>
              </a:rPr>
              <a:t> which: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is constructed using a single input argument, </a:t>
            </a:r>
            <a:r>
              <a:rPr lang="en-US" b="1" dirty="0">
                <a:latin typeface="Helvetica" charset="0"/>
              </a:rPr>
              <a:t>h</a:t>
            </a:r>
            <a:r>
              <a:rPr lang="en-US" dirty="0" smtClean="0">
                <a:latin typeface="Helvetica" charset="0"/>
              </a:rPr>
              <a:t> (length of one side).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</a:rPr>
              <a:t>h</a:t>
            </a:r>
            <a:r>
              <a:rPr lang="en-US" dirty="0" smtClean="0">
                <a:latin typeface="Helvetica" charset="0"/>
              </a:rPr>
              <a:t>as two 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area</a:t>
            </a:r>
            <a:r>
              <a:rPr lang="en-US" dirty="0" smtClean="0">
                <a:latin typeface="Helvetica" charset="0"/>
              </a:rPr>
              <a:t> : prints the area of the square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perimeter </a:t>
            </a:r>
            <a:r>
              <a:rPr lang="en-US" dirty="0" smtClean="0">
                <a:latin typeface="Helvetica" charset="0"/>
              </a:rPr>
              <a:t>: print </a:t>
            </a:r>
            <a:r>
              <a:rPr lang="en-US" dirty="0">
                <a:latin typeface="Helvetica" charset="0"/>
              </a:rPr>
              <a:t>the </a:t>
            </a:r>
            <a:r>
              <a:rPr lang="en-US" dirty="0" smtClean="0">
                <a:latin typeface="Helvetica" charset="0"/>
              </a:rPr>
              <a:t>perimeter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the square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679</Words>
  <Application>Microsoft Macintosh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Helvetica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6</cp:revision>
  <dcterms:created xsi:type="dcterms:W3CDTF">2021-01-06T19:13:58Z</dcterms:created>
  <dcterms:modified xsi:type="dcterms:W3CDTF">2021-01-07T22:47:56Z</dcterms:modified>
</cp:coreProperties>
</file>