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57" r:id="rId4"/>
    <p:sldId id="258" r:id="rId5"/>
    <p:sldId id="259" r:id="rId6"/>
    <p:sldId id="260" r:id="rId7"/>
    <p:sldId id="263" r:id="rId8"/>
    <p:sldId id="265" r:id="rId9"/>
    <p:sldId id="274" r:id="rId10"/>
    <p:sldId id="266" r:id="rId11"/>
    <p:sldId id="283" r:id="rId12"/>
    <p:sldId id="275" r:id="rId13"/>
    <p:sldId id="277" r:id="rId14"/>
    <p:sldId id="281" r:id="rId15"/>
    <p:sldId id="269" r:id="rId16"/>
    <p:sldId id="279" r:id="rId17"/>
    <p:sldId id="280" r:id="rId18"/>
    <p:sldId id="276" r:id="rId19"/>
    <p:sldId id="27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3"/>
    <p:restoredTop sz="94745"/>
  </p:normalViewPr>
  <p:slideViewPr>
    <p:cSldViewPr snapToGrid="0" snapToObjects="1">
      <p:cViewPr varScale="1">
        <p:scale>
          <a:sx n="79" d="100"/>
          <a:sy n="79" d="100"/>
        </p:scale>
        <p:origin x="2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1473200" y="10668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303783">
              <a:defRPr sz="4160"/>
            </a:pPr>
            <a:r>
              <a:rPr dirty="0"/>
              <a:t>Introduction to Computer Programming Lecture </a:t>
            </a:r>
            <a:r>
              <a:rPr dirty="0" smtClean="0"/>
              <a:t>2</a:t>
            </a:r>
            <a:r>
              <a:rPr lang="en-GB" dirty="0" smtClean="0"/>
              <a:t>.1</a:t>
            </a:r>
            <a:r>
              <a:rPr dirty="0" smtClean="0"/>
              <a:t>:</a:t>
            </a:r>
            <a:endParaRPr dirty="0"/>
          </a:p>
          <a:p>
            <a:pPr defTabSz="303783">
              <a:defRPr sz="4160"/>
            </a:pPr>
            <a:r>
              <a:rPr dirty="0"/>
              <a:t> </a:t>
            </a:r>
          </a:p>
          <a:p>
            <a: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Variables</a:t>
            </a:r>
            <a:r>
              <a:rPr lang="en-GB" dirty="0" smtClean="0"/>
              <a:t> &amp;</a:t>
            </a:r>
            <a:r>
              <a:rPr dirty="0" smtClean="0"/>
              <a:t> Types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1270000" y="5706533"/>
            <a:ext cx="1046480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2268"/>
            </a:pPr>
            <a:r>
              <a:rPr dirty="0"/>
              <a:t>Department of Engineering Mathematics</a:t>
            </a:r>
          </a:p>
          <a:p>
            <a:pPr defTabSz="315468">
              <a:defRPr sz="2268"/>
            </a:pPr>
            <a:endParaRPr dirty="0"/>
          </a:p>
        </p:txBody>
      </p:sp>
      <p:sp>
        <p:nvSpPr>
          <p:cNvPr id="122" name="Helmut Hauser"/>
          <p:cNvSpPr txBox="1"/>
          <p:nvPr/>
        </p:nvSpPr>
        <p:spPr>
          <a:xfrm>
            <a:off x="1473200" y="5035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3294"/>
            </a:pPr>
            <a:r>
              <a:rPr lang="en-GB" dirty="0" smtClean="0"/>
              <a:t>Hemma Philamore </a:t>
            </a:r>
            <a:endParaRPr dirty="0"/>
          </a:p>
          <a:p>
            <a:pPr defTabSz="315468">
              <a:defRPr sz="1728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hecking and Casting Type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613555" cy="2159000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Checking and Casting Types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2376905" y="2561710"/>
            <a:ext cx="8764744" cy="6746846"/>
            <a:chOff x="0" y="0"/>
            <a:chExt cx="8764743" cy="6746844"/>
          </a:xfrm>
        </p:grpSpPr>
        <p:grpSp>
          <p:nvGrpSpPr>
            <p:cNvPr id="239" name="Group"/>
            <p:cNvGrpSpPr/>
            <p:nvPr/>
          </p:nvGrpSpPr>
          <p:grpSpPr>
            <a:xfrm>
              <a:off x="0" y="0"/>
              <a:ext cx="8764744" cy="6746845"/>
              <a:chOff x="0" y="0"/>
              <a:chExt cx="8764743" cy="6746844"/>
            </a:xfrm>
          </p:grpSpPr>
          <p:grpSp>
            <p:nvGrpSpPr>
              <p:cNvPr id="237" name="Group"/>
              <p:cNvGrpSpPr/>
              <p:nvPr/>
            </p:nvGrpSpPr>
            <p:grpSpPr>
              <a:xfrm>
                <a:off x="0" y="0"/>
                <a:ext cx="8764744" cy="6746845"/>
                <a:chOff x="0" y="0"/>
                <a:chExt cx="8764743" cy="6746844"/>
              </a:xfrm>
            </p:grpSpPr>
            <p:sp>
              <p:nvSpPr>
                <p:cNvPr id="233" name="isinstance() and type() allow you to check types."/>
                <p:cNvSpPr txBox="1"/>
                <p:nvPr/>
              </p:nvSpPr>
              <p:spPr>
                <a:xfrm>
                  <a:off x="0" y="-1"/>
                  <a:ext cx="7846508" cy="990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 algn="just" defTabSz="457200">
                    <a:tabLst>
                      <a:tab pos="139700" algn="l"/>
                      <a:tab pos="457200" algn="l"/>
                    </a:tabLst>
                    <a:defRPr sz="2900"/>
                  </a:pPr>
                  <a:r>
                    <a:rPr b="1" i="1">
                      <a:latin typeface="Helvetica"/>
                      <a:ea typeface="Helvetica"/>
                      <a:cs typeface="Helvetica"/>
                      <a:sym typeface="Helvetica"/>
                    </a:rPr>
                    <a:t>isinstance()</a:t>
                  </a:r>
                  <a:r>
                    <a:t> and </a:t>
                  </a:r>
                  <a:r>
                    <a:rPr b="1" i="1">
                      <a:latin typeface="Helvetica"/>
                      <a:ea typeface="Helvetica"/>
                      <a:cs typeface="Helvetica"/>
                      <a:sym typeface="Helvetica"/>
                    </a:rPr>
                    <a:t>type()</a:t>
                  </a:r>
                  <a:r>
                    <a:t> allow you to check types.</a:t>
                  </a:r>
                </a:p>
              </p:txBody>
            </p:sp>
            <p:sp>
              <p:nvSpPr>
                <p:cNvPr id="234" name="You can sometimes explicitly cast types to change from one type to an other (str, float, bool)"/>
                <p:cNvSpPr txBox="1"/>
                <p:nvPr/>
              </p:nvSpPr>
              <p:spPr>
                <a:xfrm>
                  <a:off x="0" y="3269782"/>
                  <a:ext cx="8764744" cy="99061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 algn="just" defTabSz="457200">
                    <a:tabLst>
                      <a:tab pos="139700" algn="l"/>
                      <a:tab pos="457200" algn="l"/>
                    </a:tabLst>
                    <a:defRPr sz="2900"/>
                  </a:pPr>
                  <a:r>
                    <a:t>You can sometimes </a:t>
                  </a:r>
                  <a:r>
                    <a:rPr b="1">
                      <a:latin typeface="Helvetica"/>
                      <a:ea typeface="Helvetica"/>
                      <a:cs typeface="Helvetica"/>
                      <a:sym typeface="Helvetica"/>
                    </a:rPr>
                    <a:t>explicitly cast </a:t>
                  </a:r>
                  <a:r>
                    <a:t>types to change from one type to an other (</a:t>
                  </a:r>
                  <a:r>
                    <a:rPr b="1">
                      <a:latin typeface="Helvetica"/>
                      <a:ea typeface="Helvetica"/>
                      <a:cs typeface="Helvetica"/>
                      <a:sym typeface="Helvetica"/>
                    </a:rPr>
                    <a:t>str, float, bool</a:t>
                  </a:r>
                  <a:r>
                    <a:t>)</a:t>
                  </a:r>
                </a:p>
              </p:txBody>
            </p:sp>
            <p:pic>
              <p:nvPicPr>
                <p:cNvPr id="235" name="Image" descr="Image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786353" y="4537044"/>
                  <a:ext cx="2006601" cy="22098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36" name="Image" descr="Image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b="7284"/>
                <a:stretch>
                  <a:fillRect/>
                </a:stretch>
              </p:blipFill>
              <p:spPr>
                <a:xfrm>
                  <a:off x="5129753" y="4528578"/>
                  <a:ext cx="2565401" cy="171913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38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81677" y="1332955"/>
                <a:ext cx="3568701" cy="1422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40" name="int, float, complex, bool, str"/>
            <p:cNvSpPr/>
            <p:nvPr/>
          </p:nvSpPr>
          <p:spPr>
            <a:xfrm>
              <a:off x="4061464" y="938825"/>
              <a:ext cx="4190208" cy="153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77" y="0"/>
                  </a:moveTo>
                  <a:cubicBezTo>
                    <a:pt x="5591" y="0"/>
                    <a:pt x="5440" y="413"/>
                    <a:pt x="5440" y="922"/>
                  </a:cubicBezTo>
                  <a:lnTo>
                    <a:pt x="5440" y="16414"/>
                  </a:lnTo>
                  <a:lnTo>
                    <a:pt x="0" y="18258"/>
                  </a:lnTo>
                  <a:lnTo>
                    <a:pt x="5440" y="20102"/>
                  </a:lnTo>
                  <a:lnTo>
                    <a:pt x="5440" y="20678"/>
                  </a:lnTo>
                  <a:cubicBezTo>
                    <a:pt x="5440" y="21187"/>
                    <a:pt x="5591" y="21600"/>
                    <a:pt x="5777" y="21600"/>
                  </a:cubicBezTo>
                  <a:lnTo>
                    <a:pt x="21262" y="21600"/>
                  </a:lnTo>
                  <a:cubicBezTo>
                    <a:pt x="21449" y="21600"/>
                    <a:pt x="21600" y="21187"/>
                    <a:pt x="21600" y="20678"/>
                  </a:cubicBezTo>
                  <a:lnTo>
                    <a:pt x="21600" y="922"/>
                  </a:lnTo>
                  <a:cubicBezTo>
                    <a:pt x="21600" y="413"/>
                    <a:pt x="21449" y="0"/>
                    <a:pt x="21262" y="0"/>
                  </a:cubicBezTo>
                  <a:lnTo>
                    <a:pt x="5777" y="0"/>
                  </a:ln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l"/>
              <a:r>
                <a:rPr lang="en-GB" dirty="0" smtClean="0"/>
                <a:t>             </a:t>
              </a:r>
              <a:r>
                <a:rPr dirty="0" smtClean="0"/>
                <a:t>int</a:t>
              </a:r>
              <a:r>
                <a:rPr dirty="0"/>
                <a:t>, float, complex, </a:t>
              </a:r>
              <a:endParaRPr lang="en-GB" dirty="0" smtClean="0"/>
            </a:p>
            <a:p>
              <a:pPr algn="l"/>
              <a:r>
                <a:rPr lang="en-GB" dirty="0"/>
                <a:t> </a:t>
              </a:r>
              <a:r>
                <a:rPr lang="en-GB" dirty="0" smtClean="0"/>
                <a:t>            </a:t>
              </a:r>
              <a:r>
                <a:rPr dirty="0" smtClean="0"/>
                <a:t>bool</a:t>
              </a:r>
              <a:r>
                <a:rPr dirty="0"/>
                <a:t>, str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1473200" y="10668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303783">
              <a:defRPr sz="4160"/>
            </a:pPr>
            <a:r>
              <a:rPr dirty="0"/>
              <a:t>Introduction to Computer Programming Lecture </a:t>
            </a:r>
            <a:r>
              <a:rPr dirty="0" smtClean="0"/>
              <a:t>2</a:t>
            </a:r>
            <a:r>
              <a:rPr lang="en-GB" dirty="0" smtClean="0"/>
              <a:t>.1.b</a:t>
            </a:r>
            <a:r>
              <a:rPr dirty="0" smtClean="0"/>
              <a:t>:</a:t>
            </a:r>
            <a:endParaRPr dirty="0"/>
          </a:p>
          <a:p>
            <a:pPr defTabSz="303783">
              <a:defRPr sz="4160"/>
            </a:pPr>
            <a:r>
              <a:rPr dirty="0"/>
              <a:t> </a:t>
            </a:r>
          </a:p>
          <a:p>
            <a: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Operators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1270000" y="5706533"/>
            <a:ext cx="1046480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2268"/>
            </a:pPr>
            <a:r>
              <a:rPr dirty="0"/>
              <a:t>Department of Engineering Mathematics</a:t>
            </a:r>
          </a:p>
          <a:p>
            <a:pPr defTabSz="315468">
              <a:defRPr sz="2268"/>
            </a:pPr>
            <a:endParaRPr dirty="0"/>
          </a:p>
        </p:txBody>
      </p:sp>
      <p:sp>
        <p:nvSpPr>
          <p:cNvPr id="122" name="Helmut Hauser"/>
          <p:cNvSpPr txBox="1"/>
          <p:nvPr/>
        </p:nvSpPr>
        <p:spPr>
          <a:xfrm>
            <a:off x="1473200" y="5035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3294"/>
            </a:pPr>
            <a:r>
              <a:rPr lang="en-GB" dirty="0" smtClean="0"/>
              <a:t>Hemma Philamore </a:t>
            </a:r>
            <a:endParaRPr dirty="0"/>
          </a:p>
          <a:p>
            <a:pPr defTabSz="315468">
              <a:defRPr sz="17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1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92" y="2628901"/>
            <a:ext cx="6839487" cy="2809421"/>
          </a:xfrm>
          <a:prstGeom prst="rect">
            <a:avLst/>
          </a:prstGeom>
        </p:spPr>
      </p:pic>
      <p:sp>
        <p:nvSpPr>
          <p:cNvPr id="4" name="Number operators"/>
          <p:cNvSpPr txBox="1">
            <a:spLocks/>
          </p:cNvSpPr>
          <p:nvPr/>
        </p:nvSpPr>
        <p:spPr>
          <a:xfrm>
            <a:off x="1198874" y="328188"/>
            <a:ext cx="11099800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mtClean="0"/>
              <a:t>Number operators</a:t>
            </a:r>
            <a:endParaRPr lang="en-US"/>
          </a:p>
        </p:txBody>
      </p:sp>
      <p:sp>
        <p:nvSpPr>
          <p:cNvPr id="5" name="Math operators"/>
          <p:cNvSpPr txBox="1"/>
          <p:nvPr/>
        </p:nvSpPr>
        <p:spPr>
          <a:xfrm>
            <a:off x="913492" y="1941087"/>
            <a:ext cx="29890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b="1" dirty="0"/>
              <a:t>Math operators</a:t>
            </a:r>
          </a:p>
        </p:txBody>
      </p:sp>
      <p:pic>
        <p:nvPicPr>
          <p:cNvPr id="6" name="Image" descr="Image"/>
          <p:cNvPicPr>
            <a:picLocks noChangeAspect="1"/>
          </p:cNvPicPr>
          <p:nvPr/>
        </p:nvPicPr>
        <p:blipFill rotWithShape="1">
          <a:blip r:embed="rId3">
            <a:extLst/>
          </a:blip>
          <a:srcRect t="40203" b="45483"/>
          <a:stretch/>
        </p:blipFill>
        <p:spPr>
          <a:xfrm>
            <a:off x="3902529" y="8404860"/>
            <a:ext cx="3543300" cy="74164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//   divide and discard remainder"/>
          <p:cNvSpPr/>
          <p:nvPr/>
        </p:nvSpPr>
        <p:spPr>
          <a:xfrm>
            <a:off x="637211" y="8295253"/>
            <a:ext cx="3285545" cy="126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2" y="0"/>
                </a:moveTo>
                <a:cubicBezTo>
                  <a:pt x="189" y="0"/>
                  <a:pt x="0" y="544"/>
                  <a:pt x="0" y="1216"/>
                </a:cubicBezTo>
                <a:lnTo>
                  <a:pt x="0" y="20384"/>
                </a:lnTo>
                <a:cubicBezTo>
                  <a:pt x="0" y="21056"/>
                  <a:pt x="189" y="21600"/>
                  <a:pt x="422" y="21600"/>
                </a:cubicBezTo>
                <a:lnTo>
                  <a:pt x="16635" y="21600"/>
                </a:lnTo>
                <a:cubicBezTo>
                  <a:pt x="16868" y="21600"/>
                  <a:pt x="17056" y="21056"/>
                  <a:pt x="17056" y="20384"/>
                </a:cubicBezTo>
                <a:lnTo>
                  <a:pt x="17056" y="10752"/>
                </a:lnTo>
                <a:lnTo>
                  <a:pt x="21600" y="8321"/>
                </a:lnTo>
                <a:lnTo>
                  <a:pt x="17056" y="5889"/>
                </a:lnTo>
                <a:lnTo>
                  <a:pt x="17056" y="1216"/>
                </a:lnTo>
                <a:cubicBezTo>
                  <a:pt x="17056" y="544"/>
                  <a:pt x="16868" y="0"/>
                  <a:pt x="16635" y="0"/>
                </a:cubicBezTo>
                <a:lnTo>
                  <a:pt x="42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dirty="0" smtClean="0"/>
              <a:t>// </a:t>
            </a:r>
            <a:r>
              <a:rPr lang="en-GB" dirty="0" smtClean="0"/>
              <a:t>floor division</a:t>
            </a:r>
            <a:endParaRPr dirty="0"/>
          </a:p>
        </p:txBody>
      </p:sp>
      <p:pic>
        <p:nvPicPr>
          <p:cNvPr id="11" name="Image" descr="Image"/>
          <p:cNvPicPr>
            <a:picLocks noChangeAspect="1"/>
          </p:cNvPicPr>
          <p:nvPr/>
        </p:nvPicPr>
        <p:blipFill rotWithShape="1">
          <a:blip r:embed="rId3">
            <a:extLst/>
          </a:blip>
          <a:srcRect t="-1" b="60211"/>
          <a:stretch/>
        </p:blipFill>
        <p:spPr>
          <a:xfrm>
            <a:off x="3902529" y="5508129"/>
            <a:ext cx="3543300" cy="206173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Left Brace 11"/>
          <p:cNvSpPr/>
          <p:nvPr/>
        </p:nvSpPr>
        <p:spPr>
          <a:xfrm>
            <a:off x="3363686" y="5526004"/>
            <a:ext cx="587829" cy="2131543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Image" descr="Image"/>
          <p:cNvPicPr>
            <a:picLocks noChangeAspect="1"/>
          </p:cNvPicPr>
          <p:nvPr/>
        </p:nvPicPr>
        <p:blipFill rotWithShape="1">
          <a:blip r:embed="rId3">
            <a:extLst/>
          </a:blip>
          <a:srcRect t="79781"/>
          <a:stretch/>
        </p:blipFill>
        <p:spPr>
          <a:xfrm>
            <a:off x="9587111" y="8402455"/>
            <a:ext cx="3543300" cy="1047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/>
          <p:cNvPicPr>
            <a:picLocks noChangeAspect="1"/>
          </p:cNvPicPr>
          <p:nvPr/>
        </p:nvPicPr>
        <p:blipFill rotWithShape="1">
          <a:blip r:embed="rId3">
            <a:extLst/>
          </a:blip>
          <a:srcRect t="52553" b="20403"/>
          <a:stretch/>
        </p:blipFill>
        <p:spPr>
          <a:xfrm>
            <a:off x="9461500" y="5438322"/>
            <a:ext cx="3543300" cy="140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% modulo"/>
          <p:cNvSpPr/>
          <p:nvPr/>
        </p:nvSpPr>
        <p:spPr>
          <a:xfrm>
            <a:off x="6760752" y="6402443"/>
            <a:ext cx="2613363" cy="1132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716" y="8344"/>
                </a:lnTo>
                <a:lnTo>
                  <a:pt x="495" y="8344"/>
                </a:lnTo>
                <a:cubicBezTo>
                  <a:pt x="222" y="8344"/>
                  <a:pt x="0" y="9025"/>
                  <a:pt x="0" y="9868"/>
                </a:cubicBezTo>
                <a:lnTo>
                  <a:pt x="0" y="20076"/>
                </a:lnTo>
                <a:cubicBezTo>
                  <a:pt x="0" y="20918"/>
                  <a:pt x="222" y="21600"/>
                  <a:pt x="495" y="21600"/>
                </a:cubicBezTo>
                <a:lnTo>
                  <a:pt x="15522" y="21600"/>
                </a:lnTo>
                <a:cubicBezTo>
                  <a:pt x="15796" y="21600"/>
                  <a:pt x="16017" y="20918"/>
                  <a:pt x="16017" y="20076"/>
                </a:cubicBezTo>
                <a:lnTo>
                  <a:pt x="16017" y="12788"/>
                </a:lnTo>
                <a:lnTo>
                  <a:pt x="2160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  <a:p>
            <a:pPr algn="l"/>
            <a:r>
              <a:rPr lang="en-GB" dirty="0" smtClean="0"/>
              <a:t>exponent</a:t>
            </a:r>
            <a:endParaRPr dirty="0"/>
          </a:p>
        </p:txBody>
      </p:sp>
      <p:sp>
        <p:nvSpPr>
          <p:cNvPr id="16" name="//   divide and discard remainder"/>
          <p:cNvSpPr/>
          <p:nvPr/>
        </p:nvSpPr>
        <p:spPr>
          <a:xfrm>
            <a:off x="6547757" y="8295253"/>
            <a:ext cx="3039354" cy="126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2" y="0"/>
                </a:moveTo>
                <a:cubicBezTo>
                  <a:pt x="189" y="0"/>
                  <a:pt x="0" y="544"/>
                  <a:pt x="0" y="1216"/>
                </a:cubicBezTo>
                <a:lnTo>
                  <a:pt x="0" y="20384"/>
                </a:lnTo>
                <a:cubicBezTo>
                  <a:pt x="0" y="21056"/>
                  <a:pt x="189" y="21600"/>
                  <a:pt x="422" y="21600"/>
                </a:cubicBezTo>
                <a:lnTo>
                  <a:pt x="16635" y="21600"/>
                </a:lnTo>
                <a:cubicBezTo>
                  <a:pt x="16868" y="21600"/>
                  <a:pt x="17056" y="21056"/>
                  <a:pt x="17056" y="20384"/>
                </a:cubicBezTo>
                <a:lnTo>
                  <a:pt x="17056" y="10752"/>
                </a:lnTo>
                <a:lnTo>
                  <a:pt x="21600" y="8321"/>
                </a:lnTo>
                <a:lnTo>
                  <a:pt x="17056" y="5889"/>
                </a:lnTo>
                <a:lnTo>
                  <a:pt x="17056" y="1216"/>
                </a:lnTo>
                <a:cubicBezTo>
                  <a:pt x="17056" y="544"/>
                  <a:pt x="16868" y="0"/>
                  <a:pt x="16635" y="0"/>
                </a:cubicBezTo>
                <a:lnTo>
                  <a:pt x="42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lang="en-GB" dirty="0"/>
              <a:t>a</a:t>
            </a:r>
            <a:r>
              <a:rPr lang="en-GB" dirty="0" smtClean="0"/>
              <a:t>dditional functionality </a:t>
            </a:r>
            <a:endParaRPr dirty="0"/>
          </a:p>
        </p:txBody>
      </p:sp>
      <p:sp>
        <p:nvSpPr>
          <p:cNvPr id="17" name="% modulo"/>
          <p:cNvSpPr/>
          <p:nvPr/>
        </p:nvSpPr>
        <p:spPr>
          <a:xfrm flipV="1">
            <a:off x="6677990" y="4790110"/>
            <a:ext cx="2613363" cy="1132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716" y="8344"/>
                </a:lnTo>
                <a:lnTo>
                  <a:pt x="495" y="8344"/>
                </a:lnTo>
                <a:cubicBezTo>
                  <a:pt x="222" y="8344"/>
                  <a:pt x="0" y="9025"/>
                  <a:pt x="0" y="9868"/>
                </a:cubicBezTo>
                <a:lnTo>
                  <a:pt x="0" y="20076"/>
                </a:lnTo>
                <a:cubicBezTo>
                  <a:pt x="0" y="20918"/>
                  <a:pt x="222" y="21600"/>
                  <a:pt x="495" y="21600"/>
                </a:cubicBezTo>
                <a:lnTo>
                  <a:pt x="15522" y="21600"/>
                </a:lnTo>
                <a:cubicBezTo>
                  <a:pt x="15796" y="21600"/>
                  <a:pt x="16017" y="20918"/>
                  <a:pt x="16017" y="20076"/>
                </a:cubicBezTo>
                <a:lnTo>
                  <a:pt x="16017" y="12788"/>
                </a:lnTo>
                <a:lnTo>
                  <a:pt x="2160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316064" y="4898511"/>
            <a:ext cx="26452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multiplication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//   divide and discard remainder"/>
          <p:cNvSpPr/>
          <p:nvPr/>
        </p:nvSpPr>
        <p:spPr>
          <a:xfrm>
            <a:off x="637211" y="6088747"/>
            <a:ext cx="2833936" cy="126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2" y="0"/>
                </a:moveTo>
                <a:cubicBezTo>
                  <a:pt x="189" y="0"/>
                  <a:pt x="0" y="544"/>
                  <a:pt x="0" y="1216"/>
                </a:cubicBezTo>
                <a:lnTo>
                  <a:pt x="0" y="20384"/>
                </a:lnTo>
                <a:cubicBezTo>
                  <a:pt x="0" y="21056"/>
                  <a:pt x="189" y="21600"/>
                  <a:pt x="422" y="21600"/>
                </a:cubicBezTo>
                <a:lnTo>
                  <a:pt x="16635" y="21600"/>
                </a:lnTo>
                <a:cubicBezTo>
                  <a:pt x="16868" y="21600"/>
                  <a:pt x="17056" y="21056"/>
                  <a:pt x="17056" y="20384"/>
                </a:cubicBezTo>
                <a:lnTo>
                  <a:pt x="17056" y="10752"/>
                </a:lnTo>
                <a:lnTo>
                  <a:pt x="21600" y="8321"/>
                </a:lnTo>
                <a:lnTo>
                  <a:pt x="17056" y="5889"/>
                </a:lnTo>
                <a:lnTo>
                  <a:pt x="17056" y="1216"/>
                </a:lnTo>
                <a:cubicBezTo>
                  <a:pt x="17056" y="544"/>
                  <a:pt x="16868" y="0"/>
                  <a:pt x="16635" y="0"/>
                </a:cubicBezTo>
                <a:lnTo>
                  <a:pt x="42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lang="en-GB" dirty="0" smtClean="0"/>
              <a:t>% modulo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8665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mber operators"/>
          <p:cNvSpPr txBox="1">
            <a:spLocks/>
          </p:cNvSpPr>
          <p:nvPr/>
        </p:nvSpPr>
        <p:spPr>
          <a:xfrm>
            <a:off x="1198874" y="328188"/>
            <a:ext cx="11099800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 smtClean="0"/>
              <a:t>Number operators</a:t>
            </a:r>
            <a:endParaRPr lang="en-US" dirty="0"/>
          </a:p>
        </p:txBody>
      </p:sp>
      <p:sp>
        <p:nvSpPr>
          <p:cNvPr id="5" name="Math operators"/>
          <p:cNvSpPr txBox="1"/>
          <p:nvPr/>
        </p:nvSpPr>
        <p:spPr>
          <a:xfrm>
            <a:off x="913492" y="1939704"/>
            <a:ext cx="3593194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lang="en-GB" b="1" smtClean="0"/>
              <a:t>Boolean</a:t>
            </a:r>
            <a:r>
              <a:rPr b="1" dirty="0" smtClean="0"/>
              <a:t> </a:t>
            </a:r>
            <a:r>
              <a:rPr b="1" dirty="0"/>
              <a:t>operators</a:t>
            </a:r>
          </a:p>
        </p:txBody>
      </p:sp>
      <p:pic>
        <p:nvPicPr>
          <p:cNvPr id="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4731" y="5878975"/>
            <a:ext cx="1866901" cy="276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9015" y="5872625"/>
            <a:ext cx="2717800" cy="278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2" y="2726870"/>
            <a:ext cx="4028967" cy="23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05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mber operators"/>
          <p:cNvSpPr txBox="1">
            <a:spLocks/>
          </p:cNvSpPr>
          <p:nvPr/>
        </p:nvSpPr>
        <p:spPr>
          <a:xfrm>
            <a:off x="1198874" y="328188"/>
            <a:ext cx="11099800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 smtClean="0"/>
              <a:t>Number operators</a:t>
            </a:r>
            <a:endParaRPr lang="en-US" dirty="0"/>
          </a:p>
        </p:txBody>
      </p:sp>
      <p:sp>
        <p:nvSpPr>
          <p:cNvPr id="5" name="Math operators"/>
          <p:cNvSpPr txBox="1"/>
          <p:nvPr/>
        </p:nvSpPr>
        <p:spPr>
          <a:xfrm>
            <a:off x="1198874" y="1911711"/>
            <a:ext cx="10935841" cy="278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lang="en-GB" b="1" dirty="0" smtClean="0"/>
              <a:t>Logical</a:t>
            </a:r>
            <a:r>
              <a:rPr b="1" dirty="0" smtClean="0"/>
              <a:t> operators</a:t>
            </a:r>
            <a:r>
              <a:rPr lang="en-GB" b="1" dirty="0" smtClean="0"/>
              <a:t>: </a:t>
            </a:r>
            <a:r>
              <a:rPr lang="en-GB" dirty="0" smtClean="0"/>
              <a:t>compare the outcome of two conditionals</a:t>
            </a:r>
          </a:p>
          <a:p>
            <a:endParaRPr lang="en-GB" b="1" dirty="0"/>
          </a:p>
          <a:p>
            <a:r>
              <a:rPr lang="en-GB" b="1" dirty="0"/>
              <a:t>a</a:t>
            </a:r>
            <a:r>
              <a:rPr lang="en-GB" b="1" dirty="0" smtClean="0"/>
              <a:t>nd : </a:t>
            </a:r>
            <a:r>
              <a:rPr lang="en-GB" dirty="0" smtClean="0"/>
              <a:t>both are true</a:t>
            </a:r>
          </a:p>
          <a:p>
            <a:r>
              <a:rPr lang="en-GB" b="1" dirty="0"/>
              <a:t>o</a:t>
            </a:r>
            <a:r>
              <a:rPr lang="en-GB" b="1" dirty="0" smtClean="0"/>
              <a:t>r</a:t>
            </a:r>
            <a:r>
              <a:rPr lang="en-GB" dirty="0" smtClean="0"/>
              <a:t> : either are true</a:t>
            </a:r>
          </a:p>
          <a:p>
            <a:endParaRPr lang="en-GB" dirty="0"/>
          </a:p>
          <a:p>
            <a:r>
              <a:rPr lang="en-GB" b="1" dirty="0"/>
              <a:t>n</a:t>
            </a:r>
            <a:r>
              <a:rPr lang="en-GB" b="1" dirty="0" smtClean="0"/>
              <a:t>ot</a:t>
            </a:r>
            <a:r>
              <a:rPr lang="en-GB" dirty="0" smtClean="0"/>
              <a:t>: negates the outcome of a conditional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198874" y="5650002"/>
            <a:ext cx="5102173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&gt;&gt;&gt; (1 &gt; 2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3 &lt; 4)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aseline="0" dirty="0" smtClean="0">
                <a:solidFill>
                  <a:schemeClr val="accent1"/>
                </a:solidFill>
              </a:rPr>
              <a:t>False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sz="3200" dirty="0"/>
              <a:t>&gt;&gt;&gt; (1 &gt; 2 </a:t>
            </a:r>
            <a:r>
              <a:rPr lang="en-US" sz="3200" b="1" dirty="0" smtClean="0"/>
              <a:t>or</a:t>
            </a:r>
            <a:r>
              <a:rPr lang="en-US" sz="3200" dirty="0" smtClean="0"/>
              <a:t> </a:t>
            </a:r>
            <a:r>
              <a:rPr lang="en-US" sz="3200" dirty="0"/>
              <a:t>3 &lt; 4)</a:t>
            </a:r>
          </a:p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True</a:t>
            </a:r>
            <a:endParaRPr lang="en-US" sz="3200" dirty="0">
              <a:solidFill>
                <a:schemeClr val="accent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74560" y="5650002"/>
            <a:ext cx="65024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dirty="0"/>
              <a:t>&gt;&gt;&gt; </a:t>
            </a:r>
            <a:r>
              <a:rPr lang="en-US" sz="3200" b="1" dirty="0" smtClean="0"/>
              <a:t>not</a:t>
            </a:r>
            <a:r>
              <a:rPr lang="en-US" sz="3200" dirty="0" smtClean="0"/>
              <a:t>(1 </a:t>
            </a:r>
            <a:r>
              <a:rPr lang="en-US" sz="3200" dirty="0"/>
              <a:t>&gt; 2 </a:t>
            </a:r>
            <a:r>
              <a:rPr lang="en-US" sz="3200" b="1" dirty="0" smtClean="0"/>
              <a:t>or</a:t>
            </a:r>
            <a:r>
              <a:rPr lang="en-US" sz="3200" dirty="0" smtClean="0"/>
              <a:t> </a:t>
            </a:r>
            <a:r>
              <a:rPr lang="en-US" sz="3200" dirty="0"/>
              <a:t>3 &lt; 4)</a:t>
            </a:r>
          </a:p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False</a:t>
            </a:r>
            <a:endParaRPr lang="en-US" sz="3200" dirty="0">
              <a:solidFill>
                <a:schemeClr val="accent1"/>
              </a:solidFill>
            </a:endParaRP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&gt;&gt;&gt; </a:t>
            </a:r>
            <a:r>
              <a:rPr lang="en-US" sz="3200" b="1" dirty="0" smtClean="0"/>
              <a:t>not</a:t>
            </a:r>
            <a:r>
              <a:rPr lang="en-US" sz="3200" dirty="0" smtClean="0"/>
              <a:t>(1 &gt; 2) </a:t>
            </a:r>
            <a:r>
              <a:rPr lang="en-US" sz="3200" b="1" dirty="0" smtClean="0"/>
              <a:t>and</a:t>
            </a:r>
            <a:r>
              <a:rPr lang="en-US" sz="3200" dirty="0" smtClean="0"/>
              <a:t> 3 &lt; 4</a:t>
            </a:r>
            <a:endParaRPr lang="en-US" sz="3200" dirty="0"/>
          </a:p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True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587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b="45483"/>
          <a:stretch>
            <a:fillRect/>
          </a:stretch>
        </p:blipFill>
        <p:spPr>
          <a:xfrm>
            <a:off x="4730750" y="2470781"/>
            <a:ext cx="3543300" cy="2824825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Number operators"/>
          <p:cNvSpPr txBox="1">
            <a:spLocks noGrp="1"/>
          </p:cNvSpPr>
          <p:nvPr>
            <p:ph type="title"/>
          </p:nvPr>
        </p:nvSpPr>
        <p:spPr>
          <a:xfrm>
            <a:off x="1051917" y="-226983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Number operators</a:t>
            </a:r>
          </a:p>
        </p:txBody>
      </p:sp>
      <p:sp>
        <p:nvSpPr>
          <p:cNvPr id="260" name="Boolean operators"/>
          <p:cNvSpPr txBox="1"/>
          <p:nvPr/>
        </p:nvSpPr>
        <p:spPr>
          <a:xfrm>
            <a:off x="1647813" y="5958416"/>
            <a:ext cx="7846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b="1" dirty="0"/>
              <a:t>Boolean operators</a:t>
            </a:r>
          </a:p>
        </p:txBody>
      </p:sp>
      <p:sp>
        <p:nvSpPr>
          <p:cNvPr id="261" name="Math operators"/>
          <p:cNvSpPr txBox="1"/>
          <p:nvPr/>
        </p:nvSpPr>
        <p:spPr>
          <a:xfrm>
            <a:off x="1647813" y="2420408"/>
            <a:ext cx="78465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b="1" dirty="0"/>
              <a:t>Math operators</a:t>
            </a:r>
          </a:p>
        </p:txBody>
      </p:sp>
      <p:sp>
        <p:nvSpPr>
          <p:cNvPr id="262" name="Note that it’s “== “and…"/>
          <p:cNvSpPr/>
          <p:nvPr/>
        </p:nvSpPr>
        <p:spPr>
          <a:xfrm>
            <a:off x="243218" y="6874139"/>
            <a:ext cx="4746229" cy="1006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" y="0"/>
                </a:moveTo>
                <a:cubicBezTo>
                  <a:pt x="145" y="0"/>
                  <a:pt x="0" y="682"/>
                  <a:pt x="0" y="1524"/>
                </a:cubicBezTo>
                <a:lnTo>
                  <a:pt x="0" y="20076"/>
                </a:lnTo>
                <a:cubicBezTo>
                  <a:pt x="0" y="20918"/>
                  <a:pt x="145" y="21600"/>
                  <a:pt x="323" y="21600"/>
                </a:cubicBezTo>
                <a:lnTo>
                  <a:pt x="16673" y="21600"/>
                </a:lnTo>
                <a:cubicBezTo>
                  <a:pt x="16851" y="21600"/>
                  <a:pt x="16996" y="20918"/>
                  <a:pt x="16996" y="20076"/>
                </a:cubicBezTo>
                <a:lnTo>
                  <a:pt x="16996" y="19752"/>
                </a:lnTo>
                <a:lnTo>
                  <a:pt x="21600" y="16704"/>
                </a:lnTo>
                <a:lnTo>
                  <a:pt x="16996" y="13656"/>
                </a:lnTo>
                <a:lnTo>
                  <a:pt x="16996" y="1524"/>
                </a:lnTo>
                <a:cubicBezTo>
                  <a:pt x="16996" y="682"/>
                  <a:pt x="16851" y="0"/>
                  <a:pt x="16673" y="0"/>
                </a:cubicBezTo>
                <a:lnTo>
                  <a:pt x="323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Note that it’s “== “and 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not “=“ ! </a:t>
            </a:r>
          </a:p>
        </p:txBody>
      </p:sp>
      <p:sp>
        <p:nvSpPr>
          <p:cNvPr id="263" name="% modulo"/>
          <p:cNvSpPr/>
          <p:nvPr/>
        </p:nvSpPr>
        <p:spPr>
          <a:xfrm>
            <a:off x="1640482" y="2858657"/>
            <a:ext cx="3098801" cy="1006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716" y="8344"/>
                </a:lnTo>
                <a:lnTo>
                  <a:pt x="495" y="8344"/>
                </a:lnTo>
                <a:cubicBezTo>
                  <a:pt x="222" y="8344"/>
                  <a:pt x="0" y="9025"/>
                  <a:pt x="0" y="9868"/>
                </a:cubicBezTo>
                <a:lnTo>
                  <a:pt x="0" y="20076"/>
                </a:lnTo>
                <a:cubicBezTo>
                  <a:pt x="0" y="20918"/>
                  <a:pt x="222" y="21600"/>
                  <a:pt x="495" y="21600"/>
                </a:cubicBezTo>
                <a:lnTo>
                  <a:pt x="15522" y="21600"/>
                </a:lnTo>
                <a:cubicBezTo>
                  <a:pt x="15796" y="21600"/>
                  <a:pt x="16017" y="20918"/>
                  <a:pt x="16017" y="20076"/>
                </a:cubicBezTo>
                <a:lnTo>
                  <a:pt x="16017" y="12788"/>
                </a:lnTo>
                <a:lnTo>
                  <a:pt x="2160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  <a:p>
            <a:r>
              <a:rPr dirty="0" smtClean="0"/>
              <a:t>% </a:t>
            </a:r>
            <a:r>
              <a:rPr dirty="0"/>
              <a:t>modulo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52553"/>
          <a:stretch>
            <a:fillRect/>
          </a:stretch>
        </p:blipFill>
        <p:spPr>
          <a:xfrm>
            <a:off x="7613650" y="2435225"/>
            <a:ext cx="3543300" cy="245850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//   divide and discard remainder"/>
          <p:cNvSpPr/>
          <p:nvPr/>
        </p:nvSpPr>
        <p:spPr>
          <a:xfrm>
            <a:off x="1051917" y="4245768"/>
            <a:ext cx="3639345" cy="126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2" y="0"/>
                </a:moveTo>
                <a:cubicBezTo>
                  <a:pt x="189" y="0"/>
                  <a:pt x="0" y="544"/>
                  <a:pt x="0" y="1216"/>
                </a:cubicBezTo>
                <a:lnTo>
                  <a:pt x="0" y="20384"/>
                </a:lnTo>
                <a:cubicBezTo>
                  <a:pt x="0" y="21056"/>
                  <a:pt x="189" y="21600"/>
                  <a:pt x="422" y="21600"/>
                </a:cubicBezTo>
                <a:lnTo>
                  <a:pt x="16635" y="21600"/>
                </a:lnTo>
                <a:cubicBezTo>
                  <a:pt x="16868" y="21600"/>
                  <a:pt x="17056" y="21056"/>
                  <a:pt x="17056" y="20384"/>
                </a:cubicBezTo>
                <a:lnTo>
                  <a:pt x="17056" y="10752"/>
                </a:lnTo>
                <a:lnTo>
                  <a:pt x="21600" y="8321"/>
                </a:lnTo>
                <a:lnTo>
                  <a:pt x="17056" y="5889"/>
                </a:lnTo>
                <a:lnTo>
                  <a:pt x="17056" y="1216"/>
                </a:lnTo>
                <a:cubicBezTo>
                  <a:pt x="17056" y="544"/>
                  <a:pt x="16868" y="0"/>
                  <a:pt x="16635" y="0"/>
                </a:cubicBezTo>
                <a:lnTo>
                  <a:pt x="422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dirty="0" smtClean="0"/>
              <a:t>// </a:t>
            </a:r>
            <a:r>
              <a:rPr dirty="0"/>
              <a:t>divide and </a:t>
            </a:r>
            <a:endParaRPr lang="en-GB" dirty="0" smtClean="0"/>
          </a:p>
          <a:p>
            <a:pPr algn="l"/>
            <a:r>
              <a:rPr dirty="0" smtClean="0"/>
              <a:t>discard </a:t>
            </a:r>
            <a:r>
              <a:rPr dirty="0"/>
              <a:t>remainder</a:t>
            </a:r>
          </a:p>
        </p:txBody>
      </p:sp>
      <p:sp>
        <p:nvSpPr>
          <p:cNvPr id="266" name="additional functionality"/>
          <p:cNvSpPr/>
          <p:nvPr/>
        </p:nvSpPr>
        <p:spPr>
          <a:xfrm>
            <a:off x="9986367" y="2282593"/>
            <a:ext cx="2744788" cy="1631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41" y="0"/>
                </a:moveTo>
                <a:cubicBezTo>
                  <a:pt x="5132" y="0"/>
                  <a:pt x="4882" y="421"/>
                  <a:pt x="4882" y="941"/>
                </a:cubicBezTo>
                <a:lnTo>
                  <a:pt x="4882" y="14810"/>
                </a:lnTo>
                <a:lnTo>
                  <a:pt x="0" y="21600"/>
                </a:lnTo>
                <a:lnTo>
                  <a:pt x="7733" y="17601"/>
                </a:lnTo>
                <a:lnTo>
                  <a:pt x="21041" y="17601"/>
                </a:lnTo>
                <a:cubicBezTo>
                  <a:pt x="21350" y="17601"/>
                  <a:pt x="21600" y="17180"/>
                  <a:pt x="21600" y="16660"/>
                </a:cubicBezTo>
                <a:lnTo>
                  <a:pt x="21600" y="941"/>
                </a:lnTo>
                <a:cubicBezTo>
                  <a:pt x="21600" y="421"/>
                  <a:pt x="21350" y="0"/>
                  <a:pt x="21041" y="0"/>
                </a:cubicBezTo>
                <a:lnTo>
                  <a:pt x="5441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dirty="0"/>
              <a:t>additional functionality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2416" y="5993275"/>
            <a:ext cx="1866901" cy="276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86700" y="5986925"/>
            <a:ext cx="2717800" cy="278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1950720"/>
            <a:ext cx="865632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301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2222500"/>
            <a:ext cx="76073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408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ber operators"/>
          <p:cNvSpPr txBox="1">
            <a:spLocks/>
          </p:cNvSpPr>
          <p:nvPr/>
        </p:nvSpPr>
        <p:spPr>
          <a:xfrm>
            <a:off x="1198874" y="328188"/>
            <a:ext cx="11099800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Math operators"/>
          <p:cNvSpPr txBox="1"/>
          <p:nvPr/>
        </p:nvSpPr>
        <p:spPr>
          <a:xfrm>
            <a:off x="5542274" y="2487188"/>
            <a:ext cx="29890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lang="en-GB" b="1" dirty="0" smtClean="0"/>
              <a:t>Data Types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31" y="4061082"/>
            <a:ext cx="10238382" cy="22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763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ber operators"/>
          <p:cNvSpPr txBox="1">
            <a:spLocks/>
          </p:cNvSpPr>
          <p:nvPr/>
        </p:nvSpPr>
        <p:spPr>
          <a:xfrm>
            <a:off x="1198874" y="328188"/>
            <a:ext cx="11099800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Math operators"/>
          <p:cNvSpPr txBox="1"/>
          <p:nvPr/>
        </p:nvSpPr>
        <p:spPr>
          <a:xfrm>
            <a:off x="5092603" y="2047189"/>
            <a:ext cx="29890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lang="en-GB" b="1" dirty="0" smtClean="0"/>
              <a:t>Math Operators</a:t>
            </a:r>
            <a:endParaRPr b="1" dirty="0"/>
          </a:p>
        </p:txBody>
      </p:sp>
      <p:sp>
        <p:nvSpPr>
          <p:cNvPr id="5" name="Math operators"/>
          <p:cNvSpPr txBox="1"/>
          <p:nvPr/>
        </p:nvSpPr>
        <p:spPr>
          <a:xfrm>
            <a:off x="5013224" y="4279701"/>
            <a:ext cx="347109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lang="en-GB" b="1" smtClean="0"/>
              <a:t>Boolean Operators</a:t>
            </a:r>
            <a:endParaRPr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08" y="5226427"/>
            <a:ext cx="11140428" cy="2070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84" y="2693422"/>
            <a:ext cx="9548502" cy="5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952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1473200" y="10668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303783">
              <a:defRPr sz="4160"/>
            </a:pPr>
            <a:r>
              <a:rPr dirty="0"/>
              <a:t>Introduction to Computer Programming Lecture </a:t>
            </a:r>
            <a:r>
              <a:rPr dirty="0" smtClean="0"/>
              <a:t>2</a:t>
            </a:r>
            <a:r>
              <a:rPr lang="en-GB" dirty="0" smtClean="0"/>
              <a:t>.1.a</a:t>
            </a:r>
            <a:r>
              <a:rPr dirty="0" smtClean="0"/>
              <a:t>:</a:t>
            </a:r>
            <a:endParaRPr dirty="0"/>
          </a:p>
          <a:p>
            <a:pPr defTabSz="303783">
              <a:defRPr sz="4160"/>
            </a:pPr>
            <a:r>
              <a:rPr dirty="0"/>
              <a:t> </a:t>
            </a:r>
          </a:p>
          <a:p>
            <a: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Variables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1270000" y="5706533"/>
            <a:ext cx="1046480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2268"/>
            </a:pPr>
            <a:r>
              <a:rPr dirty="0"/>
              <a:t>Department of Engineering Mathematics</a:t>
            </a:r>
          </a:p>
          <a:p>
            <a:pPr defTabSz="315468">
              <a:defRPr sz="2268"/>
            </a:pPr>
            <a:endParaRPr dirty="0"/>
          </a:p>
        </p:txBody>
      </p:sp>
      <p:sp>
        <p:nvSpPr>
          <p:cNvPr id="122" name="Helmut Hauser"/>
          <p:cNvSpPr txBox="1"/>
          <p:nvPr/>
        </p:nvSpPr>
        <p:spPr>
          <a:xfrm>
            <a:off x="1473200" y="5035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3294"/>
            </a:pPr>
            <a:r>
              <a:rPr lang="en-GB" dirty="0" smtClean="0"/>
              <a:t>Hemma Philamore </a:t>
            </a:r>
            <a:endParaRPr dirty="0"/>
          </a:p>
          <a:p>
            <a:pPr defTabSz="315468">
              <a:defRPr sz="17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929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0385" y="4047364"/>
            <a:ext cx="3022998" cy="52945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Variables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8799" y="5084233"/>
            <a:ext cx="2086170" cy="616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3750" y="2854892"/>
            <a:ext cx="5387866" cy="6850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“Age” is not the same as “age” !!!"/>
          <p:cNvSpPr/>
          <p:nvPr/>
        </p:nvSpPr>
        <p:spPr>
          <a:xfrm>
            <a:off x="3950195" y="8181747"/>
            <a:ext cx="5955177" cy="763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803"/>
                </a:moveTo>
                <a:lnTo>
                  <a:pt x="0" y="1797"/>
                </a:lnTo>
                <a:cubicBezTo>
                  <a:pt x="0" y="804"/>
                  <a:pt x="103" y="0"/>
                  <a:pt x="230" y="0"/>
                </a:cubicBezTo>
                <a:lnTo>
                  <a:pt x="21370" y="0"/>
                </a:lnTo>
                <a:cubicBezTo>
                  <a:pt x="21497" y="0"/>
                  <a:pt x="21600" y="804"/>
                  <a:pt x="21600" y="1797"/>
                </a:cubicBezTo>
                <a:lnTo>
                  <a:pt x="21600" y="19803"/>
                </a:lnTo>
                <a:cubicBezTo>
                  <a:pt x="21600" y="20796"/>
                  <a:pt x="21497" y="21600"/>
                  <a:pt x="21370" y="21600"/>
                </a:cubicBezTo>
                <a:lnTo>
                  <a:pt x="230" y="21600"/>
                </a:lnTo>
                <a:cubicBezTo>
                  <a:pt x="103" y="21600"/>
                  <a:pt x="0" y="20796"/>
                  <a:pt x="0" y="19803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“Age” is not the same as “age” !!!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927783" y="3779355"/>
            <a:ext cx="4420574" cy="1145044"/>
          </a:xfrm>
          <a:prstGeom prst="round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8214" y="2528883"/>
            <a:ext cx="6094186" cy="1145044"/>
          </a:xfrm>
          <a:prstGeom prst="round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81597" y="5090280"/>
            <a:ext cx="4420574" cy="1145044"/>
          </a:xfrm>
          <a:prstGeom prst="round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902751"/>
            <a:ext cx="32242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Variable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name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97615" y="4115915"/>
            <a:ext cx="13565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Value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1214" y="5781548"/>
            <a:ext cx="172134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Assigning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9990" y="7629289"/>
            <a:ext cx="23955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Case matters!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2" animBg="1" advAuto="0"/>
      <p:bldP spid="126" grpId="3" animBg="1" advAuto="0"/>
      <p:bldP spid="127" grpId="1" animBg="1" advAuto="0"/>
      <p:bldP spid="132" grpId="8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Variables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4667" y="3172883"/>
            <a:ext cx="6003156" cy="60225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everything on the right is evaluated  and assigned to the left"/>
          <p:cNvSpPr/>
          <p:nvPr/>
        </p:nvSpPr>
        <p:spPr>
          <a:xfrm>
            <a:off x="5694164" y="4381346"/>
            <a:ext cx="5549901" cy="1317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06" y="0"/>
                </a:moveTo>
                <a:cubicBezTo>
                  <a:pt x="2170" y="0"/>
                  <a:pt x="2059" y="466"/>
                  <a:pt x="2059" y="1041"/>
                </a:cubicBezTo>
                <a:lnTo>
                  <a:pt x="2059" y="9486"/>
                </a:lnTo>
                <a:lnTo>
                  <a:pt x="0" y="11568"/>
                </a:lnTo>
                <a:lnTo>
                  <a:pt x="2059" y="13656"/>
                </a:lnTo>
                <a:lnTo>
                  <a:pt x="2059" y="20559"/>
                </a:lnTo>
                <a:cubicBezTo>
                  <a:pt x="2059" y="21134"/>
                  <a:pt x="2170" y="21600"/>
                  <a:pt x="2306" y="21600"/>
                </a:cubicBezTo>
                <a:lnTo>
                  <a:pt x="21353" y="21600"/>
                </a:lnTo>
                <a:cubicBezTo>
                  <a:pt x="21489" y="21600"/>
                  <a:pt x="21600" y="21134"/>
                  <a:pt x="21600" y="20559"/>
                </a:cubicBezTo>
                <a:lnTo>
                  <a:pt x="21600" y="1041"/>
                </a:lnTo>
                <a:cubicBezTo>
                  <a:pt x="21600" y="466"/>
                  <a:pt x="21489" y="0"/>
                  <a:pt x="21353" y="0"/>
                </a:cubicBezTo>
                <a:lnTo>
                  <a:pt x="230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       </a:t>
            </a:r>
            <a:r>
              <a:rPr dirty="0" smtClean="0"/>
              <a:t>everything </a:t>
            </a:r>
            <a:r>
              <a:rPr dirty="0"/>
              <a:t>on the right is evaluated  and assigned to the left</a:t>
            </a:r>
          </a:p>
        </p:txBody>
      </p:sp>
      <p:sp>
        <p:nvSpPr>
          <p:cNvPr id="138" name="Result is overwritten!"/>
          <p:cNvSpPr/>
          <p:nvPr/>
        </p:nvSpPr>
        <p:spPr>
          <a:xfrm>
            <a:off x="1557535" y="4403195"/>
            <a:ext cx="4136629" cy="1317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2" y="0"/>
                </a:moveTo>
                <a:cubicBezTo>
                  <a:pt x="148" y="0"/>
                  <a:pt x="0" y="466"/>
                  <a:pt x="0" y="1041"/>
                </a:cubicBezTo>
                <a:lnTo>
                  <a:pt x="0" y="20559"/>
                </a:lnTo>
                <a:cubicBezTo>
                  <a:pt x="0" y="21134"/>
                  <a:pt x="148" y="21600"/>
                  <a:pt x="332" y="21600"/>
                </a:cubicBezTo>
                <a:lnTo>
                  <a:pt x="19575" y="21600"/>
                </a:lnTo>
                <a:cubicBezTo>
                  <a:pt x="19758" y="21600"/>
                  <a:pt x="19907" y="21134"/>
                  <a:pt x="19907" y="20559"/>
                </a:cubicBezTo>
                <a:lnTo>
                  <a:pt x="19907" y="13175"/>
                </a:lnTo>
                <a:lnTo>
                  <a:pt x="21600" y="11093"/>
                </a:lnTo>
                <a:lnTo>
                  <a:pt x="19907" y="9017"/>
                </a:lnTo>
                <a:lnTo>
                  <a:pt x="19907" y="1041"/>
                </a:lnTo>
                <a:cubicBezTo>
                  <a:pt x="19907" y="466"/>
                  <a:pt x="19758" y="0"/>
                  <a:pt x="19575" y="0"/>
                </a:cubicBezTo>
                <a:lnTo>
                  <a:pt x="332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Result is overwritten!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6707" b="32393"/>
          <a:stretch>
            <a:fillRect/>
          </a:stretch>
        </p:blipFill>
        <p:spPr>
          <a:xfrm>
            <a:off x="5243710" y="6570133"/>
            <a:ext cx="2517306" cy="127405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variable a is assigned to value 3"/>
          <p:cNvSpPr/>
          <p:nvPr/>
        </p:nvSpPr>
        <p:spPr>
          <a:xfrm>
            <a:off x="7046184" y="6348874"/>
            <a:ext cx="5391151" cy="736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8" y="0"/>
                </a:moveTo>
                <a:cubicBezTo>
                  <a:pt x="1597" y="0"/>
                  <a:pt x="1484" y="834"/>
                  <a:pt x="1484" y="1863"/>
                </a:cubicBezTo>
                <a:lnTo>
                  <a:pt x="1484" y="13845"/>
                </a:lnTo>
                <a:lnTo>
                  <a:pt x="0" y="17210"/>
                </a:lnTo>
                <a:lnTo>
                  <a:pt x="1523" y="20668"/>
                </a:lnTo>
                <a:cubicBezTo>
                  <a:pt x="1568" y="21214"/>
                  <a:pt x="1645" y="21600"/>
                  <a:pt x="1738" y="21600"/>
                </a:cubicBezTo>
                <a:lnTo>
                  <a:pt x="21346" y="21600"/>
                </a:lnTo>
                <a:cubicBezTo>
                  <a:pt x="21486" y="21600"/>
                  <a:pt x="21600" y="20766"/>
                  <a:pt x="21600" y="19737"/>
                </a:cubicBezTo>
                <a:lnTo>
                  <a:pt x="21600" y="1863"/>
                </a:lnTo>
                <a:cubicBezTo>
                  <a:pt x="21600" y="834"/>
                  <a:pt x="21486" y="0"/>
                  <a:pt x="21346" y="0"/>
                </a:cubicBezTo>
                <a:lnTo>
                  <a:pt x="1738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variable a is assigned to value 3</a:t>
            </a:r>
          </a:p>
        </p:txBody>
      </p:sp>
      <p:sp>
        <p:nvSpPr>
          <p:cNvPr id="141" name="a + 1 is replaced by 3 +1 =&gt; 4"/>
          <p:cNvSpPr/>
          <p:nvPr/>
        </p:nvSpPr>
        <p:spPr>
          <a:xfrm>
            <a:off x="7126353" y="7144212"/>
            <a:ext cx="5310982" cy="736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8" y="0"/>
                </a:moveTo>
                <a:cubicBezTo>
                  <a:pt x="1296" y="0"/>
                  <a:pt x="1180" y="834"/>
                  <a:pt x="1180" y="1863"/>
                </a:cubicBezTo>
                <a:lnTo>
                  <a:pt x="1180" y="6591"/>
                </a:lnTo>
                <a:lnTo>
                  <a:pt x="0" y="10317"/>
                </a:lnTo>
                <a:lnTo>
                  <a:pt x="1180" y="14043"/>
                </a:lnTo>
                <a:lnTo>
                  <a:pt x="1180" y="19737"/>
                </a:lnTo>
                <a:cubicBezTo>
                  <a:pt x="1180" y="20766"/>
                  <a:pt x="1296" y="21600"/>
                  <a:pt x="1438" y="21600"/>
                </a:cubicBezTo>
                <a:lnTo>
                  <a:pt x="21342" y="21600"/>
                </a:lnTo>
                <a:cubicBezTo>
                  <a:pt x="21484" y="21600"/>
                  <a:pt x="21600" y="20766"/>
                  <a:pt x="21600" y="19737"/>
                </a:cubicBezTo>
                <a:lnTo>
                  <a:pt x="21600" y="1863"/>
                </a:lnTo>
                <a:cubicBezTo>
                  <a:pt x="21600" y="834"/>
                  <a:pt x="21484" y="0"/>
                  <a:pt x="21342" y="0"/>
                </a:cubicBezTo>
                <a:lnTo>
                  <a:pt x="1438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a + 1 is replaced by 3 +1 =&gt; 4</a:t>
            </a:r>
          </a:p>
        </p:txBody>
      </p:sp>
      <p:sp>
        <p:nvSpPr>
          <p:cNvPr id="142" name="a is assigned to new value of 4"/>
          <p:cNvSpPr/>
          <p:nvPr/>
        </p:nvSpPr>
        <p:spPr>
          <a:xfrm>
            <a:off x="701476" y="7144212"/>
            <a:ext cx="4472385" cy="111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9" y="0"/>
                </a:moveTo>
                <a:cubicBezTo>
                  <a:pt x="139" y="0"/>
                  <a:pt x="0" y="555"/>
                  <a:pt x="0" y="1237"/>
                </a:cubicBezTo>
                <a:lnTo>
                  <a:pt x="0" y="20363"/>
                </a:lnTo>
                <a:cubicBezTo>
                  <a:pt x="0" y="21045"/>
                  <a:pt x="139" y="21600"/>
                  <a:pt x="309" y="21600"/>
                </a:cubicBezTo>
                <a:lnTo>
                  <a:pt x="18332" y="21600"/>
                </a:lnTo>
                <a:cubicBezTo>
                  <a:pt x="18502" y="21600"/>
                  <a:pt x="18639" y="21045"/>
                  <a:pt x="18639" y="20363"/>
                </a:cubicBezTo>
                <a:lnTo>
                  <a:pt x="18639" y="9510"/>
                </a:lnTo>
                <a:lnTo>
                  <a:pt x="21600" y="7036"/>
                </a:lnTo>
                <a:lnTo>
                  <a:pt x="18639" y="4563"/>
                </a:lnTo>
                <a:lnTo>
                  <a:pt x="18639" y="1237"/>
                </a:lnTo>
                <a:cubicBezTo>
                  <a:pt x="18639" y="555"/>
                  <a:pt x="18502" y="0"/>
                  <a:pt x="18332" y="0"/>
                </a:cubicBezTo>
                <a:lnTo>
                  <a:pt x="30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/>
              <a:t>a is assigned to new </a:t>
            </a:r>
            <a:endParaRPr lang="en-GB" dirty="0" smtClean="0"/>
          </a:p>
          <a:p>
            <a:r>
              <a:rPr dirty="0" smtClean="0"/>
              <a:t>value </a:t>
            </a:r>
            <a:r>
              <a:rPr dirty="0"/>
              <a:t>of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64208" y="7844187"/>
            <a:ext cx="163187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a += 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animBg="1" advAuto="0"/>
      <p:bldP spid="137" grpId="2" animBg="1" advAuto="0"/>
      <p:bldP spid="138" grpId="3" animBg="1" advAuto="0"/>
      <p:bldP spid="139" grpId="4" animBg="1" advAuto="0"/>
      <p:bldP spid="140" grpId="5" animBg="1" advAuto="0"/>
      <p:bldP spid="141" grpId="6" animBg="1" advAuto="0"/>
      <p:bldP spid="142" grpId="7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umbers in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Numbers in Python</a:t>
            </a:r>
          </a:p>
        </p:txBody>
      </p:sp>
      <p:sp>
        <p:nvSpPr>
          <p:cNvPr id="145" name="Rounded Rectangle"/>
          <p:cNvSpPr/>
          <p:nvPr/>
        </p:nvSpPr>
        <p:spPr>
          <a:xfrm>
            <a:off x="5391657" y="3215111"/>
            <a:ext cx="2445938" cy="886398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6" name="Numbers"/>
          <p:cNvSpPr txBox="1"/>
          <p:nvPr/>
        </p:nvSpPr>
        <p:spPr>
          <a:xfrm>
            <a:off x="5617701" y="3334460"/>
            <a:ext cx="1993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Numbers</a:t>
            </a:r>
          </a:p>
        </p:txBody>
      </p:sp>
      <p:sp>
        <p:nvSpPr>
          <p:cNvPr id="149" name="Rounded Rectangle"/>
          <p:cNvSpPr/>
          <p:nvPr/>
        </p:nvSpPr>
        <p:spPr>
          <a:xfrm>
            <a:off x="6843842" y="4933231"/>
            <a:ext cx="2445938" cy="886398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0" name="float"/>
          <p:cNvSpPr txBox="1"/>
          <p:nvPr/>
        </p:nvSpPr>
        <p:spPr>
          <a:xfrm>
            <a:off x="7577606" y="5052579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float</a:t>
            </a:r>
          </a:p>
        </p:txBody>
      </p:sp>
      <p:sp>
        <p:nvSpPr>
          <p:cNvPr id="151" name="Rounded Rectangle"/>
          <p:cNvSpPr/>
          <p:nvPr/>
        </p:nvSpPr>
        <p:spPr>
          <a:xfrm>
            <a:off x="3799686" y="4927082"/>
            <a:ext cx="2445938" cy="886398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2" name="int"/>
          <p:cNvSpPr txBox="1"/>
          <p:nvPr/>
        </p:nvSpPr>
        <p:spPr>
          <a:xfrm>
            <a:off x="4724103" y="5046430"/>
            <a:ext cx="597104" cy="6477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3799686" y="6150113"/>
            <a:ext cx="2445938" cy="886397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4" name="bool"/>
          <p:cNvSpPr txBox="1"/>
          <p:nvPr/>
        </p:nvSpPr>
        <p:spPr>
          <a:xfrm>
            <a:off x="4520877" y="6269461"/>
            <a:ext cx="1003555" cy="6477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bool</a:t>
            </a:r>
          </a:p>
        </p:txBody>
      </p:sp>
      <p:sp>
        <p:nvSpPr>
          <p:cNvPr id="155" name="Rounded Rectangle"/>
          <p:cNvSpPr/>
          <p:nvPr/>
        </p:nvSpPr>
        <p:spPr>
          <a:xfrm>
            <a:off x="6843842" y="6150113"/>
            <a:ext cx="2445938" cy="886397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6" name="complex"/>
          <p:cNvSpPr txBox="1"/>
          <p:nvPr/>
        </p:nvSpPr>
        <p:spPr>
          <a:xfrm>
            <a:off x="7133208" y="6269461"/>
            <a:ext cx="18672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complex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Numbers in Python"/>
          <p:cNvSpPr txBox="1">
            <a:spLocks noGrp="1"/>
          </p:cNvSpPr>
          <p:nvPr>
            <p:ph type="title"/>
          </p:nvPr>
        </p:nvSpPr>
        <p:spPr>
          <a:xfrm>
            <a:off x="838200" y="-388465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Numbers in Python</a:t>
            </a:r>
          </a:p>
        </p:txBody>
      </p:sp>
      <p:sp>
        <p:nvSpPr>
          <p:cNvPr id="162" name="Rounded Rectangle"/>
          <p:cNvSpPr/>
          <p:nvPr/>
        </p:nvSpPr>
        <p:spPr>
          <a:xfrm>
            <a:off x="2629137" y="1568567"/>
            <a:ext cx="2445938" cy="886397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3" name="Numbers"/>
          <p:cNvSpPr txBox="1"/>
          <p:nvPr/>
        </p:nvSpPr>
        <p:spPr>
          <a:xfrm>
            <a:off x="3011810" y="1732365"/>
            <a:ext cx="16805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Numbers</a:t>
            </a:r>
          </a:p>
        </p:txBody>
      </p:sp>
      <p:sp>
        <p:nvSpPr>
          <p:cNvPr id="166" name="Rounded Rectangle"/>
          <p:cNvSpPr/>
          <p:nvPr/>
        </p:nvSpPr>
        <p:spPr>
          <a:xfrm>
            <a:off x="4081322" y="3286687"/>
            <a:ext cx="2445938" cy="886398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7" name="float…"/>
          <p:cNvSpPr txBox="1"/>
          <p:nvPr/>
        </p:nvSpPr>
        <p:spPr>
          <a:xfrm>
            <a:off x="4834136" y="3221885"/>
            <a:ext cx="9403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float</a:t>
            </a:r>
          </a:p>
          <a:p>
            <a:pPr>
              <a:defRPr sz="3000"/>
            </a:pPr>
            <a:r>
              <a:t>1.5</a:t>
            </a:r>
          </a:p>
        </p:txBody>
      </p:sp>
      <p:sp>
        <p:nvSpPr>
          <p:cNvPr id="168" name="Rounded Rectangle"/>
          <p:cNvSpPr/>
          <p:nvPr/>
        </p:nvSpPr>
        <p:spPr>
          <a:xfrm>
            <a:off x="1037388" y="3247690"/>
            <a:ext cx="2445938" cy="886398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9" name="int…"/>
          <p:cNvSpPr txBox="1"/>
          <p:nvPr/>
        </p:nvSpPr>
        <p:spPr>
          <a:xfrm>
            <a:off x="1156904" y="3182887"/>
            <a:ext cx="220690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/>
            </a:pPr>
            <a:r>
              <a:t>int </a:t>
            </a:r>
          </a:p>
          <a:p>
            <a:pPr>
              <a:defRPr sz="3000"/>
            </a:pPr>
            <a:r>
              <a:t>5</a:t>
            </a:r>
          </a:p>
        </p:txBody>
      </p:sp>
      <p:sp>
        <p:nvSpPr>
          <p:cNvPr id="170" name="Rounded Rectangle"/>
          <p:cNvSpPr/>
          <p:nvPr/>
        </p:nvSpPr>
        <p:spPr>
          <a:xfrm>
            <a:off x="1037388" y="4522821"/>
            <a:ext cx="2445938" cy="886398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1" name="bool…"/>
          <p:cNvSpPr txBox="1"/>
          <p:nvPr/>
        </p:nvSpPr>
        <p:spPr>
          <a:xfrm>
            <a:off x="1331288" y="4458020"/>
            <a:ext cx="18581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bool</a:t>
            </a:r>
          </a:p>
          <a:p>
            <a:pPr>
              <a:defRPr sz="3000"/>
            </a:pPr>
            <a:r>
              <a:t>True/False</a:t>
            </a:r>
          </a:p>
        </p:txBody>
      </p:sp>
      <p:sp>
        <p:nvSpPr>
          <p:cNvPr id="172" name="Rounded Rectangle"/>
          <p:cNvSpPr/>
          <p:nvPr/>
        </p:nvSpPr>
        <p:spPr>
          <a:xfrm>
            <a:off x="4081322" y="4503568"/>
            <a:ext cx="2445938" cy="886398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3" name="complex…"/>
          <p:cNvSpPr txBox="1"/>
          <p:nvPr/>
        </p:nvSpPr>
        <p:spPr>
          <a:xfrm>
            <a:off x="4516415" y="4433807"/>
            <a:ext cx="157575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dirty="0"/>
              <a:t>complex</a:t>
            </a:r>
          </a:p>
          <a:p>
            <a:pPr>
              <a:defRPr sz="3000"/>
            </a:pPr>
            <a:r>
              <a:rPr dirty="0" smtClean="0"/>
              <a:t>3+26j</a:t>
            </a:r>
            <a:endParaRPr dirty="0"/>
          </a:p>
        </p:txBody>
      </p:sp>
      <p:sp>
        <p:nvSpPr>
          <p:cNvPr id="177" name="int: Integer number.…"/>
          <p:cNvSpPr txBox="1"/>
          <p:nvPr/>
        </p:nvSpPr>
        <p:spPr>
          <a:xfrm>
            <a:off x="6909742" y="3166145"/>
            <a:ext cx="6112251" cy="357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tabLst>
                <a:tab pos="139700" algn="l"/>
                <a:tab pos="457200" algn="l"/>
              </a:tabLst>
              <a:defRPr sz="290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int:</a:t>
            </a:r>
            <a:r>
              <a:rPr dirty="0"/>
              <a:t> Integer number.</a:t>
            </a:r>
          </a:p>
          <a:p>
            <a:pPr algn="l" defTabSz="457200">
              <a:tabLst>
                <a:tab pos="139700" algn="l"/>
                <a:tab pos="457200" algn="l"/>
              </a:tabLst>
              <a:defRPr sz="2900"/>
            </a:pPr>
            <a:endParaRPr dirty="0"/>
          </a:p>
          <a:p>
            <a:pPr algn="l" defTabSz="457200">
              <a:tabLst>
                <a:tab pos="139700" algn="l"/>
                <a:tab pos="457200" algn="l"/>
              </a:tabLst>
              <a:defRPr sz="290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float:</a:t>
            </a:r>
            <a:r>
              <a:rPr dirty="0"/>
              <a:t> Number with a decimal point. </a:t>
            </a:r>
            <a:br>
              <a:rPr dirty="0"/>
            </a:br>
            <a:endParaRPr dirty="0"/>
          </a:p>
          <a:p>
            <a:pPr algn="l" defTabSz="457200">
              <a:tabLst>
                <a:tab pos="139700" algn="l"/>
                <a:tab pos="457200" algn="l"/>
              </a:tabLst>
              <a:defRPr sz="290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complex:</a:t>
            </a:r>
            <a:r>
              <a:rPr dirty="0"/>
              <a:t> Number with a ’j’. </a:t>
            </a:r>
            <a:br>
              <a:rPr dirty="0"/>
            </a:br>
            <a:endParaRPr dirty="0"/>
          </a:p>
          <a:p>
            <a:pPr algn="l" defTabSz="457200">
              <a:tabLst>
                <a:tab pos="139700" algn="l"/>
                <a:tab pos="457200" algn="l"/>
              </a:tabLst>
              <a:defRPr sz="290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bool:</a:t>
            </a:r>
            <a:r>
              <a:rPr dirty="0"/>
              <a:t> True or False.</a:t>
            </a:r>
            <a:br>
              <a:rPr dirty="0"/>
            </a:br>
            <a:endParaRPr dirty="0"/>
          </a:p>
        </p:txBody>
      </p:sp>
      <p:sp>
        <p:nvSpPr>
          <p:cNvPr id="178" name="capital letter"/>
          <p:cNvSpPr/>
          <p:nvPr/>
        </p:nvSpPr>
        <p:spPr>
          <a:xfrm>
            <a:off x="1320953" y="5389966"/>
            <a:ext cx="2409429" cy="1067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1" y="0"/>
                </a:moveTo>
                <a:lnTo>
                  <a:pt x="452" y="8051"/>
                </a:lnTo>
                <a:cubicBezTo>
                  <a:pt x="196" y="8179"/>
                  <a:pt x="0" y="8671"/>
                  <a:pt x="0" y="9287"/>
                </a:cubicBezTo>
                <a:lnTo>
                  <a:pt x="0" y="20316"/>
                </a:lnTo>
                <a:cubicBezTo>
                  <a:pt x="0" y="21028"/>
                  <a:pt x="257" y="21600"/>
                  <a:pt x="573" y="21600"/>
                </a:cubicBezTo>
                <a:lnTo>
                  <a:pt x="21031" y="21600"/>
                </a:lnTo>
                <a:cubicBezTo>
                  <a:pt x="21346" y="21600"/>
                  <a:pt x="21600" y="21028"/>
                  <a:pt x="21600" y="20316"/>
                </a:cubicBezTo>
                <a:lnTo>
                  <a:pt x="21600" y="9287"/>
                </a:lnTo>
                <a:cubicBezTo>
                  <a:pt x="21600" y="8575"/>
                  <a:pt x="21346" y="7995"/>
                  <a:pt x="21031" y="7995"/>
                </a:cubicBezTo>
                <a:lnTo>
                  <a:pt x="2743" y="7995"/>
                </a:lnTo>
                <a:lnTo>
                  <a:pt x="1601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  <a:p>
            <a:r>
              <a:rPr dirty="0" smtClean="0"/>
              <a:t>capital </a:t>
            </a:r>
            <a:r>
              <a:rPr dirty="0"/>
              <a:t>letter</a:t>
            </a:r>
          </a:p>
        </p:txBody>
      </p:sp>
      <p:sp>
        <p:nvSpPr>
          <p:cNvPr id="20" name="There are also bin, oct and hex…"/>
          <p:cNvSpPr txBox="1"/>
          <p:nvPr/>
        </p:nvSpPr>
        <p:spPr>
          <a:xfrm>
            <a:off x="1211415" y="8602130"/>
            <a:ext cx="10780509" cy="787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There are also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bin, oct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and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hex</a:t>
            </a:r>
            <a:r>
              <a:t> 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(binary, octal and hexadecimal representation)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2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ypes of variables"/>
          <p:cNvSpPr txBox="1">
            <a:spLocks noGrp="1"/>
          </p:cNvSpPr>
          <p:nvPr>
            <p:ph type="title"/>
          </p:nvPr>
        </p:nvSpPr>
        <p:spPr>
          <a:xfrm>
            <a:off x="844382" y="-342114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/>
              <a:t>Types of variables</a:t>
            </a:r>
          </a:p>
        </p:txBody>
      </p:sp>
      <p:sp>
        <p:nvSpPr>
          <p:cNvPr id="209" name="capital letter"/>
          <p:cNvSpPr/>
          <p:nvPr/>
        </p:nvSpPr>
        <p:spPr>
          <a:xfrm>
            <a:off x="8777515" y="3157347"/>
            <a:ext cx="3395267" cy="1346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78" y="0"/>
                </a:moveTo>
                <a:cubicBezTo>
                  <a:pt x="6454" y="0"/>
                  <a:pt x="6272" y="460"/>
                  <a:pt x="6272" y="1025"/>
                </a:cubicBezTo>
                <a:lnTo>
                  <a:pt x="6272" y="7822"/>
                </a:lnTo>
                <a:lnTo>
                  <a:pt x="0" y="21600"/>
                </a:lnTo>
                <a:lnTo>
                  <a:pt x="7696" y="10787"/>
                </a:lnTo>
                <a:lnTo>
                  <a:pt x="21196" y="10787"/>
                </a:lnTo>
                <a:cubicBezTo>
                  <a:pt x="21420" y="10787"/>
                  <a:pt x="21600" y="10333"/>
                  <a:pt x="21600" y="9769"/>
                </a:cubicBezTo>
                <a:lnTo>
                  <a:pt x="21600" y="1025"/>
                </a:lnTo>
                <a:cubicBezTo>
                  <a:pt x="21600" y="460"/>
                  <a:pt x="21420" y="0"/>
                  <a:pt x="21196" y="0"/>
                </a:cubicBezTo>
                <a:lnTo>
                  <a:pt x="6678" y="0"/>
                </a:lnTo>
                <a:close/>
              </a:path>
            </a:pathLst>
          </a:cu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dirty="0"/>
              <a:t>capital letter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3874719" y="4642176"/>
            <a:ext cx="6248996" cy="3136902"/>
            <a:chOff x="19988" y="16655"/>
            <a:chExt cx="6248995" cy="3136900"/>
          </a:xfrm>
        </p:grpSpPr>
        <p:pic>
          <p:nvPicPr>
            <p:cNvPr id="21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988" y="16655"/>
              <a:ext cx="1943100" cy="3136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76582" y="50800"/>
              <a:ext cx="2692401" cy="2730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3" name="orange color, IDLE recognises it as a keyword"/>
          <p:cNvSpPr/>
          <p:nvPr/>
        </p:nvSpPr>
        <p:spPr>
          <a:xfrm>
            <a:off x="9380632" y="4275840"/>
            <a:ext cx="3252391" cy="1346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91" y="0"/>
                </a:moveTo>
                <a:cubicBezTo>
                  <a:pt x="5554" y="0"/>
                  <a:pt x="5361" y="465"/>
                  <a:pt x="5361" y="1037"/>
                </a:cubicBezTo>
                <a:lnTo>
                  <a:pt x="5361" y="8242"/>
                </a:lnTo>
                <a:lnTo>
                  <a:pt x="0" y="10316"/>
                </a:lnTo>
                <a:lnTo>
                  <a:pt x="5361" y="12391"/>
                </a:lnTo>
                <a:lnTo>
                  <a:pt x="5361" y="20563"/>
                </a:lnTo>
                <a:cubicBezTo>
                  <a:pt x="5361" y="21135"/>
                  <a:pt x="5554" y="21600"/>
                  <a:pt x="5791" y="21600"/>
                </a:cubicBezTo>
                <a:lnTo>
                  <a:pt x="21170" y="21600"/>
                </a:lnTo>
                <a:cubicBezTo>
                  <a:pt x="21408" y="21600"/>
                  <a:pt x="21600" y="21135"/>
                  <a:pt x="21600" y="20563"/>
                </a:cubicBezTo>
                <a:lnTo>
                  <a:pt x="21600" y="1037"/>
                </a:lnTo>
                <a:cubicBezTo>
                  <a:pt x="21600" y="465"/>
                  <a:pt x="21408" y="0"/>
                  <a:pt x="21170" y="0"/>
                </a:cubicBezTo>
                <a:lnTo>
                  <a:pt x="5791" y="0"/>
                </a:lnTo>
                <a:close/>
              </a:path>
            </a:pathLst>
          </a:cu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dirty="0"/>
              <a:t>orange color, </a:t>
            </a:r>
            <a:endParaRPr lang="en-GB" dirty="0" smtClean="0"/>
          </a:p>
          <a:p>
            <a:pPr algn="r"/>
            <a:r>
              <a:rPr dirty="0" smtClean="0"/>
              <a:t>IDLE </a:t>
            </a:r>
            <a:r>
              <a:rPr dirty="0"/>
              <a:t>recognises </a:t>
            </a:r>
            <a:endParaRPr lang="en-GB" dirty="0" smtClean="0"/>
          </a:p>
          <a:p>
            <a:pPr algn="r"/>
            <a:r>
              <a:rPr dirty="0" smtClean="0"/>
              <a:t>it </a:t>
            </a:r>
            <a:r>
              <a:rPr dirty="0"/>
              <a:t>as a keyword</a:t>
            </a:r>
          </a:p>
        </p:txBody>
      </p:sp>
      <p:sp>
        <p:nvSpPr>
          <p:cNvPr id="214" name="comparison results in boolean"/>
          <p:cNvSpPr/>
          <p:nvPr/>
        </p:nvSpPr>
        <p:spPr>
          <a:xfrm>
            <a:off x="9522317" y="6040083"/>
            <a:ext cx="2650466" cy="296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245" y="14062"/>
                </a:lnTo>
                <a:lnTo>
                  <a:pt x="5245" y="21138"/>
                </a:lnTo>
                <a:cubicBezTo>
                  <a:pt x="5245" y="21394"/>
                  <a:pt x="5440" y="21600"/>
                  <a:pt x="5679" y="21600"/>
                </a:cubicBezTo>
                <a:lnTo>
                  <a:pt x="21169" y="21600"/>
                </a:lnTo>
                <a:cubicBezTo>
                  <a:pt x="21408" y="21600"/>
                  <a:pt x="21600" y="21394"/>
                  <a:pt x="21600" y="21138"/>
                </a:cubicBezTo>
                <a:lnTo>
                  <a:pt x="21600" y="12646"/>
                </a:lnTo>
                <a:cubicBezTo>
                  <a:pt x="21600" y="12390"/>
                  <a:pt x="21408" y="12181"/>
                  <a:pt x="21169" y="12181"/>
                </a:cubicBezTo>
                <a:lnTo>
                  <a:pt x="6457" y="121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l"/>
            <a:r>
              <a:rPr lang="en-GB" dirty="0" smtClean="0"/>
              <a:t>          </a:t>
            </a:r>
            <a:r>
              <a:rPr dirty="0" smtClean="0"/>
              <a:t>comparison</a:t>
            </a:r>
            <a:endParaRPr lang="en-GB" dirty="0" smtClean="0"/>
          </a:p>
          <a:p>
            <a:pPr algn="l"/>
            <a:r>
              <a:rPr lang="en-GB" dirty="0"/>
              <a:t> </a:t>
            </a:r>
            <a:r>
              <a:rPr lang="en-GB" dirty="0" smtClean="0"/>
              <a:t>        </a:t>
            </a:r>
            <a:r>
              <a:rPr dirty="0" smtClean="0"/>
              <a:t>results </a:t>
            </a:r>
            <a:r>
              <a:rPr dirty="0"/>
              <a:t>in </a:t>
            </a:r>
            <a:endParaRPr lang="en-GB" dirty="0" smtClean="0"/>
          </a:p>
          <a:p>
            <a:pPr algn="l"/>
            <a:r>
              <a:rPr lang="en-GB" dirty="0" smtClean="0"/>
              <a:t>         b</a:t>
            </a:r>
            <a:r>
              <a:rPr dirty="0" smtClean="0"/>
              <a:t>oolean</a:t>
            </a:r>
            <a:endParaRPr dirty="0"/>
          </a:p>
        </p:txBody>
      </p:sp>
      <p:sp>
        <p:nvSpPr>
          <p:cNvPr id="215" name="Quotation mark tells Python it’s a string"/>
          <p:cNvSpPr/>
          <p:nvPr/>
        </p:nvSpPr>
        <p:spPr>
          <a:xfrm>
            <a:off x="622919" y="4759712"/>
            <a:ext cx="3201194" cy="1346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2" y="0"/>
                </a:moveTo>
                <a:cubicBezTo>
                  <a:pt x="198" y="0"/>
                  <a:pt x="0" y="470"/>
                  <a:pt x="0" y="1050"/>
                </a:cubicBezTo>
                <a:lnTo>
                  <a:pt x="0" y="20550"/>
                </a:lnTo>
                <a:cubicBezTo>
                  <a:pt x="0" y="21130"/>
                  <a:pt x="198" y="21600"/>
                  <a:pt x="442" y="21600"/>
                </a:cubicBezTo>
                <a:lnTo>
                  <a:pt x="16255" y="21600"/>
                </a:lnTo>
                <a:cubicBezTo>
                  <a:pt x="16499" y="21600"/>
                  <a:pt x="16697" y="21130"/>
                  <a:pt x="16697" y="20550"/>
                </a:cubicBezTo>
                <a:lnTo>
                  <a:pt x="16697" y="20143"/>
                </a:lnTo>
                <a:lnTo>
                  <a:pt x="21600" y="18042"/>
                </a:lnTo>
                <a:lnTo>
                  <a:pt x="16697" y="15942"/>
                </a:lnTo>
                <a:lnTo>
                  <a:pt x="16697" y="1050"/>
                </a:lnTo>
                <a:cubicBezTo>
                  <a:pt x="16697" y="470"/>
                  <a:pt x="16499" y="0"/>
                  <a:pt x="16255" y="0"/>
                </a:cubicBezTo>
                <a:lnTo>
                  <a:pt x="442" y="0"/>
                </a:lnTo>
                <a:close/>
              </a:path>
            </a:pathLst>
          </a:cu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lang="en-GB" dirty="0" smtClean="0"/>
              <a:t>Decimal point</a:t>
            </a:r>
          </a:p>
          <a:p>
            <a:pPr algn="l"/>
            <a:r>
              <a:rPr dirty="0" smtClean="0"/>
              <a:t>tells </a:t>
            </a:r>
            <a:r>
              <a:rPr dirty="0"/>
              <a:t>Python </a:t>
            </a:r>
            <a:endParaRPr lang="en-GB" dirty="0" smtClean="0"/>
          </a:p>
          <a:p>
            <a:pPr algn="l"/>
            <a:r>
              <a:rPr dirty="0" smtClean="0"/>
              <a:t>it’s </a:t>
            </a:r>
            <a:r>
              <a:rPr dirty="0"/>
              <a:t>a </a:t>
            </a:r>
            <a:r>
              <a:rPr lang="en-GB" b="1" i="1" dirty="0" smtClean="0"/>
              <a:t>float</a:t>
            </a:r>
            <a:endParaRPr b="1" i="1" dirty="0"/>
          </a:p>
        </p:txBody>
      </p:sp>
      <p:sp>
        <p:nvSpPr>
          <p:cNvPr id="2" name="Rectangle 1"/>
          <p:cNvSpPr/>
          <p:nvPr/>
        </p:nvSpPr>
        <p:spPr>
          <a:xfrm>
            <a:off x="3821736" y="4642176"/>
            <a:ext cx="1762635" cy="110686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4136" y="4794576"/>
            <a:ext cx="1762635" cy="110686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21737" y="4688265"/>
            <a:ext cx="1915032" cy="93457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736" y="5668924"/>
            <a:ext cx="1915033" cy="980216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27180" y="6728249"/>
            <a:ext cx="1909590" cy="1027755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0682" y="4642176"/>
            <a:ext cx="2239609" cy="110686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83082" y="4794576"/>
            <a:ext cx="2239609" cy="110686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30682" y="4688265"/>
            <a:ext cx="2433245" cy="93457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30682" y="5668924"/>
            <a:ext cx="2431775" cy="649765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36125" y="6364778"/>
            <a:ext cx="2426332" cy="105398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7629" y="5669307"/>
            <a:ext cx="1956679" cy="102592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Helvetica Light"/>
              </a:rPr>
              <a:t>&gt;&gt;&gt;</a:t>
            </a: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Helvetica Light"/>
              </a:rPr>
              <a:t> b = 2.0</a:t>
            </a: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&gt;&gt;&gt; </a:t>
            </a:r>
            <a:r>
              <a:rPr lang="en-US" sz="2000" b="1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type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(b)</a:t>
            </a: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Helvetica Light"/>
              </a:rPr>
              <a:t>&lt;class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Helvetica Light"/>
              </a:rPr>
              <a:t> ‘float’&gt;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22" name="Quotation mark tells Python it’s a string"/>
          <p:cNvSpPr/>
          <p:nvPr/>
        </p:nvSpPr>
        <p:spPr>
          <a:xfrm flipV="1">
            <a:off x="640902" y="6671137"/>
            <a:ext cx="3201194" cy="1346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2" y="0"/>
                </a:moveTo>
                <a:cubicBezTo>
                  <a:pt x="198" y="0"/>
                  <a:pt x="0" y="470"/>
                  <a:pt x="0" y="1050"/>
                </a:cubicBezTo>
                <a:lnTo>
                  <a:pt x="0" y="20550"/>
                </a:lnTo>
                <a:cubicBezTo>
                  <a:pt x="0" y="21130"/>
                  <a:pt x="198" y="21600"/>
                  <a:pt x="442" y="21600"/>
                </a:cubicBezTo>
                <a:lnTo>
                  <a:pt x="16255" y="21600"/>
                </a:lnTo>
                <a:cubicBezTo>
                  <a:pt x="16499" y="21600"/>
                  <a:pt x="16697" y="21130"/>
                  <a:pt x="16697" y="20550"/>
                </a:cubicBezTo>
                <a:lnTo>
                  <a:pt x="16697" y="20143"/>
                </a:lnTo>
                <a:lnTo>
                  <a:pt x="21600" y="18042"/>
                </a:lnTo>
                <a:lnTo>
                  <a:pt x="16697" y="15942"/>
                </a:lnTo>
                <a:lnTo>
                  <a:pt x="16697" y="1050"/>
                </a:lnTo>
                <a:cubicBezTo>
                  <a:pt x="16697" y="470"/>
                  <a:pt x="16499" y="0"/>
                  <a:pt x="16255" y="0"/>
                </a:cubicBezTo>
                <a:lnTo>
                  <a:pt x="442" y="0"/>
                </a:lnTo>
                <a:close/>
              </a:path>
            </a:pathLst>
          </a:cu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endParaRPr dirty="0"/>
          </a:p>
        </p:txBody>
      </p:sp>
      <p:sp>
        <p:nvSpPr>
          <p:cNvPr id="23" name="How does Python know what you want it to be?"/>
          <p:cNvSpPr txBox="1"/>
          <p:nvPr/>
        </p:nvSpPr>
        <p:spPr>
          <a:xfrm>
            <a:off x="2325433" y="1626352"/>
            <a:ext cx="7798282" cy="12311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rPr sz="4000" dirty="0"/>
              <a:t>How does Python know what </a:t>
            </a:r>
            <a:r>
              <a:rPr lang="en-GB" sz="4000" dirty="0" smtClean="0"/>
              <a:t>type </a:t>
            </a:r>
            <a:r>
              <a:rPr sz="4000" dirty="0" smtClean="0"/>
              <a:t>you want?</a:t>
            </a:r>
            <a:endParaRPr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972" y="6765030"/>
            <a:ext cx="268775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Quotation marks tell Python it’s a string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ixing types doesn’t always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r>
              <a:t>Mixing types doesn’t always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1833" y="3284108"/>
            <a:ext cx="4110567" cy="5150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&gt;&gt;&gt; a = 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&gt;&gt;&gt; type</a:t>
            </a:r>
            <a:r>
              <a:rPr lang="de-DE" sz="2400" dirty="0" smtClean="0"/>
              <a:t>( a 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&lt;</a:t>
            </a:r>
            <a:r>
              <a:rPr kumimoji="0" lang="de-DE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class</a:t>
            </a:r>
            <a:r>
              <a:rPr kumimoji="0" lang="de-DE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“</a:t>
            </a:r>
            <a:r>
              <a:rPr lang="de-DE" sz="2400" b="1" dirty="0" err="1" smtClean="0"/>
              <a:t>int</a:t>
            </a:r>
            <a:r>
              <a:rPr lang="de-DE" sz="2400" b="1" dirty="0" smtClean="0"/>
              <a:t>“&gt;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400" b="1" dirty="0"/>
          </a:p>
          <a:p>
            <a:pPr algn="l"/>
            <a:r>
              <a:rPr lang="en-US" sz="2400" dirty="0"/>
              <a:t>&gt;&gt;&gt; </a:t>
            </a:r>
            <a:r>
              <a:rPr lang="en-US" sz="2400" dirty="0" smtClean="0"/>
              <a:t>b </a:t>
            </a:r>
            <a:r>
              <a:rPr lang="en-US" sz="2400" dirty="0"/>
              <a:t>= </a:t>
            </a:r>
            <a:r>
              <a:rPr lang="en-US" sz="2400" dirty="0" smtClean="0"/>
              <a:t>3.0</a:t>
            </a:r>
            <a:endParaRPr lang="en-US" sz="2400" dirty="0"/>
          </a:p>
          <a:p>
            <a:pPr algn="l"/>
            <a:r>
              <a:rPr lang="en-US" sz="2400" dirty="0"/>
              <a:t>&gt;&gt;&gt; type</a:t>
            </a:r>
            <a:r>
              <a:rPr lang="de-DE" sz="2400" dirty="0"/>
              <a:t>( </a:t>
            </a:r>
            <a:r>
              <a:rPr lang="de-DE" sz="2400" dirty="0" smtClean="0"/>
              <a:t>b </a:t>
            </a:r>
            <a:r>
              <a:rPr lang="de-DE" sz="2400" dirty="0"/>
              <a:t>)</a:t>
            </a:r>
          </a:p>
          <a:p>
            <a:pPr algn="l"/>
            <a:r>
              <a:rPr lang="de-DE" sz="2400" b="1" dirty="0"/>
              <a:t>&lt;</a:t>
            </a:r>
            <a:r>
              <a:rPr lang="de-DE" sz="2400" b="1" dirty="0" err="1"/>
              <a:t>class</a:t>
            </a:r>
            <a:r>
              <a:rPr lang="de-DE" sz="2400" b="1" dirty="0"/>
              <a:t> </a:t>
            </a:r>
            <a:r>
              <a:rPr lang="de-DE" sz="2400" b="1" dirty="0" smtClean="0"/>
              <a:t>“</a:t>
            </a:r>
            <a:r>
              <a:rPr lang="de-DE" sz="2400" b="1" dirty="0" err="1" smtClean="0"/>
              <a:t>float</a:t>
            </a:r>
            <a:r>
              <a:rPr lang="de-DE" sz="2400" b="1" dirty="0" smtClean="0"/>
              <a:t>“&gt;</a:t>
            </a:r>
            <a:endParaRPr lang="de-DE" sz="24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400" dirty="0"/>
          </a:p>
          <a:p>
            <a:pPr algn="l"/>
            <a:r>
              <a:rPr lang="de-DE" sz="2400" dirty="0" smtClean="0"/>
              <a:t>&gt;&gt;&gt; d = “</a:t>
            </a:r>
            <a:r>
              <a:rPr lang="de-DE" sz="2400" dirty="0"/>
              <a:t>3</a:t>
            </a:r>
            <a:r>
              <a:rPr lang="de-DE" sz="2400" dirty="0" smtClean="0"/>
              <a:t>“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&gt;&gt;&gt; type(</a:t>
            </a:r>
            <a:r>
              <a:rPr kumimoji="0" lang="de-DE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 )</a:t>
            </a:r>
          </a:p>
          <a:p>
            <a:pPr algn="l"/>
            <a:r>
              <a:rPr lang="de-DE" sz="2400" b="1" dirty="0"/>
              <a:t>&lt;</a:t>
            </a:r>
            <a:r>
              <a:rPr lang="de-DE" sz="2400" b="1" dirty="0" err="1"/>
              <a:t>class</a:t>
            </a:r>
            <a:r>
              <a:rPr lang="de-DE" sz="2400" b="1" dirty="0"/>
              <a:t> </a:t>
            </a:r>
            <a:r>
              <a:rPr lang="de-DE" sz="2400" b="1" dirty="0" smtClean="0"/>
              <a:t>“</a:t>
            </a:r>
            <a:r>
              <a:rPr lang="de-DE" sz="2400" b="1" dirty="0" err="1" smtClean="0"/>
              <a:t>str</a:t>
            </a:r>
            <a:r>
              <a:rPr lang="de-DE" sz="2400" b="1" dirty="0" smtClean="0"/>
              <a:t>“&gt;</a:t>
            </a:r>
          </a:p>
          <a:p>
            <a:pPr algn="l"/>
            <a:endParaRPr lang="de-DE" sz="2800" dirty="0" smtClean="0"/>
          </a:p>
          <a:p>
            <a:pPr algn="l"/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6705600" y="3284108"/>
            <a:ext cx="8801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2400" dirty="0"/>
              <a:t>&gt;&gt;&gt; </a:t>
            </a:r>
            <a:r>
              <a:rPr lang="de-DE" sz="2400" dirty="0" err="1"/>
              <a:t>e</a:t>
            </a:r>
            <a:r>
              <a:rPr lang="de-DE" sz="2400" dirty="0"/>
              <a:t> = b + a</a:t>
            </a:r>
          </a:p>
          <a:p>
            <a:pPr algn="l"/>
            <a:r>
              <a:rPr lang="de-DE" sz="2400" dirty="0"/>
              <a:t>&gt;&gt;&gt; </a:t>
            </a:r>
            <a:r>
              <a:rPr lang="de-DE" sz="2400" dirty="0" err="1"/>
              <a:t>e</a:t>
            </a:r>
            <a:r>
              <a:rPr lang="de-DE" sz="2400" dirty="0"/>
              <a:t> = d + a </a:t>
            </a:r>
          </a:p>
          <a:p>
            <a:pPr algn="l"/>
            <a:r>
              <a:rPr lang="de-DE" sz="2400" dirty="0" err="1">
                <a:solidFill>
                  <a:srgbClr val="FF0000"/>
                </a:solidFill>
              </a:rPr>
              <a:t>Traceback</a:t>
            </a:r>
            <a:r>
              <a:rPr lang="de-DE" sz="2400" dirty="0">
                <a:solidFill>
                  <a:srgbClr val="FF0000"/>
                </a:solidFill>
              </a:rPr>
              <a:t> (</a:t>
            </a:r>
            <a:r>
              <a:rPr lang="de-DE" sz="2400" dirty="0" err="1">
                <a:solidFill>
                  <a:srgbClr val="FF0000"/>
                </a:solidFill>
              </a:rPr>
              <a:t>most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recent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call</a:t>
            </a:r>
            <a:r>
              <a:rPr lang="de-DE" sz="2400" dirty="0">
                <a:solidFill>
                  <a:srgbClr val="FF0000"/>
                </a:solidFill>
              </a:rPr>
              <a:t> last): </a:t>
            </a:r>
          </a:p>
          <a:p>
            <a:pPr algn="l"/>
            <a:r>
              <a:rPr lang="de-DE" sz="2400" dirty="0">
                <a:solidFill>
                  <a:srgbClr val="FF0000"/>
                </a:solidFill>
              </a:rPr>
              <a:t>File “&lt;</a:t>
            </a:r>
            <a:r>
              <a:rPr lang="de-DE" sz="2400" dirty="0" err="1">
                <a:solidFill>
                  <a:srgbClr val="FF0000"/>
                </a:solidFill>
              </a:rPr>
              <a:t>input</a:t>
            </a:r>
            <a:r>
              <a:rPr lang="de-DE" sz="2400" dirty="0">
                <a:solidFill>
                  <a:srgbClr val="FF0000"/>
                </a:solidFill>
              </a:rPr>
              <a:t>&gt;“, </a:t>
            </a:r>
            <a:r>
              <a:rPr lang="de-DE" sz="2400" dirty="0" err="1">
                <a:solidFill>
                  <a:srgbClr val="FF0000"/>
                </a:solidFill>
              </a:rPr>
              <a:t>line</a:t>
            </a:r>
            <a:r>
              <a:rPr lang="de-DE" sz="2400" dirty="0">
                <a:solidFill>
                  <a:srgbClr val="FF0000"/>
                </a:solidFill>
              </a:rPr>
              <a:t> 1, in &lt;</a:t>
            </a:r>
            <a:r>
              <a:rPr lang="de-DE" sz="2400" dirty="0" err="1">
                <a:solidFill>
                  <a:srgbClr val="FF0000"/>
                </a:solidFill>
              </a:rPr>
              <a:t>module</a:t>
            </a:r>
            <a:r>
              <a:rPr lang="de-DE" sz="24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de-DE" sz="2400" dirty="0" err="1">
                <a:solidFill>
                  <a:srgbClr val="FF0000"/>
                </a:solidFill>
              </a:rPr>
              <a:t>TypeError</a:t>
            </a:r>
            <a:r>
              <a:rPr lang="de-DE" sz="2400" dirty="0">
                <a:solidFill>
                  <a:srgbClr val="FF0000"/>
                </a:solidFill>
              </a:rPr>
              <a:t>: must </a:t>
            </a:r>
            <a:r>
              <a:rPr lang="de-DE" sz="2400" dirty="0" err="1">
                <a:solidFill>
                  <a:srgbClr val="FF0000"/>
                </a:solidFill>
              </a:rPr>
              <a:t>be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str</a:t>
            </a:r>
            <a:r>
              <a:rPr lang="de-DE" sz="2400" dirty="0">
                <a:solidFill>
                  <a:srgbClr val="FF0000"/>
                </a:solidFill>
              </a:rPr>
              <a:t>, not </a:t>
            </a:r>
            <a:r>
              <a:rPr lang="de-DE" sz="2400" dirty="0" err="1">
                <a:solidFill>
                  <a:srgbClr val="FF0000"/>
                </a:solidFill>
              </a:rPr>
              <a:t>int</a:t>
            </a:r>
            <a:endParaRPr lang="de-DE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ixing types doesn’t always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r>
              <a:rPr lang="en-GB" dirty="0" smtClean="0"/>
              <a:t>Context is important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101271" y="3744479"/>
            <a:ext cx="10951029" cy="5396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&gt;&gt;&gt; 2+3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5</a:t>
            </a:r>
            <a:endParaRPr lang="de-DE" sz="2800" b="1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800" dirty="0"/>
          </a:p>
          <a:p>
            <a:pPr algn="l"/>
            <a:r>
              <a:rPr lang="de-DE" sz="2800" dirty="0" smtClean="0"/>
              <a:t>&gt;&gt;&gt; “2“ + “3“</a:t>
            </a:r>
          </a:p>
          <a:p>
            <a:pPr algn="l"/>
            <a:r>
              <a:rPr lang="de-DE" sz="2800" b="1" dirty="0" smtClean="0"/>
              <a:t>23</a:t>
            </a:r>
          </a:p>
          <a:p>
            <a:pPr algn="l"/>
            <a:endParaRPr lang="de-DE" sz="2800" dirty="0"/>
          </a:p>
          <a:p>
            <a:pPr algn="l"/>
            <a:r>
              <a:rPr lang="de-DE" sz="2800" dirty="0" smtClean="0"/>
              <a:t>&gt;&gt;&gt; </a:t>
            </a:r>
            <a:r>
              <a:rPr lang="de-DE" sz="2800" dirty="0"/>
              <a:t>“2“ </a:t>
            </a:r>
            <a:r>
              <a:rPr lang="de-DE" sz="2800" dirty="0" smtClean="0"/>
              <a:t>- </a:t>
            </a:r>
            <a:r>
              <a:rPr lang="de-DE" sz="2800" dirty="0"/>
              <a:t>“3“</a:t>
            </a:r>
          </a:p>
          <a:p>
            <a:pPr algn="l"/>
            <a:r>
              <a:rPr lang="de-DE" sz="2800" dirty="0" err="1" smtClean="0">
                <a:solidFill>
                  <a:srgbClr val="FF0000"/>
                </a:solidFill>
              </a:rPr>
              <a:t>Traceback</a:t>
            </a:r>
            <a:r>
              <a:rPr lang="de-DE" sz="2800" dirty="0" smtClean="0">
                <a:solidFill>
                  <a:srgbClr val="FF0000"/>
                </a:solidFill>
              </a:rPr>
              <a:t> (</a:t>
            </a:r>
            <a:r>
              <a:rPr lang="de-DE" sz="2800" dirty="0" err="1" smtClean="0">
                <a:solidFill>
                  <a:srgbClr val="FF0000"/>
                </a:solidFill>
              </a:rPr>
              <a:t>most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recent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call</a:t>
            </a:r>
            <a:r>
              <a:rPr lang="de-DE" sz="2800" dirty="0" smtClean="0">
                <a:solidFill>
                  <a:srgbClr val="FF0000"/>
                </a:solidFill>
              </a:rPr>
              <a:t> last): </a:t>
            </a:r>
          </a:p>
          <a:p>
            <a:pPr algn="l"/>
            <a:r>
              <a:rPr lang="de-DE" sz="2800" dirty="0" smtClean="0">
                <a:solidFill>
                  <a:srgbClr val="FF0000"/>
                </a:solidFill>
              </a:rPr>
              <a:t>File “&lt;pyshell#34&gt;“, </a:t>
            </a:r>
            <a:r>
              <a:rPr lang="de-DE" sz="2800" dirty="0" err="1" smtClean="0">
                <a:solidFill>
                  <a:srgbClr val="FF0000"/>
                </a:solidFill>
              </a:rPr>
              <a:t>line</a:t>
            </a:r>
            <a:r>
              <a:rPr lang="de-DE" sz="2800" dirty="0" smtClean="0">
                <a:solidFill>
                  <a:srgbClr val="FF0000"/>
                </a:solidFill>
              </a:rPr>
              <a:t> 1, in &lt;</a:t>
            </a:r>
            <a:r>
              <a:rPr lang="de-DE" sz="2800" dirty="0" err="1" smtClean="0">
                <a:solidFill>
                  <a:srgbClr val="FF0000"/>
                </a:solidFill>
              </a:rPr>
              <a:t>module</a:t>
            </a:r>
            <a:r>
              <a:rPr lang="de-DE" sz="2800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de-DE" sz="2800" dirty="0">
                <a:solidFill>
                  <a:srgbClr val="FF0000"/>
                </a:solidFill>
              </a:rPr>
              <a:t>	</a:t>
            </a:r>
            <a:r>
              <a:rPr lang="de-DE" sz="2800" dirty="0" smtClean="0">
                <a:solidFill>
                  <a:srgbClr val="FF0000"/>
                </a:solidFill>
              </a:rPr>
              <a:t>“2“-“3“</a:t>
            </a:r>
          </a:p>
          <a:p>
            <a:pPr algn="l"/>
            <a:r>
              <a:rPr lang="de-DE" sz="2800" dirty="0" err="1" smtClean="0">
                <a:solidFill>
                  <a:srgbClr val="FF0000"/>
                </a:solidFill>
              </a:rPr>
              <a:t>TypeError</a:t>
            </a:r>
            <a:r>
              <a:rPr lang="de-DE" sz="2800" dirty="0" smtClean="0">
                <a:solidFill>
                  <a:srgbClr val="FF0000"/>
                </a:solidFill>
              </a:rPr>
              <a:t>: </a:t>
            </a:r>
            <a:r>
              <a:rPr lang="de-DE" sz="2800" dirty="0" err="1" smtClean="0">
                <a:solidFill>
                  <a:srgbClr val="FF0000"/>
                </a:solidFill>
              </a:rPr>
              <a:t>unsupported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operand</a:t>
            </a:r>
            <a:r>
              <a:rPr lang="de-DE" sz="2800" dirty="0" smtClean="0">
                <a:solidFill>
                  <a:srgbClr val="FF0000"/>
                </a:solidFill>
              </a:rPr>
              <a:t> type(s) </a:t>
            </a:r>
            <a:r>
              <a:rPr lang="de-DE" sz="2800" dirty="0" err="1" smtClean="0">
                <a:solidFill>
                  <a:srgbClr val="FF0000"/>
                </a:solidFill>
              </a:rPr>
              <a:t>for</a:t>
            </a:r>
            <a:r>
              <a:rPr lang="de-DE" sz="2800" dirty="0" smtClean="0">
                <a:solidFill>
                  <a:srgbClr val="FF0000"/>
                </a:solidFill>
              </a:rPr>
              <a:t> -: “</a:t>
            </a:r>
            <a:r>
              <a:rPr lang="de-DE" sz="2800" dirty="0" err="1" smtClean="0">
                <a:solidFill>
                  <a:srgbClr val="FF0000"/>
                </a:solidFill>
              </a:rPr>
              <a:t>str</a:t>
            </a:r>
            <a:r>
              <a:rPr lang="de-DE" sz="2800" dirty="0" smtClean="0">
                <a:solidFill>
                  <a:srgbClr val="FF0000"/>
                </a:solidFill>
              </a:rPr>
              <a:t>“ </a:t>
            </a:r>
            <a:r>
              <a:rPr lang="de-DE" sz="2800" dirty="0" err="1" smtClean="0">
                <a:solidFill>
                  <a:srgbClr val="FF0000"/>
                </a:solidFill>
              </a:rPr>
              <a:t>and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>
                <a:solidFill>
                  <a:srgbClr val="FF0000"/>
                </a:solidFill>
              </a:rPr>
              <a:t>“</a:t>
            </a:r>
            <a:r>
              <a:rPr lang="de-DE" sz="2800" dirty="0" err="1">
                <a:solidFill>
                  <a:srgbClr val="FF0000"/>
                </a:solidFill>
              </a:rPr>
              <a:t>str</a:t>
            </a:r>
            <a:r>
              <a:rPr lang="de-DE" sz="2800" dirty="0">
                <a:solidFill>
                  <a:srgbClr val="FF0000"/>
                </a:solidFill>
              </a:rPr>
              <a:t>“ </a:t>
            </a:r>
            <a:endParaRPr lang="de-DE" sz="2800" dirty="0" smtClean="0">
              <a:solidFill>
                <a:srgbClr val="FF0000"/>
              </a:solidFill>
            </a:endParaRPr>
          </a:p>
          <a:p>
            <a:pPr algn="l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101270" y="8066315"/>
            <a:ext cx="9775372" cy="538843"/>
          </a:xfrm>
          <a:prstGeom prst="rect">
            <a:avLst/>
          </a:prstGeom>
          <a:noFill/>
          <a:ln w="28575" cap="flat">
            <a:solidFill>
              <a:schemeClr val="accent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perators behave differently depending on the types of the operands — a concept called operator overloading"/>
          <p:cNvSpPr txBox="1"/>
          <p:nvPr/>
        </p:nvSpPr>
        <p:spPr>
          <a:xfrm>
            <a:off x="1505835" y="2384751"/>
            <a:ext cx="10546465" cy="4001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just" defTabSz="914400">
              <a:spcBef>
                <a:spcPts val="1200"/>
              </a:spcBef>
              <a:defRPr sz="2600"/>
            </a:pPr>
            <a:r>
              <a:rPr dirty="0"/>
              <a:t>Operators behave differently depending on the </a:t>
            </a:r>
            <a:r>
              <a:rPr u="sng" dirty="0"/>
              <a:t>types</a:t>
            </a:r>
            <a:r>
              <a:rPr dirty="0"/>
              <a:t> of </a:t>
            </a:r>
            <a:r>
              <a:rPr/>
              <a:t>the </a:t>
            </a:r>
            <a:r>
              <a:rPr smtClean="0"/>
              <a:t>operands</a:t>
            </a:r>
            <a:endParaRPr b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Some operators won’t work if they are called on the wrong type."/>
          <p:cNvSpPr txBox="1"/>
          <p:nvPr/>
        </p:nvSpPr>
        <p:spPr>
          <a:xfrm>
            <a:off x="6208485" y="3710929"/>
            <a:ext cx="5178678" cy="2103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just">
              <a:tabLst>
                <a:tab pos="139700" algn="l"/>
                <a:tab pos="457200" algn="l"/>
              </a:tabLst>
              <a:defRPr sz="2600"/>
            </a:lvl1pPr>
          </a:lstStyle>
          <a:p>
            <a:pPr defTabSz="914400"/>
            <a:r>
              <a:rPr dirty="0"/>
              <a:t>Some operators won’t work if they are called on the wrong type. </a:t>
            </a:r>
            <a:endParaRPr lang="en-GB" dirty="0" smtClean="0"/>
          </a:p>
          <a:p>
            <a:pPr defTabSz="914400"/>
            <a:endParaRPr lang="en-GB" dirty="0"/>
          </a:p>
          <a:p>
            <a:pPr defTabSz="914400"/>
            <a:r>
              <a:rPr lang="en-GB" dirty="0" smtClean="0"/>
              <a:t>e.g. minus (-) doesn’t make sense for strings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74308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551</Words>
  <Application>Microsoft Macintosh PowerPoint</Application>
  <PresentationFormat>Custom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Helvetica</vt:lpstr>
      <vt:lpstr>Helvetica Light</vt:lpstr>
      <vt:lpstr>Helvetica Neue</vt:lpstr>
      <vt:lpstr>White</vt:lpstr>
      <vt:lpstr>Introduction to Computer Programming Lecture 2.1:   Variables &amp; Types</vt:lpstr>
      <vt:lpstr>Introduction to Computer Programming Lecture 2.1.a:   Variables</vt:lpstr>
      <vt:lpstr>Variables</vt:lpstr>
      <vt:lpstr>Variables</vt:lpstr>
      <vt:lpstr>Numbers in Python</vt:lpstr>
      <vt:lpstr>Numbers in Python</vt:lpstr>
      <vt:lpstr>Types of variables</vt:lpstr>
      <vt:lpstr>Mixing types doesn’t always work</vt:lpstr>
      <vt:lpstr>Context is important</vt:lpstr>
      <vt:lpstr>Checking and Casting Types</vt:lpstr>
      <vt:lpstr>Introduction to Computer Programming Lecture 2.1.b:   Operators</vt:lpstr>
      <vt:lpstr>PowerPoint Presentation</vt:lpstr>
      <vt:lpstr>PowerPoint Presentation</vt:lpstr>
      <vt:lpstr>PowerPoint Presentation</vt:lpstr>
      <vt:lpstr>Number operators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2:   Variables, Types, Conditionals</dc:title>
  <cp:lastModifiedBy>Hemma Philamore</cp:lastModifiedBy>
  <cp:revision>34</cp:revision>
  <dcterms:modified xsi:type="dcterms:W3CDTF">2020-11-13T14:21:28Z</dcterms:modified>
</cp:coreProperties>
</file>