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0" r:id="rId2"/>
    <p:sldId id="286" r:id="rId3"/>
    <p:sldId id="257" r:id="rId4"/>
    <p:sldId id="258" r:id="rId5"/>
    <p:sldId id="284" r:id="rId6"/>
    <p:sldId id="259" r:id="rId7"/>
    <p:sldId id="271" r:id="rId8"/>
    <p:sldId id="261" r:id="rId9"/>
    <p:sldId id="263" r:id="rId10"/>
    <p:sldId id="287" r:id="rId11"/>
    <p:sldId id="265" r:id="rId12"/>
    <p:sldId id="285" r:id="rId13"/>
    <p:sldId id="276" r:id="rId14"/>
    <p:sldId id="281" r:id="rId15"/>
    <p:sldId id="282" r:id="rId16"/>
    <p:sldId id="283" r:id="rId17"/>
    <p:sldId id="275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0"/>
    <p:restoredTop sz="94745"/>
  </p:normalViewPr>
  <p:slideViewPr>
    <p:cSldViewPr snapToGrid="0" snapToObjects="1">
      <p:cViewPr>
        <p:scale>
          <a:sx n="70" d="100"/>
          <a:sy n="70" d="100"/>
        </p:scale>
        <p:origin x="1872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Cut part in video about</a:t>
            </a:r>
            <a:r>
              <a:rPr lang="en-US" baseline="0" dirty="0" smtClean="0"/>
              <a:t> printing range in </a:t>
            </a:r>
            <a:r>
              <a:rPr lang="en-US" baseline="0" dirty="0" err="1" smtClean="0"/>
              <a:t>spyder</a:t>
            </a:r>
            <a:r>
              <a:rPr lang="en-US" baseline="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872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troduction to Computer Programming Lecture 2:…"/>
          <p:cNvSpPr txBox="1">
            <a:spLocks noGrp="1"/>
          </p:cNvSpPr>
          <p:nvPr>
            <p:ph type="ctrTitle"/>
          </p:nvPr>
        </p:nvSpPr>
        <p:spPr>
          <a:xfrm>
            <a:off x="2730501" y="2019301"/>
            <a:ext cx="7848601" cy="2476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227836">
              <a:defRPr sz="4160"/>
            </a:pPr>
            <a:r>
              <a:rPr dirty="0"/>
              <a:t>Introduction to Computer Programming Lecture </a:t>
            </a:r>
            <a:r>
              <a:rPr lang="en-GB" dirty="0"/>
              <a:t>3</a:t>
            </a:r>
            <a:r>
              <a:rPr lang="en-GB" smtClean="0"/>
              <a:t>.1</a:t>
            </a:r>
            <a:r>
              <a:rPr dirty="0" smtClean="0"/>
              <a:t>:</a:t>
            </a:r>
            <a:endParaRPr dirty="0"/>
          </a:p>
          <a:p>
            <a:pPr defTabSz="227836">
              <a:defRPr sz="4160"/>
            </a:pPr>
            <a:r>
              <a:rPr dirty="0"/>
              <a:t> </a:t>
            </a:r>
          </a:p>
          <a:p>
            <a:pPr defTabSz="227836">
              <a:defRPr sz="416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dirty="0" smtClean="0"/>
              <a:t>Loops</a:t>
            </a:r>
            <a:endParaRPr dirty="0"/>
          </a:p>
        </p:txBody>
      </p:sp>
      <p:sp>
        <p:nvSpPr>
          <p:cNvPr id="120" name="Department of Engineering Mathematics"/>
          <p:cNvSpPr txBox="1"/>
          <p:nvPr/>
        </p:nvSpPr>
        <p:spPr>
          <a:xfrm>
            <a:off x="2578101" y="5499100"/>
            <a:ext cx="7848601" cy="847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defTabSz="236600">
              <a:defRPr sz="2268"/>
            </a:pPr>
            <a:r>
              <a:rPr sz="1701" dirty="0"/>
              <a:t>Department of Engineering Mathematics</a:t>
            </a:r>
          </a:p>
          <a:p>
            <a:pPr defTabSz="236600">
              <a:defRPr sz="2268"/>
            </a:pPr>
            <a:endParaRPr sz="1701" dirty="0"/>
          </a:p>
        </p:txBody>
      </p:sp>
      <p:sp>
        <p:nvSpPr>
          <p:cNvPr id="122" name="Helmut Hauser"/>
          <p:cNvSpPr txBox="1"/>
          <p:nvPr/>
        </p:nvSpPr>
        <p:spPr>
          <a:xfrm>
            <a:off x="2730501" y="4995862"/>
            <a:ext cx="7848601" cy="847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defTabSz="236600">
              <a:defRPr sz="3294"/>
            </a:pPr>
            <a:r>
              <a:rPr lang="en-GB" sz="2470" dirty="0"/>
              <a:t>Hemma Philamore </a:t>
            </a:r>
            <a:endParaRPr sz="2470" dirty="0"/>
          </a:p>
          <a:p>
            <a:pPr defTabSz="236600">
              <a:defRPr sz="1728"/>
            </a:pPr>
            <a:endParaRPr sz="1296" dirty="0"/>
          </a:p>
        </p:txBody>
      </p:sp>
    </p:spTree>
    <p:extLst>
      <p:ext uri="{BB962C8B-B14F-4D97-AF65-F5344CB8AC3E}">
        <p14:creationId xmlns:p14="http://schemas.microsoft.com/office/powerpoint/2010/main" val="159155417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troduction to Computer Programming Lecture 2:…"/>
          <p:cNvSpPr txBox="1">
            <a:spLocks noGrp="1"/>
          </p:cNvSpPr>
          <p:nvPr>
            <p:ph type="ctrTitle"/>
          </p:nvPr>
        </p:nvSpPr>
        <p:spPr>
          <a:xfrm>
            <a:off x="2730501" y="2016123"/>
            <a:ext cx="7848601" cy="2476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227836">
              <a:defRPr sz="4160"/>
            </a:pPr>
            <a:r>
              <a:rPr dirty="0"/>
              <a:t>Introduction to Computer Programming Lecture </a:t>
            </a:r>
            <a:r>
              <a:rPr lang="en-GB" dirty="0" smtClean="0"/>
              <a:t>3.1.b</a:t>
            </a:r>
            <a:r>
              <a:rPr dirty="0" smtClean="0"/>
              <a:t>:</a:t>
            </a:r>
            <a:endParaRPr dirty="0"/>
          </a:p>
          <a:p>
            <a:pPr defTabSz="227836">
              <a:defRPr sz="4160"/>
            </a:pPr>
            <a:r>
              <a:rPr dirty="0"/>
              <a:t> </a:t>
            </a:r>
            <a:endParaRPr dirty="0" smtClean="0"/>
          </a:p>
          <a:p>
            <a:pPr defTabSz="227836">
              <a:defRPr sz="416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dirty="0" smtClean="0"/>
              <a:t>While</a:t>
            </a:r>
            <a:r>
              <a:rPr lang="en-GB" dirty="0" smtClean="0"/>
              <a:t> Loops, Break &amp; Continue</a:t>
            </a:r>
            <a:endParaRPr dirty="0"/>
          </a:p>
        </p:txBody>
      </p:sp>
      <p:sp>
        <p:nvSpPr>
          <p:cNvPr id="120" name="Department of Engineering Mathematics"/>
          <p:cNvSpPr txBox="1"/>
          <p:nvPr/>
        </p:nvSpPr>
        <p:spPr>
          <a:xfrm>
            <a:off x="2578101" y="5499100"/>
            <a:ext cx="7848601" cy="847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defTabSz="236600">
              <a:defRPr sz="2268"/>
            </a:pPr>
            <a:r>
              <a:rPr sz="1701" dirty="0"/>
              <a:t>Department of Engineering Mathematics</a:t>
            </a:r>
          </a:p>
          <a:p>
            <a:pPr defTabSz="236600">
              <a:defRPr sz="2268"/>
            </a:pPr>
            <a:endParaRPr sz="1701" dirty="0"/>
          </a:p>
        </p:txBody>
      </p:sp>
      <p:sp>
        <p:nvSpPr>
          <p:cNvPr id="122" name="Helmut Hauser"/>
          <p:cNvSpPr txBox="1"/>
          <p:nvPr/>
        </p:nvSpPr>
        <p:spPr>
          <a:xfrm>
            <a:off x="2730501" y="4995862"/>
            <a:ext cx="7848601" cy="847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defTabSz="236600">
              <a:defRPr sz="3294"/>
            </a:pPr>
            <a:r>
              <a:rPr lang="en-GB" sz="2470" dirty="0"/>
              <a:t>Hemma Philamore </a:t>
            </a:r>
            <a:endParaRPr sz="2470" dirty="0"/>
          </a:p>
          <a:p>
            <a:pPr defTabSz="236600">
              <a:defRPr sz="1728"/>
            </a:pPr>
            <a:endParaRPr sz="1296" dirty="0"/>
          </a:p>
        </p:txBody>
      </p:sp>
    </p:spTree>
    <p:extLst>
      <p:ext uri="{BB962C8B-B14F-4D97-AF65-F5344CB8AC3E}">
        <p14:creationId xmlns:p14="http://schemas.microsoft.com/office/powerpoint/2010/main" val="2221636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57021" y="4040196"/>
            <a:ext cx="4821022" cy="2859618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While Loo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While Loop</a:t>
            </a:r>
          </a:p>
        </p:txBody>
      </p:sp>
      <p:sp>
        <p:nvSpPr>
          <p:cNvPr id="12" name="Rounded Rectangle"/>
          <p:cNvSpPr/>
          <p:nvPr/>
        </p:nvSpPr>
        <p:spPr>
          <a:xfrm>
            <a:off x="4407871" y="4702931"/>
            <a:ext cx="2192955" cy="452834"/>
          </a:xfrm>
          <a:prstGeom prst="roundRect">
            <a:avLst>
              <a:gd name="adj" fmla="val 33774"/>
            </a:avLst>
          </a:prstGeom>
          <a:noFill/>
          <a:ln w="38100" cap="flat">
            <a:solidFill>
              <a:schemeClr val="accent2"/>
            </a:solidFill>
            <a:prstDash val="solid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3" name="TextBox 12"/>
          <p:cNvSpPr txBox="1"/>
          <p:nvPr/>
        </p:nvSpPr>
        <p:spPr>
          <a:xfrm>
            <a:off x="5605322" y="3529034"/>
            <a:ext cx="1991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1" smtClean="0">
                <a:solidFill>
                  <a:schemeClr val="accent2"/>
                </a:solidFill>
              </a:rPr>
              <a:t>Condition when to stop</a:t>
            </a:r>
            <a:endParaRPr lang="en-US" sz="2000" b="1" i="1" dirty="0">
              <a:solidFill>
                <a:schemeClr val="accent2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390178" y="4189622"/>
            <a:ext cx="277354" cy="49499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"/>
          <p:cNvSpPr/>
          <p:nvPr/>
        </p:nvSpPr>
        <p:spPr>
          <a:xfrm>
            <a:off x="3647911" y="5666927"/>
            <a:ext cx="3124365" cy="452834"/>
          </a:xfrm>
          <a:prstGeom prst="roundRect">
            <a:avLst>
              <a:gd name="adj" fmla="val 33774"/>
            </a:avLst>
          </a:prstGeom>
          <a:noFill/>
          <a:ln w="38100" cap="flat">
            <a:solidFill>
              <a:schemeClr val="accent2"/>
            </a:solidFill>
            <a:prstDash val="solid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768271" y="5245524"/>
            <a:ext cx="277354" cy="49499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61787" y="4537638"/>
            <a:ext cx="26960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1" dirty="0" smtClean="0">
                <a:solidFill>
                  <a:schemeClr val="accent2"/>
                </a:solidFill>
              </a:rPr>
              <a:t>Needs </a:t>
            </a:r>
            <a:r>
              <a:rPr lang="en-US" sz="2000" b="1" i="1" dirty="0">
                <a:solidFill>
                  <a:schemeClr val="accent2"/>
                </a:solidFill>
              </a:rPr>
              <a:t>to include changes </a:t>
            </a:r>
            <a:r>
              <a:rPr lang="en-US" sz="2000" b="1" i="1" dirty="0" smtClean="0">
                <a:solidFill>
                  <a:schemeClr val="accent2"/>
                </a:solidFill>
              </a:rPr>
              <a:t>such that </a:t>
            </a:r>
            <a:r>
              <a:rPr lang="en-US" sz="2000" b="1" i="1" dirty="0">
                <a:solidFill>
                  <a:schemeClr val="accent2"/>
                </a:solidFill>
              </a:rPr>
              <a:t>condition eventually can be met</a:t>
            </a:r>
          </a:p>
        </p:txBody>
      </p:sp>
      <p:sp>
        <p:nvSpPr>
          <p:cNvPr id="10" name="Rounded Rectangle"/>
          <p:cNvSpPr/>
          <p:nvPr/>
        </p:nvSpPr>
        <p:spPr>
          <a:xfrm>
            <a:off x="3257021" y="4692387"/>
            <a:ext cx="1150850" cy="452834"/>
          </a:xfrm>
          <a:prstGeom prst="roundRect">
            <a:avLst>
              <a:gd name="adj" fmla="val 33774"/>
            </a:avLst>
          </a:prstGeom>
          <a:noFill/>
          <a:ln w="38100" cap="flat">
            <a:solidFill>
              <a:schemeClr val="accent2"/>
            </a:solidFill>
            <a:prstDash val="solid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1" name="TextBox 10"/>
          <p:cNvSpPr txBox="1"/>
          <p:nvPr/>
        </p:nvSpPr>
        <p:spPr>
          <a:xfrm>
            <a:off x="-123989" y="4170681"/>
            <a:ext cx="377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chemeClr val="accent2"/>
                </a:solidFill>
              </a:rPr>
              <a:t>Keyword ‘while’</a:t>
            </a:r>
            <a:endParaRPr lang="en-US" sz="2000" b="1" i="1" dirty="0">
              <a:solidFill>
                <a:schemeClr val="accent2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623092" y="4479968"/>
            <a:ext cx="569362" cy="33569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fill="hold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57021" y="4040196"/>
            <a:ext cx="4821022" cy="2859618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While Loo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While Loop</a:t>
            </a:r>
          </a:p>
        </p:txBody>
      </p:sp>
    </p:spTree>
    <p:extLst>
      <p:ext uri="{BB962C8B-B14F-4D97-AF65-F5344CB8AC3E}">
        <p14:creationId xmlns:p14="http://schemas.microsoft.com/office/powerpoint/2010/main" val="877146198"/>
      </p:ext>
    </p:extLst>
  </p:cSld>
  <p:clrMapOvr>
    <a:masterClrMapping/>
  </p:clrMapOvr>
  <p:transition spd="slow"/>
  <p:timing>
    <p:tnLst>
      <p:par>
        <p:cTn id="1" dur="indefinite" restart="never" fill="hold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roup"/>
          <p:cNvGrpSpPr/>
          <p:nvPr/>
        </p:nvGrpSpPr>
        <p:grpSpPr>
          <a:xfrm>
            <a:off x="952500" y="3471863"/>
            <a:ext cx="10909301" cy="3879850"/>
            <a:chOff x="0" y="1771650"/>
            <a:chExt cx="10909300" cy="3879850"/>
          </a:xfrm>
        </p:grpSpPr>
        <p:pic>
          <p:nvPicPr>
            <p:cNvPr id="196" name="Image" descr="Image"/>
            <p:cNvPicPr>
              <a:picLocks noChangeAspect="1"/>
            </p:cNvPicPr>
            <p:nvPr/>
          </p:nvPicPr>
          <p:blipFill rotWithShape="1">
            <a:blip r:embed="rId2">
              <a:extLst/>
            </a:blip>
            <a:srcRect t="31348"/>
            <a:stretch/>
          </p:blipFill>
          <p:spPr>
            <a:xfrm>
              <a:off x="3584774" y="1771650"/>
              <a:ext cx="4000501" cy="38798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7" name="Same loop implemented with while"/>
            <p:cNvSpPr/>
            <p:nvPr/>
          </p:nvSpPr>
          <p:spPr>
            <a:xfrm>
              <a:off x="0" y="1956064"/>
              <a:ext cx="3236516" cy="1380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3" y="0"/>
                  </a:moveTo>
                  <a:cubicBezTo>
                    <a:pt x="544" y="0"/>
                    <a:pt x="0" y="1274"/>
                    <a:pt x="0" y="2844"/>
                  </a:cubicBezTo>
                  <a:lnTo>
                    <a:pt x="0" y="18756"/>
                  </a:lnTo>
                  <a:cubicBezTo>
                    <a:pt x="0" y="20326"/>
                    <a:pt x="544" y="21600"/>
                    <a:pt x="1213" y="21600"/>
                  </a:cubicBezTo>
                  <a:lnTo>
                    <a:pt x="16162" y="21600"/>
                  </a:lnTo>
                  <a:cubicBezTo>
                    <a:pt x="16832" y="21600"/>
                    <a:pt x="17375" y="20326"/>
                    <a:pt x="17375" y="18756"/>
                  </a:cubicBezTo>
                  <a:lnTo>
                    <a:pt x="17375" y="7419"/>
                  </a:lnTo>
                  <a:lnTo>
                    <a:pt x="21600" y="5426"/>
                  </a:lnTo>
                  <a:lnTo>
                    <a:pt x="17375" y="3440"/>
                  </a:lnTo>
                  <a:lnTo>
                    <a:pt x="17375" y="2844"/>
                  </a:lnTo>
                  <a:cubicBezTo>
                    <a:pt x="17375" y="1274"/>
                    <a:pt x="16832" y="0"/>
                    <a:pt x="16162" y="0"/>
                  </a:cubicBezTo>
                  <a:lnTo>
                    <a:pt x="1213" y="0"/>
                  </a:lnTo>
                  <a:close/>
                </a:path>
              </a:pathLst>
            </a:cu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algn="l"/>
              <a:r>
                <a:rPr dirty="0"/>
                <a:t>Same loop implemented </a:t>
              </a:r>
              <a:endParaRPr lang="en-GB" dirty="0" smtClean="0"/>
            </a:p>
            <a:p>
              <a:pPr algn="l"/>
              <a:r>
                <a:rPr dirty="0" smtClean="0"/>
                <a:t>with </a:t>
              </a:r>
              <a:r>
                <a:rPr dirty="0"/>
                <a:t>while </a:t>
              </a:r>
            </a:p>
          </p:txBody>
        </p:sp>
        <p:sp>
          <p:nvSpPr>
            <p:cNvPr id="198" name="Until first “l” is found"/>
            <p:cNvSpPr/>
            <p:nvPr/>
          </p:nvSpPr>
          <p:spPr>
            <a:xfrm>
              <a:off x="7378700" y="3268398"/>
              <a:ext cx="3530600" cy="1380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784" y="0"/>
                  </a:moveTo>
                  <a:cubicBezTo>
                    <a:pt x="6170" y="0"/>
                    <a:pt x="5672" y="1274"/>
                    <a:pt x="5672" y="2844"/>
                  </a:cubicBezTo>
                  <a:lnTo>
                    <a:pt x="5672" y="16788"/>
                  </a:lnTo>
                  <a:lnTo>
                    <a:pt x="0" y="18887"/>
                  </a:lnTo>
                  <a:lnTo>
                    <a:pt x="6053" y="20886"/>
                  </a:lnTo>
                  <a:cubicBezTo>
                    <a:pt x="6249" y="21325"/>
                    <a:pt x="6503" y="21600"/>
                    <a:pt x="6784" y="21600"/>
                  </a:cubicBezTo>
                  <a:lnTo>
                    <a:pt x="20488" y="21600"/>
                  </a:lnTo>
                  <a:cubicBezTo>
                    <a:pt x="21102" y="21600"/>
                    <a:pt x="21600" y="20326"/>
                    <a:pt x="21600" y="18756"/>
                  </a:cubicBezTo>
                  <a:lnTo>
                    <a:pt x="21600" y="2844"/>
                  </a:lnTo>
                  <a:cubicBezTo>
                    <a:pt x="21600" y="1274"/>
                    <a:pt x="21102" y="0"/>
                    <a:pt x="20488" y="0"/>
                  </a:cubicBezTo>
                  <a:lnTo>
                    <a:pt x="6784" y="0"/>
                  </a:lnTo>
                  <a:close/>
                </a:path>
              </a:pathLst>
            </a:cu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algn="r"/>
              <a:r>
                <a:rPr dirty="0"/>
                <a:t>Until first </a:t>
              </a:r>
              <a:endParaRPr lang="en-GB" dirty="0" smtClean="0"/>
            </a:p>
            <a:p>
              <a:pPr algn="r"/>
              <a:r>
                <a:rPr dirty="0" smtClean="0"/>
                <a:t>“</a:t>
              </a:r>
              <a:r>
                <a:rPr dirty="0"/>
                <a:t>l” is found</a:t>
              </a:r>
            </a:p>
          </p:txBody>
        </p:sp>
      </p:grpSp>
      <p:sp>
        <p:nvSpPr>
          <p:cNvPr id="10" name="While Loop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/>
          <a:lstStyle/>
          <a:p>
            <a:r>
              <a:t>While Loop</a:t>
            </a:r>
          </a:p>
        </p:txBody>
      </p:sp>
    </p:spTree>
    <p:extLst>
      <p:ext uri="{BB962C8B-B14F-4D97-AF65-F5344CB8AC3E}">
        <p14:creationId xmlns:p14="http://schemas.microsoft.com/office/powerpoint/2010/main" val="58554069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" grpId="0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While Loop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Break &amp; Continue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0" y="3669833"/>
            <a:ext cx="65024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u="sng" dirty="0" smtClean="0">
                <a:latin typeface="+mj-lt"/>
              </a:rPr>
              <a:t>Break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Sometimes </a:t>
            </a:r>
            <a:r>
              <a:rPr lang="en-US" sz="2000" dirty="0">
                <a:latin typeface="+mj-lt"/>
              </a:rPr>
              <a:t>we want to exit a for or while loop </a:t>
            </a:r>
            <a:r>
              <a:rPr lang="en-US" sz="2000" dirty="0" smtClean="0">
                <a:latin typeface="+mj-lt"/>
              </a:rPr>
              <a:t>prematurely </a:t>
            </a:r>
            <a:r>
              <a:rPr lang="en-US" sz="2000" dirty="0" err="1" smtClean="0">
                <a:latin typeface="+mj-lt"/>
              </a:rPr>
              <a:t>i.e</a:t>
            </a:r>
            <a:r>
              <a:rPr lang="en-US" sz="2000" dirty="0" smtClean="0">
                <a:latin typeface="+mj-lt"/>
              </a:rPr>
              <a:t> skip all remaining values</a:t>
            </a:r>
            <a:endParaRPr lang="en-US" sz="2000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81725" y="3669833"/>
            <a:ext cx="65024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u="sng" dirty="0" smtClean="0"/>
              <a:t>Continue</a:t>
            </a:r>
          </a:p>
          <a:p>
            <a:endParaRPr lang="en-US" sz="2000" dirty="0"/>
          </a:p>
          <a:p>
            <a:r>
              <a:rPr lang="en-US" sz="2000" dirty="0" smtClean="0"/>
              <a:t>Sometimes</a:t>
            </a:r>
            <a:r>
              <a:rPr lang="en-US" sz="2000" dirty="0"/>
              <a:t>, instead of </a:t>
            </a:r>
            <a:r>
              <a:rPr lang="en-US" sz="2000" i="1" dirty="0"/>
              <a:t>skipping all remaining values</a:t>
            </a:r>
            <a:r>
              <a:rPr lang="en-US" sz="2000" dirty="0"/>
              <a:t>, we want to skip </a:t>
            </a:r>
            <a:r>
              <a:rPr lang="en-US" sz="2000" i="1" dirty="0"/>
              <a:t>just one value</a:t>
            </a:r>
            <a:r>
              <a:rPr lang="en-US" sz="2000" dirty="0"/>
              <a:t> </a:t>
            </a:r>
            <a:r>
              <a:rPr lang="en-US" sz="2000" dirty="0" smtClean="0"/>
              <a:t>in </a:t>
            </a:r>
            <a:r>
              <a:rPr lang="en-US" sz="2000" dirty="0"/>
              <a:t>a loop.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6181725" y="3429000"/>
            <a:ext cx="0" cy="568642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07" y="5849658"/>
            <a:ext cx="5296986" cy="27688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849" y="5849658"/>
            <a:ext cx="4560818" cy="255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137706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While Loop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Break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711" y="3454399"/>
            <a:ext cx="7960541" cy="326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047914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While Loop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Continue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774" y="2786061"/>
            <a:ext cx="6935363" cy="558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441074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While Loo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 smtClean="0"/>
              <a:t>Summary</a:t>
            </a:r>
            <a:endParaRPr dirty="0"/>
          </a:p>
        </p:txBody>
      </p:sp>
      <p:sp>
        <p:nvSpPr>
          <p:cNvPr id="231" name="Loops allow you to execute the same code over and over and over again.…"/>
          <p:cNvSpPr txBox="1"/>
          <p:nvPr/>
        </p:nvSpPr>
        <p:spPr>
          <a:xfrm>
            <a:off x="1427306" y="3392951"/>
            <a:ext cx="10150188" cy="304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 defTabSz="457200">
              <a:spcBef>
                <a:spcPts val="1200"/>
              </a:spcBef>
              <a:tabLst>
                <a:tab pos="139700" algn="l"/>
                <a:tab pos="457200" algn="l"/>
              </a:tabLst>
              <a:defRPr sz="2400"/>
            </a:pPr>
            <a:r>
              <a:rPr dirty="0"/>
              <a:t>Loops allow you to execute the same code over and over and over again. </a:t>
            </a:r>
            <a:br>
              <a:rPr dirty="0"/>
            </a:br>
            <a:endParaRPr dirty="0"/>
          </a:p>
          <a:p>
            <a:pPr algn="l" defTabSz="457200">
              <a:spcBef>
                <a:spcPts val="1200"/>
              </a:spcBef>
              <a:tabLst>
                <a:tab pos="139700" algn="l"/>
                <a:tab pos="457200" algn="l"/>
              </a:tabLst>
              <a:defRPr sz="2400"/>
            </a:pPr>
            <a:r>
              <a:rPr dirty="0"/>
              <a:t>There are two ways to do a loop: </a:t>
            </a:r>
            <a:r>
              <a:rPr b="1" dirty="0">
                <a:latin typeface="Helvetica"/>
                <a:ea typeface="Helvetica"/>
                <a:cs typeface="Helvetica"/>
                <a:sym typeface="Helvetica"/>
              </a:rPr>
              <a:t>for </a:t>
            </a:r>
            <a:r>
              <a:rPr dirty="0"/>
              <a:t>and </a:t>
            </a:r>
            <a:r>
              <a:rPr b="1" dirty="0">
                <a:latin typeface="Helvetica"/>
                <a:ea typeface="Helvetica"/>
                <a:cs typeface="Helvetica"/>
                <a:sym typeface="Helvetica"/>
              </a:rPr>
              <a:t>while. </a:t>
            </a:r>
            <a:r>
              <a:rPr dirty="0"/>
              <a:t/>
            </a:r>
            <a:br>
              <a:rPr dirty="0"/>
            </a:br>
            <a:endParaRPr dirty="0"/>
          </a:p>
          <a:p>
            <a:pPr algn="l" defTabSz="457200">
              <a:spcBef>
                <a:spcPts val="1200"/>
              </a:spcBef>
              <a:tabLst>
                <a:tab pos="139700" algn="l"/>
                <a:tab pos="457200" algn="l"/>
              </a:tabLst>
              <a:defRPr sz="2400"/>
            </a:pPr>
            <a:r>
              <a:rPr dirty="0"/>
              <a:t>Use </a:t>
            </a:r>
            <a:r>
              <a:rPr b="1" dirty="0" smtClean="0">
                <a:latin typeface="Helvetica"/>
                <a:ea typeface="Helvetica"/>
                <a:cs typeface="Helvetica"/>
                <a:sym typeface="Helvetica"/>
              </a:rPr>
              <a:t>break</a:t>
            </a:r>
            <a:r>
              <a:rPr lang="en-GB" b="1" dirty="0" smtClean="0">
                <a:latin typeface="Helvetica"/>
                <a:ea typeface="Helvetica"/>
                <a:cs typeface="Helvetica"/>
                <a:sym typeface="Helvetica"/>
              </a:rPr>
              <a:t> or continue</a:t>
            </a:r>
            <a:r>
              <a:rPr b="1" dirty="0" smtClean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dirty="0"/>
              <a:t>to exit a </a:t>
            </a:r>
            <a:r>
              <a:rPr dirty="0" smtClean="0"/>
              <a:t>loop, </a:t>
            </a:r>
            <a:r>
              <a:rPr lang="en-GB" dirty="0"/>
              <a:t>(</a:t>
            </a:r>
            <a:r>
              <a:rPr dirty="0" smtClean="0"/>
              <a:t>or good stopping conditions</a:t>
            </a:r>
            <a:r>
              <a:rPr lang="en-GB" dirty="0" smtClean="0"/>
              <a:t>)</a:t>
            </a:r>
            <a:r>
              <a:rPr dirty="0" smtClean="0"/>
              <a:t>.</a:t>
            </a:r>
            <a:r>
              <a:rPr dirty="0"/>
              <a:t/>
            </a:r>
            <a:br>
              <a:rPr dirty="0"/>
            </a:br>
            <a:endParaRPr dirty="0"/>
          </a:p>
          <a:p>
            <a:pPr algn="l" defTabSz="457200">
              <a:spcBef>
                <a:spcPts val="1200"/>
              </a:spcBef>
              <a:tabLst>
                <a:tab pos="139700" algn="l"/>
                <a:tab pos="457200" algn="l"/>
              </a:tabLst>
              <a:defRPr sz="2400"/>
            </a:pPr>
            <a:r>
              <a:rPr dirty="0"/>
              <a:t>Note: Check </a:t>
            </a:r>
            <a:r>
              <a:rPr b="1" dirty="0">
                <a:latin typeface="Helvetica"/>
                <a:ea typeface="Helvetica"/>
                <a:cs typeface="Helvetica"/>
                <a:sym typeface="Helvetica"/>
              </a:rPr>
              <a:t>help (range)</a:t>
            </a:r>
            <a:r>
              <a:rPr dirty="0"/>
              <a:t> for a useful way to make lists of integers.</a:t>
            </a:r>
          </a:p>
        </p:txBody>
      </p:sp>
    </p:spTree>
    <p:extLst>
      <p:ext uri="{BB962C8B-B14F-4D97-AF65-F5344CB8AC3E}">
        <p14:creationId xmlns:p14="http://schemas.microsoft.com/office/powerpoint/2010/main" val="992551440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troduction to Computer Programming Lecture 2:…"/>
          <p:cNvSpPr txBox="1">
            <a:spLocks noGrp="1"/>
          </p:cNvSpPr>
          <p:nvPr>
            <p:ph type="ctrTitle"/>
          </p:nvPr>
        </p:nvSpPr>
        <p:spPr>
          <a:xfrm>
            <a:off x="2730501" y="2016123"/>
            <a:ext cx="7848601" cy="2476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227836">
              <a:defRPr sz="4160"/>
            </a:pPr>
            <a:r>
              <a:rPr dirty="0"/>
              <a:t>Introduction to Computer Programming Lecture </a:t>
            </a:r>
            <a:r>
              <a:rPr lang="en-GB" dirty="0" smtClean="0"/>
              <a:t>3.1.a</a:t>
            </a:r>
            <a:r>
              <a:rPr dirty="0" smtClean="0"/>
              <a:t>:</a:t>
            </a:r>
            <a:endParaRPr dirty="0"/>
          </a:p>
          <a:p>
            <a:pPr defTabSz="227836">
              <a:defRPr sz="4160"/>
            </a:pPr>
            <a:r>
              <a:rPr dirty="0"/>
              <a:t> </a:t>
            </a:r>
          </a:p>
          <a:p>
            <a:pPr defTabSz="227836">
              <a:defRPr sz="416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dirty="0" smtClean="0"/>
              <a:t>For Loops</a:t>
            </a:r>
            <a:endParaRPr dirty="0"/>
          </a:p>
        </p:txBody>
      </p:sp>
      <p:sp>
        <p:nvSpPr>
          <p:cNvPr id="120" name="Department of Engineering Mathematics"/>
          <p:cNvSpPr txBox="1"/>
          <p:nvPr/>
        </p:nvSpPr>
        <p:spPr>
          <a:xfrm>
            <a:off x="2578101" y="5499100"/>
            <a:ext cx="7848601" cy="847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defTabSz="236600">
              <a:defRPr sz="2268"/>
            </a:pPr>
            <a:r>
              <a:rPr sz="1701" dirty="0"/>
              <a:t>Department of Engineering Mathematics</a:t>
            </a:r>
          </a:p>
          <a:p>
            <a:pPr defTabSz="236600">
              <a:defRPr sz="2268"/>
            </a:pPr>
            <a:endParaRPr sz="1701" dirty="0"/>
          </a:p>
        </p:txBody>
      </p:sp>
      <p:sp>
        <p:nvSpPr>
          <p:cNvPr id="122" name="Helmut Hauser"/>
          <p:cNvSpPr txBox="1"/>
          <p:nvPr/>
        </p:nvSpPr>
        <p:spPr>
          <a:xfrm>
            <a:off x="2730501" y="4995862"/>
            <a:ext cx="7848601" cy="847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defTabSz="236600">
              <a:defRPr sz="3294"/>
            </a:pPr>
            <a:r>
              <a:rPr lang="en-GB" sz="2470" dirty="0"/>
              <a:t>Hemma Philamore </a:t>
            </a:r>
            <a:endParaRPr sz="2470" dirty="0"/>
          </a:p>
          <a:p>
            <a:pPr defTabSz="236600">
              <a:defRPr sz="1728"/>
            </a:pPr>
            <a:endParaRPr sz="1296" dirty="0"/>
          </a:p>
        </p:txBody>
      </p:sp>
    </p:spTree>
    <p:extLst>
      <p:ext uri="{BB962C8B-B14F-4D97-AF65-F5344CB8AC3E}">
        <p14:creationId xmlns:p14="http://schemas.microsoft.com/office/powerpoint/2010/main" val="190993176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Loops</a:t>
            </a:r>
          </a:p>
        </p:txBody>
      </p:sp>
      <p:sp>
        <p:nvSpPr>
          <p:cNvPr id="125" name="Do this!"/>
          <p:cNvSpPr/>
          <p:nvPr/>
        </p:nvSpPr>
        <p:spPr>
          <a:xfrm>
            <a:off x="1473351" y="3151250"/>
            <a:ext cx="1664819" cy="89038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t>Do this!</a:t>
            </a:r>
          </a:p>
        </p:txBody>
      </p:sp>
      <p:sp>
        <p:nvSpPr>
          <p:cNvPr id="126" name="Do this!"/>
          <p:cNvSpPr/>
          <p:nvPr/>
        </p:nvSpPr>
        <p:spPr>
          <a:xfrm>
            <a:off x="1473351" y="4078106"/>
            <a:ext cx="1664819" cy="89038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t>Do this!</a:t>
            </a:r>
          </a:p>
        </p:txBody>
      </p:sp>
      <p:sp>
        <p:nvSpPr>
          <p:cNvPr id="127" name="Do this!"/>
          <p:cNvSpPr/>
          <p:nvPr/>
        </p:nvSpPr>
        <p:spPr>
          <a:xfrm>
            <a:off x="1473351" y="5004963"/>
            <a:ext cx="1664819" cy="89038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t>Do this!</a:t>
            </a:r>
          </a:p>
        </p:txBody>
      </p:sp>
      <p:sp>
        <p:nvSpPr>
          <p:cNvPr id="128" name="Do this!"/>
          <p:cNvSpPr/>
          <p:nvPr/>
        </p:nvSpPr>
        <p:spPr>
          <a:xfrm>
            <a:off x="1473351" y="5931820"/>
            <a:ext cx="1664819" cy="89038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t>Do this!</a:t>
            </a:r>
          </a:p>
        </p:txBody>
      </p:sp>
      <p:grpSp>
        <p:nvGrpSpPr>
          <p:cNvPr id="136" name="Group"/>
          <p:cNvGrpSpPr/>
          <p:nvPr/>
        </p:nvGrpSpPr>
        <p:grpSpPr>
          <a:xfrm>
            <a:off x="6984410" y="3151250"/>
            <a:ext cx="2311250" cy="3440796"/>
            <a:chOff x="0" y="0"/>
            <a:chExt cx="2311249" cy="3440795"/>
          </a:xfrm>
        </p:grpSpPr>
        <p:sp>
          <p:nvSpPr>
            <p:cNvPr id="129" name="Rectangle"/>
            <p:cNvSpPr/>
            <p:nvPr/>
          </p:nvSpPr>
          <p:spPr>
            <a:xfrm rot="16200000">
              <a:off x="1462250" y="-316818"/>
              <a:ext cx="160867" cy="1505216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0" name="Arrow"/>
            <p:cNvSpPr/>
            <p:nvPr/>
          </p:nvSpPr>
          <p:spPr>
            <a:xfrm rot="5400000">
              <a:off x="197409" y="2230844"/>
              <a:ext cx="1270001" cy="515740"/>
            </a:xfrm>
            <a:prstGeom prst="rightArrow">
              <a:avLst>
                <a:gd name="adj1" fmla="val 32000"/>
                <a:gd name="adj2" fmla="val 90471"/>
              </a:avLst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1" name="Do this!"/>
            <p:cNvSpPr/>
            <p:nvPr/>
          </p:nvSpPr>
          <p:spPr>
            <a:xfrm>
              <a:off x="0" y="1248143"/>
              <a:ext cx="1664819" cy="890381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>
                  <a:solidFill>
                    <a:srgbClr val="FFFFFF"/>
                  </a:solidFill>
                </a:defRPr>
              </a:lvl1pPr>
            </a:lstStyle>
            <a:p>
              <a:r>
                <a:t>Do this!</a:t>
              </a:r>
            </a:p>
          </p:txBody>
        </p:sp>
        <p:sp>
          <p:nvSpPr>
            <p:cNvPr id="132" name="Arrow"/>
            <p:cNvSpPr/>
            <p:nvPr/>
          </p:nvSpPr>
          <p:spPr>
            <a:xfrm rot="5400000">
              <a:off x="197409" y="377130"/>
              <a:ext cx="1270001" cy="515740"/>
            </a:xfrm>
            <a:prstGeom prst="rightArrow">
              <a:avLst>
                <a:gd name="adj1" fmla="val 32000"/>
                <a:gd name="adj2" fmla="val 90471"/>
              </a:avLst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3" name="Rectangle"/>
            <p:cNvSpPr/>
            <p:nvPr/>
          </p:nvSpPr>
          <p:spPr>
            <a:xfrm rot="16200000">
              <a:off x="1462250" y="2367116"/>
              <a:ext cx="160867" cy="1505215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4" name="Rectangle"/>
            <p:cNvSpPr/>
            <p:nvPr/>
          </p:nvSpPr>
          <p:spPr>
            <a:xfrm>
              <a:off x="2167315" y="354910"/>
              <a:ext cx="143935" cy="2833754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5" name="x&lt;8"/>
            <p:cNvSpPr/>
            <p:nvPr/>
          </p:nvSpPr>
          <p:spPr>
            <a:xfrm>
              <a:off x="1222356" y="2798651"/>
              <a:ext cx="640655" cy="642145"/>
            </a:xfrm>
            <a:prstGeom prst="ellipse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x&lt;8</a:t>
              </a:r>
            </a:p>
          </p:txBody>
        </p:sp>
      </p:grpSp>
      <p:sp>
        <p:nvSpPr>
          <p:cNvPr id="137" name="# iterations"/>
          <p:cNvSpPr txBox="1"/>
          <p:nvPr/>
        </p:nvSpPr>
        <p:spPr>
          <a:xfrm>
            <a:off x="4432220" y="7386578"/>
            <a:ext cx="209708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spcBef>
                <a:spcPts val="1200"/>
              </a:spcBef>
              <a:defRPr sz="3000"/>
            </a:pPr>
            <a:r>
              <a:rPr dirty="0" smtClean="0"/>
              <a:t>#</a:t>
            </a:r>
            <a:r>
              <a:rPr lang="en-GB" dirty="0" smtClean="0"/>
              <a:t> iterations</a:t>
            </a:r>
            <a:endParaRPr baseline="3333" dirty="0"/>
          </a:p>
        </p:txBody>
      </p:sp>
      <p:sp>
        <p:nvSpPr>
          <p:cNvPr id="138" name="condition"/>
          <p:cNvSpPr txBox="1"/>
          <p:nvPr/>
        </p:nvSpPr>
        <p:spPr>
          <a:xfrm>
            <a:off x="7675548" y="7386578"/>
            <a:ext cx="178685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sz="3000"/>
            </a:lvl1pPr>
          </a:lstStyle>
          <a:p>
            <a:r>
              <a:t>condition</a:t>
            </a:r>
          </a:p>
        </p:txBody>
      </p:sp>
      <p:grpSp>
        <p:nvGrpSpPr>
          <p:cNvPr id="146" name="Group"/>
          <p:cNvGrpSpPr/>
          <p:nvPr/>
        </p:nvGrpSpPr>
        <p:grpSpPr>
          <a:xfrm>
            <a:off x="4020335" y="3151250"/>
            <a:ext cx="2311251" cy="3200158"/>
            <a:chOff x="0" y="0"/>
            <a:chExt cx="2311249" cy="3200157"/>
          </a:xfrm>
        </p:grpSpPr>
        <p:sp>
          <p:nvSpPr>
            <p:cNvPr id="139" name="Rectangle"/>
            <p:cNvSpPr/>
            <p:nvPr/>
          </p:nvSpPr>
          <p:spPr>
            <a:xfrm rot="16200000">
              <a:off x="1462250" y="-316818"/>
              <a:ext cx="160867" cy="1505216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0" name="Arrow"/>
            <p:cNvSpPr/>
            <p:nvPr/>
          </p:nvSpPr>
          <p:spPr>
            <a:xfrm rot="5400000">
              <a:off x="197409" y="2230844"/>
              <a:ext cx="1270001" cy="515740"/>
            </a:xfrm>
            <a:prstGeom prst="rightArrow">
              <a:avLst>
                <a:gd name="adj1" fmla="val 32000"/>
                <a:gd name="adj2" fmla="val 90471"/>
              </a:avLst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1" name="Arrow"/>
            <p:cNvSpPr/>
            <p:nvPr/>
          </p:nvSpPr>
          <p:spPr>
            <a:xfrm rot="5400000">
              <a:off x="197409" y="377130"/>
              <a:ext cx="1270001" cy="515740"/>
            </a:xfrm>
            <a:prstGeom prst="rightArrow">
              <a:avLst>
                <a:gd name="adj1" fmla="val 32000"/>
                <a:gd name="adj2" fmla="val 90471"/>
              </a:avLst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2" name="Rectangle"/>
            <p:cNvSpPr/>
            <p:nvPr/>
          </p:nvSpPr>
          <p:spPr>
            <a:xfrm rot="16200000">
              <a:off x="1462250" y="2367116"/>
              <a:ext cx="160867" cy="1505215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3" name="Rectangle"/>
            <p:cNvSpPr/>
            <p:nvPr/>
          </p:nvSpPr>
          <p:spPr>
            <a:xfrm>
              <a:off x="2167315" y="354910"/>
              <a:ext cx="143935" cy="2833754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4" name="4"/>
            <p:cNvSpPr/>
            <p:nvPr/>
          </p:nvSpPr>
          <p:spPr>
            <a:xfrm>
              <a:off x="1185181" y="102801"/>
              <a:ext cx="640655" cy="642145"/>
            </a:xfrm>
            <a:prstGeom prst="ellipse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145" name="Do this!"/>
            <p:cNvSpPr/>
            <p:nvPr/>
          </p:nvSpPr>
          <p:spPr>
            <a:xfrm>
              <a:off x="0" y="1248143"/>
              <a:ext cx="1664819" cy="890381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>
                  <a:solidFill>
                    <a:srgbClr val="FFFFFF"/>
                  </a:solidFill>
                </a:defRPr>
              </a:lvl1pPr>
            </a:lstStyle>
            <a:p>
              <a:r>
                <a:t>Do this!</a:t>
              </a:r>
            </a:p>
          </p:txBody>
        </p:sp>
      </p:grpSp>
      <p:sp>
        <p:nvSpPr>
          <p:cNvPr id="147" name="For Loop"/>
          <p:cNvSpPr/>
          <p:nvPr/>
        </p:nvSpPr>
        <p:spPr>
          <a:xfrm>
            <a:off x="4486359" y="8387295"/>
            <a:ext cx="1988802" cy="89038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For</a:t>
            </a:r>
            <a:r>
              <a:t> Loop</a:t>
            </a:r>
          </a:p>
        </p:txBody>
      </p:sp>
      <p:sp>
        <p:nvSpPr>
          <p:cNvPr id="148" name="While Loop"/>
          <p:cNvSpPr/>
          <p:nvPr/>
        </p:nvSpPr>
        <p:spPr>
          <a:xfrm>
            <a:off x="7574576" y="8387295"/>
            <a:ext cx="1988801" cy="89038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While</a:t>
            </a:r>
            <a:r>
              <a:t> Loop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1" animBg="1" advAuto="0"/>
      <p:bldP spid="126" grpId="2" animBg="1" advAuto="0"/>
      <p:bldP spid="127" grpId="3" animBg="1" advAuto="0"/>
      <p:bldP spid="128" grpId="4" animBg="1" advAuto="0"/>
      <p:bldP spid="136" grpId="7" animBg="1" advAuto="0"/>
      <p:bldP spid="137" grpId="6" animBg="1" advAuto="0"/>
      <p:bldP spid="138" grpId="8" animBg="1" advAuto="0"/>
      <p:bldP spid="146" grpId="5" animBg="1" advAuto="0"/>
      <p:bldP spid="147" grpId="9" animBg="1" advAuto="0"/>
      <p:bldP spid="148" grpId="1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4090" y="5382683"/>
            <a:ext cx="5106940" cy="1072276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For Loo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For Loop </a:t>
            </a:r>
          </a:p>
        </p:txBody>
      </p:sp>
      <p:sp>
        <p:nvSpPr>
          <p:cNvPr id="11" name="Rounded Rectangle"/>
          <p:cNvSpPr/>
          <p:nvPr/>
        </p:nvSpPr>
        <p:spPr>
          <a:xfrm>
            <a:off x="4634761" y="5487062"/>
            <a:ext cx="1005404" cy="452834"/>
          </a:xfrm>
          <a:prstGeom prst="roundRect">
            <a:avLst>
              <a:gd name="adj" fmla="val 33774"/>
            </a:avLst>
          </a:prstGeom>
          <a:noFill/>
          <a:ln w="38100" cap="flat">
            <a:solidFill>
              <a:schemeClr val="accent2"/>
            </a:solidFill>
            <a:prstDash val="solid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2" name="TextBox 11"/>
          <p:cNvSpPr txBox="1"/>
          <p:nvPr/>
        </p:nvSpPr>
        <p:spPr>
          <a:xfrm>
            <a:off x="3059410" y="4293338"/>
            <a:ext cx="3771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chemeClr val="accent2"/>
                </a:solidFill>
              </a:rPr>
              <a:t>Target: changes every iteration, a variable name</a:t>
            </a:r>
            <a:endParaRPr lang="en-US" sz="2000" b="1" i="1" dirty="0">
              <a:solidFill>
                <a:schemeClr val="accent2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123138" y="4954797"/>
            <a:ext cx="0" cy="53226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"/>
          <p:cNvSpPr/>
          <p:nvPr/>
        </p:nvSpPr>
        <p:spPr>
          <a:xfrm>
            <a:off x="5625831" y="5476682"/>
            <a:ext cx="450899" cy="452834"/>
          </a:xfrm>
          <a:prstGeom prst="roundRect">
            <a:avLst>
              <a:gd name="adj" fmla="val 33774"/>
            </a:avLst>
          </a:prstGeom>
          <a:noFill/>
          <a:ln w="38100" cap="flat">
            <a:solidFill>
              <a:schemeClr val="accent2"/>
            </a:solidFill>
            <a:prstDash val="solid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045482" y="3953933"/>
            <a:ext cx="1269718" cy="152274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592134" y="3567840"/>
            <a:ext cx="377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chemeClr val="accent2"/>
                </a:solidFill>
              </a:rPr>
              <a:t>Keyword ‘in’</a:t>
            </a:r>
            <a:endParaRPr lang="en-US" sz="2000" b="1" i="1" dirty="0">
              <a:solidFill>
                <a:schemeClr val="accent2"/>
              </a:solidFill>
            </a:endParaRPr>
          </a:p>
        </p:txBody>
      </p:sp>
      <p:sp>
        <p:nvSpPr>
          <p:cNvPr id="18" name="Rounded Rectangle"/>
          <p:cNvSpPr/>
          <p:nvPr/>
        </p:nvSpPr>
        <p:spPr>
          <a:xfrm>
            <a:off x="6127818" y="5476682"/>
            <a:ext cx="2751620" cy="452834"/>
          </a:xfrm>
          <a:prstGeom prst="roundRect">
            <a:avLst>
              <a:gd name="adj" fmla="val 33774"/>
            </a:avLst>
          </a:prstGeom>
          <a:noFill/>
          <a:ln w="38100" cap="flat">
            <a:solidFill>
              <a:schemeClr val="accent2"/>
            </a:solidFill>
            <a:prstDash val="solid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9" name="TextBox 18"/>
          <p:cNvSpPr txBox="1"/>
          <p:nvPr/>
        </p:nvSpPr>
        <p:spPr>
          <a:xfrm>
            <a:off x="6918066" y="4569780"/>
            <a:ext cx="1191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smtClean="0">
                <a:solidFill>
                  <a:schemeClr val="accent2"/>
                </a:solidFill>
              </a:rPr>
              <a:t>List</a:t>
            </a:r>
            <a:endParaRPr lang="en-US" sz="2000" b="1" i="1" dirty="0">
              <a:solidFill>
                <a:schemeClr val="accent2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492978" y="4917523"/>
            <a:ext cx="0" cy="53226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101281" y="6436308"/>
            <a:ext cx="1556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smtClean="0">
                <a:solidFill>
                  <a:schemeClr val="accent2"/>
                </a:solidFill>
              </a:rPr>
              <a:t>Colon</a:t>
            </a:r>
            <a:endParaRPr lang="en-US" sz="2000" b="1" i="1" dirty="0">
              <a:solidFill>
                <a:schemeClr val="accent2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8879438" y="5922694"/>
            <a:ext cx="0" cy="53226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329444" y="7042298"/>
            <a:ext cx="56147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 sz="2400">
                <a:solidFill>
                  <a:srgbClr val="FFFFFF"/>
                </a:solidFill>
              </a:defRPr>
            </a:pPr>
            <a:r>
              <a:rPr lang="en-US" sz="2000" b="1" i="1" dirty="0">
                <a:solidFill>
                  <a:schemeClr val="accent2"/>
                </a:solidFill>
              </a:rPr>
              <a:t>Block of code carried out </a:t>
            </a:r>
            <a:r>
              <a:rPr lang="en-US" sz="2000" b="1" i="1" dirty="0">
                <a:solidFill>
                  <a:schemeClr val="accent2"/>
                </a:solidFill>
                <a:latin typeface="Helvetica"/>
                <a:ea typeface="Helvetica"/>
                <a:cs typeface="Helvetica"/>
                <a:sym typeface="Helvetica"/>
              </a:rPr>
              <a:t>every</a:t>
            </a:r>
            <a:r>
              <a:rPr lang="en-US" sz="2000" b="1" i="1" dirty="0">
                <a:solidFill>
                  <a:schemeClr val="accent2"/>
                </a:solidFill>
              </a:rPr>
              <a:t> iteration!</a:t>
            </a:r>
          </a:p>
          <a:p>
            <a:pPr algn="l">
              <a:defRPr sz="2400">
                <a:solidFill>
                  <a:srgbClr val="FFFFFF"/>
                </a:solidFill>
              </a:defRPr>
            </a:pPr>
            <a:r>
              <a:rPr lang="en-US" sz="2000" b="1" i="1" dirty="0">
                <a:solidFill>
                  <a:schemeClr val="accent2"/>
                </a:solidFill>
              </a:rPr>
              <a:t>Use target value in a sensible way</a:t>
            </a:r>
          </a:p>
        </p:txBody>
      </p:sp>
      <p:sp>
        <p:nvSpPr>
          <p:cNvPr id="24" name="Rounded Rectangle"/>
          <p:cNvSpPr/>
          <p:nvPr/>
        </p:nvSpPr>
        <p:spPr>
          <a:xfrm>
            <a:off x="4389124" y="6007315"/>
            <a:ext cx="2223947" cy="452834"/>
          </a:xfrm>
          <a:prstGeom prst="roundRect">
            <a:avLst>
              <a:gd name="adj" fmla="val 33774"/>
            </a:avLst>
          </a:prstGeom>
          <a:noFill/>
          <a:ln w="38100" cap="flat">
            <a:solidFill>
              <a:schemeClr val="accent2"/>
            </a:solidFill>
            <a:prstDash val="solid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486906" y="6510712"/>
            <a:ext cx="0" cy="53226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577525" y="6270990"/>
            <a:ext cx="623538" cy="59676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244387" y="6796937"/>
            <a:ext cx="2144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smtClean="0">
                <a:solidFill>
                  <a:schemeClr val="accent2"/>
                </a:solidFill>
              </a:rPr>
              <a:t>Indentation</a:t>
            </a:r>
            <a:endParaRPr lang="en-US" sz="2000" b="1" i="1" dirty="0">
              <a:solidFill>
                <a:schemeClr val="accent2"/>
              </a:solidFill>
            </a:endParaRPr>
          </a:p>
        </p:txBody>
      </p:sp>
      <p:sp>
        <p:nvSpPr>
          <p:cNvPr id="31" name="Rounded Rectangle"/>
          <p:cNvSpPr/>
          <p:nvPr/>
        </p:nvSpPr>
        <p:spPr>
          <a:xfrm>
            <a:off x="4041519" y="5498604"/>
            <a:ext cx="603300" cy="429749"/>
          </a:xfrm>
          <a:prstGeom prst="roundRect">
            <a:avLst>
              <a:gd name="adj" fmla="val 33774"/>
            </a:avLst>
          </a:prstGeom>
          <a:noFill/>
          <a:ln w="38100" cap="flat">
            <a:solidFill>
              <a:schemeClr val="accent2"/>
            </a:solidFill>
            <a:prstDash val="solid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32" name="TextBox 31"/>
          <p:cNvSpPr txBox="1"/>
          <p:nvPr/>
        </p:nvSpPr>
        <p:spPr>
          <a:xfrm>
            <a:off x="636187" y="5148238"/>
            <a:ext cx="377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chemeClr val="accent2"/>
                </a:solidFill>
              </a:rPr>
              <a:t>Keyword ‘for’</a:t>
            </a:r>
            <a:endParaRPr lang="en-US" sz="2000" b="1" i="1" dirty="0">
              <a:solidFill>
                <a:schemeClr val="accent2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383268" y="5457525"/>
            <a:ext cx="569362" cy="33569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64090" y="5382683"/>
            <a:ext cx="5106940" cy="1072276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For Loo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For Loop </a:t>
            </a:r>
          </a:p>
        </p:txBody>
      </p:sp>
    </p:spTree>
    <p:extLst>
      <p:ext uri="{BB962C8B-B14F-4D97-AF65-F5344CB8AC3E}">
        <p14:creationId xmlns:p14="http://schemas.microsoft.com/office/powerpoint/2010/main" val="166114204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1364" y="1938978"/>
            <a:ext cx="5703761" cy="1197588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For Loop"/>
          <p:cNvSpPr txBox="1">
            <a:spLocks noGrp="1"/>
          </p:cNvSpPr>
          <p:nvPr>
            <p:ph type="title"/>
          </p:nvPr>
        </p:nvSpPr>
        <p:spPr>
          <a:xfrm>
            <a:off x="952500" y="-140811"/>
            <a:ext cx="11099800" cy="2159001"/>
          </a:xfrm>
          <a:prstGeom prst="rect">
            <a:avLst/>
          </a:prstGeom>
        </p:spPr>
        <p:txBody>
          <a:bodyPr/>
          <a:lstStyle/>
          <a:p>
            <a:r>
              <a:t>For Loop </a:t>
            </a:r>
          </a:p>
        </p:txBody>
      </p:sp>
      <p:sp>
        <p:nvSpPr>
          <p:cNvPr id="162" name="e.g. [1,4,5,7]"/>
          <p:cNvSpPr/>
          <p:nvPr/>
        </p:nvSpPr>
        <p:spPr>
          <a:xfrm>
            <a:off x="6536729" y="1915399"/>
            <a:ext cx="5332414" cy="8901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24" y="0"/>
                </a:moveTo>
                <a:cubicBezTo>
                  <a:pt x="10482" y="0"/>
                  <a:pt x="10123" y="2147"/>
                  <a:pt x="10123" y="4796"/>
                </a:cubicBezTo>
                <a:lnTo>
                  <a:pt x="10123" y="5749"/>
                </a:lnTo>
                <a:lnTo>
                  <a:pt x="0" y="9100"/>
                </a:lnTo>
                <a:lnTo>
                  <a:pt x="10123" y="12452"/>
                </a:lnTo>
                <a:lnTo>
                  <a:pt x="10123" y="16804"/>
                </a:lnTo>
                <a:cubicBezTo>
                  <a:pt x="10123" y="19453"/>
                  <a:pt x="10482" y="21600"/>
                  <a:pt x="10924" y="21600"/>
                </a:cubicBezTo>
                <a:lnTo>
                  <a:pt x="20799" y="21600"/>
                </a:lnTo>
                <a:cubicBezTo>
                  <a:pt x="21242" y="21600"/>
                  <a:pt x="21600" y="19453"/>
                  <a:pt x="21600" y="16804"/>
                </a:cubicBezTo>
                <a:lnTo>
                  <a:pt x="21600" y="4796"/>
                </a:lnTo>
                <a:cubicBezTo>
                  <a:pt x="21600" y="2147"/>
                  <a:pt x="21242" y="0"/>
                  <a:pt x="20799" y="0"/>
                </a:cubicBezTo>
                <a:lnTo>
                  <a:pt x="10924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GB" dirty="0" smtClean="0"/>
              <a:t>                              </a:t>
            </a:r>
            <a:r>
              <a:rPr dirty="0" smtClean="0"/>
              <a:t>e.g</a:t>
            </a:r>
            <a:r>
              <a:rPr dirty="0"/>
              <a:t>. [1,4,5,7]</a:t>
            </a:r>
          </a:p>
        </p:txBody>
      </p:sp>
      <p:sp>
        <p:nvSpPr>
          <p:cNvPr id="163" name="e.g. print (2*item)"/>
          <p:cNvSpPr/>
          <p:nvPr/>
        </p:nvSpPr>
        <p:spPr>
          <a:xfrm>
            <a:off x="3816680" y="3093868"/>
            <a:ext cx="6387705" cy="11025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4080" y="9797"/>
                </a:lnTo>
                <a:lnTo>
                  <a:pt x="4080" y="17728"/>
                </a:lnTo>
                <a:cubicBezTo>
                  <a:pt x="4080" y="19867"/>
                  <a:pt x="4379" y="21600"/>
                  <a:pt x="4748" y="21600"/>
                </a:cubicBezTo>
                <a:lnTo>
                  <a:pt x="20930" y="21600"/>
                </a:lnTo>
                <a:cubicBezTo>
                  <a:pt x="21300" y="21600"/>
                  <a:pt x="21600" y="19867"/>
                  <a:pt x="21600" y="17728"/>
                </a:cubicBezTo>
                <a:lnTo>
                  <a:pt x="21600" y="8032"/>
                </a:lnTo>
                <a:cubicBezTo>
                  <a:pt x="21600" y="5893"/>
                  <a:pt x="21300" y="4160"/>
                  <a:pt x="20930" y="4160"/>
                </a:cubicBezTo>
                <a:lnTo>
                  <a:pt x="4748" y="4160"/>
                </a:lnTo>
                <a:cubicBezTo>
                  <a:pt x="4642" y="4160"/>
                  <a:pt x="4543" y="4317"/>
                  <a:pt x="4454" y="4572"/>
                </a:cubicBezTo>
                <a:lnTo>
                  <a:pt x="0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endParaRPr lang="en-GB" dirty="0" smtClean="0"/>
          </a:p>
          <a:p>
            <a:r>
              <a:rPr dirty="0" smtClean="0"/>
              <a:t>e.g</a:t>
            </a:r>
            <a:r>
              <a:rPr dirty="0"/>
              <a:t>. print (2*item)</a:t>
            </a:r>
          </a:p>
        </p:txBody>
      </p:sp>
      <p:grpSp>
        <p:nvGrpSpPr>
          <p:cNvPr id="167" name="Group"/>
          <p:cNvGrpSpPr/>
          <p:nvPr/>
        </p:nvGrpSpPr>
        <p:grpSpPr>
          <a:xfrm>
            <a:off x="3081208" y="4914186"/>
            <a:ext cx="5961851" cy="760518"/>
            <a:chOff x="0" y="0"/>
            <a:chExt cx="5961850" cy="760516"/>
          </a:xfrm>
        </p:grpSpPr>
        <p:sp>
          <p:nvSpPr>
            <p:cNvPr id="164" name="current value of Item"/>
            <p:cNvSpPr/>
            <p:nvPr/>
          </p:nvSpPr>
          <p:spPr>
            <a:xfrm>
              <a:off x="1083733" y="0"/>
              <a:ext cx="2293403" cy="760517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solidFill>
                    <a:srgbClr val="FFFFFF"/>
                  </a:solidFill>
                </a:defRPr>
              </a:lvl1pPr>
            </a:lstStyle>
            <a:p>
              <a:r>
                <a:t>current value of Item</a:t>
              </a:r>
            </a:p>
          </p:txBody>
        </p:sp>
        <p:sp>
          <p:nvSpPr>
            <p:cNvPr id="165" name="#"/>
            <p:cNvSpPr/>
            <p:nvPr/>
          </p:nvSpPr>
          <p:spPr>
            <a:xfrm>
              <a:off x="0" y="0"/>
              <a:ext cx="792421" cy="760517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solidFill>
                    <a:srgbClr val="FFFFFF"/>
                  </a:solidFill>
                </a:defRPr>
              </a:lvl1pPr>
            </a:lstStyle>
            <a:p>
              <a:r>
                <a:t>#</a:t>
              </a:r>
            </a:p>
          </p:txBody>
        </p:sp>
        <p:sp>
          <p:nvSpPr>
            <p:cNvPr id="166" name="printing out"/>
            <p:cNvSpPr/>
            <p:nvPr/>
          </p:nvSpPr>
          <p:spPr>
            <a:xfrm>
              <a:off x="3668448" y="0"/>
              <a:ext cx="2293403" cy="760517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solidFill>
                    <a:srgbClr val="FFFFFF"/>
                  </a:solidFill>
                </a:defRPr>
              </a:lvl1pPr>
            </a:lstStyle>
            <a:p>
              <a:r>
                <a:t>printing out</a:t>
              </a:r>
            </a:p>
          </p:txBody>
        </p:sp>
      </p:grpSp>
      <p:grpSp>
        <p:nvGrpSpPr>
          <p:cNvPr id="171" name="Group"/>
          <p:cNvGrpSpPr/>
          <p:nvPr/>
        </p:nvGrpSpPr>
        <p:grpSpPr>
          <a:xfrm>
            <a:off x="3081208" y="5937566"/>
            <a:ext cx="5961851" cy="660004"/>
            <a:chOff x="0" y="0"/>
            <a:chExt cx="5961850" cy="660003"/>
          </a:xfrm>
        </p:grpSpPr>
        <p:sp>
          <p:nvSpPr>
            <p:cNvPr id="168" name="1"/>
            <p:cNvSpPr/>
            <p:nvPr/>
          </p:nvSpPr>
          <p:spPr>
            <a:xfrm>
              <a:off x="0" y="0"/>
              <a:ext cx="792421" cy="660004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69" name="item = 1"/>
            <p:cNvSpPr/>
            <p:nvPr/>
          </p:nvSpPr>
          <p:spPr>
            <a:xfrm>
              <a:off x="1083733" y="0"/>
              <a:ext cx="2293403" cy="660004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solidFill>
                    <a:srgbClr val="FFFFFF"/>
                  </a:solidFill>
                </a:defRPr>
              </a:lvl1pPr>
            </a:lstStyle>
            <a:p>
              <a:r>
                <a:t>item = 1</a:t>
              </a:r>
            </a:p>
          </p:txBody>
        </p:sp>
        <p:sp>
          <p:nvSpPr>
            <p:cNvPr id="170" name="2"/>
            <p:cNvSpPr/>
            <p:nvPr/>
          </p:nvSpPr>
          <p:spPr>
            <a:xfrm>
              <a:off x="3668448" y="0"/>
              <a:ext cx="2293403" cy="660004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solidFill>
                    <a:srgbClr val="FFFFFF"/>
                  </a:solidFill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175" name="Group"/>
          <p:cNvGrpSpPr/>
          <p:nvPr/>
        </p:nvGrpSpPr>
        <p:grpSpPr>
          <a:xfrm>
            <a:off x="3081208" y="6860433"/>
            <a:ext cx="5961851" cy="660004"/>
            <a:chOff x="0" y="0"/>
            <a:chExt cx="5961850" cy="660003"/>
          </a:xfrm>
        </p:grpSpPr>
        <p:sp>
          <p:nvSpPr>
            <p:cNvPr id="172" name="2"/>
            <p:cNvSpPr/>
            <p:nvPr/>
          </p:nvSpPr>
          <p:spPr>
            <a:xfrm>
              <a:off x="0" y="0"/>
              <a:ext cx="792421" cy="660004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>
                  <a:solidFill>
                    <a:srgbClr val="FFFFFF"/>
                  </a:solidFill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73" name="item = 4"/>
            <p:cNvSpPr/>
            <p:nvPr/>
          </p:nvSpPr>
          <p:spPr>
            <a:xfrm>
              <a:off x="1083733" y="0"/>
              <a:ext cx="2293403" cy="660004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solidFill>
                    <a:srgbClr val="FFFFFF"/>
                  </a:solidFill>
                </a:defRPr>
              </a:lvl1pPr>
            </a:lstStyle>
            <a:p>
              <a:r>
                <a:t>item = 4</a:t>
              </a:r>
            </a:p>
          </p:txBody>
        </p:sp>
        <p:sp>
          <p:nvSpPr>
            <p:cNvPr id="174" name="8"/>
            <p:cNvSpPr/>
            <p:nvPr/>
          </p:nvSpPr>
          <p:spPr>
            <a:xfrm>
              <a:off x="3668448" y="0"/>
              <a:ext cx="2293403" cy="660004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solidFill>
                    <a:srgbClr val="FFFFFF"/>
                  </a:solidFill>
                </a:defRPr>
              </a:lvl1pPr>
            </a:lstStyle>
            <a:p>
              <a:r>
                <a:t>8</a:t>
              </a:r>
            </a:p>
          </p:txBody>
        </p:sp>
      </p:grpSp>
      <p:grpSp>
        <p:nvGrpSpPr>
          <p:cNvPr id="179" name="Group"/>
          <p:cNvGrpSpPr/>
          <p:nvPr/>
        </p:nvGrpSpPr>
        <p:grpSpPr>
          <a:xfrm>
            <a:off x="3081208" y="7783300"/>
            <a:ext cx="5961851" cy="660004"/>
            <a:chOff x="0" y="0"/>
            <a:chExt cx="5961850" cy="660003"/>
          </a:xfrm>
        </p:grpSpPr>
        <p:sp>
          <p:nvSpPr>
            <p:cNvPr id="176" name="3"/>
            <p:cNvSpPr/>
            <p:nvPr/>
          </p:nvSpPr>
          <p:spPr>
            <a:xfrm>
              <a:off x="0" y="0"/>
              <a:ext cx="792421" cy="660004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>
                  <a:solidFill>
                    <a:srgbClr val="FFFFFF"/>
                  </a:solidFill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177" name="item = 5"/>
            <p:cNvSpPr/>
            <p:nvPr/>
          </p:nvSpPr>
          <p:spPr>
            <a:xfrm>
              <a:off x="1083733" y="0"/>
              <a:ext cx="2293403" cy="660004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solidFill>
                    <a:srgbClr val="FFFFFF"/>
                  </a:solidFill>
                </a:defRPr>
              </a:lvl1pPr>
            </a:lstStyle>
            <a:p>
              <a:r>
                <a:t>item = 5</a:t>
              </a:r>
            </a:p>
          </p:txBody>
        </p:sp>
        <p:sp>
          <p:nvSpPr>
            <p:cNvPr id="178" name="10"/>
            <p:cNvSpPr/>
            <p:nvPr/>
          </p:nvSpPr>
          <p:spPr>
            <a:xfrm>
              <a:off x="3668448" y="0"/>
              <a:ext cx="2293403" cy="660004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solidFill>
                    <a:srgbClr val="FFFFFF"/>
                  </a:solidFill>
                </a:defRPr>
              </a:lvl1pPr>
            </a:lstStyle>
            <a:p>
              <a:r>
                <a:t>10</a:t>
              </a:r>
            </a:p>
          </p:txBody>
        </p:sp>
      </p:grpSp>
      <p:grpSp>
        <p:nvGrpSpPr>
          <p:cNvPr id="183" name="Group"/>
          <p:cNvGrpSpPr/>
          <p:nvPr/>
        </p:nvGrpSpPr>
        <p:grpSpPr>
          <a:xfrm>
            <a:off x="3081208" y="8706166"/>
            <a:ext cx="5961851" cy="660004"/>
            <a:chOff x="0" y="0"/>
            <a:chExt cx="5961850" cy="660003"/>
          </a:xfrm>
        </p:grpSpPr>
        <p:sp>
          <p:nvSpPr>
            <p:cNvPr id="180" name="4"/>
            <p:cNvSpPr/>
            <p:nvPr/>
          </p:nvSpPr>
          <p:spPr>
            <a:xfrm>
              <a:off x="0" y="0"/>
              <a:ext cx="792421" cy="660004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>
                  <a:solidFill>
                    <a:srgbClr val="FFFFFF"/>
                  </a:solidFill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181" name="item = 7"/>
            <p:cNvSpPr/>
            <p:nvPr/>
          </p:nvSpPr>
          <p:spPr>
            <a:xfrm>
              <a:off x="1083733" y="0"/>
              <a:ext cx="2293403" cy="660004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solidFill>
                    <a:srgbClr val="FFFFFF"/>
                  </a:solidFill>
                </a:defRPr>
              </a:lvl1pPr>
            </a:lstStyle>
            <a:p>
              <a:r>
                <a:t>item = 7</a:t>
              </a:r>
            </a:p>
          </p:txBody>
        </p:sp>
        <p:sp>
          <p:nvSpPr>
            <p:cNvPr id="182" name="14"/>
            <p:cNvSpPr/>
            <p:nvPr/>
          </p:nvSpPr>
          <p:spPr>
            <a:xfrm>
              <a:off x="3668448" y="0"/>
              <a:ext cx="2293403" cy="660004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solidFill>
                    <a:srgbClr val="FFFFFF"/>
                  </a:solidFill>
                </a:defRPr>
              </a:lvl1pPr>
            </a:lstStyle>
            <a:p>
              <a:r>
                <a:t>14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1" animBg="1" advAuto="0"/>
      <p:bldP spid="163" grpId="2" animBg="1" advAuto="0"/>
      <p:bldP spid="167" grpId="3" animBg="1" advAuto="0"/>
      <p:bldP spid="171" grpId="4" animBg="1" advAuto="0"/>
      <p:bldP spid="175" grpId="5" animBg="1" advAuto="0"/>
      <p:bldP spid="179" grpId="6" animBg="1" advAuto="0"/>
      <p:bldP spid="183" grpId="7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33639" y="5272616"/>
            <a:ext cx="4937522" cy="1288839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For Loo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For Loop </a:t>
            </a:r>
          </a:p>
        </p:txBody>
      </p:sp>
      <p:sp>
        <p:nvSpPr>
          <p:cNvPr id="11" name="Rounded Rectangle"/>
          <p:cNvSpPr/>
          <p:nvPr/>
        </p:nvSpPr>
        <p:spPr>
          <a:xfrm>
            <a:off x="4634761" y="5487062"/>
            <a:ext cx="1702296" cy="452834"/>
          </a:xfrm>
          <a:prstGeom prst="roundRect">
            <a:avLst>
              <a:gd name="adj" fmla="val 33774"/>
            </a:avLst>
          </a:prstGeom>
          <a:noFill/>
          <a:ln w="38100" cap="flat">
            <a:solidFill>
              <a:schemeClr val="accent2"/>
            </a:solidFill>
            <a:prstDash val="solid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2" name="TextBox 11"/>
          <p:cNvSpPr txBox="1"/>
          <p:nvPr/>
        </p:nvSpPr>
        <p:spPr>
          <a:xfrm>
            <a:off x="3059410" y="4293338"/>
            <a:ext cx="3771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chemeClr val="accent2"/>
                </a:solidFill>
              </a:rPr>
              <a:t>Target: changes every iteration, a variable name</a:t>
            </a:r>
            <a:endParaRPr lang="en-US" sz="2000" b="1" i="1" dirty="0">
              <a:solidFill>
                <a:schemeClr val="accent2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123138" y="4954797"/>
            <a:ext cx="0" cy="53226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"/>
          <p:cNvSpPr/>
          <p:nvPr/>
        </p:nvSpPr>
        <p:spPr>
          <a:xfrm>
            <a:off x="6337058" y="5457525"/>
            <a:ext cx="450899" cy="452834"/>
          </a:xfrm>
          <a:prstGeom prst="roundRect">
            <a:avLst>
              <a:gd name="adj" fmla="val 33774"/>
            </a:avLst>
          </a:prstGeom>
          <a:noFill/>
          <a:ln w="38100" cap="flat">
            <a:solidFill>
              <a:schemeClr val="accent2"/>
            </a:solidFill>
            <a:prstDash val="solid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cxnSp>
        <p:nvCxnSpPr>
          <p:cNvPr id="15" name="Straight Arrow Connector 14"/>
          <p:cNvCxnSpPr>
            <a:endCxn id="14" idx="0"/>
          </p:cNvCxnSpPr>
          <p:nvPr/>
        </p:nvCxnSpPr>
        <p:spPr>
          <a:xfrm flipH="1">
            <a:off x="6562508" y="3953933"/>
            <a:ext cx="752692" cy="150359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592134" y="3567840"/>
            <a:ext cx="377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chemeClr val="accent2"/>
                </a:solidFill>
              </a:rPr>
              <a:t>Keyword ‘in’</a:t>
            </a:r>
            <a:endParaRPr lang="en-US" sz="2000" b="1" i="1" dirty="0">
              <a:solidFill>
                <a:schemeClr val="accent2"/>
              </a:solidFill>
            </a:endParaRPr>
          </a:p>
        </p:txBody>
      </p:sp>
      <p:sp>
        <p:nvSpPr>
          <p:cNvPr id="18" name="Rounded Rectangle"/>
          <p:cNvSpPr/>
          <p:nvPr/>
        </p:nvSpPr>
        <p:spPr>
          <a:xfrm>
            <a:off x="6825434" y="5476682"/>
            <a:ext cx="1575351" cy="452834"/>
          </a:xfrm>
          <a:prstGeom prst="roundRect">
            <a:avLst>
              <a:gd name="adj" fmla="val 33774"/>
            </a:avLst>
          </a:prstGeom>
          <a:noFill/>
          <a:ln w="38100" cap="flat">
            <a:solidFill>
              <a:schemeClr val="accent2"/>
            </a:solidFill>
            <a:prstDash val="solid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9" name="TextBox 18"/>
          <p:cNvSpPr txBox="1"/>
          <p:nvPr/>
        </p:nvSpPr>
        <p:spPr>
          <a:xfrm>
            <a:off x="7770332" y="4055431"/>
            <a:ext cx="54505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1" dirty="0" smtClean="0">
                <a:solidFill>
                  <a:schemeClr val="accent2"/>
                </a:solidFill>
              </a:rPr>
              <a:t>R</a:t>
            </a:r>
            <a:r>
              <a:rPr lang="en-US" sz="2000" b="1" i="1" smtClean="0">
                <a:solidFill>
                  <a:schemeClr val="accent2"/>
                </a:solidFill>
              </a:rPr>
              <a:t>ange </a:t>
            </a:r>
            <a:r>
              <a:rPr lang="en-US" sz="2000" b="1" i="1" dirty="0">
                <a:solidFill>
                  <a:schemeClr val="accent2"/>
                </a:solidFill>
              </a:rPr>
              <a:t>gives you a </a:t>
            </a:r>
            <a:r>
              <a:rPr lang="en-US" sz="2000" b="1" i="1">
                <a:solidFill>
                  <a:schemeClr val="accent2"/>
                </a:solidFill>
              </a:rPr>
              <a:t>list </a:t>
            </a:r>
            <a:endParaRPr lang="en-US" sz="2000" b="1" i="1" smtClean="0">
              <a:solidFill>
                <a:schemeClr val="accent2"/>
              </a:solidFill>
            </a:endParaRPr>
          </a:p>
          <a:p>
            <a:pPr algn="l"/>
            <a:r>
              <a:rPr lang="en-US" sz="2000" b="1" i="1" dirty="0" smtClean="0">
                <a:solidFill>
                  <a:schemeClr val="accent2"/>
                </a:solidFill>
              </a:rPr>
              <a:t>of </a:t>
            </a:r>
            <a:r>
              <a:rPr lang="en-US" sz="2000" b="1" i="1" dirty="0">
                <a:solidFill>
                  <a:schemeClr val="accent2"/>
                </a:solidFill>
              </a:rPr>
              <a:t>values from 0 to N-1</a:t>
            </a:r>
          </a:p>
          <a:p>
            <a:pPr algn="l"/>
            <a:r>
              <a:rPr lang="en-US" sz="2000" b="1" i="1" dirty="0">
                <a:solidFill>
                  <a:schemeClr val="accent2"/>
                </a:solidFill>
              </a:rPr>
              <a:t>range(4) → 0,1,2,3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7492978" y="4954797"/>
            <a:ext cx="277354" cy="49499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770332" y="6410359"/>
            <a:ext cx="1556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smtClean="0">
                <a:solidFill>
                  <a:schemeClr val="accent2"/>
                </a:solidFill>
              </a:rPr>
              <a:t>Colon</a:t>
            </a:r>
            <a:endParaRPr lang="en-US" sz="2000" b="1" i="1" dirty="0">
              <a:solidFill>
                <a:schemeClr val="accent2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8548489" y="5896745"/>
            <a:ext cx="0" cy="53226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329444" y="7042298"/>
            <a:ext cx="56147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 sz="2400">
                <a:solidFill>
                  <a:srgbClr val="FFFFFF"/>
                </a:solidFill>
              </a:defRPr>
            </a:pPr>
            <a:r>
              <a:rPr lang="en-US" sz="2000" b="1" i="1" dirty="0">
                <a:solidFill>
                  <a:schemeClr val="accent2"/>
                </a:solidFill>
              </a:rPr>
              <a:t>Block of code carried out </a:t>
            </a:r>
            <a:r>
              <a:rPr lang="en-US" sz="2000" b="1" i="1" dirty="0">
                <a:solidFill>
                  <a:schemeClr val="accent2"/>
                </a:solidFill>
                <a:latin typeface="Helvetica"/>
                <a:ea typeface="Helvetica"/>
                <a:cs typeface="Helvetica"/>
                <a:sym typeface="Helvetica"/>
              </a:rPr>
              <a:t>every</a:t>
            </a:r>
            <a:r>
              <a:rPr lang="en-US" sz="2000" b="1" i="1" dirty="0">
                <a:solidFill>
                  <a:schemeClr val="accent2"/>
                </a:solidFill>
              </a:rPr>
              <a:t> iteration!</a:t>
            </a:r>
          </a:p>
          <a:p>
            <a:pPr algn="l">
              <a:defRPr sz="2400">
                <a:solidFill>
                  <a:srgbClr val="FFFFFF"/>
                </a:solidFill>
              </a:defRPr>
            </a:pPr>
            <a:r>
              <a:rPr lang="en-US" sz="2000" b="1" i="1" dirty="0">
                <a:solidFill>
                  <a:schemeClr val="accent2"/>
                </a:solidFill>
              </a:rPr>
              <a:t>Use target value in a sensible way</a:t>
            </a:r>
          </a:p>
        </p:txBody>
      </p:sp>
      <p:sp>
        <p:nvSpPr>
          <p:cNvPr id="24" name="Rounded Rectangle"/>
          <p:cNvSpPr/>
          <p:nvPr/>
        </p:nvSpPr>
        <p:spPr>
          <a:xfrm>
            <a:off x="4389124" y="6007315"/>
            <a:ext cx="3381208" cy="452834"/>
          </a:xfrm>
          <a:prstGeom prst="roundRect">
            <a:avLst>
              <a:gd name="adj" fmla="val 33774"/>
            </a:avLst>
          </a:prstGeom>
          <a:noFill/>
          <a:ln w="38100" cap="flat">
            <a:solidFill>
              <a:schemeClr val="accent2"/>
            </a:solidFill>
            <a:prstDash val="solid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486906" y="6510712"/>
            <a:ext cx="0" cy="53226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577525" y="6270990"/>
            <a:ext cx="623538" cy="59676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244387" y="6796937"/>
            <a:ext cx="2144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smtClean="0">
                <a:solidFill>
                  <a:schemeClr val="accent2"/>
                </a:solidFill>
              </a:rPr>
              <a:t>Indentation</a:t>
            </a:r>
            <a:endParaRPr lang="en-US" sz="2000" b="1" i="1" dirty="0">
              <a:solidFill>
                <a:schemeClr val="accent2"/>
              </a:solidFill>
            </a:endParaRPr>
          </a:p>
        </p:txBody>
      </p:sp>
      <p:sp>
        <p:nvSpPr>
          <p:cNvPr id="31" name="Rounded Rectangle"/>
          <p:cNvSpPr/>
          <p:nvPr/>
        </p:nvSpPr>
        <p:spPr>
          <a:xfrm>
            <a:off x="4041519" y="5498604"/>
            <a:ext cx="603300" cy="429749"/>
          </a:xfrm>
          <a:prstGeom prst="roundRect">
            <a:avLst>
              <a:gd name="adj" fmla="val 33774"/>
            </a:avLst>
          </a:prstGeom>
          <a:noFill/>
          <a:ln w="38100" cap="flat">
            <a:solidFill>
              <a:schemeClr val="accent2"/>
            </a:solidFill>
            <a:prstDash val="solid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32" name="TextBox 31"/>
          <p:cNvSpPr txBox="1"/>
          <p:nvPr/>
        </p:nvSpPr>
        <p:spPr>
          <a:xfrm>
            <a:off x="636187" y="5148238"/>
            <a:ext cx="377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chemeClr val="accent2"/>
                </a:solidFill>
              </a:rPr>
              <a:t>Keyword ‘for’</a:t>
            </a:r>
            <a:endParaRPr lang="en-US" sz="2000" b="1" i="1" dirty="0">
              <a:solidFill>
                <a:schemeClr val="accent2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383268" y="5457525"/>
            <a:ext cx="569362" cy="33569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924311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For Loo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For Loop </a:t>
            </a:r>
          </a:p>
        </p:txBody>
      </p:sp>
      <p:pic>
        <p:nvPicPr>
          <p:cNvPr id="196" name="Image" descr="Image"/>
          <p:cNvPicPr>
            <a:picLocks noChangeAspect="1"/>
          </p:cNvPicPr>
          <p:nvPr/>
        </p:nvPicPr>
        <p:blipFill rotWithShape="1">
          <a:blip r:embed="rId2">
            <a:extLst/>
          </a:blip>
          <a:srcRect b="70562"/>
          <a:stretch/>
        </p:blipFill>
        <p:spPr>
          <a:xfrm>
            <a:off x="4959349" y="3558249"/>
            <a:ext cx="6525946" cy="271396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rinting even/odd numbe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19937">
              <a:defRPr sz="7119"/>
            </a:lvl1pPr>
          </a:lstStyle>
          <a:p>
            <a:r>
              <a:rPr lang="en-GB" sz="6000" dirty="0" smtClean="0"/>
              <a:t>Loops and Control Flow</a:t>
            </a:r>
            <a:br>
              <a:rPr lang="en-GB" sz="6000" dirty="0" smtClean="0"/>
            </a:br>
            <a:r>
              <a:rPr sz="4800" dirty="0" smtClean="0"/>
              <a:t>Printing </a:t>
            </a:r>
            <a:r>
              <a:rPr sz="4800" dirty="0"/>
              <a:t>even/odd numbers</a:t>
            </a:r>
            <a:endParaRPr sz="6000" dirty="0"/>
          </a:p>
        </p:txBody>
      </p:sp>
      <p:sp>
        <p:nvSpPr>
          <p:cNvPr id="213" name="even numbers"/>
          <p:cNvSpPr txBox="1"/>
          <p:nvPr/>
        </p:nvSpPr>
        <p:spPr>
          <a:xfrm>
            <a:off x="8945548" y="3431116"/>
            <a:ext cx="260508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sz="3000"/>
            </a:lvl1pPr>
          </a:lstStyle>
          <a:p>
            <a:r>
              <a:t>even numbers</a:t>
            </a:r>
          </a:p>
        </p:txBody>
      </p:sp>
      <p:sp>
        <p:nvSpPr>
          <p:cNvPr id="214" name="odd numbers"/>
          <p:cNvSpPr txBox="1"/>
          <p:nvPr/>
        </p:nvSpPr>
        <p:spPr>
          <a:xfrm>
            <a:off x="8945548" y="7215716"/>
            <a:ext cx="260508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sz="3000"/>
            </a:lvl1pPr>
          </a:lstStyle>
          <a:p>
            <a:r>
              <a:t>odd numbers</a:t>
            </a:r>
          </a:p>
        </p:txBody>
      </p:sp>
      <p:sp>
        <p:nvSpPr>
          <p:cNvPr id="215" name="Oval"/>
          <p:cNvSpPr/>
          <p:nvPr/>
        </p:nvSpPr>
        <p:spPr>
          <a:xfrm>
            <a:off x="5168900" y="3933461"/>
            <a:ext cx="661657" cy="646312"/>
          </a:xfrm>
          <a:prstGeom prst="ellipse">
            <a:avLst/>
          </a:prstGeom>
          <a:ln w="63500">
            <a:solidFill>
              <a:schemeClr val="accent5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1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04733" y="2734733"/>
            <a:ext cx="3625053" cy="296756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70938" y="6442097"/>
            <a:ext cx="3292642" cy="2590657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additional indentation,…"/>
          <p:cNvSpPr/>
          <p:nvPr/>
        </p:nvSpPr>
        <p:spPr>
          <a:xfrm>
            <a:off x="455744" y="3056069"/>
            <a:ext cx="4098529" cy="20677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8" y="0"/>
                </a:moveTo>
                <a:cubicBezTo>
                  <a:pt x="429" y="0"/>
                  <a:pt x="0" y="851"/>
                  <a:pt x="0" y="1899"/>
                </a:cubicBezTo>
                <a:lnTo>
                  <a:pt x="0" y="19701"/>
                </a:lnTo>
                <a:cubicBezTo>
                  <a:pt x="0" y="20749"/>
                  <a:pt x="429" y="21600"/>
                  <a:pt x="958" y="21600"/>
                </a:cubicBezTo>
                <a:lnTo>
                  <a:pt x="12541" y="21600"/>
                </a:lnTo>
                <a:cubicBezTo>
                  <a:pt x="13070" y="21600"/>
                  <a:pt x="13499" y="20749"/>
                  <a:pt x="13499" y="19701"/>
                </a:cubicBezTo>
                <a:lnTo>
                  <a:pt x="13499" y="14768"/>
                </a:lnTo>
                <a:lnTo>
                  <a:pt x="21600" y="13445"/>
                </a:lnTo>
                <a:lnTo>
                  <a:pt x="13499" y="12118"/>
                </a:lnTo>
                <a:lnTo>
                  <a:pt x="13499" y="1899"/>
                </a:lnTo>
                <a:cubicBezTo>
                  <a:pt x="13499" y="851"/>
                  <a:pt x="13070" y="0"/>
                  <a:pt x="12541" y="0"/>
                </a:cubicBezTo>
                <a:lnTo>
                  <a:pt x="958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2400">
                <a:solidFill>
                  <a:srgbClr val="FFFFFF"/>
                </a:solidFill>
              </a:defRPr>
            </a:pPr>
            <a:r>
              <a:rPr dirty="0"/>
              <a:t>additional </a:t>
            </a:r>
            <a:endParaRPr lang="en-GB" dirty="0" smtClean="0"/>
          </a:p>
          <a:p>
            <a:pPr algn="l">
              <a:defRPr sz="2400">
                <a:solidFill>
                  <a:srgbClr val="FFFFFF"/>
                </a:solidFill>
              </a:defRPr>
            </a:pPr>
            <a:r>
              <a:rPr dirty="0" smtClean="0"/>
              <a:t>indentation</a:t>
            </a:r>
            <a:r>
              <a:rPr dirty="0"/>
              <a:t>, </a:t>
            </a:r>
          </a:p>
          <a:p>
            <a:pPr algn="l">
              <a:defRPr sz="2400">
                <a:solidFill>
                  <a:srgbClr val="FFFFFF"/>
                </a:solidFill>
              </a:defRPr>
            </a:pPr>
            <a:r>
              <a:rPr dirty="0"/>
              <a:t>part of if and </a:t>
            </a:r>
            <a:endParaRPr lang="en-GB" dirty="0" smtClean="0"/>
          </a:p>
          <a:p>
            <a:pPr algn="l">
              <a:defRPr sz="2400">
                <a:solidFill>
                  <a:srgbClr val="FFFFFF"/>
                </a:solidFill>
              </a:defRPr>
            </a:pPr>
            <a:r>
              <a:rPr dirty="0" smtClean="0"/>
              <a:t>for </a:t>
            </a:r>
            <a:r>
              <a:rPr dirty="0"/>
              <a:t>loop</a:t>
            </a:r>
          </a:p>
        </p:txBody>
      </p:sp>
      <p:sp>
        <p:nvSpPr>
          <p:cNvPr id="219" name="!= “NOT EQUAL”"/>
          <p:cNvSpPr/>
          <p:nvPr/>
        </p:nvSpPr>
        <p:spPr>
          <a:xfrm>
            <a:off x="1632611" y="7491693"/>
            <a:ext cx="3883026" cy="13346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3591" y="7373"/>
                </a:lnTo>
                <a:cubicBezTo>
                  <a:pt x="13480" y="7253"/>
                  <a:pt x="13362" y="7181"/>
                  <a:pt x="13237" y="7181"/>
                </a:cubicBezTo>
                <a:lnTo>
                  <a:pt x="1011" y="7181"/>
                </a:lnTo>
                <a:cubicBezTo>
                  <a:pt x="453" y="7181"/>
                  <a:pt x="0" y="8499"/>
                  <a:pt x="0" y="10122"/>
                </a:cubicBezTo>
                <a:lnTo>
                  <a:pt x="0" y="18658"/>
                </a:lnTo>
                <a:cubicBezTo>
                  <a:pt x="0" y="20282"/>
                  <a:pt x="453" y="21600"/>
                  <a:pt x="1011" y="21600"/>
                </a:cubicBezTo>
                <a:lnTo>
                  <a:pt x="13237" y="21600"/>
                </a:lnTo>
                <a:cubicBezTo>
                  <a:pt x="13795" y="21600"/>
                  <a:pt x="14248" y="20282"/>
                  <a:pt x="14248" y="18658"/>
                </a:cubicBezTo>
                <a:lnTo>
                  <a:pt x="14248" y="11182"/>
                </a:lnTo>
                <a:lnTo>
                  <a:pt x="21600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l"/>
            <a:endParaRPr lang="en-GB" smtClean="0"/>
          </a:p>
          <a:p>
            <a:pPr algn="l"/>
            <a:r>
              <a:rPr dirty="0" smtClean="0"/>
              <a:t>!= </a:t>
            </a:r>
            <a:r>
              <a:rPr dirty="0"/>
              <a:t>“NOT EQUAL”</a:t>
            </a:r>
          </a:p>
        </p:txBody>
      </p:sp>
      <p:sp>
        <p:nvSpPr>
          <p:cNvPr id="220" name="List of numbers from 0 to 9"/>
          <p:cNvSpPr/>
          <p:nvPr/>
        </p:nvSpPr>
        <p:spPr>
          <a:xfrm>
            <a:off x="7368910" y="2288133"/>
            <a:ext cx="3896520" cy="1050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998" y="0"/>
                </a:moveTo>
                <a:cubicBezTo>
                  <a:pt x="6385" y="0"/>
                  <a:pt x="5890" y="1839"/>
                  <a:pt x="5890" y="4113"/>
                </a:cubicBezTo>
                <a:lnTo>
                  <a:pt x="5890" y="13938"/>
                </a:lnTo>
                <a:lnTo>
                  <a:pt x="0" y="21600"/>
                </a:lnTo>
                <a:lnTo>
                  <a:pt x="6448" y="19625"/>
                </a:lnTo>
                <a:cubicBezTo>
                  <a:pt x="6611" y="19974"/>
                  <a:pt x="6797" y="20188"/>
                  <a:pt x="6998" y="20188"/>
                </a:cubicBezTo>
                <a:lnTo>
                  <a:pt x="20489" y="20188"/>
                </a:lnTo>
                <a:cubicBezTo>
                  <a:pt x="21102" y="20188"/>
                  <a:pt x="21600" y="18349"/>
                  <a:pt x="21600" y="16076"/>
                </a:cubicBezTo>
                <a:lnTo>
                  <a:pt x="21600" y="4113"/>
                </a:lnTo>
                <a:cubicBezTo>
                  <a:pt x="21600" y="1839"/>
                  <a:pt x="21102" y="0"/>
                  <a:pt x="20489" y="0"/>
                </a:cubicBezTo>
                <a:lnTo>
                  <a:pt x="6998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r"/>
            <a:r>
              <a:rPr dirty="0"/>
              <a:t>List of </a:t>
            </a:r>
            <a:r>
              <a:rPr dirty="0" smtClean="0"/>
              <a:t>numbers</a:t>
            </a:r>
            <a:endParaRPr lang="en-GB" dirty="0" smtClean="0"/>
          </a:p>
          <a:p>
            <a:pPr algn="r"/>
            <a:r>
              <a:rPr dirty="0" smtClean="0"/>
              <a:t> </a:t>
            </a:r>
            <a:r>
              <a:rPr dirty="0"/>
              <a:t>from 0 to 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1" animBg="1" advAuto="0"/>
      <p:bldP spid="214" grpId="2" animBg="1" advAuto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4266</TotalTime>
  <Words>321</Words>
  <Application>Microsoft Macintosh PowerPoint</Application>
  <PresentationFormat>Custom</PresentationFormat>
  <Paragraphs>105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Helvetica</vt:lpstr>
      <vt:lpstr>Helvetica Light</vt:lpstr>
      <vt:lpstr>Helvetica Neue</vt:lpstr>
      <vt:lpstr>White</vt:lpstr>
      <vt:lpstr>Introduction to Computer Programming Lecture 3.1:   Loops</vt:lpstr>
      <vt:lpstr>Introduction to Computer Programming Lecture 3.1.a:   For Loops</vt:lpstr>
      <vt:lpstr>Loops</vt:lpstr>
      <vt:lpstr>For Loop </vt:lpstr>
      <vt:lpstr>For Loop </vt:lpstr>
      <vt:lpstr>For Loop </vt:lpstr>
      <vt:lpstr>For Loop </vt:lpstr>
      <vt:lpstr>For Loop </vt:lpstr>
      <vt:lpstr>Loops and Control Flow Printing even/odd numbers</vt:lpstr>
      <vt:lpstr>Introduction to Computer Programming Lecture 3.1.b:   While Loops, Break &amp; Continue</vt:lpstr>
      <vt:lpstr>While Loop</vt:lpstr>
      <vt:lpstr>While Loop</vt:lpstr>
      <vt:lpstr>While Loop</vt:lpstr>
      <vt:lpstr>Break &amp; Continue</vt:lpstr>
      <vt:lpstr>Break</vt:lpstr>
      <vt:lpstr>Continue</vt:lpstr>
      <vt:lpstr>Summary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Programming Lecture 3:   Loops and Data Structures</dc:title>
  <cp:lastModifiedBy>Hemma Philamore</cp:lastModifiedBy>
  <cp:revision>28</cp:revision>
  <dcterms:modified xsi:type="dcterms:W3CDTF">2020-11-13T14:26:39Z</dcterms:modified>
</cp:coreProperties>
</file>