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7" r:id="rId2"/>
    <p:sldId id="298" r:id="rId3"/>
    <p:sldId id="257" r:id="rId4"/>
    <p:sldId id="258" r:id="rId5"/>
    <p:sldId id="259" r:id="rId6"/>
    <p:sldId id="260" r:id="rId7"/>
    <p:sldId id="288" r:id="rId8"/>
    <p:sldId id="265" r:id="rId9"/>
    <p:sldId id="289" r:id="rId10"/>
    <p:sldId id="269" r:id="rId11"/>
    <p:sldId id="270" r:id="rId12"/>
    <p:sldId id="301" r:id="rId13"/>
    <p:sldId id="271" r:id="rId14"/>
    <p:sldId id="290" r:id="rId15"/>
    <p:sldId id="291" r:id="rId16"/>
    <p:sldId id="292" r:id="rId17"/>
    <p:sldId id="297" r:id="rId18"/>
    <p:sldId id="277" r:id="rId19"/>
    <p:sldId id="275" r:id="rId20"/>
    <p:sldId id="293" r:id="rId21"/>
    <p:sldId id="299" r:id="rId22"/>
    <p:sldId id="280" r:id="rId23"/>
    <p:sldId id="278" r:id="rId24"/>
    <p:sldId id="294" r:id="rId25"/>
    <p:sldId id="300" r:id="rId26"/>
    <p:sldId id="295" r:id="rId27"/>
    <p:sldId id="281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5"/>
    <p:restoredTop sz="94745"/>
  </p:normalViewPr>
  <p:slideViewPr>
    <p:cSldViewPr snapToGrid="0" snapToObjects="1">
      <p:cViewPr varScale="1">
        <p:scale>
          <a:sx n="90" d="100"/>
          <a:sy n="90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9562B-0320-4F46-9B72-13A0711D71BE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B1D52-FB0C-1143-A8B0-9A6D91E7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B1D52-FB0C-1143-A8B0-9A6D91E71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as forgot to move over to </a:t>
            </a:r>
            <a:r>
              <a:rPr lang="en-US" dirty="0" err="1" smtClean="0"/>
              <a:t>Spyder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B1D52-FB0C-1143-A8B0-9A6D91E71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9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corrected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B1D52-FB0C-1143-A8B0-9A6D91E71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034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8CAE-1820-0248-AE86-8FAD746584C7}" type="datetimeFigureOut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208A-1183-DA4B-B843-6641954E2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443884" y="1419821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336727" y="3866555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43884" y="3512716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7885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Nested Lists"/>
          <p:cNvSpPr txBox="1"/>
          <p:nvPr/>
        </p:nvSpPr>
        <p:spPr>
          <a:xfrm>
            <a:off x="4648572" y="291649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sp>
        <p:nvSpPr>
          <p:cNvPr id="621" name="Application Matrix"/>
          <p:cNvSpPr txBox="1"/>
          <p:nvPr/>
        </p:nvSpPr>
        <p:spPr>
          <a:xfrm>
            <a:off x="4904672" y="1088977"/>
            <a:ext cx="230877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2250" dirty="0" smtClean="0"/>
              <a:t>Application</a:t>
            </a:r>
            <a:r>
              <a:rPr lang="en-GB" sz="2250" dirty="0" smtClean="0"/>
              <a:t>:</a:t>
            </a:r>
            <a:r>
              <a:rPr sz="2250" dirty="0" smtClean="0"/>
              <a:t> </a:t>
            </a:r>
            <a:r>
              <a:rPr sz="2250" dirty="0"/>
              <a:t>Matrix</a:t>
            </a:r>
          </a:p>
        </p:txBody>
      </p:sp>
      <p:grpSp>
        <p:nvGrpSpPr>
          <p:cNvPr id="658" name="Group"/>
          <p:cNvGrpSpPr/>
          <p:nvPr/>
        </p:nvGrpSpPr>
        <p:grpSpPr>
          <a:xfrm>
            <a:off x="3077765" y="2951261"/>
            <a:ext cx="1739524" cy="1926956"/>
            <a:chOff x="0" y="0"/>
            <a:chExt cx="2473988" cy="2740557"/>
          </a:xfrm>
        </p:grpSpPr>
        <p:grpSp>
          <p:nvGrpSpPr>
            <p:cNvPr id="630" name="Group"/>
            <p:cNvGrpSpPr/>
            <p:nvPr/>
          </p:nvGrpSpPr>
          <p:grpSpPr>
            <a:xfrm>
              <a:off x="0" y="0"/>
              <a:ext cx="515278" cy="2740557"/>
              <a:chOff x="0" y="6349"/>
              <a:chExt cx="515277" cy="2740556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3" name="3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3</a:t>
                </a:r>
              </a:p>
            </p:txBody>
          </p:sp>
          <p:sp>
            <p:nvSpPr>
              <p:cNvPr id="624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5" name="1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26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28" name="0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29" name="1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</p:grpSp>
        <p:grpSp>
          <p:nvGrpSpPr>
            <p:cNvPr id="639" name="Group"/>
            <p:cNvGrpSpPr/>
            <p:nvPr/>
          </p:nvGrpSpPr>
          <p:grpSpPr>
            <a:xfrm>
              <a:off x="651933" y="0"/>
              <a:ext cx="515278" cy="2740557"/>
              <a:chOff x="0" y="6349"/>
              <a:chExt cx="515277" cy="2740556"/>
            </a:xfrm>
          </p:grpSpPr>
          <p:sp>
            <p:nvSpPr>
              <p:cNvPr id="631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2" name="7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4" name="4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4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37" name="0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38" name="-1"/>
              <p:cNvSpPr txBox="1"/>
              <p:nvPr/>
            </p:nvSpPr>
            <p:spPr>
              <a:xfrm>
                <a:off x="42423" y="2192518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-1</a:t>
                </a:r>
              </a:p>
            </p:txBody>
          </p:sp>
        </p:grpSp>
        <p:grpSp>
          <p:nvGrpSpPr>
            <p:cNvPr id="648" name="Group"/>
            <p:cNvGrpSpPr/>
            <p:nvPr/>
          </p:nvGrpSpPr>
          <p:grpSpPr>
            <a:xfrm>
              <a:off x="1321395" y="0"/>
              <a:ext cx="515278" cy="2740557"/>
              <a:chOff x="0" y="6349"/>
              <a:chExt cx="515277" cy="2740556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1" name="-4"/>
              <p:cNvSpPr txBox="1"/>
              <p:nvPr/>
            </p:nvSpPr>
            <p:spPr>
              <a:xfrm>
                <a:off x="42423" y="709616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-4</a:t>
                </a:r>
              </a:p>
            </p:txBody>
          </p:sp>
          <p:sp>
            <p:nvSpPr>
              <p:cNvPr id="642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3" name="-3"/>
              <p:cNvSpPr txBox="1"/>
              <p:nvPr/>
            </p:nvSpPr>
            <p:spPr>
              <a:xfrm>
                <a:off x="42423" y="38016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-3</a:t>
                </a:r>
              </a:p>
            </p:txBody>
          </p:sp>
          <p:sp>
            <p:nvSpPr>
              <p:cNvPr id="644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46" name="1"/>
              <p:cNvSpPr txBox="1"/>
              <p:nvPr/>
            </p:nvSpPr>
            <p:spPr>
              <a:xfrm>
                <a:off x="101630" y="1459055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47" name="0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1958710" y="0"/>
              <a:ext cx="515278" cy="2740557"/>
              <a:chOff x="0" y="6349"/>
              <a:chExt cx="515277" cy="2740556"/>
            </a:xfrm>
          </p:grpSpPr>
          <p:sp>
            <p:nvSpPr>
              <p:cNvPr id="649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0" name="1"/>
              <p:cNvSpPr txBox="1"/>
              <p:nvPr/>
            </p:nvSpPr>
            <p:spPr>
              <a:xfrm>
                <a:off x="101630" y="7096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2" name="0"/>
              <p:cNvSpPr txBox="1"/>
              <p:nvPr/>
            </p:nvSpPr>
            <p:spPr>
              <a:xfrm>
                <a:off x="101630" y="38016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55" name="-1"/>
              <p:cNvSpPr txBox="1"/>
              <p:nvPr/>
            </p:nvSpPr>
            <p:spPr>
              <a:xfrm>
                <a:off x="42423" y="1459055"/>
                <a:ext cx="394410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-1</a:t>
                </a:r>
              </a:p>
            </p:txBody>
          </p:sp>
          <p:sp>
            <p:nvSpPr>
              <p:cNvPr id="656" name="0"/>
              <p:cNvSpPr txBox="1"/>
              <p:nvPr/>
            </p:nvSpPr>
            <p:spPr>
              <a:xfrm>
                <a:off x="101630" y="2192518"/>
                <a:ext cx="284979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</p:grpSp>
      <p:sp>
        <p:nvSpPr>
          <p:cNvPr id="659" name="Oval"/>
          <p:cNvSpPr/>
          <p:nvPr/>
        </p:nvSpPr>
        <p:spPr>
          <a:xfrm>
            <a:off x="4007941" y="3431977"/>
            <a:ext cx="409371" cy="383977"/>
          </a:xfrm>
          <a:prstGeom prst="ellipse">
            <a:avLst/>
          </a:prstGeom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60" name="MyMatrix[1][2]"/>
          <p:cNvSpPr/>
          <p:nvPr/>
        </p:nvSpPr>
        <p:spPr>
          <a:xfrm>
            <a:off x="4413591" y="2971261"/>
            <a:ext cx="4941188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78" y="0"/>
                </a:moveTo>
                <a:cubicBezTo>
                  <a:pt x="9671" y="0"/>
                  <a:pt x="9583" y="484"/>
                  <a:pt x="9583" y="1080"/>
                </a:cubicBezTo>
                <a:lnTo>
                  <a:pt x="9583" y="15417"/>
                </a:lnTo>
                <a:lnTo>
                  <a:pt x="0" y="17577"/>
                </a:lnTo>
                <a:lnTo>
                  <a:pt x="9583" y="19737"/>
                </a:lnTo>
                <a:lnTo>
                  <a:pt x="9583" y="20520"/>
                </a:lnTo>
                <a:cubicBezTo>
                  <a:pt x="9583" y="21116"/>
                  <a:pt x="9671" y="21600"/>
                  <a:pt x="9778" y="21600"/>
                </a:cubicBezTo>
                <a:lnTo>
                  <a:pt x="21405" y="21600"/>
                </a:lnTo>
                <a:cubicBezTo>
                  <a:pt x="21513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513" y="0"/>
                  <a:pt x="21405" y="0"/>
                </a:cubicBezTo>
                <a:lnTo>
                  <a:pt x="9778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rPr lang="en-GB" sz="1687" dirty="0" smtClean="0"/>
              <a:t>                    </a:t>
            </a:r>
            <a:r>
              <a:rPr sz="1687" dirty="0" smtClean="0"/>
              <a:t>MyMatrix[1</a:t>
            </a:r>
            <a:r>
              <a:rPr sz="1687" dirty="0"/>
              <a:t>][2]</a:t>
            </a:r>
          </a:p>
        </p:txBody>
      </p:sp>
      <p:grpSp>
        <p:nvGrpSpPr>
          <p:cNvPr id="671" name="Group"/>
          <p:cNvGrpSpPr/>
          <p:nvPr/>
        </p:nvGrpSpPr>
        <p:grpSpPr>
          <a:xfrm>
            <a:off x="2722574" y="2587112"/>
            <a:ext cx="1960503" cy="2216584"/>
            <a:chOff x="-1" y="134032"/>
            <a:chExt cx="2788270" cy="3152472"/>
          </a:xfrm>
        </p:grpSpPr>
        <p:grpSp>
          <p:nvGrpSpPr>
            <p:cNvPr id="665" name="Group"/>
            <p:cNvGrpSpPr/>
            <p:nvPr/>
          </p:nvGrpSpPr>
          <p:grpSpPr>
            <a:xfrm>
              <a:off x="607880" y="134032"/>
              <a:ext cx="2180389" cy="379638"/>
              <a:chOff x="0" y="134032"/>
              <a:chExt cx="2180388" cy="379638"/>
            </a:xfrm>
          </p:grpSpPr>
          <p:sp>
            <p:nvSpPr>
              <p:cNvPr id="661" name="0"/>
              <p:cNvSpPr txBox="1"/>
              <p:nvPr/>
            </p:nvSpPr>
            <p:spPr>
              <a:xfrm>
                <a:off x="0" y="134033"/>
                <a:ext cx="218864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0</a:t>
                </a:r>
              </a:p>
            </p:txBody>
          </p:sp>
          <p:sp>
            <p:nvSpPr>
              <p:cNvPr id="662" name="1"/>
              <p:cNvSpPr txBox="1"/>
              <p:nvPr/>
            </p:nvSpPr>
            <p:spPr>
              <a:xfrm>
                <a:off x="622599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1</a:t>
                </a:r>
              </a:p>
            </p:txBody>
          </p:sp>
          <p:sp>
            <p:nvSpPr>
              <p:cNvPr id="663" name="2"/>
              <p:cNvSpPr txBox="1"/>
              <p:nvPr/>
            </p:nvSpPr>
            <p:spPr>
              <a:xfrm>
                <a:off x="1292063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2</a:t>
                </a:r>
              </a:p>
            </p:txBody>
          </p:sp>
          <p:sp>
            <p:nvSpPr>
              <p:cNvPr id="664" name="3"/>
              <p:cNvSpPr txBox="1"/>
              <p:nvPr/>
            </p:nvSpPr>
            <p:spPr>
              <a:xfrm>
                <a:off x="1961524" y="134032"/>
                <a:ext cx="218864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3</a:t>
                </a:r>
              </a:p>
            </p:txBody>
          </p:sp>
        </p:grpSp>
        <p:grpSp>
          <p:nvGrpSpPr>
            <p:cNvPr id="670" name="Group"/>
            <p:cNvGrpSpPr/>
            <p:nvPr/>
          </p:nvGrpSpPr>
          <p:grpSpPr>
            <a:xfrm>
              <a:off x="-1" y="735166"/>
              <a:ext cx="218865" cy="2551338"/>
              <a:chOff x="0" y="134033"/>
              <a:chExt cx="218864" cy="2551337"/>
            </a:xfrm>
          </p:grpSpPr>
          <p:sp>
            <p:nvSpPr>
              <p:cNvPr id="666" name="0"/>
              <p:cNvSpPr txBox="1"/>
              <p:nvPr/>
            </p:nvSpPr>
            <p:spPr>
              <a:xfrm>
                <a:off x="0" y="134033"/>
                <a:ext cx="218864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0</a:t>
                </a:r>
              </a:p>
            </p:txBody>
          </p:sp>
          <p:sp>
            <p:nvSpPr>
              <p:cNvPr id="667" name="1"/>
              <p:cNvSpPr txBox="1"/>
              <p:nvPr/>
            </p:nvSpPr>
            <p:spPr>
              <a:xfrm>
                <a:off x="0" y="817716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1</a:t>
                </a:r>
              </a:p>
            </p:txBody>
          </p:sp>
          <p:sp>
            <p:nvSpPr>
              <p:cNvPr id="668" name="2"/>
              <p:cNvSpPr txBox="1"/>
              <p:nvPr/>
            </p:nvSpPr>
            <p:spPr>
              <a:xfrm>
                <a:off x="0" y="1501397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2</a:t>
                </a:r>
              </a:p>
            </p:txBody>
          </p:sp>
          <p:sp>
            <p:nvSpPr>
              <p:cNvPr id="669" name="3"/>
              <p:cNvSpPr txBox="1"/>
              <p:nvPr/>
            </p:nvSpPr>
            <p:spPr>
              <a:xfrm>
                <a:off x="0" y="2305732"/>
                <a:ext cx="218863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sz="1266"/>
                  <a:t>3</a:t>
                </a: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3098390" y="4984316"/>
            <a:ext cx="1718899" cy="413372"/>
            <a:chOff x="0" y="0"/>
            <a:chExt cx="2444655" cy="587906"/>
          </a:xfrm>
        </p:grpSpPr>
        <p:grpSp>
          <p:nvGrpSpPr>
            <p:cNvPr id="674" name="Group"/>
            <p:cNvGrpSpPr/>
            <p:nvPr/>
          </p:nvGrpSpPr>
          <p:grpSpPr>
            <a:xfrm>
              <a:off x="0" y="0"/>
              <a:ext cx="515278" cy="587906"/>
              <a:chOff x="0" y="0"/>
              <a:chExt cx="515277" cy="587905"/>
            </a:xfrm>
          </p:grpSpPr>
          <p:sp>
            <p:nvSpPr>
              <p:cNvPr id="672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3" name="9"/>
              <p:cNvSpPr txBox="1"/>
              <p:nvPr/>
            </p:nvSpPr>
            <p:spPr>
              <a:xfrm>
                <a:off x="101630" y="31666"/>
                <a:ext cx="28497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9</a:t>
                </a:r>
              </a:p>
            </p:txBody>
          </p:sp>
        </p:grpSp>
        <p:grpSp>
          <p:nvGrpSpPr>
            <p:cNvPr id="677" name="Group"/>
            <p:cNvGrpSpPr/>
            <p:nvPr/>
          </p:nvGrpSpPr>
          <p:grpSpPr>
            <a:xfrm>
              <a:off x="622599" y="0"/>
              <a:ext cx="515279" cy="587906"/>
              <a:chOff x="0" y="0"/>
              <a:chExt cx="515277" cy="587905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6" name="-2"/>
              <p:cNvSpPr txBox="1"/>
              <p:nvPr/>
            </p:nvSpPr>
            <p:spPr>
              <a:xfrm>
                <a:off x="42425" y="31666"/>
                <a:ext cx="39440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-2</a:t>
                </a:r>
              </a:p>
            </p:txBody>
          </p:sp>
        </p:grpSp>
        <p:grpSp>
          <p:nvGrpSpPr>
            <p:cNvPr id="680" name="Group"/>
            <p:cNvGrpSpPr/>
            <p:nvPr/>
          </p:nvGrpSpPr>
          <p:grpSpPr>
            <a:xfrm>
              <a:off x="1292061" y="0"/>
              <a:ext cx="515279" cy="587906"/>
              <a:chOff x="0" y="0"/>
              <a:chExt cx="515277" cy="587905"/>
            </a:xfrm>
          </p:grpSpPr>
          <p:sp>
            <p:nvSpPr>
              <p:cNvPr id="678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79" name="0"/>
              <p:cNvSpPr txBox="1"/>
              <p:nvPr/>
            </p:nvSpPr>
            <p:spPr>
              <a:xfrm>
                <a:off x="101631" y="31666"/>
                <a:ext cx="28497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0</a:t>
                </a:r>
              </a:p>
            </p:txBody>
          </p:sp>
        </p:grpSp>
        <p:grpSp>
          <p:nvGrpSpPr>
            <p:cNvPr id="683" name="Group"/>
            <p:cNvGrpSpPr/>
            <p:nvPr/>
          </p:nvGrpSpPr>
          <p:grpSpPr>
            <a:xfrm>
              <a:off x="1929377" y="0"/>
              <a:ext cx="515278" cy="587906"/>
              <a:chOff x="0" y="0"/>
              <a:chExt cx="515277" cy="587905"/>
            </a:xfrm>
          </p:grpSpPr>
          <p:sp>
            <p:nvSpPr>
              <p:cNvPr id="681" name="Rectangle"/>
              <p:cNvSpPr/>
              <p:nvPr/>
            </p:nvSpPr>
            <p:spPr>
              <a:xfrm>
                <a:off x="0" y="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682" name="1"/>
              <p:cNvSpPr txBox="1"/>
              <p:nvPr/>
            </p:nvSpPr>
            <p:spPr>
              <a:xfrm>
                <a:off x="101630" y="31666"/>
                <a:ext cx="28497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1</a:t>
                </a: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2870895" y="4526510"/>
            <a:ext cx="7362528" cy="1057522"/>
            <a:chOff x="0" y="0"/>
            <a:chExt cx="10471150" cy="1504029"/>
          </a:xfrm>
        </p:grpSpPr>
        <p:sp>
          <p:nvSpPr>
            <p:cNvPr id="685" name="MyMatrix.append([9,-2,0,1])"/>
            <p:cNvSpPr/>
            <p:nvPr/>
          </p:nvSpPr>
          <p:spPr>
            <a:xfrm>
              <a:off x="3127771" y="0"/>
              <a:ext cx="7343379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72" y="0"/>
                  </a:moveTo>
                  <a:cubicBezTo>
                    <a:pt x="5269" y="0"/>
                    <a:pt x="5185" y="484"/>
                    <a:pt x="5185" y="1080"/>
                  </a:cubicBezTo>
                  <a:lnTo>
                    <a:pt x="5185" y="15026"/>
                  </a:lnTo>
                  <a:lnTo>
                    <a:pt x="0" y="17192"/>
                  </a:lnTo>
                  <a:lnTo>
                    <a:pt x="5185" y="19352"/>
                  </a:lnTo>
                  <a:lnTo>
                    <a:pt x="5185" y="20520"/>
                  </a:lnTo>
                  <a:cubicBezTo>
                    <a:pt x="5185" y="21116"/>
                    <a:pt x="5269" y="21600"/>
                    <a:pt x="5372" y="21600"/>
                  </a:cubicBezTo>
                  <a:lnTo>
                    <a:pt x="21413" y="21600"/>
                  </a:lnTo>
                  <a:cubicBezTo>
                    <a:pt x="21516" y="21600"/>
                    <a:pt x="21600" y="21116"/>
                    <a:pt x="21600" y="20520"/>
                  </a:cubicBezTo>
                  <a:lnTo>
                    <a:pt x="21600" y="1080"/>
                  </a:lnTo>
                  <a:cubicBezTo>
                    <a:pt x="21600" y="484"/>
                    <a:pt x="21516" y="0"/>
                    <a:pt x="21413" y="0"/>
                  </a:cubicBezTo>
                  <a:lnTo>
                    <a:pt x="5372" y="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r>
                <a:rPr lang="en-GB" sz="1687" dirty="0" smtClean="0"/>
                <a:t>           </a:t>
              </a:r>
              <a:r>
                <a:rPr sz="1687" dirty="0" smtClean="0"/>
                <a:t>MyMatrix.append</a:t>
              </a:r>
              <a:r>
                <a:rPr sz="1687" dirty="0"/>
                <a:t>([9,-2,0,1])</a:t>
              </a:r>
            </a:p>
          </p:txBody>
        </p:sp>
        <p:sp>
          <p:nvSpPr>
            <p:cNvPr id="686" name="Oval"/>
            <p:cNvSpPr/>
            <p:nvPr/>
          </p:nvSpPr>
          <p:spPr>
            <a:xfrm>
              <a:off x="0" y="462629"/>
              <a:ext cx="3141200" cy="1041401"/>
            </a:xfrm>
            <a:prstGeom prst="ellipse">
              <a:avLst/>
            </a:prstGeom>
            <a:noFill/>
            <a:ln w="381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4828" y="1723430"/>
            <a:ext cx="6843691" cy="3536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4385209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Nested Lists"/>
          <p:cNvSpPr txBox="1"/>
          <p:nvPr/>
        </p:nvSpPr>
        <p:spPr>
          <a:xfrm>
            <a:off x="4409981" y="13212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sp>
        <p:nvSpPr>
          <p:cNvPr id="691" name="Application Matrix"/>
          <p:cNvSpPr txBox="1"/>
          <p:nvPr/>
        </p:nvSpPr>
        <p:spPr>
          <a:xfrm>
            <a:off x="4558367" y="748718"/>
            <a:ext cx="230877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r>
              <a:rPr sz="2250" dirty="0" smtClean="0"/>
              <a:t>Application</a:t>
            </a:r>
            <a:r>
              <a:rPr lang="en-GB" sz="2250" dirty="0" smtClean="0"/>
              <a:t>:</a:t>
            </a:r>
            <a:r>
              <a:rPr sz="2250" dirty="0" smtClean="0"/>
              <a:t> </a:t>
            </a:r>
            <a:r>
              <a:rPr sz="2250" dirty="0"/>
              <a:t>Matrix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7940" y="1603799"/>
            <a:ext cx="6393657" cy="3303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832175" y="2370895"/>
            <a:ext cx="296911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for Row in </a:t>
            </a:r>
            <a:r>
              <a:rPr lang="en-US" dirty="0" err="1" smtClean="0"/>
              <a:t>MyMatrix</a:t>
            </a:r>
            <a:r>
              <a:rPr lang="en-US" dirty="0" smtClean="0"/>
              <a:t>:</a:t>
            </a:r>
          </a:p>
          <a:p>
            <a:r>
              <a:rPr lang="en-US" dirty="0" smtClean="0"/>
              <a:t>	print(Row)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[1, 4, -3, 0]</a:t>
            </a:r>
          </a:p>
          <a:p>
            <a:r>
              <a:rPr lang="en-US" b="1" dirty="0" smtClean="0"/>
              <a:t>[3, 7, -4, 1]</a:t>
            </a:r>
          </a:p>
          <a:p>
            <a:r>
              <a:rPr lang="en-US" b="1" dirty="0" smtClean="0"/>
              <a:t>[0, 0, 1, -1]</a:t>
            </a:r>
          </a:p>
          <a:p>
            <a:r>
              <a:rPr lang="en-US" b="1" dirty="0" smtClean="0"/>
              <a:t>[1, -1, 0, 0]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04768" y="2370895"/>
            <a:ext cx="358881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for Row in </a:t>
            </a:r>
            <a:r>
              <a:rPr lang="en-US" dirty="0" err="1" smtClean="0"/>
              <a:t>MyMatrix</a:t>
            </a:r>
            <a:r>
              <a:rPr lang="en-US" dirty="0" smtClean="0"/>
              <a:t>:</a:t>
            </a:r>
          </a:p>
          <a:p>
            <a:r>
              <a:rPr lang="en-US" dirty="0" smtClean="0"/>
              <a:t>	for Item in Row:</a:t>
            </a:r>
          </a:p>
          <a:p>
            <a:r>
              <a:rPr lang="en-US" dirty="0"/>
              <a:t>	</a:t>
            </a:r>
            <a:r>
              <a:rPr lang="en-US" dirty="0" smtClean="0"/>
              <a:t>	print(Item)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1</a:t>
            </a:r>
          </a:p>
          <a:p>
            <a:r>
              <a:rPr lang="en-US" b="1" dirty="0" smtClean="0"/>
              <a:t>4</a:t>
            </a:r>
          </a:p>
          <a:p>
            <a:r>
              <a:rPr lang="en-US" b="1" dirty="0" smtClean="0"/>
              <a:t>-3</a:t>
            </a:r>
          </a:p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3</a:t>
            </a:r>
          </a:p>
          <a:p>
            <a:r>
              <a:rPr lang="en-US" b="1" dirty="0" smtClean="0"/>
              <a:t>7</a:t>
            </a:r>
          </a:p>
          <a:p>
            <a:r>
              <a:rPr lang="en-US" b="1" dirty="0" smtClean="0"/>
              <a:t>-4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61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193852" y="2162771"/>
            <a:ext cx="5625705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3.2.b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List Comprehensions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193852" y="4609505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01009" y="4255666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68221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sp>
        <p:nvSpPr>
          <p:cNvPr id="696" name="Elegant way to create lists from sequences (rule-based)."/>
          <p:cNvSpPr txBox="1"/>
          <p:nvPr/>
        </p:nvSpPr>
        <p:spPr>
          <a:xfrm>
            <a:off x="3123183" y="1824932"/>
            <a:ext cx="583903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/>
            </a:lvl1pPr>
          </a:lstStyle>
          <a:p>
            <a:r>
              <a:rPr sz="1969"/>
              <a:t>Elegant way to create lists from sequences (rule-based). </a:t>
            </a:r>
          </a:p>
        </p:txBody>
      </p:sp>
      <p:sp>
        <p:nvSpPr>
          <p:cNvPr id="697" name="Make lists where each element is the result of some operations applied to each member of the sequence.…"/>
          <p:cNvSpPr txBox="1"/>
          <p:nvPr/>
        </p:nvSpPr>
        <p:spPr>
          <a:xfrm>
            <a:off x="2915574" y="2857667"/>
            <a:ext cx="6046644" cy="1890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100000"/>
              <a:buAutoNum type="arabicPeriod"/>
              <a:defRPr sz="2800"/>
            </a:pP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Make lists</a:t>
            </a:r>
            <a:r>
              <a:rPr sz="1969" dirty="0"/>
              <a:t> where each element is the result of some operations applied to each member of the sequence. </a:t>
            </a:r>
            <a:br>
              <a:rPr sz="1969" dirty="0"/>
            </a:br>
            <a:endParaRPr sz="1969" dirty="0"/>
          </a:p>
          <a:p>
            <a:pPr marL="160729" indent="-160729">
              <a:buSzPct val="100000"/>
              <a:buAutoNum type="arabicPeriod"/>
              <a:defRPr sz="2800"/>
            </a:pP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Create a subsequence</a:t>
            </a:r>
            <a:r>
              <a:rPr sz="1969" dirty="0"/>
              <a:t> of those elements that satisfy a certain condition. </a:t>
            </a:r>
            <a:br>
              <a:rPr sz="1969" dirty="0"/>
            </a:br>
            <a:endParaRPr sz="1969" dirty="0"/>
          </a:p>
        </p:txBody>
      </p:sp>
    </p:spTree>
    <p:extLst>
      <p:ext uri="{BB962C8B-B14F-4D97-AF65-F5344CB8AC3E}">
        <p14:creationId xmlns:p14="http://schemas.microsoft.com/office/powerpoint/2010/main" val="8654495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9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 animBg="1" advAuto="0"/>
      <p:bldP spid="697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2734" y="748439"/>
            <a:ext cx="10070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List </a:t>
            </a:r>
            <a:r>
              <a:rPr lang="en-US" sz="2000" dirty="0" smtClean="0"/>
              <a:t>comprehension </a:t>
            </a:r>
            <a:r>
              <a:rPr lang="en-US" sz="2000" dirty="0"/>
              <a:t>is </a:t>
            </a:r>
            <a:r>
              <a:rPr lang="en-US" sz="2000" dirty="0" smtClean="0"/>
              <a:t>surrounded </a:t>
            </a:r>
            <a:r>
              <a:rPr lang="en-US" sz="2000" dirty="0"/>
              <a:t>by </a:t>
            </a:r>
            <a:r>
              <a:rPr lang="en-US" sz="2000" dirty="0" smtClean="0"/>
              <a:t>brackets. 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dirty="0" smtClean="0"/>
              <a:t>nstead </a:t>
            </a:r>
            <a:r>
              <a:rPr lang="en-US" sz="2000" dirty="0"/>
              <a:t>of the list of data inside </a:t>
            </a:r>
            <a:r>
              <a:rPr lang="en-US" sz="2000" dirty="0" smtClean="0"/>
              <a:t>it, enter </a:t>
            </a:r>
            <a:r>
              <a:rPr lang="en-US" sz="2000" dirty="0"/>
              <a:t>an expression followed by for loop and if-else clauses.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2734" y="2583707"/>
            <a:ext cx="388351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# define a range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xRange</a:t>
            </a:r>
            <a:r>
              <a:rPr lang="en-US" dirty="0" smtClean="0"/>
              <a:t> = [x for x in range(10)]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xRange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[0, 1, 2, 3, 4, 5, 6, 7, 8, 9]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rint(type(</a:t>
            </a:r>
            <a:r>
              <a:rPr lang="en-US" dirty="0" err="1" smtClean="0"/>
              <a:t>xRange</a:t>
            </a:r>
            <a:r>
              <a:rPr lang="en-US" dirty="0" smtClean="0"/>
              <a:t>))</a:t>
            </a:r>
          </a:p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22894" y="2583707"/>
            <a:ext cx="38835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# let the range start at 1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xRange</a:t>
            </a:r>
            <a:r>
              <a:rPr lang="en-US" dirty="0" smtClean="0"/>
              <a:t> = [x+1 for x in range(10)]</a:t>
            </a:r>
          </a:p>
          <a:p>
            <a:r>
              <a:rPr lang="en-US" dirty="0" smtClean="0"/>
              <a:t>&gt;&gt;&gt; print(</a:t>
            </a:r>
            <a:r>
              <a:rPr lang="en-US" dirty="0" err="1" smtClean="0"/>
              <a:t>xRange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[1,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5839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grpSp>
        <p:nvGrpSpPr>
          <p:cNvPr id="704" name="Group"/>
          <p:cNvGrpSpPr/>
          <p:nvPr/>
        </p:nvGrpSpPr>
        <p:grpSpPr>
          <a:xfrm>
            <a:off x="3265289" y="1703528"/>
            <a:ext cx="6653222" cy="4665381"/>
            <a:chOff x="0" y="0"/>
            <a:chExt cx="9462359" cy="6635206"/>
          </a:xfrm>
        </p:grpSpPr>
        <p:pic>
          <p:nvPicPr>
            <p:cNvPr id="70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33" y="5631906"/>
              <a:ext cx="574040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50200" cy="530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2" name="any offset is possible"/>
            <p:cNvSpPr/>
            <p:nvPr/>
          </p:nvSpPr>
          <p:spPr>
            <a:xfrm>
              <a:off x="5073848" y="1016990"/>
              <a:ext cx="424457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46" y="0"/>
                  </a:moveTo>
                  <a:cubicBezTo>
                    <a:pt x="4136" y="0"/>
                    <a:pt x="3967" y="844"/>
                    <a:pt x="3967" y="1886"/>
                  </a:cubicBezTo>
                  <a:lnTo>
                    <a:pt x="3967" y="14647"/>
                  </a:lnTo>
                  <a:lnTo>
                    <a:pt x="0" y="17778"/>
                  </a:lnTo>
                  <a:lnTo>
                    <a:pt x="4072" y="20998"/>
                  </a:lnTo>
                  <a:cubicBezTo>
                    <a:pt x="4141" y="21364"/>
                    <a:pt x="4237" y="21600"/>
                    <a:pt x="4346" y="21600"/>
                  </a:cubicBezTo>
                  <a:lnTo>
                    <a:pt x="21220" y="21600"/>
                  </a:lnTo>
                  <a:cubicBezTo>
                    <a:pt x="21430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0" y="0"/>
                    <a:pt x="21220" y="0"/>
                  </a:cubicBezTo>
                  <a:lnTo>
                    <a:pt x="4346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</a:t>
              </a:r>
              <a:r>
                <a:rPr sz="1687" dirty="0" smtClean="0"/>
                <a:t>any </a:t>
              </a:r>
              <a:r>
                <a:rPr sz="1687" dirty="0"/>
                <a:t>offset is possible</a:t>
              </a:r>
            </a:p>
          </p:txBody>
        </p:sp>
        <p:sp>
          <p:nvSpPr>
            <p:cNvPr id="703" name="time vector for plotting"/>
            <p:cNvSpPr/>
            <p:nvPr/>
          </p:nvSpPr>
          <p:spPr>
            <a:xfrm>
              <a:off x="5217781" y="5706320"/>
              <a:ext cx="424457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46" y="0"/>
                  </a:moveTo>
                  <a:cubicBezTo>
                    <a:pt x="4136" y="0"/>
                    <a:pt x="3967" y="844"/>
                    <a:pt x="3967" y="1886"/>
                  </a:cubicBezTo>
                  <a:lnTo>
                    <a:pt x="3967" y="14647"/>
                  </a:lnTo>
                  <a:lnTo>
                    <a:pt x="0" y="17778"/>
                  </a:lnTo>
                  <a:lnTo>
                    <a:pt x="4072" y="20998"/>
                  </a:lnTo>
                  <a:cubicBezTo>
                    <a:pt x="4141" y="21364"/>
                    <a:pt x="4237" y="21600"/>
                    <a:pt x="4346" y="21600"/>
                  </a:cubicBezTo>
                  <a:lnTo>
                    <a:pt x="21220" y="21600"/>
                  </a:lnTo>
                  <a:cubicBezTo>
                    <a:pt x="21430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0" y="0"/>
                    <a:pt x="21220" y="0"/>
                  </a:cubicBezTo>
                  <a:lnTo>
                    <a:pt x="4346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</a:t>
              </a:r>
              <a:r>
                <a:rPr sz="1687" dirty="0" smtClean="0"/>
                <a:t>time </a:t>
              </a:r>
              <a:r>
                <a:rPr sz="1687" dirty="0"/>
                <a:t>vector for plotting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04424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List Comprehensions"/>
          <p:cNvSpPr txBox="1"/>
          <p:nvPr/>
        </p:nvSpPr>
        <p:spPr>
          <a:xfrm>
            <a:off x="3361480" y="332059"/>
            <a:ext cx="493462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 Comprehensions</a:t>
            </a:r>
          </a:p>
        </p:txBody>
      </p:sp>
      <p:grpSp>
        <p:nvGrpSpPr>
          <p:cNvPr id="712" name="Group"/>
          <p:cNvGrpSpPr/>
          <p:nvPr/>
        </p:nvGrpSpPr>
        <p:grpSpPr>
          <a:xfrm>
            <a:off x="2875359" y="1510231"/>
            <a:ext cx="7233048" cy="4663060"/>
            <a:chOff x="0" y="0"/>
            <a:chExt cx="10287000" cy="6631907"/>
          </a:xfrm>
        </p:grpSpPr>
        <p:pic>
          <p:nvPicPr>
            <p:cNvPr id="70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5095207"/>
              <a:ext cx="7010400" cy="153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0"/>
              <a:ext cx="8178800" cy="231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9" name="How would you get odd only numbers?"/>
            <p:cNvSpPr/>
            <p:nvPr/>
          </p:nvSpPr>
          <p:spPr>
            <a:xfrm>
              <a:off x="6478190" y="1176084"/>
              <a:ext cx="3808810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72" y="0"/>
                  </a:moveTo>
                  <a:cubicBezTo>
                    <a:pt x="2138" y="0"/>
                    <a:pt x="1949" y="844"/>
                    <a:pt x="1949" y="1886"/>
                  </a:cubicBezTo>
                  <a:lnTo>
                    <a:pt x="1949" y="10253"/>
                  </a:lnTo>
                  <a:lnTo>
                    <a:pt x="0" y="14025"/>
                  </a:lnTo>
                  <a:lnTo>
                    <a:pt x="1949" y="17798"/>
                  </a:lnTo>
                  <a:lnTo>
                    <a:pt x="1949" y="19714"/>
                  </a:lnTo>
                  <a:cubicBezTo>
                    <a:pt x="1949" y="20756"/>
                    <a:pt x="2138" y="21600"/>
                    <a:pt x="2372" y="21600"/>
                  </a:cubicBezTo>
                  <a:lnTo>
                    <a:pt x="21177" y="21600"/>
                  </a:lnTo>
                  <a:cubicBezTo>
                    <a:pt x="21411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11" y="0"/>
                    <a:pt x="21177" y="0"/>
                  </a:cubicBezTo>
                  <a:lnTo>
                    <a:pt x="2372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GB" sz="1687" dirty="0" smtClean="0"/>
                <a:t>      </a:t>
              </a:r>
              <a:r>
                <a:rPr sz="1687" dirty="0" smtClean="0"/>
                <a:t>How </a:t>
              </a:r>
              <a:r>
                <a:rPr sz="1687" dirty="0"/>
                <a:t>would you get odd </a:t>
              </a:r>
              <a:r>
                <a:rPr lang="en-GB" sz="1687" dirty="0" smtClean="0"/>
                <a:t>    </a:t>
              </a:r>
              <a:r>
                <a:rPr sz="1687" dirty="0" smtClean="0"/>
                <a:t>only </a:t>
              </a:r>
              <a:r>
                <a:rPr sz="1687" dirty="0"/>
                <a:t>numbers?</a:t>
              </a:r>
            </a:p>
          </p:txBody>
        </p:sp>
        <p:sp>
          <p:nvSpPr>
            <p:cNvPr id="710" name="Can also work as a filter"/>
            <p:cNvSpPr/>
            <p:nvPr/>
          </p:nvSpPr>
          <p:spPr>
            <a:xfrm>
              <a:off x="4929981" y="4551362"/>
              <a:ext cx="4658519" cy="85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79" y="0"/>
                  </a:moveTo>
                  <a:cubicBezTo>
                    <a:pt x="5688" y="0"/>
                    <a:pt x="5533" y="844"/>
                    <a:pt x="5533" y="1886"/>
                  </a:cubicBezTo>
                  <a:lnTo>
                    <a:pt x="5533" y="18129"/>
                  </a:lnTo>
                  <a:lnTo>
                    <a:pt x="0" y="20035"/>
                  </a:lnTo>
                  <a:lnTo>
                    <a:pt x="5725" y="21379"/>
                  </a:lnTo>
                  <a:cubicBezTo>
                    <a:pt x="5772" y="21510"/>
                    <a:pt x="5823" y="21600"/>
                    <a:pt x="5879" y="21600"/>
                  </a:cubicBezTo>
                  <a:lnTo>
                    <a:pt x="21254" y="21600"/>
                  </a:lnTo>
                  <a:cubicBezTo>
                    <a:pt x="21445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45" y="0"/>
                    <a:pt x="21254" y="0"/>
                  </a:cubicBezTo>
                  <a:lnTo>
                    <a:pt x="5879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   </a:t>
              </a:r>
              <a:r>
                <a:rPr sz="1687" dirty="0" smtClean="0"/>
                <a:t>Can </a:t>
              </a:r>
              <a:r>
                <a:rPr sz="1687" dirty="0"/>
                <a:t>also work as a filter</a:t>
              </a:r>
            </a:p>
          </p:txBody>
        </p:sp>
        <p:pic>
          <p:nvPicPr>
            <p:cNvPr id="7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3082"/>
              <a:ext cx="7721600" cy="187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38840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443884" y="1419821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3.2.c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Structures: Tuples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336727" y="3866555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43884" y="3512716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5604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Rounded Rectangle"/>
          <p:cNvSpPr/>
          <p:nvPr/>
        </p:nvSpPr>
        <p:spPr>
          <a:xfrm>
            <a:off x="4087813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39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40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43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44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45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87130107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Tuples"/>
          <p:cNvSpPr txBox="1"/>
          <p:nvPr/>
        </p:nvSpPr>
        <p:spPr>
          <a:xfrm>
            <a:off x="5224569" y="332059"/>
            <a:ext cx="156882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Tuples</a:t>
            </a:r>
          </a:p>
        </p:txBody>
      </p:sp>
      <p:sp>
        <p:nvSpPr>
          <p:cNvPr id="724" name="Like lists, tuples are sequences of ’boxes’ that store data.…"/>
          <p:cNvSpPr txBox="1"/>
          <p:nvPr/>
        </p:nvSpPr>
        <p:spPr>
          <a:xfrm>
            <a:off x="2632067" y="1735110"/>
            <a:ext cx="7587589" cy="98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/>
              <a:t>Like lists, tuples are sequences of ’boxes’ that store data. 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Unlike lists, tuples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immutable </a:t>
            </a:r>
            <a:r>
              <a:rPr sz="1969"/>
              <a:t>(can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rPr sz="1969"/>
              <a:t> be changed)</a:t>
            </a:r>
          </a:p>
        </p:txBody>
      </p:sp>
      <p:sp>
        <p:nvSpPr>
          <p:cNvPr id="725" name="Note: Tuples are lists with functionality removed — why do this? It is an example of syntactic salt — “a feature designed to make it harder to write bad code”."/>
          <p:cNvSpPr txBox="1"/>
          <p:nvPr/>
        </p:nvSpPr>
        <p:spPr>
          <a:xfrm>
            <a:off x="1467777" y="5725727"/>
            <a:ext cx="9709418" cy="981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 dirty="0"/>
              <a:t/>
            </a:r>
            <a:br>
              <a:rPr sz="1969" dirty="0"/>
            </a:b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Note:</a:t>
            </a:r>
            <a:r>
              <a:rPr sz="1969" dirty="0"/>
              <a:t> Tuples are lists with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functionality removed </a:t>
            </a:r>
            <a:r>
              <a:rPr sz="1969" dirty="0"/>
              <a:t>— why do this? </a:t>
            </a:r>
            <a:endParaRPr lang="en-GB" sz="1969" dirty="0" smtClean="0"/>
          </a:p>
          <a:p>
            <a:pPr algn="l">
              <a:defRPr sz="2800"/>
            </a:pPr>
            <a:r>
              <a:rPr sz="1969" dirty="0" smtClean="0"/>
              <a:t>It </a:t>
            </a:r>
            <a:r>
              <a:rPr sz="1969" dirty="0"/>
              <a:t>is an example of syntactic salt — “a feature designed to make it harder to write bad code”.</a:t>
            </a:r>
          </a:p>
        </p:txBody>
      </p:sp>
      <p:sp>
        <p:nvSpPr>
          <p:cNvPr id="726" name="constant values"/>
          <p:cNvSpPr/>
          <p:nvPr/>
        </p:nvSpPr>
        <p:spPr>
          <a:xfrm>
            <a:off x="2930434" y="3553410"/>
            <a:ext cx="2178425" cy="488762"/>
          </a:xfrm>
          <a:prstGeom prst="roundRect">
            <a:avLst>
              <a:gd name="adj" fmla="val 27405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sz="1969"/>
              <a:t>constant values</a:t>
            </a:r>
          </a:p>
        </p:txBody>
      </p:sp>
      <p:sp>
        <p:nvSpPr>
          <p:cNvPr id="727" name="round brackets"/>
          <p:cNvSpPr/>
          <p:nvPr/>
        </p:nvSpPr>
        <p:spPr>
          <a:xfrm>
            <a:off x="5570357" y="3166016"/>
            <a:ext cx="2094850" cy="1394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95" y="0"/>
                </a:moveTo>
                <a:cubicBezTo>
                  <a:pt x="2741" y="0"/>
                  <a:pt x="2535" y="310"/>
                  <a:pt x="2535" y="692"/>
                </a:cubicBezTo>
                <a:lnTo>
                  <a:pt x="2535" y="3510"/>
                </a:lnTo>
                <a:lnTo>
                  <a:pt x="0" y="21600"/>
                </a:lnTo>
                <a:lnTo>
                  <a:pt x="3841" y="7915"/>
                </a:lnTo>
                <a:lnTo>
                  <a:pt x="21140" y="7915"/>
                </a:lnTo>
                <a:cubicBezTo>
                  <a:pt x="21394" y="7915"/>
                  <a:pt x="21600" y="7605"/>
                  <a:pt x="21600" y="7223"/>
                </a:cubicBezTo>
                <a:lnTo>
                  <a:pt x="21600" y="692"/>
                </a:lnTo>
                <a:cubicBezTo>
                  <a:pt x="21600" y="310"/>
                  <a:pt x="21394" y="0"/>
                  <a:pt x="21140" y="0"/>
                </a:cubicBezTo>
                <a:lnTo>
                  <a:pt x="2995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/>
              <a:t>round brackets</a:t>
            </a:r>
          </a:p>
        </p:txBody>
      </p:sp>
      <p:sp>
        <p:nvSpPr>
          <p:cNvPr id="728" name="immutable"/>
          <p:cNvSpPr/>
          <p:nvPr/>
        </p:nvSpPr>
        <p:spPr>
          <a:xfrm>
            <a:off x="6472163" y="4629344"/>
            <a:ext cx="2658815" cy="56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579" y="6231"/>
                </a:lnTo>
                <a:lnTo>
                  <a:pt x="6579" y="19890"/>
                </a:lnTo>
                <a:cubicBezTo>
                  <a:pt x="6579" y="20834"/>
                  <a:pt x="6741" y="21600"/>
                  <a:pt x="6942" y="21600"/>
                </a:cubicBezTo>
                <a:lnTo>
                  <a:pt x="21237" y="21600"/>
                </a:lnTo>
                <a:cubicBezTo>
                  <a:pt x="21438" y="21600"/>
                  <a:pt x="21600" y="20834"/>
                  <a:pt x="21600" y="19890"/>
                </a:cubicBezTo>
                <a:lnTo>
                  <a:pt x="21600" y="3741"/>
                </a:lnTo>
                <a:cubicBezTo>
                  <a:pt x="21600" y="2796"/>
                  <a:pt x="21438" y="2031"/>
                  <a:pt x="21237" y="2031"/>
                </a:cubicBezTo>
                <a:lnTo>
                  <a:pt x="14547" y="2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r>
              <a:rPr sz="1687" dirty="0"/>
              <a:t>immutable</a:t>
            </a:r>
          </a:p>
        </p:txBody>
      </p:sp>
      <p:pic>
        <p:nvPicPr>
          <p:cNvPr id="7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5176" y="4519910"/>
            <a:ext cx="3590753" cy="38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24917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build="p" bldLvl="5" animBg="1" advAuto="0"/>
      <p:bldP spid="725" grpId="0" animBg="1" advAuto="0"/>
      <p:bldP spid="726" grpId="0" animBg="1" advAuto="0"/>
      <p:bldP spid="727" grpId="0" animBg="1" advAuto="0"/>
      <p:bldP spid="728" grpId="0" animBg="1" advAuto="0"/>
      <p:bldP spid="72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443884" y="1419821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3.2.a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Structures: Lists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336727" y="3866555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43884" y="3512716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5668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uples"/>
          <p:cNvSpPr txBox="1"/>
          <p:nvPr/>
        </p:nvSpPr>
        <p:spPr>
          <a:xfrm>
            <a:off x="5224569" y="332059"/>
            <a:ext cx="156882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Tuples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2672953" y="1675281"/>
            <a:ext cx="7066918" cy="4983906"/>
            <a:chOff x="0" y="0"/>
            <a:chExt cx="10050726" cy="7088221"/>
          </a:xfrm>
        </p:grpSpPr>
        <p:pic>
          <p:nvPicPr>
            <p:cNvPr id="7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39927"/>
              <a:ext cx="7112633" cy="55761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3" name="produces error immutable"/>
            <p:cNvSpPr/>
            <p:nvPr/>
          </p:nvSpPr>
          <p:spPr>
            <a:xfrm>
              <a:off x="5034226" y="2071721"/>
              <a:ext cx="5016501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51" y="0"/>
                  </a:moveTo>
                  <a:cubicBezTo>
                    <a:pt x="10400" y="0"/>
                    <a:pt x="10277" y="569"/>
                    <a:pt x="10277" y="1271"/>
                  </a:cubicBezTo>
                  <a:lnTo>
                    <a:pt x="10277" y="12992"/>
                  </a:lnTo>
                  <a:lnTo>
                    <a:pt x="0" y="15525"/>
                  </a:lnTo>
                  <a:lnTo>
                    <a:pt x="10277" y="18066"/>
                  </a:lnTo>
                  <a:lnTo>
                    <a:pt x="10277" y="20329"/>
                  </a:lnTo>
                  <a:cubicBezTo>
                    <a:pt x="10277" y="21031"/>
                    <a:pt x="10400" y="21600"/>
                    <a:pt x="10551" y="21600"/>
                  </a:cubicBezTo>
                  <a:lnTo>
                    <a:pt x="21327" y="21600"/>
                  </a:lnTo>
                  <a:cubicBezTo>
                    <a:pt x="21478" y="21600"/>
                    <a:pt x="21600" y="21031"/>
                    <a:pt x="21600" y="20329"/>
                  </a:cubicBezTo>
                  <a:lnTo>
                    <a:pt x="21600" y="1271"/>
                  </a:lnTo>
                  <a:cubicBezTo>
                    <a:pt x="21600" y="569"/>
                    <a:pt x="21478" y="0"/>
                    <a:pt x="21327" y="0"/>
                  </a:cubicBezTo>
                  <a:lnTo>
                    <a:pt x="10551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produces </a:t>
              </a:r>
              <a:endParaRPr lang="en-GB" sz="1687" dirty="0" smtClean="0"/>
            </a:p>
            <a:p>
              <a:pPr algn="r"/>
              <a:r>
                <a:rPr sz="1687" dirty="0" smtClean="0"/>
                <a:t>error </a:t>
              </a:r>
              <a:r>
                <a:rPr sz="1687" dirty="0"/>
                <a:t>immutable</a:t>
              </a:r>
            </a:p>
          </p:txBody>
        </p:sp>
        <p:sp>
          <p:nvSpPr>
            <p:cNvPr id="734" name="access item with squared brackets"/>
            <p:cNvSpPr/>
            <p:nvPr/>
          </p:nvSpPr>
          <p:spPr>
            <a:xfrm>
              <a:off x="5038328" y="0"/>
              <a:ext cx="4055666" cy="190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33" y="0"/>
                  </a:moveTo>
                  <a:cubicBezTo>
                    <a:pt x="7746" y="0"/>
                    <a:pt x="7595" y="323"/>
                    <a:pt x="7595" y="721"/>
                  </a:cubicBezTo>
                  <a:lnTo>
                    <a:pt x="7595" y="10216"/>
                  </a:lnTo>
                  <a:lnTo>
                    <a:pt x="0" y="21600"/>
                  </a:lnTo>
                  <a:lnTo>
                    <a:pt x="8823" y="12258"/>
                  </a:lnTo>
                  <a:lnTo>
                    <a:pt x="21262" y="12258"/>
                  </a:lnTo>
                  <a:cubicBezTo>
                    <a:pt x="21449" y="12258"/>
                    <a:pt x="21600" y="11935"/>
                    <a:pt x="21600" y="11537"/>
                  </a:cubicBezTo>
                  <a:lnTo>
                    <a:pt x="21600" y="721"/>
                  </a:lnTo>
                  <a:cubicBezTo>
                    <a:pt x="21600" y="323"/>
                    <a:pt x="21449" y="0"/>
                    <a:pt x="21262" y="0"/>
                  </a:cubicBezTo>
                  <a:lnTo>
                    <a:pt x="7933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access item </a:t>
              </a:r>
              <a:r>
                <a:rPr sz="1687" dirty="0" smtClean="0"/>
                <a:t>with </a:t>
              </a:r>
              <a:endParaRPr lang="en-GB" sz="1687" dirty="0" smtClean="0"/>
            </a:p>
            <a:p>
              <a:pPr algn="r"/>
              <a:r>
                <a:rPr lang="en-GB" sz="1687" dirty="0"/>
                <a:t>s</a:t>
              </a:r>
              <a:r>
                <a:rPr sz="1687" dirty="0" smtClean="0"/>
                <a:t>quared</a:t>
              </a:r>
              <a:r>
                <a:rPr lang="en-GB" sz="1687" dirty="0" smtClean="0"/>
                <a:t> </a:t>
              </a:r>
              <a:r>
                <a:rPr sz="1687" dirty="0" smtClean="0"/>
                <a:t>brackets</a:t>
              </a:r>
              <a:endParaRPr sz="1687" dirty="0"/>
            </a:p>
          </p:txBody>
        </p:sp>
        <p:sp>
          <p:nvSpPr>
            <p:cNvPr id="735" name="casting works here as well"/>
            <p:cNvSpPr/>
            <p:nvPr/>
          </p:nvSpPr>
          <p:spPr>
            <a:xfrm>
              <a:off x="4400549" y="5548346"/>
              <a:ext cx="3931444" cy="153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152" y="8980"/>
                  </a:lnTo>
                  <a:lnTo>
                    <a:pt x="7152" y="20709"/>
                  </a:lnTo>
                  <a:cubicBezTo>
                    <a:pt x="7152" y="21201"/>
                    <a:pt x="7308" y="21600"/>
                    <a:pt x="7501" y="21600"/>
                  </a:cubicBezTo>
                  <a:lnTo>
                    <a:pt x="21251" y="21600"/>
                  </a:lnTo>
                  <a:cubicBezTo>
                    <a:pt x="21444" y="21600"/>
                    <a:pt x="21600" y="21201"/>
                    <a:pt x="21600" y="20709"/>
                  </a:cubicBezTo>
                  <a:lnTo>
                    <a:pt x="21600" y="7348"/>
                  </a:lnTo>
                  <a:cubicBezTo>
                    <a:pt x="21600" y="6857"/>
                    <a:pt x="21444" y="6458"/>
                    <a:pt x="21251" y="6458"/>
                  </a:cubicBezTo>
                  <a:lnTo>
                    <a:pt x="8933" y="6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casting works </a:t>
              </a:r>
              <a:endParaRPr lang="en-GB" sz="1687" dirty="0" smtClean="0"/>
            </a:p>
            <a:p>
              <a:pPr algn="r"/>
              <a:r>
                <a:rPr sz="1687" dirty="0" smtClean="0"/>
                <a:t>here </a:t>
              </a:r>
              <a:r>
                <a:rPr sz="1687" dirty="0"/>
                <a:t>as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1709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443884" y="2034183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3.2.d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Structures: Sets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336727" y="4480917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43884" y="4127078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760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Rounded Rectangle"/>
          <p:cNvSpPr/>
          <p:nvPr/>
        </p:nvSpPr>
        <p:spPr>
          <a:xfrm>
            <a:off x="6062266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86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87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90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91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92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9867822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3358" y="3472308"/>
            <a:ext cx="3425965" cy="345945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Sets"/>
          <p:cNvSpPr txBox="1"/>
          <p:nvPr/>
        </p:nvSpPr>
        <p:spPr>
          <a:xfrm>
            <a:off x="5500032" y="332059"/>
            <a:ext cx="104067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Sets</a:t>
            </a:r>
          </a:p>
        </p:txBody>
      </p:sp>
      <p:sp>
        <p:nvSpPr>
          <p:cNvPr id="749" name="Sets are unordered collections with no duplicate elements.…"/>
          <p:cNvSpPr txBox="1"/>
          <p:nvPr/>
        </p:nvSpPr>
        <p:spPr>
          <a:xfrm>
            <a:off x="2710559" y="1658093"/>
            <a:ext cx="6692025" cy="158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/>
              <a:t>Sets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unordered</a:t>
            </a:r>
            <a:r>
              <a:rPr sz="1969"/>
              <a:t> collections with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no duplicate</a:t>
            </a:r>
            <a:r>
              <a:rPr sz="1969"/>
              <a:t> elements. 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You can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test membership</a:t>
            </a:r>
            <a:r>
              <a:rPr sz="1969"/>
              <a:t> of a set (“is element in set”)</a:t>
            </a:r>
            <a:br>
              <a:rPr sz="1969"/>
            </a:br>
            <a:endParaRPr sz="1969"/>
          </a:p>
          <a:p>
            <a:pPr marL="160729" indent="-160729">
              <a:buSzPct val="70000"/>
              <a:buChar char="•"/>
              <a:defRPr sz="2800"/>
            </a:pPr>
            <a:r>
              <a:rPr sz="1969"/>
              <a:t>Supports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mathematical operations</a:t>
            </a:r>
            <a:r>
              <a:rPr sz="1969"/>
              <a:t> 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5268697" y="6033458"/>
            <a:ext cx="3911752" cy="445432"/>
            <a:chOff x="0" y="0"/>
            <a:chExt cx="5563380" cy="633502"/>
          </a:xfrm>
        </p:grpSpPr>
        <p:grpSp>
          <p:nvGrpSpPr>
            <p:cNvPr id="756" name="Group"/>
            <p:cNvGrpSpPr/>
            <p:nvPr/>
          </p:nvGrpSpPr>
          <p:grpSpPr>
            <a:xfrm>
              <a:off x="1337475" y="0"/>
              <a:ext cx="4225906" cy="633503"/>
              <a:chOff x="0" y="0"/>
              <a:chExt cx="4225904" cy="633502"/>
            </a:xfrm>
          </p:grpSpPr>
          <p:pic>
            <p:nvPicPr>
              <p:cNvPr id="754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356025" y="139166"/>
                <a:ext cx="1869880" cy="494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55" name="sym. diff (^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sym. diff (^)</a:t>
                </a:r>
              </a:p>
            </p:txBody>
          </p:sp>
        </p:grpSp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1951"/>
              <a:ext cx="992882" cy="60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3" name="Group"/>
          <p:cNvGrpSpPr/>
          <p:nvPr/>
        </p:nvGrpSpPr>
        <p:grpSpPr>
          <a:xfrm>
            <a:off x="5258902" y="5490270"/>
            <a:ext cx="3685446" cy="428626"/>
            <a:chOff x="0" y="0"/>
            <a:chExt cx="5241521" cy="609600"/>
          </a:xfrm>
        </p:grpSpPr>
        <p:grpSp>
          <p:nvGrpSpPr>
            <p:cNvPr id="761" name="Group"/>
            <p:cNvGrpSpPr/>
            <p:nvPr/>
          </p:nvGrpSpPr>
          <p:grpSpPr>
            <a:xfrm>
              <a:off x="1351406" y="0"/>
              <a:ext cx="3890116" cy="609600"/>
              <a:chOff x="0" y="0"/>
              <a:chExt cx="3890115" cy="609600"/>
            </a:xfrm>
          </p:grpSpPr>
          <p:sp>
            <p:nvSpPr>
              <p:cNvPr id="759" name="difference (-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difference (-)</a:t>
                </a:r>
              </a:p>
            </p:txBody>
          </p:sp>
          <p:pic>
            <p:nvPicPr>
              <p:cNvPr id="760" name="Image" descr="Image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414665" y="113767"/>
                <a:ext cx="1475451" cy="470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399"/>
              <a:ext cx="1020745" cy="608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8" name="Group"/>
          <p:cNvGrpSpPr/>
          <p:nvPr/>
        </p:nvGrpSpPr>
        <p:grpSpPr>
          <a:xfrm>
            <a:off x="5235210" y="4938679"/>
            <a:ext cx="3928993" cy="445432"/>
            <a:chOff x="0" y="0"/>
            <a:chExt cx="5587899" cy="633502"/>
          </a:xfrm>
        </p:grpSpPr>
        <p:grpSp>
          <p:nvGrpSpPr>
            <p:cNvPr id="766" name="Group"/>
            <p:cNvGrpSpPr/>
            <p:nvPr/>
          </p:nvGrpSpPr>
          <p:grpSpPr>
            <a:xfrm>
              <a:off x="1385101" y="11951"/>
              <a:ext cx="4202799" cy="609601"/>
              <a:chOff x="0" y="0"/>
              <a:chExt cx="4202798" cy="609600"/>
            </a:xfrm>
          </p:grpSpPr>
          <p:sp>
            <p:nvSpPr>
              <p:cNvPr id="764" name="intersection (&amp;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intersection (&amp;)</a:t>
                </a:r>
              </a:p>
            </p:txBody>
          </p:sp>
          <p:pic>
            <p:nvPicPr>
              <p:cNvPr id="765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379133" y="162351"/>
                <a:ext cx="1823666" cy="3964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88134" cy="633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3" name="Group"/>
          <p:cNvGrpSpPr/>
          <p:nvPr/>
        </p:nvGrpSpPr>
        <p:grpSpPr>
          <a:xfrm>
            <a:off x="5183654" y="4411943"/>
            <a:ext cx="5394358" cy="457749"/>
            <a:chOff x="0" y="0"/>
            <a:chExt cx="7671975" cy="651019"/>
          </a:xfrm>
        </p:grpSpPr>
        <p:grpSp>
          <p:nvGrpSpPr>
            <p:cNvPr id="771" name="Group"/>
            <p:cNvGrpSpPr/>
            <p:nvPr/>
          </p:nvGrpSpPr>
          <p:grpSpPr>
            <a:xfrm>
              <a:off x="1458425" y="41419"/>
              <a:ext cx="6213551" cy="609601"/>
              <a:chOff x="0" y="0"/>
              <a:chExt cx="6213549" cy="609600"/>
            </a:xfrm>
          </p:grpSpPr>
          <p:pic>
            <p:nvPicPr>
              <p:cNvPr id="769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404533" y="31300"/>
                <a:ext cx="3809017" cy="5232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0" name="union (|)"/>
              <p:cNvSpPr/>
              <p:nvPr/>
            </p:nvSpPr>
            <p:spPr>
              <a:xfrm>
                <a:off x="0" y="0"/>
                <a:ext cx="2175603" cy="609600"/>
              </a:xfrm>
              <a:prstGeom prst="rect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/>
                  <a:t>union (|)</a:t>
                </a:r>
              </a:p>
            </p:txBody>
          </p:sp>
        </p:grpSp>
        <p:pic>
          <p:nvPicPr>
            <p:cNvPr id="772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1107783" cy="633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extBox 2"/>
          <p:cNvSpPr txBox="1"/>
          <p:nvPr/>
        </p:nvSpPr>
        <p:spPr>
          <a:xfrm>
            <a:off x="1863358" y="3756632"/>
            <a:ext cx="441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&gt;&gt;&gt;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/>
              <a:t>SecondSet</a:t>
            </a:r>
            <a:r>
              <a:rPr lang="en-US" sz="2000" dirty="0" smtClean="0"/>
              <a:t> = {5, 4, 6}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865690" y="4269917"/>
            <a:ext cx="2712324" cy="2208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851640" y="4415324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{1, 2, 8, </a:t>
            </a:r>
            <a:r>
              <a:rPr lang="en-US" sz="2000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, 7, 5, 4}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69901" y="4869049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{6}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1939" y="5461346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{1, 2, 8, 7}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9901" y="6000684"/>
            <a:ext cx="262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{1, 2, 8, 7, 5, 4}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896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49">
                                            <p:txEl>
                                              <p:charRg st="15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" grpId="0" animBg="1" advAuto="0"/>
      <p:bldP spid="749" grpId="0" build="p" bldLvl="5" animBg="1" advAuto="0"/>
      <p:bldP spid="758" grpId="0" animBg="1" advAuto="0"/>
      <p:bldP spid="763" grpId="0" animBg="1" advAuto="0"/>
      <p:bldP spid="768" grpId="0" animBg="1" advAuto="0"/>
      <p:bldP spid="77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ets"/>
          <p:cNvSpPr txBox="1"/>
          <p:nvPr/>
        </p:nvSpPr>
        <p:spPr>
          <a:xfrm>
            <a:off x="5500032" y="332059"/>
            <a:ext cx="104067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Sets</a:t>
            </a:r>
          </a:p>
        </p:txBody>
      </p:sp>
      <p:grpSp>
        <p:nvGrpSpPr>
          <p:cNvPr id="783" name="Group"/>
          <p:cNvGrpSpPr/>
          <p:nvPr/>
        </p:nvGrpSpPr>
        <p:grpSpPr>
          <a:xfrm>
            <a:off x="1823442" y="677761"/>
            <a:ext cx="8783241" cy="6189169"/>
            <a:chOff x="0" y="0"/>
            <a:chExt cx="12491720" cy="8802372"/>
          </a:xfrm>
        </p:grpSpPr>
        <p:pic>
          <p:nvPicPr>
            <p:cNvPr id="77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52945" y="3548534"/>
              <a:ext cx="3695701" cy="3441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2" name="Group"/>
            <p:cNvGrpSpPr/>
            <p:nvPr/>
          </p:nvGrpSpPr>
          <p:grpSpPr>
            <a:xfrm>
              <a:off x="0" y="0"/>
              <a:ext cx="12491721" cy="8802373"/>
              <a:chOff x="0" y="0"/>
              <a:chExt cx="12491720" cy="8802372"/>
            </a:xfrm>
          </p:grpSpPr>
          <p:pic>
            <p:nvPicPr>
              <p:cNvPr id="777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485726" y="831928"/>
                <a:ext cx="4572001" cy="2730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78" name="ignores double entries"/>
              <p:cNvSpPr/>
              <p:nvPr/>
            </p:nvSpPr>
            <p:spPr>
              <a:xfrm>
                <a:off x="5688886" y="0"/>
                <a:ext cx="6802835" cy="1906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11" y="0"/>
                    </a:moveTo>
                    <a:cubicBezTo>
                      <a:pt x="12900" y="0"/>
                      <a:pt x="12809" y="322"/>
                      <a:pt x="12809" y="719"/>
                    </a:cubicBezTo>
                    <a:lnTo>
                      <a:pt x="12809" y="10081"/>
                    </a:lnTo>
                    <a:lnTo>
                      <a:pt x="0" y="21600"/>
                    </a:lnTo>
                    <a:lnTo>
                      <a:pt x="14155" y="12122"/>
                    </a:lnTo>
                    <a:lnTo>
                      <a:pt x="21398" y="12122"/>
                    </a:lnTo>
                    <a:cubicBezTo>
                      <a:pt x="21510" y="12122"/>
                      <a:pt x="21600" y="11800"/>
                      <a:pt x="21600" y="11402"/>
                    </a:cubicBezTo>
                    <a:lnTo>
                      <a:pt x="21600" y="719"/>
                    </a:lnTo>
                    <a:cubicBezTo>
                      <a:pt x="21600" y="322"/>
                      <a:pt x="21510" y="0"/>
                      <a:pt x="21398" y="0"/>
                    </a:cubicBezTo>
                    <a:lnTo>
                      <a:pt x="13011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sz="1687" dirty="0"/>
                  <a:t>ignores double </a:t>
                </a:r>
                <a:endParaRPr lang="en-GB" sz="1687" dirty="0" smtClean="0"/>
              </a:p>
              <a:p>
                <a:pPr algn="r"/>
                <a:r>
                  <a:rPr sz="1687" dirty="0" smtClean="0"/>
                  <a:t>entries</a:t>
                </a:r>
                <a:endParaRPr sz="1687" dirty="0"/>
              </a:p>
            </p:txBody>
          </p:sp>
          <p:sp>
            <p:nvSpPr>
              <p:cNvPr id="779" name="order is irrelevant!"/>
              <p:cNvSpPr/>
              <p:nvPr/>
            </p:nvSpPr>
            <p:spPr>
              <a:xfrm>
                <a:off x="0" y="1107773"/>
                <a:ext cx="3421857" cy="1547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01" y="0"/>
                    </a:moveTo>
                    <a:cubicBezTo>
                      <a:pt x="179" y="0"/>
                      <a:pt x="0" y="397"/>
                      <a:pt x="0" y="886"/>
                    </a:cubicBezTo>
                    <a:lnTo>
                      <a:pt x="0" y="14049"/>
                    </a:lnTo>
                    <a:cubicBezTo>
                      <a:pt x="0" y="14539"/>
                      <a:pt x="179" y="14936"/>
                      <a:pt x="401" y="14936"/>
                    </a:cubicBezTo>
                    <a:lnTo>
                      <a:pt x="16023" y="14936"/>
                    </a:lnTo>
                    <a:lnTo>
                      <a:pt x="21600" y="21600"/>
                    </a:lnTo>
                    <a:lnTo>
                      <a:pt x="17476" y="12260"/>
                    </a:lnTo>
                    <a:lnTo>
                      <a:pt x="17476" y="886"/>
                    </a:lnTo>
                    <a:cubicBezTo>
                      <a:pt x="17476" y="397"/>
                      <a:pt x="17297" y="0"/>
                      <a:pt x="17076" y="0"/>
                    </a:cubicBezTo>
                    <a:lnTo>
                      <a:pt x="401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 dirty="0"/>
                  <a:t>order is irrelevant!</a:t>
                </a:r>
              </a:p>
            </p:txBody>
          </p:sp>
          <p:pic>
            <p:nvPicPr>
              <p:cNvPr id="780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365076" y="7049772"/>
                <a:ext cx="6743701" cy="1752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81" name="no order - no index"/>
              <p:cNvSpPr/>
              <p:nvPr/>
            </p:nvSpPr>
            <p:spPr>
              <a:xfrm>
                <a:off x="5646208" y="5671306"/>
                <a:ext cx="6207126" cy="1428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87" y="0"/>
                    </a:moveTo>
                    <a:cubicBezTo>
                      <a:pt x="12065" y="0"/>
                      <a:pt x="11966" y="430"/>
                      <a:pt x="11966" y="960"/>
                    </a:cubicBezTo>
                    <a:lnTo>
                      <a:pt x="11966" y="13396"/>
                    </a:lnTo>
                    <a:lnTo>
                      <a:pt x="0" y="21600"/>
                    </a:lnTo>
                    <a:lnTo>
                      <a:pt x="14961" y="16180"/>
                    </a:lnTo>
                    <a:lnTo>
                      <a:pt x="21379" y="16180"/>
                    </a:lnTo>
                    <a:cubicBezTo>
                      <a:pt x="21501" y="16180"/>
                      <a:pt x="21600" y="15751"/>
                      <a:pt x="21600" y="15220"/>
                    </a:cubicBezTo>
                    <a:lnTo>
                      <a:pt x="21600" y="960"/>
                    </a:lnTo>
                    <a:cubicBezTo>
                      <a:pt x="21600" y="430"/>
                      <a:pt x="21501" y="0"/>
                      <a:pt x="21379" y="0"/>
                    </a:cubicBezTo>
                    <a:lnTo>
                      <a:pt x="12187" y="0"/>
                    </a:lnTo>
                    <a:close/>
                  </a:path>
                </a:pathLst>
              </a:custGeom>
              <a:blipFill rotWithShape="1">
                <a:blip r:embed="rId4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sz="1687" dirty="0"/>
                  <a:t>no order - no 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78276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542998" y="1680478"/>
            <a:ext cx="6923126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3.2.e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Data Structures: Dictionaries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466744" y="4178379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466744" y="3880351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2457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Rounded Rectangle"/>
          <p:cNvSpPr/>
          <p:nvPr/>
        </p:nvSpPr>
        <p:spPr>
          <a:xfrm>
            <a:off x="8036718" y="3411140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786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787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7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789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790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791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792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1728901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15929 0.000000" pathEditMode="relative">
                                      <p:cBhvr>
                                        <p:cTn id="6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Dictionary"/>
          <p:cNvSpPr txBox="1"/>
          <p:nvPr/>
        </p:nvSpPr>
        <p:spPr>
          <a:xfrm>
            <a:off x="4764512" y="332059"/>
            <a:ext cx="247894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Dictionary</a:t>
            </a:r>
          </a:p>
        </p:txBody>
      </p:sp>
      <p:grpSp>
        <p:nvGrpSpPr>
          <p:cNvPr id="807" name="Group"/>
          <p:cNvGrpSpPr/>
          <p:nvPr/>
        </p:nvGrpSpPr>
        <p:grpSpPr>
          <a:xfrm>
            <a:off x="4230737" y="3076556"/>
            <a:ext cx="1431524" cy="1919327"/>
            <a:chOff x="-36222" y="0"/>
            <a:chExt cx="2035944" cy="2729708"/>
          </a:xfrm>
        </p:grpSpPr>
        <p:grpSp>
          <p:nvGrpSpPr>
            <p:cNvPr id="797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796" name="John Doe"/>
              <p:cNvSpPr txBox="1"/>
              <p:nvPr/>
            </p:nvSpPr>
            <p:spPr>
              <a:xfrm>
                <a:off x="121665" y="27167"/>
                <a:ext cx="1454530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800" name="Group"/>
            <p:cNvGrpSpPr/>
            <p:nvPr/>
          </p:nvGrpSpPr>
          <p:grpSpPr>
            <a:xfrm>
              <a:off x="-36222" y="702733"/>
              <a:ext cx="2035943" cy="587906"/>
              <a:chOff x="-36221" y="0"/>
              <a:chExt cx="2035942" cy="587905"/>
            </a:xfrm>
          </p:grpSpPr>
          <p:sp>
            <p:nvSpPr>
              <p:cNvPr id="79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799" name="Sarah Moor"/>
              <p:cNvSpPr txBox="1"/>
              <p:nvPr/>
            </p:nvSpPr>
            <p:spPr>
              <a:xfrm>
                <a:off x="-36221" y="27167"/>
                <a:ext cx="1809817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803" name="Group"/>
            <p:cNvGrpSpPr/>
            <p:nvPr/>
          </p:nvGrpSpPr>
          <p:grpSpPr>
            <a:xfrm>
              <a:off x="0" y="1405466"/>
              <a:ext cx="1999722" cy="587907"/>
              <a:chOff x="0" y="0"/>
              <a:chExt cx="1999721" cy="587905"/>
            </a:xfrm>
          </p:grpSpPr>
          <p:sp>
            <p:nvSpPr>
              <p:cNvPr id="80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2" name="Mary Salt"/>
              <p:cNvSpPr txBox="1"/>
              <p:nvPr/>
            </p:nvSpPr>
            <p:spPr>
              <a:xfrm>
                <a:off x="138556" y="27167"/>
                <a:ext cx="1490185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806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80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5" name="Kent Low"/>
              <p:cNvSpPr txBox="1"/>
              <p:nvPr/>
            </p:nvSpPr>
            <p:spPr>
              <a:xfrm>
                <a:off x="141401" y="27167"/>
                <a:ext cx="1446048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</p:grpSp>
      <p:grpSp>
        <p:nvGrpSpPr>
          <p:cNvPr id="820" name="Group"/>
          <p:cNvGrpSpPr/>
          <p:nvPr/>
        </p:nvGrpSpPr>
        <p:grpSpPr>
          <a:xfrm>
            <a:off x="6529740" y="3076556"/>
            <a:ext cx="1406056" cy="1919327"/>
            <a:chOff x="0" y="0"/>
            <a:chExt cx="1999722" cy="2729708"/>
          </a:xfrm>
        </p:grpSpPr>
        <p:grpSp>
          <p:nvGrpSpPr>
            <p:cNvPr id="810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80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09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813" name="Group"/>
            <p:cNvGrpSpPr/>
            <p:nvPr/>
          </p:nvGrpSpPr>
          <p:grpSpPr>
            <a:xfrm>
              <a:off x="0" y="713933"/>
              <a:ext cx="1999722" cy="587907"/>
              <a:chOff x="0" y="0"/>
              <a:chExt cx="1999721" cy="587905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2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816" name="Group"/>
            <p:cNvGrpSpPr/>
            <p:nvPr/>
          </p:nvGrpSpPr>
          <p:grpSpPr>
            <a:xfrm>
              <a:off x="0" y="1427867"/>
              <a:ext cx="1999722" cy="587907"/>
              <a:chOff x="0" y="0"/>
              <a:chExt cx="1999721" cy="587905"/>
            </a:xfrm>
          </p:grpSpPr>
          <p:sp>
            <p:nvSpPr>
              <p:cNvPr id="81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5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819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817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818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</p:grpSp>
      <p:grpSp>
        <p:nvGrpSpPr>
          <p:cNvPr id="825" name="Group"/>
          <p:cNvGrpSpPr/>
          <p:nvPr/>
        </p:nvGrpSpPr>
        <p:grpSpPr>
          <a:xfrm>
            <a:off x="5661144" y="3303190"/>
            <a:ext cx="877242" cy="1486006"/>
            <a:chOff x="0" y="0"/>
            <a:chExt cx="1247632" cy="2113430"/>
          </a:xfrm>
        </p:grpSpPr>
        <p:sp>
          <p:nvSpPr>
            <p:cNvPr id="821" name="Line"/>
            <p:cNvSpPr/>
            <p:nvPr/>
          </p:nvSpPr>
          <p:spPr>
            <a:xfrm>
              <a:off x="0" y="0"/>
              <a:ext cx="124763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2" name="Line"/>
            <p:cNvSpPr/>
            <p:nvPr/>
          </p:nvSpPr>
          <p:spPr>
            <a:xfrm>
              <a:off x="0" y="685562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3" name="Line"/>
            <p:cNvSpPr/>
            <p:nvPr/>
          </p:nvSpPr>
          <p:spPr>
            <a:xfrm>
              <a:off x="0" y="1399496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824" name="Line"/>
            <p:cNvSpPr/>
            <p:nvPr/>
          </p:nvSpPr>
          <p:spPr>
            <a:xfrm>
              <a:off x="0" y="2113430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826" name="Dictionaries are unordered sets of data that have a key and a value (an important idea in databases)."/>
          <p:cNvSpPr txBox="1"/>
          <p:nvPr/>
        </p:nvSpPr>
        <p:spPr>
          <a:xfrm>
            <a:off x="701011" y="1373928"/>
            <a:ext cx="107975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800"/>
            </a:pPr>
            <a:r>
              <a:rPr sz="1969"/>
              <a:t>Dictionaries are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unordered sets</a:t>
            </a:r>
            <a:r>
              <a:rPr sz="1969"/>
              <a:t> of data that have a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1969"/>
              <a:t> and a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1969"/>
              <a:t> (an important idea in databases).</a:t>
            </a:r>
          </a:p>
        </p:txBody>
      </p:sp>
      <p:grpSp>
        <p:nvGrpSpPr>
          <p:cNvPr id="829" name="Group"/>
          <p:cNvGrpSpPr/>
          <p:nvPr/>
        </p:nvGrpSpPr>
        <p:grpSpPr>
          <a:xfrm>
            <a:off x="4256205" y="2551443"/>
            <a:ext cx="3679590" cy="428626"/>
            <a:chOff x="0" y="0"/>
            <a:chExt cx="5233192" cy="609600"/>
          </a:xfrm>
        </p:grpSpPr>
        <p:sp>
          <p:nvSpPr>
            <p:cNvPr id="827" name="key"/>
            <p:cNvSpPr/>
            <p:nvPr/>
          </p:nvSpPr>
          <p:spPr>
            <a:xfrm>
              <a:off x="0" y="0"/>
              <a:ext cx="1999721" cy="6096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key</a:t>
              </a:r>
            </a:p>
          </p:txBody>
        </p:sp>
        <p:sp>
          <p:nvSpPr>
            <p:cNvPr id="828" name="value"/>
            <p:cNvSpPr/>
            <p:nvPr/>
          </p:nvSpPr>
          <p:spPr>
            <a:xfrm>
              <a:off x="3233472" y="0"/>
              <a:ext cx="1999721" cy="60960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/>
                <a:t>value</a:t>
              </a:r>
            </a:p>
          </p:txBody>
        </p:sp>
      </p:grpSp>
      <p:sp>
        <p:nvSpPr>
          <p:cNvPr id="830" name="Unlike sequences (lists, tuples), which are accessed by numerical indices (0,1,2,3...), dictionaries are indexed by keys.…"/>
          <p:cNvSpPr txBox="1"/>
          <p:nvPr/>
        </p:nvSpPr>
        <p:spPr>
          <a:xfrm>
            <a:off x="2191161" y="5402608"/>
            <a:ext cx="8261567" cy="158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0729" indent="-160729">
              <a:buSzPct val="70000"/>
              <a:buChar char="•"/>
              <a:defRPr sz="2800"/>
            </a:pPr>
            <a:r>
              <a:rPr sz="1969" dirty="0"/>
              <a:t>Unlike sequences (lists, tuples), which are accessed by numerical indices (0,1,2,3...), dictionaries are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indexed by keys</a:t>
            </a:r>
            <a:r>
              <a:rPr sz="1969" dirty="0"/>
              <a:t>. </a:t>
            </a:r>
            <a:br>
              <a:rPr sz="1969" dirty="0"/>
            </a:br>
            <a:endParaRPr sz="1969" dirty="0"/>
          </a:p>
          <a:p>
            <a:pPr marL="160729" indent="-160729">
              <a:buSzPct val="70000"/>
              <a:buChar char="•"/>
              <a:defRPr sz="2800"/>
            </a:pPr>
            <a:r>
              <a:rPr sz="1969" dirty="0"/>
              <a:t>Keys must be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unique</a:t>
            </a:r>
            <a:r>
              <a:rPr sz="1969" dirty="0"/>
              <a:t> and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immutable</a:t>
            </a:r>
            <a:r>
              <a:rPr sz="1969" dirty="0"/>
              <a:t> (often numbers or strings). </a:t>
            </a:r>
            <a:br>
              <a:rPr sz="1969" dirty="0"/>
            </a:br>
            <a:endParaRPr sz="1969" dirty="0"/>
          </a:p>
        </p:txBody>
      </p:sp>
    </p:spTree>
    <p:extLst>
      <p:ext uri="{BB962C8B-B14F-4D97-AF65-F5344CB8AC3E}">
        <p14:creationId xmlns:p14="http://schemas.microsoft.com/office/powerpoint/2010/main" val="11259633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 animBg="1" advAuto="0"/>
      <p:bldP spid="820" grpId="0" animBg="1" advAuto="0"/>
      <p:bldP spid="825" grpId="0" animBg="1" advAuto="0"/>
      <p:bldP spid="826" grpId="0" build="p" bldLvl="5" animBg="1" advAuto="0"/>
      <p:bldP spid="829" grpId="0" animBg="1" advAuto="0"/>
      <p:bldP spid="830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Dictionary"/>
          <p:cNvSpPr txBox="1"/>
          <p:nvPr/>
        </p:nvSpPr>
        <p:spPr>
          <a:xfrm>
            <a:off x="6074200" y="308246"/>
            <a:ext cx="2478948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Dictionary</a:t>
            </a:r>
          </a:p>
        </p:txBody>
      </p:sp>
      <p:grpSp>
        <p:nvGrpSpPr>
          <p:cNvPr id="836" name="Group"/>
          <p:cNvGrpSpPr/>
          <p:nvPr/>
        </p:nvGrpSpPr>
        <p:grpSpPr>
          <a:xfrm>
            <a:off x="2994199" y="750094"/>
            <a:ext cx="5871196" cy="5619750"/>
            <a:chOff x="0" y="0"/>
            <a:chExt cx="8350144" cy="7992533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36184" cy="7962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You get both key and values"/>
            <p:cNvSpPr/>
            <p:nvPr/>
          </p:nvSpPr>
          <p:spPr>
            <a:xfrm>
              <a:off x="3611720" y="6922558"/>
              <a:ext cx="4641057" cy="1069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10" y="0"/>
                  </a:moveTo>
                  <a:cubicBezTo>
                    <a:pt x="8847" y="0"/>
                    <a:pt x="8715" y="574"/>
                    <a:pt x="8715" y="1282"/>
                  </a:cubicBezTo>
                  <a:lnTo>
                    <a:pt x="8715" y="8124"/>
                  </a:lnTo>
                  <a:lnTo>
                    <a:pt x="0" y="10696"/>
                  </a:lnTo>
                  <a:lnTo>
                    <a:pt x="8715" y="13260"/>
                  </a:lnTo>
                  <a:lnTo>
                    <a:pt x="8715" y="20318"/>
                  </a:lnTo>
                  <a:cubicBezTo>
                    <a:pt x="8715" y="21026"/>
                    <a:pt x="8847" y="21600"/>
                    <a:pt x="9010" y="21600"/>
                  </a:cubicBezTo>
                  <a:lnTo>
                    <a:pt x="21304" y="21600"/>
                  </a:lnTo>
                  <a:cubicBezTo>
                    <a:pt x="21468" y="21600"/>
                    <a:pt x="21600" y="21026"/>
                    <a:pt x="21600" y="20318"/>
                  </a:cubicBezTo>
                  <a:lnTo>
                    <a:pt x="21600" y="1282"/>
                  </a:lnTo>
                  <a:cubicBezTo>
                    <a:pt x="21600" y="574"/>
                    <a:pt x="21468" y="0"/>
                    <a:pt x="21304" y="0"/>
                  </a:cubicBezTo>
                  <a:lnTo>
                    <a:pt x="9010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You get both </a:t>
              </a:r>
              <a:r>
                <a:rPr sz="1687" dirty="0" smtClean="0"/>
                <a:t>key</a:t>
              </a:r>
              <a:endParaRPr lang="en-GB" sz="1687" dirty="0" smtClean="0"/>
            </a:p>
            <a:p>
              <a:pPr algn="r"/>
              <a:r>
                <a:rPr sz="1687" dirty="0" smtClean="0"/>
                <a:t> </a:t>
              </a:r>
              <a:r>
                <a:rPr sz="1687" dirty="0"/>
                <a:t>and values </a:t>
              </a:r>
            </a:p>
          </p:txBody>
        </p:sp>
        <p:sp>
          <p:nvSpPr>
            <p:cNvPr id="835" name="True or False - can be used for conditions"/>
            <p:cNvSpPr/>
            <p:nvPr/>
          </p:nvSpPr>
          <p:spPr>
            <a:xfrm>
              <a:off x="2598234" y="5373158"/>
              <a:ext cx="5751911" cy="1040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15" y="0"/>
                  </a:moveTo>
                  <a:cubicBezTo>
                    <a:pt x="6684" y="0"/>
                    <a:pt x="6577" y="590"/>
                    <a:pt x="6577" y="1318"/>
                  </a:cubicBezTo>
                  <a:lnTo>
                    <a:pt x="6577" y="15545"/>
                  </a:lnTo>
                  <a:lnTo>
                    <a:pt x="0" y="18181"/>
                  </a:lnTo>
                  <a:lnTo>
                    <a:pt x="6601" y="20826"/>
                  </a:lnTo>
                  <a:cubicBezTo>
                    <a:pt x="6639" y="21278"/>
                    <a:pt x="6719" y="21600"/>
                    <a:pt x="6815" y="21600"/>
                  </a:cubicBezTo>
                  <a:lnTo>
                    <a:pt x="21362" y="21600"/>
                  </a:lnTo>
                  <a:cubicBezTo>
                    <a:pt x="21493" y="21600"/>
                    <a:pt x="21600" y="21010"/>
                    <a:pt x="21600" y="20282"/>
                  </a:cubicBezTo>
                  <a:lnTo>
                    <a:pt x="21600" y="1318"/>
                  </a:lnTo>
                  <a:cubicBezTo>
                    <a:pt x="21600" y="590"/>
                    <a:pt x="21493" y="0"/>
                    <a:pt x="21362" y="0"/>
                  </a:cubicBezTo>
                  <a:lnTo>
                    <a:pt x="6815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True or False </a:t>
              </a:r>
              <a:r>
                <a:rPr lang="mr-IN" sz="1687" dirty="0" smtClean="0"/>
                <a:t>–</a:t>
              </a:r>
              <a:r>
                <a:rPr sz="1687" dirty="0" smtClean="0"/>
                <a:t> </a:t>
              </a:r>
              <a:endParaRPr lang="en-GB" sz="1687" dirty="0" smtClean="0"/>
            </a:p>
            <a:p>
              <a:pPr algn="r"/>
              <a:r>
                <a:rPr sz="1687" dirty="0" smtClean="0"/>
                <a:t>can </a:t>
              </a:r>
              <a:r>
                <a:rPr sz="1687" dirty="0"/>
                <a:t>be used for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35394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mitations of simple variables"/>
          <p:cNvSpPr txBox="1"/>
          <p:nvPr/>
        </p:nvSpPr>
        <p:spPr>
          <a:xfrm>
            <a:off x="2213336" y="332059"/>
            <a:ext cx="7162859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Limitations of simple variables</a:t>
            </a:r>
          </a:p>
        </p:txBody>
      </p:sp>
      <p:sp>
        <p:nvSpPr>
          <p:cNvPr id="241" name="What if we need to deal with more complex data?"/>
          <p:cNvSpPr/>
          <p:nvPr/>
        </p:nvSpPr>
        <p:spPr>
          <a:xfrm>
            <a:off x="3554178" y="2902761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What if we need to deal with more complex data?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199200" y="5153447"/>
            <a:ext cx="1739524" cy="1408589"/>
            <a:chOff x="0" y="0"/>
            <a:chExt cx="2473988" cy="2003324"/>
          </a:xfrm>
        </p:grpSpPr>
        <p:sp>
          <p:nvSpPr>
            <p:cNvPr id="242" name="Rectangle"/>
            <p:cNvSpPr/>
            <p:nvPr/>
          </p:nvSpPr>
          <p:spPr>
            <a:xfrm>
              <a:off x="0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3" name="3"/>
            <p:cNvSpPr txBox="1"/>
            <p:nvPr/>
          </p:nvSpPr>
          <p:spPr>
            <a:xfrm>
              <a:off x="101631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3</a:t>
              </a:r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5" name="1"/>
            <p:cNvSpPr txBox="1"/>
            <p:nvPr/>
          </p:nvSpPr>
          <p:spPr>
            <a:xfrm>
              <a:off x="101631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46" name="Rectangle"/>
            <p:cNvSpPr/>
            <p:nvPr/>
          </p:nvSpPr>
          <p:spPr>
            <a:xfrm>
              <a:off x="0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7" name="0"/>
            <p:cNvSpPr txBox="1"/>
            <p:nvPr/>
          </p:nvSpPr>
          <p:spPr>
            <a:xfrm>
              <a:off x="101631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48" name="Rectangle"/>
            <p:cNvSpPr/>
            <p:nvPr/>
          </p:nvSpPr>
          <p:spPr>
            <a:xfrm>
              <a:off x="651933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49" name="7"/>
            <p:cNvSpPr txBox="1"/>
            <p:nvPr/>
          </p:nvSpPr>
          <p:spPr>
            <a:xfrm>
              <a:off x="753564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7</a:t>
              </a:r>
            </a:p>
          </p:txBody>
        </p:sp>
        <p:sp>
          <p:nvSpPr>
            <p:cNvPr id="250" name="Rectangle"/>
            <p:cNvSpPr/>
            <p:nvPr/>
          </p:nvSpPr>
          <p:spPr>
            <a:xfrm>
              <a:off x="651933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1" name="4"/>
            <p:cNvSpPr txBox="1"/>
            <p:nvPr/>
          </p:nvSpPr>
          <p:spPr>
            <a:xfrm>
              <a:off x="753564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4</a:t>
              </a:r>
            </a:p>
          </p:txBody>
        </p:sp>
        <p:sp>
          <p:nvSpPr>
            <p:cNvPr id="252" name="Rectangle"/>
            <p:cNvSpPr/>
            <p:nvPr/>
          </p:nvSpPr>
          <p:spPr>
            <a:xfrm>
              <a:off x="651933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3" name="0"/>
            <p:cNvSpPr txBox="1"/>
            <p:nvPr/>
          </p:nvSpPr>
          <p:spPr>
            <a:xfrm>
              <a:off x="753564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54" name="Rectangle"/>
            <p:cNvSpPr/>
            <p:nvPr/>
          </p:nvSpPr>
          <p:spPr>
            <a:xfrm>
              <a:off x="1321395" y="67160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5" name="-4"/>
            <p:cNvSpPr txBox="1"/>
            <p:nvPr/>
          </p:nvSpPr>
          <p:spPr>
            <a:xfrm>
              <a:off x="1363819" y="703267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-4</a:t>
              </a:r>
            </a:p>
          </p:txBody>
        </p:sp>
        <p:sp>
          <p:nvSpPr>
            <p:cNvPr id="256" name="Rectangle"/>
            <p:cNvSpPr/>
            <p:nvPr/>
          </p:nvSpPr>
          <p:spPr>
            <a:xfrm>
              <a:off x="1321395" y="0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7" name="-3"/>
            <p:cNvSpPr txBox="1"/>
            <p:nvPr/>
          </p:nvSpPr>
          <p:spPr>
            <a:xfrm>
              <a:off x="1363819" y="31666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-3</a:t>
              </a:r>
            </a:p>
          </p:txBody>
        </p:sp>
        <p:sp>
          <p:nvSpPr>
            <p:cNvPr id="258" name="Rectangle"/>
            <p:cNvSpPr/>
            <p:nvPr/>
          </p:nvSpPr>
          <p:spPr>
            <a:xfrm>
              <a:off x="1321395" y="1415419"/>
              <a:ext cx="515277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9" name="1"/>
            <p:cNvSpPr txBox="1"/>
            <p:nvPr/>
          </p:nvSpPr>
          <p:spPr>
            <a:xfrm>
              <a:off x="1423026" y="1452703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60" name="Rectangle"/>
            <p:cNvSpPr/>
            <p:nvPr/>
          </p:nvSpPr>
          <p:spPr>
            <a:xfrm>
              <a:off x="1958710" y="671600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1" name="1"/>
            <p:cNvSpPr txBox="1"/>
            <p:nvPr/>
          </p:nvSpPr>
          <p:spPr>
            <a:xfrm>
              <a:off x="2060342" y="703267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1</a:t>
              </a:r>
            </a:p>
          </p:txBody>
        </p:sp>
        <p:sp>
          <p:nvSpPr>
            <p:cNvPr id="262" name="Rectangle"/>
            <p:cNvSpPr/>
            <p:nvPr/>
          </p:nvSpPr>
          <p:spPr>
            <a:xfrm>
              <a:off x="1958710" y="0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3" name="0"/>
            <p:cNvSpPr txBox="1"/>
            <p:nvPr/>
          </p:nvSpPr>
          <p:spPr>
            <a:xfrm>
              <a:off x="2060342" y="31666"/>
              <a:ext cx="284979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0</a:t>
              </a:r>
            </a:p>
          </p:txBody>
        </p:sp>
        <p:sp>
          <p:nvSpPr>
            <p:cNvPr id="264" name="Rectangle"/>
            <p:cNvSpPr/>
            <p:nvPr/>
          </p:nvSpPr>
          <p:spPr>
            <a:xfrm>
              <a:off x="1958710" y="1415419"/>
              <a:ext cx="515278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5" name="-1"/>
            <p:cNvSpPr txBox="1"/>
            <p:nvPr/>
          </p:nvSpPr>
          <p:spPr>
            <a:xfrm>
              <a:off x="2001134" y="1452703"/>
              <a:ext cx="394410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-1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2168725" y="4417358"/>
            <a:ext cx="3580538" cy="413371"/>
            <a:chOff x="0" y="0"/>
            <a:chExt cx="5092319" cy="587905"/>
          </a:xfrm>
        </p:grpSpPr>
        <p:sp>
          <p:nvSpPr>
            <p:cNvPr id="267" name="Rectangle"/>
            <p:cNvSpPr/>
            <p:nvPr/>
          </p:nvSpPr>
          <p:spPr>
            <a:xfrm>
              <a:off x="0" y="0"/>
              <a:ext cx="1129351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8" name="milk"/>
            <p:cNvSpPr txBox="1"/>
            <p:nvPr/>
          </p:nvSpPr>
          <p:spPr>
            <a:xfrm>
              <a:off x="191575" y="27169"/>
              <a:ext cx="718145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milk</a:t>
              </a:r>
            </a:p>
          </p:txBody>
        </p:sp>
        <p:sp>
          <p:nvSpPr>
            <p:cNvPr id="269" name="Rectangle"/>
            <p:cNvSpPr/>
            <p:nvPr/>
          </p:nvSpPr>
          <p:spPr>
            <a:xfrm>
              <a:off x="1315720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0" name="butter"/>
            <p:cNvSpPr txBox="1"/>
            <p:nvPr/>
          </p:nvSpPr>
          <p:spPr>
            <a:xfrm>
              <a:off x="1358830" y="27169"/>
              <a:ext cx="1017351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butter</a:t>
              </a:r>
            </a:p>
          </p:txBody>
        </p:sp>
        <p:sp>
          <p:nvSpPr>
            <p:cNvPr id="271" name="Rectangle"/>
            <p:cNvSpPr/>
            <p:nvPr/>
          </p:nvSpPr>
          <p:spPr>
            <a:xfrm>
              <a:off x="2640247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2" name="bread"/>
            <p:cNvSpPr txBox="1"/>
            <p:nvPr/>
          </p:nvSpPr>
          <p:spPr>
            <a:xfrm>
              <a:off x="2676781" y="27169"/>
              <a:ext cx="950597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bread</a:t>
              </a:r>
            </a:p>
          </p:txBody>
        </p:sp>
        <p:sp>
          <p:nvSpPr>
            <p:cNvPr id="273" name="Rectangle"/>
            <p:cNvSpPr/>
            <p:nvPr/>
          </p:nvSpPr>
          <p:spPr>
            <a:xfrm>
              <a:off x="3962967" y="0"/>
              <a:ext cx="1129352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4" name="eggs"/>
            <p:cNvSpPr txBox="1"/>
            <p:nvPr/>
          </p:nvSpPr>
          <p:spPr>
            <a:xfrm>
              <a:off x="4065465" y="27169"/>
              <a:ext cx="762375" cy="533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eggs</a:t>
              </a: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6555014" y="4417359"/>
            <a:ext cx="3136051" cy="1919328"/>
            <a:chOff x="-2" y="0"/>
            <a:chExt cx="4460160" cy="2729709"/>
          </a:xfrm>
        </p:grpSpPr>
        <p:grpSp>
          <p:nvGrpSpPr>
            <p:cNvPr id="288" name="Group"/>
            <p:cNvGrpSpPr/>
            <p:nvPr/>
          </p:nvGrpSpPr>
          <p:grpSpPr>
            <a:xfrm>
              <a:off x="-2" y="0"/>
              <a:ext cx="2035945" cy="2729709"/>
              <a:chOff x="-36222" y="0"/>
              <a:chExt cx="2035944" cy="2729708"/>
            </a:xfrm>
          </p:grpSpPr>
          <p:grpSp>
            <p:nvGrpSpPr>
              <p:cNvPr id="278" name="Group"/>
              <p:cNvGrpSpPr/>
              <p:nvPr/>
            </p:nvGrpSpPr>
            <p:grpSpPr>
              <a:xfrm>
                <a:off x="0" y="0"/>
                <a:ext cx="1999722" cy="587906"/>
                <a:chOff x="0" y="0"/>
                <a:chExt cx="1999721" cy="587905"/>
              </a:xfrm>
            </p:grpSpPr>
            <p:sp>
              <p:nvSpPr>
                <p:cNvPr id="276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77" name="John Doe"/>
                <p:cNvSpPr txBox="1"/>
                <p:nvPr/>
              </p:nvSpPr>
              <p:spPr>
                <a:xfrm>
                  <a:off x="121665" y="27167"/>
                  <a:ext cx="1454530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John Doe</a:t>
                  </a:r>
                </a:p>
              </p:txBody>
            </p:sp>
          </p:grpSp>
          <p:grpSp>
            <p:nvGrpSpPr>
              <p:cNvPr id="281" name="Group"/>
              <p:cNvGrpSpPr/>
              <p:nvPr/>
            </p:nvGrpSpPr>
            <p:grpSpPr>
              <a:xfrm>
                <a:off x="-36222" y="702733"/>
                <a:ext cx="2035943" cy="587906"/>
                <a:chOff x="-36221" y="0"/>
                <a:chExt cx="2035942" cy="587905"/>
              </a:xfrm>
            </p:grpSpPr>
            <p:sp>
              <p:nvSpPr>
                <p:cNvPr id="279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0" name="Sarah Moor"/>
                <p:cNvSpPr txBox="1"/>
                <p:nvPr/>
              </p:nvSpPr>
              <p:spPr>
                <a:xfrm>
                  <a:off x="-36221" y="27167"/>
                  <a:ext cx="1809817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Sarah Moor</a:t>
                  </a:r>
                </a:p>
              </p:txBody>
            </p:sp>
          </p:grpSp>
          <p:grpSp>
            <p:nvGrpSpPr>
              <p:cNvPr id="284" name="Group"/>
              <p:cNvGrpSpPr/>
              <p:nvPr/>
            </p:nvGrpSpPr>
            <p:grpSpPr>
              <a:xfrm>
                <a:off x="0" y="1405466"/>
                <a:ext cx="1999722" cy="587907"/>
                <a:chOff x="0" y="0"/>
                <a:chExt cx="1999721" cy="587905"/>
              </a:xfrm>
            </p:grpSpPr>
            <p:sp>
              <p:nvSpPr>
                <p:cNvPr id="28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3" name="Mary Salt"/>
                <p:cNvSpPr txBox="1"/>
                <p:nvPr/>
              </p:nvSpPr>
              <p:spPr>
                <a:xfrm>
                  <a:off x="138556" y="27169"/>
                  <a:ext cx="1490185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Mary Salt</a:t>
                  </a:r>
                </a:p>
              </p:txBody>
            </p:sp>
          </p:grpSp>
          <p:grpSp>
            <p:nvGrpSpPr>
              <p:cNvPr id="287" name="Group"/>
              <p:cNvGrpSpPr/>
              <p:nvPr/>
            </p:nvGrpSpPr>
            <p:grpSpPr>
              <a:xfrm>
                <a:off x="0" y="2141802"/>
                <a:ext cx="1999722" cy="587906"/>
                <a:chOff x="0" y="0"/>
                <a:chExt cx="1999721" cy="587905"/>
              </a:xfrm>
            </p:grpSpPr>
            <p:sp>
              <p:nvSpPr>
                <p:cNvPr id="28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86" name="Kent Low"/>
                <p:cNvSpPr txBox="1"/>
                <p:nvPr/>
              </p:nvSpPr>
              <p:spPr>
                <a:xfrm>
                  <a:off x="141401" y="27167"/>
                  <a:ext cx="144604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Kent Low</a:t>
                  </a:r>
                </a:p>
              </p:txBody>
            </p:sp>
          </p:grpSp>
        </p:grpSp>
        <p:grpSp>
          <p:nvGrpSpPr>
            <p:cNvPr id="301" name="Group"/>
            <p:cNvGrpSpPr/>
            <p:nvPr/>
          </p:nvGrpSpPr>
          <p:grpSpPr>
            <a:xfrm>
              <a:off x="2460434" y="0"/>
              <a:ext cx="1999724" cy="2729709"/>
              <a:chOff x="0" y="0"/>
              <a:chExt cx="1999722" cy="2729708"/>
            </a:xfrm>
          </p:grpSpPr>
          <p:grpSp>
            <p:nvGrpSpPr>
              <p:cNvPr id="291" name="Group"/>
              <p:cNvGrpSpPr/>
              <p:nvPr/>
            </p:nvGrpSpPr>
            <p:grpSpPr>
              <a:xfrm>
                <a:off x="0" y="0"/>
                <a:ext cx="1999722" cy="587906"/>
                <a:chOff x="0" y="0"/>
                <a:chExt cx="1999721" cy="587905"/>
              </a:xfrm>
            </p:grpSpPr>
            <p:sp>
              <p:nvSpPr>
                <p:cNvPr id="289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0" name="+555 7782"/>
                <p:cNvSpPr txBox="1"/>
                <p:nvPr/>
              </p:nvSpPr>
              <p:spPr>
                <a:xfrm>
                  <a:off x="23876" y="27167"/>
                  <a:ext cx="1639194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+555 7782</a:t>
                  </a:r>
                </a:p>
              </p:txBody>
            </p:sp>
          </p:grpSp>
          <p:grpSp>
            <p:nvGrpSpPr>
              <p:cNvPr id="294" name="Group"/>
              <p:cNvGrpSpPr/>
              <p:nvPr/>
            </p:nvGrpSpPr>
            <p:grpSpPr>
              <a:xfrm>
                <a:off x="0" y="713933"/>
                <a:ext cx="1999722" cy="587907"/>
                <a:chOff x="0" y="0"/>
                <a:chExt cx="1999721" cy="587905"/>
              </a:xfrm>
            </p:grpSpPr>
            <p:sp>
              <p:nvSpPr>
                <p:cNvPr id="29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3" name="+555 4039"/>
                <p:cNvSpPr txBox="1"/>
                <p:nvPr/>
              </p:nvSpPr>
              <p:spPr>
                <a:xfrm>
                  <a:off x="23876" y="27169"/>
                  <a:ext cx="1639194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+555 4039</a:t>
                  </a:r>
                </a:p>
              </p:txBody>
            </p:sp>
          </p:grpSp>
          <p:grpSp>
            <p:nvGrpSpPr>
              <p:cNvPr id="297" name="Group"/>
              <p:cNvGrpSpPr/>
              <p:nvPr/>
            </p:nvGrpSpPr>
            <p:grpSpPr>
              <a:xfrm>
                <a:off x="0" y="1427867"/>
                <a:ext cx="1999722" cy="587907"/>
                <a:chOff x="0" y="0"/>
                <a:chExt cx="1999721" cy="587905"/>
              </a:xfrm>
            </p:grpSpPr>
            <p:sp>
              <p:nvSpPr>
                <p:cNvPr id="29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6" name="+555 9993"/>
                <p:cNvSpPr txBox="1"/>
                <p:nvPr/>
              </p:nvSpPr>
              <p:spPr>
                <a:xfrm>
                  <a:off x="23876" y="27169"/>
                  <a:ext cx="1639194" cy="5335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+555 9993</a:t>
                  </a:r>
                </a:p>
              </p:txBody>
            </p:sp>
          </p:grpSp>
          <p:grpSp>
            <p:nvGrpSpPr>
              <p:cNvPr id="300" name="Group"/>
              <p:cNvGrpSpPr/>
              <p:nvPr/>
            </p:nvGrpSpPr>
            <p:grpSpPr>
              <a:xfrm>
                <a:off x="0" y="2141802"/>
                <a:ext cx="1999722" cy="587906"/>
                <a:chOff x="0" y="0"/>
                <a:chExt cx="1999721" cy="587905"/>
              </a:xfrm>
            </p:grpSpPr>
            <p:sp>
              <p:nvSpPr>
                <p:cNvPr id="298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299" name="+555 1234"/>
                <p:cNvSpPr txBox="1"/>
                <p:nvPr/>
              </p:nvSpPr>
              <p:spPr>
                <a:xfrm>
                  <a:off x="23876" y="27167"/>
                  <a:ext cx="1639194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+555 1234</a:t>
                  </a:r>
                </a:p>
              </p:txBody>
            </p:sp>
          </p:grpSp>
        </p:grpSp>
        <p:grpSp>
          <p:nvGrpSpPr>
            <p:cNvPr id="306" name="Group"/>
            <p:cNvGrpSpPr/>
            <p:nvPr/>
          </p:nvGrpSpPr>
          <p:grpSpPr>
            <a:xfrm>
              <a:off x="2023647" y="322323"/>
              <a:ext cx="449082" cy="2113432"/>
              <a:chOff x="0" y="0"/>
              <a:chExt cx="449081" cy="2113430"/>
            </a:xfrm>
          </p:grpSpPr>
          <p:sp>
            <p:nvSpPr>
              <p:cNvPr id="302" name="Line"/>
              <p:cNvSpPr/>
              <p:nvPr/>
            </p:nvSpPr>
            <p:spPr>
              <a:xfrm>
                <a:off x="0" y="0"/>
                <a:ext cx="449082" cy="0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0" y="685562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4" name="Line"/>
              <p:cNvSpPr/>
              <p:nvPr/>
            </p:nvSpPr>
            <p:spPr>
              <a:xfrm>
                <a:off x="0" y="1399496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0" y="2113430"/>
                <a:ext cx="449082" cy="1"/>
              </a:xfrm>
              <a:prstGeom prst="line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/>
                </a:pPr>
                <a:endParaRPr sz="1687"/>
              </a:p>
            </p:txBody>
          </p:sp>
        </p:grpSp>
      </p:grp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594" y="1266090"/>
            <a:ext cx="3000376" cy="14644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09852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 advAuto="0"/>
      <p:bldP spid="266" grpId="0" animBg="1" advAuto="0"/>
      <p:bldP spid="275" grpId="0" animBg="1" advAuto="0"/>
      <p:bldP spid="30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Queues"/>
          <p:cNvSpPr/>
          <p:nvPr/>
        </p:nvSpPr>
        <p:spPr>
          <a:xfrm>
            <a:off x="6204652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Queues</a:t>
            </a:r>
          </a:p>
        </p:txBody>
      </p:sp>
      <p:sp>
        <p:nvSpPr>
          <p:cNvPr id="311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312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315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316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317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  <p:sp>
        <p:nvSpPr>
          <p:cNvPr id="318" name="Trees"/>
          <p:cNvSpPr/>
          <p:nvPr/>
        </p:nvSpPr>
        <p:spPr>
          <a:xfrm>
            <a:off x="2255746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Trees</a:t>
            </a:r>
          </a:p>
        </p:txBody>
      </p:sp>
      <p:sp>
        <p:nvSpPr>
          <p:cNvPr id="319" name="Hash Tables"/>
          <p:cNvSpPr/>
          <p:nvPr/>
        </p:nvSpPr>
        <p:spPr>
          <a:xfrm>
            <a:off x="4230199" y="5060156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Hash Tables</a:t>
            </a:r>
          </a:p>
        </p:txBody>
      </p:sp>
      <p:sp>
        <p:nvSpPr>
          <p:cNvPr id="320" name="…"/>
          <p:cNvSpPr txBox="1"/>
          <p:nvPr/>
        </p:nvSpPr>
        <p:spPr>
          <a:xfrm>
            <a:off x="8771930" y="5173023"/>
            <a:ext cx="415178" cy="66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500"/>
            </a:lvl1pPr>
          </a:lstStyle>
          <a:p>
            <a:r>
              <a:rPr sz="3867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99984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 advAuto="0"/>
      <p:bldP spid="310" grpId="1" animBg="1" advAuto="0"/>
      <p:bldP spid="313" grpId="0" animBg="1" advAuto="0"/>
      <p:bldP spid="314" grpId="0" animBg="1" advAuto="0"/>
      <p:bldP spid="315" grpId="0" animBg="1" advAuto="0"/>
      <p:bldP spid="316" grpId="0" animBg="1" advAuto="0"/>
      <p:bldP spid="317" grpId="0" animBg="1" advAuto="0"/>
      <p:bldP spid="318" grpId="0" animBg="1" advAuto="0"/>
      <p:bldP spid="318" grpId="1" animBg="1" advAuto="0"/>
      <p:bldP spid="319" grpId="0" animBg="1" advAuto="0"/>
      <p:bldP spid="319" grpId="1" animBg="1" advAuto="0"/>
      <p:bldP spid="320" grpId="0" animBg="1" advAuto="0"/>
      <p:bldP spid="320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Why use different data structures"/>
          <p:cNvSpPr txBox="1"/>
          <p:nvPr/>
        </p:nvSpPr>
        <p:spPr>
          <a:xfrm>
            <a:off x="1846718" y="332059"/>
            <a:ext cx="7906845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 dirty="0"/>
              <a:t>Why use different data structures</a:t>
            </a:r>
          </a:p>
        </p:txBody>
      </p:sp>
      <p:grpSp>
        <p:nvGrpSpPr>
          <p:cNvPr id="325" name="Group"/>
          <p:cNvGrpSpPr/>
          <p:nvPr/>
        </p:nvGrpSpPr>
        <p:grpSpPr>
          <a:xfrm>
            <a:off x="1651618" y="1424610"/>
            <a:ext cx="4218770" cy="1746593"/>
            <a:chOff x="0" y="0"/>
            <a:chExt cx="6000026" cy="2484043"/>
          </a:xfrm>
        </p:grpSpPr>
        <p:pic>
          <p:nvPicPr>
            <p:cNvPr id="3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02804" cy="2484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4" name="Why would you need more than lists?"/>
            <p:cNvSpPr/>
            <p:nvPr/>
          </p:nvSpPr>
          <p:spPr>
            <a:xfrm>
              <a:off x="2704770" y="273092"/>
              <a:ext cx="3295257" cy="1641939"/>
            </a:xfrm>
            <a:prstGeom prst="wedgeEllipseCallout">
              <a:avLst>
                <a:gd name="adj1" fmla="val -63847"/>
                <a:gd name="adj2" fmla="val 10782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3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17" dirty="0"/>
                <a:t>Why would you need more than lists?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6476395" y="1616628"/>
            <a:ext cx="4058730" cy="1230455"/>
            <a:chOff x="0" y="0"/>
            <a:chExt cx="5772415" cy="1749978"/>
          </a:xfrm>
        </p:grpSpPr>
        <p:pic>
          <p:nvPicPr>
            <p:cNvPr id="32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10315" y="187878"/>
              <a:ext cx="1562101" cy="156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Different problems, need different solutions!"/>
            <p:cNvSpPr/>
            <p:nvPr/>
          </p:nvSpPr>
          <p:spPr>
            <a:xfrm>
              <a:off x="0" y="0"/>
              <a:ext cx="3295256" cy="1641938"/>
            </a:xfrm>
            <a:prstGeom prst="wedgeEllipseCallout">
              <a:avLst>
                <a:gd name="adj1" fmla="val 81393"/>
                <a:gd name="adj2" fmla="val -20020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3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617" dirty="0"/>
                <a:t>Different </a:t>
              </a:r>
              <a:r>
                <a:rPr lang="en-GB" sz="1617" dirty="0" smtClean="0"/>
                <a:t>p</a:t>
              </a:r>
              <a:r>
                <a:rPr sz="1617" dirty="0" smtClean="0"/>
                <a:t>roblems</a:t>
              </a:r>
              <a:r>
                <a:rPr sz="1617" dirty="0"/>
                <a:t>, need different solutions!</a:t>
              </a:r>
            </a:p>
          </p:txBody>
        </p:sp>
      </p:grpSp>
      <p:sp>
        <p:nvSpPr>
          <p:cNvPr id="329" name="Telephone Book"/>
          <p:cNvSpPr/>
          <p:nvPr/>
        </p:nvSpPr>
        <p:spPr>
          <a:xfrm>
            <a:off x="4823520" y="2896496"/>
            <a:ext cx="2544961" cy="652217"/>
          </a:xfrm>
          <a:prstGeom prst="roundRect">
            <a:avLst>
              <a:gd name="adj" fmla="val 20537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Telephone Book</a:t>
            </a:r>
          </a:p>
        </p:txBody>
      </p:sp>
      <p:grpSp>
        <p:nvGrpSpPr>
          <p:cNvPr id="342" name="Group"/>
          <p:cNvGrpSpPr/>
          <p:nvPr/>
        </p:nvGrpSpPr>
        <p:grpSpPr>
          <a:xfrm>
            <a:off x="6568403" y="4655413"/>
            <a:ext cx="1431525" cy="1919327"/>
            <a:chOff x="-36222" y="0"/>
            <a:chExt cx="2035944" cy="2729708"/>
          </a:xfrm>
        </p:grpSpPr>
        <p:grpSp>
          <p:nvGrpSpPr>
            <p:cNvPr id="332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330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1" name="John Doe"/>
              <p:cNvSpPr txBox="1"/>
              <p:nvPr/>
            </p:nvSpPr>
            <p:spPr>
              <a:xfrm>
                <a:off x="121665" y="27167"/>
                <a:ext cx="145452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335" name="Group"/>
            <p:cNvGrpSpPr/>
            <p:nvPr/>
          </p:nvGrpSpPr>
          <p:grpSpPr>
            <a:xfrm>
              <a:off x="-36222" y="702733"/>
              <a:ext cx="2035943" cy="587906"/>
              <a:chOff x="-36221" y="0"/>
              <a:chExt cx="2035942" cy="587905"/>
            </a:xfrm>
          </p:grpSpPr>
          <p:sp>
            <p:nvSpPr>
              <p:cNvPr id="33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4" name="Sarah Moor"/>
              <p:cNvSpPr txBox="1"/>
              <p:nvPr/>
            </p:nvSpPr>
            <p:spPr>
              <a:xfrm>
                <a:off x="-36221" y="27167"/>
                <a:ext cx="180981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338" name="Group"/>
            <p:cNvGrpSpPr/>
            <p:nvPr/>
          </p:nvGrpSpPr>
          <p:grpSpPr>
            <a:xfrm>
              <a:off x="0" y="1405466"/>
              <a:ext cx="1999722" cy="587907"/>
              <a:chOff x="0" y="0"/>
              <a:chExt cx="1999721" cy="587905"/>
            </a:xfrm>
          </p:grpSpPr>
          <p:sp>
            <p:nvSpPr>
              <p:cNvPr id="336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37" name="Mary Salt"/>
              <p:cNvSpPr txBox="1"/>
              <p:nvPr/>
            </p:nvSpPr>
            <p:spPr>
              <a:xfrm>
                <a:off x="138556" y="27167"/>
                <a:ext cx="149018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341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0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</p:grpSp>
      <p:grpSp>
        <p:nvGrpSpPr>
          <p:cNvPr id="355" name="Group"/>
          <p:cNvGrpSpPr/>
          <p:nvPr/>
        </p:nvGrpSpPr>
        <p:grpSpPr>
          <a:xfrm>
            <a:off x="8867408" y="4655413"/>
            <a:ext cx="1406056" cy="1919327"/>
            <a:chOff x="0" y="0"/>
            <a:chExt cx="1999722" cy="2729708"/>
          </a:xfrm>
        </p:grpSpPr>
        <p:grpSp>
          <p:nvGrpSpPr>
            <p:cNvPr id="345" name="Group"/>
            <p:cNvGrpSpPr/>
            <p:nvPr/>
          </p:nvGrpSpPr>
          <p:grpSpPr>
            <a:xfrm>
              <a:off x="0" y="0"/>
              <a:ext cx="1999722" cy="587906"/>
              <a:chOff x="0" y="0"/>
              <a:chExt cx="1999721" cy="587905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4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348" name="Group"/>
            <p:cNvGrpSpPr/>
            <p:nvPr/>
          </p:nvGrpSpPr>
          <p:grpSpPr>
            <a:xfrm>
              <a:off x="0" y="713933"/>
              <a:ext cx="1999722" cy="587907"/>
              <a:chOff x="0" y="0"/>
              <a:chExt cx="1999721" cy="587905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47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351" name="Group"/>
            <p:cNvGrpSpPr/>
            <p:nvPr/>
          </p:nvGrpSpPr>
          <p:grpSpPr>
            <a:xfrm>
              <a:off x="0" y="1427867"/>
              <a:ext cx="1999722" cy="587907"/>
              <a:chOff x="0" y="0"/>
              <a:chExt cx="1999721" cy="587905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50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354" name="Group"/>
            <p:cNvGrpSpPr/>
            <p:nvPr/>
          </p:nvGrpSpPr>
          <p:grpSpPr>
            <a:xfrm>
              <a:off x="0" y="2141802"/>
              <a:ext cx="1999722" cy="587906"/>
              <a:chOff x="0" y="0"/>
              <a:chExt cx="1999721" cy="587905"/>
            </a:xfrm>
          </p:grpSpPr>
          <p:sp>
            <p:nvSpPr>
              <p:cNvPr id="35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53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</p:grpSp>
      <p:grpSp>
        <p:nvGrpSpPr>
          <p:cNvPr id="360" name="Group"/>
          <p:cNvGrpSpPr/>
          <p:nvPr/>
        </p:nvGrpSpPr>
        <p:grpSpPr>
          <a:xfrm>
            <a:off x="7998811" y="4882047"/>
            <a:ext cx="877242" cy="1486006"/>
            <a:chOff x="0" y="0"/>
            <a:chExt cx="1247632" cy="2113430"/>
          </a:xfrm>
        </p:grpSpPr>
        <p:sp>
          <p:nvSpPr>
            <p:cNvPr id="356" name="Line"/>
            <p:cNvSpPr/>
            <p:nvPr/>
          </p:nvSpPr>
          <p:spPr>
            <a:xfrm>
              <a:off x="0" y="0"/>
              <a:ext cx="124763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7" name="Line"/>
            <p:cNvSpPr/>
            <p:nvPr/>
          </p:nvSpPr>
          <p:spPr>
            <a:xfrm>
              <a:off x="0" y="685562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8" name="Line"/>
            <p:cNvSpPr/>
            <p:nvPr/>
          </p:nvSpPr>
          <p:spPr>
            <a:xfrm>
              <a:off x="0" y="1399496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359" name="Line"/>
            <p:cNvSpPr/>
            <p:nvPr/>
          </p:nvSpPr>
          <p:spPr>
            <a:xfrm>
              <a:off x="0" y="2113430"/>
              <a:ext cx="1247633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361" name="Dictionary"/>
          <p:cNvSpPr/>
          <p:nvPr/>
        </p:nvSpPr>
        <p:spPr>
          <a:xfrm>
            <a:off x="7555094" y="3967702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1726406" y="4657218"/>
            <a:ext cx="1810868" cy="1944042"/>
            <a:chOff x="0" y="-377"/>
            <a:chExt cx="2575456" cy="2764857"/>
          </a:xfrm>
        </p:grpSpPr>
        <p:grpSp>
          <p:nvGrpSpPr>
            <p:cNvPr id="364" name="Group"/>
            <p:cNvGrpSpPr/>
            <p:nvPr/>
          </p:nvGrpSpPr>
          <p:grpSpPr>
            <a:xfrm>
              <a:off x="575733" y="10847"/>
              <a:ext cx="1999723" cy="587906"/>
              <a:chOff x="0" y="0"/>
              <a:chExt cx="1999721" cy="587905"/>
            </a:xfrm>
          </p:grpSpPr>
          <p:sp>
            <p:nvSpPr>
              <p:cNvPr id="362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3" name="John Doe"/>
              <p:cNvSpPr txBox="1"/>
              <p:nvPr/>
            </p:nvSpPr>
            <p:spPr>
              <a:xfrm>
                <a:off x="121665" y="27167"/>
                <a:ext cx="1454529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John Doe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539511" y="713580"/>
              <a:ext cx="2035944" cy="587906"/>
              <a:chOff x="-36221" y="0"/>
              <a:chExt cx="2035942" cy="587905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6" name="Sarah Moor"/>
              <p:cNvSpPr txBox="1"/>
              <p:nvPr/>
            </p:nvSpPr>
            <p:spPr>
              <a:xfrm>
                <a:off x="-36221" y="27167"/>
                <a:ext cx="180981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Sarah Moor</a:t>
                </a:r>
              </a:p>
            </p:txBody>
          </p:sp>
        </p:grpSp>
        <p:grpSp>
          <p:nvGrpSpPr>
            <p:cNvPr id="370" name="Group"/>
            <p:cNvGrpSpPr/>
            <p:nvPr/>
          </p:nvGrpSpPr>
          <p:grpSpPr>
            <a:xfrm>
              <a:off x="575733" y="1416314"/>
              <a:ext cx="1999723" cy="587906"/>
              <a:chOff x="0" y="0"/>
              <a:chExt cx="1999721" cy="587905"/>
            </a:xfrm>
          </p:grpSpPr>
          <p:sp>
            <p:nvSpPr>
              <p:cNvPr id="368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69" name="Mary Salt"/>
              <p:cNvSpPr txBox="1"/>
              <p:nvPr/>
            </p:nvSpPr>
            <p:spPr>
              <a:xfrm>
                <a:off x="138556" y="27167"/>
                <a:ext cx="149018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Mary Salt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575733" y="2152650"/>
              <a:ext cx="1999723" cy="587906"/>
              <a:chOff x="0" y="0"/>
              <a:chExt cx="1999721" cy="587905"/>
            </a:xfrm>
          </p:grpSpPr>
          <p:sp>
            <p:nvSpPr>
              <p:cNvPr id="371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2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0" y="-377"/>
              <a:ext cx="515278" cy="2764857"/>
              <a:chOff x="0" y="-377"/>
              <a:chExt cx="515277" cy="2764856"/>
            </a:xfrm>
          </p:grpSpPr>
          <p:sp>
            <p:nvSpPr>
              <p:cNvPr id="374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5" name="2"/>
              <p:cNvSpPr txBox="1"/>
              <p:nvPr/>
            </p:nvSpPr>
            <p:spPr>
              <a:xfrm>
                <a:off x="83978" y="671223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7" name="1"/>
              <p:cNvSpPr txBox="1"/>
              <p:nvPr/>
            </p:nvSpPr>
            <p:spPr>
              <a:xfrm>
                <a:off x="83978" y="-377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1</a:t>
                </a: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0" name="3"/>
              <p:cNvSpPr txBox="1"/>
              <p:nvPr/>
            </p:nvSpPr>
            <p:spPr>
              <a:xfrm>
                <a:off x="83978" y="1420662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381" name="4"/>
              <p:cNvSpPr txBox="1"/>
              <p:nvPr/>
            </p:nvSpPr>
            <p:spPr>
              <a:xfrm>
                <a:off x="83978" y="2154125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</p:grpSp>
      <p:grpSp>
        <p:nvGrpSpPr>
          <p:cNvPr id="405" name="Group"/>
          <p:cNvGrpSpPr/>
          <p:nvPr/>
        </p:nvGrpSpPr>
        <p:grpSpPr>
          <a:xfrm>
            <a:off x="3909231" y="4653203"/>
            <a:ext cx="1813399" cy="1948056"/>
            <a:chOff x="0" y="0"/>
            <a:chExt cx="2579055" cy="2770566"/>
          </a:xfrm>
        </p:grpSpPr>
        <p:grpSp>
          <p:nvGrpSpPr>
            <p:cNvPr id="386" name="Group"/>
            <p:cNvGrpSpPr/>
            <p:nvPr/>
          </p:nvGrpSpPr>
          <p:grpSpPr>
            <a:xfrm>
              <a:off x="579332" y="0"/>
              <a:ext cx="1999723" cy="587906"/>
              <a:chOff x="0" y="0"/>
              <a:chExt cx="1999721" cy="58790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5" name="+555 7782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+555 7782</a:t>
                </a:r>
              </a:p>
            </p:txBody>
          </p:sp>
        </p:grpSp>
        <p:grpSp>
          <p:nvGrpSpPr>
            <p:cNvPr id="389" name="Group"/>
            <p:cNvGrpSpPr/>
            <p:nvPr/>
          </p:nvGrpSpPr>
          <p:grpSpPr>
            <a:xfrm>
              <a:off x="579332" y="688533"/>
              <a:ext cx="1999723" cy="587907"/>
              <a:chOff x="0" y="0"/>
              <a:chExt cx="1999721" cy="587905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88" name="+555 4039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+555 4039</a:t>
                </a:r>
              </a:p>
            </p:txBody>
          </p:sp>
        </p:grpSp>
        <p:grpSp>
          <p:nvGrpSpPr>
            <p:cNvPr id="392" name="Group"/>
            <p:cNvGrpSpPr/>
            <p:nvPr/>
          </p:nvGrpSpPr>
          <p:grpSpPr>
            <a:xfrm>
              <a:off x="579332" y="1415168"/>
              <a:ext cx="1999723" cy="587906"/>
              <a:chOff x="0" y="0"/>
              <a:chExt cx="1999721" cy="587905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1" name="+555 9993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+555 9993</a:t>
                </a:r>
              </a:p>
            </p:txBody>
          </p:sp>
        </p:grpSp>
        <p:grpSp>
          <p:nvGrpSpPr>
            <p:cNvPr id="395" name="Group"/>
            <p:cNvGrpSpPr/>
            <p:nvPr/>
          </p:nvGrpSpPr>
          <p:grpSpPr>
            <a:xfrm>
              <a:off x="579332" y="2158736"/>
              <a:ext cx="1999723" cy="587906"/>
              <a:chOff x="0" y="0"/>
              <a:chExt cx="1999721" cy="587905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4" name="+555 1234"/>
              <p:cNvSpPr txBox="1"/>
              <p:nvPr/>
            </p:nvSpPr>
            <p:spPr>
              <a:xfrm>
                <a:off x="23876" y="27167"/>
                <a:ext cx="1639194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+555 1234</a:t>
                </a:r>
              </a:p>
            </p:txBody>
          </p:sp>
        </p:grpSp>
        <p:grpSp>
          <p:nvGrpSpPr>
            <p:cNvPr id="404" name="Group"/>
            <p:cNvGrpSpPr/>
            <p:nvPr/>
          </p:nvGrpSpPr>
          <p:grpSpPr>
            <a:xfrm>
              <a:off x="0" y="5708"/>
              <a:ext cx="515278" cy="2764858"/>
              <a:chOff x="0" y="-377"/>
              <a:chExt cx="515277" cy="2764856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7" name="2"/>
              <p:cNvSpPr txBox="1"/>
              <p:nvPr/>
            </p:nvSpPr>
            <p:spPr>
              <a:xfrm>
                <a:off x="83978" y="671223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2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399" name="1"/>
              <p:cNvSpPr txBox="1"/>
              <p:nvPr/>
            </p:nvSpPr>
            <p:spPr>
              <a:xfrm>
                <a:off x="83978" y="-377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1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02" name="3"/>
              <p:cNvSpPr txBox="1"/>
              <p:nvPr/>
            </p:nvSpPr>
            <p:spPr>
              <a:xfrm>
                <a:off x="83978" y="1420661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3</a:t>
                </a:r>
              </a:p>
            </p:txBody>
          </p:sp>
          <p:sp>
            <p:nvSpPr>
              <p:cNvPr id="403" name="4"/>
              <p:cNvSpPr txBox="1"/>
              <p:nvPr/>
            </p:nvSpPr>
            <p:spPr>
              <a:xfrm>
                <a:off x="83978" y="2154125"/>
                <a:ext cx="316896" cy="6103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3300"/>
                </a:lvl1pPr>
              </a:lstStyle>
              <a:p>
                <a:r>
                  <a:rPr sz="2320"/>
                  <a:t>4</a:t>
                </a:r>
              </a:p>
            </p:txBody>
          </p:sp>
        </p:grpSp>
      </p:grpSp>
      <p:sp>
        <p:nvSpPr>
          <p:cNvPr id="406" name="List 1"/>
          <p:cNvSpPr/>
          <p:nvPr/>
        </p:nvSpPr>
        <p:spPr>
          <a:xfrm>
            <a:off x="1738890" y="3956593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 1</a:t>
            </a:r>
          </a:p>
        </p:txBody>
      </p:sp>
      <p:sp>
        <p:nvSpPr>
          <p:cNvPr id="407" name="List 2"/>
          <p:cNvSpPr/>
          <p:nvPr/>
        </p:nvSpPr>
        <p:spPr>
          <a:xfrm>
            <a:off x="3887969" y="3958664"/>
            <a:ext cx="1757149" cy="520141"/>
          </a:xfrm>
          <a:prstGeom prst="roundRect">
            <a:avLst>
              <a:gd name="adj" fmla="val 25752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 2</a:t>
            </a:r>
          </a:p>
        </p:txBody>
      </p:sp>
    </p:spTree>
    <p:extLst>
      <p:ext uri="{BB962C8B-B14F-4D97-AF65-F5344CB8AC3E}">
        <p14:creationId xmlns:p14="http://schemas.microsoft.com/office/powerpoint/2010/main" val="8404754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 advAuto="0"/>
      <p:bldP spid="328" grpId="0" animBg="1" advAuto="0"/>
      <p:bldP spid="329" grpId="0" animBg="1" advAuto="0"/>
      <p:bldP spid="342" grpId="0" animBg="1" advAuto="0"/>
      <p:bldP spid="355" grpId="0" animBg="1" advAuto="0"/>
      <p:bldP spid="360" grpId="0" animBg="1" advAuto="0"/>
      <p:bldP spid="361" grpId="0" animBg="1" advAuto="0"/>
      <p:bldP spid="383" grpId="0" animBg="1" advAuto="0"/>
      <p:bldP spid="405" grpId="0" animBg="1" advAuto="0"/>
      <p:bldP spid="406" grpId="0" animBg="1" advAuto="0"/>
      <p:bldP spid="407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ounded Rectangle"/>
          <p:cNvSpPr/>
          <p:nvPr/>
        </p:nvSpPr>
        <p:spPr>
          <a:xfrm>
            <a:off x="2113360" y="3411141"/>
            <a:ext cx="2041922" cy="1250156"/>
          </a:xfrm>
          <a:prstGeom prst="roundRect">
            <a:avLst>
              <a:gd name="adj" fmla="val 10714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10" name="Learning Objectives"/>
          <p:cNvSpPr txBox="1"/>
          <p:nvPr/>
        </p:nvSpPr>
        <p:spPr>
          <a:xfrm>
            <a:off x="3478066" y="332059"/>
            <a:ext cx="466756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Learning Objectives</a:t>
            </a:r>
          </a:p>
        </p:txBody>
      </p:sp>
      <p:sp>
        <p:nvSpPr>
          <p:cNvPr id="411" name="Data Structures"/>
          <p:cNvSpPr/>
          <p:nvPr/>
        </p:nvSpPr>
        <p:spPr>
          <a:xfrm>
            <a:off x="3554178" y="1660922"/>
            <a:ext cx="5083644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Data Structures</a:t>
            </a:r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1460" y="1558230"/>
            <a:ext cx="1098352" cy="109835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Lists"/>
          <p:cNvSpPr/>
          <p:nvPr/>
        </p:nvSpPr>
        <p:spPr>
          <a:xfrm>
            <a:off x="2255746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Lists</a:t>
            </a:r>
          </a:p>
        </p:txBody>
      </p:sp>
      <p:sp>
        <p:nvSpPr>
          <p:cNvPr id="414" name="Tuples"/>
          <p:cNvSpPr/>
          <p:nvPr/>
        </p:nvSpPr>
        <p:spPr>
          <a:xfrm>
            <a:off x="4230199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Tuples</a:t>
            </a:r>
          </a:p>
        </p:txBody>
      </p:sp>
      <p:sp>
        <p:nvSpPr>
          <p:cNvPr id="415" name="Sets"/>
          <p:cNvSpPr/>
          <p:nvPr/>
        </p:nvSpPr>
        <p:spPr>
          <a:xfrm>
            <a:off x="6204652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Sets</a:t>
            </a:r>
          </a:p>
        </p:txBody>
      </p:sp>
      <p:sp>
        <p:nvSpPr>
          <p:cNvPr id="416" name="Dictionary"/>
          <p:cNvSpPr/>
          <p:nvPr/>
        </p:nvSpPr>
        <p:spPr>
          <a:xfrm>
            <a:off x="8179105" y="3589734"/>
            <a:ext cx="1757149" cy="892969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31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8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5086714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Lists"/>
          <p:cNvSpPr txBox="1"/>
          <p:nvPr/>
        </p:nvSpPr>
        <p:spPr>
          <a:xfrm>
            <a:off x="5468314" y="332059"/>
            <a:ext cx="108690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Lists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2128479" y="714375"/>
            <a:ext cx="7766569" cy="5589767"/>
            <a:chOff x="0" y="0"/>
            <a:chExt cx="11045784" cy="7949890"/>
          </a:xfrm>
        </p:grpSpPr>
        <p:pic>
          <p:nvPicPr>
            <p:cNvPr id="43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9804" y="6603689"/>
              <a:ext cx="5499101" cy="1346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81696"/>
            <a:stretch>
              <a:fillRect/>
            </a:stretch>
          </p:blipFill>
          <p:spPr>
            <a:xfrm>
              <a:off x="563607" y="5044900"/>
              <a:ext cx="6210301" cy="107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47631"/>
            <a:stretch>
              <a:fillRect/>
            </a:stretch>
          </p:blipFill>
          <p:spPr>
            <a:xfrm>
              <a:off x="296604" y="1741449"/>
              <a:ext cx="6210301" cy="30726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6" name="Initialise with no elements"/>
            <p:cNvSpPr/>
            <p:nvPr/>
          </p:nvSpPr>
          <p:spPr>
            <a:xfrm>
              <a:off x="0" y="0"/>
              <a:ext cx="2995216" cy="212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8" y="0"/>
                  </a:moveTo>
                  <a:cubicBezTo>
                    <a:pt x="205" y="0"/>
                    <a:pt x="0" y="289"/>
                    <a:pt x="0" y="646"/>
                  </a:cubicBezTo>
                  <a:lnTo>
                    <a:pt x="0" y="12740"/>
                  </a:lnTo>
                  <a:cubicBezTo>
                    <a:pt x="0" y="13096"/>
                    <a:pt x="205" y="13385"/>
                    <a:pt x="458" y="13385"/>
                  </a:cubicBezTo>
                  <a:lnTo>
                    <a:pt x="16257" y="13385"/>
                  </a:lnTo>
                  <a:lnTo>
                    <a:pt x="21600" y="21600"/>
                  </a:lnTo>
                  <a:lnTo>
                    <a:pt x="17605" y="11056"/>
                  </a:lnTo>
                  <a:lnTo>
                    <a:pt x="17605" y="646"/>
                  </a:lnTo>
                  <a:cubicBezTo>
                    <a:pt x="17605" y="289"/>
                    <a:pt x="17400" y="0"/>
                    <a:pt x="17147" y="0"/>
                  </a:cubicBezTo>
                  <a:lnTo>
                    <a:pt x="458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Initialise with no elements</a:t>
              </a:r>
            </a:p>
          </p:txBody>
        </p:sp>
        <p:sp>
          <p:nvSpPr>
            <p:cNvPr id="437" name="edit (mutable), i.e. items can be changed"/>
            <p:cNvSpPr/>
            <p:nvPr/>
          </p:nvSpPr>
          <p:spPr>
            <a:xfrm>
              <a:off x="3285258" y="4171117"/>
              <a:ext cx="7693819" cy="113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57" y="0"/>
                  </a:moveTo>
                  <a:cubicBezTo>
                    <a:pt x="11658" y="0"/>
                    <a:pt x="11578" y="544"/>
                    <a:pt x="11578" y="1213"/>
                  </a:cubicBezTo>
                  <a:lnTo>
                    <a:pt x="11578" y="13795"/>
                  </a:lnTo>
                  <a:lnTo>
                    <a:pt x="0" y="16221"/>
                  </a:lnTo>
                  <a:lnTo>
                    <a:pt x="11578" y="18639"/>
                  </a:lnTo>
                  <a:lnTo>
                    <a:pt x="11578" y="20387"/>
                  </a:lnTo>
                  <a:cubicBezTo>
                    <a:pt x="11578" y="21056"/>
                    <a:pt x="11658" y="21600"/>
                    <a:pt x="11757" y="21600"/>
                  </a:cubicBezTo>
                  <a:lnTo>
                    <a:pt x="21421" y="21600"/>
                  </a:lnTo>
                  <a:cubicBezTo>
                    <a:pt x="21520" y="21600"/>
                    <a:pt x="21600" y="21056"/>
                    <a:pt x="21600" y="20387"/>
                  </a:cubicBezTo>
                  <a:lnTo>
                    <a:pt x="21600" y="1213"/>
                  </a:lnTo>
                  <a:cubicBezTo>
                    <a:pt x="21600" y="544"/>
                    <a:pt x="21520" y="0"/>
                    <a:pt x="21421" y="0"/>
                  </a:cubicBezTo>
                  <a:lnTo>
                    <a:pt x="1175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edit (mutable), </a:t>
              </a:r>
              <a:endParaRPr lang="en-GB" sz="1687" dirty="0" smtClean="0"/>
            </a:p>
            <a:p>
              <a:pPr algn="r"/>
              <a:r>
                <a:rPr sz="1687" dirty="0" smtClean="0"/>
                <a:t>i.e</a:t>
              </a:r>
              <a:r>
                <a:rPr sz="1687" dirty="0"/>
                <a:t>. items can </a:t>
              </a:r>
              <a:endParaRPr lang="en-GB" sz="1687" dirty="0" smtClean="0"/>
            </a:p>
            <a:p>
              <a:pPr algn="r"/>
              <a:r>
                <a:rPr sz="1687" dirty="0" smtClean="0"/>
                <a:t>be </a:t>
              </a:r>
              <a:r>
                <a:rPr sz="1687" dirty="0"/>
                <a:t>changed</a:t>
              </a:r>
            </a:p>
          </p:txBody>
        </p:sp>
        <p:sp>
          <p:nvSpPr>
            <p:cNvPr id="438" name="add to the end of the list"/>
            <p:cNvSpPr/>
            <p:nvPr/>
          </p:nvSpPr>
          <p:spPr>
            <a:xfrm>
              <a:off x="4825341" y="1832173"/>
              <a:ext cx="4495405" cy="956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9" y="0"/>
                  </a:moveTo>
                  <a:cubicBezTo>
                    <a:pt x="8507" y="0"/>
                    <a:pt x="8351" y="734"/>
                    <a:pt x="8351" y="1641"/>
                  </a:cubicBezTo>
                  <a:lnTo>
                    <a:pt x="8351" y="15826"/>
                  </a:lnTo>
                  <a:lnTo>
                    <a:pt x="0" y="21600"/>
                  </a:lnTo>
                  <a:lnTo>
                    <a:pt x="15658" y="19726"/>
                  </a:lnTo>
                  <a:lnTo>
                    <a:pt x="21251" y="19726"/>
                  </a:lnTo>
                  <a:cubicBezTo>
                    <a:pt x="21444" y="19726"/>
                    <a:pt x="21600" y="18992"/>
                    <a:pt x="21600" y="18085"/>
                  </a:cubicBezTo>
                  <a:lnTo>
                    <a:pt x="21600" y="1641"/>
                  </a:lnTo>
                  <a:cubicBezTo>
                    <a:pt x="21600" y="734"/>
                    <a:pt x="21444" y="0"/>
                    <a:pt x="21251" y="0"/>
                  </a:cubicBezTo>
                  <a:lnTo>
                    <a:pt x="8699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add to the </a:t>
              </a:r>
              <a:endParaRPr lang="en-GB" sz="1687" dirty="0" smtClean="0"/>
            </a:p>
            <a:p>
              <a:pPr algn="r"/>
              <a:r>
                <a:rPr sz="1687" dirty="0" smtClean="0"/>
                <a:t>end </a:t>
              </a:r>
              <a:r>
                <a:rPr sz="1687" dirty="0"/>
                <a:t>of the list</a:t>
              </a:r>
            </a:p>
          </p:txBody>
        </p:sp>
        <p:sp>
          <p:nvSpPr>
            <p:cNvPr id="439" name="access individual items"/>
            <p:cNvSpPr/>
            <p:nvPr/>
          </p:nvSpPr>
          <p:spPr>
            <a:xfrm>
              <a:off x="3142705" y="3603983"/>
              <a:ext cx="3166666" cy="95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27" y="0"/>
                  </a:moveTo>
                  <a:cubicBezTo>
                    <a:pt x="4988" y="0"/>
                    <a:pt x="4794" y="642"/>
                    <a:pt x="4794" y="1435"/>
                  </a:cubicBezTo>
                  <a:lnTo>
                    <a:pt x="4794" y="11988"/>
                  </a:lnTo>
                  <a:lnTo>
                    <a:pt x="0" y="14857"/>
                  </a:lnTo>
                  <a:lnTo>
                    <a:pt x="4794" y="17718"/>
                  </a:lnTo>
                  <a:lnTo>
                    <a:pt x="4794" y="20165"/>
                  </a:lnTo>
                  <a:cubicBezTo>
                    <a:pt x="4794" y="20958"/>
                    <a:pt x="4988" y="21600"/>
                    <a:pt x="5227" y="21600"/>
                  </a:cubicBezTo>
                  <a:lnTo>
                    <a:pt x="21167" y="21600"/>
                  </a:lnTo>
                  <a:cubicBezTo>
                    <a:pt x="21406" y="21600"/>
                    <a:pt x="21600" y="20958"/>
                    <a:pt x="21600" y="20165"/>
                  </a:cubicBezTo>
                  <a:lnTo>
                    <a:pt x="21600" y="1435"/>
                  </a:lnTo>
                  <a:cubicBezTo>
                    <a:pt x="21600" y="642"/>
                    <a:pt x="21406" y="0"/>
                    <a:pt x="21167" y="0"/>
                  </a:cubicBezTo>
                  <a:lnTo>
                    <a:pt x="522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access </a:t>
              </a:r>
              <a:endParaRPr lang="en-GB" sz="1687" dirty="0" smtClean="0"/>
            </a:p>
            <a:p>
              <a:pPr algn="r"/>
              <a:r>
                <a:rPr sz="1687" dirty="0" smtClean="0"/>
                <a:t>individual </a:t>
              </a:r>
              <a:r>
                <a:rPr sz="1687" dirty="0"/>
                <a:t>items</a:t>
              </a:r>
            </a:p>
          </p:txBody>
        </p:sp>
        <p:sp>
          <p:nvSpPr>
            <p:cNvPr id="440" name="you easily loop through a list (it’s “iterable”)"/>
            <p:cNvSpPr/>
            <p:nvPr/>
          </p:nvSpPr>
          <p:spPr>
            <a:xfrm>
              <a:off x="4060387" y="6509629"/>
              <a:ext cx="6985397" cy="103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87" y="0"/>
                  </a:moveTo>
                  <a:cubicBezTo>
                    <a:pt x="10840" y="0"/>
                    <a:pt x="10720" y="806"/>
                    <a:pt x="10720" y="1799"/>
                  </a:cubicBezTo>
                  <a:lnTo>
                    <a:pt x="10720" y="12401"/>
                  </a:lnTo>
                  <a:lnTo>
                    <a:pt x="0" y="15990"/>
                  </a:lnTo>
                  <a:lnTo>
                    <a:pt x="10720" y="19579"/>
                  </a:lnTo>
                  <a:lnTo>
                    <a:pt x="10720" y="19801"/>
                  </a:lnTo>
                  <a:cubicBezTo>
                    <a:pt x="10720" y="20794"/>
                    <a:pt x="10840" y="21600"/>
                    <a:pt x="10987" y="21600"/>
                  </a:cubicBezTo>
                  <a:lnTo>
                    <a:pt x="21334" y="21600"/>
                  </a:lnTo>
                  <a:cubicBezTo>
                    <a:pt x="21481" y="21600"/>
                    <a:pt x="21600" y="20794"/>
                    <a:pt x="21600" y="19801"/>
                  </a:cubicBezTo>
                  <a:lnTo>
                    <a:pt x="21600" y="1799"/>
                  </a:lnTo>
                  <a:cubicBezTo>
                    <a:pt x="21600" y="806"/>
                    <a:pt x="21481" y="0"/>
                    <a:pt x="21334" y="0"/>
                  </a:cubicBezTo>
                  <a:lnTo>
                    <a:pt x="10987" y="0"/>
                  </a:lnTo>
                  <a:close/>
                </a:path>
              </a:pathLst>
            </a:cu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sz="1687" dirty="0"/>
                <a:t>you easily loop </a:t>
              </a:r>
              <a:endParaRPr lang="en-GB" sz="1687" dirty="0" smtClean="0"/>
            </a:p>
            <a:p>
              <a:pPr algn="r"/>
              <a:r>
                <a:rPr sz="1687" dirty="0" smtClean="0"/>
                <a:t>through </a:t>
              </a:r>
              <a:r>
                <a:rPr sz="1687" dirty="0"/>
                <a:t>a list </a:t>
              </a:r>
              <a:endParaRPr lang="en-GB" sz="1687" dirty="0" smtClean="0"/>
            </a:p>
            <a:p>
              <a:pPr algn="r"/>
              <a:r>
                <a:rPr sz="1687" dirty="0" smtClean="0"/>
                <a:t>(</a:t>
              </a:r>
              <a:r>
                <a:rPr sz="1687" dirty="0"/>
                <a:t>it’s “iterable”)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1229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"/>
          <p:cNvSpPr/>
          <p:nvPr/>
        </p:nvSpPr>
        <p:spPr>
          <a:xfrm>
            <a:off x="3799290" y="3577803"/>
            <a:ext cx="1653017" cy="671028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67" name="Nested Lists"/>
          <p:cNvSpPr txBox="1"/>
          <p:nvPr/>
        </p:nvSpPr>
        <p:spPr>
          <a:xfrm>
            <a:off x="4269392" y="95181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sp>
        <p:nvSpPr>
          <p:cNvPr id="469" name="2"/>
          <p:cNvSpPr txBox="1"/>
          <p:nvPr/>
        </p:nvSpPr>
        <p:spPr>
          <a:xfrm>
            <a:off x="3305647" y="3690847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 smtClean="0"/>
              <a:t>1</a:t>
            </a:r>
            <a:endParaRPr sz="2320" dirty="0"/>
          </a:p>
        </p:txBody>
      </p:sp>
      <p:sp>
        <p:nvSpPr>
          <p:cNvPr id="471" name="1"/>
          <p:cNvSpPr txBox="1"/>
          <p:nvPr/>
        </p:nvSpPr>
        <p:spPr>
          <a:xfrm>
            <a:off x="3297072" y="3148647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/>
              <a:t>0</a:t>
            </a:r>
            <a:endParaRPr sz="2320" dirty="0"/>
          </a:p>
        </p:txBody>
      </p:sp>
      <p:sp>
        <p:nvSpPr>
          <p:cNvPr id="474" name="3"/>
          <p:cNvSpPr txBox="1"/>
          <p:nvPr/>
        </p:nvSpPr>
        <p:spPr>
          <a:xfrm>
            <a:off x="3319118" y="4230793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/>
              <a:t>2</a:t>
            </a:r>
            <a:endParaRPr sz="2320" dirty="0"/>
          </a:p>
        </p:txBody>
      </p:sp>
      <p:sp>
        <p:nvSpPr>
          <p:cNvPr id="475" name="4"/>
          <p:cNvSpPr txBox="1"/>
          <p:nvPr/>
        </p:nvSpPr>
        <p:spPr>
          <a:xfrm flipH="1">
            <a:off x="3322332" y="4719516"/>
            <a:ext cx="291877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/>
              <a:t>3</a:t>
            </a:r>
            <a:endParaRPr sz="2320" dirty="0"/>
          </a:p>
        </p:txBody>
      </p:sp>
      <p:grpSp>
        <p:nvGrpSpPr>
          <p:cNvPr id="493" name="Group"/>
          <p:cNvGrpSpPr/>
          <p:nvPr/>
        </p:nvGrpSpPr>
        <p:grpSpPr>
          <a:xfrm>
            <a:off x="3922771" y="2486890"/>
            <a:ext cx="1406057" cy="2644959"/>
            <a:chOff x="0" y="0"/>
            <a:chExt cx="1999723" cy="3761717"/>
          </a:xfrm>
        </p:grpSpPr>
        <p:grpSp>
          <p:nvGrpSpPr>
            <p:cNvPr id="481" name="Group"/>
            <p:cNvGrpSpPr/>
            <p:nvPr/>
          </p:nvGrpSpPr>
          <p:grpSpPr>
            <a:xfrm>
              <a:off x="0" y="3173811"/>
              <a:ext cx="1999722" cy="587906"/>
              <a:chOff x="0" y="0"/>
              <a:chExt cx="1999721" cy="587905"/>
            </a:xfrm>
          </p:grpSpPr>
          <p:sp>
            <p:nvSpPr>
              <p:cNvPr id="479" name="Rectangle"/>
              <p:cNvSpPr/>
              <p:nvPr/>
            </p:nvSpPr>
            <p:spPr>
              <a:xfrm>
                <a:off x="0" y="0"/>
                <a:ext cx="1999721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80" name="Kent Low"/>
              <p:cNvSpPr txBox="1"/>
              <p:nvPr/>
            </p:nvSpPr>
            <p:spPr>
              <a:xfrm>
                <a:off x="141401" y="27167"/>
                <a:ext cx="1446046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Kent Low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0" y="0"/>
              <a:ext cx="1999723" cy="3042183"/>
              <a:chOff x="0" y="0"/>
              <a:chExt cx="1999722" cy="3042182"/>
            </a:xfrm>
          </p:grpSpPr>
          <p:grpSp>
            <p:nvGrpSpPr>
              <p:cNvPr id="484" name="Group"/>
              <p:cNvGrpSpPr/>
              <p:nvPr/>
            </p:nvGrpSpPr>
            <p:grpSpPr>
              <a:xfrm>
                <a:off x="0" y="1032008"/>
                <a:ext cx="1999722" cy="587906"/>
                <a:chOff x="0" y="0"/>
                <a:chExt cx="1999721" cy="587905"/>
              </a:xfrm>
            </p:grpSpPr>
            <p:sp>
              <p:nvSpPr>
                <p:cNvPr id="482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3" name="John Doe"/>
                <p:cNvSpPr txBox="1"/>
                <p:nvPr/>
              </p:nvSpPr>
              <p:spPr>
                <a:xfrm>
                  <a:off x="121665" y="27167"/>
                  <a:ext cx="145452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John Doe</a:t>
                  </a:r>
                </a:p>
              </p:txBody>
            </p:sp>
          </p:grpSp>
          <p:grpSp>
            <p:nvGrpSpPr>
              <p:cNvPr id="487" name="Group"/>
              <p:cNvGrpSpPr/>
              <p:nvPr/>
            </p:nvGrpSpPr>
            <p:grpSpPr>
              <a:xfrm>
                <a:off x="0" y="1734741"/>
                <a:ext cx="1999722" cy="587907"/>
                <a:chOff x="0" y="0"/>
                <a:chExt cx="1999721" cy="587905"/>
              </a:xfrm>
            </p:grpSpPr>
            <p:sp>
              <p:nvSpPr>
                <p:cNvPr id="485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6" name="Sarah Lee"/>
                <p:cNvSpPr txBox="1"/>
                <p:nvPr/>
              </p:nvSpPr>
              <p:spPr>
                <a:xfrm>
                  <a:off x="72237" y="27169"/>
                  <a:ext cx="1504318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Sarah Lee</a:t>
                  </a:r>
                </a:p>
              </p:txBody>
            </p:sp>
          </p:grpSp>
          <p:grpSp>
            <p:nvGrpSpPr>
              <p:cNvPr id="490" name="Group"/>
              <p:cNvGrpSpPr/>
              <p:nvPr/>
            </p:nvGrpSpPr>
            <p:grpSpPr>
              <a:xfrm>
                <a:off x="0" y="2454276"/>
                <a:ext cx="1999722" cy="587906"/>
                <a:chOff x="0" y="0"/>
                <a:chExt cx="1999721" cy="587905"/>
              </a:xfrm>
            </p:grpSpPr>
            <p:sp>
              <p:nvSpPr>
                <p:cNvPr id="488" name="Rectangle"/>
                <p:cNvSpPr/>
                <p:nvPr/>
              </p:nvSpPr>
              <p:spPr>
                <a:xfrm>
                  <a:off x="0" y="0"/>
                  <a:ext cx="1999721" cy="5879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 sz="1687"/>
                </a:p>
              </p:txBody>
            </p:sp>
            <p:sp>
              <p:nvSpPr>
                <p:cNvPr id="489" name="Mary Moe"/>
                <p:cNvSpPr txBox="1"/>
                <p:nvPr/>
              </p:nvSpPr>
              <p:spPr>
                <a:xfrm>
                  <a:off x="89128" y="27167"/>
                  <a:ext cx="1626973" cy="5335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5719" tIns="35719" rIns="35719" bIns="35719" numCol="1" anchor="ctr">
                  <a:spAutoFit/>
                </a:bodyPr>
                <a:lstStyle>
                  <a:lvl1pPr>
                    <a:defRPr sz="2800"/>
                  </a:lvl1pPr>
                </a:lstStyle>
                <a:p>
                  <a:r>
                    <a:rPr sz="1969"/>
                    <a:t>Mary Moe</a:t>
                  </a:r>
                </a:p>
              </p:txBody>
            </p:sp>
          </p:grpSp>
          <p:sp>
            <p:nvSpPr>
              <p:cNvPr id="491" name="Name"/>
              <p:cNvSpPr/>
              <p:nvPr/>
            </p:nvSpPr>
            <p:spPr>
              <a:xfrm>
                <a:off x="127462" y="0"/>
                <a:ext cx="948532" cy="1044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5" y="0"/>
                    </a:moveTo>
                    <a:cubicBezTo>
                      <a:pt x="315" y="0"/>
                      <a:pt x="0" y="286"/>
                      <a:pt x="0" y="640"/>
                    </a:cubicBezTo>
                    <a:lnTo>
                      <a:pt x="0" y="9753"/>
                    </a:lnTo>
                    <a:cubicBezTo>
                      <a:pt x="0" y="10107"/>
                      <a:pt x="315" y="10394"/>
                      <a:pt x="705" y="10394"/>
                    </a:cubicBezTo>
                    <a:lnTo>
                      <a:pt x="4130" y="10394"/>
                    </a:lnTo>
                    <a:lnTo>
                      <a:pt x="5540" y="21600"/>
                    </a:lnTo>
                    <a:lnTo>
                      <a:pt x="6950" y="10394"/>
                    </a:lnTo>
                    <a:lnTo>
                      <a:pt x="20895" y="10394"/>
                    </a:lnTo>
                    <a:cubicBezTo>
                      <a:pt x="21285" y="10394"/>
                      <a:pt x="21600" y="10107"/>
                      <a:pt x="21600" y="9753"/>
                    </a:cubicBezTo>
                    <a:lnTo>
                      <a:pt x="21600" y="640"/>
                    </a:lnTo>
                    <a:cubicBezTo>
                      <a:pt x="21600" y="286"/>
                      <a:pt x="21285" y="0"/>
                      <a:pt x="20895" y="0"/>
                    </a:cubicBezTo>
                    <a:lnTo>
                      <a:pt x="705" y="0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1687" dirty="0"/>
                  <a:t>Name</a:t>
                </a:r>
              </a:p>
            </p:txBody>
          </p:sp>
        </p:grpSp>
      </p:grpSp>
      <p:grpSp>
        <p:nvGrpSpPr>
          <p:cNvPr id="504" name="Group"/>
          <p:cNvGrpSpPr/>
          <p:nvPr/>
        </p:nvGrpSpPr>
        <p:grpSpPr>
          <a:xfrm>
            <a:off x="4860900" y="2486891"/>
            <a:ext cx="943758" cy="2649424"/>
            <a:chOff x="0" y="0"/>
            <a:chExt cx="1342233" cy="3768068"/>
          </a:xfrm>
        </p:grpSpPr>
        <p:grpSp>
          <p:nvGrpSpPr>
            <p:cNvPr id="502" name="Group"/>
            <p:cNvGrpSpPr/>
            <p:nvPr/>
          </p:nvGrpSpPr>
          <p:grpSpPr>
            <a:xfrm>
              <a:off x="826954" y="1027511"/>
              <a:ext cx="515279" cy="2740557"/>
              <a:chOff x="0" y="6349"/>
              <a:chExt cx="515277" cy="2740556"/>
            </a:xfrm>
          </p:grpSpPr>
          <p:sp>
            <p:nvSpPr>
              <p:cNvPr id="494" name="Rectangle"/>
              <p:cNvSpPr/>
              <p:nvPr/>
            </p:nvSpPr>
            <p:spPr>
              <a:xfrm>
                <a:off x="0" y="67795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5" name="75"/>
              <p:cNvSpPr txBox="1"/>
              <p:nvPr/>
            </p:nvSpPr>
            <p:spPr>
              <a:xfrm>
                <a:off x="2773" y="709615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75</a:t>
                </a:r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0" y="634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7" name="68"/>
              <p:cNvSpPr txBox="1"/>
              <p:nvPr/>
            </p:nvSpPr>
            <p:spPr>
              <a:xfrm>
                <a:off x="2773" y="38015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68</a:t>
                </a:r>
              </a:p>
            </p:txBody>
          </p:sp>
          <p:sp>
            <p:nvSpPr>
              <p:cNvPr id="498" name="Rectangle"/>
              <p:cNvSpPr/>
              <p:nvPr/>
            </p:nvSpPr>
            <p:spPr>
              <a:xfrm>
                <a:off x="0" y="1421769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499" name="Rectangle"/>
              <p:cNvSpPr/>
              <p:nvPr/>
            </p:nvSpPr>
            <p:spPr>
              <a:xfrm>
                <a:off x="0" y="2159000"/>
                <a:ext cx="515277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00" name="95"/>
              <p:cNvSpPr txBox="1"/>
              <p:nvPr/>
            </p:nvSpPr>
            <p:spPr>
              <a:xfrm>
                <a:off x="2773" y="1459053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95</a:t>
                </a:r>
              </a:p>
            </p:txBody>
          </p:sp>
          <p:sp>
            <p:nvSpPr>
              <p:cNvPr id="501" name="70"/>
              <p:cNvSpPr txBox="1"/>
              <p:nvPr/>
            </p:nvSpPr>
            <p:spPr>
              <a:xfrm>
                <a:off x="2773" y="2192518"/>
                <a:ext cx="467363" cy="533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70</a:t>
                </a:r>
              </a:p>
            </p:txBody>
          </p:sp>
        </p:grpSp>
        <p:sp>
          <p:nvSpPr>
            <p:cNvPr id="503" name="Grade"/>
            <p:cNvSpPr/>
            <p:nvPr/>
          </p:nvSpPr>
          <p:spPr>
            <a:xfrm>
              <a:off x="0" y="0"/>
              <a:ext cx="1201738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" y="0"/>
                  </a:moveTo>
                  <a:cubicBezTo>
                    <a:pt x="249" y="0"/>
                    <a:pt x="0" y="296"/>
                    <a:pt x="0" y="662"/>
                  </a:cubicBezTo>
                  <a:lnTo>
                    <a:pt x="0" y="10087"/>
                  </a:lnTo>
                  <a:cubicBezTo>
                    <a:pt x="0" y="10453"/>
                    <a:pt x="249" y="10749"/>
                    <a:pt x="556" y="10749"/>
                  </a:cubicBezTo>
                  <a:lnTo>
                    <a:pt x="17841" y="10749"/>
                  </a:lnTo>
                  <a:lnTo>
                    <a:pt x="18953" y="21600"/>
                  </a:lnTo>
                  <a:lnTo>
                    <a:pt x="20073" y="10749"/>
                  </a:lnTo>
                  <a:lnTo>
                    <a:pt x="21044" y="10749"/>
                  </a:lnTo>
                  <a:cubicBezTo>
                    <a:pt x="21351" y="10749"/>
                    <a:pt x="21600" y="10453"/>
                    <a:pt x="21600" y="10087"/>
                  </a:cubicBezTo>
                  <a:lnTo>
                    <a:pt x="21600" y="662"/>
                  </a:lnTo>
                  <a:cubicBezTo>
                    <a:pt x="21600" y="296"/>
                    <a:pt x="21351" y="0"/>
                    <a:pt x="21044" y="0"/>
                  </a:cubicBezTo>
                  <a:lnTo>
                    <a:pt x="556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Grade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5887628" y="2486891"/>
            <a:ext cx="1929930" cy="2644958"/>
            <a:chOff x="0" y="0"/>
            <a:chExt cx="2744788" cy="3761717"/>
          </a:xfrm>
        </p:grpSpPr>
        <p:sp>
          <p:nvSpPr>
            <p:cNvPr id="505" name="Rectangle"/>
            <p:cNvSpPr/>
            <p:nvPr/>
          </p:nvSpPr>
          <p:spPr>
            <a:xfrm>
              <a:off x="78909" y="1032935"/>
              <a:ext cx="1044576" cy="58790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506" name="No"/>
            <p:cNvSpPr txBox="1"/>
            <p:nvPr/>
          </p:nvSpPr>
          <p:spPr>
            <a:xfrm>
              <a:off x="316818" y="1059176"/>
              <a:ext cx="524362" cy="533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800"/>
              </a:lvl1pPr>
            </a:lstStyle>
            <a:p>
              <a:r>
                <a:rPr sz="1969"/>
                <a:t>No</a:t>
              </a:r>
            </a:p>
          </p:txBody>
        </p:sp>
        <p:sp>
          <p:nvSpPr>
            <p:cNvPr id="507" name="passed syntax test"/>
            <p:cNvSpPr/>
            <p:nvPr/>
          </p:nvSpPr>
          <p:spPr>
            <a:xfrm>
              <a:off x="0" y="0"/>
              <a:ext cx="2744788" cy="104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" y="0"/>
                  </a:moveTo>
                  <a:cubicBezTo>
                    <a:pt x="109" y="0"/>
                    <a:pt x="0" y="286"/>
                    <a:pt x="0" y="640"/>
                  </a:cubicBezTo>
                  <a:lnTo>
                    <a:pt x="0" y="9753"/>
                  </a:lnTo>
                  <a:cubicBezTo>
                    <a:pt x="0" y="10107"/>
                    <a:pt x="109" y="10394"/>
                    <a:pt x="244" y="10394"/>
                  </a:cubicBezTo>
                  <a:lnTo>
                    <a:pt x="1427" y="10394"/>
                  </a:lnTo>
                  <a:lnTo>
                    <a:pt x="1915" y="21600"/>
                  </a:lnTo>
                  <a:lnTo>
                    <a:pt x="2402" y="10394"/>
                  </a:lnTo>
                  <a:lnTo>
                    <a:pt x="21356" y="10394"/>
                  </a:lnTo>
                  <a:cubicBezTo>
                    <a:pt x="21491" y="10394"/>
                    <a:pt x="21600" y="10107"/>
                    <a:pt x="21600" y="9753"/>
                  </a:cubicBezTo>
                  <a:lnTo>
                    <a:pt x="21600" y="640"/>
                  </a:lnTo>
                  <a:cubicBezTo>
                    <a:pt x="21600" y="286"/>
                    <a:pt x="21491" y="0"/>
                    <a:pt x="21356" y="0"/>
                  </a:cubicBezTo>
                  <a:lnTo>
                    <a:pt x="244" y="0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1687" dirty="0"/>
                <a:t>passed syntax test</a:t>
              </a:r>
            </a:p>
          </p:txBody>
        </p:sp>
        <p:grpSp>
          <p:nvGrpSpPr>
            <p:cNvPr id="510" name="Group"/>
            <p:cNvGrpSpPr/>
            <p:nvPr/>
          </p:nvGrpSpPr>
          <p:grpSpPr>
            <a:xfrm>
              <a:off x="78909" y="1723381"/>
              <a:ext cx="1044577" cy="587906"/>
              <a:chOff x="0" y="0"/>
              <a:chExt cx="1044576" cy="587905"/>
            </a:xfrm>
          </p:grpSpPr>
          <p:sp>
            <p:nvSpPr>
              <p:cNvPr id="508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09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  <p:grpSp>
          <p:nvGrpSpPr>
            <p:cNvPr id="513" name="Group"/>
            <p:cNvGrpSpPr/>
            <p:nvPr/>
          </p:nvGrpSpPr>
          <p:grpSpPr>
            <a:xfrm>
              <a:off x="82947" y="2407476"/>
              <a:ext cx="1044577" cy="587906"/>
              <a:chOff x="0" y="0"/>
              <a:chExt cx="1044576" cy="587905"/>
            </a:xfrm>
          </p:grpSpPr>
          <p:sp>
            <p:nvSpPr>
              <p:cNvPr id="511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12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  <p:grpSp>
          <p:nvGrpSpPr>
            <p:cNvPr id="516" name="Group"/>
            <p:cNvGrpSpPr/>
            <p:nvPr/>
          </p:nvGrpSpPr>
          <p:grpSpPr>
            <a:xfrm>
              <a:off x="82947" y="3173811"/>
              <a:ext cx="1044577" cy="587906"/>
              <a:chOff x="0" y="0"/>
              <a:chExt cx="1044576" cy="587905"/>
            </a:xfrm>
          </p:grpSpPr>
          <p:sp>
            <p:nvSpPr>
              <p:cNvPr id="514" name="Rectangle"/>
              <p:cNvSpPr/>
              <p:nvPr/>
            </p:nvSpPr>
            <p:spPr>
              <a:xfrm>
                <a:off x="0" y="0"/>
                <a:ext cx="1044576" cy="58790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 sz="1687"/>
              </a:p>
            </p:txBody>
          </p:sp>
          <p:sp>
            <p:nvSpPr>
              <p:cNvPr id="515" name="Yes"/>
              <p:cNvSpPr txBox="1"/>
              <p:nvPr/>
            </p:nvSpPr>
            <p:spPr>
              <a:xfrm>
                <a:off x="185102" y="26240"/>
                <a:ext cx="571781" cy="5335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Yes</a:t>
                </a:r>
              </a:p>
            </p:txBody>
          </p:sp>
        </p:grpSp>
      </p:grpSp>
      <p:sp>
        <p:nvSpPr>
          <p:cNvPr id="521" name="StudentList[1][0]"/>
          <p:cNvSpPr/>
          <p:nvPr/>
        </p:nvSpPr>
        <p:spPr>
          <a:xfrm>
            <a:off x="5208436" y="4035222"/>
            <a:ext cx="4710690" cy="178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995" y="12304"/>
                </a:lnTo>
                <a:lnTo>
                  <a:pt x="8995" y="21060"/>
                </a:lnTo>
                <a:cubicBezTo>
                  <a:pt x="8995" y="21358"/>
                  <a:pt x="9087" y="21600"/>
                  <a:pt x="9200" y="21600"/>
                </a:cubicBezTo>
                <a:lnTo>
                  <a:pt x="21395" y="21600"/>
                </a:lnTo>
                <a:cubicBezTo>
                  <a:pt x="21508" y="21600"/>
                  <a:pt x="21600" y="21358"/>
                  <a:pt x="21600" y="21060"/>
                </a:cubicBezTo>
                <a:lnTo>
                  <a:pt x="21600" y="11346"/>
                </a:lnTo>
                <a:cubicBezTo>
                  <a:pt x="21600" y="11048"/>
                  <a:pt x="21508" y="10807"/>
                  <a:pt x="21395" y="10807"/>
                </a:cubicBezTo>
                <a:lnTo>
                  <a:pt x="9792" y="108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 algn="r"/>
            <a:endParaRPr lang="en-GB" sz="1687" dirty="0" smtClean="0"/>
          </a:p>
          <a:p>
            <a:pPr algn="r"/>
            <a:endParaRPr lang="en-GB" sz="1687" dirty="0"/>
          </a:p>
          <a:p>
            <a:pPr algn="r"/>
            <a:endParaRPr lang="en-GB" sz="1687" dirty="0" smtClean="0"/>
          </a:p>
          <a:p>
            <a:pPr algn="r"/>
            <a:r>
              <a:rPr sz="1687" dirty="0" smtClean="0"/>
              <a:t>StudentList[1</a:t>
            </a:r>
            <a:r>
              <a:rPr sz="1687" dirty="0"/>
              <a:t>][0]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395" y="1386163"/>
            <a:ext cx="7215188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0476" y="6302903"/>
            <a:ext cx="4339829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163395" y="948329"/>
            <a:ext cx="12454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 of lists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56562" y="940972"/>
            <a:ext cx="5456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40190" y="938323"/>
            <a:ext cx="5456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List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72" name="1"/>
          <p:cNvSpPr txBox="1"/>
          <p:nvPr/>
        </p:nvSpPr>
        <p:spPr>
          <a:xfrm>
            <a:off x="4557423" y="5224400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/>
              <a:t>0</a:t>
            </a:r>
            <a:endParaRPr sz="2320" dirty="0"/>
          </a:p>
        </p:txBody>
      </p:sp>
      <p:sp>
        <p:nvSpPr>
          <p:cNvPr id="73" name="2"/>
          <p:cNvSpPr txBox="1"/>
          <p:nvPr/>
        </p:nvSpPr>
        <p:spPr>
          <a:xfrm>
            <a:off x="5548171" y="5231040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 smtClean="0"/>
              <a:t>1</a:t>
            </a:r>
            <a:endParaRPr sz="2320" dirty="0"/>
          </a:p>
        </p:txBody>
      </p:sp>
      <p:sp>
        <p:nvSpPr>
          <p:cNvPr id="74" name="3"/>
          <p:cNvSpPr txBox="1"/>
          <p:nvPr/>
        </p:nvSpPr>
        <p:spPr>
          <a:xfrm>
            <a:off x="6252477" y="5231040"/>
            <a:ext cx="222818" cy="429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300"/>
            </a:lvl1pPr>
          </a:lstStyle>
          <a:p>
            <a:r>
              <a:rPr lang="en-GB" sz="2320" dirty="0"/>
              <a:t>2</a:t>
            </a:r>
            <a:endParaRPr sz="2320" dirty="0"/>
          </a:p>
        </p:txBody>
      </p:sp>
    </p:spTree>
    <p:extLst>
      <p:ext uri="{BB962C8B-B14F-4D97-AF65-F5344CB8AC3E}">
        <p14:creationId xmlns:p14="http://schemas.microsoft.com/office/powerpoint/2010/main" val="194704039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Nested Lists"/>
          <p:cNvSpPr txBox="1"/>
          <p:nvPr/>
        </p:nvSpPr>
        <p:spPr>
          <a:xfrm>
            <a:off x="4388465" y="332059"/>
            <a:ext cx="3003194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sz="4500"/>
              <a:t>Nested Lists </a:t>
            </a:r>
          </a:p>
        </p:txBody>
      </p:sp>
      <p:grpSp>
        <p:nvGrpSpPr>
          <p:cNvPr id="600" name="Group"/>
          <p:cNvGrpSpPr/>
          <p:nvPr/>
        </p:nvGrpSpPr>
        <p:grpSpPr>
          <a:xfrm>
            <a:off x="2012156" y="1362555"/>
            <a:ext cx="8445765" cy="4872375"/>
            <a:chOff x="0" y="0"/>
            <a:chExt cx="12011753" cy="6929598"/>
          </a:xfrm>
        </p:grpSpPr>
        <p:pic>
          <p:nvPicPr>
            <p:cNvPr id="59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13815"/>
            <a:stretch>
              <a:fillRect/>
            </a:stretch>
          </p:blipFill>
          <p:spPr>
            <a:xfrm>
              <a:off x="131233" y="2564293"/>
              <a:ext cx="3835401" cy="645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19560"/>
            <a:stretch>
              <a:fillRect/>
            </a:stretch>
          </p:blipFill>
          <p:spPr>
            <a:xfrm>
              <a:off x="93133" y="1776280"/>
              <a:ext cx="6451601" cy="3677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3" name="“nested“ index"/>
            <p:cNvSpPr/>
            <p:nvPr/>
          </p:nvSpPr>
          <p:spPr>
            <a:xfrm>
              <a:off x="4109291" y="2444565"/>
              <a:ext cx="4214813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24" y="0"/>
                  </a:moveTo>
                  <a:cubicBezTo>
                    <a:pt x="4013" y="0"/>
                    <a:pt x="3842" y="1041"/>
                    <a:pt x="3842" y="2328"/>
                  </a:cubicBezTo>
                  <a:lnTo>
                    <a:pt x="3842" y="8311"/>
                  </a:lnTo>
                  <a:lnTo>
                    <a:pt x="0" y="12980"/>
                  </a:lnTo>
                  <a:lnTo>
                    <a:pt x="3842" y="17637"/>
                  </a:lnTo>
                  <a:lnTo>
                    <a:pt x="3842" y="19272"/>
                  </a:lnTo>
                  <a:cubicBezTo>
                    <a:pt x="3842" y="20559"/>
                    <a:pt x="4013" y="21600"/>
                    <a:pt x="4224" y="21600"/>
                  </a:cubicBezTo>
                  <a:lnTo>
                    <a:pt x="21218" y="21600"/>
                  </a:lnTo>
                  <a:cubicBezTo>
                    <a:pt x="21429" y="21600"/>
                    <a:pt x="21600" y="20559"/>
                    <a:pt x="21600" y="19272"/>
                  </a:cubicBezTo>
                  <a:lnTo>
                    <a:pt x="21600" y="2328"/>
                  </a:lnTo>
                  <a:cubicBezTo>
                    <a:pt x="21600" y="1041"/>
                    <a:pt x="21429" y="0"/>
                    <a:pt x="21218" y="0"/>
                  </a:cubicBezTo>
                  <a:lnTo>
                    <a:pt x="4224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dirty="0" smtClean="0"/>
                <a:t>                     </a:t>
              </a:r>
              <a:r>
                <a:rPr sz="1687" dirty="0" smtClean="0"/>
                <a:t>“</a:t>
              </a:r>
              <a:r>
                <a:rPr sz="1687" dirty="0"/>
                <a:t>nested“ index</a:t>
              </a:r>
            </a:p>
          </p:txBody>
        </p:sp>
        <p:sp>
          <p:nvSpPr>
            <p:cNvPr id="594" name="nested loops"/>
            <p:cNvSpPr/>
            <p:nvPr/>
          </p:nvSpPr>
          <p:spPr>
            <a:xfrm>
              <a:off x="3646804" y="3975483"/>
              <a:ext cx="4377136" cy="8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9" y="0"/>
                  </a:moveTo>
                  <a:cubicBezTo>
                    <a:pt x="4665" y="0"/>
                    <a:pt x="4501" y="844"/>
                    <a:pt x="4501" y="1886"/>
                  </a:cubicBezTo>
                  <a:lnTo>
                    <a:pt x="4501" y="9320"/>
                  </a:lnTo>
                  <a:lnTo>
                    <a:pt x="0" y="13102"/>
                  </a:lnTo>
                  <a:lnTo>
                    <a:pt x="4501" y="16875"/>
                  </a:lnTo>
                  <a:lnTo>
                    <a:pt x="4501" y="19714"/>
                  </a:lnTo>
                  <a:cubicBezTo>
                    <a:pt x="4501" y="20756"/>
                    <a:pt x="4665" y="21600"/>
                    <a:pt x="4869" y="21600"/>
                  </a:cubicBezTo>
                  <a:lnTo>
                    <a:pt x="21232" y="21600"/>
                  </a:lnTo>
                  <a:cubicBezTo>
                    <a:pt x="21435" y="21600"/>
                    <a:pt x="21600" y="20756"/>
                    <a:pt x="21600" y="19714"/>
                  </a:cubicBezTo>
                  <a:lnTo>
                    <a:pt x="21600" y="1886"/>
                  </a:lnTo>
                  <a:cubicBezTo>
                    <a:pt x="21600" y="844"/>
                    <a:pt x="21435" y="0"/>
                    <a:pt x="21232" y="0"/>
                  </a:cubicBezTo>
                  <a:lnTo>
                    <a:pt x="4869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GB" sz="1687" smtClean="0"/>
                <a:t>                        </a:t>
              </a:r>
              <a:r>
                <a:rPr sz="1687" dirty="0" smtClean="0"/>
                <a:t>nested </a:t>
              </a:r>
              <a:r>
                <a:rPr sz="1687" dirty="0"/>
                <a:t>loops</a:t>
              </a:r>
            </a:p>
          </p:txBody>
        </p:sp>
        <p:sp>
          <p:nvSpPr>
            <p:cNvPr id="595" name="let you append anything…"/>
            <p:cNvSpPr/>
            <p:nvPr/>
          </p:nvSpPr>
          <p:spPr>
            <a:xfrm>
              <a:off x="6924211" y="5554922"/>
              <a:ext cx="5087542" cy="99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8" y="0"/>
                  </a:moveTo>
                  <a:cubicBezTo>
                    <a:pt x="1442" y="0"/>
                    <a:pt x="1301" y="728"/>
                    <a:pt x="1301" y="1628"/>
                  </a:cubicBezTo>
                  <a:lnTo>
                    <a:pt x="1301" y="13228"/>
                  </a:lnTo>
                  <a:lnTo>
                    <a:pt x="0" y="21600"/>
                  </a:lnTo>
                  <a:lnTo>
                    <a:pt x="5116" y="18639"/>
                  </a:lnTo>
                  <a:lnTo>
                    <a:pt x="21283" y="18639"/>
                  </a:lnTo>
                  <a:cubicBezTo>
                    <a:pt x="21458" y="18639"/>
                    <a:pt x="21600" y="17911"/>
                    <a:pt x="21600" y="17012"/>
                  </a:cubicBezTo>
                  <a:lnTo>
                    <a:pt x="21600" y="1628"/>
                  </a:lnTo>
                  <a:cubicBezTo>
                    <a:pt x="21600" y="728"/>
                    <a:pt x="21458" y="0"/>
                    <a:pt x="21283" y="0"/>
                  </a:cubicBezTo>
                  <a:lnTo>
                    <a:pt x="1618" y="0"/>
                  </a:lnTo>
                  <a:close/>
                </a:path>
              </a:pathLst>
            </a:cu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en-GB" sz="1687" dirty="0" smtClean="0"/>
                <a:t>       Python </a:t>
              </a:r>
              <a:r>
                <a:rPr sz="1687" dirty="0" smtClean="0"/>
                <a:t>let</a:t>
              </a:r>
              <a:r>
                <a:rPr lang="en-GB" sz="1687" dirty="0" smtClean="0"/>
                <a:t>s</a:t>
              </a:r>
              <a:r>
                <a:rPr sz="1687" dirty="0" smtClean="0"/>
                <a:t> </a:t>
              </a:r>
              <a:r>
                <a:rPr sz="1687" dirty="0"/>
                <a:t>you append </a:t>
              </a:r>
              <a:r>
                <a:rPr sz="1687" dirty="0" smtClean="0"/>
                <a:t>anything</a:t>
              </a:r>
              <a:r>
                <a:rPr lang="en-GB" sz="1687" dirty="0" smtClean="0"/>
                <a:t>.</a:t>
              </a:r>
              <a:endParaRPr sz="1687" dirty="0"/>
            </a:p>
            <a:p>
              <a:pPr>
                <a:defRPr sz="2400">
                  <a:solidFill>
                    <a:srgbClr val="FFFFFF"/>
                  </a:solidFill>
                </a:defRPr>
              </a:pPr>
              <a:r>
                <a:rPr lang="en-GB" sz="1687" dirty="0" smtClean="0"/>
                <a:t>       Y</a:t>
              </a:r>
              <a:r>
                <a:rPr sz="1687" dirty="0" smtClean="0"/>
                <a:t>ou </a:t>
              </a:r>
              <a:r>
                <a:rPr sz="1687" dirty="0"/>
                <a:t>have to check as </a:t>
              </a:r>
              <a:r>
                <a:rPr sz="1687" dirty="0" smtClean="0"/>
                <a:t>programmer</a:t>
              </a:r>
              <a:r>
                <a:rPr lang="en-GB" sz="1687" dirty="0"/>
                <a:t>!</a:t>
              </a:r>
              <a:endParaRPr sz="1687" dirty="0"/>
            </a:p>
          </p:txBody>
        </p:sp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042400" cy="104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2616" y="4016190"/>
              <a:ext cx="3238501" cy="124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86266" y="6523197"/>
              <a:ext cx="69596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48166" y="6174722"/>
              <a:ext cx="3327401" cy="43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87955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827</Words>
  <Application>Microsoft Macintosh PowerPoint</Application>
  <PresentationFormat>Widescreen</PresentationFormat>
  <Paragraphs>304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Andale Mono</vt:lpstr>
      <vt:lpstr>Calibri</vt:lpstr>
      <vt:lpstr>Calibri Light</vt:lpstr>
      <vt:lpstr>Helvetica</vt:lpstr>
      <vt:lpstr>Mangal</vt:lpstr>
      <vt:lpstr>Arial</vt:lpstr>
      <vt:lpstr>Office Theme</vt:lpstr>
      <vt:lpstr>Introduction to Computer Programming Lecture 3.2:   Data Structures</vt:lpstr>
      <vt:lpstr>Introduction to Computer Programming Lecture 3.2.a:   Data Structures: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Computer Programming Lecture 3.2.b:   Data Structures:  List Comprehensions</vt:lpstr>
      <vt:lpstr>PowerPoint Presentation</vt:lpstr>
      <vt:lpstr>PowerPoint Presentation</vt:lpstr>
      <vt:lpstr>PowerPoint Presentation</vt:lpstr>
      <vt:lpstr>PowerPoint Presentation</vt:lpstr>
      <vt:lpstr>Introduction to Computer Programming Lecture 3.2.c:   Data Structures: Tuples</vt:lpstr>
      <vt:lpstr>PowerPoint Presentation</vt:lpstr>
      <vt:lpstr>PowerPoint Presentation</vt:lpstr>
      <vt:lpstr>PowerPoint Presentation</vt:lpstr>
      <vt:lpstr>Introduction to Computer Programming Lecture 3.2.d:   Data Structures: Sets</vt:lpstr>
      <vt:lpstr>PowerPoint Presentation</vt:lpstr>
      <vt:lpstr>PowerPoint Presentation</vt:lpstr>
      <vt:lpstr>PowerPoint Presentation</vt:lpstr>
      <vt:lpstr>Introduction to Computer Programming Lecture 3.2.e:   Data Structures: Dictionaries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 Philamore</dc:creator>
  <cp:lastModifiedBy>Hemma Philamore</cp:lastModifiedBy>
  <cp:revision>38</cp:revision>
  <dcterms:created xsi:type="dcterms:W3CDTF">2020-07-27T15:45:09Z</dcterms:created>
  <dcterms:modified xsi:type="dcterms:W3CDTF">2020-11-13T15:23:57Z</dcterms:modified>
</cp:coreProperties>
</file>