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58" r:id="rId4"/>
    <p:sldId id="267" r:id="rId5"/>
    <p:sldId id="259" r:id="rId6"/>
    <p:sldId id="260" r:id="rId7"/>
    <p:sldId id="261" r:id="rId8"/>
    <p:sldId id="268" r:id="rId9"/>
    <p:sldId id="269" r:id="rId10"/>
    <p:sldId id="278" r:id="rId11"/>
    <p:sldId id="271" r:id="rId12"/>
    <p:sldId id="272" r:id="rId13"/>
    <p:sldId id="280" r:id="rId14"/>
    <p:sldId id="273" r:id="rId15"/>
    <p:sldId id="274" r:id="rId16"/>
    <p:sldId id="279" r:id="rId17"/>
    <p:sldId id="276" r:id="rId18"/>
    <p:sldId id="27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94745"/>
  </p:normalViewPr>
  <p:slideViewPr>
    <p:cSldViewPr snapToGrid="0" snapToObjects="1">
      <p:cViewPr>
        <p:scale>
          <a:sx n="70" d="100"/>
          <a:sy n="70" d="100"/>
        </p:scale>
        <p:origin x="2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of what goes in arguments start from this point</a:t>
            </a:r>
            <a:r>
              <a:rPr lang="en-US" baseline="0" dirty="0" smtClean="0"/>
              <a:t>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6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Anotations</a:t>
            </a:r>
            <a:r>
              <a:rPr lang="en-US" baseline="0" dirty="0" smtClean="0"/>
              <a:t> accidentally left on slide, stop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8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Fucked up explaining</a:t>
            </a:r>
            <a:r>
              <a:rPr lang="en-US" baseline="0" dirty="0" smtClean="0"/>
              <a:t> add, retake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1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7:…"/>
          <p:cNvSpPr txBox="1">
            <a:spLocks noGrp="1"/>
          </p:cNvSpPr>
          <p:nvPr>
            <p:ph type="ctrTitle"/>
          </p:nvPr>
        </p:nvSpPr>
        <p:spPr>
          <a:xfrm>
            <a:off x="1473200" y="13716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03783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5.1</a:t>
            </a:r>
            <a:r>
              <a:rPr dirty="0" smtClean="0"/>
              <a:t>:</a:t>
            </a:r>
            <a:endParaRPr dirty="0"/>
          </a:p>
          <a:p>
            <a:pPr defTabSz="303783">
              <a:defRPr sz="4160"/>
            </a:pPr>
            <a:r>
              <a:rPr dirty="0"/>
              <a:t> </a:t>
            </a:r>
          </a:p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Classes in Python</a:t>
            </a:r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473200" y="56896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2268"/>
            </a:pPr>
            <a:r>
              <a:t>Department of Engineering Mathematics</a:t>
            </a:r>
          </a:p>
          <a:p>
            <a:pPr defTabSz="315468">
              <a:defRPr sz="2268"/>
            </a:pPr>
            <a:endParaRPr/>
          </a:p>
        </p:txBody>
      </p:sp>
      <p:sp>
        <p:nvSpPr>
          <p:cNvPr id="122" name="Helmut Hauser"/>
          <p:cNvSpPr txBox="1"/>
          <p:nvPr/>
        </p:nvSpPr>
        <p:spPr>
          <a:xfrm>
            <a:off x="14732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3294"/>
            </a:pPr>
            <a:r>
              <a:rPr lang="en-GB" dirty="0" smtClean="0"/>
              <a:t>Hemma Philamore</a:t>
            </a:r>
            <a:endParaRPr dirty="0"/>
          </a:p>
          <a:p>
            <a:pPr defTabSz="315468">
              <a:defRPr sz="1728"/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Let’s make our own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15528" y="2018069"/>
            <a:ext cx="136806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self.</a:t>
            </a:r>
            <a:r>
              <a:rPr lang="en-US" sz="2400" dirty="0">
                <a:latin typeface="Helvetica Neue" charset="0"/>
              </a:rPr>
              <a:t> behaves like the pronoun </a:t>
            </a:r>
            <a:r>
              <a:rPr lang="en-US" sz="2400" b="1" dirty="0" smtClean="0">
                <a:latin typeface="Helvetica Neue" charset="0"/>
              </a:rPr>
              <a:t>'my’</a:t>
            </a:r>
          </a:p>
          <a:p>
            <a:pPr algn="l"/>
            <a:r>
              <a:rPr lang="en-US" sz="2400" b="1" dirty="0"/>
              <a:t>('my'</a:t>
            </a:r>
            <a:r>
              <a:rPr lang="en-US" sz="2400" dirty="0"/>
              <a:t>, means someone totally different when said by someone else</a:t>
            </a:r>
            <a:r>
              <a:rPr lang="en-US" sz="2400" dirty="0" smtClean="0"/>
              <a:t>)</a:t>
            </a:r>
            <a:endParaRPr lang="en-US" sz="2400" b="1" dirty="0" smtClean="0">
              <a:latin typeface="Helvetica Neue" charset="0"/>
            </a:endParaRPr>
          </a:p>
          <a:p>
            <a:pPr algn="l"/>
            <a:endParaRPr lang="en-US" sz="2400" dirty="0">
              <a:latin typeface="Helvetica Neue" charset="0"/>
            </a:endParaRPr>
          </a:p>
          <a:p>
            <a:pPr algn="l"/>
            <a:r>
              <a:rPr lang="en-US" sz="2400" dirty="0"/>
              <a:t>Inside the </a:t>
            </a:r>
            <a:r>
              <a:rPr lang="en-US" sz="2400" dirty="0" smtClean="0"/>
              <a:t>class: </a:t>
            </a:r>
            <a:r>
              <a:rPr lang="en-US" sz="2400" b="1" dirty="0" err="1" smtClean="0">
                <a:sym typeface="Wingdings"/>
              </a:rPr>
              <a:t>self.num</a:t>
            </a:r>
            <a:r>
              <a:rPr lang="en-US" sz="2400" b="1" dirty="0">
                <a:sym typeface="Wingdings"/>
              </a:rPr>
              <a:t> </a:t>
            </a:r>
            <a:r>
              <a:rPr lang="en-US" sz="2400" b="1" dirty="0" smtClean="0">
                <a:sym typeface="Wingdings"/>
              </a:rPr>
              <a:t>(</a:t>
            </a:r>
            <a:r>
              <a:rPr lang="en-US" sz="2400" b="1" dirty="0" smtClean="0"/>
              <a:t>my</a:t>
            </a:r>
            <a:r>
              <a:rPr lang="en-US" sz="2400" dirty="0"/>
              <a:t> </a:t>
            </a:r>
            <a:r>
              <a:rPr lang="en-US" sz="2400" dirty="0" err="1" smtClean="0"/>
              <a:t>num</a:t>
            </a:r>
            <a:r>
              <a:rPr lang="en-US" sz="2400" dirty="0" smtClean="0"/>
              <a:t> </a:t>
            </a:r>
            <a:r>
              <a:rPr lang="en-US" sz="2400" dirty="0"/>
              <a:t>, </a:t>
            </a:r>
            <a:r>
              <a:rPr lang="en-US" sz="2400" b="1" dirty="0"/>
              <a:t>my</a:t>
            </a:r>
            <a:r>
              <a:rPr lang="en-US" sz="2400" dirty="0"/>
              <a:t> </a:t>
            </a:r>
            <a:r>
              <a:rPr lang="en-US" sz="2400" dirty="0" smtClean="0"/>
              <a:t>den)</a:t>
            </a:r>
            <a:endParaRPr lang="en-US" sz="2400" dirty="0"/>
          </a:p>
          <a:p>
            <a:pPr algn="l"/>
            <a:r>
              <a:rPr lang="en-US" sz="2400" dirty="0"/>
              <a:t>Outside of the </a:t>
            </a:r>
            <a:r>
              <a:rPr lang="en-US" sz="2400" dirty="0" smtClean="0"/>
              <a:t>class: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b="1" dirty="0" err="1" smtClean="0">
                <a:sym typeface="Wingdings"/>
              </a:rPr>
              <a:t>my_fraction.num</a:t>
            </a:r>
            <a:endParaRPr lang="en-US" sz="2400" b="1" dirty="0" smtClean="0">
              <a:sym typeface="Wingdings"/>
            </a:endParaRPr>
          </a:p>
          <a:p>
            <a:pPr algn="l"/>
            <a:endParaRPr lang="en-US" sz="2400" b="1" dirty="0">
              <a:sym typeface="Wingdings"/>
            </a:endParaRPr>
          </a:p>
          <a:p>
            <a:pPr algn="l"/>
            <a:endParaRPr lang="en-US" sz="2400" b="1" dirty="0" smtClean="0">
              <a:sym typeface="Wingdings"/>
            </a:endParaRPr>
          </a:p>
          <a:p>
            <a:pPr algn="l"/>
            <a:endParaRPr lang="en-US" sz="2400" b="1" dirty="0" smtClean="0">
              <a:sym typeface="Wingdings"/>
            </a:endParaRPr>
          </a:p>
          <a:p>
            <a:pPr algn="l"/>
            <a:endParaRPr lang="en-US" sz="2400" b="1" dirty="0" smtClean="0"/>
          </a:p>
          <a:p>
            <a:pPr algn="l"/>
            <a:endParaRPr lang="en-US" sz="2800" dirty="0" smtClean="0">
              <a:latin typeface="Helvetica Neue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800" dirty="0" smtClean="0">
              <a:latin typeface="Helvetica Neue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312" y="4582324"/>
            <a:ext cx="5571728" cy="2936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57984" y="7719020"/>
            <a:ext cx="27432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460113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95" b="13940"/>
          <a:stretch/>
        </p:blipFill>
        <p:spPr>
          <a:xfrm>
            <a:off x="2761078" y="2755787"/>
            <a:ext cx="7454486" cy="5002326"/>
          </a:xfrm>
          <a:prstGeom prst="rect">
            <a:avLst/>
          </a:prstGeom>
        </p:spPr>
      </p:pic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Let’s make our own class</a:t>
            </a:r>
          </a:p>
        </p:txBody>
      </p:sp>
      <p:sp>
        <p:nvSpPr>
          <p:cNvPr id="171" name="Example: We want to build a class that represents fractions."/>
          <p:cNvSpPr txBox="1"/>
          <p:nvPr/>
        </p:nvSpPr>
        <p:spPr>
          <a:xfrm>
            <a:off x="2257644" y="1804040"/>
            <a:ext cx="853630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>
              <a:defRPr sz="2800"/>
            </a:pPr>
            <a:r>
              <a:rPr lang="en-GB" sz="2400" b="1" dirty="0" smtClean="0">
                <a:latin typeface="Helvetica"/>
                <a:ea typeface="Helvetica"/>
                <a:cs typeface="Helvetica"/>
                <a:sym typeface="Helvetica"/>
              </a:rPr>
              <a:t>Methods: </a:t>
            </a:r>
          </a:p>
          <a:p>
            <a:pPr>
              <a:defRPr sz="2800"/>
            </a:pPr>
            <a:r>
              <a:rPr lang="en-GB" sz="2400" dirty="0" smtClean="0">
                <a:latin typeface="Helvetica"/>
                <a:ea typeface="Helvetica"/>
                <a:cs typeface="Helvetica"/>
                <a:sym typeface="Helvetica"/>
              </a:rPr>
              <a:t>Functions belonging to the class</a:t>
            </a:r>
          </a:p>
        </p:txBody>
      </p:sp>
      <p:sp>
        <p:nvSpPr>
          <p:cNvPr id="16" name="Rounded Rectangle"/>
          <p:cNvSpPr/>
          <p:nvPr/>
        </p:nvSpPr>
        <p:spPr>
          <a:xfrm>
            <a:off x="3480421" y="5965453"/>
            <a:ext cx="6941113" cy="2632888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2233" y="7890455"/>
            <a:ext cx="242855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Attribute </a:t>
            </a:r>
            <a:r>
              <a:rPr lang="en-US" sz="2000" b="1" i="1" smtClean="0">
                <a:solidFill>
                  <a:schemeClr val="accent4"/>
                </a:solidFill>
              </a:rPr>
              <a:t>names begin with ‘self.’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620" y="5965453"/>
            <a:ext cx="49226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1</a:t>
            </a:r>
            <a:r>
              <a:rPr lang="en-US" sz="2000" b="1" i="1" baseline="30000" dirty="0" smtClean="0">
                <a:solidFill>
                  <a:schemeClr val="accent4"/>
                </a:solidFill>
              </a:rPr>
              <a:t>st</a:t>
            </a:r>
            <a:r>
              <a:rPr lang="en-US" sz="2000" b="1" i="1" dirty="0" smtClean="0">
                <a:solidFill>
                  <a:schemeClr val="accent4"/>
                </a:solidFill>
              </a:rPr>
              <a:t> argument is ‘self’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5400000" flipV="1">
            <a:off x="4765809" y="6935484"/>
            <a:ext cx="375622" cy="1611575"/>
          </a:xfrm>
          <a:prstGeom prst="rightBrac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init functions is called, self.Num = 3 and self.Den = 4"/>
          <p:cNvSpPr/>
          <p:nvPr/>
        </p:nvSpPr>
        <p:spPr>
          <a:xfrm>
            <a:off x="6950977" y="4630054"/>
            <a:ext cx="4736198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NOTE : Class methods can </a:t>
            </a:r>
          </a:p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be called inside of other </a:t>
            </a:r>
          </a:p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methods, including __</a:t>
            </a:r>
            <a:r>
              <a:rPr lang="en-GB" dirty="0" err="1" smtClean="0"/>
              <a:t>init</a:t>
            </a:r>
            <a:r>
              <a:rPr lang="en-GB" dirty="0" smtClean="0"/>
              <a:t>__</a:t>
            </a: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055540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737" y="390437"/>
            <a:ext cx="122078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self.</a:t>
            </a:r>
            <a:r>
              <a:rPr lang="en-US" sz="2400" dirty="0">
                <a:latin typeface="Helvetica Neue" charset="0"/>
              </a:rPr>
              <a:t> behaves like the pronoun </a:t>
            </a:r>
            <a:r>
              <a:rPr lang="en-US" sz="2400" b="1" dirty="0" smtClean="0">
                <a:latin typeface="Helvetica Neue" charset="0"/>
              </a:rPr>
              <a:t>'my’</a:t>
            </a:r>
          </a:p>
          <a:p>
            <a:pPr algn="l"/>
            <a:endParaRPr lang="en-US" sz="2400" dirty="0">
              <a:latin typeface="Helvetica Neue" charset="0"/>
            </a:endParaRPr>
          </a:p>
          <a:p>
            <a:pPr algn="l"/>
            <a:r>
              <a:rPr lang="en-US" sz="2400" dirty="0"/>
              <a:t>Inside the class, we are talking about </a:t>
            </a:r>
            <a:r>
              <a:rPr lang="en-US" sz="2400" b="1" dirty="0"/>
              <a:t>my</a:t>
            </a:r>
            <a:r>
              <a:rPr lang="en-US" sz="2400" dirty="0"/>
              <a:t> </a:t>
            </a:r>
            <a:r>
              <a:rPr lang="en-US" sz="2400" dirty="0" err="1" smtClean="0"/>
              <a:t>num</a:t>
            </a:r>
            <a:r>
              <a:rPr lang="en-US" sz="2400" dirty="0" smtClean="0"/>
              <a:t> </a:t>
            </a:r>
            <a:r>
              <a:rPr lang="en-US" sz="2400" dirty="0"/>
              <a:t>, </a:t>
            </a:r>
            <a:r>
              <a:rPr lang="en-US" sz="2400" b="1" dirty="0"/>
              <a:t>my</a:t>
            </a:r>
            <a:r>
              <a:rPr lang="en-US" sz="2400" dirty="0"/>
              <a:t> </a:t>
            </a:r>
            <a:r>
              <a:rPr lang="en-US" sz="2400" dirty="0" smtClean="0"/>
              <a:t>den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b="1" dirty="0" err="1" smtClean="0">
                <a:sym typeface="Wingdings"/>
              </a:rPr>
              <a:t>self.num</a:t>
            </a:r>
            <a:endParaRPr lang="en-US" sz="2400" b="1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Outside of the </a:t>
            </a:r>
            <a:r>
              <a:rPr lang="en-US" sz="2400" dirty="0" smtClean="0"/>
              <a:t>class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b="1" dirty="0" err="1" smtClean="0">
                <a:sym typeface="Wingdings"/>
              </a:rPr>
              <a:t>my_fraction.num</a:t>
            </a:r>
            <a:endParaRPr lang="en-US" sz="2400" b="1" dirty="0" smtClean="0"/>
          </a:p>
          <a:p>
            <a:pPr algn="l"/>
            <a:r>
              <a:rPr lang="en-US" sz="2400" b="1" dirty="0"/>
              <a:t>(</a:t>
            </a:r>
            <a:r>
              <a:rPr lang="en-US" sz="2400" b="1" dirty="0" smtClean="0"/>
              <a:t>'my</a:t>
            </a:r>
            <a:r>
              <a:rPr lang="en-US" sz="2400" b="1" dirty="0"/>
              <a:t>'</a:t>
            </a:r>
            <a:r>
              <a:rPr lang="en-US" sz="2400" dirty="0"/>
              <a:t>, </a:t>
            </a:r>
            <a:r>
              <a:rPr lang="en-US" sz="2400" dirty="0" smtClean="0"/>
              <a:t>means </a:t>
            </a:r>
            <a:r>
              <a:rPr lang="en-US" sz="2400" dirty="0"/>
              <a:t>someone totally different when said by someone else</a:t>
            </a:r>
            <a:r>
              <a:rPr lang="en-US" sz="2400" dirty="0" smtClean="0"/>
              <a:t>.)</a:t>
            </a:r>
            <a:endParaRPr lang="en-US" sz="2400" dirty="0"/>
          </a:p>
          <a:p>
            <a:pPr algn="l"/>
            <a:endParaRPr lang="en-US" sz="2800" dirty="0" smtClean="0">
              <a:latin typeface="Helvetica Neue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800" dirty="0" smtClean="0">
              <a:latin typeface="Helvetica Neue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96" y="3416300"/>
            <a:ext cx="6175358" cy="5927725"/>
          </a:xfrm>
          <a:prstGeom prst="rect">
            <a:avLst/>
          </a:prstGeom>
        </p:spPr>
      </p:pic>
      <p:sp>
        <p:nvSpPr>
          <p:cNvPr id="7" name="init functions is called, self.Num = 3 and self.Den = 4"/>
          <p:cNvSpPr/>
          <p:nvPr/>
        </p:nvSpPr>
        <p:spPr>
          <a:xfrm flipH="1">
            <a:off x="937536" y="7773304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1236" y="7773304"/>
            <a:ext cx="2167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rPr lang="en-GB" smtClean="0"/>
              <a:t>Normalized </a:t>
            </a:r>
            <a:r>
              <a:rPr lang="en-GB" dirty="0" smtClean="0"/>
              <a:t>values of </a:t>
            </a:r>
            <a:r>
              <a:rPr lang="en-GB" dirty="0" err="1" smtClean="0"/>
              <a:t>num</a:t>
            </a:r>
            <a:r>
              <a:rPr lang="en-GB" dirty="0" smtClean="0"/>
              <a:t> and den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ounded Rectangle"/>
          <p:cNvSpPr/>
          <p:nvPr/>
        </p:nvSpPr>
        <p:spPr>
          <a:xfrm>
            <a:off x="4791456" y="6016752"/>
            <a:ext cx="5093898" cy="1225296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586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7:…"/>
          <p:cNvSpPr txBox="1">
            <a:spLocks noGrp="1"/>
          </p:cNvSpPr>
          <p:nvPr>
            <p:ph type="ctrTitle"/>
          </p:nvPr>
        </p:nvSpPr>
        <p:spPr>
          <a:xfrm>
            <a:off x="1436624" y="2064512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03783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5.1.b</a:t>
            </a:r>
            <a:r>
              <a:rPr dirty="0" smtClean="0"/>
              <a:t>:</a:t>
            </a:r>
            <a:endParaRPr dirty="0"/>
          </a:p>
          <a:p>
            <a:pPr defTabSz="303783">
              <a:defRPr sz="4160"/>
            </a:pPr>
            <a:r>
              <a:rPr dirty="0"/>
              <a:t> </a:t>
            </a:r>
          </a:p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Classes in </a:t>
            </a:r>
            <a:r>
              <a:rPr dirty="0" smtClean="0"/>
              <a:t>Python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Redefining Built-in Functions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436624" y="6585712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2268"/>
            </a:pPr>
            <a:r>
              <a:t>Department of Engineering Mathematics</a:t>
            </a:r>
          </a:p>
          <a:p>
            <a:pPr defTabSz="315468">
              <a:defRPr sz="2268"/>
            </a:pPr>
            <a:endParaRPr/>
          </a:p>
        </p:txBody>
      </p:sp>
      <p:sp>
        <p:nvSpPr>
          <p:cNvPr id="122" name="Helmut Hauser"/>
          <p:cNvSpPr txBox="1"/>
          <p:nvPr/>
        </p:nvSpPr>
        <p:spPr>
          <a:xfrm>
            <a:off x="1436624" y="6020562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3294"/>
            </a:pPr>
            <a:r>
              <a:rPr lang="en-GB" dirty="0" smtClean="0"/>
              <a:t>Hemma Philamore</a:t>
            </a:r>
            <a:endParaRPr dirty="0"/>
          </a:p>
          <a:p>
            <a:pPr defTabSz="315468">
              <a:defRPr sz="17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80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8" y="394270"/>
            <a:ext cx="6839393" cy="7857665"/>
          </a:xfrm>
          <a:prstGeom prst="rect">
            <a:avLst/>
          </a:prstGeom>
        </p:spPr>
      </p:pic>
      <p:sp>
        <p:nvSpPr>
          <p:cNvPr id="9" name="init functions is called, self.Num = 3 and self.Den = 4"/>
          <p:cNvSpPr/>
          <p:nvPr/>
        </p:nvSpPr>
        <p:spPr>
          <a:xfrm flipV="1">
            <a:off x="7373721" y="6391710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V="1">
            <a:off x="6437534" y="7438174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ounded Rectangle"/>
          <p:cNvSpPr/>
          <p:nvPr/>
        </p:nvSpPr>
        <p:spPr>
          <a:xfrm>
            <a:off x="4152830" y="4736051"/>
            <a:ext cx="4881442" cy="750349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3568" y="6757915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Class method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en-US" sz="2000" b="1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8738" y="7570893"/>
            <a:ext cx="21214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Built in function </a:t>
            </a:r>
            <a:r>
              <a:rPr kumimoji="0" lang="en-US" sz="2000" b="1" i="0" u="none" strike="noStrike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</a:t>
            </a:r>
            <a:r>
              <a:rPr kumimoji="0" lang="mr-IN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) </a:t>
            </a:r>
            <a:r>
              <a:rPr kumimoji="0" lang="en-US" sz="2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still works normally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init functions is called, self.Num = 3 and self.Den = 4"/>
          <p:cNvSpPr/>
          <p:nvPr/>
        </p:nvSpPr>
        <p:spPr>
          <a:xfrm flipH="1">
            <a:off x="1380370" y="3720829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5305" y="3720829"/>
            <a:ext cx="2167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Re-definition of built-in function for this class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314567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33" y="802206"/>
            <a:ext cx="11012109" cy="8045450"/>
          </a:xfrm>
          <a:prstGeom prst="rect">
            <a:avLst/>
          </a:prstGeom>
        </p:spPr>
      </p:pic>
      <p:sp>
        <p:nvSpPr>
          <p:cNvPr id="3" name="Rounded Rectangle"/>
          <p:cNvSpPr/>
          <p:nvPr/>
        </p:nvSpPr>
        <p:spPr>
          <a:xfrm>
            <a:off x="2268439" y="5723603"/>
            <a:ext cx="9800914" cy="750349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9709"/>
            <a:ext cx="12803632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We </a:t>
            </a:r>
            <a:r>
              <a:rPr lang="en-US" sz="2800" u="sng" dirty="0" smtClean="0"/>
              <a:t>could</a:t>
            </a:r>
            <a:r>
              <a:rPr lang="en-US" sz="2800" dirty="0" smtClean="0"/>
              <a:t> define a class method </a:t>
            </a:r>
            <a:r>
              <a:rPr lang="en-US" sz="2800" b="1" dirty="0" smtClean="0"/>
              <a:t>print</a:t>
            </a:r>
            <a:r>
              <a:rPr lang="mr-IN" sz="2800" dirty="0" smtClean="0"/>
              <a:t>…</a:t>
            </a:r>
            <a:r>
              <a:rPr lang="en-GB" sz="2800" dirty="0" smtClean="0"/>
              <a:t>.</a:t>
            </a:r>
            <a:r>
              <a:rPr lang="en-US" sz="2800" dirty="0" smtClean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80092" y="7724271"/>
            <a:ext cx="84247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mr-IN" sz="2800" dirty="0" smtClean="0"/>
              <a:t>…</a:t>
            </a:r>
            <a:r>
              <a:rPr lang="en-GB" sz="2800" dirty="0" smtClean="0"/>
              <a:t>b</a:t>
            </a:r>
            <a:r>
              <a:rPr lang="en-US" sz="2800" dirty="0" err="1" smtClean="0"/>
              <a:t>ut</a:t>
            </a:r>
            <a:r>
              <a:rPr lang="en-US" sz="2800" dirty="0" smtClean="0"/>
              <a:t> </a:t>
            </a:r>
            <a:r>
              <a:rPr lang="en-US" sz="2800" dirty="0"/>
              <a:t>it would be annoying to need to remember to write </a:t>
            </a:r>
            <a:r>
              <a:rPr lang="en-US" sz="2800" b="1" dirty="0"/>
              <a:t>&lt;</a:t>
            </a:r>
            <a:r>
              <a:rPr lang="en-US" sz="2800" b="1" dirty="0" err="1"/>
              <a:t>item_to_print</a:t>
            </a:r>
            <a:r>
              <a:rPr lang="en-US" sz="2800" b="1" dirty="0"/>
              <a:t>&gt;.print() </a:t>
            </a:r>
            <a:r>
              <a:rPr lang="en-US" sz="2800" dirty="0"/>
              <a:t>when we are already used to writing print as </a:t>
            </a:r>
            <a:r>
              <a:rPr lang="en-US" sz="2800" b="1" dirty="0">
                <a:ea typeface="Courier New" charset="0"/>
                <a:cs typeface="Courier New" charset="0"/>
              </a:rPr>
              <a:t>print(&lt;item to print</a:t>
            </a:r>
            <a:r>
              <a:rPr lang="en-US" sz="2800" b="1" dirty="0" smtClean="0">
                <a:ea typeface="Courier New" charset="0"/>
                <a:cs typeface="Courier New" charset="0"/>
              </a:rPr>
              <a:t>&gt;).</a:t>
            </a:r>
          </a:p>
          <a:p>
            <a:pPr algn="l"/>
            <a:r>
              <a:rPr lang="en-US" sz="2800" dirty="0" smtClean="0">
                <a:ea typeface="Courier New" charset="0"/>
                <a:cs typeface="Courier New" charset="0"/>
              </a:rPr>
              <a:t>Instead</a:t>
            </a:r>
            <a:r>
              <a:rPr lang="mr-IN" sz="2800" dirty="0" smtClean="0">
                <a:ea typeface="Courier New" charset="0"/>
                <a:cs typeface="Courier New" charset="0"/>
              </a:rPr>
              <a:t>…</a:t>
            </a:r>
            <a:endParaRPr lang="en-US" sz="2800" dirty="0">
              <a:ea typeface="Courier New" charset="0"/>
              <a:cs typeface="Courier New" charset="0"/>
            </a:endParaRPr>
          </a:p>
        </p:txBody>
      </p:sp>
      <p:sp>
        <p:nvSpPr>
          <p:cNvPr id="8" name="Rounded Rectangle"/>
          <p:cNvSpPr/>
          <p:nvPr/>
        </p:nvSpPr>
        <p:spPr>
          <a:xfrm>
            <a:off x="841248" y="7027633"/>
            <a:ext cx="3603463" cy="1820023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141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6" y="387520"/>
            <a:ext cx="10643770" cy="9145470"/>
          </a:xfrm>
          <a:prstGeom prst="rect">
            <a:avLst/>
          </a:prstGeom>
        </p:spPr>
      </p:pic>
      <p:sp>
        <p:nvSpPr>
          <p:cNvPr id="3" name="Rounded Rectangle"/>
          <p:cNvSpPr/>
          <p:nvPr/>
        </p:nvSpPr>
        <p:spPr>
          <a:xfrm>
            <a:off x="1538846" y="4504724"/>
            <a:ext cx="9714369" cy="1463581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6" name="__float__ will be called"/>
          <p:cNvSpPr/>
          <p:nvPr/>
        </p:nvSpPr>
        <p:spPr>
          <a:xfrm flipV="1">
            <a:off x="2268503" y="6083133"/>
            <a:ext cx="5759929" cy="74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0" y="0"/>
                </a:moveTo>
                <a:cubicBezTo>
                  <a:pt x="7655" y="0"/>
                  <a:pt x="7553" y="501"/>
                  <a:pt x="7481" y="1274"/>
                </a:cubicBezTo>
                <a:lnTo>
                  <a:pt x="0" y="1251"/>
                </a:lnTo>
                <a:lnTo>
                  <a:pt x="7374" y="6231"/>
                </a:lnTo>
                <a:lnTo>
                  <a:pt x="7374" y="17720"/>
                </a:lnTo>
                <a:cubicBezTo>
                  <a:pt x="7374" y="19866"/>
                  <a:pt x="7551" y="21600"/>
                  <a:pt x="7770" y="21600"/>
                </a:cubicBezTo>
                <a:lnTo>
                  <a:pt x="21203" y="21600"/>
                </a:lnTo>
                <a:cubicBezTo>
                  <a:pt x="21422" y="21600"/>
                  <a:pt x="21600" y="19866"/>
                  <a:pt x="21600" y="17720"/>
                </a:cubicBezTo>
                <a:lnTo>
                  <a:pt x="21600" y="3880"/>
                </a:lnTo>
                <a:cubicBezTo>
                  <a:pt x="21600" y="1734"/>
                  <a:pt x="21422" y="0"/>
                  <a:pt x="21203" y="0"/>
                </a:cubicBezTo>
                <a:lnTo>
                  <a:pt x="777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" name="__float__ will be called"/>
          <p:cNvSpPr/>
          <p:nvPr/>
        </p:nvSpPr>
        <p:spPr>
          <a:xfrm>
            <a:off x="4196414" y="7270814"/>
            <a:ext cx="5046697" cy="74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0" y="0"/>
                </a:moveTo>
                <a:cubicBezTo>
                  <a:pt x="7655" y="0"/>
                  <a:pt x="7553" y="501"/>
                  <a:pt x="7481" y="1274"/>
                </a:cubicBezTo>
                <a:lnTo>
                  <a:pt x="0" y="1251"/>
                </a:lnTo>
                <a:lnTo>
                  <a:pt x="7374" y="6231"/>
                </a:lnTo>
                <a:lnTo>
                  <a:pt x="7374" y="17720"/>
                </a:lnTo>
                <a:cubicBezTo>
                  <a:pt x="7374" y="19866"/>
                  <a:pt x="7551" y="21600"/>
                  <a:pt x="7770" y="21600"/>
                </a:cubicBezTo>
                <a:lnTo>
                  <a:pt x="21203" y="21600"/>
                </a:lnTo>
                <a:cubicBezTo>
                  <a:pt x="21422" y="21600"/>
                  <a:pt x="21600" y="19866"/>
                  <a:pt x="21600" y="17720"/>
                </a:cubicBezTo>
                <a:lnTo>
                  <a:pt x="21600" y="3880"/>
                </a:lnTo>
                <a:cubicBezTo>
                  <a:pt x="21600" y="1734"/>
                  <a:pt x="21422" y="0"/>
                  <a:pt x="21203" y="0"/>
                </a:cubicBezTo>
                <a:lnTo>
                  <a:pt x="777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V="1">
            <a:off x="2805612" y="7917145"/>
            <a:ext cx="5835254" cy="896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8192" y="7270814"/>
            <a:ext cx="299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b="1" i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__float__</a:t>
            </a:r>
            <a:r>
              <a:rPr lang="en-GB" sz="2000" dirty="0">
                <a:solidFill>
                  <a:schemeClr val="bg1"/>
                </a:solidFill>
              </a:rPr>
              <a:t> will be called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25696" y="6115420"/>
            <a:ext cx="3454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dirty="0"/>
              <a:t>print function </a:t>
            </a:r>
            <a:r>
              <a:rPr lang="en-GB" sz="2000" dirty="0" smtClean="0"/>
              <a:t>uses </a:t>
            </a:r>
            <a:r>
              <a:rPr lang="en-GB" sz="2000" dirty="0"/>
              <a:t>a </a:t>
            </a:r>
            <a:r>
              <a:rPr lang="en-GB" sz="2000" dirty="0" smtClean="0"/>
              <a:t>string </a:t>
            </a:r>
            <a:r>
              <a:rPr lang="mr-IN" sz="2000" dirty="0" smtClean="0"/>
              <a:t>–</a:t>
            </a:r>
            <a:r>
              <a:rPr lang="en-GB" sz="2000" dirty="0" smtClean="0"/>
              <a:t> </a:t>
            </a:r>
          </a:p>
          <a:p>
            <a:pPr algn="r">
              <a:defRPr sz="1800">
                <a:solidFill>
                  <a:srgbClr val="FFFFFF"/>
                </a:solidFill>
              </a:defRPr>
            </a:pPr>
            <a:r>
              <a:rPr lang="en-GB" sz="2000" b="1" i="1" dirty="0" smtClean="0"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2000" b="1" i="1" dirty="0" err="1">
                <a:latin typeface="Helvetica"/>
                <a:ea typeface="Helvetica"/>
                <a:cs typeface="Helvetica"/>
                <a:sym typeface="Helvetica"/>
              </a:rPr>
              <a:t>str</a:t>
            </a:r>
            <a:r>
              <a:rPr lang="en-GB" sz="2000" b="1" i="1" dirty="0"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2000" dirty="0"/>
              <a:t> will be called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4181" y="7930519"/>
            <a:ext cx="39837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b="1" i="1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print </a:t>
            </a:r>
            <a:r>
              <a:rPr lang="en-GB" sz="2000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can be used as normal for </a:t>
            </a:r>
          </a:p>
          <a:p>
            <a:r>
              <a:rPr lang="en-GB" sz="2000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regular operations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Variables"/>
          <p:cNvSpPr/>
          <p:nvPr/>
        </p:nvSpPr>
        <p:spPr>
          <a:xfrm>
            <a:off x="7880566" y="1658525"/>
            <a:ext cx="4903435" cy="1748297"/>
          </a:xfrm>
          <a:prstGeom prst="roundRect">
            <a:avLst>
              <a:gd name="adj" fmla="val 32297"/>
            </a:avLst>
          </a:prstGeom>
          <a:noFill/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Double underscore ( __ ) used to </a:t>
            </a:r>
            <a:r>
              <a:rPr lang="en-GB" i="1" dirty="0" smtClean="0">
                <a:solidFill>
                  <a:schemeClr val="tx1"/>
                </a:solidFill>
              </a:rPr>
              <a:t>overwrite</a:t>
            </a:r>
            <a:r>
              <a:rPr lang="en-GB" dirty="0" smtClean="0">
                <a:solidFill>
                  <a:schemeClr val="tx1"/>
                </a:solidFill>
              </a:rPr>
              <a:t> built-in functions for this class, when called normally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39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" y="206755"/>
            <a:ext cx="9131046" cy="9350461"/>
          </a:xfrm>
          <a:prstGeom prst="rect">
            <a:avLst/>
          </a:prstGeom>
        </p:spPr>
      </p:pic>
      <p:sp>
        <p:nvSpPr>
          <p:cNvPr id="3" name="Rounded Rectangle"/>
          <p:cNvSpPr/>
          <p:nvPr/>
        </p:nvSpPr>
        <p:spPr>
          <a:xfrm>
            <a:off x="1026783" y="5035076"/>
            <a:ext cx="7221106" cy="1548604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4" name="__float__ will be called"/>
          <p:cNvSpPr/>
          <p:nvPr/>
        </p:nvSpPr>
        <p:spPr>
          <a:xfrm>
            <a:off x="1818974" y="7837742"/>
            <a:ext cx="5046697" cy="74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0" y="0"/>
                </a:moveTo>
                <a:cubicBezTo>
                  <a:pt x="7655" y="0"/>
                  <a:pt x="7553" y="501"/>
                  <a:pt x="7481" y="1274"/>
                </a:cubicBezTo>
                <a:lnTo>
                  <a:pt x="0" y="1251"/>
                </a:lnTo>
                <a:lnTo>
                  <a:pt x="7374" y="6231"/>
                </a:lnTo>
                <a:lnTo>
                  <a:pt x="7374" y="17720"/>
                </a:lnTo>
                <a:cubicBezTo>
                  <a:pt x="7374" y="19866"/>
                  <a:pt x="7551" y="21600"/>
                  <a:pt x="7770" y="21600"/>
                </a:cubicBezTo>
                <a:lnTo>
                  <a:pt x="21203" y="21600"/>
                </a:lnTo>
                <a:cubicBezTo>
                  <a:pt x="21422" y="21600"/>
                  <a:pt x="21600" y="19866"/>
                  <a:pt x="21600" y="17720"/>
                </a:cubicBezTo>
                <a:lnTo>
                  <a:pt x="21600" y="3880"/>
                </a:lnTo>
                <a:cubicBezTo>
                  <a:pt x="21600" y="1734"/>
                  <a:pt x="21422" y="0"/>
                  <a:pt x="21203" y="0"/>
                </a:cubicBezTo>
                <a:lnTo>
                  <a:pt x="777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__float__ will be called"/>
          <p:cNvSpPr/>
          <p:nvPr/>
        </p:nvSpPr>
        <p:spPr>
          <a:xfrm flipV="1">
            <a:off x="1818973" y="6813815"/>
            <a:ext cx="5046697" cy="74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0" y="0"/>
                </a:moveTo>
                <a:cubicBezTo>
                  <a:pt x="7655" y="0"/>
                  <a:pt x="7553" y="501"/>
                  <a:pt x="7481" y="1274"/>
                </a:cubicBezTo>
                <a:lnTo>
                  <a:pt x="0" y="1251"/>
                </a:lnTo>
                <a:lnTo>
                  <a:pt x="7374" y="6231"/>
                </a:lnTo>
                <a:lnTo>
                  <a:pt x="7374" y="17720"/>
                </a:lnTo>
                <a:cubicBezTo>
                  <a:pt x="7374" y="19866"/>
                  <a:pt x="7551" y="21600"/>
                  <a:pt x="7770" y="21600"/>
                </a:cubicBezTo>
                <a:lnTo>
                  <a:pt x="21203" y="21600"/>
                </a:lnTo>
                <a:cubicBezTo>
                  <a:pt x="21422" y="21600"/>
                  <a:pt x="21600" y="19866"/>
                  <a:pt x="21600" y="17720"/>
                </a:cubicBezTo>
                <a:lnTo>
                  <a:pt x="21600" y="3880"/>
                </a:lnTo>
                <a:cubicBezTo>
                  <a:pt x="21600" y="1734"/>
                  <a:pt x="21422" y="0"/>
                  <a:pt x="21203" y="0"/>
                </a:cubicBezTo>
                <a:lnTo>
                  <a:pt x="777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627568" y="6813815"/>
            <a:ext cx="2911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b="1" i="1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__add__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will be called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3417" y="7832334"/>
            <a:ext cx="2909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GB" sz="2000" b="1" i="1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2000" b="1" i="1" dirty="0" err="1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mul</a:t>
            </a:r>
            <a:r>
              <a:rPr lang="en-GB" sz="2000" b="1" i="1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__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will be called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109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1" t="13022" r="33094" b="36335"/>
          <a:stretch/>
        </p:blipFill>
        <p:spPr>
          <a:xfrm>
            <a:off x="2129665" y="2616200"/>
            <a:ext cx="8806559" cy="3124200"/>
          </a:xfrm>
          <a:prstGeom prst="rect">
            <a:avLst/>
          </a:prstGeom>
        </p:spPr>
      </p:pic>
      <p:sp>
        <p:nvSpPr>
          <p:cNvPr id="3" name="Let’s make our own class"/>
          <p:cNvSpPr txBox="1"/>
          <p:nvPr/>
        </p:nvSpPr>
        <p:spPr>
          <a:xfrm>
            <a:off x="4719060" y="472261"/>
            <a:ext cx="356668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lang="en-GB" dirty="0" smtClean="0"/>
              <a:t>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462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7:…"/>
          <p:cNvSpPr txBox="1">
            <a:spLocks noGrp="1"/>
          </p:cNvSpPr>
          <p:nvPr>
            <p:ph type="ctrTitle"/>
          </p:nvPr>
        </p:nvSpPr>
        <p:spPr>
          <a:xfrm>
            <a:off x="1436624" y="2064512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303783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5.1.a</a:t>
            </a:r>
            <a:r>
              <a:rPr dirty="0" smtClean="0"/>
              <a:t>:</a:t>
            </a:r>
            <a:endParaRPr dirty="0"/>
          </a:p>
          <a:p>
            <a:pPr defTabSz="303783">
              <a:defRPr sz="4160"/>
            </a:pPr>
            <a:r>
              <a:rPr dirty="0"/>
              <a:t> </a:t>
            </a:r>
          </a:p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Intro to </a:t>
            </a:r>
            <a:r>
              <a:rPr dirty="0" smtClean="0"/>
              <a:t>Classes </a:t>
            </a:r>
            <a:r>
              <a:rPr dirty="0"/>
              <a:t>in </a:t>
            </a:r>
            <a:r>
              <a:rPr dirty="0" smtClean="0"/>
              <a:t>Python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1436624" y="6585712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2268"/>
            </a:pPr>
            <a:r>
              <a:t>Department of Engineering Mathematics</a:t>
            </a:r>
          </a:p>
          <a:p>
            <a:pPr defTabSz="315468">
              <a:defRPr sz="2268"/>
            </a:pPr>
            <a:endParaRPr/>
          </a:p>
        </p:txBody>
      </p:sp>
      <p:sp>
        <p:nvSpPr>
          <p:cNvPr id="122" name="Helmut Hauser"/>
          <p:cNvSpPr txBox="1"/>
          <p:nvPr/>
        </p:nvSpPr>
        <p:spPr>
          <a:xfrm>
            <a:off x="1436624" y="6020562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15468">
              <a:defRPr sz="3294"/>
            </a:pPr>
            <a:r>
              <a:rPr lang="en-GB" dirty="0" smtClean="0"/>
              <a:t>Hemma Philamore</a:t>
            </a:r>
            <a:endParaRPr dirty="0"/>
          </a:p>
          <a:p>
            <a:pPr defTabSz="315468">
              <a:defRPr sz="17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3572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are classes?"/>
          <p:cNvSpPr txBox="1"/>
          <p:nvPr/>
        </p:nvSpPr>
        <p:spPr>
          <a:xfrm>
            <a:off x="3132277" y="476249"/>
            <a:ext cx="674024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What are classes?</a:t>
            </a:r>
          </a:p>
        </p:txBody>
      </p:sp>
      <p:sp>
        <p:nvSpPr>
          <p:cNvPr id="130" name="Variables"/>
          <p:cNvSpPr/>
          <p:nvPr/>
        </p:nvSpPr>
        <p:spPr>
          <a:xfrm>
            <a:off x="2554832" y="3734401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31" name="Functions"/>
          <p:cNvSpPr/>
          <p:nvPr/>
        </p:nvSpPr>
        <p:spPr>
          <a:xfrm>
            <a:off x="8021789" y="3734400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  <p:sp>
        <p:nvSpPr>
          <p:cNvPr id="132" name="Usually we think of variables and functions as separate entities."/>
          <p:cNvSpPr txBox="1"/>
          <p:nvPr/>
        </p:nvSpPr>
        <p:spPr>
          <a:xfrm>
            <a:off x="742240" y="2085240"/>
            <a:ext cx="11604674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/>
              <a:t>Usually we think of variables and functions as separate entities</a:t>
            </a:r>
            <a:r>
              <a:rPr dirty="0" smtClean="0"/>
              <a:t>.</a:t>
            </a:r>
            <a:endParaRPr lang="en-GB" dirty="0" smtClean="0"/>
          </a:p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554832" y="4960052"/>
            <a:ext cx="3313994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 =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”hello”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C = (4, 5, 9)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 = [3, 5, 6, 7]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73246" y="4939227"/>
            <a:ext cx="3313994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rint( B )</a:t>
            </a: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lang="en-US" dirty="0" smtClean="0"/>
              <a:t>ype( C )</a:t>
            </a:r>
            <a:endParaRPr lang="en-US" baseline="0" dirty="0" smtClean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l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 D 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2" animBg="1" advAuto="0"/>
      <p:bldP spid="131" grpId="3" animBg="1" advAuto="0"/>
      <p:bldP spid="132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are classes?"/>
          <p:cNvSpPr txBox="1"/>
          <p:nvPr/>
        </p:nvSpPr>
        <p:spPr>
          <a:xfrm>
            <a:off x="3132277" y="476249"/>
            <a:ext cx="674024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What are classes?</a:t>
            </a:r>
          </a:p>
        </p:txBody>
      </p:sp>
      <p:sp>
        <p:nvSpPr>
          <p:cNvPr id="130" name="Variables"/>
          <p:cNvSpPr/>
          <p:nvPr/>
        </p:nvSpPr>
        <p:spPr>
          <a:xfrm>
            <a:off x="1983332" y="3685415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31" name="Functions"/>
          <p:cNvSpPr/>
          <p:nvPr/>
        </p:nvSpPr>
        <p:spPr>
          <a:xfrm>
            <a:off x="8867120" y="3685415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  <p:sp>
        <p:nvSpPr>
          <p:cNvPr id="132" name="Usually we think of variables and functions as separate entities."/>
          <p:cNvSpPr txBox="1"/>
          <p:nvPr/>
        </p:nvSpPr>
        <p:spPr>
          <a:xfrm>
            <a:off x="742240" y="1548687"/>
            <a:ext cx="11604674" cy="1979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>
              <a:lnSpc>
                <a:spcPct val="150000"/>
              </a:lnSpc>
            </a:pPr>
            <a:r>
              <a:rPr lang="en-GB" dirty="0" smtClean="0"/>
              <a:t>Variables have functions that can be executed using a dot ( . ).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functions that can be used depend on the variable type.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36" name="Group"/>
          <p:cNvGrpSpPr/>
          <p:nvPr/>
        </p:nvGrpSpPr>
        <p:grpSpPr>
          <a:xfrm>
            <a:off x="1831494" y="5174329"/>
            <a:ext cx="2802678" cy="2141284"/>
            <a:chOff x="0" y="0"/>
            <a:chExt cx="2802676" cy="2141282"/>
          </a:xfrm>
        </p:grpSpPr>
        <p:pic>
          <p:nvPicPr>
            <p:cNvPr id="13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37828" b="27569"/>
            <a:stretch>
              <a:fillRect/>
            </a:stretch>
          </p:blipFill>
          <p:spPr>
            <a:xfrm>
              <a:off x="19363" y="0"/>
              <a:ext cx="1990837" cy="473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r="3902" b="15412"/>
            <a:stretch>
              <a:fillRect/>
            </a:stretch>
          </p:blipFill>
          <p:spPr>
            <a:xfrm>
              <a:off x="0" y="1607383"/>
              <a:ext cx="2802677" cy="53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6618" y="810686"/>
              <a:ext cx="1876216" cy="4894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8881263" y="5124188"/>
            <a:ext cx="2470772" cy="2140617"/>
            <a:chOff x="0" y="0"/>
            <a:chExt cx="2470770" cy="2140615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0" y="0"/>
              <a:ext cx="2081467" cy="5466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840050"/>
              <a:ext cx="2081530" cy="473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1708230"/>
              <a:ext cx="2470771" cy="4323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Functions for tuple:…"/>
          <p:cNvSpPr/>
          <p:nvPr/>
        </p:nvSpPr>
        <p:spPr>
          <a:xfrm>
            <a:off x="3946382" y="3327800"/>
            <a:ext cx="4616451" cy="2705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85" y="0"/>
                </a:moveTo>
                <a:cubicBezTo>
                  <a:pt x="5622" y="0"/>
                  <a:pt x="5409" y="363"/>
                  <a:pt x="5409" y="811"/>
                </a:cubicBezTo>
                <a:lnTo>
                  <a:pt x="5409" y="6922"/>
                </a:lnTo>
                <a:lnTo>
                  <a:pt x="0" y="21600"/>
                </a:lnTo>
                <a:lnTo>
                  <a:pt x="6811" y="9634"/>
                </a:lnTo>
                <a:lnTo>
                  <a:pt x="21125" y="9634"/>
                </a:lnTo>
                <a:cubicBezTo>
                  <a:pt x="21387" y="9634"/>
                  <a:pt x="21600" y="9271"/>
                  <a:pt x="21600" y="8823"/>
                </a:cubicBezTo>
                <a:lnTo>
                  <a:pt x="21600" y="811"/>
                </a:lnTo>
                <a:cubicBezTo>
                  <a:pt x="21600" y="363"/>
                  <a:pt x="21387" y="0"/>
                  <a:pt x="21125" y="0"/>
                </a:cubicBezTo>
                <a:lnTo>
                  <a:pt x="588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2400">
                <a:solidFill>
                  <a:srgbClr val="FFFFFF"/>
                </a:solidFill>
              </a:defRPr>
            </a:pPr>
            <a:r>
              <a:rPr dirty="0"/>
              <a:t>Functions for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tuple</a:t>
            </a:r>
            <a:r>
              <a:rPr dirty="0"/>
              <a:t>:</a:t>
            </a:r>
          </a:p>
          <a:p>
            <a:pPr lvl="1" algn="r">
              <a:defRPr sz="2400">
                <a:solidFill>
                  <a:srgbClr val="FFFFFF"/>
                </a:solidFill>
              </a:defRPr>
            </a:pPr>
            <a:r>
              <a:rPr dirty="0"/>
              <a:t>c.count()</a:t>
            </a:r>
          </a:p>
          <a:p>
            <a:pPr lvl="1" algn="r">
              <a:defRPr sz="2400">
                <a:solidFill>
                  <a:srgbClr val="FFFFFF"/>
                </a:solidFill>
              </a:defRPr>
            </a:pPr>
            <a:r>
              <a:rPr dirty="0"/>
              <a:t>c.index()</a:t>
            </a:r>
          </a:p>
        </p:txBody>
      </p:sp>
      <p:sp>
        <p:nvSpPr>
          <p:cNvPr id="142" name="Functions for list:…"/>
          <p:cNvSpPr/>
          <p:nvPr/>
        </p:nvSpPr>
        <p:spPr>
          <a:xfrm>
            <a:off x="4573299" y="4789499"/>
            <a:ext cx="3942557" cy="467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31" y="0"/>
                </a:moveTo>
                <a:cubicBezTo>
                  <a:pt x="3623" y="0"/>
                  <a:pt x="3372" y="211"/>
                  <a:pt x="3372" y="472"/>
                </a:cubicBezTo>
                <a:lnTo>
                  <a:pt x="3372" y="9942"/>
                </a:lnTo>
                <a:lnTo>
                  <a:pt x="0" y="10694"/>
                </a:lnTo>
                <a:lnTo>
                  <a:pt x="3372" y="11449"/>
                </a:lnTo>
                <a:lnTo>
                  <a:pt x="3372" y="21130"/>
                </a:lnTo>
                <a:cubicBezTo>
                  <a:pt x="3372" y="21390"/>
                  <a:pt x="3623" y="21600"/>
                  <a:pt x="3931" y="21600"/>
                </a:cubicBezTo>
                <a:lnTo>
                  <a:pt x="21041" y="21600"/>
                </a:lnTo>
                <a:cubicBezTo>
                  <a:pt x="21349" y="21600"/>
                  <a:pt x="21600" y="21390"/>
                  <a:pt x="21600" y="21130"/>
                </a:cubicBezTo>
                <a:lnTo>
                  <a:pt x="21600" y="472"/>
                </a:lnTo>
                <a:cubicBezTo>
                  <a:pt x="21600" y="211"/>
                  <a:pt x="21349" y="0"/>
                  <a:pt x="21041" y="0"/>
                </a:cubicBezTo>
                <a:lnTo>
                  <a:pt x="3931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4" algn="l">
              <a:defRPr sz="2400">
                <a:solidFill>
                  <a:srgbClr val="FFFFFF"/>
                </a:solidFill>
              </a:defRPr>
            </a:pPr>
            <a:r>
              <a:rPr dirty="0"/>
              <a:t>Functions for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list</a:t>
            </a:r>
            <a:r>
              <a:rPr dirty="0"/>
              <a:t>: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d.count()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d.index()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d.append() 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d.extend()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d.insert()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d.remove()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d.pop()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d.clear()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d.sort()</a:t>
            </a:r>
          </a:p>
          <a:p>
            <a:pPr lvl="5" algn="l">
              <a:defRPr sz="2400">
                <a:solidFill>
                  <a:srgbClr val="FFFFFF"/>
                </a:solidFill>
              </a:defRPr>
            </a:pPr>
            <a:r>
              <a:rPr dirty="0"/>
              <a:t>d.reverse()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69706" y="7890334"/>
            <a:ext cx="32577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p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rint( b, c, d 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722142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advAuto="0"/>
      <p:bldP spid="131" grpId="0" animBg="1" advAuto="0"/>
      <p:bldP spid="132" grpId="0" animBg="1" advAuto="0"/>
      <p:bldP spid="136" grpId="0" animBg="1" advAuto="0"/>
      <p:bldP spid="140" grpId="0" animBg="1" advAuto="0"/>
      <p:bldP spid="141" grpId="0" animBg="1" advAuto="0"/>
      <p:bldP spid="14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 are classes?"/>
          <p:cNvSpPr txBox="1"/>
          <p:nvPr/>
        </p:nvSpPr>
        <p:spPr>
          <a:xfrm>
            <a:off x="3132277" y="476249"/>
            <a:ext cx="674024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What are classes?</a:t>
            </a:r>
          </a:p>
        </p:txBody>
      </p:sp>
      <p:sp>
        <p:nvSpPr>
          <p:cNvPr id="145" name="Variables"/>
          <p:cNvSpPr/>
          <p:nvPr/>
        </p:nvSpPr>
        <p:spPr>
          <a:xfrm>
            <a:off x="1983332" y="3685415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46" name="Functions"/>
          <p:cNvSpPr/>
          <p:nvPr/>
        </p:nvSpPr>
        <p:spPr>
          <a:xfrm>
            <a:off x="8867120" y="3685415"/>
            <a:ext cx="2499057" cy="589843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t="37828" b="27569"/>
          <a:stretch>
            <a:fillRect/>
          </a:stretch>
        </p:blipFill>
        <p:spPr>
          <a:xfrm>
            <a:off x="1850857" y="5174329"/>
            <a:ext cx="1990838" cy="473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1263" y="5124188"/>
            <a:ext cx="2081468" cy="546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r="3902" b="15412"/>
          <a:stretch>
            <a:fillRect/>
          </a:stretch>
        </p:blipFill>
        <p:spPr>
          <a:xfrm>
            <a:off x="1831494" y="6781713"/>
            <a:ext cx="2802678" cy="53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08112" y="5985016"/>
            <a:ext cx="1876217" cy="489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1263" y="5964239"/>
            <a:ext cx="2081531" cy="473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1263" y="6832419"/>
            <a:ext cx="2470772" cy="432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Functions for tuple:…"/>
          <p:cNvSpPr/>
          <p:nvPr/>
        </p:nvSpPr>
        <p:spPr>
          <a:xfrm>
            <a:off x="3946382" y="3327800"/>
            <a:ext cx="4616451" cy="2705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85" y="0"/>
                </a:moveTo>
                <a:cubicBezTo>
                  <a:pt x="5622" y="0"/>
                  <a:pt x="5409" y="363"/>
                  <a:pt x="5409" y="811"/>
                </a:cubicBezTo>
                <a:lnTo>
                  <a:pt x="5409" y="6922"/>
                </a:lnTo>
                <a:lnTo>
                  <a:pt x="0" y="21600"/>
                </a:lnTo>
                <a:lnTo>
                  <a:pt x="6811" y="9634"/>
                </a:lnTo>
                <a:lnTo>
                  <a:pt x="21125" y="9634"/>
                </a:lnTo>
                <a:cubicBezTo>
                  <a:pt x="21387" y="9634"/>
                  <a:pt x="21600" y="9271"/>
                  <a:pt x="21600" y="8823"/>
                </a:cubicBezTo>
                <a:lnTo>
                  <a:pt x="21600" y="811"/>
                </a:lnTo>
                <a:cubicBezTo>
                  <a:pt x="21600" y="363"/>
                  <a:pt x="21387" y="0"/>
                  <a:pt x="21125" y="0"/>
                </a:cubicBezTo>
                <a:lnTo>
                  <a:pt x="588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2400">
                <a:solidFill>
                  <a:srgbClr val="FFFFFF"/>
                </a:solidFill>
              </a:defRPr>
            </a:pPr>
            <a:r>
              <a:rPr dirty="0"/>
              <a:t>Functions for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tuple</a:t>
            </a:r>
            <a:r>
              <a:rPr dirty="0"/>
              <a:t>:</a:t>
            </a:r>
          </a:p>
          <a:p>
            <a:pPr lvl="1" algn="r">
              <a:defRPr sz="2400">
                <a:solidFill>
                  <a:srgbClr val="FFFFFF"/>
                </a:solidFill>
              </a:defRPr>
            </a:pPr>
            <a:r>
              <a:rPr dirty="0"/>
              <a:t>c.count()</a:t>
            </a:r>
          </a:p>
          <a:p>
            <a:pPr lvl="1" algn="r">
              <a:defRPr sz="2400">
                <a:solidFill>
                  <a:srgbClr val="FFFFFF"/>
                </a:solidFill>
              </a:defRPr>
            </a:pPr>
            <a:r>
              <a:rPr dirty="0"/>
              <a:t>c.index()</a:t>
            </a:r>
          </a:p>
        </p:txBody>
      </p:sp>
      <p:sp>
        <p:nvSpPr>
          <p:cNvPr id="155" name="Functions for str:…"/>
          <p:cNvSpPr/>
          <p:nvPr/>
        </p:nvSpPr>
        <p:spPr>
          <a:xfrm>
            <a:off x="3601352" y="4789499"/>
            <a:ext cx="4914504" cy="467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6" y="0"/>
                </a:moveTo>
                <a:cubicBezTo>
                  <a:pt x="7178" y="0"/>
                  <a:pt x="6977" y="211"/>
                  <a:pt x="6977" y="472"/>
                </a:cubicBezTo>
                <a:lnTo>
                  <a:pt x="6977" y="2307"/>
                </a:lnTo>
                <a:lnTo>
                  <a:pt x="0" y="3059"/>
                </a:lnTo>
                <a:lnTo>
                  <a:pt x="6977" y="3811"/>
                </a:lnTo>
                <a:lnTo>
                  <a:pt x="6977" y="21130"/>
                </a:lnTo>
                <a:cubicBezTo>
                  <a:pt x="6977" y="21390"/>
                  <a:pt x="7178" y="21600"/>
                  <a:pt x="7426" y="21600"/>
                </a:cubicBezTo>
                <a:lnTo>
                  <a:pt x="21152" y="21600"/>
                </a:lnTo>
                <a:cubicBezTo>
                  <a:pt x="21399" y="21600"/>
                  <a:pt x="21600" y="21390"/>
                  <a:pt x="21600" y="21130"/>
                </a:cubicBezTo>
                <a:lnTo>
                  <a:pt x="21600" y="472"/>
                </a:lnTo>
                <a:cubicBezTo>
                  <a:pt x="21600" y="211"/>
                  <a:pt x="21399" y="0"/>
                  <a:pt x="21152" y="0"/>
                </a:cubicBezTo>
                <a:lnTo>
                  <a:pt x="74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7" algn="l">
              <a:defRPr sz="2400">
                <a:solidFill>
                  <a:srgbClr val="FFFFFF"/>
                </a:solidFill>
              </a:defRPr>
            </a:pPr>
            <a:r>
              <a:rPr dirty="0"/>
              <a:t> Functions for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str</a:t>
            </a:r>
            <a:r>
              <a:rPr dirty="0"/>
              <a:t>: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b.find()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b.capitalize()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b.isalpha() 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.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.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.</a:t>
            </a:r>
          </a:p>
          <a:p>
            <a:pPr lvl="8" algn="l">
              <a:defRPr sz="2400">
                <a:solidFill>
                  <a:srgbClr val="FFFFFF"/>
                </a:solidFill>
              </a:defRPr>
            </a:pPr>
            <a:r>
              <a:rPr dirty="0"/>
              <a:t>many, many more.…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" name="Usually we think of variables and functions as separate entities."/>
          <p:cNvSpPr txBox="1"/>
          <p:nvPr/>
        </p:nvSpPr>
        <p:spPr>
          <a:xfrm>
            <a:off x="742240" y="1548687"/>
            <a:ext cx="11604674" cy="1979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>
              <a:lnSpc>
                <a:spcPct val="150000"/>
              </a:lnSpc>
            </a:pPr>
            <a:r>
              <a:rPr lang="en-GB" dirty="0" smtClean="0"/>
              <a:t>Variables have functions that can be executed using a dot ( . ).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functions that can be used depend on the variable type.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3615316" y="3578475"/>
            <a:ext cx="6714847" cy="25966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8" name="What are classes?"/>
          <p:cNvSpPr txBox="1"/>
          <p:nvPr/>
        </p:nvSpPr>
        <p:spPr>
          <a:xfrm>
            <a:off x="3132277" y="476249"/>
            <a:ext cx="674024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What are classes?</a:t>
            </a:r>
          </a:p>
        </p:txBody>
      </p:sp>
      <p:sp>
        <p:nvSpPr>
          <p:cNvPr id="159" name="Variables"/>
          <p:cNvSpPr/>
          <p:nvPr/>
        </p:nvSpPr>
        <p:spPr>
          <a:xfrm>
            <a:off x="4287720" y="4581879"/>
            <a:ext cx="2499057" cy="589842"/>
          </a:xfrm>
          <a:prstGeom prst="roundRect">
            <a:avLst>
              <a:gd name="adj" fmla="val 32297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60" name="Functions"/>
          <p:cNvSpPr/>
          <p:nvPr/>
        </p:nvSpPr>
        <p:spPr>
          <a:xfrm>
            <a:off x="7091888" y="4581879"/>
            <a:ext cx="2499056" cy="589842"/>
          </a:xfrm>
          <a:prstGeom prst="roundRect">
            <a:avLst>
              <a:gd name="adj" fmla="val 32297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  <p:sp>
        <p:nvSpPr>
          <p:cNvPr id="161" name="A class could be seen as combing values and corresponding functions in one entity!"/>
          <p:cNvSpPr txBox="1"/>
          <p:nvPr/>
        </p:nvSpPr>
        <p:spPr>
          <a:xfrm>
            <a:off x="889729" y="2198632"/>
            <a:ext cx="1160467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/>
              <a:t>A class </a:t>
            </a:r>
            <a:r>
              <a:rPr dirty="0" smtClean="0"/>
              <a:t>c</a:t>
            </a:r>
            <a:r>
              <a:rPr lang="en-GB" dirty="0" smtClean="0"/>
              <a:t>an</a:t>
            </a:r>
            <a:r>
              <a:rPr dirty="0" smtClean="0"/>
              <a:t> </a:t>
            </a:r>
            <a:r>
              <a:rPr dirty="0"/>
              <a:t>be seen as combing values and corresponding functions in one entity!</a:t>
            </a:r>
          </a:p>
        </p:txBody>
      </p:sp>
      <p:sp>
        <p:nvSpPr>
          <p:cNvPr id="162" name="Disclaimer: Note that the idea of classes (object orientated programming) is much more complex (inheritance, encapsulation, polymorphism, etc.)"/>
          <p:cNvSpPr txBox="1"/>
          <p:nvPr/>
        </p:nvSpPr>
        <p:spPr>
          <a:xfrm>
            <a:off x="454622" y="8388350"/>
            <a:ext cx="12095556" cy="83820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Disclaimer:</a:t>
            </a:r>
            <a:r>
              <a:t> Note that the idea of classes (object orientated programming) is much more complex (inheritance, encapsulation, polymorphism, etc.)</a:t>
            </a:r>
          </a:p>
        </p:txBody>
      </p:sp>
      <p:sp>
        <p:nvSpPr>
          <p:cNvPr id="163" name="MyOwnClass"/>
          <p:cNvSpPr/>
          <p:nvPr/>
        </p:nvSpPr>
        <p:spPr>
          <a:xfrm>
            <a:off x="5869276" y="3809244"/>
            <a:ext cx="2499057" cy="589843"/>
          </a:xfrm>
          <a:prstGeom prst="roundRect">
            <a:avLst>
              <a:gd name="adj" fmla="val 3229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MyOwnClass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2146929" y="6589767"/>
            <a:ext cx="5212343" cy="1206140"/>
            <a:chOff x="0" y="0"/>
            <a:chExt cx="5212342" cy="1206139"/>
          </a:xfrm>
        </p:grpSpPr>
        <p:pic>
          <p:nvPicPr>
            <p:cNvPr id="16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174706" cy="12061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13286" y="150903"/>
              <a:ext cx="2499057" cy="10300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7" name="Python is special: All build-in data types are “classes”!"/>
          <p:cNvSpPr/>
          <p:nvPr/>
        </p:nvSpPr>
        <p:spPr>
          <a:xfrm>
            <a:off x="6764636" y="6589767"/>
            <a:ext cx="5444729" cy="1206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75" y="0"/>
                </a:moveTo>
                <a:cubicBezTo>
                  <a:pt x="8053" y="0"/>
                  <a:pt x="7872" y="814"/>
                  <a:pt x="7872" y="1818"/>
                </a:cubicBezTo>
                <a:lnTo>
                  <a:pt x="7872" y="14980"/>
                </a:lnTo>
                <a:lnTo>
                  <a:pt x="0" y="18034"/>
                </a:lnTo>
                <a:lnTo>
                  <a:pt x="8016" y="21145"/>
                </a:lnTo>
                <a:cubicBezTo>
                  <a:pt x="8086" y="21419"/>
                  <a:pt x="8175" y="21600"/>
                  <a:pt x="8275" y="21600"/>
                </a:cubicBezTo>
                <a:lnTo>
                  <a:pt x="21197" y="21600"/>
                </a:lnTo>
                <a:cubicBezTo>
                  <a:pt x="21420" y="21600"/>
                  <a:pt x="21600" y="20786"/>
                  <a:pt x="21600" y="19782"/>
                </a:cubicBezTo>
                <a:lnTo>
                  <a:pt x="21600" y="1818"/>
                </a:lnTo>
                <a:cubicBezTo>
                  <a:pt x="21600" y="814"/>
                  <a:pt x="21420" y="0"/>
                  <a:pt x="21197" y="0"/>
                </a:cubicBezTo>
                <a:lnTo>
                  <a:pt x="8275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				</a:t>
            </a:r>
            <a:r>
              <a:rPr dirty="0" smtClean="0"/>
              <a:t>Python </a:t>
            </a:r>
            <a:r>
              <a:rPr dirty="0"/>
              <a:t>is special: All </a:t>
            </a:r>
            <a:r>
              <a:rPr lang="en-GB" dirty="0" smtClean="0"/>
              <a:t>					</a:t>
            </a:r>
            <a:r>
              <a:rPr dirty="0" smtClean="0"/>
              <a:t>build-in </a:t>
            </a:r>
            <a:r>
              <a:rPr dirty="0"/>
              <a:t>data </a:t>
            </a:r>
            <a:endParaRPr lang="en-GB" dirty="0" smtClean="0"/>
          </a:p>
          <a:p>
            <a:r>
              <a:rPr lang="en-GB" dirty="0" smtClean="0"/>
              <a:t>				</a:t>
            </a:r>
            <a:r>
              <a:rPr dirty="0" smtClean="0"/>
              <a:t>types </a:t>
            </a:r>
            <a:r>
              <a:rPr dirty="0"/>
              <a:t>are “classes”!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4" animBg="1" advAuto="0"/>
      <p:bldP spid="163" grpId="1" animBg="1" advAuto="0"/>
      <p:bldP spid="166" grpId="2" animBg="1" advAuto="0"/>
      <p:bldP spid="167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Let’s make our own class</a:t>
            </a:r>
          </a:p>
        </p:txBody>
      </p:sp>
      <p:sp>
        <p:nvSpPr>
          <p:cNvPr id="170" name="Possible functions:…"/>
          <p:cNvSpPr txBox="1"/>
          <p:nvPr/>
        </p:nvSpPr>
        <p:spPr>
          <a:xfrm>
            <a:off x="4638060" y="5353462"/>
            <a:ext cx="5052103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Possible functions:</a:t>
            </a:r>
          </a:p>
          <a:p>
            <a:pPr algn="l">
              <a:defRPr sz="2800"/>
            </a:pPr>
            <a:endParaRPr b="1" dirty="0">
              <a:latin typeface="Helvetica"/>
              <a:ea typeface="Helvetica"/>
              <a:cs typeface="Helvetica"/>
              <a:sym typeface="Helvetica"/>
            </a:endParaRP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get float value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print out nicely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get numerator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get denominator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get fraction from float</a:t>
            </a:r>
          </a:p>
          <a:p>
            <a:pPr marL="345722" indent="-345722" algn="l">
              <a:buSzPct val="75000"/>
              <a:buChar char="-"/>
              <a:defRPr sz="2800"/>
            </a:pPr>
            <a:r>
              <a:rPr dirty="0"/>
              <a:t>mathematical functions (addition, multiplication, …)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512298" y="2414529"/>
            <a:ext cx="11982105" cy="2728972"/>
            <a:chOff x="0" y="0"/>
            <a:chExt cx="11982103" cy="2728970"/>
          </a:xfrm>
        </p:grpSpPr>
        <p:sp>
          <p:nvSpPr>
            <p:cNvPr id="171" name="Example: We want to build a class that represents fractions."/>
            <p:cNvSpPr txBox="1"/>
            <p:nvPr/>
          </p:nvSpPr>
          <p:spPr>
            <a:xfrm>
              <a:off x="377430" y="-1"/>
              <a:ext cx="11604674" cy="5334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rPr b="1" dirty="0">
                  <a:latin typeface="Helvetica"/>
                  <a:ea typeface="Helvetica"/>
                  <a:cs typeface="Helvetica"/>
                  <a:sym typeface="Helvetica"/>
                </a:rPr>
                <a:t>Example</a:t>
              </a:r>
              <a:r>
                <a:rPr dirty="0"/>
                <a:t>: We want to build a </a:t>
              </a:r>
              <a:r>
                <a:rPr u="sng" dirty="0"/>
                <a:t>class</a:t>
              </a:r>
              <a:r>
                <a:rPr dirty="0"/>
                <a:t> that represents </a:t>
              </a:r>
              <a:r>
                <a:rPr dirty="0" smtClean="0"/>
                <a:t>fractions.</a:t>
              </a:r>
              <a:endParaRPr dirty="0"/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0" y="1392184"/>
              <a:ext cx="11604674" cy="1336787"/>
              <a:chOff x="0" y="0"/>
              <a:chExt cx="11604673" cy="1336785"/>
            </a:xfrm>
          </p:grpSpPr>
          <p:sp>
            <p:nvSpPr>
              <p:cNvPr id="172" name="2"/>
              <p:cNvSpPr txBox="1"/>
              <p:nvPr/>
            </p:nvSpPr>
            <p:spPr>
              <a:xfrm>
                <a:off x="0" y="0"/>
                <a:ext cx="1160467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 2</a:t>
                </a:r>
              </a:p>
            </p:txBody>
          </p:sp>
          <p:sp>
            <p:nvSpPr>
              <p:cNvPr id="173" name="3"/>
              <p:cNvSpPr txBox="1"/>
              <p:nvPr/>
            </p:nvSpPr>
            <p:spPr>
              <a:xfrm>
                <a:off x="0" y="803385"/>
                <a:ext cx="1160467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 3</a:t>
                </a:r>
              </a:p>
            </p:txBody>
          </p:sp>
          <p:sp>
            <p:nvSpPr>
              <p:cNvPr id="174" name="Line"/>
              <p:cNvSpPr/>
              <p:nvPr/>
            </p:nvSpPr>
            <p:spPr>
              <a:xfrm>
                <a:off x="5355906" y="668392"/>
                <a:ext cx="127219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p:sp>
        <p:nvSpPr>
          <p:cNvPr id="177" name="denominator"/>
          <p:cNvSpPr/>
          <p:nvPr/>
        </p:nvSpPr>
        <p:spPr>
          <a:xfrm>
            <a:off x="6961397" y="4093004"/>
            <a:ext cx="4278314" cy="1002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97" y="0"/>
                </a:moveTo>
                <a:cubicBezTo>
                  <a:pt x="8962" y="0"/>
                  <a:pt x="8770" y="816"/>
                  <a:pt x="8770" y="1821"/>
                </a:cubicBezTo>
                <a:lnTo>
                  <a:pt x="8770" y="14753"/>
                </a:lnTo>
                <a:lnTo>
                  <a:pt x="0" y="17916"/>
                </a:lnTo>
                <a:lnTo>
                  <a:pt x="8917" y="21138"/>
                </a:lnTo>
                <a:cubicBezTo>
                  <a:pt x="8992" y="21421"/>
                  <a:pt x="9089" y="21600"/>
                  <a:pt x="9197" y="21600"/>
                </a:cubicBezTo>
                <a:lnTo>
                  <a:pt x="21173" y="21600"/>
                </a:lnTo>
                <a:cubicBezTo>
                  <a:pt x="21409" y="21600"/>
                  <a:pt x="21600" y="20793"/>
                  <a:pt x="21600" y="19788"/>
                </a:cubicBezTo>
                <a:lnTo>
                  <a:pt x="21600" y="1821"/>
                </a:lnTo>
                <a:cubicBezTo>
                  <a:pt x="21600" y="816"/>
                  <a:pt x="21409" y="0"/>
                  <a:pt x="21173" y="0"/>
                </a:cubicBezTo>
                <a:lnTo>
                  <a:pt x="9197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dirty="0" smtClean="0"/>
              <a:t>                         </a:t>
            </a:r>
            <a:r>
              <a:rPr dirty="0" smtClean="0"/>
              <a:t>denominator</a:t>
            </a:r>
            <a:endParaRPr dirty="0"/>
          </a:p>
        </p:txBody>
      </p:sp>
      <p:sp>
        <p:nvSpPr>
          <p:cNvPr id="178" name="numerator"/>
          <p:cNvSpPr/>
          <p:nvPr/>
        </p:nvSpPr>
        <p:spPr>
          <a:xfrm>
            <a:off x="1878215" y="3400666"/>
            <a:ext cx="4185048" cy="1002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" y="0"/>
                </a:moveTo>
                <a:cubicBezTo>
                  <a:pt x="196" y="0"/>
                  <a:pt x="0" y="816"/>
                  <a:pt x="0" y="1821"/>
                </a:cubicBezTo>
                <a:lnTo>
                  <a:pt x="0" y="19788"/>
                </a:lnTo>
                <a:cubicBezTo>
                  <a:pt x="0" y="20793"/>
                  <a:pt x="196" y="21600"/>
                  <a:pt x="436" y="21600"/>
                </a:cubicBezTo>
                <a:lnTo>
                  <a:pt x="12679" y="21600"/>
                </a:lnTo>
                <a:cubicBezTo>
                  <a:pt x="12920" y="21600"/>
                  <a:pt x="13116" y="20793"/>
                  <a:pt x="13116" y="19788"/>
                </a:cubicBezTo>
                <a:lnTo>
                  <a:pt x="13116" y="17420"/>
                </a:lnTo>
                <a:lnTo>
                  <a:pt x="21600" y="13779"/>
                </a:lnTo>
                <a:lnTo>
                  <a:pt x="13116" y="10138"/>
                </a:lnTo>
                <a:lnTo>
                  <a:pt x="13116" y="1821"/>
                </a:lnTo>
                <a:cubicBezTo>
                  <a:pt x="13116" y="816"/>
                  <a:pt x="12920" y="0"/>
                  <a:pt x="12679" y="0"/>
                </a:cubicBezTo>
                <a:lnTo>
                  <a:pt x="436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dirty="0" smtClean="0"/>
              <a:t>     </a:t>
            </a:r>
            <a:r>
              <a:rPr dirty="0" smtClean="0"/>
              <a:t>numerator</a:t>
            </a:r>
            <a:endParaRPr dirty="0"/>
          </a:p>
        </p:txBody>
      </p:sp>
      <p:sp>
        <p:nvSpPr>
          <p:cNvPr id="179" name="class specific…"/>
          <p:cNvSpPr/>
          <p:nvPr/>
        </p:nvSpPr>
        <p:spPr>
          <a:xfrm>
            <a:off x="905252" y="6845910"/>
            <a:ext cx="3365501" cy="1002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3" y="0"/>
                </a:moveTo>
                <a:cubicBezTo>
                  <a:pt x="243" y="0"/>
                  <a:pt x="0" y="816"/>
                  <a:pt x="0" y="1821"/>
                </a:cubicBezTo>
                <a:lnTo>
                  <a:pt x="0" y="19788"/>
                </a:lnTo>
                <a:cubicBezTo>
                  <a:pt x="0" y="20793"/>
                  <a:pt x="243" y="21600"/>
                  <a:pt x="543" y="21600"/>
                </a:cubicBezTo>
                <a:lnTo>
                  <a:pt x="15767" y="21600"/>
                </a:lnTo>
                <a:cubicBezTo>
                  <a:pt x="16066" y="21600"/>
                  <a:pt x="16310" y="20793"/>
                  <a:pt x="16310" y="19788"/>
                </a:cubicBezTo>
                <a:lnTo>
                  <a:pt x="16310" y="17796"/>
                </a:lnTo>
                <a:lnTo>
                  <a:pt x="21600" y="14155"/>
                </a:lnTo>
                <a:lnTo>
                  <a:pt x="16310" y="10514"/>
                </a:lnTo>
                <a:lnTo>
                  <a:pt x="16310" y="1821"/>
                </a:lnTo>
                <a:cubicBezTo>
                  <a:pt x="16310" y="816"/>
                  <a:pt x="16066" y="0"/>
                  <a:pt x="15767" y="0"/>
                </a:cubicBezTo>
                <a:lnTo>
                  <a:pt x="543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class specific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dirty="0"/>
              <a:t>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4" animBg="1" advAuto="0"/>
      <p:bldP spid="176" grpId="1" animBg="1" advAuto="0"/>
      <p:bldP spid="177" grpId="3" animBg="1" advAuto="0"/>
      <p:bldP spid="178" grpId="2" animBg="1" advAuto="0"/>
      <p:bldP spid="179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41" y="4523565"/>
            <a:ext cx="6586498" cy="2486739"/>
          </a:xfrm>
          <a:prstGeom prst="rect">
            <a:avLst/>
          </a:prstGeom>
        </p:spPr>
      </p:pic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Let’s make our own class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81901" y="2959410"/>
            <a:ext cx="40433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/>
                </a:solidFill>
              </a:rPr>
              <a:t>Class name</a:t>
            </a:r>
          </a:p>
          <a:p>
            <a:r>
              <a:rPr lang="en-US" sz="1800" i="1" dirty="0" smtClean="0">
                <a:solidFill>
                  <a:schemeClr val="accent4"/>
                </a:solidFill>
              </a:rPr>
              <a:t>Convention: begin with capital letter</a:t>
            </a:r>
            <a:endParaRPr lang="en-US" sz="1800" i="1" dirty="0">
              <a:solidFill>
                <a:schemeClr val="accent4"/>
              </a:solidFill>
            </a:endParaRPr>
          </a:p>
        </p:txBody>
      </p:sp>
      <p:sp>
        <p:nvSpPr>
          <p:cNvPr id="29" name="Rounded Rectangle"/>
          <p:cNvSpPr/>
          <p:nvPr/>
        </p:nvSpPr>
        <p:spPr>
          <a:xfrm>
            <a:off x="3487969" y="5016461"/>
            <a:ext cx="5798069" cy="1967527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82538" y="6115258"/>
            <a:ext cx="0" cy="532265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73157" y="5875536"/>
            <a:ext cx="623538" cy="59676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84579" y="5166292"/>
            <a:ext cx="21447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4"/>
                </a:solidFill>
              </a:rPr>
              <a:t>Indentation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33" name="Rounded Rectangle"/>
          <p:cNvSpPr/>
          <p:nvPr/>
        </p:nvSpPr>
        <p:spPr>
          <a:xfrm>
            <a:off x="2713707" y="4583091"/>
            <a:ext cx="1191144" cy="42974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3905268"/>
            <a:ext cx="37719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4"/>
                </a:solidFill>
              </a:rPr>
              <a:t>Keyword ‘class’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cxnSp>
        <p:nvCxnSpPr>
          <p:cNvPr id="4" name="Straight Arrow Connector 3"/>
          <p:cNvCxnSpPr>
            <a:stCxn id="34" idx="2"/>
            <a:endCxn id="33" idx="1"/>
          </p:cNvCxnSpPr>
          <p:nvPr/>
        </p:nvCxnSpPr>
        <p:spPr>
          <a:xfrm>
            <a:off x="1885950" y="4305378"/>
            <a:ext cx="827757" cy="49258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Rounded Rectangle"/>
          <p:cNvSpPr/>
          <p:nvPr/>
        </p:nvSpPr>
        <p:spPr>
          <a:xfrm>
            <a:off x="3892667" y="4572302"/>
            <a:ext cx="1915935" cy="42974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sp>
        <p:nvSpPr>
          <p:cNvPr id="39" name="Rounded Rectangle"/>
          <p:cNvSpPr/>
          <p:nvPr/>
        </p:nvSpPr>
        <p:spPr>
          <a:xfrm>
            <a:off x="5808603" y="4555338"/>
            <a:ext cx="368374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71118" y="3625340"/>
            <a:ext cx="6068" cy="91199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/>
          <p:nvPr/>
        </p:nvCxnSpPr>
        <p:spPr>
          <a:xfrm flipH="1">
            <a:off x="6171823" y="4084466"/>
            <a:ext cx="827757" cy="49258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6895139" y="3731746"/>
            <a:ext cx="18142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4"/>
                </a:solidFill>
              </a:rPr>
              <a:t>parentheses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344874" y="4327556"/>
            <a:ext cx="827757" cy="492588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7145524" y="4085747"/>
            <a:ext cx="18142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smtClean="0">
                <a:solidFill>
                  <a:schemeClr val="accent4"/>
                </a:solidFill>
              </a:rPr>
              <a:t>colon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71226" y="5338504"/>
            <a:ext cx="29977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Constructor:</a:t>
            </a:r>
          </a:p>
          <a:p>
            <a:pPr algn="l"/>
            <a:r>
              <a:rPr lang="en-US" sz="2000" i="1" dirty="0" smtClean="0">
                <a:solidFill>
                  <a:schemeClr val="accent4"/>
                </a:solidFill>
              </a:rPr>
              <a:t>Runs automatically when a class object is created</a:t>
            </a:r>
            <a:endParaRPr lang="en-US" sz="20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6573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t’s make our own class"/>
          <p:cNvSpPr txBox="1"/>
          <p:nvPr/>
        </p:nvSpPr>
        <p:spPr>
          <a:xfrm>
            <a:off x="1890318" y="476249"/>
            <a:ext cx="9224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dirty="0"/>
              <a:t>Let’s make our own class</a:t>
            </a:r>
          </a:p>
        </p:txBody>
      </p:sp>
      <p:sp>
        <p:nvSpPr>
          <p:cNvPr id="171" name="Example: We want to build a class that represents fractions."/>
          <p:cNvSpPr txBox="1"/>
          <p:nvPr/>
        </p:nvSpPr>
        <p:spPr>
          <a:xfrm>
            <a:off x="1064274" y="2177565"/>
            <a:ext cx="8536304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algn="l">
              <a:defRPr sz="2800"/>
            </a:pPr>
            <a:r>
              <a:rPr lang="en-GB" sz="2400" b="1" dirty="0" smtClean="0">
                <a:latin typeface="Helvetica"/>
                <a:ea typeface="Helvetica"/>
                <a:cs typeface="Helvetica"/>
                <a:sym typeface="Helvetica"/>
              </a:rPr>
              <a:t>Constructor: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Must be named __</a:t>
            </a:r>
            <a:r>
              <a:rPr lang="en-GB" sz="2000" dirty="0" err="1" smtClean="0">
                <a:latin typeface="Helvetica"/>
                <a:ea typeface="Helvetica"/>
                <a:cs typeface="Helvetica"/>
                <a:sym typeface="Helvetica"/>
              </a:rPr>
              <a:t>init</a:t>
            </a: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__ (note the two underscores (_) before and after 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Must be called on 2</a:t>
            </a:r>
            <a:r>
              <a:rPr lang="en-GB" sz="2000" baseline="30000" dirty="0" smtClean="0">
                <a:latin typeface="Helvetica"/>
                <a:ea typeface="Helvetica"/>
                <a:cs typeface="Helvetica"/>
                <a:sym typeface="Helvetica"/>
              </a:rPr>
              <a:t>nd</a:t>
            </a: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 line of class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GB" sz="2000" dirty="0" smtClean="0">
                <a:latin typeface="Helvetica"/>
                <a:ea typeface="Helvetica"/>
                <a:cs typeface="Helvetica"/>
                <a:sym typeface="Helvetica"/>
              </a:rPr>
              <a:t>Must take self as an input parameter </a:t>
            </a:r>
            <a:endParaRPr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80" y="5883232"/>
            <a:ext cx="6586498" cy="2486739"/>
          </a:xfrm>
          <a:prstGeom prst="rect">
            <a:avLst/>
          </a:prstGeom>
        </p:spPr>
      </p:pic>
      <p:sp>
        <p:nvSpPr>
          <p:cNvPr id="25" name="Rounded Rectangle"/>
          <p:cNvSpPr/>
          <p:nvPr/>
        </p:nvSpPr>
        <p:spPr>
          <a:xfrm>
            <a:off x="4591452" y="7479189"/>
            <a:ext cx="2795186" cy="821357"/>
          </a:xfrm>
          <a:prstGeom prst="roundRect">
            <a:avLst>
              <a:gd name="adj" fmla="val 12622"/>
            </a:avLst>
          </a:prstGeom>
          <a:noFill/>
          <a:ln w="34925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97077" y="7532828"/>
            <a:ext cx="0" cy="532265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887696" y="7293106"/>
            <a:ext cx="623538" cy="59676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42157" y="8407679"/>
            <a:ext cx="41298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Class attributes:</a:t>
            </a:r>
          </a:p>
          <a:p>
            <a:pPr algn="l"/>
            <a:r>
              <a:rPr lang="en-US" sz="2000" i="1" dirty="0" smtClean="0">
                <a:solidFill>
                  <a:schemeClr val="accent4"/>
                </a:solidFill>
              </a:rPr>
              <a:t>Variables belonging to the class</a:t>
            </a:r>
            <a:endParaRPr lang="en-US" sz="2000" i="1" dirty="0">
              <a:solidFill>
                <a:schemeClr val="accent4"/>
              </a:solidFill>
            </a:endParaRPr>
          </a:p>
        </p:txBody>
      </p:sp>
      <p:sp>
        <p:nvSpPr>
          <p:cNvPr id="35" name="Rounded Rectangle"/>
          <p:cNvSpPr/>
          <p:nvPr/>
        </p:nvSpPr>
        <p:spPr>
          <a:xfrm>
            <a:off x="3766172" y="6353050"/>
            <a:ext cx="5834406" cy="2016921"/>
          </a:xfrm>
          <a:prstGeom prst="roundRect">
            <a:avLst>
              <a:gd name="adj" fmla="val 12622"/>
            </a:avLst>
          </a:prstGeom>
          <a:noFill/>
          <a:ln w="38100" cap="flat">
            <a:solidFill>
              <a:schemeClr val="accent4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215935" y="5866027"/>
            <a:ext cx="1225" cy="689437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8002288" y="4810702"/>
            <a:ext cx="319657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Input Arguments when a class object is created (optional)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16200000">
            <a:off x="8048204" y="5723499"/>
            <a:ext cx="337913" cy="1902521"/>
          </a:xfrm>
          <a:prstGeom prst="rightBrac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Right Brace 40"/>
          <p:cNvSpPr/>
          <p:nvPr/>
        </p:nvSpPr>
        <p:spPr>
          <a:xfrm rot="16200000">
            <a:off x="6496813" y="6112337"/>
            <a:ext cx="375622" cy="1162554"/>
          </a:xfrm>
          <a:prstGeom prst="rightBrac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682150" y="4810702"/>
            <a:ext cx="1225" cy="1653294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/>
          <p:cNvSpPr txBox="1"/>
          <p:nvPr/>
        </p:nvSpPr>
        <p:spPr>
          <a:xfrm>
            <a:off x="6307329" y="4112252"/>
            <a:ext cx="319657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1</a:t>
            </a:r>
            <a:r>
              <a:rPr lang="en-US" sz="2000" b="1" i="1" baseline="30000" dirty="0" smtClean="0">
                <a:solidFill>
                  <a:schemeClr val="accent4"/>
                </a:solidFill>
              </a:rPr>
              <a:t>st</a:t>
            </a:r>
            <a:r>
              <a:rPr lang="en-US" sz="2000" b="1" i="1" dirty="0" smtClean="0">
                <a:solidFill>
                  <a:schemeClr val="accent4"/>
                </a:solidFill>
              </a:rPr>
              <a:t> argument is ‘self’</a:t>
            </a:r>
          </a:p>
          <a:p>
            <a:pPr algn="l"/>
            <a:r>
              <a:rPr lang="en-US" sz="2000" b="1" i="1" dirty="0" smtClean="0">
                <a:solidFill>
                  <a:schemeClr val="accent4"/>
                </a:solidFill>
              </a:rPr>
              <a:t>(required)</a:t>
            </a:r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7735" y="3124275"/>
            <a:ext cx="3555611" cy="4103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efined on 2</a:t>
            </a:r>
            <a:r>
              <a:rPr kumimoji="0" lang="en-US" sz="2000" b="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nd 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Helvetica Light"/>
              </a:rPr>
              <a:t> line of class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817791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651</Words>
  <Application>Microsoft Macintosh PowerPoint</Application>
  <PresentationFormat>Custom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Courier New</vt:lpstr>
      <vt:lpstr>Helvetica</vt:lpstr>
      <vt:lpstr>Helvetica Light</vt:lpstr>
      <vt:lpstr>Helvetica Neue</vt:lpstr>
      <vt:lpstr>Wingdings</vt:lpstr>
      <vt:lpstr>Arial</vt:lpstr>
      <vt:lpstr>White</vt:lpstr>
      <vt:lpstr>Introduction to Computer Programming Lecture 5.1:   Classes in Python</vt:lpstr>
      <vt:lpstr>Introduction to Computer Programming Lecture 5.1.a:   Intro to Classes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Computer Programming Lecture 5.1.b:   Classes in Python:  Redefining Built-in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7:   Classes in Python</dc:title>
  <cp:lastModifiedBy>Hemma Philamore</cp:lastModifiedBy>
  <cp:revision>59</cp:revision>
  <cp:lastPrinted>2020-09-16T11:47:20Z</cp:lastPrinted>
  <dcterms:modified xsi:type="dcterms:W3CDTF">2020-11-13T14:39:43Z</dcterms:modified>
</cp:coreProperties>
</file>