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79" r:id="rId3"/>
    <p:sldId id="262" r:id="rId4"/>
    <p:sldId id="263" r:id="rId5"/>
    <p:sldId id="258" r:id="rId6"/>
    <p:sldId id="273" r:id="rId7"/>
    <p:sldId id="264" r:id="rId8"/>
    <p:sldId id="274" r:id="rId9"/>
    <p:sldId id="275" r:id="rId10"/>
    <p:sldId id="278" r:id="rId11"/>
    <p:sldId id="277" r:id="rId12"/>
    <p:sldId id="280" r:id="rId13"/>
    <p:sldId id="271" r:id="rId14"/>
    <p:sldId id="272" r:id="rId15"/>
    <p:sldId id="265" r:id="rId16"/>
    <p:sldId id="266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8"/>
    <p:restoredTop sz="94737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errors in with opens : redo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663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6.1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Reading and </a:t>
            </a:r>
            <a:r>
              <a:rPr lang="en-US" dirty="0" smtClean="0"/>
              <a:t>Writing Files,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I</a:t>
            </a:r>
            <a:r>
              <a:rPr lang="en-US" dirty="0" smtClean="0"/>
              <a:t>nput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Reading Files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9015"/>
          <a:stretch/>
        </p:blipFill>
        <p:spPr>
          <a:xfrm>
            <a:off x="4253297" y="2776597"/>
            <a:ext cx="5174339" cy="476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354" b="37302"/>
          <a:stretch/>
        </p:blipFill>
        <p:spPr>
          <a:xfrm>
            <a:off x="4253297" y="3253285"/>
            <a:ext cx="5174339" cy="1750627"/>
          </a:xfrm>
          <a:prstGeom prst="rect">
            <a:avLst/>
          </a:prstGeom>
        </p:spPr>
      </p:pic>
      <p:sp>
        <p:nvSpPr>
          <p:cNvPr id="5" name="init functions is called, self.Num = 3 and self.Den = 4"/>
          <p:cNvSpPr/>
          <p:nvPr/>
        </p:nvSpPr>
        <p:spPr>
          <a:xfrm>
            <a:off x="7633760" y="1724683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9817" y="1863949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File is an </a:t>
            </a:r>
            <a:r>
              <a:rPr kumimoji="0" lang="en-GB" sz="20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iterable</a:t>
            </a:r>
            <a:r>
              <a:rPr lang="en-GB" sz="2000" dirty="0">
                <a:solidFill>
                  <a:schemeClr val="bg1"/>
                </a:solidFill>
                <a:sym typeface="Helvetica Light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object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H="1">
            <a:off x="1273614" y="2441988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3614" y="2540365"/>
            <a:ext cx="244359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Each item (line) is a string 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510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49975"/>
          <a:stretch/>
        </p:blipFill>
        <p:spPr>
          <a:xfrm>
            <a:off x="1000609" y="6034425"/>
            <a:ext cx="8025057" cy="2408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4490"/>
          <a:stretch/>
        </p:blipFill>
        <p:spPr>
          <a:xfrm>
            <a:off x="912934" y="1473199"/>
            <a:ext cx="3913151" cy="8252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Reading Files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57"/>
          <a:stretch/>
        </p:blipFill>
        <p:spPr>
          <a:xfrm>
            <a:off x="912934" y="2478870"/>
            <a:ext cx="1172210" cy="107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09" y="3985482"/>
            <a:ext cx="4378860" cy="12534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8296"/>
          <a:stretch/>
        </p:blipFill>
        <p:spPr>
          <a:xfrm>
            <a:off x="1000609" y="5419367"/>
            <a:ext cx="8109700" cy="251581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2162286" y="2382051"/>
            <a:ext cx="441064" cy="1074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25666" y="5550946"/>
            <a:ext cx="53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60352" y="6131539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3873" y="2730451"/>
            <a:ext cx="446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File contents as a </a:t>
            </a:r>
            <a:r>
              <a:rPr lang="en-US" b="1" dirty="0" smtClean="0">
                <a:solidFill>
                  <a:schemeClr val="accent1"/>
                </a:solidFill>
              </a:rPr>
              <a:t>single string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60352" y="5096201"/>
            <a:ext cx="253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File contents as a </a:t>
            </a:r>
            <a:r>
              <a:rPr lang="en-US" b="1" dirty="0" smtClean="0">
                <a:solidFill>
                  <a:schemeClr val="accent1"/>
                </a:solidFill>
              </a:rPr>
              <a:t>list</a:t>
            </a:r>
            <a:r>
              <a:rPr lang="en-US" dirty="0" smtClean="0">
                <a:solidFill>
                  <a:schemeClr val="accent1"/>
                </a:solidFill>
              </a:rPr>
              <a:t> of lines as </a:t>
            </a:r>
            <a:r>
              <a:rPr lang="en-US" b="1" dirty="0" smtClean="0">
                <a:solidFill>
                  <a:schemeClr val="accent1"/>
                </a:solidFill>
              </a:rPr>
              <a:t>strings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92394" y="5831694"/>
            <a:ext cx="233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Newline “/n” removed using </a:t>
            </a:r>
            <a:r>
              <a:rPr lang="en-US" b="1" dirty="0" smtClean="0">
                <a:solidFill>
                  <a:schemeClr val="accent1"/>
                </a:solidFill>
              </a:rPr>
              <a:t>strip()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51849" y="1798498"/>
            <a:ext cx="684048" cy="27290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61326" y="4213936"/>
            <a:ext cx="1285916" cy="28861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29695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6.1.b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Automatically Closing Files,</a:t>
            </a:r>
            <a:br>
              <a:rPr lang="en-US" dirty="0" smtClean="0"/>
            </a:br>
            <a:r>
              <a:rPr lang="en-US" dirty="0" smtClean="0"/>
              <a:t>User Input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20101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44" y="1335372"/>
            <a:ext cx="3786581" cy="1308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3393" y="252249"/>
            <a:ext cx="81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Automatically close files using </a:t>
            </a:r>
            <a:r>
              <a:rPr lang="en-US" sz="4400" b="1" dirty="0" smtClean="0"/>
              <a:t>with</a:t>
            </a:r>
            <a:endParaRPr lang="en-US" sz="4400" b="1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V="1">
            <a:off x="5625815" y="252411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7019" y="2656833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It can be difficult to remember to close the file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142053" y="3236606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053" y="3334983"/>
            <a:ext cx="244359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b="1" i="1" dirty="0">
                <a:solidFill>
                  <a:schemeClr val="bg1"/>
                </a:solidFill>
                <a:sym typeface="Helvetica Light"/>
              </a:rPr>
              <a:t>w</a:t>
            </a:r>
            <a:r>
              <a:rPr lang="en-GB" sz="2000" b="1" i="1" dirty="0" smtClean="0">
                <a:solidFill>
                  <a:schemeClr val="bg1"/>
                </a:solidFill>
                <a:sym typeface="Helvetica Light"/>
              </a:rPr>
              <a:t>ith open 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opens the file</a:t>
            </a:r>
            <a:r>
              <a:rPr lang="mr-IN" sz="2000" dirty="0" smtClean="0">
                <a:solidFill>
                  <a:schemeClr val="bg1"/>
                </a:solidFill>
                <a:sym typeface="Helvetica Light"/>
              </a:rPr>
              <a:t>…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 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init functions is called, self.Num = 3 and self.Den = 4"/>
          <p:cNvSpPr/>
          <p:nvPr/>
        </p:nvSpPr>
        <p:spPr>
          <a:xfrm flipH="1">
            <a:off x="1224057" y="4441534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57" y="4386023"/>
            <a:ext cx="24435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sz="2000" dirty="0" smtClean="0">
                <a:solidFill>
                  <a:schemeClr val="bg1"/>
                </a:solidFill>
                <a:sym typeface="Helvetica Light"/>
              </a:rPr>
              <a:t>…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it is closed again automatically when the code unindents</a:t>
            </a:r>
            <a:endParaRPr kumimoji="0" lang="en-US" sz="20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689" y="4302084"/>
            <a:ext cx="4170586" cy="15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66" y="1777780"/>
            <a:ext cx="4519886" cy="4255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3393" y="252249"/>
            <a:ext cx="81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 </a:t>
            </a:r>
            <a:r>
              <a:rPr lang="en-US" sz="4400" u="sng" dirty="0" smtClean="0"/>
              <a:t>and</a:t>
            </a:r>
            <a:r>
              <a:rPr lang="en-US" sz="4400" dirty="0" smtClean="0"/>
              <a:t> write</a:t>
            </a:r>
            <a:endParaRPr lang="en-US" sz="4400" b="1" dirty="0"/>
          </a:p>
        </p:txBody>
      </p:sp>
      <p:sp>
        <p:nvSpPr>
          <p:cNvPr id="5" name="init functions is called, self.Num = 3 and self.Den = 4"/>
          <p:cNvSpPr/>
          <p:nvPr/>
        </p:nvSpPr>
        <p:spPr>
          <a:xfrm>
            <a:off x="6896174" y="102169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2231" y="1007068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 specifier allows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read and write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init functions is called, self.Num = 3 and self.Den = 4"/>
          <p:cNvSpPr/>
          <p:nvPr/>
        </p:nvSpPr>
        <p:spPr>
          <a:xfrm>
            <a:off x="7048322" y="2863643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4379" y="3156797"/>
            <a:ext cx="21214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 flipV="1">
            <a:off x="1587049" y="2744482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1977" y="3222988"/>
            <a:ext cx="21214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write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051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0934" y="177254"/>
            <a:ext cx="585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4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open(“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scores.txt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”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, w)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08499" y="1623456"/>
            <a:ext cx="7916251" cy="4953137"/>
            <a:chOff x="2119256" y="1684330"/>
            <a:chExt cx="7916251" cy="4953137"/>
          </a:xfrm>
        </p:grpSpPr>
        <p:grpSp>
          <p:nvGrpSpPr>
            <p:cNvPr id="45" name="Group 44"/>
            <p:cNvGrpSpPr/>
            <p:nvPr/>
          </p:nvGrpSpPr>
          <p:grpSpPr>
            <a:xfrm>
              <a:off x="2945853" y="1684331"/>
              <a:ext cx="7089654" cy="4770857"/>
              <a:chOff x="2945853" y="1684331"/>
              <a:chExt cx="7089654" cy="47708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2036546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260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3585072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267" y="3585071"/>
                <a:ext cx="1058078" cy="907099"/>
              </a:xfrm>
              <a:prstGeom prst="rect">
                <a:avLst/>
              </a:prstGeom>
            </p:spPr>
          </p:pic>
          <p:cxnSp>
            <p:nvCxnSpPr>
              <p:cNvPr id="12" name="Elbow Connector 11"/>
              <p:cNvCxnSpPr>
                <a:stCxn id="5" idx="2"/>
              </p:cNvCxnSpPr>
              <p:nvPr/>
            </p:nvCxnSpPr>
            <p:spPr>
              <a:xfrm rot="5400000">
                <a:off x="4426022" y="2183168"/>
                <a:ext cx="641427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5" idx="2"/>
                <a:endCxn id="10" idx="0"/>
              </p:cNvCxnSpPr>
              <p:nvPr/>
            </p:nvCxnSpPr>
            <p:spPr>
              <a:xfrm rot="16200000" flipH="1">
                <a:off x="6588402" y="2183167"/>
                <a:ext cx="641426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0"/>
                <a:endCxn id="5" idx="2"/>
              </p:cNvCxnSpPr>
              <p:nvPr/>
            </p:nvCxnSpPr>
            <p:spPr>
              <a:xfrm flipV="1">
                <a:off x="5827925" y="2943645"/>
                <a:ext cx="0" cy="641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87" y="5224762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82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371" y="3672888"/>
                <a:ext cx="853212" cy="957943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H="1">
                <a:off x="5827924" y="4815497"/>
                <a:ext cx="1" cy="352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37" idx="2"/>
                <a:endCxn id="21" idx="0"/>
              </p:cNvCxnSpPr>
              <p:nvPr/>
            </p:nvCxnSpPr>
            <p:spPr>
              <a:xfrm rot="5400000">
                <a:off x="7349820" y="4584277"/>
                <a:ext cx="427758" cy="85321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37" idx="2"/>
                <a:endCxn id="7" idx="0"/>
              </p:cNvCxnSpPr>
              <p:nvPr/>
            </p:nvCxnSpPr>
            <p:spPr>
              <a:xfrm rot="16200000" flipH="1">
                <a:off x="8231974" y="4555335"/>
                <a:ext cx="415567" cy="89890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08232" y="168433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Documents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08232" y="4446165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Folder_1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613" y="4427672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Folder_2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45853" y="453398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95094" y="6074295"/>
                <a:ext cx="214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6_1_read_write.py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710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1233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myScores.txt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19256" y="1684330"/>
              <a:ext cx="7810052" cy="495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6536859" y="4736129"/>
            <a:ext cx="3288567" cy="1750732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2653" y="192296"/>
            <a:ext cx="6762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4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algn="ctr">
              <a:lnSpc>
                <a:spcPct val="150000"/>
              </a:lnSpc>
              <a:defRPr sz="2800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  <a:sym typeface="Helvetica"/>
              </a:rPr>
              <a:t>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pen( “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../Folder_1/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myScores.txt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”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, w)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08499" y="1623456"/>
            <a:ext cx="7916251" cy="4953137"/>
            <a:chOff x="2119256" y="1684330"/>
            <a:chExt cx="7916251" cy="4953137"/>
          </a:xfrm>
        </p:grpSpPr>
        <p:grpSp>
          <p:nvGrpSpPr>
            <p:cNvPr id="45" name="Group 44"/>
            <p:cNvGrpSpPr/>
            <p:nvPr/>
          </p:nvGrpSpPr>
          <p:grpSpPr>
            <a:xfrm>
              <a:off x="2945853" y="1684331"/>
              <a:ext cx="7089654" cy="4770857"/>
              <a:chOff x="2945853" y="1684331"/>
              <a:chExt cx="7089654" cy="47708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2036546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260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3585072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267" y="3585071"/>
                <a:ext cx="1058078" cy="907099"/>
              </a:xfrm>
              <a:prstGeom prst="rect">
                <a:avLst/>
              </a:prstGeom>
            </p:spPr>
          </p:pic>
          <p:cxnSp>
            <p:nvCxnSpPr>
              <p:cNvPr id="12" name="Elbow Connector 11"/>
              <p:cNvCxnSpPr>
                <a:stCxn id="5" idx="2"/>
              </p:cNvCxnSpPr>
              <p:nvPr/>
            </p:nvCxnSpPr>
            <p:spPr>
              <a:xfrm rot="5400000">
                <a:off x="4426022" y="2183168"/>
                <a:ext cx="641427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5" idx="2"/>
                <a:endCxn id="10" idx="0"/>
              </p:cNvCxnSpPr>
              <p:nvPr/>
            </p:nvCxnSpPr>
            <p:spPr>
              <a:xfrm rot="16200000" flipH="1">
                <a:off x="6588402" y="2183167"/>
                <a:ext cx="641426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0"/>
                <a:endCxn id="5" idx="2"/>
              </p:cNvCxnSpPr>
              <p:nvPr/>
            </p:nvCxnSpPr>
            <p:spPr>
              <a:xfrm flipV="1">
                <a:off x="5827925" y="2943645"/>
                <a:ext cx="0" cy="641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87" y="5224762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82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371" y="3672888"/>
                <a:ext cx="853212" cy="957943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H="1">
                <a:off x="5827924" y="4815497"/>
                <a:ext cx="1" cy="352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37" idx="2"/>
                <a:endCxn id="21" idx="0"/>
              </p:cNvCxnSpPr>
              <p:nvPr/>
            </p:nvCxnSpPr>
            <p:spPr>
              <a:xfrm rot="5400000">
                <a:off x="7349820" y="4584277"/>
                <a:ext cx="427758" cy="85321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37" idx="2"/>
                <a:endCxn id="7" idx="0"/>
              </p:cNvCxnSpPr>
              <p:nvPr/>
            </p:nvCxnSpPr>
            <p:spPr>
              <a:xfrm rot="16200000" flipH="1">
                <a:off x="8231974" y="4555335"/>
                <a:ext cx="415567" cy="89890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08232" y="168433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Documents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08232" y="4446165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Folder_1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613" y="4427672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Folder_2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45853" y="453398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95094" y="6074295"/>
                <a:ext cx="214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6_1_read_write.py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710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1233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myScores.txt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19256" y="1684330"/>
              <a:ext cx="7810052" cy="495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911335" y="5040963"/>
            <a:ext cx="2007215" cy="1445897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25960" y="5060000"/>
            <a:ext cx="1567572" cy="1384872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0934" y="177254"/>
            <a:ext cx="5858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4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</a:p>
          <a:p>
            <a:pPr algn="ctr">
              <a:lnSpc>
                <a:spcPct val="150000"/>
              </a:lnSpc>
              <a:defRPr sz="2800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open(“../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  <a:sym typeface="Helvetica"/>
              </a:rPr>
              <a:t>scores.txt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”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sym typeface="Helvetica"/>
              </a:rPr>
              <a:t>, w)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AutoShape 2" descr="older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108499" y="1623456"/>
            <a:ext cx="7916251" cy="4953137"/>
            <a:chOff x="2119256" y="1684330"/>
            <a:chExt cx="7916251" cy="4953137"/>
          </a:xfrm>
        </p:grpSpPr>
        <p:grpSp>
          <p:nvGrpSpPr>
            <p:cNvPr id="45" name="Group 44"/>
            <p:cNvGrpSpPr/>
            <p:nvPr/>
          </p:nvGrpSpPr>
          <p:grpSpPr>
            <a:xfrm>
              <a:off x="2945853" y="1684331"/>
              <a:ext cx="7089654" cy="4770857"/>
              <a:chOff x="2945853" y="1684331"/>
              <a:chExt cx="7089654" cy="477085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2036546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260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8886" y="3585072"/>
                <a:ext cx="1058078" cy="9070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1267" y="3585071"/>
                <a:ext cx="1058078" cy="907099"/>
              </a:xfrm>
              <a:prstGeom prst="rect">
                <a:avLst/>
              </a:prstGeom>
            </p:spPr>
          </p:pic>
          <p:cxnSp>
            <p:nvCxnSpPr>
              <p:cNvPr id="12" name="Elbow Connector 11"/>
              <p:cNvCxnSpPr>
                <a:stCxn id="5" idx="2"/>
              </p:cNvCxnSpPr>
              <p:nvPr/>
            </p:nvCxnSpPr>
            <p:spPr>
              <a:xfrm rot="5400000">
                <a:off x="4426022" y="2183168"/>
                <a:ext cx="641427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5" idx="2"/>
                <a:endCxn id="10" idx="0"/>
              </p:cNvCxnSpPr>
              <p:nvPr/>
            </p:nvCxnSpPr>
            <p:spPr>
              <a:xfrm rot="16200000" flipH="1">
                <a:off x="6588402" y="2183167"/>
                <a:ext cx="641426" cy="216238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0"/>
                <a:endCxn id="5" idx="2"/>
              </p:cNvCxnSpPr>
              <p:nvPr/>
            </p:nvCxnSpPr>
            <p:spPr>
              <a:xfrm flipV="1">
                <a:off x="5827925" y="2943645"/>
                <a:ext cx="0" cy="641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0487" y="5224762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823" y="5212571"/>
                <a:ext cx="853212" cy="95794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1371" y="3672888"/>
                <a:ext cx="853212" cy="957943"/>
              </a:xfrm>
              <a:prstGeom prst="rect">
                <a:avLst/>
              </a:prstGeom>
            </p:spPr>
          </p:pic>
          <p:cxnSp>
            <p:nvCxnSpPr>
              <p:cNvPr id="25" name="Straight Connector 24"/>
              <p:cNvCxnSpPr/>
              <p:nvPr/>
            </p:nvCxnSpPr>
            <p:spPr>
              <a:xfrm flipH="1">
                <a:off x="5827924" y="4815497"/>
                <a:ext cx="1" cy="352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37" idx="2"/>
                <a:endCxn id="21" idx="0"/>
              </p:cNvCxnSpPr>
              <p:nvPr/>
            </p:nvCxnSpPr>
            <p:spPr>
              <a:xfrm rot="5400000">
                <a:off x="7349820" y="4584277"/>
                <a:ext cx="427758" cy="85321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37" idx="2"/>
                <a:endCxn id="7" idx="0"/>
              </p:cNvCxnSpPr>
              <p:nvPr/>
            </p:nvCxnSpPr>
            <p:spPr>
              <a:xfrm rot="16200000" flipH="1">
                <a:off x="8231974" y="4555335"/>
                <a:ext cx="415567" cy="89890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08232" y="168433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Documents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08232" y="4446165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Folder_1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70613" y="4427672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Folder_2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45853" y="4533981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95094" y="6074295"/>
                <a:ext cx="2140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6_1_read_write.py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710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</a:t>
                </a:r>
                <a:r>
                  <a:rPr lang="en-US" dirty="0" err="1" smtClean="0"/>
                  <a:t>cores.txt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1233" y="6085856"/>
                <a:ext cx="1439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myScores.txt</a:t>
                </a:r>
                <a:endParaRPr lang="en-US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19256" y="1684330"/>
              <a:ext cx="7810052" cy="495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911335" y="5040963"/>
            <a:ext cx="2007215" cy="1445897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973434" y="3496722"/>
            <a:ext cx="1567572" cy="1384872"/>
          </a:xfrm>
          <a:prstGeom prst="roundRect">
            <a:avLst>
              <a:gd name="adj" fmla="val 1482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88" y="2252028"/>
            <a:ext cx="6768226" cy="1477699"/>
          </a:xfrm>
          <a:prstGeom prst="rect">
            <a:avLst/>
          </a:prstGeom>
        </p:spPr>
      </p:pic>
      <p:sp>
        <p:nvSpPr>
          <p:cNvPr id="2" name="HighScore Table"/>
          <p:cNvSpPr txBox="1"/>
          <p:nvPr/>
        </p:nvSpPr>
        <p:spPr>
          <a:xfrm>
            <a:off x="5226238" y="332059"/>
            <a:ext cx="132087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 smtClean="0"/>
              <a:t>Input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625626" y="125634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561" y="1431023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rPr lang="en-GB" smtClean="0"/>
              <a:t>Variable to store the user input 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init functions is called, self.Num = 3 and self.Den = 4"/>
          <p:cNvSpPr/>
          <p:nvPr/>
        </p:nvSpPr>
        <p:spPr>
          <a:xfrm>
            <a:off x="7638300" y="145905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033" y="1678494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Prompt shown to the user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288" y="4077119"/>
            <a:ext cx="5746130" cy="1873738"/>
          </a:xfrm>
          <a:prstGeom prst="rect">
            <a:avLst/>
          </a:prstGeom>
        </p:spPr>
      </p:pic>
      <p:sp>
        <p:nvSpPr>
          <p:cNvPr id="13" name="init functions is called, self.Num = 3 and self.Den = 4"/>
          <p:cNvSpPr/>
          <p:nvPr/>
        </p:nvSpPr>
        <p:spPr>
          <a:xfrm flipV="1">
            <a:off x="7638300" y="4554583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62136" y="4913729"/>
            <a:ext cx="2167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Delimited values returned as a list</a:t>
            </a:r>
            <a:endParaRPr lang="en-GB"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123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29695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6.1.a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Reading and </a:t>
            </a:r>
            <a:r>
              <a:rPr lang="en-US" dirty="0" smtClean="0"/>
              <a:t>Writing Files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8766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3425202" y="332059"/>
            <a:ext cx="5007846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Reading/Writing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471" y="1284221"/>
            <a:ext cx="10173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000" dirty="0"/>
              <a:t>F</a:t>
            </a:r>
            <a:r>
              <a:rPr lang="en-US" sz="2000" dirty="0" smtClean="0"/>
              <a:t>unctions </a:t>
            </a:r>
            <a:r>
              <a:rPr lang="en-US" sz="2000" dirty="0"/>
              <a:t>for reading and writing to external </a:t>
            </a:r>
            <a:r>
              <a:rPr lang="en-US" sz="2000" dirty="0" smtClean="0"/>
              <a:t>files:</a:t>
            </a:r>
          </a:p>
          <a:p>
            <a:pPr>
              <a:defRPr sz="2800"/>
            </a:pPr>
            <a:r>
              <a:rPr lang="en-US" sz="2000" b="1" dirty="0"/>
              <a:t>o</a:t>
            </a:r>
            <a:r>
              <a:rPr lang="en-US" sz="2000" b="1" dirty="0" smtClean="0"/>
              <a:t>pen, read, write, close</a:t>
            </a:r>
          </a:p>
          <a:p>
            <a:pPr>
              <a:defRPr sz="2800"/>
            </a:pPr>
            <a:endParaRPr lang="en-US" sz="2000" dirty="0"/>
          </a:p>
          <a:p>
            <a:pPr>
              <a:defRPr sz="2800"/>
            </a:pPr>
            <a:r>
              <a:rPr lang="en-US" sz="2000" dirty="0" smtClean="0"/>
              <a:t>Data </a:t>
            </a:r>
            <a:r>
              <a:rPr lang="en-US" sz="2000" dirty="0"/>
              <a:t>structures can be </a:t>
            </a:r>
            <a:r>
              <a:rPr lang="en-US" sz="2000" b="1" dirty="0">
                <a:latin typeface="Helvetica"/>
                <a:ea typeface="Helvetica"/>
                <a:cs typeface="Helvetica"/>
                <a:sym typeface="Helvetica"/>
              </a:rPr>
              <a:t>populated</a:t>
            </a:r>
            <a:r>
              <a:rPr lang="en-US" sz="2000" dirty="0"/>
              <a:t> based on data in another format (text file, database, etc</a:t>
            </a:r>
            <a:r>
              <a:rPr lang="en-US" sz="2000" dirty="0" smtClean="0"/>
              <a:t>.)</a:t>
            </a:r>
          </a:p>
          <a:p>
            <a:pPr>
              <a:defRPr sz="2800"/>
            </a:pPr>
            <a:endParaRPr lang="en-US" sz="2000" dirty="0"/>
          </a:p>
          <a:p>
            <a:pPr>
              <a:defRPr sz="2800"/>
            </a:pPr>
            <a:r>
              <a:rPr lang="en-US" sz="2000" b="1" dirty="0" smtClean="0">
                <a:latin typeface="Helvetica"/>
                <a:ea typeface="Helvetica"/>
                <a:cs typeface="Helvetica"/>
                <a:sym typeface="Helvetica"/>
              </a:rPr>
              <a:t>open(</a:t>
            </a:r>
            <a:r>
              <a:rPr lang="en-US" sz="2000" b="1" dirty="0" err="1" smtClean="0">
                <a:latin typeface="Helvetica"/>
                <a:ea typeface="Helvetica"/>
                <a:cs typeface="Helvetica"/>
                <a:sym typeface="Helvetica"/>
              </a:rPr>
              <a:t>file_path</a:t>
            </a:r>
            <a:r>
              <a:rPr lang="en-US" sz="2000" b="1" dirty="0" smtClean="0">
                <a:latin typeface="Helvetica"/>
                <a:ea typeface="Helvetica"/>
                <a:cs typeface="Helvetica"/>
                <a:sym typeface="Helvetica"/>
              </a:rPr>
              <a:t>, </a:t>
            </a:r>
            <a:r>
              <a:rPr lang="en-US" sz="2000" b="1" dirty="0" err="1" smtClean="0">
                <a:latin typeface="Helvetica"/>
                <a:ea typeface="Helvetica"/>
                <a:cs typeface="Helvetica"/>
                <a:sym typeface="Helvetica"/>
              </a:rPr>
              <a:t>mode_specifier</a:t>
            </a:r>
            <a:r>
              <a:rPr lang="en-US" sz="2000" b="1" dirty="0" smtClean="0"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13" y="3544029"/>
            <a:ext cx="3632500" cy="3031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20" y="3544029"/>
            <a:ext cx="4112241" cy="3072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431" y="1739656"/>
            <a:ext cx="10639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Helvetica Neue" charset="0"/>
              </a:rPr>
              <a:t>Why do we need to close a file</a:t>
            </a:r>
            <a:r>
              <a:rPr lang="en-US" b="1" i="1" dirty="0" smtClean="0">
                <a:solidFill>
                  <a:srgbClr val="000000"/>
                </a:solidFill>
                <a:latin typeface="Helvetica Neue" charset="0"/>
              </a:rPr>
              <a:t>?</a:t>
            </a:r>
          </a:p>
          <a:p>
            <a:endParaRPr lang="en-US" b="1" i="1" dirty="0">
              <a:solidFill>
                <a:srgbClr val="000000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Not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automatically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closed.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Risk of overwriting. 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Saves changes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file.</a:t>
            </a: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 Depending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Helvetica Neue" charset="0"/>
              </a:rPr>
              <a:t>OS, 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you may not be able to open a file simultaneously for reading and writing. </a:t>
            </a:r>
            <a:endParaRPr lang="en-US" dirty="0" smtClean="0">
              <a:solidFill>
                <a:srgbClr val="000000"/>
              </a:solidFill>
              <a:latin typeface="Helvetica Neue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 Neue" charset="0"/>
              </a:rPr>
            </a:br>
            <a:r>
              <a:rPr lang="en-US" b="1" dirty="0">
                <a:solidFill>
                  <a:srgbClr val="000000"/>
                </a:solidFill>
                <a:latin typeface="Helvetica Neue" charset="0"/>
              </a:rPr>
              <a:t>Example:</a:t>
            </a:r>
            <a:r>
              <a:rPr lang="en-US" dirty="0">
                <a:solidFill>
                  <a:srgbClr val="000000"/>
                </a:solidFill>
                <a:latin typeface="Helvetica Neue" charset="0"/>
              </a:rPr>
              <a:t> If a program attempts to open a file that is already open (has not been closed), an error may be generated.</a:t>
            </a:r>
            <a:endParaRPr lang="en-US" b="0" i="0" u="none" strike="noStrike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HighScore Table"/>
          <p:cNvSpPr txBox="1"/>
          <p:nvPr/>
        </p:nvSpPr>
        <p:spPr>
          <a:xfrm>
            <a:off x="3948981" y="332059"/>
            <a:ext cx="3791680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HighScore Table</a:t>
            </a:r>
          </a:p>
        </p:txBody>
      </p:sp>
      <p:grpSp>
        <p:nvGrpSpPr>
          <p:cNvPr id="924" name="Group"/>
          <p:cNvGrpSpPr/>
          <p:nvPr/>
        </p:nvGrpSpPr>
        <p:grpSpPr>
          <a:xfrm>
            <a:off x="4688122" y="2300623"/>
            <a:ext cx="2815758" cy="2471333"/>
            <a:chOff x="0" y="0"/>
            <a:chExt cx="4004631" cy="3514782"/>
          </a:xfrm>
        </p:grpSpPr>
        <p:grpSp>
          <p:nvGrpSpPr>
            <p:cNvPr id="891" name="Group"/>
            <p:cNvGrpSpPr/>
            <p:nvPr/>
          </p:nvGrpSpPr>
          <p:grpSpPr>
            <a:xfrm>
              <a:off x="731763" y="0"/>
              <a:ext cx="2045901" cy="587906"/>
              <a:chOff x="-46178" y="0"/>
              <a:chExt cx="2045899" cy="587905"/>
            </a:xfrm>
          </p:grpSpPr>
          <p:sp>
            <p:nvSpPr>
              <p:cNvPr id="88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0" name="John Mayer"/>
              <p:cNvSpPr txBox="1"/>
              <p:nvPr/>
            </p:nvSpPr>
            <p:spPr>
              <a:xfrm>
                <a:off x="-46178" y="27167"/>
                <a:ext cx="1799420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Mayer</a:t>
                </a:r>
              </a:p>
            </p:txBody>
          </p:sp>
        </p:grpSp>
        <p:grpSp>
          <p:nvGrpSpPr>
            <p:cNvPr id="894" name="Group"/>
            <p:cNvGrpSpPr/>
            <p:nvPr/>
          </p:nvGrpSpPr>
          <p:grpSpPr>
            <a:xfrm>
              <a:off x="777941" y="702732"/>
              <a:ext cx="1999723" cy="587907"/>
              <a:chOff x="0" y="0"/>
              <a:chExt cx="1999721" cy="587905"/>
            </a:xfrm>
          </p:grpSpPr>
          <p:sp>
            <p:nvSpPr>
              <p:cNvPr id="892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3" name="Mary Loe"/>
              <p:cNvSpPr txBox="1"/>
              <p:nvPr/>
            </p:nvSpPr>
            <p:spPr>
              <a:xfrm>
                <a:off x="138379" y="27167"/>
                <a:ext cx="1469667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Loe</a:t>
                </a:r>
              </a:p>
            </p:txBody>
          </p:sp>
        </p:grpSp>
        <p:grpSp>
          <p:nvGrpSpPr>
            <p:cNvPr id="897" name="Group"/>
            <p:cNvGrpSpPr/>
            <p:nvPr/>
          </p:nvGrpSpPr>
          <p:grpSpPr>
            <a:xfrm>
              <a:off x="771235" y="1405466"/>
              <a:ext cx="2006428" cy="587906"/>
              <a:chOff x="-6706" y="0"/>
              <a:chExt cx="2006427" cy="587905"/>
            </a:xfrm>
          </p:grpSpPr>
          <p:sp>
            <p:nvSpPr>
              <p:cNvPr id="895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6" name="Tony Times"/>
              <p:cNvSpPr txBox="1"/>
              <p:nvPr/>
            </p:nvSpPr>
            <p:spPr>
              <a:xfrm>
                <a:off x="-6706" y="27167"/>
                <a:ext cx="172646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Tony Times</a:t>
                </a:r>
              </a:p>
            </p:txBody>
          </p:sp>
        </p:grpSp>
        <p:grpSp>
          <p:nvGrpSpPr>
            <p:cNvPr id="900" name="Group"/>
            <p:cNvGrpSpPr/>
            <p:nvPr/>
          </p:nvGrpSpPr>
          <p:grpSpPr>
            <a:xfrm>
              <a:off x="777941" y="2141802"/>
              <a:ext cx="1999723" cy="587906"/>
              <a:chOff x="0" y="0"/>
              <a:chExt cx="1999721" cy="587905"/>
            </a:xfrm>
          </p:grpSpPr>
          <p:sp>
            <p:nvSpPr>
              <p:cNvPr id="89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99" name="Kent Clear"/>
              <p:cNvSpPr txBox="1"/>
              <p:nvPr/>
            </p:nvSpPr>
            <p:spPr>
              <a:xfrm>
                <a:off x="42722" y="27167"/>
                <a:ext cx="1597610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Clear</a:t>
                </a:r>
              </a:p>
            </p:txBody>
          </p:sp>
        </p:grpSp>
        <p:sp>
          <p:nvSpPr>
            <p:cNvPr id="901" name="Rectangle"/>
            <p:cNvSpPr/>
            <p:nvPr/>
          </p:nvSpPr>
          <p:spPr>
            <a:xfrm>
              <a:off x="0" y="682579"/>
              <a:ext cx="515277" cy="587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2" name="2"/>
            <p:cNvSpPr txBox="1"/>
            <p:nvPr/>
          </p:nvSpPr>
          <p:spPr>
            <a:xfrm>
              <a:off x="83978" y="675852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2</a:t>
              </a:r>
            </a:p>
          </p:txBody>
        </p:sp>
        <p:sp>
          <p:nvSpPr>
            <p:cNvPr id="903" name="Rectangle"/>
            <p:cNvSpPr/>
            <p:nvPr/>
          </p:nvSpPr>
          <p:spPr>
            <a:xfrm>
              <a:off x="0" y="1097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4" name="1"/>
            <p:cNvSpPr txBox="1"/>
            <p:nvPr/>
          </p:nvSpPr>
          <p:spPr>
            <a:xfrm>
              <a:off x="83978" y="4252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1</a:t>
              </a:r>
            </a:p>
          </p:txBody>
        </p:sp>
        <p:sp>
          <p:nvSpPr>
            <p:cNvPr id="905" name="Rectangle"/>
            <p:cNvSpPr/>
            <p:nvPr/>
          </p:nvSpPr>
          <p:spPr>
            <a:xfrm>
              <a:off x="0" y="142639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6" name="Rectangle"/>
            <p:cNvSpPr/>
            <p:nvPr/>
          </p:nvSpPr>
          <p:spPr>
            <a:xfrm>
              <a:off x="0" y="216362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07" name="3"/>
            <p:cNvSpPr txBox="1"/>
            <p:nvPr/>
          </p:nvSpPr>
          <p:spPr>
            <a:xfrm>
              <a:off x="83978" y="1425290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3</a:t>
              </a:r>
            </a:p>
          </p:txBody>
        </p:sp>
        <p:sp>
          <p:nvSpPr>
            <p:cNvPr id="908" name="4"/>
            <p:cNvSpPr txBox="1"/>
            <p:nvPr/>
          </p:nvSpPr>
          <p:spPr>
            <a:xfrm>
              <a:off x="83978" y="2158755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4</a:t>
              </a:r>
            </a:p>
          </p:txBody>
        </p:sp>
        <p:sp>
          <p:nvSpPr>
            <p:cNvPr id="909" name="Rectangle"/>
            <p:cNvSpPr/>
            <p:nvPr/>
          </p:nvSpPr>
          <p:spPr>
            <a:xfrm>
              <a:off x="0" y="2909302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0" name="5"/>
            <p:cNvSpPr txBox="1"/>
            <p:nvPr/>
          </p:nvSpPr>
          <p:spPr>
            <a:xfrm>
              <a:off x="83978" y="2904427"/>
              <a:ext cx="316897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5</a:t>
              </a:r>
            </a:p>
          </p:txBody>
        </p:sp>
        <p:grpSp>
          <p:nvGrpSpPr>
            <p:cNvPr id="913" name="Group"/>
            <p:cNvGrpSpPr/>
            <p:nvPr/>
          </p:nvGrpSpPr>
          <p:grpSpPr>
            <a:xfrm>
              <a:off x="731763" y="2915652"/>
              <a:ext cx="2045901" cy="587906"/>
              <a:chOff x="-46178" y="0"/>
              <a:chExt cx="2045899" cy="587905"/>
            </a:xfrm>
          </p:grpSpPr>
          <p:sp>
            <p:nvSpPr>
              <p:cNvPr id="91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912" name="Sara Knight"/>
              <p:cNvSpPr txBox="1"/>
              <p:nvPr/>
            </p:nvSpPr>
            <p:spPr>
              <a:xfrm>
                <a:off x="-46178" y="27167"/>
                <a:ext cx="1737408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 Knight</a:t>
                </a:r>
              </a:p>
            </p:txBody>
          </p:sp>
        </p:grpSp>
        <p:sp>
          <p:nvSpPr>
            <p:cNvPr id="914" name="Rectangle"/>
            <p:cNvSpPr/>
            <p:nvPr/>
          </p:nvSpPr>
          <p:spPr>
            <a:xfrm>
              <a:off x="2997746" y="6350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5" name="550"/>
            <p:cNvSpPr txBox="1"/>
            <p:nvPr/>
          </p:nvSpPr>
          <p:spPr>
            <a:xfrm>
              <a:off x="3081723" y="1475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550</a:t>
              </a:r>
            </a:p>
          </p:txBody>
        </p:sp>
        <p:sp>
          <p:nvSpPr>
            <p:cNvPr id="916" name="Rectangle"/>
            <p:cNvSpPr/>
            <p:nvPr/>
          </p:nvSpPr>
          <p:spPr>
            <a:xfrm>
              <a:off x="2997746" y="709082"/>
              <a:ext cx="1006885" cy="587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7" name="480"/>
            <p:cNvSpPr txBox="1"/>
            <p:nvPr/>
          </p:nvSpPr>
          <p:spPr>
            <a:xfrm>
              <a:off x="3081723" y="704209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480</a:t>
              </a:r>
            </a:p>
          </p:txBody>
        </p:sp>
        <p:sp>
          <p:nvSpPr>
            <p:cNvPr id="918" name="Rectangle"/>
            <p:cNvSpPr/>
            <p:nvPr/>
          </p:nvSpPr>
          <p:spPr>
            <a:xfrm>
              <a:off x="2997746" y="1400042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19" name="380"/>
            <p:cNvSpPr txBox="1"/>
            <p:nvPr/>
          </p:nvSpPr>
          <p:spPr>
            <a:xfrm>
              <a:off x="3081723" y="1395169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380</a:t>
              </a:r>
            </a:p>
          </p:txBody>
        </p:sp>
        <p:sp>
          <p:nvSpPr>
            <p:cNvPr id="920" name="Rectangle"/>
            <p:cNvSpPr/>
            <p:nvPr/>
          </p:nvSpPr>
          <p:spPr>
            <a:xfrm>
              <a:off x="2997746" y="2177917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21" name="305"/>
            <p:cNvSpPr txBox="1"/>
            <p:nvPr/>
          </p:nvSpPr>
          <p:spPr>
            <a:xfrm>
              <a:off x="3081723" y="2173043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305</a:t>
              </a:r>
            </a:p>
          </p:txBody>
        </p:sp>
        <p:sp>
          <p:nvSpPr>
            <p:cNvPr id="922" name="Rectangle"/>
            <p:cNvSpPr/>
            <p:nvPr/>
          </p:nvSpPr>
          <p:spPr>
            <a:xfrm>
              <a:off x="2997746" y="2903877"/>
              <a:ext cx="1006885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923" name="150"/>
            <p:cNvSpPr txBox="1"/>
            <p:nvPr/>
          </p:nvSpPr>
          <p:spPr>
            <a:xfrm>
              <a:off x="3081723" y="2899003"/>
              <a:ext cx="838929" cy="610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300"/>
              </a:lvl1pPr>
            </a:lstStyle>
            <a:p>
              <a:r>
                <a:rPr sz="2320"/>
                <a:t>150</a:t>
              </a:r>
            </a:p>
          </p:txBody>
        </p:sp>
      </p:grpSp>
      <p:sp>
        <p:nvSpPr>
          <p:cNvPr id="925" name="The table should be safe to  a file"/>
          <p:cNvSpPr/>
          <p:nvPr/>
        </p:nvSpPr>
        <p:spPr>
          <a:xfrm>
            <a:off x="4392476" y="1482942"/>
            <a:ext cx="3407048" cy="42862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687" dirty="0"/>
              <a:t>The table should be </a:t>
            </a:r>
            <a:r>
              <a:rPr sz="1687" dirty="0" smtClean="0"/>
              <a:t>sa</a:t>
            </a:r>
            <a:r>
              <a:rPr lang="en-GB" sz="1687" dirty="0" err="1" smtClean="0"/>
              <a:t>ved</a:t>
            </a:r>
            <a:r>
              <a:rPr sz="1687" dirty="0" smtClean="0"/>
              <a:t> </a:t>
            </a:r>
            <a:r>
              <a:rPr sz="1687" dirty="0"/>
              <a:t>to  a file</a:t>
            </a:r>
          </a:p>
        </p:txBody>
      </p:sp>
      <p:pic>
        <p:nvPicPr>
          <p:cNvPr id="9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9054" y="2879824"/>
            <a:ext cx="1098352" cy="1098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8701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3538" y="6154167"/>
            <a:ext cx="587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 Neue" charset="0"/>
              </a:rPr>
              <a:t>O</a:t>
            </a:r>
            <a:r>
              <a:rPr lang="en-US" smtClean="0">
                <a:solidFill>
                  <a:srgbClr val="000000"/>
                </a:solidFill>
                <a:latin typeface="Helvetica Neue" charset="0"/>
              </a:rPr>
              <a:t>pen </a:t>
            </a:r>
            <a:r>
              <a:rPr lang="en-US">
                <a:solidFill>
                  <a:srgbClr val="000000"/>
                </a:solidFill>
                <a:latin typeface="Helvetica Neue" charset="0"/>
              </a:rPr>
              <a:t>the file using a text editor to confirm it's contents.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86" y="1529812"/>
            <a:ext cx="3612712" cy="416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Writing Files</a:t>
            </a:r>
            <a:endParaRPr lang="en-US" sz="4400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V="1">
            <a:off x="4892513" y="2267085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3717" y="2553692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 specifier to write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V="1">
            <a:off x="4917366" y="4547435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8570" y="4834042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 specifier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to append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19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3538" y="6154167"/>
            <a:ext cx="587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 Neue" charset="0"/>
              </a:rPr>
              <a:t>O</a:t>
            </a:r>
            <a:r>
              <a:rPr lang="en-US" smtClean="0">
                <a:solidFill>
                  <a:srgbClr val="000000"/>
                </a:solidFill>
                <a:latin typeface="Helvetica Neue" charset="0"/>
              </a:rPr>
              <a:t>pen </a:t>
            </a:r>
            <a:r>
              <a:rPr lang="en-US">
                <a:solidFill>
                  <a:srgbClr val="000000"/>
                </a:solidFill>
                <a:latin typeface="Helvetica Neue" charset="0"/>
              </a:rPr>
              <a:t>the file using a text editor to confirm it's contents.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Writing Files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78" y="1987469"/>
            <a:ext cx="4141295" cy="2868290"/>
          </a:xfrm>
          <a:prstGeom prst="rect">
            <a:avLst/>
          </a:prstGeom>
        </p:spPr>
      </p:pic>
      <p:sp>
        <p:nvSpPr>
          <p:cNvPr id="7" name="init functions is called, self.Num = 3 and self.Den = 4"/>
          <p:cNvSpPr/>
          <p:nvPr/>
        </p:nvSpPr>
        <p:spPr>
          <a:xfrm>
            <a:off x="7399045" y="1233045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5102" y="1526199"/>
            <a:ext cx="212140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Dictionary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V="1">
            <a:off x="8273753" y="402030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4957" y="4153028"/>
            <a:ext cx="212140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 for loop to write dictionary to</a:t>
            </a:r>
            <a:r>
              <a:rPr kumimoji="0" lang="en-GB" sz="20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text file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>
            <a:off x="1689082" y="2235299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4048" y="2333676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 file before for loop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init functions is called, self.Num = 3 and self.Den = 4"/>
          <p:cNvSpPr/>
          <p:nvPr/>
        </p:nvSpPr>
        <p:spPr>
          <a:xfrm flipH="1">
            <a:off x="1705518" y="3301592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484" y="3399969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 file after for loop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06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Reading Files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9015"/>
          <a:stretch/>
        </p:blipFill>
        <p:spPr>
          <a:xfrm>
            <a:off x="3547242" y="2487230"/>
            <a:ext cx="5174339" cy="476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354" b="37302"/>
          <a:stretch/>
        </p:blipFill>
        <p:spPr>
          <a:xfrm>
            <a:off x="3547242" y="2963918"/>
            <a:ext cx="5174339" cy="1750627"/>
          </a:xfrm>
          <a:prstGeom prst="rect">
            <a:avLst/>
          </a:prstGeom>
        </p:spPr>
      </p:pic>
      <p:sp>
        <p:nvSpPr>
          <p:cNvPr id="5" name="init functions is called, self.Num = 3 and self.Den = 4"/>
          <p:cNvSpPr/>
          <p:nvPr/>
        </p:nvSpPr>
        <p:spPr>
          <a:xfrm>
            <a:off x="6927705" y="1435316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3762" y="1574582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 with mode specifier “r”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init functions is called, self.Num = 3 and self.Den = 4"/>
          <p:cNvSpPr/>
          <p:nvPr/>
        </p:nvSpPr>
        <p:spPr>
          <a:xfrm flipH="1">
            <a:off x="567559" y="2152621"/>
            <a:ext cx="2979683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559" y="2097110"/>
            <a:ext cx="24435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Open returns an </a:t>
            </a:r>
            <a:r>
              <a:rPr lang="en-GB" sz="2000" dirty="0" err="1" smtClean="0">
                <a:solidFill>
                  <a:schemeClr val="bg1"/>
                </a:solidFill>
                <a:sym typeface="Helvetica Light"/>
              </a:rPr>
              <a:t>iterable</a:t>
            </a:r>
            <a:r>
              <a:rPr lang="en-GB" sz="2000" dirty="0">
                <a:solidFill>
                  <a:schemeClr val="bg1"/>
                </a:solidFill>
                <a:sym typeface="Helvetica Light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sym typeface="Helvetica Light"/>
              </a:rPr>
              <a:t>object.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</a:t>
            </a:r>
            <a:r>
              <a:rPr kumimoji="0" lang="en-GB" sz="2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for loop to iterate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init functions is called, self.Num = 3 and self.Den = 4"/>
          <p:cNvSpPr/>
          <p:nvPr/>
        </p:nvSpPr>
        <p:spPr>
          <a:xfrm flipV="1">
            <a:off x="4915698" y="4382162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6902" y="4668769"/>
            <a:ext cx="212140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Remember to close the file!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242" y="299545"/>
            <a:ext cx="4808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Reading Files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61" y="1838427"/>
            <a:ext cx="5174339" cy="43392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87061" y="4411928"/>
            <a:ext cx="5174339" cy="1765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it functions is called, self.Num = 3 and self.Den = 4"/>
          <p:cNvSpPr/>
          <p:nvPr/>
        </p:nvSpPr>
        <p:spPr>
          <a:xfrm>
            <a:off x="6320830" y="2245489"/>
            <a:ext cx="4786075" cy="1115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5172" y="2245489"/>
            <a:ext cx="395245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Split divides</a:t>
            </a:r>
            <a:r>
              <a:rPr kumimoji="0" lang="en-GB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line: items separated by spaces, into string items of list. Alternative delimiter can be selected</a:t>
            </a:r>
            <a:endParaRPr kumimoji="0" 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9547" y="4781836"/>
            <a:ext cx="156078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Finding the highest scoring player</a:t>
            </a:r>
            <a:endParaRPr kumimoji="0" lang="en-US" sz="200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404777" y="2423740"/>
            <a:ext cx="2772460" cy="70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2419" y="2522487"/>
            <a:ext cx="20524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Each line is a string</a:t>
            </a:r>
            <a:endParaRPr kumimoji="0" 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63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449</Words>
  <Application>Microsoft Macintosh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Courier</vt:lpstr>
      <vt:lpstr>Helvetica</vt:lpstr>
      <vt:lpstr>Helvetica Light</vt:lpstr>
      <vt:lpstr>Helvetica Neue</vt:lpstr>
      <vt:lpstr>Mangal</vt:lpstr>
      <vt:lpstr>Arial</vt:lpstr>
      <vt:lpstr>Office Theme</vt:lpstr>
      <vt:lpstr>Introduction to Computer Programming Lecture 6.1:   Reading and Writing Files, User Input</vt:lpstr>
      <vt:lpstr>Introduction to Computer Programming Lecture 6.1.a:   Reading and Writing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Computer Programming Lecture 6.1.b:   Automatically Closing Files, User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45</cp:revision>
  <cp:lastPrinted>2020-11-13T17:51:36Z</cp:lastPrinted>
  <dcterms:created xsi:type="dcterms:W3CDTF">2020-07-28T19:30:47Z</dcterms:created>
  <dcterms:modified xsi:type="dcterms:W3CDTF">2020-11-13T17:55:34Z</dcterms:modified>
</cp:coreProperties>
</file>