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60" r:id="rId2"/>
    <p:sldId id="282" r:id="rId3"/>
    <p:sldId id="286" r:id="rId4"/>
    <p:sldId id="283" r:id="rId5"/>
    <p:sldId id="273" r:id="rId6"/>
    <p:sldId id="285" r:id="rId7"/>
    <p:sldId id="287" r:id="rId8"/>
    <p:sldId id="288" r:id="rId9"/>
    <p:sldId id="28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30"/>
    <p:restoredTop sz="94672"/>
  </p:normalViewPr>
  <p:slideViewPr>
    <p:cSldViewPr snapToGrid="0" snapToObjects="1">
      <p:cViewPr>
        <p:scale>
          <a:sx n="80" d="100"/>
          <a:sy n="80" d="100"/>
        </p:scale>
        <p:origin x="2128" y="8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DB61BD-102F-1846-9A46-8D88871F547A}" type="datetimeFigureOut">
              <a:rPr lang="en-US" smtClean="0"/>
              <a:t>12/29/20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DCD19E-3556-284C-8C0E-5B6B1EB35543}" type="slidenum">
              <a:rPr lang="en-US" smtClean="0"/>
              <a:t>‹#›</a:t>
            </a:fld>
            <a:endParaRPr lang="en-US"/>
          </a:p>
        </p:txBody>
      </p:sp>
    </p:spTree>
    <p:extLst>
      <p:ext uri="{BB962C8B-B14F-4D97-AF65-F5344CB8AC3E}">
        <p14:creationId xmlns:p14="http://schemas.microsoft.com/office/powerpoint/2010/main" val="20379050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https://</a:t>
            </a:r>
            <a:r>
              <a:rPr lang="en-US" dirty="0" err="1" smtClean="0"/>
              <a:t>bic-berkeley.github.io</a:t>
            </a:r>
            <a:r>
              <a:rPr lang="en-US" dirty="0" smtClean="0"/>
              <a:t>/psych-214-fall-2016/</a:t>
            </a:r>
            <a:r>
              <a:rPr lang="en-US" dirty="0" err="1" smtClean="0"/>
              <a:t>using_pythonpath.html</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solidFill>
                  <a:srgbClr val="222222"/>
                </a:solidFill>
                <a:latin typeface="Lucida Grande" charset="0"/>
              </a:rPr>
              <a:t>When importing a package, Python searches through the directories on </a:t>
            </a:r>
            <a:r>
              <a:rPr lang="en-US" dirty="0" err="1" smtClean="0"/>
              <a:t>sys.path</a:t>
            </a:r>
            <a:r>
              <a:rPr lang="en-US" dirty="0" smtClean="0">
                <a:solidFill>
                  <a:srgbClr val="222222"/>
                </a:solidFill>
                <a:latin typeface="Lucida Grande" charset="0"/>
              </a:rPr>
              <a:t> looking for the package subdirectory.</a:t>
            </a:r>
          </a:p>
          <a:p>
            <a:endParaRPr lang="en-US" dirty="0" smtClean="0">
              <a:solidFill>
                <a:srgbClr val="222222"/>
              </a:solidFill>
              <a:latin typeface="Lucida Grande" charset="0"/>
            </a:endParaRPr>
          </a:p>
          <a:p>
            <a:r>
              <a:rPr lang="en-US" dirty="0" smtClean="0"/>
              <a:t>Python interpreter  automatically creates a list of all of directories it will search for modules when importing.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cap="all" dirty="0" smtClean="0"/>
              <a:t>PYTHONPATH</a:t>
            </a:r>
          </a:p>
          <a:p>
            <a:r>
              <a:rPr lang="en-US" dirty="0" smtClean="0"/>
              <a:t>PYTHONPATH is related to </a:t>
            </a:r>
            <a:r>
              <a:rPr lang="en-US" dirty="0" err="1" smtClean="0"/>
              <a:t>sys.path</a:t>
            </a:r>
            <a:r>
              <a:rPr lang="en-US" dirty="0" smtClean="0"/>
              <a:t> very closely. PYTHONPATH is an environment variable that you set before running the Python interpreter. PYTHONPATH, if it exists, should contain directories that should be searched for modules when using import. If PYTHONPATH is set, Python will include the directories in </a:t>
            </a:r>
            <a:r>
              <a:rPr lang="en-US" dirty="0" err="1" smtClean="0"/>
              <a:t>sys.path</a:t>
            </a:r>
            <a:r>
              <a:rPr lang="en-US" dirty="0" smtClean="0"/>
              <a:t> for searching. Use a semicolon to separate multiple directories.</a:t>
            </a:r>
          </a:p>
          <a:p>
            <a:endParaRPr lang="en-US" dirty="0" smtClean="0"/>
          </a:p>
          <a:p>
            <a:r>
              <a:rPr lang="en-US" dirty="0" smtClean="0"/>
              <a:t>So, in order to import modules or packages, they need to reside in one of the paths listed in </a:t>
            </a:r>
            <a:r>
              <a:rPr lang="en-US" dirty="0" err="1" smtClean="0"/>
              <a:t>sys.path</a:t>
            </a:r>
            <a:r>
              <a:rPr lang="en-US" dirty="0" smtClean="0"/>
              <a:t>. You can modify the </a:t>
            </a:r>
            <a:r>
              <a:rPr lang="en-US" dirty="0" err="1" smtClean="0"/>
              <a:t>sys.path</a:t>
            </a:r>
            <a:r>
              <a:rPr lang="en-US" dirty="0" smtClean="0"/>
              <a:t> list manually if needed from within Python. It is just a regular list so it can be modified in all the normal ways. For example, you can append to the end of the list using </a:t>
            </a:r>
            <a:r>
              <a:rPr lang="en-US" dirty="0" err="1" smtClean="0"/>
              <a:t>sys.path.append</a:t>
            </a:r>
            <a:r>
              <a:rPr lang="en-US" dirty="0" smtClean="0"/>
              <a:t>() or to insert in an arbitrary position using </a:t>
            </a:r>
            <a:r>
              <a:rPr lang="en-US" dirty="0" err="1" smtClean="0"/>
              <a:t>sys.path.insert</a:t>
            </a:r>
            <a:r>
              <a:rPr lang="en-US" dirty="0" smtClean="0"/>
              <a:t>(). For more help, refer to</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C3DCD19E-3556-284C-8C0E-5B6B1EB35543}" type="slidenum">
              <a:rPr lang="en-US" smtClean="0"/>
              <a:t>7</a:t>
            </a:fld>
            <a:endParaRPr lang="en-US"/>
          </a:p>
        </p:txBody>
      </p:sp>
    </p:spTree>
    <p:extLst>
      <p:ext uri="{BB962C8B-B14F-4D97-AF65-F5344CB8AC3E}">
        <p14:creationId xmlns:p14="http://schemas.microsoft.com/office/powerpoint/2010/main" val="1803277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https://</a:t>
            </a:r>
            <a:r>
              <a:rPr lang="en-US" dirty="0" err="1" smtClean="0"/>
              <a:t>bic-berkeley.github.io</a:t>
            </a:r>
            <a:r>
              <a:rPr lang="en-US" dirty="0" smtClean="0"/>
              <a:t>/psych-214-fall-2016/</a:t>
            </a:r>
            <a:r>
              <a:rPr lang="en-US" dirty="0" err="1" smtClean="0"/>
              <a:t>using_pythonpath.html</a:t>
            </a:r>
            <a:endParaRPr lang="en-US" dirty="0" smtClean="0"/>
          </a:p>
          <a:p>
            <a:endParaRPr lang="en-US" dirty="0"/>
          </a:p>
        </p:txBody>
      </p:sp>
      <p:sp>
        <p:nvSpPr>
          <p:cNvPr id="4" name="Slide Number Placeholder 3"/>
          <p:cNvSpPr>
            <a:spLocks noGrp="1"/>
          </p:cNvSpPr>
          <p:nvPr>
            <p:ph type="sldNum" sz="quarter" idx="10"/>
          </p:nvPr>
        </p:nvSpPr>
        <p:spPr/>
        <p:txBody>
          <a:bodyPr/>
          <a:lstStyle/>
          <a:p>
            <a:fld id="{C3DCD19E-3556-284C-8C0E-5B6B1EB35543}" type="slidenum">
              <a:rPr lang="en-US" smtClean="0"/>
              <a:t>8</a:t>
            </a:fld>
            <a:endParaRPr lang="en-US"/>
          </a:p>
        </p:txBody>
      </p:sp>
    </p:spTree>
    <p:extLst>
      <p:ext uri="{BB962C8B-B14F-4D97-AF65-F5344CB8AC3E}">
        <p14:creationId xmlns:p14="http://schemas.microsoft.com/office/powerpoint/2010/main" val="1255661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4FF0283-3405-0C49-9DF2-C2137628C46D}" type="datetimeFigureOut">
              <a:rPr lang="en-US" smtClean="0"/>
              <a:t>12/29/20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B91B01-BE95-974C-88D3-E93810E14D11}" type="slidenum">
              <a:rPr lang="en-US" smtClean="0"/>
              <a:t>‹#›</a:t>
            </a:fld>
            <a:endParaRPr lang="en-US"/>
          </a:p>
        </p:txBody>
      </p:sp>
    </p:spTree>
    <p:extLst>
      <p:ext uri="{BB962C8B-B14F-4D97-AF65-F5344CB8AC3E}">
        <p14:creationId xmlns:p14="http://schemas.microsoft.com/office/powerpoint/2010/main" val="45602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FF0283-3405-0C49-9DF2-C2137628C46D}" type="datetimeFigureOut">
              <a:rPr lang="en-US" smtClean="0"/>
              <a:t>12/29/20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B91B01-BE95-974C-88D3-E93810E14D11}" type="slidenum">
              <a:rPr lang="en-US" smtClean="0"/>
              <a:t>‹#›</a:t>
            </a:fld>
            <a:endParaRPr lang="en-US"/>
          </a:p>
        </p:txBody>
      </p:sp>
    </p:spTree>
    <p:extLst>
      <p:ext uri="{BB962C8B-B14F-4D97-AF65-F5344CB8AC3E}">
        <p14:creationId xmlns:p14="http://schemas.microsoft.com/office/powerpoint/2010/main" val="1910796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FF0283-3405-0C49-9DF2-C2137628C46D}" type="datetimeFigureOut">
              <a:rPr lang="en-US" smtClean="0"/>
              <a:t>12/29/20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B91B01-BE95-974C-88D3-E93810E14D11}" type="slidenum">
              <a:rPr lang="en-US" smtClean="0"/>
              <a:t>‹#›</a:t>
            </a:fld>
            <a:endParaRPr lang="en-US"/>
          </a:p>
        </p:txBody>
      </p:sp>
    </p:spTree>
    <p:extLst>
      <p:ext uri="{BB962C8B-B14F-4D97-AF65-F5344CB8AC3E}">
        <p14:creationId xmlns:p14="http://schemas.microsoft.com/office/powerpoint/2010/main" val="1287360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FF0283-3405-0C49-9DF2-C2137628C46D}" type="datetimeFigureOut">
              <a:rPr lang="en-US" smtClean="0"/>
              <a:t>12/29/20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B91B01-BE95-974C-88D3-E93810E14D11}" type="slidenum">
              <a:rPr lang="en-US" smtClean="0"/>
              <a:t>‹#›</a:t>
            </a:fld>
            <a:endParaRPr lang="en-US"/>
          </a:p>
        </p:txBody>
      </p:sp>
    </p:spTree>
    <p:extLst>
      <p:ext uri="{BB962C8B-B14F-4D97-AF65-F5344CB8AC3E}">
        <p14:creationId xmlns:p14="http://schemas.microsoft.com/office/powerpoint/2010/main" val="1935543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FF0283-3405-0C49-9DF2-C2137628C46D}" type="datetimeFigureOut">
              <a:rPr lang="en-US" smtClean="0"/>
              <a:t>12/29/20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B91B01-BE95-974C-88D3-E93810E14D11}" type="slidenum">
              <a:rPr lang="en-US" smtClean="0"/>
              <a:t>‹#›</a:t>
            </a:fld>
            <a:endParaRPr lang="en-US"/>
          </a:p>
        </p:txBody>
      </p:sp>
    </p:spTree>
    <p:extLst>
      <p:ext uri="{BB962C8B-B14F-4D97-AF65-F5344CB8AC3E}">
        <p14:creationId xmlns:p14="http://schemas.microsoft.com/office/powerpoint/2010/main" val="594714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4FF0283-3405-0C49-9DF2-C2137628C46D}" type="datetimeFigureOut">
              <a:rPr lang="en-US" smtClean="0"/>
              <a:t>12/29/20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B91B01-BE95-974C-88D3-E93810E14D11}" type="slidenum">
              <a:rPr lang="en-US" smtClean="0"/>
              <a:t>‹#›</a:t>
            </a:fld>
            <a:endParaRPr lang="en-US"/>
          </a:p>
        </p:txBody>
      </p:sp>
    </p:spTree>
    <p:extLst>
      <p:ext uri="{BB962C8B-B14F-4D97-AF65-F5344CB8AC3E}">
        <p14:creationId xmlns:p14="http://schemas.microsoft.com/office/powerpoint/2010/main" val="980380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4FF0283-3405-0C49-9DF2-C2137628C46D}" type="datetimeFigureOut">
              <a:rPr lang="en-US" smtClean="0"/>
              <a:t>12/29/20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B91B01-BE95-974C-88D3-E93810E14D11}" type="slidenum">
              <a:rPr lang="en-US" smtClean="0"/>
              <a:t>‹#›</a:t>
            </a:fld>
            <a:endParaRPr lang="en-US"/>
          </a:p>
        </p:txBody>
      </p:sp>
    </p:spTree>
    <p:extLst>
      <p:ext uri="{BB962C8B-B14F-4D97-AF65-F5344CB8AC3E}">
        <p14:creationId xmlns:p14="http://schemas.microsoft.com/office/powerpoint/2010/main" val="1763464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4FF0283-3405-0C49-9DF2-C2137628C46D}" type="datetimeFigureOut">
              <a:rPr lang="en-US" smtClean="0"/>
              <a:t>12/29/20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B91B01-BE95-974C-88D3-E93810E14D11}" type="slidenum">
              <a:rPr lang="en-US" smtClean="0"/>
              <a:t>‹#›</a:t>
            </a:fld>
            <a:endParaRPr lang="en-US"/>
          </a:p>
        </p:txBody>
      </p:sp>
    </p:spTree>
    <p:extLst>
      <p:ext uri="{BB962C8B-B14F-4D97-AF65-F5344CB8AC3E}">
        <p14:creationId xmlns:p14="http://schemas.microsoft.com/office/powerpoint/2010/main" val="1133451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FF0283-3405-0C49-9DF2-C2137628C46D}" type="datetimeFigureOut">
              <a:rPr lang="en-US" smtClean="0"/>
              <a:t>12/29/20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B91B01-BE95-974C-88D3-E93810E14D11}" type="slidenum">
              <a:rPr lang="en-US" smtClean="0"/>
              <a:t>‹#›</a:t>
            </a:fld>
            <a:endParaRPr lang="en-US"/>
          </a:p>
        </p:txBody>
      </p:sp>
    </p:spTree>
    <p:extLst>
      <p:ext uri="{BB962C8B-B14F-4D97-AF65-F5344CB8AC3E}">
        <p14:creationId xmlns:p14="http://schemas.microsoft.com/office/powerpoint/2010/main" val="1733361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FF0283-3405-0C49-9DF2-C2137628C46D}" type="datetimeFigureOut">
              <a:rPr lang="en-US" smtClean="0"/>
              <a:t>12/29/20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B91B01-BE95-974C-88D3-E93810E14D11}" type="slidenum">
              <a:rPr lang="en-US" smtClean="0"/>
              <a:t>‹#›</a:t>
            </a:fld>
            <a:endParaRPr lang="en-US"/>
          </a:p>
        </p:txBody>
      </p:sp>
    </p:spTree>
    <p:extLst>
      <p:ext uri="{BB962C8B-B14F-4D97-AF65-F5344CB8AC3E}">
        <p14:creationId xmlns:p14="http://schemas.microsoft.com/office/powerpoint/2010/main" val="1984168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FF0283-3405-0C49-9DF2-C2137628C46D}" type="datetimeFigureOut">
              <a:rPr lang="en-US" smtClean="0"/>
              <a:t>12/29/20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B91B01-BE95-974C-88D3-E93810E14D11}" type="slidenum">
              <a:rPr lang="en-US" smtClean="0"/>
              <a:t>‹#›</a:t>
            </a:fld>
            <a:endParaRPr lang="en-US"/>
          </a:p>
        </p:txBody>
      </p:sp>
    </p:spTree>
    <p:extLst>
      <p:ext uri="{BB962C8B-B14F-4D97-AF65-F5344CB8AC3E}">
        <p14:creationId xmlns:p14="http://schemas.microsoft.com/office/powerpoint/2010/main" val="178676590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FF0283-3405-0C49-9DF2-C2137628C46D}" type="datetimeFigureOut">
              <a:rPr lang="en-US" smtClean="0"/>
              <a:t>12/29/20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B91B01-BE95-974C-88D3-E93810E14D11}" type="slidenum">
              <a:rPr lang="en-US" smtClean="0"/>
              <a:t>‹#›</a:t>
            </a:fld>
            <a:endParaRPr lang="en-US"/>
          </a:p>
        </p:txBody>
      </p:sp>
    </p:spTree>
    <p:extLst>
      <p:ext uri="{BB962C8B-B14F-4D97-AF65-F5344CB8AC3E}">
        <p14:creationId xmlns:p14="http://schemas.microsoft.com/office/powerpoint/2010/main" val="13173440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7.xml"/><Relationship Id="rId2"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Introduction to Computer Programming Lecture 2:…"/>
          <p:cNvSpPr txBox="1">
            <a:spLocks noGrp="1"/>
          </p:cNvSpPr>
          <p:nvPr>
            <p:ph type="ctrTitle"/>
          </p:nvPr>
        </p:nvSpPr>
        <p:spPr>
          <a:xfrm>
            <a:off x="2072164" y="1367628"/>
            <a:ext cx="7358063" cy="2321719"/>
          </a:xfrm>
          <a:prstGeom prst="rect">
            <a:avLst/>
          </a:prstGeom>
        </p:spPr>
        <p:txBody>
          <a:bodyPr>
            <a:normAutofit fontScale="90000"/>
          </a:bodyPr>
          <a:lstStyle/>
          <a:p>
            <a:pPr defTabSz="213590">
              <a:defRPr sz="4160"/>
            </a:pPr>
            <a:r>
              <a:rPr dirty="0"/>
              <a:t>Introduction to Computer Programming Lecture </a:t>
            </a:r>
            <a:r>
              <a:rPr lang="en-GB" dirty="0" smtClean="0"/>
              <a:t>6.3</a:t>
            </a:r>
            <a:r>
              <a:rPr dirty="0" smtClean="0"/>
              <a:t>:</a:t>
            </a:r>
            <a:endParaRPr dirty="0"/>
          </a:p>
          <a:p>
            <a:pPr defTabSz="213590">
              <a:defRPr sz="4160"/>
            </a:pPr>
            <a:r>
              <a:rPr dirty="0"/>
              <a:t> </a:t>
            </a:r>
          </a:p>
          <a:p>
            <a:pPr defTabSz="213590">
              <a:defRPr sz="4160" b="1">
                <a:latin typeface="Helvetica"/>
                <a:ea typeface="Helvetica"/>
                <a:cs typeface="Helvetica"/>
                <a:sym typeface="Helvetica"/>
              </a:defRPr>
            </a:pPr>
            <a:r>
              <a:rPr lang="en-US" dirty="0" smtClean="0"/>
              <a:t>Intro to the Command Line</a:t>
            </a:r>
            <a:endParaRPr dirty="0"/>
          </a:p>
        </p:txBody>
      </p:sp>
      <p:sp>
        <p:nvSpPr>
          <p:cNvPr id="120" name="Department of Engineering Mathematics"/>
          <p:cNvSpPr txBox="1"/>
          <p:nvPr/>
        </p:nvSpPr>
        <p:spPr>
          <a:xfrm>
            <a:off x="1929289" y="4397025"/>
            <a:ext cx="7358063" cy="794743"/>
          </a:xfrm>
          <a:prstGeom prst="rect">
            <a:avLst/>
          </a:prstGeom>
          <a:ln w="12700">
            <a:miter lim="400000"/>
          </a:ln>
          <a:extLst>
            <a:ext uri="{C572A759-6A51-4108-AA02-DFA0A04FC94B}">
              <ma14:wrappingTextBoxFlag xmlns:ma14="http://schemas.microsoft.com/office/mac/drawingml/2011/main" val="1"/>
            </a:ext>
          </a:extLst>
        </p:spPr>
        <p:txBody>
          <a:bodyPr lIns="35719" tIns="35719" rIns="35719" bIns="35719">
            <a:normAutofit/>
          </a:bodyPr>
          <a:lstStyle/>
          <a:p>
            <a:pPr algn="ctr" defTabSz="221806">
              <a:defRPr sz="2268"/>
            </a:pPr>
            <a:r>
              <a:rPr sz="1595" dirty="0"/>
              <a:t>Department of Engineering Mathematics</a:t>
            </a:r>
          </a:p>
          <a:p>
            <a:pPr defTabSz="221806">
              <a:defRPr sz="2268"/>
            </a:pPr>
            <a:endParaRPr sz="1595" dirty="0"/>
          </a:p>
        </p:txBody>
      </p:sp>
      <p:sp>
        <p:nvSpPr>
          <p:cNvPr id="122" name="Helmut Hauser"/>
          <p:cNvSpPr txBox="1"/>
          <p:nvPr/>
        </p:nvSpPr>
        <p:spPr>
          <a:xfrm>
            <a:off x="2072164" y="3999654"/>
            <a:ext cx="7358063" cy="794742"/>
          </a:xfrm>
          <a:prstGeom prst="rect">
            <a:avLst/>
          </a:prstGeom>
          <a:ln w="12700">
            <a:miter lim="400000"/>
          </a:ln>
          <a:extLst>
            <a:ext uri="{C572A759-6A51-4108-AA02-DFA0A04FC94B}">
              <ma14:wrappingTextBoxFlag xmlns:ma14="http://schemas.microsoft.com/office/mac/drawingml/2011/main" val="1"/>
            </a:ext>
          </a:extLst>
        </p:spPr>
        <p:txBody>
          <a:bodyPr lIns="35719" tIns="35719" rIns="35719" bIns="35719">
            <a:normAutofit/>
          </a:bodyPr>
          <a:lstStyle/>
          <a:p>
            <a:pPr algn="ctr" defTabSz="221806">
              <a:defRPr sz="3294"/>
            </a:pPr>
            <a:r>
              <a:rPr lang="en-GB" sz="2316" dirty="0"/>
              <a:t>Hemma Philamore </a:t>
            </a:r>
            <a:endParaRPr sz="2316" dirty="0"/>
          </a:p>
          <a:p>
            <a:pPr defTabSz="221806">
              <a:defRPr sz="1728"/>
            </a:pPr>
            <a:endParaRPr sz="1215" dirty="0"/>
          </a:p>
        </p:txBody>
      </p:sp>
    </p:spTree>
    <p:extLst>
      <p:ext uri="{BB962C8B-B14F-4D97-AF65-F5344CB8AC3E}">
        <p14:creationId xmlns:p14="http://schemas.microsoft.com/office/powerpoint/2010/main" val="3682699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71831" y="387276"/>
            <a:ext cx="8003689" cy="2062103"/>
          </a:xfrm>
          <a:prstGeom prst="rect">
            <a:avLst/>
          </a:prstGeom>
          <a:noFill/>
        </p:spPr>
        <p:txBody>
          <a:bodyPr wrap="square" rtlCol="0">
            <a:spAutoFit/>
          </a:bodyPr>
          <a:lstStyle/>
          <a:p>
            <a:pPr algn="ctr"/>
            <a:r>
              <a:rPr lang="en-US" sz="3600" dirty="0" smtClean="0"/>
              <a:t>IDE </a:t>
            </a:r>
          </a:p>
          <a:p>
            <a:pPr algn="ctr"/>
            <a:r>
              <a:rPr lang="en-US" sz="3200" dirty="0" smtClean="0"/>
              <a:t>(Integrated Development Environment) </a:t>
            </a:r>
          </a:p>
          <a:p>
            <a:pPr algn="ctr"/>
            <a:endParaRPr lang="en-US" sz="3600" dirty="0"/>
          </a:p>
          <a:p>
            <a:pPr algn="ctr"/>
            <a:endParaRPr lang="en-US" sz="2000" dirty="0"/>
          </a:p>
        </p:txBody>
      </p:sp>
      <p:sp>
        <p:nvSpPr>
          <p:cNvPr id="3" name="TextBox 2"/>
          <p:cNvSpPr txBox="1"/>
          <p:nvPr/>
        </p:nvSpPr>
        <p:spPr>
          <a:xfrm>
            <a:off x="1667434" y="2657139"/>
            <a:ext cx="8208085" cy="2400657"/>
          </a:xfrm>
          <a:prstGeom prst="rect">
            <a:avLst/>
          </a:prstGeom>
          <a:noFill/>
        </p:spPr>
        <p:txBody>
          <a:bodyPr wrap="square" rtlCol="0">
            <a:spAutoFit/>
          </a:bodyPr>
          <a:lstStyle/>
          <a:p>
            <a:r>
              <a:rPr lang="en-US" sz="2000" b="1" dirty="0" err="1" smtClean="0"/>
              <a:t>Spyder</a:t>
            </a:r>
            <a:r>
              <a:rPr lang="en-US" sz="2000" b="1" dirty="0" smtClean="0"/>
              <a:t>, </a:t>
            </a:r>
            <a:r>
              <a:rPr lang="en-US" sz="2000" dirty="0" err="1" smtClean="0"/>
              <a:t>PyCharm</a:t>
            </a:r>
            <a:r>
              <a:rPr lang="en-US" sz="2000" dirty="0" smtClean="0"/>
              <a:t>, Visual Studio Code</a:t>
            </a:r>
            <a:r>
              <a:rPr lang="mr-IN" sz="2000" dirty="0" smtClean="0"/>
              <a:t>…</a:t>
            </a:r>
            <a:endParaRPr lang="en-GB" sz="2000" dirty="0" smtClean="0"/>
          </a:p>
          <a:p>
            <a:endParaRPr lang="en-GB" sz="2000" dirty="0"/>
          </a:p>
          <a:p>
            <a:r>
              <a:rPr lang="en-GB" sz="2000" dirty="0"/>
              <a:t>C</a:t>
            </a:r>
            <a:r>
              <a:rPr lang="en-GB" sz="2000" dirty="0" smtClean="0"/>
              <a:t>ombining </a:t>
            </a:r>
            <a:r>
              <a:rPr lang="en-GB" sz="2000" dirty="0"/>
              <a:t>common activities of writing software </a:t>
            </a:r>
            <a:r>
              <a:rPr lang="en-GB" sz="2000" dirty="0" smtClean="0"/>
              <a:t>in </a:t>
            </a:r>
            <a:r>
              <a:rPr lang="en-GB" sz="2000" dirty="0"/>
              <a:t>a single application: </a:t>
            </a:r>
            <a:endParaRPr lang="en-GB" sz="2000" dirty="0" smtClean="0"/>
          </a:p>
          <a:p>
            <a:pPr marL="742950" lvl="1" indent="-285750">
              <a:lnSpc>
                <a:spcPct val="150000"/>
              </a:lnSpc>
              <a:buFont typeface="Arial" charset="0"/>
              <a:buChar char="•"/>
            </a:pPr>
            <a:r>
              <a:rPr lang="en-GB" sz="2000" b="1" dirty="0" smtClean="0"/>
              <a:t>Editing</a:t>
            </a:r>
            <a:r>
              <a:rPr lang="en-GB" sz="2000" dirty="0" smtClean="0"/>
              <a:t> (syntax highlighting, autocomplete</a:t>
            </a:r>
            <a:r>
              <a:rPr lang="mr-IN" sz="2000" dirty="0" smtClean="0"/>
              <a:t>…</a:t>
            </a:r>
            <a:r>
              <a:rPr lang="en-GB" sz="2000" dirty="0" smtClean="0"/>
              <a:t>)</a:t>
            </a:r>
          </a:p>
          <a:p>
            <a:pPr marL="742950" lvl="1" indent="-285750">
              <a:lnSpc>
                <a:spcPct val="150000"/>
              </a:lnSpc>
              <a:buFont typeface="Arial" charset="0"/>
              <a:buChar char="•"/>
            </a:pPr>
            <a:r>
              <a:rPr lang="en-GB" sz="2000" b="1" dirty="0" smtClean="0"/>
              <a:t>Running </a:t>
            </a:r>
            <a:r>
              <a:rPr lang="en-GB" sz="2000" dirty="0" smtClean="0"/>
              <a:t>(GUI, program &amp; output within same window)</a:t>
            </a:r>
          </a:p>
          <a:p>
            <a:pPr marL="742950" lvl="1" indent="-285750">
              <a:lnSpc>
                <a:spcPct val="150000"/>
              </a:lnSpc>
              <a:buFont typeface="Arial" charset="0"/>
              <a:buChar char="•"/>
            </a:pPr>
            <a:r>
              <a:rPr lang="en-GB" sz="2000" b="1" dirty="0" smtClean="0"/>
              <a:t>Debugging</a:t>
            </a:r>
            <a:r>
              <a:rPr lang="en-GB" sz="2000" dirty="0" smtClean="0"/>
              <a:t> (hints and warnings)</a:t>
            </a:r>
            <a:endParaRPr lang="en-US" sz="2000" dirty="0"/>
          </a:p>
        </p:txBody>
      </p:sp>
    </p:spTree>
    <p:extLst>
      <p:ext uri="{BB962C8B-B14F-4D97-AF65-F5344CB8AC3E}">
        <p14:creationId xmlns:p14="http://schemas.microsoft.com/office/powerpoint/2010/main" val="663907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i.imgur.com/PJME67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4653" y="1716504"/>
            <a:ext cx="6648450" cy="364807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3"/>
          <a:stretch>
            <a:fillRect/>
          </a:stretch>
        </p:blipFill>
        <p:spPr>
          <a:xfrm>
            <a:off x="2412302" y="1956122"/>
            <a:ext cx="1255943" cy="1584420"/>
          </a:xfrm>
          <a:prstGeom prst="rect">
            <a:avLst/>
          </a:prstGeom>
          <a:solidFill>
            <a:schemeClr val="bg1"/>
          </a:solidFill>
          <a:ln w="19050">
            <a:solidFill>
              <a:schemeClr val="accent1">
                <a:shade val="50000"/>
              </a:schemeClr>
            </a:solidFill>
          </a:ln>
        </p:spPr>
      </p:pic>
      <p:pic>
        <p:nvPicPr>
          <p:cNvPr id="3" name="Picture 2"/>
          <p:cNvPicPr>
            <a:picLocks noChangeAspect="1"/>
          </p:cNvPicPr>
          <p:nvPr/>
        </p:nvPicPr>
        <p:blipFill>
          <a:blip r:embed="rId4"/>
          <a:stretch>
            <a:fillRect/>
          </a:stretch>
        </p:blipFill>
        <p:spPr>
          <a:xfrm>
            <a:off x="8289454" y="2365791"/>
            <a:ext cx="1016000" cy="1174750"/>
          </a:xfrm>
          <a:prstGeom prst="rect">
            <a:avLst/>
          </a:prstGeom>
          <a:ln w="19050">
            <a:solidFill>
              <a:schemeClr val="accent1">
                <a:shade val="50000"/>
              </a:schemeClr>
            </a:solidFill>
          </a:ln>
        </p:spPr>
      </p:pic>
      <p:sp>
        <p:nvSpPr>
          <p:cNvPr id="4" name="TextBox 3"/>
          <p:cNvSpPr txBox="1"/>
          <p:nvPr/>
        </p:nvSpPr>
        <p:spPr>
          <a:xfrm>
            <a:off x="2606222" y="1586790"/>
            <a:ext cx="868101" cy="369332"/>
          </a:xfrm>
          <a:prstGeom prst="rect">
            <a:avLst/>
          </a:prstGeom>
          <a:noFill/>
        </p:spPr>
        <p:txBody>
          <a:bodyPr wrap="square" rtlCol="0">
            <a:spAutoFit/>
          </a:bodyPr>
          <a:lstStyle/>
          <a:p>
            <a:r>
              <a:rPr lang="en-US" smtClean="0"/>
              <a:t>Python</a:t>
            </a:r>
            <a:endParaRPr lang="en-US"/>
          </a:p>
        </p:txBody>
      </p:sp>
      <p:sp>
        <p:nvSpPr>
          <p:cNvPr id="6" name="TextBox 5"/>
          <p:cNvSpPr txBox="1"/>
          <p:nvPr/>
        </p:nvSpPr>
        <p:spPr>
          <a:xfrm>
            <a:off x="8026129" y="1956122"/>
            <a:ext cx="1823926" cy="369332"/>
          </a:xfrm>
          <a:prstGeom prst="rect">
            <a:avLst/>
          </a:prstGeom>
          <a:noFill/>
        </p:spPr>
        <p:txBody>
          <a:bodyPr wrap="square" rtlCol="0">
            <a:spAutoFit/>
          </a:bodyPr>
          <a:lstStyle/>
          <a:p>
            <a:r>
              <a:rPr lang="en-US" smtClean="0"/>
              <a:t>Machine Code</a:t>
            </a:r>
            <a:endParaRPr lang="en-US" dirty="0"/>
          </a:p>
        </p:txBody>
      </p:sp>
    </p:spTree>
    <p:extLst>
      <p:ext uri="{BB962C8B-B14F-4D97-AF65-F5344CB8AC3E}">
        <p14:creationId xmlns:p14="http://schemas.microsoft.com/office/powerpoint/2010/main" val="80119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34924" y="577516"/>
            <a:ext cx="6465346" cy="646331"/>
          </a:xfrm>
          <a:prstGeom prst="rect">
            <a:avLst/>
          </a:prstGeom>
          <a:noFill/>
        </p:spPr>
        <p:txBody>
          <a:bodyPr wrap="square" rtlCol="0">
            <a:spAutoFit/>
          </a:bodyPr>
          <a:lstStyle/>
          <a:p>
            <a:pPr algn="ctr"/>
            <a:r>
              <a:rPr lang="en-US" sz="3600" dirty="0" smtClean="0"/>
              <a:t>Run python from command line </a:t>
            </a:r>
            <a:endParaRPr lang="en-US" sz="3600" dirty="0"/>
          </a:p>
        </p:txBody>
      </p:sp>
      <p:pic>
        <p:nvPicPr>
          <p:cNvPr id="2050" name="Picture 2" descr="ow To Use Terminal On Your Mac - macRepor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6356" y="2181726"/>
            <a:ext cx="1395663" cy="139566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 Command Prompt Alternatives to Replace the Defaul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6047" y="4345013"/>
            <a:ext cx="1315972" cy="126972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545305" y="2617947"/>
            <a:ext cx="5390147" cy="523220"/>
          </a:xfrm>
          <a:prstGeom prst="rect">
            <a:avLst/>
          </a:prstGeom>
          <a:noFill/>
        </p:spPr>
        <p:txBody>
          <a:bodyPr wrap="square" rtlCol="0">
            <a:spAutoFit/>
          </a:bodyPr>
          <a:lstStyle/>
          <a:p>
            <a:r>
              <a:rPr lang="en-US" sz="2800" dirty="0" smtClean="0"/>
              <a:t>Terminal </a:t>
            </a:r>
            <a:r>
              <a:rPr lang="en-US" sz="2800" smtClean="0"/>
              <a:t>(Mac</a:t>
            </a:r>
            <a:r>
              <a:rPr lang="en-US" sz="2800" dirty="0" smtClean="0"/>
              <a:t>, Linux)</a:t>
            </a:r>
            <a:endParaRPr lang="en-US" sz="2800" dirty="0"/>
          </a:p>
        </p:txBody>
      </p:sp>
      <p:sp>
        <p:nvSpPr>
          <p:cNvPr id="6" name="TextBox 5"/>
          <p:cNvSpPr txBox="1"/>
          <p:nvPr/>
        </p:nvSpPr>
        <p:spPr>
          <a:xfrm>
            <a:off x="3545305" y="4718265"/>
            <a:ext cx="5390147" cy="523220"/>
          </a:xfrm>
          <a:prstGeom prst="rect">
            <a:avLst/>
          </a:prstGeom>
          <a:noFill/>
        </p:spPr>
        <p:txBody>
          <a:bodyPr wrap="square" rtlCol="0">
            <a:spAutoFit/>
          </a:bodyPr>
          <a:lstStyle/>
          <a:p>
            <a:r>
              <a:rPr lang="en-US" sz="2800" dirty="0" smtClean="0"/>
              <a:t>Command prompt (Windows)</a:t>
            </a:r>
            <a:endParaRPr lang="en-US" sz="2800" dirty="0"/>
          </a:p>
        </p:txBody>
      </p:sp>
    </p:spTree>
    <p:extLst>
      <p:ext uri="{BB962C8B-B14F-4D97-AF65-F5344CB8AC3E}">
        <p14:creationId xmlns:p14="http://schemas.microsoft.com/office/powerpoint/2010/main" val="12124096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88291" y="198325"/>
            <a:ext cx="5858468" cy="1200329"/>
          </a:xfrm>
          <a:prstGeom prst="rect">
            <a:avLst/>
          </a:prstGeom>
        </p:spPr>
        <p:txBody>
          <a:bodyPr wrap="square">
            <a:spAutoFit/>
          </a:bodyPr>
          <a:lstStyle/>
          <a:p>
            <a:pPr>
              <a:lnSpc>
                <a:spcPct val="150000"/>
              </a:lnSpc>
              <a:defRPr sz="2800"/>
            </a:pPr>
            <a:r>
              <a:rPr lang="en-US" sz="2400" dirty="0" smtClean="0">
                <a:latin typeface="Helvetica"/>
                <a:ea typeface="Helvetica"/>
                <a:cs typeface="Helvetica"/>
                <a:sym typeface="Helvetica"/>
              </a:rPr>
              <a:t>Change directory: </a:t>
            </a:r>
            <a:r>
              <a:rPr lang="en-US" sz="2400" dirty="0" smtClean="0">
                <a:latin typeface="Courier" charset="0"/>
                <a:ea typeface="Courier" charset="0"/>
                <a:cs typeface="Courier" charset="0"/>
                <a:sym typeface="Helvetica"/>
              </a:rPr>
              <a:t>cd</a:t>
            </a:r>
          </a:p>
          <a:p>
            <a:pPr>
              <a:lnSpc>
                <a:spcPct val="150000"/>
              </a:lnSpc>
              <a:defRPr sz="2800"/>
            </a:pPr>
            <a:r>
              <a:rPr lang="en-US" sz="2400" dirty="0" smtClean="0">
                <a:latin typeface="Helvetica"/>
                <a:ea typeface="Helvetica"/>
                <a:cs typeface="Helvetica"/>
                <a:sym typeface="Helvetica"/>
              </a:rPr>
              <a:t>Run python: </a:t>
            </a:r>
            <a:r>
              <a:rPr lang="en-US" sz="2400" dirty="0" smtClean="0">
                <a:latin typeface="Courier" charset="0"/>
                <a:ea typeface="Courier" charset="0"/>
                <a:cs typeface="Courier" charset="0"/>
                <a:sym typeface="Helvetica"/>
              </a:rPr>
              <a:t>python</a:t>
            </a:r>
            <a:r>
              <a:rPr lang="en-US" sz="2400" dirty="0" smtClean="0">
                <a:latin typeface="Helvetica"/>
                <a:ea typeface="Helvetica"/>
                <a:cs typeface="Helvetica"/>
                <a:sym typeface="Helvetica"/>
              </a:rPr>
              <a:t> &lt;filename&gt;</a:t>
            </a:r>
            <a:endParaRPr lang="en-US" sz="2400" dirty="0">
              <a:latin typeface="Courier" charset="0"/>
              <a:ea typeface="Courier" charset="0"/>
              <a:cs typeface="Courier" charset="0"/>
            </a:endParaRPr>
          </a:p>
        </p:txBody>
      </p:sp>
      <p:sp>
        <p:nvSpPr>
          <p:cNvPr id="4" name="AutoShape 2" descr="older Icon"/>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45" name="Group 44"/>
          <p:cNvGrpSpPr/>
          <p:nvPr/>
        </p:nvGrpSpPr>
        <p:grpSpPr>
          <a:xfrm>
            <a:off x="1907097" y="1623457"/>
            <a:ext cx="9823883" cy="4791788"/>
            <a:chOff x="1917854" y="1684331"/>
            <a:chExt cx="9823883" cy="4791788"/>
          </a:xfrm>
        </p:grpSpPr>
        <p:pic>
          <p:nvPicPr>
            <p:cNvPr id="5" name="Picture 4"/>
            <p:cNvPicPr>
              <a:picLocks noChangeAspect="1"/>
            </p:cNvPicPr>
            <p:nvPr/>
          </p:nvPicPr>
          <p:blipFill>
            <a:blip r:embed="rId2"/>
            <a:stretch>
              <a:fillRect/>
            </a:stretch>
          </p:blipFill>
          <p:spPr>
            <a:xfrm>
              <a:off x="5298886" y="2036546"/>
              <a:ext cx="1058078" cy="907099"/>
            </a:xfrm>
            <a:prstGeom prst="rect">
              <a:avLst/>
            </a:prstGeom>
          </p:spPr>
        </p:pic>
        <p:pic>
          <p:nvPicPr>
            <p:cNvPr id="7" name="Picture 6"/>
            <p:cNvPicPr>
              <a:picLocks noChangeAspect="1"/>
            </p:cNvPicPr>
            <p:nvPr/>
          </p:nvPicPr>
          <p:blipFill>
            <a:blip r:embed="rId3"/>
            <a:stretch>
              <a:fillRect/>
            </a:stretch>
          </p:blipFill>
          <p:spPr>
            <a:xfrm>
              <a:off x="10159341" y="5225962"/>
              <a:ext cx="853212" cy="957943"/>
            </a:xfrm>
            <a:prstGeom prst="rect">
              <a:avLst/>
            </a:prstGeom>
          </p:spPr>
        </p:pic>
        <p:pic>
          <p:nvPicPr>
            <p:cNvPr id="10" name="Picture 9"/>
            <p:cNvPicPr>
              <a:picLocks noChangeAspect="1"/>
            </p:cNvPicPr>
            <p:nvPr/>
          </p:nvPicPr>
          <p:blipFill>
            <a:blip r:embed="rId2"/>
            <a:stretch>
              <a:fillRect/>
            </a:stretch>
          </p:blipFill>
          <p:spPr>
            <a:xfrm>
              <a:off x="8679918" y="3595614"/>
              <a:ext cx="1058078" cy="907099"/>
            </a:xfrm>
            <a:prstGeom prst="rect">
              <a:avLst/>
            </a:prstGeom>
          </p:spPr>
        </p:pic>
        <p:cxnSp>
          <p:nvCxnSpPr>
            <p:cNvPr id="12" name="Elbow Connector 11"/>
            <p:cNvCxnSpPr>
              <a:stCxn id="5" idx="2"/>
            </p:cNvCxnSpPr>
            <p:nvPr/>
          </p:nvCxnSpPr>
          <p:spPr>
            <a:xfrm rot="5400000">
              <a:off x="3957968" y="1725656"/>
              <a:ext cx="651969" cy="3087947"/>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5" idx="2"/>
              <a:endCxn id="10" idx="0"/>
            </p:cNvCxnSpPr>
            <p:nvPr/>
          </p:nvCxnSpPr>
          <p:spPr>
            <a:xfrm rot="16200000" flipH="1">
              <a:off x="7192457" y="1579113"/>
              <a:ext cx="651969" cy="3381032"/>
            </a:xfrm>
            <a:prstGeom prst="bentConnector3">
              <a:avLst/>
            </a:prstGeom>
          </p:spPr>
          <p:style>
            <a:lnRef idx="1">
              <a:schemeClr val="accent1"/>
            </a:lnRef>
            <a:fillRef idx="0">
              <a:schemeClr val="accent1"/>
            </a:fillRef>
            <a:effectRef idx="0">
              <a:schemeClr val="accent1"/>
            </a:effectRef>
            <a:fontRef idx="minor">
              <a:schemeClr val="tx1"/>
            </a:fontRef>
          </p:style>
        </p:cxnSp>
        <p:pic>
          <p:nvPicPr>
            <p:cNvPr id="21" name="Picture 20"/>
            <p:cNvPicPr>
              <a:picLocks noChangeAspect="1"/>
            </p:cNvPicPr>
            <p:nvPr/>
          </p:nvPicPr>
          <p:blipFill>
            <a:blip r:embed="rId3"/>
            <a:stretch>
              <a:fillRect/>
            </a:stretch>
          </p:blipFill>
          <p:spPr>
            <a:xfrm>
              <a:off x="7473807" y="5235469"/>
              <a:ext cx="853212" cy="957943"/>
            </a:xfrm>
            <a:prstGeom prst="rect">
              <a:avLst/>
            </a:prstGeom>
          </p:spPr>
        </p:pic>
        <p:pic>
          <p:nvPicPr>
            <p:cNvPr id="22" name="Picture 21"/>
            <p:cNvPicPr>
              <a:picLocks noChangeAspect="1"/>
            </p:cNvPicPr>
            <p:nvPr/>
          </p:nvPicPr>
          <p:blipFill>
            <a:blip r:embed="rId3"/>
            <a:stretch>
              <a:fillRect/>
            </a:stretch>
          </p:blipFill>
          <p:spPr>
            <a:xfrm>
              <a:off x="4525110" y="3642905"/>
              <a:ext cx="853212" cy="957943"/>
            </a:xfrm>
            <a:prstGeom prst="rect">
              <a:avLst/>
            </a:prstGeom>
          </p:spPr>
        </p:pic>
        <p:cxnSp>
          <p:nvCxnSpPr>
            <p:cNvPr id="25" name="Straight Connector 24"/>
            <p:cNvCxnSpPr/>
            <p:nvPr/>
          </p:nvCxnSpPr>
          <p:spPr>
            <a:xfrm flipH="1">
              <a:off x="4927935" y="3269629"/>
              <a:ext cx="1" cy="352213"/>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37" idx="2"/>
              <a:endCxn id="21" idx="0"/>
            </p:cNvCxnSpPr>
            <p:nvPr/>
          </p:nvCxnSpPr>
          <p:spPr>
            <a:xfrm rot="5400000">
              <a:off x="8340724" y="4367237"/>
              <a:ext cx="427922" cy="1308543"/>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37" idx="2"/>
              <a:endCxn id="7" idx="0"/>
            </p:cNvCxnSpPr>
            <p:nvPr/>
          </p:nvCxnSpPr>
          <p:spPr>
            <a:xfrm rot="16200000" flipH="1">
              <a:off x="9688244" y="4328258"/>
              <a:ext cx="418415" cy="1376991"/>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5108232" y="1684331"/>
              <a:ext cx="1439384" cy="369332"/>
            </a:xfrm>
            <a:prstGeom prst="rect">
              <a:avLst/>
            </a:prstGeom>
            <a:noFill/>
          </p:spPr>
          <p:txBody>
            <a:bodyPr wrap="square" rtlCol="0">
              <a:spAutoFit/>
            </a:bodyPr>
            <a:lstStyle/>
            <a:p>
              <a:pPr algn="ctr"/>
              <a:r>
                <a:rPr lang="en-US" smtClean="0"/>
                <a:t>Documents</a:t>
              </a:r>
              <a:endParaRPr lang="en-US" dirty="0"/>
            </a:p>
          </p:txBody>
        </p:sp>
        <p:sp>
          <p:nvSpPr>
            <p:cNvPr id="37" name="TextBox 36"/>
            <p:cNvSpPr txBox="1"/>
            <p:nvPr/>
          </p:nvSpPr>
          <p:spPr>
            <a:xfrm>
              <a:off x="8489264" y="4438215"/>
              <a:ext cx="1439384" cy="369332"/>
            </a:xfrm>
            <a:prstGeom prst="rect">
              <a:avLst/>
            </a:prstGeom>
            <a:noFill/>
          </p:spPr>
          <p:txBody>
            <a:bodyPr wrap="square" rtlCol="0">
              <a:spAutoFit/>
            </a:bodyPr>
            <a:lstStyle/>
            <a:p>
              <a:pPr algn="ctr"/>
              <a:r>
                <a:rPr lang="en-US" dirty="0" smtClean="0"/>
                <a:t>6_2</a:t>
              </a:r>
              <a:endParaRPr lang="en-US" dirty="0"/>
            </a:p>
          </p:txBody>
        </p:sp>
        <p:sp>
          <p:nvSpPr>
            <p:cNvPr id="38" name="TextBox 37"/>
            <p:cNvSpPr txBox="1"/>
            <p:nvPr/>
          </p:nvSpPr>
          <p:spPr>
            <a:xfrm>
              <a:off x="1917854" y="4456707"/>
              <a:ext cx="1439384" cy="369332"/>
            </a:xfrm>
            <a:prstGeom prst="rect">
              <a:avLst/>
            </a:prstGeom>
            <a:noFill/>
          </p:spPr>
          <p:txBody>
            <a:bodyPr wrap="square" rtlCol="0">
              <a:spAutoFit/>
            </a:bodyPr>
            <a:lstStyle/>
            <a:p>
              <a:pPr algn="ctr"/>
              <a:r>
                <a:rPr lang="en-US" dirty="0"/>
                <a:t>5_2</a:t>
              </a:r>
            </a:p>
          </p:txBody>
        </p:sp>
        <p:sp>
          <p:nvSpPr>
            <p:cNvPr id="39" name="TextBox 38"/>
            <p:cNvSpPr txBox="1"/>
            <p:nvPr/>
          </p:nvSpPr>
          <p:spPr>
            <a:xfrm>
              <a:off x="9601324" y="6097279"/>
              <a:ext cx="2140413" cy="369332"/>
            </a:xfrm>
            <a:prstGeom prst="rect">
              <a:avLst/>
            </a:prstGeom>
            <a:noFill/>
          </p:spPr>
          <p:txBody>
            <a:bodyPr wrap="square" rtlCol="0">
              <a:spAutoFit/>
            </a:bodyPr>
            <a:lstStyle/>
            <a:p>
              <a:pPr algn="ctr"/>
              <a:r>
                <a:rPr lang="en-US" dirty="0" err="1" smtClean="0"/>
                <a:t>user_lib.py</a:t>
              </a:r>
              <a:endParaRPr lang="en-US" dirty="0"/>
            </a:p>
          </p:txBody>
        </p:sp>
        <p:sp>
          <p:nvSpPr>
            <p:cNvPr id="40" name="TextBox 39"/>
            <p:cNvSpPr txBox="1"/>
            <p:nvPr/>
          </p:nvSpPr>
          <p:spPr>
            <a:xfrm>
              <a:off x="8519793" y="6106787"/>
              <a:ext cx="1439384" cy="369332"/>
            </a:xfrm>
            <a:prstGeom prst="rect">
              <a:avLst/>
            </a:prstGeom>
            <a:noFill/>
          </p:spPr>
          <p:txBody>
            <a:bodyPr wrap="square" rtlCol="0">
              <a:spAutoFit/>
            </a:bodyPr>
            <a:lstStyle/>
            <a:p>
              <a:pPr algn="ctr"/>
              <a:r>
                <a:rPr lang="en-US" dirty="0" err="1" smtClean="0"/>
                <a:t>main.py</a:t>
              </a:r>
              <a:endParaRPr lang="en-US" dirty="0"/>
            </a:p>
          </p:txBody>
        </p:sp>
        <p:sp>
          <p:nvSpPr>
            <p:cNvPr id="44" name="TextBox 43"/>
            <p:cNvSpPr txBox="1"/>
            <p:nvPr/>
          </p:nvSpPr>
          <p:spPr>
            <a:xfrm>
              <a:off x="6054432" y="4513729"/>
              <a:ext cx="1586854" cy="369332"/>
            </a:xfrm>
            <a:prstGeom prst="rect">
              <a:avLst/>
            </a:prstGeom>
            <a:noFill/>
          </p:spPr>
          <p:txBody>
            <a:bodyPr wrap="square" rtlCol="0">
              <a:spAutoFit/>
            </a:bodyPr>
            <a:lstStyle/>
            <a:p>
              <a:pPr algn="ctr"/>
              <a:r>
                <a:rPr lang="en-US" smtClean="0"/>
                <a:t>a_program.py</a:t>
              </a:r>
              <a:endParaRPr lang="en-US" dirty="0"/>
            </a:p>
          </p:txBody>
        </p:sp>
      </p:grpSp>
      <p:sp>
        <p:nvSpPr>
          <p:cNvPr id="46" name="Rectangle 45"/>
          <p:cNvSpPr/>
          <p:nvPr/>
        </p:nvSpPr>
        <p:spPr>
          <a:xfrm>
            <a:off x="304800" y="1623456"/>
            <a:ext cx="11435613" cy="49531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3"/>
          <p:cNvPicPr>
            <a:picLocks noChangeAspect="1"/>
          </p:cNvPicPr>
          <p:nvPr/>
        </p:nvPicPr>
        <p:blipFill>
          <a:blip r:embed="rId3"/>
          <a:stretch>
            <a:fillRect/>
          </a:stretch>
        </p:blipFill>
        <p:spPr>
          <a:xfrm>
            <a:off x="3357896" y="5178548"/>
            <a:ext cx="853212" cy="957943"/>
          </a:xfrm>
          <a:prstGeom prst="rect">
            <a:avLst/>
          </a:prstGeom>
        </p:spPr>
      </p:pic>
      <p:pic>
        <p:nvPicPr>
          <p:cNvPr id="41" name="Picture 40"/>
          <p:cNvPicPr>
            <a:picLocks noChangeAspect="1"/>
          </p:cNvPicPr>
          <p:nvPr/>
        </p:nvPicPr>
        <p:blipFill>
          <a:blip r:embed="rId3"/>
          <a:stretch>
            <a:fillRect/>
          </a:stretch>
        </p:blipFill>
        <p:spPr>
          <a:xfrm>
            <a:off x="1230379" y="5174595"/>
            <a:ext cx="853212" cy="957943"/>
          </a:xfrm>
          <a:prstGeom prst="rect">
            <a:avLst/>
          </a:prstGeom>
        </p:spPr>
      </p:pic>
      <p:cxnSp>
        <p:nvCxnSpPr>
          <p:cNvPr id="42" name="Elbow Connector 41"/>
          <p:cNvCxnSpPr/>
          <p:nvPr/>
        </p:nvCxnSpPr>
        <p:spPr>
          <a:xfrm rot="5400000">
            <a:off x="1950239" y="4462925"/>
            <a:ext cx="418416" cy="100492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3" name="Elbow Connector 42"/>
          <p:cNvCxnSpPr>
            <a:endCxn id="50" idx="0"/>
          </p:cNvCxnSpPr>
          <p:nvPr/>
        </p:nvCxnSpPr>
        <p:spPr>
          <a:xfrm rot="16200000" flipH="1">
            <a:off x="3012021" y="4406066"/>
            <a:ext cx="422369" cy="1122593"/>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2751699" y="6036374"/>
            <a:ext cx="2140413" cy="369332"/>
          </a:xfrm>
          <a:prstGeom prst="rect">
            <a:avLst/>
          </a:prstGeom>
          <a:noFill/>
        </p:spPr>
        <p:txBody>
          <a:bodyPr wrap="square" rtlCol="0">
            <a:spAutoFit/>
          </a:bodyPr>
          <a:lstStyle/>
          <a:p>
            <a:pPr algn="ctr"/>
            <a:r>
              <a:rPr lang="en-US" dirty="0" err="1" smtClean="0"/>
              <a:t>myClass.py</a:t>
            </a:r>
            <a:endParaRPr lang="en-US" dirty="0"/>
          </a:p>
        </p:txBody>
      </p:sp>
      <p:sp>
        <p:nvSpPr>
          <p:cNvPr id="50" name="TextBox 49"/>
          <p:cNvSpPr txBox="1"/>
          <p:nvPr/>
        </p:nvSpPr>
        <p:spPr>
          <a:xfrm>
            <a:off x="855181" y="6034488"/>
            <a:ext cx="1439384" cy="369332"/>
          </a:xfrm>
          <a:prstGeom prst="rect">
            <a:avLst/>
          </a:prstGeom>
          <a:noFill/>
        </p:spPr>
        <p:txBody>
          <a:bodyPr wrap="square" rtlCol="0">
            <a:spAutoFit/>
          </a:bodyPr>
          <a:lstStyle/>
          <a:p>
            <a:pPr algn="ctr"/>
            <a:r>
              <a:rPr lang="en-US" dirty="0" smtClean="0"/>
              <a:t>__</a:t>
            </a:r>
            <a:r>
              <a:rPr lang="en-US" dirty="0" err="1" smtClean="0"/>
              <a:t>init</a:t>
            </a:r>
            <a:r>
              <a:rPr lang="en-US" dirty="0" smtClean="0"/>
              <a:t>__.</a:t>
            </a:r>
            <a:r>
              <a:rPr lang="en-US" dirty="0" err="1" smtClean="0"/>
              <a:t>py</a:t>
            </a:r>
            <a:endParaRPr lang="en-US" dirty="0"/>
          </a:p>
        </p:txBody>
      </p:sp>
      <p:pic>
        <p:nvPicPr>
          <p:cNvPr id="51" name="Picture 50"/>
          <p:cNvPicPr>
            <a:picLocks noChangeAspect="1"/>
          </p:cNvPicPr>
          <p:nvPr/>
        </p:nvPicPr>
        <p:blipFill>
          <a:blip r:embed="rId2"/>
          <a:stretch>
            <a:fillRect/>
          </a:stretch>
        </p:blipFill>
        <p:spPr>
          <a:xfrm>
            <a:off x="2159447" y="3532768"/>
            <a:ext cx="1058078" cy="907099"/>
          </a:xfrm>
          <a:prstGeom prst="rect">
            <a:avLst/>
          </a:prstGeom>
        </p:spPr>
      </p:pic>
      <p:pic>
        <p:nvPicPr>
          <p:cNvPr id="52" name="Picture 51"/>
          <p:cNvPicPr>
            <a:picLocks noChangeAspect="1"/>
          </p:cNvPicPr>
          <p:nvPr/>
        </p:nvPicPr>
        <p:blipFill>
          <a:blip r:embed="rId3"/>
          <a:stretch>
            <a:fillRect/>
          </a:stretch>
        </p:blipFill>
        <p:spPr>
          <a:xfrm>
            <a:off x="6430420" y="3604064"/>
            <a:ext cx="853212" cy="957943"/>
          </a:xfrm>
          <a:prstGeom prst="rect">
            <a:avLst/>
          </a:prstGeom>
        </p:spPr>
      </p:pic>
      <p:cxnSp>
        <p:nvCxnSpPr>
          <p:cNvPr id="53" name="Straight Connector 52"/>
          <p:cNvCxnSpPr/>
          <p:nvPr/>
        </p:nvCxnSpPr>
        <p:spPr>
          <a:xfrm flipH="1">
            <a:off x="6782664" y="3208755"/>
            <a:ext cx="1" cy="352213"/>
          </a:xfrm>
          <a:prstGeom prst="line">
            <a:avLst/>
          </a:prstGeom>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4158208" y="4410529"/>
            <a:ext cx="1439384" cy="369332"/>
          </a:xfrm>
          <a:prstGeom prst="rect">
            <a:avLst/>
          </a:prstGeom>
          <a:noFill/>
        </p:spPr>
        <p:txBody>
          <a:bodyPr wrap="square" rtlCol="0">
            <a:spAutoFit/>
          </a:bodyPr>
          <a:lstStyle/>
          <a:p>
            <a:pPr algn="ctr"/>
            <a:r>
              <a:rPr lang="en-US" dirty="0" smtClean="0"/>
              <a:t>__</a:t>
            </a:r>
            <a:r>
              <a:rPr lang="en-US" dirty="0" err="1" smtClean="0"/>
              <a:t>init</a:t>
            </a:r>
            <a:r>
              <a:rPr lang="en-US" dirty="0" smtClean="0"/>
              <a:t>__.</a:t>
            </a:r>
            <a:r>
              <a:rPr lang="en-US" dirty="0" err="1" smtClean="0"/>
              <a:t>py</a:t>
            </a:r>
            <a:endParaRPr lang="en-US" dirty="0"/>
          </a:p>
        </p:txBody>
      </p:sp>
      <p:pic>
        <p:nvPicPr>
          <p:cNvPr id="55" name="Picture 54"/>
          <p:cNvPicPr>
            <a:picLocks noChangeAspect="1"/>
          </p:cNvPicPr>
          <p:nvPr/>
        </p:nvPicPr>
        <p:blipFill>
          <a:blip r:embed="rId3"/>
          <a:stretch>
            <a:fillRect/>
          </a:stretch>
        </p:blipFill>
        <p:spPr>
          <a:xfrm>
            <a:off x="8802122" y="5174594"/>
            <a:ext cx="853212" cy="957943"/>
          </a:xfrm>
          <a:prstGeom prst="rect">
            <a:avLst/>
          </a:prstGeom>
        </p:spPr>
      </p:pic>
      <p:cxnSp>
        <p:nvCxnSpPr>
          <p:cNvPr id="56" name="Straight Connector 55"/>
          <p:cNvCxnSpPr/>
          <p:nvPr/>
        </p:nvCxnSpPr>
        <p:spPr>
          <a:xfrm flipH="1">
            <a:off x="9206242" y="4738866"/>
            <a:ext cx="1" cy="352213"/>
          </a:xfrm>
          <a:prstGeom prst="line">
            <a:avLst/>
          </a:prstGeom>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7169964" y="6039910"/>
            <a:ext cx="1439384" cy="369332"/>
          </a:xfrm>
          <a:prstGeom prst="rect">
            <a:avLst/>
          </a:prstGeom>
          <a:noFill/>
        </p:spPr>
        <p:txBody>
          <a:bodyPr wrap="square" rtlCol="0">
            <a:spAutoFit/>
          </a:bodyPr>
          <a:lstStyle/>
          <a:p>
            <a:pPr algn="ctr"/>
            <a:r>
              <a:rPr lang="en-US" dirty="0" smtClean="0"/>
              <a:t>__</a:t>
            </a:r>
            <a:r>
              <a:rPr lang="en-US" dirty="0" err="1" smtClean="0"/>
              <a:t>init</a:t>
            </a:r>
            <a:r>
              <a:rPr lang="en-US" dirty="0" smtClean="0"/>
              <a:t>__.</a:t>
            </a:r>
            <a:r>
              <a:rPr lang="en-US" dirty="0" err="1" smtClean="0"/>
              <a:t>py</a:t>
            </a:r>
            <a:endParaRPr lang="en-US" dirty="0"/>
          </a:p>
        </p:txBody>
      </p:sp>
      <p:sp>
        <p:nvSpPr>
          <p:cNvPr id="58" name="init functions is called, self.Num = 3 and self.Den = 4"/>
          <p:cNvSpPr/>
          <p:nvPr/>
        </p:nvSpPr>
        <p:spPr>
          <a:xfrm>
            <a:off x="4892112" y="331864"/>
            <a:ext cx="2772460" cy="814042"/>
          </a:xfrm>
          <a:custGeom>
            <a:avLst/>
            <a:gdLst/>
            <a:ahLst/>
            <a:cxnLst>
              <a:cxn ang="0">
                <a:pos x="wd2" y="hd2"/>
              </a:cxn>
              <a:cxn ang="5400000">
                <a:pos x="wd2" y="hd2"/>
              </a:cxn>
              <a:cxn ang="10800000">
                <a:pos x="wd2" y="hd2"/>
              </a:cxn>
              <a:cxn ang="16200000">
                <a:pos x="wd2" y="hd2"/>
              </a:cxn>
            </a:cxnLst>
            <a:rect l="0" t="0" r="r" b="b"/>
            <a:pathLst>
              <a:path w="21600" h="21600" extrusionOk="0">
                <a:moveTo>
                  <a:pt x="4419" y="0"/>
                </a:moveTo>
                <a:cubicBezTo>
                  <a:pt x="4147" y="0"/>
                  <a:pt x="3927" y="1432"/>
                  <a:pt x="3927" y="3205"/>
                </a:cubicBezTo>
                <a:lnTo>
                  <a:pt x="3927" y="12665"/>
                </a:lnTo>
                <a:lnTo>
                  <a:pt x="0" y="21600"/>
                </a:lnTo>
                <a:lnTo>
                  <a:pt x="4297" y="17678"/>
                </a:lnTo>
                <a:cubicBezTo>
                  <a:pt x="4337" y="17747"/>
                  <a:pt x="4376" y="17841"/>
                  <a:pt x="4419" y="17841"/>
                </a:cubicBezTo>
                <a:lnTo>
                  <a:pt x="21106" y="17841"/>
                </a:lnTo>
                <a:cubicBezTo>
                  <a:pt x="21379" y="17841"/>
                  <a:pt x="21600" y="16408"/>
                  <a:pt x="21600" y="14636"/>
                </a:cubicBezTo>
                <a:lnTo>
                  <a:pt x="21600" y="3205"/>
                </a:lnTo>
                <a:cubicBezTo>
                  <a:pt x="21600" y="1432"/>
                  <a:pt x="21379" y="0"/>
                  <a:pt x="21106" y="0"/>
                </a:cubicBezTo>
                <a:lnTo>
                  <a:pt x="4419" y="0"/>
                </a:lnTo>
                <a:close/>
              </a:path>
            </a:pathLst>
          </a:custGeom>
          <a:blipFill>
            <a:blip r:embed="rId4"/>
          </a:blipFill>
          <a:ln w="12700">
            <a:miter lim="400000"/>
          </a:ln>
          <a:effectLst>
            <a:outerShdw blurRad="25400" dist="25400" dir="2388334" rotWithShape="0">
              <a:srgbClr val="000000">
                <a:alpha val="79310"/>
              </a:srgbClr>
            </a:outerShdw>
          </a:effectLst>
          <a:extLst>
            <a:ext uri="{C572A759-6A51-4108-AA02-DFA0A04FC94B}">
              <ma14:wrappingTextBoxFlag xmlns:ma14="http://schemas.microsoft.com/office/mac/drawingml/2011/main" val="1"/>
            </a:ext>
          </a:extLst>
        </p:spPr>
        <p:txBody>
          <a:bodyPr lIns="50800" tIns="50800" rIns="50800" bIns="50800" anchor="t"/>
          <a:lstStyle/>
          <a:p>
            <a:pPr algn="r">
              <a:defRPr sz="1800">
                <a:solidFill>
                  <a:srgbClr val="FFFFFF"/>
                </a:solidFill>
              </a:defRPr>
            </a:pPr>
            <a:endParaRPr b="1" i="1" dirty="0">
              <a:latin typeface="Helvetica"/>
              <a:ea typeface="Helvetica"/>
              <a:cs typeface="Helvetica"/>
              <a:sym typeface="Helvetica"/>
            </a:endParaRPr>
          </a:p>
        </p:txBody>
      </p:sp>
      <p:sp>
        <p:nvSpPr>
          <p:cNvPr id="59" name="Rectangle 58"/>
          <p:cNvSpPr/>
          <p:nvPr/>
        </p:nvSpPr>
        <p:spPr>
          <a:xfrm>
            <a:off x="5367565" y="521020"/>
            <a:ext cx="2167727" cy="369332"/>
          </a:xfrm>
          <a:prstGeom prst="rect">
            <a:avLst/>
          </a:prstGeom>
        </p:spPr>
        <p:txBody>
          <a:bodyPr wrap="square">
            <a:spAutoFit/>
          </a:bodyPr>
          <a:lstStyle/>
          <a:p>
            <a:pPr algn="ctr">
              <a:defRPr sz="1800">
                <a:solidFill>
                  <a:srgbClr val="FFFFFF"/>
                </a:solidFill>
              </a:defRPr>
            </a:pPr>
            <a:r>
              <a:rPr lang="en-GB" dirty="0" smtClean="0">
                <a:latin typeface="Helvetica"/>
                <a:ea typeface="Helvetica"/>
                <a:cs typeface="Helvetica"/>
                <a:sym typeface="Helvetica"/>
              </a:rPr>
              <a:t>remember .</a:t>
            </a:r>
            <a:r>
              <a:rPr lang="en-GB" dirty="0" err="1" smtClean="0">
                <a:latin typeface="Helvetica"/>
                <a:ea typeface="Helvetica"/>
                <a:cs typeface="Helvetica"/>
                <a:sym typeface="Helvetica"/>
              </a:rPr>
              <a:t>py</a:t>
            </a:r>
            <a:endParaRPr lang="en-GB" dirty="0">
              <a:latin typeface="Helvetica"/>
              <a:ea typeface="Helvetica"/>
              <a:cs typeface="Helvetica"/>
              <a:sym typeface="Helvetica"/>
            </a:endParaRPr>
          </a:p>
        </p:txBody>
      </p:sp>
    </p:spTree>
    <p:extLst>
      <p:ext uri="{BB962C8B-B14F-4D97-AF65-F5344CB8AC3E}">
        <p14:creationId xmlns:p14="http://schemas.microsoft.com/office/powerpoint/2010/main" val="1411134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552689" y="2485130"/>
            <a:ext cx="2979964" cy="1750939"/>
          </a:xfrm>
          <a:prstGeom prst="rect">
            <a:avLst/>
          </a:prstGeom>
          <a:ln>
            <a:solidFill>
              <a:schemeClr val="accent1">
                <a:shade val="50000"/>
              </a:schemeClr>
            </a:solidFill>
          </a:ln>
        </p:spPr>
      </p:pic>
      <p:pic>
        <p:nvPicPr>
          <p:cNvPr id="3" name="Picture 2"/>
          <p:cNvPicPr>
            <a:picLocks noChangeAspect="1"/>
          </p:cNvPicPr>
          <p:nvPr/>
        </p:nvPicPr>
        <p:blipFill rotWithShape="1">
          <a:blip r:embed="rId3"/>
          <a:srcRect t="15991"/>
          <a:stretch/>
        </p:blipFill>
        <p:spPr>
          <a:xfrm>
            <a:off x="369091" y="2759242"/>
            <a:ext cx="2563750" cy="1440023"/>
          </a:xfrm>
          <a:prstGeom prst="rect">
            <a:avLst/>
          </a:prstGeom>
          <a:ln>
            <a:solidFill>
              <a:schemeClr val="accent1">
                <a:shade val="50000"/>
              </a:schemeClr>
            </a:solidFill>
          </a:ln>
        </p:spPr>
      </p:pic>
      <p:sp>
        <p:nvSpPr>
          <p:cNvPr id="5" name="TextBox 4"/>
          <p:cNvSpPr txBox="1"/>
          <p:nvPr/>
        </p:nvSpPr>
        <p:spPr>
          <a:xfrm>
            <a:off x="317908" y="2415554"/>
            <a:ext cx="1061522" cy="369332"/>
          </a:xfrm>
          <a:prstGeom prst="rect">
            <a:avLst/>
          </a:prstGeom>
          <a:noFill/>
        </p:spPr>
        <p:txBody>
          <a:bodyPr wrap="square" rtlCol="0">
            <a:spAutoFit/>
          </a:bodyPr>
          <a:lstStyle/>
          <a:p>
            <a:r>
              <a:rPr lang="en-US"/>
              <a:t>m</a:t>
            </a:r>
            <a:r>
              <a:rPr lang="en-US" smtClean="0"/>
              <a:t>ain.py</a:t>
            </a:r>
            <a:endParaRPr lang="en-US" dirty="0"/>
          </a:p>
        </p:txBody>
      </p:sp>
      <p:sp>
        <p:nvSpPr>
          <p:cNvPr id="6" name="TextBox 5"/>
          <p:cNvSpPr txBox="1"/>
          <p:nvPr/>
        </p:nvSpPr>
        <p:spPr>
          <a:xfrm>
            <a:off x="3458716" y="2115797"/>
            <a:ext cx="1424751" cy="369332"/>
          </a:xfrm>
          <a:prstGeom prst="rect">
            <a:avLst/>
          </a:prstGeom>
          <a:noFill/>
        </p:spPr>
        <p:txBody>
          <a:bodyPr wrap="square" rtlCol="0">
            <a:spAutoFit/>
          </a:bodyPr>
          <a:lstStyle/>
          <a:p>
            <a:r>
              <a:rPr lang="en-US"/>
              <a:t>u</a:t>
            </a:r>
            <a:r>
              <a:rPr lang="en-US" smtClean="0"/>
              <a:t>ser_lib.py</a:t>
            </a:r>
            <a:endParaRPr lang="en-US" dirty="0"/>
          </a:p>
        </p:txBody>
      </p:sp>
      <p:pic>
        <p:nvPicPr>
          <p:cNvPr id="8" name="Picture 7"/>
          <p:cNvPicPr>
            <a:picLocks noChangeAspect="1"/>
          </p:cNvPicPr>
          <p:nvPr/>
        </p:nvPicPr>
        <p:blipFill rotWithShape="1">
          <a:blip r:embed="rId4"/>
          <a:srcRect l="2449" b="8255"/>
          <a:stretch/>
        </p:blipFill>
        <p:spPr>
          <a:xfrm>
            <a:off x="7058528" y="2969552"/>
            <a:ext cx="4912708" cy="713206"/>
          </a:xfrm>
          <a:prstGeom prst="rect">
            <a:avLst/>
          </a:prstGeom>
          <a:ln>
            <a:solidFill>
              <a:schemeClr val="accent1">
                <a:shade val="50000"/>
              </a:schemeClr>
            </a:solidFill>
          </a:ln>
        </p:spPr>
      </p:pic>
      <p:sp>
        <p:nvSpPr>
          <p:cNvPr id="9" name="TextBox 8"/>
          <p:cNvSpPr txBox="1"/>
          <p:nvPr/>
        </p:nvSpPr>
        <p:spPr>
          <a:xfrm>
            <a:off x="6931832" y="2600220"/>
            <a:ext cx="1804623" cy="369332"/>
          </a:xfrm>
          <a:prstGeom prst="rect">
            <a:avLst/>
          </a:prstGeom>
          <a:noFill/>
        </p:spPr>
        <p:txBody>
          <a:bodyPr wrap="square" rtlCol="0">
            <a:spAutoFit/>
          </a:bodyPr>
          <a:lstStyle/>
          <a:p>
            <a:r>
              <a:rPr lang="en-US" dirty="0" err="1"/>
              <a:t>a</a:t>
            </a:r>
            <a:r>
              <a:rPr lang="en-US" dirty="0" err="1" smtClean="0"/>
              <a:t>_program.py</a:t>
            </a:r>
            <a:endParaRPr lang="en-US" dirty="0"/>
          </a:p>
        </p:txBody>
      </p:sp>
    </p:spTree>
    <p:extLst>
      <p:ext uri="{BB962C8B-B14F-4D97-AF65-F5344CB8AC3E}">
        <p14:creationId xmlns:p14="http://schemas.microsoft.com/office/powerpoint/2010/main" val="1559859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ading/Writing files"/>
          <p:cNvSpPr txBox="1"/>
          <p:nvPr/>
        </p:nvSpPr>
        <p:spPr>
          <a:xfrm>
            <a:off x="3884917" y="3273252"/>
            <a:ext cx="72200" cy="626133"/>
          </a:xfrm>
          <a:prstGeom prst="rect">
            <a:avLst/>
          </a:prstGeom>
          <a:ln w="12700">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a:defRPr sz="6400"/>
            </a:lvl1pPr>
          </a:lstStyle>
          <a:p>
            <a:endParaRPr sz="3600" dirty="0"/>
          </a:p>
        </p:txBody>
      </p:sp>
      <p:sp>
        <p:nvSpPr>
          <p:cNvPr id="4" name="Rectangle 3"/>
          <p:cNvSpPr/>
          <p:nvPr/>
        </p:nvSpPr>
        <p:spPr>
          <a:xfrm>
            <a:off x="1692811" y="4052784"/>
            <a:ext cx="8096926" cy="1631216"/>
          </a:xfrm>
          <a:prstGeom prst="rect">
            <a:avLst/>
          </a:prstGeom>
        </p:spPr>
        <p:txBody>
          <a:bodyPr wrap="square">
            <a:spAutoFit/>
          </a:bodyPr>
          <a:lstStyle/>
          <a:p>
            <a:endParaRPr lang="en-US" sz="2000" dirty="0"/>
          </a:p>
          <a:p>
            <a:r>
              <a:rPr lang="en-US" sz="2000" dirty="0"/>
              <a:t/>
            </a:r>
            <a:br>
              <a:rPr lang="en-US" sz="2000" dirty="0"/>
            </a:br>
            <a:endParaRPr lang="en-US" sz="2000" dirty="0"/>
          </a:p>
          <a:p>
            <a:r>
              <a:rPr lang="en-US" sz="2000" dirty="0"/>
              <a:t/>
            </a:r>
            <a:br>
              <a:rPr lang="en-US" sz="2000" dirty="0"/>
            </a:br>
            <a:endParaRPr lang="en-US" sz="2000" dirty="0"/>
          </a:p>
        </p:txBody>
      </p:sp>
      <p:sp>
        <p:nvSpPr>
          <p:cNvPr id="8" name="TextBox 7"/>
          <p:cNvSpPr txBox="1"/>
          <p:nvPr/>
        </p:nvSpPr>
        <p:spPr>
          <a:xfrm>
            <a:off x="945455" y="354718"/>
            <a:ext cx="14492415" cy="2554545"/>
          </a:xfrm>
          <a:prstGeom prst="rect">
            <a:avLst/>
          </a:prstGeom>
          <a:noFill/>
        </p:spPr>
        <p:txBody>
          <a:bodyPr wrap="square" rtlCol="0">
            <a:spAutoFit/>
          </a:bodyPr>
          <a:lstStyle/>
          <a:p>
            <a:r>
              <a:rPr lang="en-US" sz="2000" dirty="0" smtClean="0"/>
              <a:t>PYTHONPATH: </a:t>
            </a:r>
            <a:r>
              <a:rPr lang="en-US" sz="2000" dirty="0"/>
              <a:t> </a:t>
            </a:r>
            <a:endParaRPr lang="en-US" sz="2000" dirty="0" smtClean="0"/>
          </a:p>
          <a:p>
            <a:pPr marL="342900" indent="-342900">
              <a:buFont typeface="Arial" charset="0"/>
              <a:buChar char="•"/>
            </a:pPr>
            <a:r>
              <a:rPr lang="en-US" sz="2000" dirty="0" smtClean="0"/>
              <a:t>environment variable </a:t>
            </a:r>
            <a:r>
              <a:rPr lang="en-US" sz="2000" dirty="0"/>
              <a:t>set before running the Python interpreter</a:t>
            </a:r>
            <a:r>
              <a:rPr lang="en-US" sz="2000" dirty="0" smtClean="0"/>
              <a:t>.</a:t>
            </a:r>
          </a:p>
          <a:p>
            <a:pPr marL="342900" indent="-342900">
              <a:buFont typeface="Arial" charset="0"/>
              <a:buChar char="•"/>
            </a:pPr>
            <a:r>
              <a:rPr lang="en-US" sz="2000" dirty="0"/>
              <a:t>if it exists, should contain directories that should be searched for modules when using </a:t>
            </a:r>
            <a:r>
              <a:rPr lang="en-US" sz="2000" dirty="0" smtClean="0"/>
              <a:t>import.</a:t>
            </a:r>
          </a:p>
          <a:p>
            <a:pPr marL="342900" indent="-342900">
              <a:buFont typeface="Arial" charset="0"/>
              <a:buChar char="•"/>
            </a:pPr>
            <a:r>
              <a:rPr lang="en-US" sz="2000" dirty="0" smtClean="0"/>
              <a:t>Use </a:t>
            </a:r>
            <a:r>
              <a:rPr lang="en-US" sz="2000" dirty="0"/>
              <a:t>a </a:t>
            </a:r>
            <a:r>
              <a:rPr lang="en-US" sz="2000" dirty="0" smtClean="0"/>
              <a:t>semicolon/colon (depending on OS) is used  </a:t>
            </a:r>
            <a:r>
              <a:rPr lang="en-US" sz="2000" dirty="0"/>
              <a:t>to separate multiple directories</a:t>
            </a:r>
            <a:r>
              <a:rPr lang="en-US" sz="2000" dirty="0" smtClean="0"/>
              <a:t>.</a:t>
            </a:r>
          </a:p>
          <a:p>
            <a:endParaRPr lang="en-US" sz="2000" b="1" dirty="0" smtClean="0"/>
          </a:p>
          <a:p>
            <a:endParaRPr lang="en-US" sz="2000" dirty="0" smtClean="0"/>
          </a:p>
          <a:p>
            <a:endParaRPr lang="en-US" sz="2000" dirty="0"/>
          </a:p>
          <a:p>
            <a:endParaRPr lang="en-US" sz="2000" dirty="0" smtClean="0"/>
          </a:p>
        </p:txBody>
      </p:sp>
      <p:sp>
        <p:nvSpPr>
          <p:cNvPr id="22" name="Rectangle 21"/>
          <p:cNvSpPr/>
          <p:nvPr/>
        </p:nvSpPr>
        <p:spPr>
          <a:xfrm>
            <a:off x="945455" y="2439063"/>
            <a:ext cx="10676210" cy="3724096"/>
          </a:xfrm>
          <a:prstGeom prst="rect">
            <a:avLst/>
          </a:prstGeom>
        </p:spPr>
        <p:txBody>
          <a:bodyPr wrap="square">
            <a:spAutoFit/>
          </a:bodyPr>
          <a:lstStyle/>
          <a:p>
            <a:r>
              <a:rPr lang="en-US" sz="2000" b="1" dirty="0" smtClean="0">
                <a:solidFill>
                  <a:srgbClr val="000000"/>
                </a:solidFill>
                <a:ea typeface="Courier" charset="0"/>
                <a:cs typeface="Courier" charset="0"/>
              </a:rPr>
              <a:t>To view a list of directories in the </a:t>
            </a:r>
            <a:r>
              <a:rPr lang="en-US" sz="2000" b="1" i="1" dirty="0" smtClean="0">
                <a:solidFill>
                  <a:srgbClr val="000000"/>
                </a:solidFill>
                <a:ea typeface="Courier" charset="0"/>
                <a:cs typeface="Courier" charset="0"/>
              </a:rPr>
              <a:t>Python Path:</a:t>
            </a:r>
          </a:p>
          <a:p>
            <a:endParaRPr lang="en-US" u="sng" dirty="0">
              <a:solidFill>
                <a:srgbClr val="000000"/>
              </a:solidFill>
              <a:ea typeface="Courier" charset="0"/>
              <a:cs typeface="Courier" charset="0"/>
            </a:endParaRPr>
          </a:p>
          <a:p>
            <a:endParaRPr lang="en-US" u="sng" dirty="0" smtClean="0">
              <a:solidFill>
                <a:srgbClr val="000000"/>
              </a:solidFill>
              <a:ea typeface="Courier" charset="0"/>
              <a:cs typeface="Courier" charset="0"/>
            </a:endParaRPr>
          </a:p>
          <a:p>
            <a:r>
              <a:rPr lang="en-US" u="sng" dirty="0" smtClean="0">
                <a:solidFill>
                  <a:srgbClr val="000000"/>
                </a:solidFill>
                <a:ea typeface="Courier" charset="0"/>
                <a:cs typeface="Courier" charset="0"/>
              </a:rPr>
              <a:t>Windows</a:t>
            </a:r>
          </a:p>
          <a:p>
            <a:r>
              <a:rPr lang="en-US" dirty="0"/>
              <a:t>echo %PYTHONPATH%</a:t>
            </a:r>
            <a:endParaRPr lang="en-US" dirty="0" smtClean="0">
              <a:solidFill>
                <a:srgbClr val="000000"/>
              </a:solidFill>
              <a:latin typeface="Courier" charset="0"/>
              <a:ea typeface="Courier" charset="0"/>
              <a:cs typeface="Courier" charset="0"/>
            </a:endParaRPr>
          </a:p>
          <a:p>
            <a:endParaRPr lang="en-US" dirty="0" smtClean="0">
              <a:solidFill>
                <a:srgbClr val="000000"/>
              </a:solidFill>
              <a:latin typeface="Courier" charset="0"/>
              <a:ea typeface="Courier" charset="0"/>
              <a:cs typeface="Courier" charset="0"/>
            </a:endParaRPr>
          </a:p>
          <a:p>
            <a:endParaRPr lang="en-US" dirty="0" smtClean="0">
              <a:solidFill>
                <a:srgbClr val="000000"/>
              </a:solidFill>
              <a:latin typeface="Courier" charset="0"/>
              <a:ea typeface="Courier" charset="0"/>
              <a:cs typeface="Courier" charset="0"/>
            </a:endParaRPr>
          </a:p>
          <a:p>
            <a:r>
              <a:rPr lang="en-US" u="sng" dirty="0" smtClean="0">
                <a:solidFill>
                  <a:srgbClr val="000000"/>
                </a:solidFill>
                <a:ea typeface="Courier" charset="0"/>
                <a:cs typeface="Courier" charset="0"/>
              </a:rPr>
              <a:t>Mac </a:t>
            </a:r>
          </a:p>
          <a:p>
            <a:r>
              <a:rPr lang="en-US" dirty="0" smtClean="0"/>
              <a:t>echo </a:t>
            </a:r>
            <a:r>
              <a:rPr lang="en-US" dirty="0"/>
              <a:t>$PYTHONPATH</a:t>
            </a:r>
            <a:endParaRPr lang="en-US" dirty="0">
              <a:latin typeface="Courier" charset="0"/>
              <a:ea typeface="Courier" charset="0"/>
              <a:cs typeface="Courier" charset="0"/>
            </a:endParaRPr>
          </a:p>
          <a:p>
            <a:endParaRPr lang="en-US" u="sng" dirty="0" smtClean="0">
              <a:solidFill>
                <a:srgbClr val="000000"/>
              </a:solidFill>
              <a:ea typeface="Courier" charset="0"/>
              <a:cs typeface="Courier" charset="0"/>
            </a:endParaRPr>
          </a:p>
          <a:p>
            <a:endParaRPr lang="en-US" u="sng" dirty="0">
              <a:solidFill>
                <a:srgbClr val="000000"/>
              </a:solidFill>
              <a:ea typeface="Courier" charset="0"/>
              <a:cs typeface="Courier" charset="0"/>
            </a:endParaRPr>
          </a:p>
          <a:p>
            <a:r>
              <a:rPr lang="en-US" u="sng" dirty="0" smtClean="0">
                <a:solidFill>
                  <a:srgbClr val="000000"/>
                </a:solidFill>
                <a:ea typeface="Courier" charset="0"/>
                <a:cs typeface="Courier" charset="0"/>
              </a:rPr>
              <a:t>Linux</a:t>
            </a:r>
            <a:endParaRPr lang="en-US" u="sng" dirty="0">
              <a:solidFill>
                <a:srgbClr val="000000"/>
              </a:solidFill>
              <a:ea typeface="Courier" charset="0"/>
              <a:cs typeface="Courier" charset="0"/>
            </a:endParaRPr>
          </a:p>
          <a:p>
            <a:r>
              <a:rPr lang="en-US" dirty="0"/>
              <a:t>echo $PYTHONPATH</a:t>
            </a:r>
            <a:endParaRPr lang="en-US" dirty="0">
              <a:latin typeface="Courier" charset="0"/>
              <a:ea typeface="Courier" charset="0"/>
              <a:cs typeface="Courier" charset="0"/>
            </a:endParaRPr>
          </a:p>
        </p:txBody>
      </p:sp>
    </p:spTree>
    <p:extLst>
      <p:ext uri="{BB962C8B-B14F-4D97-AF65-F5344CB8AC3E}">
        <p14:creationId xmlns:p14="http://schemas.microsoft.com/office/powerpoint/2010/main" val="15355459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ading/Writing files"/>
          <p:cNvSpPr txBox="1"/>
          <p:nvPr/>
        </p:nvSpPr>
        <p:spPr>
          <a:xfrm>
            <a:off x="3884917" y="3273252"/>
            <a:ext cx="72200" cy="626133"/>
          </a:xfrm>
          <a:prstGeom prst="rect">
            <a:avLst/>
          </a:prstGeom>
          <a:ln w="12700">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a:defRPr sz="6400"/>
            </a:lvl1pPr>
          </a:lstStyle>
          <a:p>
            <a:endParaRPr sz="3600" dirty="0"/>
          </a:p>
        </p:txBody>
      </p:sp>
      <p:sp>
        <p:nvSpPr>
          <p:cNvPr id="4" name="Rectangle 3"/>
          <p:cNvSpPr/>
          <p:nvPr/>
        </p:nvSpPr>
        <p:spPr>
          <a:xfrm>
            <a:off x="1692811" y="4052784"/>
            <a:ext cx="8096926" cy="1631216"/>
          </a:xfrm>
          <a:prstGeom prst="rect">
            <a:avLst/>
          </a:prstGeom>
        </p:spPr>
        <p:txBody>
          <a:bodyPr wrap="square">
            <a:spAutoFit/>
          </a:bodyPr>
          <a:lstStyle/>
          <a:p>
            <a:endParaRPr lang="en-US" sz="2000" dirty="0"/>
          </a:p>
          <a:p>
            <a:r>
              <a:rPr lang="en-US" sz="2000" dirty="0"/>
              <a:t/>
            </a:r>
            <a:br>
              <a:rPr lang="en-US" sz="2000" dirty="0"/>
            </a:br>
            <a:endParaRPr lang="en-US" sz="2000" dirty="0"/>
          </a:p>
          <a:p>
            <a:r>
              <a:rPr lang="en-US" sz="2000" dirty="0"/>
              <a:t/>
            </a:r>
            <a:br>
              <a:rPr lang="en-US" sz="2000" dirty="0"/>
            </a:br>
            <a:endParaRPr lang="en-US" sz="2000" dirty="0"/>
          </a:p>
        </p:txBody>
      </p:sp>
      <p:sp>
        <p:nvSpPr>
          <p:cNvPr id="8" name="TextBox 7"/>
          <p:cNvSpPr txBox="1"/>
          <p:nvPr/>
        </p:nvSpPr>
        <p:spPr>
          <a:xfrm>
            <a:off x="1018484" y="620545"/>
            <a:ext cx="9973378" cy="1323439"/>
          </a:xfrm>
          <a:prstGeom prst="rect">
            <a:avLst/>
          </a:prstGeom>
          <a:noFill/>
        </p:spPr>
        <p:txBody>
          <a:bodyPr wrap="square" rtlCol="0">
            <a:spAutoFit/>
          </a:bodyPr>
          <a:lstStyle/>
          <a:p>
            <a:endParaRPr lang="en-US" sz="2000" dirty="0"/>
          </a:p>
          <a:p>
            <a:r>
              <a:rPr lang="en-US" sz="2000" dirty="0" smtClean="0"/>
              <a:t>Changes to PYTHONPATH are permanent </a:t>
            </a:r>
          </a:p>
          <a:p>
            <a:endParaRPr lang="en-US" sz="2000" dirty="0" smtClean="0"/>
          </a:p>
          <a:p>
            <a:r>
              <a:rPr lang="en-US" sz="2000" dirty="0" smtClean="0"/>
              <a:t>Changes to </a:t>
            </a:r>
            <a:r>
              <a:rPr lang="en-US" sz="2000" dirty="0" err="1" smtClean="0"/>
              <a:t>sys.path</a:t>
            </a:r>
            <a:r>
              <a:rPr lang="en-US" sz="2000" dirty="0" smtClean="0"/>
              <a:t> (Lecture 06-2) last for program runtime </a:t>
            </a:r>
          </a:p>
        </p:txBody>
      </p:sp>
      <p:sp>
        <p:nvSpPr>
          <p:cNvPr id="22" name="Rectangle 21"/>
          <p:cNvSpPr/>
          <p:nvPr/>
        </p:nvSpPr>
        <p:spPr>
          <a:xfrm>
            <a:off x="1018484" y="3273252"/>
            <a:ext cx="10676210" cy="2585323"/>
          </a:xfrm>
          <a:prstGeom prst="rect">
            <a:avLst/>
          </a:prstGeom>
        </p:spPr>
        <p:txBody>
          <a:bodyPr wrap="square">
            <a:spAutoFit/>
          </a:bodyPr>
          <a:lstStyle/>
          <a:p>
            <a:r>
              <a:rPr lang="en-US" u="sng" dirty="0" smtClean="0">
                <a:solidFill>
                  <a:srgbClr val="000000"/>
                </a:solidFill>
                <a:ea typeface="Courier" charset="0"/>
                <a:cs typeface="Courier" charset="0"/>
              </a:rPr>
              <a:t>Windows</a:t>
            </a:r>
          </a:p>
          <a:p>
            <a:r>
              <a:rPr lang="en-US" dirty="0">
                <a:latin typeface="Courier" charset="0"/>
                <a:ea typeface="Courier" charset="0"/>
                <a:cs typeface="Courier" charset="0"/>
              </a:rPr>
              <a:t>set </a:t>
            </a:r>
            <a:r>
              <a:rPr lang="en-US" dirty="0" smtClean="0">
                <a:latin typeface="Courier" charset="0"/>
                <a:ea typeface="Courier" charset="0"/>
                <a:cs typeface="Courier" charset="0"/>
              </a:rPr>
              <a:t>PYTHONPATH=%</a:t>
            </a:r>
            <a:r>
              <a:rPr lang="en-US" dirty="0">
                <a:latin typeface="Courier" charset="0"/>
                <a:ea typeface="Courier" charset="0"/>
                <a:cs typeface="Courier" charset="0"/>
              </a:rPr>
              <a:t>PYTHONPATH</a:t>
            </a:r>
            <a:r>
              <a:rPr lang="en-US" dirty="0" smtClean="0">
                <a:latin typeface="Courier" charset="0"/>
                <a:ea typeface="Courier" charset="0"/>
                <a:cs typeface="Courier" charset="0"/>
              </a:rPr>
              <a:t>%;</a:t>
            </a:r>
            <a:r>
              <a:rPr lang="en-US" dirty="0" smtClean="0">
                <a:solidFill>
                  <a:srgbClr val="000000"/>
                </a:solidFill>
                <a:latin typeface="Courier" charset="0"/>
                <a:ea typeface="Courier" charset="0"/>
                <a:cs typeface="Courier" charset="0"/>
              </a:rPr>
              <a:t>C</a:t>
            </a:r>
            <a:r>
              <a:rPr lang="en-US" dirty="0">
                <a:solidFill>
                  <a:srgbClr val="000000"/>
                </a:solidFill>
                <a:latin typeface="Courier" charset="0"/>
                <a:ea typeface="Courier" charset="0"/>
                <a:cs typeface="Courier" charset="0"/>
              </a:rPr>
              <a:t>:\</a:t>
            </a:r>
            <a:r>
              <a:rPr lang="en-US" dirty="0" smtClean="0">
                <a:solidFill>
                  <a:srgbClr val="000000"/>
                </a:solidFill>
                <a:latin typeface="Courier" charset="0"/>
                <a:ea typeface="Courier" charset="0"/>
                <a:cs typeface="Courier" charset="0"/>
              </a:rPr>
              <a:t>Desktop\folder\</a:t>
            </a:r>
            <a:r>
              <a:rPr lang="en-US" dirty="0" err="1" smtClean="0">
                <a:solidFill>
                  <a:srgbClr val="000000"/>
                </a:solidFill>
                <a:latin typeface="Courier" charset="0"/>
                <a:ea typeface="Courier" charset="0"/>
                <a:cs typeface="Courier" charset="0"/>
              </a:rPr>
              <a:t>sub_folder</a:t>
            </a:r>
            <a:r>
              <a:rPr lang="en-US" dirty="0" smtClean="0">
                <a:solidFill>
                  <a:srgbClr val="000000"/>
                </a:solidFill>
                <a:latin typeface="Courier" charset="0"/>
                <a:ea typeface="Courier" charset="0"/>
                <a:cs typeface="Courier" charset="0"/>
              </a:rPr>
              <a:t>\</a:t>
            </a:r>
          </a:p>
          <a:p>
            <a:endParaRPr lang="en-US" dirty="0" smtClean="0">
              <a:solidFill>
                <a:srgbClr val="000000"/>
              </a:solidFill>
              <a:latin typeface="Courier" charset="0"/>
              <a:ea typeface="Courier" charset="0"/>
              <a:cs typeface="Courier" charset="0"/>
            </a:endParaRPr>
          </a:p>
          <a:p>
            <a:endParaRPr lang="en-US" dirty="0" smtClean="0">
              <a:solidFill>
                <a:srgbClr val="000000"/>
              </a:solidFill>
              <a:latin typeface="Courier" charset="0"/>
              <a:ea typeface="Courier" charset="0"/>
              <a:cs typeface="Courier" charset="0"/>
            </a:endParaRPr>
          </a:p>
          <a:p>
            <a:r>
              <a:rPr lang="en-US" u="sng" dirty="0" smtClean="0">
                <a:solidFill>
                  <a:srgbClr val="000000"/>
                </a:solidFill>
                <a:ea typeface="Courier" charset="0"/>
                <a:cs typeface="Courier" charset="0"/>
              </a:rPr>
              <a:t>Mac &amp; Linux</a:t>
            </a:r>
            <a:endParaRPr lang="en-US" u="sng" dirty="0">
              <a:solidFill>
                <a:srgbClr val="000000"/>
              </a:solidFill>
              <a:ea typeface="Courier" charset="0"/>
              <a:cs typeface="Courier" charset="0"/>
            </a:endParaRPr>
          </a:p>
          <a:p>
            <a:r>
              <a:rPr lang="en-US" dirty="0">
                <a:latin typeface="Courier" charset="0"/>
                <a:ea typeface="Courier" charset="0"/>
                <a:cs typeface="Courier" charset="0"/>
              </a:rPr>
              <a:t>export PYTHONPATH= </a:t>
            </a:r>
            <a:r>
              <a:rPr lang="en-US" dirty="0" smtClean="0">
                <a:latin typeface="Courier" charset="0"/>
                <a:ea typeface="Courier" charset="0"/>
                <a:cs typeface="Courier" charset="0"/>
              </a:rPr>
              <a:t>$</a:t>
            </a:r>
            <a:r>
              <a:rPr lang="en-US" dirty="0">
                <a:latin typeface="Courier" charset="0"/>
                <a:ea typeface="Courier" charset="0"/>
                <a:cs typeface="Courier" charset="0"/>
              </a:rPr>
              <a:t>PYTHONPATH:/ </a:t>
            </a:r>
            <a:r>
              <a:rPr lang="en-US" dirty="0" smtClean="0">
                <a:latin typeface="Courier" charset="0"/>
                <a:ea typeface="Courier" charset="0"/>
                <a:cs typeface="Courier" charset="0"/>
              </a:rPr>
              <a:t>Users/Hemma/Desktop/folder/</a:t>
            </a:r>
            <a:r>
              <a:rPr lang="en-US" dirty="0" err="1" smtClean="0">
                <a:latin typeface="Courier" charset="0"/>
                <a:ea typeface="Courier" charset="0"/>
                <a:cs typeface="Courier" charset="0"/>
              </a:rPr>
              <a:t>sub_folder</a:t>
            </a:r>
            <a:endParaRPr lang="en-US" dirty="0" smtClean="0">
              <a:latin typeface="Courier" charset="0"/>
              <a:ea typeface="Courier" charset="0"/>
              <a:cs typeface="Courier" charset="0"/>
            </a:endParaRPr>
          </a:p>
          <a:p>
            <a:endParaRPr lang="en-US" dirty="0">
              <a:latin typeface="Courier" charset="0"/>
              <a:ea typeface="Courier" charset="0"/>
              <a:cs typeface="Courier" charset="0"/>
            </a:endParaRPr>
          </a:p>
          <a:p>
            <a:endParaRPr lang="en-US" u="sng" dirty="0">
              <a:solidFill>
                <a:srgbClr val="000000"/>
              </a:solidFill>
              <a:ea typeface="Courier" charset="0"/>
              <a:cs typeface="Courier" charset="0"/>
            </a:endParaRPr>
          </a:p>
          <a:p>
            <a:endParaRPr lang="en-US" dirty="0">
              <a:latin typeface="Courier" charset="0"/>
              <a:ea typeface="Courier" charset="0"/>
              <a:cs typeface="Courier" charset="0"/>
            </a:endParaRPr>
          </a:p>
        </p:txBody>
      </p:sp>
      <p:sp>
        <p:nvSpPr>
          <p:cNvPr id="23" name="Rounded Rectangle 22"/>
          <p:cNvSpPr/>
          <p:nvPr/>
        </p:nvSpPr>
        <p:spPr>
          <a:xfrm>
            <a:off x="3143467" y="3549567"/>
            <a:ext cx="1659890" cy="396599"/>
          </a:xfrm>
          <a:prstGeom prst="roundRect">
            <a:avLst>
              <a:gd name="adj" fmla="val 6752"/>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3681629" y="4627528"/>
            <a:ext cx="1676434" cy="396599"/>
          </a:xfrm>
          <a:prstGeom prst="roundRect">
            <a:avLst>
              <a:gd name="adj" fmla="val 6752"/>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nit functions is called, self.Num = 3 and self.Den = 4"/>
          <p:cNvSpPr/>
          <p:nvPr/>
        </p:nvSpPr>
        <p:spPr>
          <a:xfrm>
            <a:off x="4897330" y="2778412"/>
            <a:ext cx="2772460" cy="814042"/>
          </a:xfrm>
          <a:custGeom>
            <a:avLst/>
            <a:gdLst/>
            <a:ahLst/>
            <a:cxnLst>
              <a:cxn ang="0">
                <a:pos x="wd2" y="hd2"/>
              </a:cxn>
              <a:cxn ang="5400000">
                <a:pos x="wd2" y="hd2"/>
              </a:cxn>
              <a:cxn ang="10800000">
                <a:pos x="wd2" y="hd2"/>
              </a:cxn>
              <a:cxn ang="16200000">
                <a:pos x="wd2" y="hd2"/>
              </a:cxn>
            </a:cxnLst>
            <a:rect l="0" t="0" r="r" b="b"/>
            <a:pathLst>
              <a:path w="21600" h="21600" extrusionOk="0">
                <a:moveTo>
                  <a:pt x="4419" y="0"/>
                </a:moveTo>
                <a:cubicBezTo>
                  <a:pt x="4147" y="0"/>
                  <a:pt x="3927" y="1432"/>
                  <a:pt x="3927" y="3205"/>
                </a:cubicBezTo>
                <a:lnTo>
                  <a:pt x="3927" y="12665"/>
                </a:lnTo>
                <a:lnTo>
                  <a:pt x="0" y="21600"/>
                </a:lnTo>
                <a:lnTo>
                  <a:pt x="4297" y="17678"/>
                </a:lnTo>
                <a:cubicBezTo>
                  <a:pt x="4337" y="17747"/>
                  <a:pt x="4376" y="17841"/>
                  <a:pt x="4419" y="17841"/>
                </a:cubicBezTo>
                <a:lnTo>
                  <a:pt x="21106" y="17841"/>
                </a:lnTo>
                <a:cubicBezTo>
                  <a:pt x="21379" y="17841"/>
                  <a:pt x="21600" y="16408"/>
                  <a:pt x="21600" y="14636"/>
                </a:cubicBezTo>
                <a:lnTo>
                  <a:pt x="21600" y="3205"/>
                </a:lnTo>
                <a:cubicBezTo>
                  <a:pt x="21600" y="1432"/>
                  <a:pt x="21379" y="0"/>
                  <a:pt x="21106" y="0"/>
                </a:cubicBezTo>
                <a:lnTo>
                  <a:pt x="4419" y="0"/>
                </a:lnTo>
                <a:close/>
              </a:path>
            </a:pathLst>
          </a:custGeom>
          <a:blipFill>
            <a:blip r:embed="rId3"/>
          </a:blipFill>
          <a:ln w="12700">
            <a:miter lim="400000"/>
          </a:ln>
          <a:effectLst>
            <a:outerShdw blurRad="25400" dist="25400" dir="2388334" rotWithShape="0">
              <a:srgbClr val="000000">
                <a:alpha val="79310"/>
              </a:srgbClr>
            </a:outerShdw>
          </a:effectLst>
          <a:extLst>
            <a:ext uri="{C572A759-6A51-4108-AA02-DFA0A04FC94B}">
              <ma14:wrappingTextBoxFlag xmlns:ma14="http://schemas.microsoft.com/office/mac/drawingml/2011/main" val="1"/>
            </a:ext>
          </a:extLst>
        </p:spPr>
        <p:txBody>
          <a:bodyPr lIns="50800" tIns="50800" rIns="50800" bIns="50800" anchor="t"/>
          <a:lstStyle/>
          <a:p>
            <a:pPr algn="r">
              <a:defRPr sz="1800">
                <a:solidFill>
                  <a:srgbClr val="FFFFFF"/>
                </a:solidFill>
              </a:defRPr>
            </a:pPr>
            <a:endParaRPr b="1" i="1" dirty="0">
              <a:latin typeface="Helvetica"/>
              <a:ea typeface="Helvetica"/>
              <a:cs typeface="Helvetica"/>
              <a:sym typeface="Helvetica"/>
            </a:endParaRPr>
          </a:p>
        </p:txBody>
      </p:sp>
      <p:sp>
        <p:nvSpPr>
          <p:cNvPr id="26" name="Rectangle 25"/>
          <p:cNvSpPr/>
          <p:nvPr/>
        </p:nvSpPr>
        <p:spPr>
          <a:xfrm>
            <a:off x="5502063" y="2835868"/>
            <a:ext cx="2167727" cy="646331"/>
          </a:xfrm>
          <a:prstGeom prst="rect">
            <a:avLst/>
          </a:prstGeom>
        </p:spPr>
        <p:txBody>
          <a:bodyPr wrap="square">
            <a:spAutoFit/>
          </a:bodyPr>
          <a:lstStyle/>
          <a:p>
            <a:pPr algn="ctr">
              <a:defRPr sz="1800">
                <a:solidFill>
                  <a:srgbClr val="FFFFFF"/>
                </a:solidFill>
              </a:defRPr>
            </a:pPr>
            <a:r>
              <a:rPr lang="en-GB" dirty="0" smtClean="0">
                <a:latin typeface="Helvetica"/>
                <a:ea typeface="Helvetica"/>
                <a:cs typeface="Helvetica"/>
                <a:sym typeface="Helvetica"/>
              </a:rPr>
              <a:t>Multiple </a:t>
            </a:r>
            <a:r>
              <a:rPr lang="en-GB" smtClean="0">
                <a:latin typeface="Helvetica"/>
                <a:ea typeface="Helvetica"/>
                <a:cs typeface="Helvetica"/>
                <a:sym typeface="Helvetica"/>
              </a:rPr>
              <a:t>locations separated by ;</a:t>
            </a:r>
            <a:endParaRPr lang="en-GB" dirty="0">
              <a:latin typeface="Helvetica"/>
              <a:ea typeface="Helvetica"/>
              <a:cs typeface="Helvetica"/>
              <a:sym typeface="Helvetica"/>
            </a:endParaRPr>
          </a:p>
        </p:txBody>
      </p:sp>
      <p:sp>
        <p:nvSpPr>
          <p:cNvPr id="27" name="init functions is called, self.Num = 3 and self.Den = 4"/>
          <p:cNvSpPr/>
          <p:nvPr/>
        </p:nvSpPr>
        <p:spPr>
          <a:xfrm flipV="1">
            <a:off x="5231982" y="4948768"/>
            <a:ext cx="2772460" cy="814042"/>
          </a:xfrm>
          <a:custGeom>
            <a:avLst/>
            <a:gdLst/>
            <a:ahLst/>
            <a:cxnLst>
              <a:cxn ang="0">
                <a:pos x="wd2" y="hd2"/>
              </a:cxn>
              <a:cxn ang="5400000">
                <a:pos x="wd2" y="hd2"/>
              </a:cxn>
              <a:cxn ang="10800000">
                <a:pos x="wd2" y="hd2"/>
              </a:cxn>
              <a:cxn ang="16200000">
                <a:pos x="wd2" y="hd2"/>
              </a:cxn>
            </a:cxnLst>
            <a:rect l="0" t="0" r="r" b="b"/>
            <a:pathLst>
              <a:path w="21600" h="21600" extrusionOk="0">
                <a:moveTo>
                  <a:pt x="4419" y="0"/>
                </a:moveTo>
                <a:cubicBezTo>
                  <a:pt x="4147" y="0"/>
                  <a:pt x="3927" y="1432"/>
                  <a:pt x="3927" y="3205"/>
                </a:cubicBezTo>
                <a:lnTo>
                  <a:pt x="3927" y="12665"/>
                </a:lnTo>
                <a:lnTo>
                  <a:pt x="0" y="21600"/>
                </a:lnTo>
                <a:lnTo>
                  <a:pt x="4297" y="17678"/>
                </a:lnTo>
                <a:cubicBezTo>
                  <a:pt x="4337" y="17747"/>
                  <a:pt x="4376" y="17841"/>
                  <a:pt x="4419" y="17841"/>
                </a:cubicBezTo>
                <a:lnTo>
                  <a:pt x="21106" y="17841"/>
                </a:lnTo>
                <a:cubicBezTo>
                  <a:pt x="21379" y="17841"/>
                  <a:pt x="21600" y="16408"/>
                  <a:pt x="21600" y="14636"/>
                </a:cubicBezTo>
                <a:lnTo>
                  <a:pt x="21600" y="3205"/>
                </a:lnTo>
                <a:cubicBezTo>
                  <a:pt x="21600" y="1432"/>
                  <a:pt x="21379" y="0"/>
                  <a:pt x="21106" y="0"/>
                </a:cubicBezTo>
                <a:lnTo>
                  <a:pt x="4419" y="0"/>
                </a:lnTo>
                <a:close/>
              </a:path>
            </a:pathLst>
          </a:custGeom>
          <a:blipFill>
            <a:blip r:embed="rId3"/>
          </a:blipFill>
          <a:ln w="12700">
            <a:miter lim="400000"/>
          </a:ln>
          <a:effectLst>
            <a:outerShdw blurRad="25400" dist="25400" dir="2388334" rotWithShape="0">
              <a:srgbClr val="000000">
                <a:alpha val="79310"/>
              </a:srgbClr>
            </a:outerShdw>
          </a:effectLst>
          <a:extLst>
            <a:ext uri="{C572A759-6A51-4108-AA02-DFA0A04FC94B}">
              <ma14:wrappingTextBoxFlag xmlns:ma14="http://schemas.microsoft.com/office/mac/drawingml/2011/main" val="1"/>
            </a:ext>
          </a:extLst>
        </p:spPr>
        <p:txBody>
          <a:bodyPr lIns="50800" tIns="50800" rIns="50800" bIns="50800" anchor="t"/>
          <a:lstStyle/>
          <a:p>
            <a:pPr algn="r">
              <a:defRPr sz="1800">
                <a:solidFill>
                  <a:srgbClr val="FFFFFF"/>
                </a:solidFill>
              </a:defRPr>
            </a:pPr>
            <a:endParaRPr b="1" i="1" dirty="0">
              <a:latin typeface="Helvetica"/>
              <a:ea typeface="Helvetica"/>
              <a:cs typeface="Helvetica"/>
              <a:sym typeface="Helvetica"/>
            </a:endParaRPr>
          </a:p>
        </p:txBody>
      </p:sp>
      <p:sp>
        <p:nvSpPr>
          <p:cNvPr id="28" name="Rectangle 27"/>
          <p:cNvSpPr/>
          <p:nvPr/>
        </p:nvSpPr>
        <p:spPr>
          <a:xfrm>
            <a:off x="5741274" y="5116479"/>
            <a:ext cx="2167727" cy="646331"/>
          </a:xfrm>
          <a:prstGeom prst="rect">
            <a:avLst/>
          </a:prstGeom>
        </p:spPr>
        <p:txBody>
          <a:bodyPr wrap="square">
            <a:spAutoFit/>
          </a:bodyPr>
          <a:lstStyle/>
          <a:p>
            <a:pPr algn="ctr">
              <a:defRPr sz="1800">
                <a:solidFill>
                  <a:srgbClr val="FFFFFF"/>
                </a:solidFill>
              </a:defRPr>
            </a:pPr>
            <a:r>
              <a:rPr lang="en-GB" dirty="0" smtClean="0">
                <a:latin typeface="Helvetica"/>
                <a:ea typeface="Helvetica"/>
                <a:cs typeface="Helvetica"/>
                <a:sym typeface="Helvetica"/>
              </a:rPr>
              <a:t>Multiple locations separated by :</a:t>
            </a:r>
            <a:endParaRPr lang="en-GB" dirty="0">
              <a:latin typeface="Helvetica"/>
              <a:ea typeface="Helvetica"/>
              <a:cs typeface="Helvetica"/>
              <a:sym typeface="Helvetica"/>
            </a:endParaRPr>
          </a:p>
        </p:txBody>
      </p:sp>
      <p:sp>
        <p:nvSpPr>
          <p:cNvPr id="2" name="Rectangle 1"/>
          <p:cNvSpPr/>
          <p:nvPr/>
        </p:nvSpPr>
        <p:spPr>
          <a:xfrm>
            <a:off x="1018484" y="7187843"/>
            <a:ext cx="11779935" cy="646331"/>
          </a:xfrm>
          <a:prstGeom prst="rect">
            <a:avLst/>
          </a:prstGeom>
        </p:spPr>
        <p:txBody>
          <a:bodyPr wrap="square">
            <a:spAutoFit/>
          </a:bodyPr>
          <a:lstStyle/>
          <a:p>
            <a:r>
              <a:rPr lang="en-US" u="sng" dirty="0">
                <a:solidFill>
                  <a:srgbClr val="000000"/>
                </a:solidFill>
                <a:ea typeface="Courier" charset="0"/>
                <a:cs typeface="Courier" charset="0"/>
              </a:rPr>
              <a:t>Linux</a:t>
            </a:r>
          </a:p>
          <a:p>
            <a:r>
              <a:rPr lang="en-US" dirty="0">
                <a:latin typeface="Courier" charset="0"/>
                <a:ea typeface="Courier" charset="0"/>
                <a:cs typeface="Courier" charset="0"/>
              </a:rPr>
              <a:t>export PYTHONPATH= $PYTHONPATH:/ Users/Hemma/Desktop/folder/</a:t>
            </a:r>
            <a:r>
              <a:rPr lang="en-US" dirty="0" err="1">
                <a:latin typeface="Courier" charset="0"/>
                <a:ea typeface="Courier" charset="0"/>
                <a:cs typeface="Courier" charset="0"/>
              </a:rPr>
              <a:t>sub_folder</a:t>
            </a:r>
            <a:endParaRPr lang="en-US" dirty="0">
              <a:latin typeface="Courier" charset="0"/>
              <a:ea typeface="Courier" charset="0"/>
              <a:cs typeface="Courier" charset="0"/>
            </a:endParaRPr>
          </a:p>
        </p:txBody>
      </p:sp>
    </p:spTree>
    <p:extLst>
      <p:ext uri="{BB962C8B-B14F-4D97-AF65-F5344CB8AC3E}">
        <p14:creationId xmlns:p14="http://schemas.microsoft.com/office/powerpoint/2010/main" val="19834958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82987" y="2046372"/>
            <a:ext cx="9359834" cy="2862322"/>
          </a:xfrm>
          <a:prstGeom prst="rect">
            <a:avLst/>
          </a:prstGeom>
          <a:noFill/>
        </p:spPr>
        <p:txBody>
          <a:bodyPr wrap="square" rtlCol="0">
            <a:spAutoFit/>
          </a:bodyPr>
          <a:lstStyle/>
          <a:p>
            <a:pPr marL="342900" indent="-342900">
              <a:lnSpc>
                <a:spcPct val="150000"/>
              </a:lnSpc>
              <a:buFont typeface="Arial" charset="0"/>
              <a:buChar char="•"/>
            </a:pPr>
            <a:r>
              <a:rPr lang="en-US" sz="2400" b="1" dirty="0"/>
              <a:t>c</a:t>
            </a:r>
            <a:r>
              <a:rPr lang="en-US" sz="2400" b="1" dirty="0" smtClean="0"/>
              <a:t>d</a:t>
            </a:r>
            <a:r>
              <a:rPr lang="en-US" sz="2400" dirty="0" smtClean="0"/>
              <a:t> </a:t>
            </a:r>
            <a:r>
              <a:rPr lang="en-US" sz="2400" b="1" dirty="0" smtClean="0"/>
              <a:t>&lt;directory name&gt; </a:t>
            </a:r>
            <a:r>
              <a:rPr lang="en-US" sz="2400" dirty="0" smtClean="0"/>
              <a:t>:</a:t>
            </a:r>
            <a:r>
              <a:rPr lang="en-US" sz="2400" b="1" dirty="0" smtClean="0"/>
              <a:t> </a:t>
            </a:r>
            <a:r>
              <a:rPr lang="en-US" sz="2400" dirty="0" smtClean="0"/>
              <a:t>change directory</a:t>
            </a:r>
          </a:p>
          <a:p>
            <a:pPr marL="342900" indent="-342900">
              <a:lnSpc>
                <a:spcPct val="150000"/>
              </a:lnSpc>
              <a:buFont typeface="Arial" charset="0"/>
              <a:buChar char="•"/>
            </a:pPr>
            <a:r>
              <a:rPr lang="en-US" sz="2400" b="1" dirty="0" smtClean="0"/>
              <a:t>cd .. </a:t>
            </a:r>
            <a:r>
              <a:rPr lang="en-US" sz="2400" dirty="0" smtClean="0"/>
              <a:t>: move one directory back in the file system</a:t>
            </a:r>
          </a:p>
          <a:p>
            <a:pPr marL="342900" indent="-342900">
              <a:lnSpc>
                <a:spcPct val="150000"/>
              </a:lnSpc>
              <a:buFont typeface="Arial" charset="0"/>
              <a:buChar char="•"/>
            </a:pPr>
            <a:r>
              <a:rPr lang="en-US" sz="2400" b="1" dirty="0" err="1" smtClean="0"/>
              <a:t>dir</a:t>
            </a:r>
            <a:r>
              <a:rPr lang="en-US" sz="2400" b="1" dirty="0" smtClean="0"/>
              <a:t> (windows) </a:t>
            </a:r>
            <a:r>
              <a:rPr lang="en-US" sz="2400" b="1" dirty="0"/>
              <a:t>ls (mac, </a:t>
            </a:r>
            <a:r>
              <a:rPr lang="en-US" sz="2400" b="1" dirty="0" err="1"/>
              <a:t>linux</a:t>
            </a:r>
            <a:r>
              <a:rPr lang="en-US" sz="2400" b="1" dirty="0"/>
              <a:t>) </a:t>
            </a:r>
            <a:r>
              <a:rPr lang="en-US" sz="2400" dirty="0" smtClean="0"/>
              <a:t>: view contents of current directory</a:t>
            </a:r>
          </a:p>
          <a:p>
            <a:pPr marL="342900" indent="-342900">
              <a:lnSpc>
                <a:spcPct val="150000"/>
              </a:lnSpc>
              <a:buFont typeface="Arial" charset="0"/>
              <a:buChar char="•"/>
            </a:pPr>
            <a:r>
              <a:rPr lang="en-US" sz="2400" b="1" dirty="0"/>
              <a:t>p</a:t>
            </a:r>
            <a:r>
              <a:rPr lang="en-US" sz="2400" b="1" dirty="0" smtClean="0"/>
              <a:t>ython &lt;</a:t>
            </a:r>
            <a:r>
              <a:rPr lang="en-US" sz="2400" b="1" dirty="0" err="1" smtClean="0"/>
              <a:t>filename.py</a:t>
            </a:r>
            <a:r>
              <a:rPr lang="en-US" sz="2400" b="1" dirty="0" smtClean="0"/>
              <a:t>&gt; : </a:t>
            </a:r>
            <a:r>
              <a:rPr lang="en-US" sz="2400" dirty="0" smtClean="0"/>
              <a:t>run python </a:t>
            </a:r>
            <a:r>
              <a:rPr lang="en-US" sz="2400" dirty="0" err="1" smtClean="0"/>
              <a:t>programme</a:t>
            </a:r>
            <a:endParaRPr lang="en-US" sz="2400" dirty="0" smtClean="0"/>
          </a:p>
          <a:p>
            <a:pPr marL="342900" indent="-342900">
              <a:lnSpc>
                <a:spcPct val="150000"/>
              </a:lnSpc>
              <a:buFont typeface="Arial" charset="0"/>
              <a:buChar char="•"/>
            </a:pPr>
            <a:r>
              <a:rPr lang="en-US" sz="2400" dirty="0" smtClean="0"/>
              <a:t>Use tab to autocomplete </a:t>
            </a:r>
            <a:endParaRPr lang="en-US" sz="2400" dirty="0"/>
          </a:p>
        </p:txBody>
      </p:sp>
      <p:sp>
        <p:nvSpPr>
          <p:cNvPr id="3" name="TextBox 2"/>
          <p:cNvSpPr txBox="1"/>
          <p:nvPr/>
        </p:nvSpPr>
        <p:spPr>
          <a:xfrm>
            <a:off x="3866147" y="513347"/>
            <a:ext cx="4308417" cy="769441"/>
          </a:xfrm>
          <a:prstGeom prst="rect">
            <a:avLst/>
          </a:prstGeom>
          <a:noFill/>
        </p:spPr>
        <p:txBody>
          <a:bodyPr wrap="square" rtlCol="0">
            <a:spAutoFit/>
          </a:bodyPr>
          <a:lstStyle/>
          <a:p>
            <a:pPr algn="ctr"/>
            <a:r>
              <a:rPr lang="en-US" sz="4400" dirty="0" smtClean="0"/>
              <a:t>Summary</a:t>
            </a:r>
            <a:endParaRPr lang="en-US" sz="4400" dirty="0"/>
          </a:p>
        </p:txBody>
      </p:sp>
    </p:spTree>
    <p:extLst>
      <p:ext uri="{BB962C8B-B14F-4D97-AF65-F5344CB8AC3E}">
        <p14:creationId xmlns:p14="http://schemas.microsoft.com/office/powerpoint/2010/main" val="9730689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1231</TotalTime>
  <Words>271</Words>
  <Application>Microsoft Macintosh PowerPoint</Application>
  <PresentationFormat>Widescreen</PresentationFormat>
  <Paragraphs>95</Paragraphs>
  <Slides>9</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Calibri Light</vt:lpstr>
      <vt:lpstr>Courier</vt:lpstr>
      <vt:lpstr>Helvetica</vt:lpstr>
      <vt:lpstr>Lucida Grande</vt:lpstr>
      <vt:lpstr>Mangal</vt:lpstr>
      <vt:lpstr>Office Theme</vt:lpstr>
      <vt:lpstr>Introduction to Computer Programming Lecture 6.3:   Intro to the Command 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15.0035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Programming Lecture 2.1:   Lists &amp; Strings</dc:title>
  <dc:creator>Hemma Philamore</dc:creator>
  <cp:lastModifiedBy>Hemma Philamore</cp:lastModifiedBy>
  <cp:revision>66</cp:revision>
  <cp:lastPrinted>2020-09-16T12:01:43Z</cp:lastPrinted>
  <dcterms:created xsi:type="dcterms:W3CDTF">2020-07-28T19:30:47Z</dcterms:created>
  <dcterms:modified xsi:type="dcterms:W3CDTF">2020-12-29T22:20:14Z</dcterms:modified>
</cp:coreProperties>
</file>