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2" r:id="rId3"/>
    <p:sldId id="257" r:id="rId4"/>
    <p:sldId id="277" r:id="rId5"/>
    <p:sldId id="278" r:id="rId6"/>
    <p:sldId id="280" r:id="rId7"/>
    <p:sldId id="279" r:id="rId8"/>
    <p:sldId id="281" r:id="rId9"/>
    <p:sldId id="283" r:id="rId10"/>
    <p:sldId id="284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4"/>
    <p:restoredTop sz="91429"/>
  </p:normalViewPr>
  <p:slideViewPr>
    <p:cSldViewPr snapToGrid="0" snapToObjects="1">
      <p:cViewPr>
        <p:scale>
          <a:sx n="120" d="100"/>
          <a:sy n="120" d="100"/>
        </p:scale>
        <p:origin x="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2406-82C6-CF4A-B27C-C2F326EF62C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9FA2-8E58-2E43-97D7-A2CDE6C4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Messed up explanation. Redo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1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Forgot to switch to </a:t>
            </a:r>
            <a:r>
              <a:rPr lang="en-US" dirty="0" err="1" smtClean="0"/>
              <a:t>spyer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Retake. Matrices the wrong way 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663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6" Type="http://schemas.openxmlformats.org/officeDocument/2006/relationships/image" Target="../media/image230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7.2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 smtClean="0"/>
              <a:t>Numpy</a:t>
            </a:r>
            <a:r>
              <a:rPr lang="en-US" dirty="0" smtClean="0"/>
              <a:t> Functionality  </a:t>
            </a:r>
            <a:br>
              <a:rPr lang="en-US" dirty="0" smtClean="0"/>
            </a:b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16" y="1540444"/>
            <a:ext cx="3136900" cy="2514600"/>
          </a:xfrm>
          <a:prstGeom prst="rect">
            <a:avLst/>
          </a:prstGeom>
        </p:spPr>
      </p:pic>
      <p:sp>
        <p:nvSpPr>
          <p:cNvPr id="6" name="Reading/Writing files"/>
          <p:cNvSpPr txBox="1"/>
          <p:nvPr/>
        </p:nvSpPr>
        <p:spPr>
          <a:xfrm>
            <a:off x="2804937" y="16693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Linear Algebra</a:t>
            </a:r>
            <a:endParaRPr sz="45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16" y="4414429"/>
            <a:ext cx="4572696" cy="1998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7998" y="879846"/>
            <a:ext cx="468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Matrix multiplication with </a:t>
            </a:r>
            <a:r>
              <a:rPr lang="en-US" sz="2400" u="sng" dirty="0" smtClean="0"/>
              <a:t>dot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45389" y="4982090"/>
                <a:ext cx="316050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GB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mr-I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GB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GB" b="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error!</a:t>
                </a:r>
                <a:r>
                  <a:rPr lang="en-GB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b="0" dirty="0" smtClean="0">
                    <a:ea typeface="Cambria Math" charset="0"/>
                    <a:cs typeface="Cambria Math" charset="0"/>
                  </a:rPr>
                  <a:t>           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389" y="4982090"/>
                <a:ext cx="3160503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3455" r="-2303" b="-568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958310" y="5090512"/>
            <a:ext cx="246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Inner dimensions of 2D arrays must be equal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18790" y="1341511"/>
            <a:ext cx="11531833" cy="2751192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18790" y="4215496"/>
            <a:ext cx="11531833" cy="2364186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5389" y="2108105"/>
                <a:ext cx="3684278" cy="8958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0×0+1×1+2×2</m:t>
                          </m:r>
                        </m:e>
                      </m:d>
                    </m:oMath>
                  </m:oMathPara>
                </a14:m>
                <a:endParaRPr lang="en-GB" sz="16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16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389" y="2108105"/>
                <a:ext cx="3684278" cy="895823"/>
              </a:xfrm>
              <a:prstGeom prst="rect">
                <a:avLst/>
              </a:prstGeom>
              <a:blipFill rotWithShape="0">
                <a:blip r:embed="rId7"/>
                <a:stretch>
                  <a:fillRect b="-6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95492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68012"/>
          <a:stretch/>
        </p:blipFill>
        <p:spPr>
          <a:xfrm>
            <a:off x="366721" y="2094614"/>
            <a:ext cx="2188125" cy="4379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800101" y="1159743"/>
                <a:ext cx="8958804" cy="119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×1×1+1×1×1+1×1×1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1×1×1+1×1×1+1×1×1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1×1×1+1×1×1+1×1×1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1×1×1+1×1×1+1×1×1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GB" b="0" dirty="0" smtClean="0">
                    <a:ea typeface="Cambria Math" charset="0"/>
                    <a:cs typeface="Cambria Math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101" y="1159743"/>
                <a:ext cx="8958804" cy="1192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226045" y="1038317"/>
            <a:ext cx="11765020" cy="1557612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7072" y="263054"/>
            <a:ext cx="51481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Inner dimensions are equal (n columns matrix A = m rows matrix B)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29612" y="1848017"/>
            <a:ext cx="2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06011" y="1885945"/>
            <a:ext cx="2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138500" y="1260288"/>
            <a:ext cx="1046958" cy="3896"/>
          </a:xfrm>
          <a:prstGeom prst="line">
            <a:avLst/>
          </a:prstGeom>
          <a:ln w="31750"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301087" y="1170317"/>
            <a:ext cx="1" cy="733890"/>
          </a:xfrm>
          <a:prstGeom prst="line">
            <a:avLst/>
          </a:prstGeom>
          <a:ln w="31750"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045" y="570831"/>
            <a:ext cx="1394873" cy="0"/>
          </a:xfrm>
          <a:prstGeom prst="line">
            <a:avLst/>
          </a:prstGeom>
          <a:ln w="31750"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6045" y="650686"/>
            <a:ext cx="51481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Outer dimensions determine size of output matrix </a:t>
            </a:r>
            <a:endParaRPr lang="en-US" sz="14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14263" b="36130"/>
          <a:stretch/>
        </p:blipFill>
        <p:spPr>
          <a:xfrm>
            <a:off x="399479" y="1189923"/>
            <a:ext cx="1876035" cy="874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752899" y="3322131"/>
                <a:ext cx="4380468" cy="10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84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58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85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GB" b="0" dirty="0" smtClean="0">
                    <a:ea typeface="Cambria Math" charset="0"/>
                    <a:cs typeface="Cambria Math" charset="0"/>
                  </a:rPr>
                  <a:t>                                         </a:t>
                </a: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899" y="3322131"/>
                <a:ext cx="4380468" cy="1007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>
          <a:xfrm>
            <a:off x="226045" y="3078643"/>
            <a:ext cx="11765020" cy="1695375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22762" y="4004465"/>
            <a:ext cx="2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305160" y="4004465"/>
            <a:ext cx="24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791108" y="3406264"/>
            <a:ext cx="1046958" cy="3896"/>
          </a:xfrm>
          <a:prstGeom prst="line">
            <a:avLst/>
          </a:prstGeom>
          <a:ln w="31750"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891755" y="3341691"/>
            <a:ext cx="1" cy="733890"/>
          </a:xfrm>
          <a:prstGeom prst="line">
            <a:avLst/>
          </a:prstGeom>
          <a:ln w="31750"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79" y="3237413"/>
            <a:ext cx="37973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79" y="4261169"/>
            <a:ext cx="1346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11053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57" y="1893151"/>
            <a:ext cx="6572671" cy="20474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57" y="4219572"/>
            <a:ext cx="1584565" cy="8166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04937" y="4120840"/>
                <a:ext cx="2368947" cy="1014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 smtClean="0">
                  <a:ea typeface="Cambria Math" charset="0"/>
                  <a:cs typeface="Cambria Math" charset="0"/>
                </a:endParaRPr>
              </a:p>
              <a:p>
                <a:endParaRPr lang="en-GB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937" y="4120840"/>
                <a:ext cx="2368947" cy="10141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231908" y="1854059"/>
            <a:ext cx="11765020" cy="2086508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31908" y="3940567"/>
            <a:ext cx="11765020" cy="1344926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706" y="1549641"/>
            <a:ext cx="256723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Matrices have same dimensions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079774" y="4474013"/>
            <a:ext cx="24370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Elementwise multiplication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79774" y="2702958"/>
            <a:ext cx="24370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Matrix multiplication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938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2561" y="580097"/>
            <a:ext cx="69781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800"/>
            </a:pPr>
            <a:endParaRPr lang="en-US" sz="2000" dirty="0" smtClean="0"/>
          </a:p>
          <a:p>
            <a:pPr>
              <a:lnSpc>
                <a:spcPct val="150000"/>
              </a:lnSpc>
              <a:defRPr sz="2800"/>
            </a:pPr>
            <a:r>
              <a:rPr lang="en-US" sz="2000" dirty="0" err="1" smtClean="0"/>
              <a:t>NumPy</a:t>
            </a:r>
            <a:r>
              <a:rPr lang="en-US" sz="2000" dirty="0" smtClean="0"/>
              <a:t> (</a:t>
            </a:r>
            <a:r>
              <a:rPr lang="en-US" sz="2000" dirty="0"/>
              <a:t>"Numerical Python</a:t>
            </a:r>
            <a:r>
              <a:rPr lang="en-US" sz="2000" dirty="0" smtClean="0"/>
              <a:t>"): scientific </a:t>
            </a:r>
            <a:r>
              <a:rPr lang="en-US" sz="2000" dirty="0"/>
              <a:t>computing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US" sz="2000" dirty="0"/>
              <a:t>Fourier </a:t>
            </a:r>
            <a:r>
              <a:rPr lang="en-US" sz="2000" dirty="0" smtClean="0"/>
              <a:t>Transform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US" sz="2000" dirty="0" smtClean="0"/>
              <a:t>Shape Manipulation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US" sz="2000" b="1" dirty="0" smtClean="0"/>
              <a:t>Mathematical </a:t>
            </a:r>
            <a:r>
              <a:rPr lang="en-US" sz="2000" b="1" dirty="0"/>
              <a:t>and Logical </a:t>
            </a:r>
            <a:r>
              <a:rPr lang="en-US" sz="2000" b="1" dirty="0" smtClean="0"/>
              <a:t>Operations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US" sz="2000" b="1" dirty="0" smtClean="0"/>
              <a:t>Linear Algebra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  <a:defRPr sz="2800"/>
            </a:pPr>
            <a:r>
              <a:rPr lang="en-US" sz="2000" b="1" dirty="0" smtClean="0"/>
              <a:t>Random </a:t>
            </a:r>
            <a:r>
              <a:rPr lang="en-US" sz="2000" b="1" dirty="0"/>
              <a:t>Number </a:t>
            </a:r>
            <a:r>
              <a:rPr lang="en-US" sz="2000" b="1" dirty="0" smtClean="0"/>
              <a:t>Generation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71" y="4673037"/>
            <a:ext cx="3070105" cy="3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966695" y="123726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Random</a:t>
            </a:r>
            <a:endParaRPr sz="4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9" y="2198632"/>
            <a:ext cx="3106436" cy="11165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52692" b="58818"/>
          <a:stretch/>
        </p:blipFill>
        <p:spPr>
          <a:xfrm>
            <a:off x="5290404" y="3709151"/>
            <a:ext cx="3214346" cy="2175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50000" b="58805"/>
          <a:stretch/>
        </p:blipFill>
        <p:spPr>
          <a:xfrm>
            <a:off x="5542354" y="1157043"/>
            <a:ext cx="3397250" cy="21764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50000" t="51280" b="11037"/>
          <a:stretch/>
        </p:blipFill>
        <p:spPr>
          <a:xfrm>
            <a:off x="8504750" y="1324386"/>
            <a:ext cx="3397250" cy="19908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9" y="4551773"/>
            <a:ext cx="4171307" cy="133309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4097" t="51004" r="53995" b="10875"/>
          <a:stretch/>
        </p:blipFill>
        <p:spPr>
          <a:xfrm>
            <a:off x="8516325" y="3870876"/>
            <a:ext cx="2847372" cy="2013995"/>
          </a:xfrm>
          <a:prstGeom prst="rect">
            <a:avLst/>
          </a:prstGeom>
        </p:spPr>
      </p:pic>
      <p:pic>
        <p:nvPicPr>
          <p:cNvPr id="1028" name="Picture 4" descr="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2" r="15201" b="853"/>
          <a:stretch/>
        </p:blipFill>
        <p:spPr bwMode="auto">
          <a:xfrm>
            <a:off x="8360066" y="5880405"/>
            <a:ext cx="3159890" cy="2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42" r="15201" b="853"/>
          <a:stretch/>
        </p:blipFill>
        <p:spPr bwMode="auto">
          <a:xfrm>
            <a:off x="5356435" y="5898682"/>
            <a:ext cx="3159890" cy="2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898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943545" y="2059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Random</a:t>
            </a:r>
            <a:endParaRPr sz="4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31" y="2099153"/>
            <a:ext cx="3106436" cy="11165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05" y="4984721"/>
            <a:ext cx="4171307" cy="1333098"/>
          </a:xfrm>
          <a:prstGeom prst="rect">
            <a:avLst/>
          </a:prstGeom>
        </p:spPr>
      </p:pic>
      <p:pic>
        <p:nvPicPr>
          <p:cNvPr id="2052" name="Picture 4" descr="he Standard Normal Distribution-- The Normal Distribution --MRU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99" y="4161483"/>
            <a:ext cx="46386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s an example of a uniform distribution on the interval [0, 1 ..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9" b="5320"/>
          <a:stretch/>
        </p:blipFill>
        <p:spPr bwMode="auto">
          <a:xfrm>
            <a:off x="5444481" y="810701"/>
            <a:ext cx="3652437" cy="28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5444481" y="855588"/>
            <a:ext cx="0" cy="260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44480" y="3463136"/>
            <a:ext cx="36524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473588" y="4018721"/>
            <a:ext cx="30695" cy="2282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073307" y="5627602"/>
            <a:ext cx="960699" cy="4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38943" y="4698294"/>
            <a:ext cx="1988916" cy="4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88012" y="4322463"/>
            <a:ext cx="28116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88012" y="4322463"/>
            <a:ext cx="0" cy="187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983612" y="4322463"/>
            <a:ext cx="0" cy="187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505665" y="4681400"/>
            <a:ext cx="4823" cy="120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556314" y="4681400"/>
            <a:ext cx="4823" cy="120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9251" y="4057053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99.7% 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05665" y="4451710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1"/>
                </a:solidFill>
              </a:rPr>
              <a:t>95% </a:t>
            </a:r>
            <a:r>
              <a:rPr lang="en-US" sz="1400" dirty="0" smtClean="0">
                <a:solidFill>
                  <a:schemeClr val="accent1"/>
                </a:solidFill>
              </a:rPr>
              <a:t>data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13818" y="5399905"/>
            <a:ext cx="1342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1"/>
                </a:solidFill>
              </a:rPr>
              <a:t>68% </a:t>
            </a:r>
            <a:r>
              <a:rPr lang="en-US" sz="1400" dirty="0" smtClean="0">
                <a:solidFill>
                  <a:schemeClr val="accent1"/>
                </a:solidFill>
              </a:rPr>
              <a:t>data</a:t>
            </a:r>
            <a:endParaRPr lang="en-US" sz="1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81410" y="4023079"/>
                <a:ext cx="2861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u="sng" dirty="0"/>
                  <a:t>“standard normal” distribution </a:t>
                </a:r>
                <a:r>
                  <a:rPr lang="en-US" sz="1600" dirty="0" smtClean="0"/>
                  <a:t>standard deviation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lang="en-GB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mean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GB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410" y="4023079"/>
                <a:ext cx="2861368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1064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058048" y="890153"/>
            <a:ext cx="430887" cy="16677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600" dirty="0" smtClean="0"/>
              <a:t>Probability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073073" y="4020209"/>
            <a:ext cx="430887" cy="16677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1600" dirty="0" smtClean="0"/>
              <a:t>Probability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208344" y="683233"/>
            <a:ext cx="11794603" cy="3043903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08344" y="3882839"/>
            <a:ext cx="11794603" cy="2812590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7505" y="1291923"/>
            <a:ext cx="247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Uniform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505" y="4266051"/>
            <a:ext cx="247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Gaussian/ normal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17622" y="5286209"/>
                <a:ext cx="1799467" cy="1590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mr-IN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mr-IN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GB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14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GB" sz="1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400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1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GB" sz="14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400" dirty="0" smtClean="0"/>
                  <a:t> value </a:t>
                </a:r>
                <a:r>
                  <a:rPr lang="en-US" sz="1400" dirty="0" err="1" smtClean="0"/>
                  <a:t>i</a:t>
                </a:r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GB" sz="1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1400" dirty="0" smtClean="0"/>
                  <a:t>population mean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charset="0"/>
                      </a:rPr>
                      <m:t>𝑁</m:t>
                    </m:r>
                    <m:r>
                      <a:rPr lang="en-GB" sz="14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400" dirty="0" smtClean="0"/>
                  <a:t>size of population</a:t>
                </a:r>
              </a:p>
              <a:p>
                <a:r>
                  <a:rPr lang="en-US" sz="1400" dirty="0"/>
                  <a:t>	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622" y="5286209"/>
                <a:ext cx="1799467" cy="15906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1433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804937" y="16693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smtClean="0"/>
              <a:t>Min/Max</a:t>
            </a:r>
            <a:endParaRPr sz="4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87" y="2035335"/>
            <a:ext cx="5147801" cy="1137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87" y="3488994"/>
            <a:ext cx="2736127" cy="119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88" y="4999366"/>
            <a:ext cx="2734726" cy="1254977"/>
          </a:xfrm>
          <a:prstGeom prst="rect">
            <a:avLst/>
          </a:prstGeom>
        </p:spPr>
      </p:pic>
      <p:sp>
        <p:nvSpPr>
          <p:cNvPr id="33" name="init functions is called, self.Num = 3 and self.Den = 4"/>
          <p:cNvSpPr/>
          <p:nvPr/>
        </p:nvSpPr>
        <p:spPr>
          <a:xfrm>
            <a:off x="7617980" y="1597958"/>
            <a:ext cx="1154393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36451" y="1597958"/>
            <a:ext cx="116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n </a:t>
            </a:r>
            <a:r>
              <a:rPr lang="en-GB" dirty="0" err="1" smtClean="0"/>
              <a:t>vals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7573166" y="1125766"/>
            <a:ext cx="83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matrix</a:t>
            </a:r>
            <a:endParaRPr lang="en-GB" dirty="0"/>
          </a:p>
        </p:txBody>
      </p:sp>
      <p:sp>
        <p:nvSpPr>
          <p:cNvPr id="43" name="Initialise super class (i.e. the one that you have derived your new class from)"/>
          <p:cNvSpPr/>
          <p:nvPr/>
        </p:nvSpPr>
        <p:spPr>
          <a:xfrm>
            <a:off x="6621097" y="1247290"/>
            <a:ext cx="996883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45" name="Rectangle 44"/>
          <p:cNvSpPr/>
          <p:nvPr/>
        </p:nvSpPr>
        <p:spPr>
          <a:xfrm>
            <a:off x="6709174" y="1227532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max</a:t>
            </a:r>
            <a:endParaRPr lang="en-GB" dirty="0"/>
          </a:p>
        </p:txBody>
      </p:sp>
      <p:sp>
        <p:nvSpPr>
          <p:cNvPr id="46" name="init functions is called, self.Num = 3 and self.Den = 4"/>
          <p:cNvSpPr/>
          <p:nvPr/>
        </p:nvSpPr>
        <p:spPr>
          <a:xfrm flipH="1">
            <a:off x="5407131" y="1611374"/>
            <a:ext cx="948987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16078" y="1621101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74470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804937" y="16693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smtClean="0"/>
              <a:t>Min/Max</a:t>
            </a:r>
            <a:endParaRPr sz="4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87" y="2035335"/>
            <a:ext cx="5147801" cy="1137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87" y="3488994"/>
            <a:ext cx="2736127" cy="119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88" y="4999366"/>
            <a:ext cx="2734726" cy="1254977"/>
          </a:xfrm>
          <a:prstGeom prst="rect">
            <a:avLst/>
          </a:prstGeom>
        </p:spPr>
      </p:pic>
      <p:sp>
        <p:nvSpPr>
          <p:cNvPr id="33" name="init functions is called, self.Num = 3 and self.Den = 4"/>
          <p:cNvSpPr/>
          <p:nvPr/>
        </p:nvSpPr>
        <p:spPr>
          <a:xfrm>
            <a:off x="7617980" y="1597958"/>
            <a:ext cx="1154393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36451" y="1597958"/>
            <a:ext cx="116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n </a:t>
            </a:r>
            <a:r>
              <a:rPr lang="en-GB" dirty="0" err="1" smtClean="0"/>
              <a:t>vals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7573166" y="1125766"/>
            <a:ext cx="83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matrix</a:t>
            </a:r>
            <a:endParaRPr lang="en-GB" dirty="0"/>
          </a:p>
        </p:txBody>
      </p:sp>
      <p:sp>
        <p:nvSpPr>
          <p:cNvPr id="43" name="Initialise super class (i.e. the one that you have derived your new class from)"/>
          <p:cNvSpPr/>
          <p:nvPr/>
        </p:nvSpPr>
        <p:spPr>
          <a:xfrm>
            <a:off x="6621097" y="1247290"/>
            <a:ext cx="996883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45" name="Rectangle 44"/>
          <p:cNvSpPr/>
          <p:nvPr/>
        </p:nvSpPr>
        <p:spPr>
          <a:xfrm>
            <a:off x="6709174" y="1227532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max</a:t>
            </a:r>
            <a:endParaRPr lang="en-GB" dirty="0"/>
          </a:p>
        </p:txBody>
      </p:sp>
      <p:sp>
        <p:nvSpPr>
          <p:cNvPr id="46" name="init functions is called, self.Num = 3 and self.Den = 4"/>
          <p:cNvSpPr/>
          <p:nvPr/>
        </p:nvSpPr>
        <p:spPr>
          <a:xfrm flipH="1">
            <a:off x="5407131" y="1611374"/>
            <a:ext cx="948987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516078" y="1621101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40348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781788" y="572046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smtClean="0"/>
              <a:t>Namespaces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4" y="2808547"/>
            <a:ext cx="3687299" cy="1705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214" y="2808547"/>
            <a:ext cx="4867367" cy="1844476"/>
          </a:xfrm>
          <a:prstGeom prst="rect">
            <a:avLst/>
          </a:prstGeom>
        </p:spPr>
      </p:pic>
      <p:sp>
        <p:nvSpPr>
          <p:cNvPr id="17" name="Initialise super class (i.e. the one that you have derived your new class from)"/>
          <p:cNvSpPr/>
          <p:nvPr/>
        </p:nvSpPr>
        <p:spPr>
          <a:xfrm>
            <a:off x="2619746" y="2302218"/>
            <a:ext cx="2449969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18" name="Rectangle 17"/>
          <p:cNvSpPr/>
          <p:nvPr/>
        </p:nvSpPr>
        <p:spPr>
          <a:xfrm>
            <a:off x="2259252" y="2302218"/>
            <a:ext cx="3170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Rename sub-package</a:t>
            </a:r>
            <a:endParaRPr lang="en-GB" dirty="0"/>
          </a:p>
        </p:txBody>
      </p:sp>
      <p:sp>
        <p:nvSpPr>
          <p:cNvPr id="19" name="Initialise super class (i.e. the one that you have derived your new class from)"/>
          <p:cNvSpPr/>
          <p:nvPr/>
        </p:nvSpPr>
        <p:spPr>
          <a:xfrm>
            <a:off x="9133615" y="2302218"/>
            <a:ext cx="2449969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20" name="Rectangle 19"/>
          <p:cNvSpPr/>
          <p:nvPr/>
        </p:nvSpPr>
        <p:spPr>
          <a:xfrm>
            <a:off x="8773121" y="2302218"/>
            <a:ext cx="3170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Import individual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09078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804937" y="16693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Arithmetic</a:t>
            </a:r>
            <a:endParaRPr sz="4500" dirty="0"/>
          </a:p>
        </p:txBody>
      </p:sp>
      <p:sp>
        <p:nvSpPr>
          <p:cNvPr id="13" name="TextBox 12"/>
          <p:cNvSpPr txBox="1"/>
          <p:nvPr/>
        </p:nvSpPr>
        <p:spPr>
          <a:xfrm>
            <a:off x="2297621" y="931565"/>
            <a:ext cx="757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Numpy</a:t>
            </a:r>
            <a:r>
              <a:rPr lang="en-US" sz="2000" dirty="0" smtClean="0"/>
              <a:t> operations act </a:t>
            </a:r>
            <a:r>
              <a:rPr lang="en-US" sz="2000" b="1" dirty="0" smtClean="0"/>
              <a:t>elementwise</a:t>
            </a:r>
            <a:r>
              <a:rPr lang="en-US" sz="2000" dirty="0" smtClean="0"/>
              <a:t>, when applied to a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984" y="1809830"/>
            <a:ext cx="35687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84" y="3199813"/>
            <a:ext cx="17145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84" y="4399296"/>
            <a:ext cx="2159000" cy="82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984" y="5598779"/>
            <a:ext cx="5727700" cy="800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51156" y="3280561"/>
            <a:ext cx="232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Elementwise addition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21210" y="4422467"/>
            <a:ext cx="275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Elementwise multiplication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0309" y="5628038"/>
            <a:ext cx="37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Elementwise </a:t>
            </a:r>
            <a:r>
              <a:rPr lang="en-US" smtClean="0"/>
              <a:t>exponential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4618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804937" y="166932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Linear Algebra</a:t>
            </a:r>
            <a:endParaRPr sz="4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25248" y="2171465"/>
                <a:ext cx="3442224" cy="8958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0×0+1×1+2×2</m:t>
                          </m:r>
                        </m:e>
                      </m:d>
                    </m:oMath>
                  </m:oMathPara>
                </a14:m>
                <a:endParaRPr lang="en-GB" sz="16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16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248" y="2171465"/>
                <a:ext cx="3442224" cy="895823"/>
              </a:xfrm>
              <a:prstGeom prst="rect">
                <a:avLst/>
              </a:prstGeom>
              <a:blipFill rotWithShape="0">
                <a:blip r:embed="rId2"/>
                <a:stretch>
                  <a:fillRect b="-6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46366" y="2222286"/>
                <a:ext cx="3160503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GB" sz="160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1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mr-IN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mr-IN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mr-IN" sz="1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mr-IN" sz="16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GB" sz="1600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GB" sz="1600" b="0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error!</a:t>
                </a:r>
                <a:r>
                  <a:rPr lang="en-GB" sz="1600" b="0" i="1" dirty="0" smtClean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b="0" dirty="0" smtClean="0">
                    <a:ea typeface="Cambria Math" charset="0"/>
                    <a:cs typeface="Cambria Math" charset="0"/>
                  </a:rPr>
                  <a:t>          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366" y="2222286"/>
                <a:ext cx="3160503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3455" b="-536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7230147" y="2286786"/>
            <a:ext cx="868102" cy="661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7998" y="879846"/>
            <a:ext cx="468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Matrix multiplication with </a:t>
            </a:r>
            <a:r>
              <a:rPr lang="en-US" sz="2400" u="sng" dirty="0" smtClean="0"/>
              <a:t>dot</a:t>
            </a:r>
            <a:endParaRPr lang="en-US" sz="2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476874" y="1644479"/>
            <a:ext cx="219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Numpy</a:t>
            </a:r>
            <a:r>
              <a:rPr lang="en-US" dirty="0" smtClean="0">
                <a:solidFill>
                  <a:schemeClr val="accent1"/>
                </a:solidFill>
              </a:rPr>
              <a:t> manipulates 1D array 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3169" y="1341511"/>
            <a:ext cx="11531833" cy="5285845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29085" y="4884485"/>
                <a:ext cx="3684278" cy="8958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mr-I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16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0×0+1×1+2×2</m:t>
                          </m:r>
                        </m:e>
                      </m:d>
                    </m:oMath>
                  </m:oMathPara>
                </a14:m>
                <a:endParaRPr lang="en-GB" sz="16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sz="16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85" y="4884485"/>
                <a:ext cx="3684278" cy="895823"/>
              </a:xfrm>
              <a:prstGeom prst="rect">
                <a:avLst/>
              </a:prstGeom>
              <a:blipFill rotWithShape="0">
                <a:blip r:embed="rId4"/>
                <a:stretch>
                  <a:fillRect b="-6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r="38791"/>
          <a:stretch/>
        </p:blipFill>
        <p:spPr>
          <a:xfrm>
            <a:off x="814212" y="1734335"/>
            <a:ext cx="1255220" cy="1213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11399" b="11390"/>
          <a:stretch/>
        </p:blipFill>
        <p:spPr>
          <a:xfrm>
            <a:off x="814213" y="3194060"/>
            <a:ext cx="1746936" cy="6239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l="15837" b="38720"/>
          <a:stretch/>
        </p:blipFill>
        <p:spPr>
          <a:xfrm>
            <a:off x="835209" y="1760865"/>
            <a:ext cx="1725939" cy="7437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l="18830" b="67839"/>
          <a:stretch/>
        </p:blipFill>
        <p:spPr>
          <a:xfrm>
            <a:off x="845662" y="3227613"/>
            <a:ext cx="1600429" cy="2264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/>
          <a:srcRect l="9266" b="67849"/>
          <a:stretch/>
        </p:blipFill>
        <p:spPr>
          <a:xfrm>
            <a:off x="835209" y="4103231"/>
            <a:ext cx="2846223" cy="8084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/>
          <a:srcRect t="89020"/>
          <a:stretch/>
        </p:blipFill>
        <p:spPr>
          <a:xfrm>
            <a:off x="871285" y="6191225"/>
            <a:ext cx="3136900" cy="2760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/>
          <a:srcRect t="36077" b="35078"/>
          <a:stretch/>
        </p:blipFill>
        <p:spPr>
          <a:xfrm>
            <a:off x="845662" y="5028120"/>
            <a:ext cx="3136900" cy="7253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l="18830" b="67839"/>
          <a:stretch/>
        </p:blipFill>
        <p:spPr>
          <a:xfrm>
            <a:off x="871285" y="5914439"/>
            <a:ext cx="1600429" cy="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0706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429</Words>
  <Application>Microsoft Macintosh PowerPoint</Application>
  <PresentationFormat>Widescreen</PresentationFormat>
  <Paragraphs>85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Cambria Math</vt:lpstr>
      <vt:lpstr>Helvetica</vt:lpstr>
      <vt:lpstr>Mangal</vt:lpstr>
      <vt:lpstr>Arial</vt:lpstr>
      <vt:lpstr>Office Theme</vt:lpstr>
      <vt:lpstr>Introduction to Computer Programming Lecture 7.2:   Numpy Functionality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75</cp:revision>
  <cp:lastPrinted>2020-09-16T12:28:37Z</cp:lastPrinted>
  <dcterms:created xsi:type="dcterms:W3CDTF">2020-07-28T19:30:47Z</dcterms:created>
  <dcterms:modified xsi:type="dcterms:W3CDTF">2020-11-12T12:19:08Z</dcterms:modified>
</cp:coreProperties>
</file>