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68" r:id="rId5"/>
    <p:sldId id="262" r:id="rId6"/>
    <p:sldId id="263" r:id="rId7"/>
    <p:sldId id="265" r:id="rId8"/>
    <p:sldId id="264" r:id="rId9"/>
    <p:sldId id="259" r:id="rId10"/>
    <p:sldId id="258"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6CB7E-CB0B-855A-97F4-E5EB35586868}" v="52" dt="2021-12-10T09:40:23.196"/>
    <p1510:client id="{79537513-044E-FB03-3F5A-BFC28D8073C5}" v="915" dt="2021-12-08T23:14:36.680"/>
    <p1510:client id="{879A24DB-18A3-44B9-A155-E9B80A4E83D3}" v="59" dt="2021-12-09T11:47:29.751"/>
    <p1510:client id="{8FB1DE76-F255-49DB-81B2-D3DE08AA2F53}" v="187" dt="2021-12-09T10:19:53.075"/>
    <p1510:client id="{92CB2FA1-8132-67DD-02FC-7307AA5EB629}" v="385" dt="2021-12-09T15:00:11.277"/>
    <p1510:client id="{C49B8928-96EF-DC1E-2FAD-CF2C3C741B8B}" v="716" dt="2021-12-08T21:56:57.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27" autoAdjust="0"/>
  </p:normalViewPr>
  <p:slideViewPr>
    <p:cSldViewPr snapToGrid="0">
      <p:cViewPr varScale="1">
        <p:scale>
          <a:sx n="98" d="100"/>
          <a:sy n="98" d="100"/>
        </p:scale>
        <p:origin x="10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534D6-8D16-482C-B080-435362E7B395}" type="datetimeFigureOut">
              <a:rPr lang="en-US"/>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D09A2-60C9-43CF-AC1A-2F0806D9B762}" type="slidenum">
              <a:rPr lang="en-US"/>
              <a:t>‹#›</a:t>
            </a:fld>
            <a:endParaRPr lang="en-US"/>
          </a:p>
        </p:txBody>
      </p:sp>
    </p:spTree>
    <p:extLst>
      <p:ext uri="{BB962C8B-B14F-4D97-AF65-F5344CB8AC3E}">
        <p14:creationId xmlns:p14="http://schemas.microsoft.com/office/powerpoint/2010/main" val="239042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image here shows how SciPy functions can be used to deblur an image. Left is the original, middle is a blurred copy, and the right is the deblurred image.</a:t>
            </a:r>
          </a:p>
        </p:txBody>
      </p:sp>
      <p:sp>
        <p:nvSpPr>
          <p:cNvPr id="4" name="Slide Number Placeholder 3"/>
          <p:cNvSpPr>
            <a:spLocks noGrp="1"/>
          </p:cNvSpPr>
          <p:nvPr>
            <p:ph type="sldNum" sz="quarter" idx="5"/>
          </p:nvPr>
        </p:nvSpPr>
        <p:spPr/>
        <p:txBody>
          <a:bodyPr/>
          <a:lstStyle/>
          <a:p>
            <a:fld id="{6CFD09A2-60C9-43CF-AC1A-2F0806D9B762}" type="slidenum">
              <a:rPr lang="en-US"/>
              <a:t>3</a:t>
            </a:fld>
            <a:endParaRPr lang="en-US"/>
          </a:p>
        </p:txBody>
      </p:sp>
    </p:spTree>
    <p:extLst>
      <p:ext uri="{BB962C8B-B14F-4D97-AF65-F5344CB8AC3E}">
        <p14:creationId xmlns:p14="http://schemas.microsoft.com/office/powerpoint/2010/main" val="1765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Top image: electro-mechanical modelling of the human heart  (aside: this simulation is from Ellen Kuhl’s lab at Stanford.  Ellen is a world-leading researcher in biomechanics)</a:t>
            </a:r>
          </a:p>
          <a:p>
            <a:r>
              <a:rPr lang="en-US">
                <a:cs typeface="Calibri"/>
              </a:rPr>
              <a:t>Bottom image: the stresses in an airplane engine</a:t>
            </a:r>
          </a:p>
        </p:txBody>
      </p:sp>
      <p:sp>
        <p:nvSpPr>
          <p:cNvPr id="4" name="Slide Number Placeholder 3"/>
          <p:cNvSpPr>
            <a:spLocks noGrp="1"/>
          </p:cNvSpPr>
          <p:nvPr>
            <p:ph type="sldNum" sz="quarter" idx="5"/>
          </p:nvPr>
        </p:nvSpPr>
        <p:spPr/>
        <p:txBody>
          <a:bodyPr/>
          <a:lstStyle/>
          <a:p>
            <a:fld id="{6CFD09A2-60C9-43CF-AC1A-2F0806D9B762}" type="slidenum">
              <a:rPr lang="en-US"/>
              <a:t>5</a:t>
            </a:fld>
            <a:endParaRPr lang="en-US"/>
          </a:p>
        </p:txBody>
      </p:sp>
    </p:spTree>
    <p:extLst>
      <p:ext uri="{BB962C8B-B14F-4D97-AF65-F5344CB8AC3E}">
        <p14:creationId xmlns:p14="http://schemas.microsoft.com/office/powerpoint/2010/main" val="428652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of handwriting recognition </a:t>
            </a:r>
            <a:endParaRPr lang="en-GB"/>
          </a:p>
        </p:txBody>
      </p:sp>
      <p:sp>
        <p:nvSpPr>
          <p:cNvPr id="4" name="Slide Number Placeholder 3"/>
          <p:cNvSpPr>
            <a:spLocks noGrp="1"/>
          </p:cNvSpPr>
          <p:nvPr>
            <p:ph type="sldNum" sz="quarter" idx="5"/>
          </p:nvPr>
        </p:nvSpPr>
        <p:spPr/>
        <p:txBody>
          <a:bodyPr/>
          <a:lstStyle/>
          <a:p>
            <a:fld id="{6CFD09A2-60C9-43CF-AC1A-2F0806D9B762}" type="slidenum">
              <a:rPr lang="en-US" smtClean="0"/>
              <a:t>6</a:t>
            </a:fld>
            <a:endParaRPr lang="en-US"/>
          </a:p>
        </p:txBody>
      </p:sp>
    </p:spTree>
    <p:extLst>
      <p:ext uri="{BB962C8B-B14F-4D97-AF65-F5344CB8AC3E}">
        <p14:creationId xmlns:p14="http://schemas.microsoft.com/office/powerpoint/2010/main" val="59741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Quick comparison of C with Python (need to explicitly define a main function, declare types of variables and function outputs, compile the code before running it; generally more difficult to code but very fast)</a:t>
            </a:r>
            <a:endParaRPr lang="en-GB"/>
          </a:p>
        </p:txBody>
      </p:sp>
      <p:sp>
        <p:nvSpPr>
          <p:cNvPr id="4" name="Slide Number Placeholder 3"/>
          <p:cNvSpPr>
            <a:spLocks noGrp="1"/>
          </p:cNvSpPr>
          <p:nvPr>
            <p:ph type="sldNum" sz="quarter" idx="5"/>
          </p:nvPr>
        </p:nvSpPr>
        <p:spPr/>
        <p:txBody>
          <a:bodyPr/>
          <a:lstStyle/>
          <a:p>
            <a:fld id="{6CFD09A2-60C9-43CF-AC1A-2F0806D9B762}" type="slidenum">
              <a:rPr lang="en-US" smtClean="0"/>
              <a:t>7</a:t>
            </a:fld>
            <a:endParaRPr lang="en-US"/>
          </a:p>
        </p:txBody>
      </p:sp>
    </p:spTree>
    <p:extLst>
      <p:ext uri="{BB962C8B-B14F-4D97-AF65-F5344CB8AC3E}">
        <p14:creationId xmlns:p14="http://schemas.microsoft.com/office/powerpoint/2010/main" val="2627525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180DC Bristol is part of the 180 Degree Consulting student group, which provides consulting services to charities and NGOs. The Bristol branch also introduced Data Science as one of our services. This means that we process data (for example by merging databases, clean the data etc.), analyse the data (ranging from simple statistical analysis and linear regression to NLP), and visualize it through dashboards (with Google Data Studio or similar software). Previous clients include </a:t>
            </a:r>
            <a:r>
              <a:rPr lang="en-GB" sz="1200" kern="1200" dirty="0" err="1">
                <a:solidFill>
                  <a:schemeClr val="tx1"/>
                </a:solidFill>
                <a:effectLst/>
                <a:latin typeface="+mn-lt"/>
                <a:ea typeface="+mn-ea"/>
                <a:cs typeface="+mn-cs"/>
              </a:rPr>
              <a:t>TreeAid</a:t>
            </a:r>
            <a:r>
              <a:rPr lang="en-GB" sz="1200" kern="1200" dirty="0">
                <a:solidFill>
                  <a:schemeClr val="tx1"/>
                </a:solidFill>
                <a:effectLst/>
                <a:latin typeface="+mn-lt"/>
                <a:ea typeface="+mn-ea"/>
                <a:cs typeface="+mn-cs"/>
              </a:rPr>
              <a:t> and the United Nations Development Program. Usually, we run three project cycles a year (fall term, spring term, summer), with recruitment taking place typically in the month before. Any updates on this will be posted via Facebook/Instagram/LinkedIn, including the application link. The number of available spaces depends on the projects that are scheduled for the respective period.</a:t>
            </a:r>
          </a:p>
        </p:txBody>
      </p:sp>
      <p:sp>
        <p:nvSpPr>
          <p:cNvPr id="4" name="Slide Number Placeholder 3"/>
          <p:cNvSpPr>
            <a:spLocks noGrp="1"/>
          </p:cNvSpPr>
          <p:nvPr>
            <p:ph type="sldNum" sz="quarter" idx="5"/>
          </p:nvPr>
        </p:nvSpPr>
        <p:spPr/>
        <p:txBody>
          <a:bodyPr/>
          <a:lstStyle/>
          <a:p>
            <a:fld id="{6CFD09A2-60C9-43CF-AC1A-2F0806D9B762}" type="slidenum">
              <a:rPr lang="en-US" smtClean="0"/>
              <a:t>9</a:t>
            </a:fld>
            <a:endParaRPr lang="en-US"/>
          </a:p>
        </p:txBody>
      </p:sp>
    </p:spTree>
    <p:extLst>
      <p:ext uri="{BB962C8B-B14F-4D97-AF65-F5344CB8AC3E}">
        <p14:creationId xmlns:p14="http://schemas.microsoft.com/office/powerpoint/2010/main" val="93220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Simulation of heat generation in a cylindrical lithium-ion battery</a:t>
            </a:r>
          </a:p>
        </p:txBody>
      </p:sp>
      <p:sp>
        <p:nvSpPr>
          <p:cNvPr id="4" name="Slide Number Placeholder 3"/>
          <p:cNvSpPr>
            <a:spLocks noGrp="1"/>
          </p:cNvSpPr>
          <p:nvPr>
            <p:ph type="sldNum" sz="quarter" idx="5"/>
          </p:nvPr>
        </p:nvSpPr>
        <p:spPr/>
        <p:txBody>
          <a:bodyPr/>
          <a:lstStyle/>
          <a:p>
            <a:fld id="{6CFD09A2-60C9-43CF-AC1A-2F0806D9B762}" type="slidenum">
              <a:rPr lang="en-US"/>
              <a:t>11</a:t>
            </a:fld>
            <a:endParaRPr lang="en-US"/>
          </a:p>
        </p:txBody>
      </p:sp>
    </p:spTree>
    <p:extLst>
      <p:ext uri="{BB962C8B-B14F-4D97-AF65-F5344CB8AC3E}">
        <p14:creationId xmlns:p14="http://schemas.microsoft.com/office/powerpoint/2010/main" val="1325519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5A53-9A67-4D60-96D9-E79AD1ABA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E7F6E93-F187-4784-B037-A23B531FB6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E26798B-2BD0-4751-B1AE-A1734FF1D6E1}"/>
              </a:ext>
            </a:extLst>
          </p:cNvPr>
          <p:cNvSpPr>
            <a:spLocks noGrp="1"/>
          </p:cNvSpPr>
          <p:nvPr>
            <p:ph type="dt" sz="half" idx="10"/>
          </p:nvPr>
        </p:nvSpPr>
        <p:spPr/>
        <p:txBody>
          <a:bodyPr/>
          <a:lstStyle/>
          <a:p>
            <a:fld id="{3F70BCCC-1A0A-47C2-B204-81C8C247CAF8}" type="datetimeFigureOut">
              <a:rPr lang="en-GB" smtClean="0"/>
              <a:t>10/12/2021</a:t>
            </a:fld>
            <a:endParaRPr lang="en-GB"/>
          </a:p>
        </p:txBody>
      </p:sp>
      <p:sp>
        <p:nvSpPr>
          <p:cNvPr id="5" name="Footer Placeholder 4">
            <a:extLst>
              <a:ext uri="{FF2B5EF4-FFF2-40B4-BE49-F238E27FC236}">
                <a16:creationId xmlns:a16="http://schemas.microsoft.com/office/drawing/2014/main" id="{D90E6F73-855D-49A2-B937-735657A541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1B4463-5FA0-40EB-AB9A-B5DFDEEE9CBF}"/>
              </a:ext>
            </a:extLst>
          </p:cNvPr>
          <p:cNvSpPr>
            <a:spLocks noGrp="1"/>
          </p:cNvSpPr>
          <p:nvPr>
            <p:ph type="sldNum" sz="quarter" idx="12"/>
          </p:nvPr>
        </p:nvSpPr>
        <p:spPr/>
        <p:txBody>
          <a:bodyPr/>
          <a:lstStyle/>
          <a:p>
            <a:fld id="{50794347-399E-473B-9DE1-5EA91F58865D}" type="slidenum">
              <a:rPr lang="en-GB" smtClean="0"/>
              <a:t>‹#›</a:t>
            </a:fld>
            <a:endParaRPr lang="en-GB"/>
          </a:p>
        </p:txBody>
      </p:sp>
    </p:spTree>
    <p:extLst>
      <p:ext uri="{BB962C8B-B14F-4D97-AF65-F5344CB8AC3E}">
        <p14:creationId xmlns:p14="http://schemas.microsoft.com/office/powerpoint/2010/main" val="173224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5BF7-9362-4367-829E-AE0B0D7E3D3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6A481F-B91F-47FF-A4C5-B71BD91C7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AD463E-51CE-4E22-AB67-A7EE78DFDDA4}"/>
              </a:ext>
            </a:extLst>
          </p:cNvPr>
          <p:cNvSpPr>
            <a:spLocks noGrp="1"/>
          </p:cNvSpPr>
          <p:nvPr>
            <p:ph type="dt" sz="half" idx="10"/>
          </p:nvPr>
        </p:nvSpPr>
        <p:spPr/>
        <p:txBody>
          <a:bodyPr/>
          <a:lstStyle/>
          <a:p>
            <a:fld id="{3F70BCCC-1A0A-47C2-B204-81C8C247CAF8}" type="datetimeFigureOut">
              <a:rPr lang="en-GB" smtClean="0"/>
              <a:t>10/12/2021</a:t>
            </a:fld>
            <a:endParaRPr lang="en-GB"/>
          </a:p>
        </p:txBody>
      </p:sp>
      <p:sp>
        <p:nvSpPr>
          <p:cNvPr id="5" name="Footer Placeholder 4">
            <a:extLst>
              <a:ext uri="{FF2B5EF4-FFF2-40B4-BE49-F238E27FC236}">
                <a16:creationId xmlns:a16="http://schemas.microsoft.com/office/drawing/2014/main" id="{B99F5ADA-DC4A-4259-BB73-016A40A78F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2A5E90-86F3-4728-B2C4-83B0A1BE13D7}"/>
              </a:ext>
            </a:extLst>
          </p:cNvPr>
          <p:cNvSpPr>
            <a:spLocks noGrp="1"/>
          </p:cNvSpPr>
          <p:nvPr>
            <p:ph type="sldNum" sz="quarter" idx="12"/>
          </p:nvPr>
        </p:nvSpPr>
        <p:spPr/>
        <p:txBody>
          <a:bodyPr/>
          <a:lstStyle/>
          <a:p>
            <a:fld id="{50794347-399E-473B-9DE1-5EA91F58865D}" type="slidenum">
              <a:rPr lang="en-GB" smtClean="0"/>
              <a:t>‹#›</a:t>
            </a:fld>
            <a:endParaRPr lang="en-GB"/>
          </a:p>
        </p:txBody>
      </p:sp>
    </p:spTree>
    <p:extLst>
      <p:ext uri="{BB962C8B-B14F-4D97-AF65-F5344CB8AC3E}">
        <p14:creationId xmlns:p14="http://schemas.microsoft.com/office/powerpoint/2010/main" val="290716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DD1FDC-73BA-48C9-9059-EEA2B11EA3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90DA6C-F5F6-454A-A8D4-484D999BB5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C3B447-FED4-4CD1-B62B-60D6E139513A}"/>
              </a:ext>
            </a:extLst>
          </p:cNvPr>
          <p:cNvSpPr>
            <a:spLocks noGrp="1"/>
          </p:cNvSpPr>
          <p:nvPr>
            <p:ph type="dt" sz="half" idx="10"/>
          </p:nvPr>
        </p:nvSpPr>
        <p:spPr/>
        <p:txBody>
          <a:bodyPr/>
          <a:lstStyle/>
          <a:p>
            <a:fld id="{3F70BCCC-1A0A-47C2-B204-81C8C247CAF8}" type="datetimeFigureOut">
              <a:rPr lang="en-GB" smtClean="0"/>
              <a:t>10/12/2021</a:t>
            </a:fld>
            <a:endParaRPr lang="en-GB"/>
          </a:p>
        </p:txBody>
      </p:sp>
      <p:sp>
        <p:nvSpPr>
          <p:cNvPr id="5" name="Footer Placeholder 4">
            <a:extLst>
              <a:ext uri="{FF2B5EF4-FFF2-40B4-BE49-F238E27FC236}">
                <a16:creationId xmlns:a16="http://schemas.microsoft.com/office/drawing/2014/main" id="{B53CD494-58C8-47F1-AC2C-1DB771D63B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9E8DBC-DDBA-4BD1-AF7E-89B2942E8EDD}"/>
              </a:ext>
            </a:extLst>
          </p:cNvPr>
          <p:cNvSpPr>
            <a:spLocks noGrp="1"/>
          </p:cNvSpPr>
          <p:nvPr>
            <p:ph type="sldNum" sz="quarter" idx="12"/>
          </p:nvPr>
        </p:nvSpPr>
        <p:spPr/>
        <p:txBody>
          <a:bodyPr/>
          <a:lstStyle/>
          <a:p>
            <a:fld id="{50794347-399E-473B-9DE1-5EA91F58865D}" type="slidenum">
              <a:rPr lang="en-GB" smtClean="0"/>
              <a:t>‹#›</a:t>
            </a:fld>
            <a:endParaRPr lang="en-GB"/>
          </a:p>
        </p:txBody>
      </p:sp>
    </p:spTree>
    <p:extLst>
      <p:ext uri="{BB962C8B-B14F-4D97-AF65-F5344CB8AC3E}">
        <p14:creationId xmlns:p14="http://schemas.microsoft.com/office/powerpoint/2010/main" val="47605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405E-9347-435E-8169-74BA3F6A26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9E6229-B001-4200-8E72-04073A3716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98524D-3BA2-4B73-8712-2650A6154604}"/>
              </a:ext>
            </a:extLst>
          </p:cNvPr>
          <p:cNvSpPr>
            <a:spLocks noGrp="1"/>
          </p:cNvSpPr>
          <p:nvPr>
            <p:ph type="dt" sz="half" idx="10"/>
          </p:nvPr>
        </p:nvSpPr>
        <p:spPr/>
        <p:txBody>
          <a:bodyPr/>
          <a:lstStyle/>
          <a:p>
            <a:fld id="{3F70BCCC-1A0A-47C2-B204-81C8C247CAF8}" type="datetimeFigureOut">
              <a:rPr lang="en-GB" smtClean="0"/>
              <a:t>10/12/2021</a:t>
            </a:fld>
            <a:endParaRPr lang="en-GB"/>
          </a:p>
        </p:txBody>
      </p:sp>
      <p:sp>
        <p:nvSpPr>
          <p:cNvPr id="5" name="Footer Placeholder 4">
            <a:extLst>
              <a:ext uri="{FF2B5EF4-FFF2-40B4-BE49-F238E27FC236}">
                <a16:creationId xmlns:a16="http://schemas.microsoft.com/office/drawing/2014/main" id="{009C3582-CCC6-4A0C-9958-A2BB830EC8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C0C3CF-436A-4F4D-8B73-A7BA0B59A7DA}"/>
              </a:ext>
            </a:extLst>
          </p:cNvPr>
          <p:cNvSpPr>
            <a:spLocks noGrp="1"/>
          </p:cNvSpPr>
          <p:nvPr>
            <p:ph type="sldNum" sz="quarter" idx="12"/>
          </p:nvPr>
        </p:nvSpPr>
        <p:spPr/>
        <p:txBody>
          <a:bodyPr/>
          <a:lstStyle/>
          <a:p>
            <a:fld id="{50794347-399E-473B-9DE1-5EA91F58865D}" type="slidenum">
              <a:rPr lang="en-GB" smtClean="0"/>
              <a:t>‹#›</a:t>
            </a:fld>
            <a:endParaRPr lang="en-GB"/>
          </a:p>
        </p:txBody>
      </p:sp>
    </p:spTree>
    <p:extLst>
      <p:ext uri="{BB962C8B-B14F-4D97-AF65-F5344CB8AC3E}">
        <p14:creationId xmlns:p14="http://schemas.microsoft.com/office/powerpoint/2010/main" val="270678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16B7-6B85-4C13-974B-3A00556D28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1C8B353-1C9B-4027-8D71-5826F4DC9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18602-F129-4197-981E-EE59FCD98914}"/>
              </a:ext>
            </a:extLst>
          </p:cNvPr>
          <p:cNvSpPr>
            <a:spLocks noGrp="1"/>
          </p:cNvSpPr>
          <p:nvPr>
            <p:ph type="dt" sz="half" idx="10"/>
          </p:nvPr>
        </p:nvSpPr>
        <p:spPr/>
        <p:txBody>
          <a:bodyPr/>
          <a:lstStyle/>
          <a:p>
            <a:fld id="{3F70BCCC-1A0A-47C2-B204-81C8C247CAF8}" type="datetimeFigureOut">
              <a:rPr lang="en-GB" smtClean="0"/>
              <a:t>10/12/2021</a:t>
            </a:fld>
            <a:endParaRPr lang="en-GB"/>
          </a:p>
        </p:txBody>
      </p:sp>
      <p:sp>
        <p:nvSpPr>
          <p:cNvPr id="5" name="Footer Placeholder 4">
            <a:extLst>
              <a:ext uri="{FF2B5EF4-FFF2-40B4-BE49-F238E27FC236}">
                <a16:creationId xmlns:a16="http://schemas.microsoft.com/office/drawing/2014/main" id="{3DB84675-3382-4CA5-B71F-BE8C2B0701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F0761B-42A0-4C27-847E-40FD4B209A41}"/>
              </a:ext>
            </a:extLst>
          </p:cNvPr>
          <p:cNvSpPr>
            <a:spLocks noGrp="1"/>
          </p:cNvSpPr>
          <p:nvPr>
            <p:ph type="sldNum" sz="quarter" idx="12"/>
          </p:nvPr>
        </p:nvSpPr>
        <p:spPr/>
        <p:txBody>
          <a:bodyPr/>
          <a:lstStyle/>
          <a:p>
            <a:fld id="{50794347-399E-473B-9DE1-5EA91F58865D}" type="slidenum">
              <a:rPr lang="en-GB" smtClean="0"/>
              <a:t>‹#›</a:t>
            </a:fld>
            <a:endParaRPr lang="en-GB"/>
          </a:p>
        </p:txBody>
      </p:sp>
    </p:spTree>
    <p:extLst>
      <p:ext uri="{BB962C8B-B14F-4D97-AF65-F5344CB8AC3E}">
        <p14:creationId xmlns:p14="http://schemas.microsoft.com/office/powerpoint/2010/main" val="31155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9353-D81E-4F62-AAC4-8A10B81697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A5BCE3-0DA5-42D4-A9F1-CA73230956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6131F7D-5C5F-4192-ADAA-83ECFF4A23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FB8877-F49D-4E2B-83C9-732E6D004425}"/>
              </a:ext>
            </a:extLst>
          </p:cNvPr>
          <p:cNvSpPr>
            <a:spLocks noGrp="1"/>
          </p:cNvSpPr>
          <p:nvPr>
            <p:ph type="dt" sz="half" idx="10"/>
          </p:nvPr>
        </p:nvSpPr>
        <p:spPr/>
        <p:txBody>
          <a:bodyPr/>
          <a:lstStyle/>
          <a:p>
            <a:fld id="{3F70BCCC-1A0A-47C2-B204-81C8C247CAF8}" type="datetimeFigureOut">
              <a:rPr lang="en-GB" smtClean="0"/>
              <a:t>10/12/2021</a:t>
            </a:fld>
            <a:endParaRPr lang="en-GB"/>
          </a:p>
        </p:txBody>
      </p:sp>
      <p:sp>
        <p:nvSpPr>
          <p:cNvPr id="6" name="Footer Placeholder 5">
            <a:extLst>
              <a:ext uri="{FF2B5EF4-FFF2-40B4-BE49-F238E27FC236}">
                <a16:creationId xmlns:a16="http://schemas.microsoft.com/office/drawing/2014/main" id="{A9456AC9-C6C8-4690-85A7-80AB98FB59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B86160-8820-4F85-9665-EC4014EA1B04}"/>
              </a:ext>
            </a:extLst>
          </p:cNvPr>
          <p:cNvSpPr>
            <a:spLocks noGrp="1"/>
          </p:cNvSpPr>
          <p:nvPr>
            <p:ph type="sldNum" sz="quarter" idx="12"/>
          </p:nvPr>
        </p:nvSpPr>
        <p:spPr/>
        <p:txBody>
          <a:bodyPr/>
          <a:lstStyle/>
          <a:p>
            <a:fld id="{50794347-399E-473B-9DE1-5EA91F58865D}" type="slidenum">
              <a:rPr lang="en-GB" smtClean="0"/>
              <a:t>‹#›</a:t>
            </a:fld>
            <a:endParaRPr lang="en-GB"/>
          </a:p>
        </p:txBody>
      </p:sp>
    </p:spTree>
    <p:extLst>
      <p:ext uri="{BB962C8B-B14F-4D97-AF65-F5344CB8AC3E}">
        <p14:creationId xmlns:p14="http://schemas.microsoft.com/office/powerpoint/2010/main" val="270630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C0C1-C7BD-44DF-8F81-33F0DD996CD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8161EC-6674-4164-9A24-A15E8A58ED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9D2AA6-37AA-487C-BA15-331ECC1849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30CF87-2C46-4EBE-9FE1-748D65B6E2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D92D79-D44E-4419-ADBD-05A49E14AB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61EFA8D-321D-4796-AFDD-B51D8A8C9E03}"/>
              </a:ext>
            </a:extLst>
          </p:cNvPr>
          <p:cNvSpPr>
            <a:spLocks noGrp="1"/>
          </p:cNvSpPr>
          <p:nvPr>
            <p:ph type="dt" sz="half" idx="10"/>
          </p:nvPr>
        </p:nvSpPr>
        <p:spPr/>
        <p:txBody>
          <a:bodyPr/>
          <a:lstStyle/>
          <a:p>
            <a:fld id="{3F70BCCC-1A0A-47C2-B204-81C8C247CAF8}" type="datetimeFigureOut">
              <a:rPr lang="en-GB" smtClean="0"/>
              <a:t>10/12/2021</a:t>
            </a:fld>
            <a:endParaRPr lang="en-GB"/>
          </a:p>
        </p:txBody>
      </p:sp>
      <p:sp>
        <p:nvSpPr>
          <p:cNvPr id="8" name="Footer Placeholder 7">
            <a:extLst>
              <a:ext uri="{FF2B5EF4-FFF2-40B4-BE49-F238E27FC236}">
                <a16:creationId xmlns:a16="http://schemas.microsoft.com/office/drawing/2014/main" id="{C2D8BC77-5CF5-4A3E-B991-7F8F01FC3F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2A9A9E-6C36-4F53-9733-5DB46CD51B70}"/>
              </a:ext>
            </a:extLst>
          </p:cNvPr>
          <p:cNvSpPr>
            <a:spLocks noGrp="1"/>
          </p:cNvSpPr>
          <p:nvPr>
            <p:ph type="sldNum" sz="quarter" idx="12"/>
          </p:nvPr>
        </p:nvSpPr>
        <p:spPr/>
        <p:txBody>
          <a:bodyPr/>
          <a:lstStyle/>
          <a:p>
            <a:fld id="{50794347-399E-473B-9DE1-5EA91F58865D}" type="slidenum">
              <a:rPr lang="en-GB" smtClean="0"/>
              <a:t>‹#›</a:t>
            </a:fld>
            <a:endParaRPr lang="en-GB"/>
          </a:p>
        </p:txBody>
      </p:sp>
    </p:spTree>
    <p:extLst>
      <p:ext uri="{BB962C8B-B14F-4D97-AF65-F5344CB8AC3E}">
        <p14:creationId xmlns:p14="http://schemas.microsoft.com/office/powerpoint/2010/main" val="201957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ED59-161F-466B-9311-35CDA60BDE1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6AD8427-A772-4252-9D80-A8370FFBB3D4}"/>
              </a:ext>
            </a:extLst>
          </p:cNvPr>
          <p:cNvSpPr>
            <a:spLocks noGrp="1"/>
          </p:cNvSpPr>
          <p:nvPr>
            <p:ph type="dt" sz="half" idx="10"/>
          </p:nvPr>
        </p:nvSpPr>
        <p:spPr/>
        <p:txBody>
          <a:bodyPr/>
          <a:lstStyle/>
          <a:p>
            <a:fld id="{3F70BCCC-1A0A-47C2-B204-81C8C247CAF8}" type="datetimeFigureOut">
              <a:rPr lang="en-GB" smtClean="0"/>
              <a:t>10/12/2021</a:t>
            </a:fld>
            <a:endParaRPr lang="en-GB"/>
          </a:p>
        </p:txBody>
      </p:sp>
      <p:sp>
        <p:nvSpPr>
          <p:cNvPr id="4" name="Footer Placeholder 3">
            <a:extLst>
              <a:ext uri="{FF2B5EF4-FFF2-40B4-BE49-F238E27FC236}">
                <a16:creationId xmlns:a16="http://schemas.microsoft.com/office/drawing/2014/main" id="{A39B9C21-466B-4E71-BF74-A461FD1121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C967BA-4639-4F06-A2EB-37904C56F8F9}"/>
              </a:ext>
            </a:extLst>
          </p:cNvPr>
          <p:cNvSpPr>
            <a:spLocks noGrp="1"/>
          </p:cNvSpPr>
          <p:nvPr>
            <p:ph type="sldNum" sz="quarter" idx="12"/>
          </p:nvPr>
        </p:nvSpPr>
        <p:spPr/>
        <p:txBody>
          <a:bodyPr/>
          <a:lstStyle/>
          <a:p>
            <a:fld id="{50794347-399E-473B-9DE1-5EA91F58865D}" type="slidenum">
              <a:rPr lang="en-GB" smtClean="0"/>
              <a:t>‹#›</a:t>
            </a:fld>
            <a:endParaRPr lang="en-GB"/>
          </a:p>
        </p:txBody>
      </p:sp>
    </p:spTree>
    <p:extLst>
      <p:ext uri="{BB962C8B-B14F-4D97-AF65-F5344CB8AC3E}">
        <p14:creationId xmlns:p14="http://schemas.microsoft.com/office/powerpoint/2010/main" val="104081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23D0C4-08E3-4597-85B3-37DA70B96BCB}"/>
              </a:ext>
            </a:extLst>
          </p:cNvPr>
          <p:cNvSpPr>
            <a:spLocks noGrp="1"/>
          </p:cNvSpPr>
          <p:nvPr>
            <p:ph type="dt" sz="half" idx="10"/>
          </p:nvPr>
        </p:nvSpPr>
        <p:spPr/>
        <p:txBody>
          <a:bodyPr/>
          <a:lstStyle/>
          <a:p>
            <a:fld id="{3F70BCCC-1A0A-47C2-B204-81C8C247CAF8}" type="datetimeFigureOut">
              <a:rPr lang="en-GB" smtClean="0"/>
              <a:t>10/12/2021</a:t>
            </a:fld>
            <a:endParaRPr lang="en-GB"/>
          </a:p>
        </p:txBody>
      </p:sp>
      <p:sp>
        <p:nvSpPr>
          <p:cNvPr id="3" name="Footer Placeholder 2">
            <a:extLst>
              <a:ext uri="{FF2B5EF4-FFF2-40B4-BE49-F238E27FC236}">
                <a16:creationId xmlns:a16="http://schemas.microsoft.com/office/drawing/2014/main" id="{9592827B-A666-4096-9646-240E315808D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02D865-3822-4DBD-A3DF-2416F427062E}"/>
              </a:ext>
            </a:extLst>
          </p:cNvPr>
          <p:cNvSpPr>
            <a:spLocks noGrp="1"/>
          </p:cNvSpPr>
          <p:nvPr>
            <p:ph type="sldNum" sz="quarter" idx="12"/>
          </p:nvPr>
        </p:nvSpPr>
        <p:spPr/>
        <p:txBody>
          <a:bodyPr/>
          <a:lstStyle/>
          <a:p>
            <a:fld id="{50794347-399E-473B-9DE1-5EA91F58865D}" type="slidenum">
              <a:rPr lang="en-GB" smtClean="0"/>
              <a:t>‹#›</a:t>
            </a:fld>
            <a:endParaRPr lang="en-GB"/>
          </a:p>
        </p:txBody>
      </p:sp>
    </p:spTree>
    <p:extLst>
      <p:ext uri="{BB962C8B-B14F-4D97-AF65-F5344CB8AC3E}">
        <p14:creationId xmlns:p14="http://schemas.microsoft.com/office/powerpoint/2010/main" val="201909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EEBD-5E8E-4D51-9C11-15B5BD82FB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529461A-7E27-498E-AA2E-AB410C91A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8FBAA4-C5C5-47F3-B8F0-55BB72D40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619AF-757F-4087-82ED-05623877BB30}"/>
              </a:ext>
            </a:extLst>
          </p:cNvPr>
          <p:cNvSpPr>
            <a:spLocks noGrp="1"/>
          </p:cNvSpPr>
          <p:nvPr>
            <p:ph type="dt" sz="half" idx="10"/>
          </p:nvPr>
        </p:nvSpPr>
        <p:spPr/>
        <p:txBody>
          <a:bodyPr/>
          <a:lstStyle/>
          <a:p>
            <a:fld id="{3F70BCCC-1A0A-47C2-B204-81C8C247CAF8}" type="datetimeFigureOut">
              <a:rPr lang="en-GB" smtClean="0"/>
              <a:t>10/12/2021</a:t>
            </a:fld>
            <a:endParaRPr lang="en-GB"/>
          </a:p>
        </p:txBody>
      </p:sp>
      <p:sp>
        <p:nvSpPr>
          <p:cNvPr id="6" name="Footer Placeholder 5">
            <a:extLst>
              <a:ext uri="{FF2B5EF4-FFF2-40B4-BE49-F238E27FC236}">
                <a16:creationId xmlns:a16="http://schemas.microsoft.com/office/drawing/2014/main" id="{EBC73EBA-377A-4980-98CF-C6FDAFC707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5E7696-9DD8-4CA2-B7D1-E520B8DEA1DB}"/>
              </a:ext>
            </a:extLst>
          </p:cNvPr>
          <p:cNvSpPr>
            <a:spLocks noGrp="1"/>
          </p:cNvSpPr>
          <p:nvPr>
            <p:ph type="sldNum" sz="quarter" idx="12"/>
          </p:nvPr>
        </p:nvSpPr>
        <p:spPr/>
        <p:txBody>
          <a:bodyPr/>
          <a:lstStyle/>
          <a:p>
            <a:fld id="{50794347-399E-473B-9DE1-5EA91F58865D}" type="slidenum">
              <a:rPr lang="en-GB" smtClean="0"/>
              <a:t>‹#›</a:t>
            </a:fld>
            <a:endParaRPr lang="en-GB"/>
          </a:p>
        </p:txBody>
      </p:sp>
    </p:spTree>
    <p:extLst>
      <p:ext uri="{BB962C8B-B14F-4D97-AF65-F5344CB8AC3E}">
        <p14:creationId xmlns:p14="http://schemas.microsoft.com/office/powerpoint/2010/main" val="376062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2B8F-878E-4820-BC86-600A14D01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335000-DF33-4C83-83CB-65C18F2BE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14AFEF-06EA-4C46-BC2F-7C1721641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F2F10-91CF-4F12-A858-26DBB4980485}"/>
              </a:ext>
            </a:extLst>
          </p:cNvPr>
          <p:cNvSpPr>
            <a:spLocks noGrp="1"/>
          </p:cNvSpPr>
          <p:nvPr>
            <p:ph type="dt" sz="half" idx="10"/>
          </p:nvPr>
        </p:nvSpPr>
        <p:spPr/>
        <p:txBody>
          <a:bodyPr/>
          <a:lstStyle/>
          <a:p>
            <a:fld id="{3F70BCCC-1A0A-47C2-B204-81C8C247CAF8}" type="datetimeFigureOut">
              <a:rPr lang="en-GB" smtClean="0"/>
              <a:t>10/12/2021</a:t>
            </a:fld>
            <a:endParaRPr lang="en-GB"/>
          </a:p>
        </p:txBody>
      </p:sp>
      <p:sp>
        <p:nvSpPr>
          <p:cNvPr id="6" name="Footer Placeholder 5">
            <a:extLst>
              <a:ext uri="{FF2B5EF4-FFF2-40B4-BE49-F238E27FC236}">
                <a16:creationId xmlns:a16="http://schemas.microsoft.com/office/drawing/2014/main" id="{267E13E1-13AF-444C-B170-0EE8DD1AD2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CBCCE5-B0F0-44AC-A1F9-120389BF3D51}"/>
              </a:ext>
            </a:extLst>
          </p:cNvPr>
          <p:cNvSpPr>
            <a:spLocks noGrp="1"/>
          </p:cNvSpPr>
          <p:nvPr>
            <p:ph type="sldNum" sz="quarter" idx="12"/>
          </p:nvPr>
        </p:nvSpPr>
        <p:spPr/>
        <p:txBody>
          <a:bodyPr/>
          <a:lstStyle/>
          <a:p>
            <a:fld id="{50794347-399E-473B-9DE1-5EA91F58865D}" type="slidenum">
              <a:rPr lang="en-GB" smtClean="0"/>
              <a:t>‹#›</a:t>
            </a:fld>
            <a:endParaRPr lang="en-GB"/>
          </a:p>
        </p:txBody>
      </p:sp>
    </p:spTree>
    <p:extLst>
      <p:ext uri="{BB962C8B-B14F-4D97-AF65-F5344CB8AC3E}">
        <p14:creationId xmlns:p14="http://schemas.microsoft.com/office/powerpoint/2010/main" val="22176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D8FCB0-F457-4083-A9EB-60EDBB3DAA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273FAB-FA7D-4DCA-A22E-BB02647CA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C9D082-06DA-4109-AF18-AAB052E3C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0BCCC-1A0A-47C2-B204-81C8C247CAF8}" type="datetimeFigureOut">
              <a:rPr lang="en-GB" smtClean="0"/>
              <a:t>10/12/2021</a:t>
            </a:fld>
            <a:endParaRPr lang="en-GB"/>
          </a:p>
        </p:txBody>
      </p:sp>
      <p:sp>
        <p:nvSpPr>
          <p:cNvPr id="5" name="Footer Placeholder 4">
            <a:extLst>
              <a:ext uri="{FF2B5EF4-FFF2-40B4-BE49-F238E27FC236}">
                <a16:creationId xmlns:a16="http://schemas.microsoft.com/office/drawing/2014/main" id="{52D622E8-17C0-4938-958F-E2BD922B8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164B58-918E-49BA-978E-4F96CCD47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94347-399E-473B-9DE1-5EA91F58865D}" type="slidenum">
              <a:rPr lang="en-GB" smtClean="0"/>
              <a:t>‹#›</a:t>
            </a:fld>
            <a:endParaRPr lang="en-GB"/>
          </a:p>
        </p:txBody>
      </p:sp>
    </p:spTree>
    <p:extLst>
      <p:ext uri="{BB962C8B-B14F-4D97-AF65-F5344CB8AC3E}">
        <p14:creationId xmlns:p14="http://schemas.microsoft.com/office/powerpoint/2010/main" val="2473665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hackinscience.org/exercis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cssbristol.co.u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180dc.org/branch/bristol/" TargetMode="External"/><Relationship Id="rId5" Type="http://schemas.openxmlformats.org/officeDocument/2006/relationships/hyperlink" Target="https://www.bristolsu.org.uk/" TargetMode="External"/><Relationship Id="rId4" Type="http://schemas.openxmlformats.org/officeDocument/2006/relationships/hyperlink" Target="https://www.facebook.com/BristolD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8D80-336D-4FBE-8B13-3AF7698239D7}"/>
              </a:ext>
            </a:extLst>
          </p:cNvPr>
          <p:cNvSpPr>
            <a:spLocks noGrp="1"/>
          </p:cNvSpPr>
          <p:nvPr>
            <p:ph type="ctrTitle"/>
          </p:nvPr>
        </p:nvSpPr>
        <p:spPr>
          <a:xfrm>
            <a:off x="1524000" y="1564017"/>
            <a:ext cx="9144000" cy="830931"/>
          </a:xfrm>
        </p:spPr>
        <p:txBody>
          <a:bodyPr>
            <a:normAutofit/>
          </a:bodyPr>
          <a:lstStyle/>
          <a:p>
            <a:r>
              <a:rPr lang="en-US" sz="4400" b="1"/>
              <a:t>Introduction to Computer Programming</a:t>
            </a:r>
            <a:endParaRPr lang="en-GB" sz="4400" b="1"/>
          </a:p>
        </p:txBody>
      </p:sp>
      <p:sp>
        <p:nvSpPr>
          <p:cNvPr id="3" name="Subtitle 2">
            <a:extLst>
              <a:ext uri="{FF2B5EF4-FFF2-40B4-BE49-F238E27FC236}">
                <a16:creationId xmlns:a16="http://schemas.microsoft.com/office/drawing/2014/main" id="{5CD207A5-E80C-48CF-A1FC-93753EA28B24}"/>
              </a:ext>
            </a:extLst>
          </p:cNvPr>
          <p:cNvSpPr>
            <a:spLocks noGrp="1"/>
          </p:cNvSpPr>
          <p:nvPr>
            <p:ph type="subTitle" idx="1"/>
          </p:nvPr>
        </p:nvSpPr>
        <p:spPr>
          <a:xfrm>
            <a:off x="1524000" y="3056515"/>
            <a:ext cx="9144000" cy="1655762"/>
          </a:xfrm>
        </p:spPr>
        <p:txBody>
          <a:bodyPr/>
          <a:lstStyle/>
          <a:p>
            <a:r>
              <a:rPr lang="en-US" b="1"/>
              <a:t>Week 11 – Looking ahead</a:t>
            </a:r>
            <a:endParaRPr lang="en-GB" b="1"/>
          </a:p>
        </p:txBody>
      </p:sp>
      <p:pic>
        <p:nvPicPr>
          <p:cNvPr id="5" name="Picture 4" descr="Text&#10;&#10;Description automatically generated">
            <a:extLst>
              <a:ext uri="{FF2B5EF4-FFF2-40B4-BE49-F238E27FC236}">
                <a16:creationId xmlns:a16="http://schemas.microsoft.com/office/drawing/2014/main" id="{97E0F911-3C3D-47B6-B629-31D40C1C9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611" y="4015607"/>
            <a:ext cx="4054778" cy="1174507"/>
          </a:xfrm>
          <a:prstGeom prst="rect">
            <a:avLst/>
          </a:prstGeom>
        </p:spPr>
      </p:pic>
    </p:spTree>
    <p:extLst>
      <p:ext uri="{BB962C8B-B14F-4D97-AF65-F5344CB8AC3E}">
        <p14:creationId xmlns:p14="http://schemas.microsoft.com/office/powerpoint/2010/main" val="51736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9DF7-F44A-4EEA-B158-CA91AD83E47B}"/>
              </a:ext>
            </a:extLst>
          </p:cNvPr>
          <p:cNvSpPr>
            <a:spLocks noGrp="1"/>
          </p:cNvSpPr>
          <p:nvPr>
            <p:ph type="title"/>
          </p:nvPr>
        </p:nvSpPr>
        <p:spPr/>
        <p:txBody>
          <a:bodyPr/>
          <a:lstStyle/>
          <a:p>
            <a:r>
              <a:rPr lang="en-US"/>
              <a:t>Further Programming Opportunities</a:t>
            </a:r>
            <a:endParaRPr lang="en-GB"/>
          </a:p>
        </p:txBody>
      </p:sp>
      <p:sp>
        <p:nvSpPr>
          <p:cNvPr id="3" name="Content Placeholder 2">
            <a:extLst>
              <a:ext uri="{FF2B5EF4-FFF2-40B4-BE49-F238E27FC236}">
                <a16:creationId xmlns:a16="http://schemas.microsoft.com/office/drawing/2014/main" id="{53E7E447-F710-4D4C-8CA5-EEB656B668F3}"/>
              </a:ext>
            </a:extLst>
          </p:cNvPr>
          <p:cNvSpPr>
            <a:spLocks noGrp="1"/>
          </p:cNvSpPr>
          <p:nvPr>
            <p:ph idx="1"/>
          </p:nvPr>
        </p:nvSpPr>
        <p:spPr>
          <a:xfrm>
            <a:off x="838200" y="1419225"/>
            <a:ext cx="10515600" cy="4757738"/>
          </a:xfrm>
        </p:spPr>
        <p:txBody>
          <a:bodyPr vert="horz" lIns="91440" tIns="45720" rIns="91440" bIns="45720" rtlCol="0" anchor="t">
            <a:normAutofit/>
          </a:bodyPr>
          <a:lstStyle/>
          <a:p>
            <a:r>
              <a:rPr lang="en-US" b="1" dirty="0">
                <a:cs typeface="Calibri"/>
              </a:rPr>
              <a:t>Hackathons </a:t>
            </a:r>
            <a:r>
              <a:rPr lang="en-US" dirty="0">
                <a:cs typeface="Calibri"/>
              </a:rPr>
              <a:t>– These are one off events which normally target a specific problem. There are sometimes prizes and these are great ways to learn more programming away from your studies.</a:t>
            </a:r>
            <a:endParaRPr lang="en-US" dirty="0"/>
          </a:p>
          <a:p>
            <a:r>
              <a:rPr lang="en-US" b="1" dirty="0"/>
              <a:t>Online practice </a:t>
            </a:r>
            <a:r>
              <a:rPr lang="en-US" dirty="0"/>
              <a:t>– There are lots of free online courses on specific parts of programming especially python.</a:t>
            </a:r>
          </a:p>
          <a:p>
            <a:pPr lvl="1"/>
            <a:r>
              <a:rPr lang="en-US" dirty="0"/>
              <a:t>Code academy – Wide range of courses in lots of programming languages</a:t>
            </a:r>
            <a:endParaRPr lang="en-GB" dirty="0"/>
          </a:p>
          <a:p>
            <a:pPr lvl="1"/>
            <a:r>
              <a:rPr lang="en-GB" dirty="0">
                <a:hlinkClick r:id="rId2"/>
              </a:rPr>
              <a:t>HackInScience — Python Exercises</a:t>
            </a:r>
            <a:r>
              <a:rPr lang="en-GB" dirty="0"/>
              <a:t> – </a:t>
            </a:r>
            <a:r>
              <a:rPr lang="en-GB" dirty="0" err="1"/>
              <a:t>HackInScience</a:t>
            </a:r>
            <a:r>
              <a:rPr lang="en-GB" dirty="0"/>
              <a:t> has lots of small problems for you to work on. You can compare your code to others and see how it meets industry standards.</a:t>
            </a:r>
            <a:endParaRPr lang="en-GB" dirty="0">
              <a:cs typeface="Calibri"/>
            </a:endParaRPr>
          </a:p>
          <a:p>
            <a:pPr lvl="1"/>
            <a:endParaRPr lang="en-GB"/>
          </a:p>
          <a:p>
            <a:pPr marL="0" indent="0">
              <a:buNone/>
            </a:pPr>
            <a:endParaRPr lang="en-US"/>
          </a:p>
        </p:txBody>
      </p:sp>
      <p:pic>
        <p:nvPicPr>
          <p:cNvPr id="5" name="Picture 4">
            <a:extLst>
              <a:ext uri="{FF2B5EF4-FFF2-40B4-BE49-F238E27FC236}">
                <a16:creationId xmlns:a16="http://schemas.microsoft.com/office/drawing/2014/main" id="{86BD0457-805A-40D7-A927-68D50402D378}"/>
              </a:ext>
            </a:extLst>
          </p:cNvPr>
          <p:cNvPicPr>
            <a:picLocks noChangeAspect="1"/>
          </p:cNvPicPr>
          <p:nvPr/>
        </p:nvPicPr>
        <p:blipFill rotWithShape="1">
          <a:blip r:embed="rId3"/>
          <a:srcRect t="4113" b="4113"/>
          <a:stretch/>
        </p:blipFill>
        <p:spPr>
          <a:xfrm>
            <a:off x="6919895" y="4604370"/>
            <a:ext cx="4883223" cy="1888505"/>
          </a:xfrm>
          <a:prstGeom prst="rect">
            <a:avLst/>
          </a:prstGeom>
        </p:spPr>
      </p:pic>
      <p:sp>
        <p:nvSpPr>
          <p:cNvPr id="6" name="TextBox 5">
            <a:extLst>
              <a:ext uri="{FF2B5EF4-FFF2-40B4-BE49-F238E27FC236}">
                <a16:creationId xmlns:a16="http://schemas.microsoft.com/office/drawing/2014/main" id="{549CF690-533B-4000-AB7E-3B18CE259A5D}"/>
              </a:ext>
            </a:extLst>
          </p:cNvPr>
          <p:cNvSpPr txBox="1"/>
          <p:nvPr/>
        </p:nvSpPr>
        <p:spPr>
          <a:xfrm>
            <a:off x="597046" y="5205540"/>
            <a:ext cx="6653049" cy="1200329"/>
          </a:xfrm>
          <a:prstGeom prst="rect">
            <a:avLst/>
          </a:prstGeom>
          <a:noFill/>
        </p:spPr>
        <p:txBody>
          <a:bodyPr wrap="square" rtlCol="0">
            <a:spAutoFit/>
          </a:bodyPr>
          <a:lstStyle/>
          <a:p>
            <a:r>
              <a:rPr lang="en-US"/>
              <a:t>Coding may seem like an individual task but it’s all about building something that works, and others can understand.</a:t>
            </a:r>
            <a:br>
              <a:rPr lang="en-US"/>
            </a:br>
            <a:r>
              <a:rPr lang="en-US"/>
              <a:t>Paired programming and rubber ducking and standardized formats are common tools for improving the understanding of code.</a:t>
            </a:r>
            <a:endParaRPr lang="en-GB"/>
          </a:p>
        </p:txBody>
      </p:sp>
    </p:spTree>
    <p:extLst>
      <p:ext uri="{BB962C8B-B14F-4D97-AF65-F5344CB8AC3E}">
        <p14:creationId xmlns:p14="http://schemas.microsoft.com/office/powerpoint/2010/main" val="307106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567E-52D3-410D-85F1-87283754C5DB}"/>
              </a:ext>
            </a:extLst>
          </p:cNvPr>
          <p:cNvSpPr>
            <a:spLocks noGrp="1"/>
          </p:cNvSpPr>
          <p:nvPr>
            <p:ph type="title"/>
          </p:nvPr>
        </p:nvSpPr>
        <p:spPr/>
        <p:txBody>
          <a:bodyPr/>
          <a:lstStyle/>
          <a:p>
            <a:r>
              <a:rPr lang="en-US">
                <a:cs typeface="Calibri Light"/>
              </a:rPr>
              <a:t>Real-world applications </a:t>
            </a:r>
          </a:p>
        </p:txBody>
      </p:sp>
      <p:sp>
        <p:nvSpPr>
          <p:cNvPr id="3" name="TextBox 2">
            <a:extLst>
              <a:ext uri="{FF2B5EF4-FFF2-40B4-BE49-F238E27FC236}">
                <a16:creationId xmlns:a16="http://schemas.microsoft.com/office/drawing/2014/main" id="{7FAC86CF-37F8-416E-9AC9-CD02EA2776A6}"/>
              </a:ext>
            </a:extLst>
          </p:cNvPr>
          <p:cNvSpPr txBox="1"/>
          <p:nvPr/>
        </p:nvSpPr>
        <p:spPr>
          <a:xfrm>
            <a:off x="873384" y="2011369"/>
            <a:ext cx="5205684" cy="232371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000"/>
              </a:spcAft>
              <a:buFont typeface="Arial"/>
              <a:buChar char="•"/>
            </a:pPr>
            <a:r>
              <a:rPr lang="en-US" sz="2000" dirty="0"/>
              <a:t>Building robots and autonomous systems</a:t>
            </a:r>
            <a:endParaRPr lang="en-US" sz="2000" dirty="0">
              <a:cs typeface="Calibri"/>
            </a:endParaRPr>
          </a:p>
          <a:p>
            <a:pPr marL="285750" indent="-285750">
              <a:spcAft>
                <a:spcPts val="1000"/>
              </a:spcAft>
              <a:buFont typeface="Arial"/>
              <a:buChar char="•"/>
            </a:pPr>
            <a:r>
              <a:rPr lang="en-US" sz="2000" dirty="0">
                <a:cs typeface="Calibri"/>
              </a:rPr>
              <a:t>Thermal management of lithium-ion batteries; real-time detection of short circuits</a:t>
            </a:r>
          </a:p>
          <a:p>
            <a:pPr marL="285750" indent="-285750">
              <a:spcAft>
                <a:spcPts val="1000"/>
              </a:spcAft>
              <a:buFont typeface="Arial"/>
              <a:buChar char="•"/>
            </a:pPr>
            <a:r>
              <a:rPr lang="en-US" sz="2000" dirty="0">
                <a:cs typeface="Calibri"/>
              </a:rPr>
              <a:t>Modelling </a:t>
            </a:r>
            <a:r>
              <a:rPr lang="en-US" sz="2000" dirty="0" err="1">
                <a:cs typeface="Calibri"/>
              </a:rPr>
              <a:t>WiFi</a:t>
            </a:r>
            <a:r>
              <a:rPr lang="en-US" sz="2000" dirty="0">
                <a:cs typeface="Calibri"/>
              </a:rPr>
              <a:t> signals and 4G/5G.</a:t>
            </a:r>
            <a:endParaRPr lang="en-US" sz="2000" dirty="0">
              <a:solidFill>
                <a:srgbClr val="000000"/>
              </a:solidFill>
              <a:cs typeface="Calibri"/>
            </a:endParaRPr>
          </a:p>
          <a:p>
            <a:pPr marL="285750" indent="-285750">
              <a:spcAft>
                <a:spcPts val="1000"/>
              </a:spcAft>
              <a:buFont typeface="Arial"/>
              <a:buChar char="•"/>
            </a:pPr>
            <a:r>
              <a:rPr lang="en-US" sz="2000" dirty="0">
                <a:cs typeface="Calibri"/>
              </a:rPr>
              <a:t>Predicting the spread of Covid-19 and deciding on lockdown strategies</a:t>
            </a:r>
            <a:endParaRPr lang="en-US" sz="2000" b="1" dirty="0">
              <a:solidFill>
                <a:srgbClr val="FF0000"/>
              </a:solidFill>
              <a:cs typeface="Calibri"/>
            </a:endParaRPr>
          </a:p>
        </p:txBody>
      </p:sp>
      <p:sp>
        <p:nvSpPr>
          <p:cNvPr id="4" name="TextBox 3">
            <a:extLst>
              <a:ext uri="{FF2B5EF4-FFF2-40B4-BE49-F238E27FC236}">
                <a16:creationId xmlns:a16="http://schemas.microsoft.com/office/drawing/2014/main" id="{9DDC439B-08FB-4023-B224-CE3D28944CFA}"/>
              </a:ext>
            </a:extLst>
          </p:cNvPr>
          <p:cNvSpPr txBox="1"/>
          <p:nvPr/>
        </p:nvSpPr>
        <p:spPr>
          <a:xfrm>
            <a:off x="873384" y="5160088"/>
            <a:ext cx="10964778" cy="15799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000"/>
              </a:spcAft>
              <a:buFont typeface="Arial"/>
              <a:buChar char="•"/>
            </a:pPr>
            <a:r>
              <a:rPr lang="en-US" sz="2000" b="1" err="1"/>
              <a:t>PyBaMM</a:t>
            </a:r>
            <a:r>
              <a:rPr lang="en-US" sz="2000" b="1"/>
              <a:t> (</a:t>
            </a:r>
            <a:r>
              <a:rPr lang="en-US" sz="2000"/>
              <a:t>Python Battery Mathematical Modelling): open-source code for solving battery models</a:t>
            </a:r>
            <a:endParaRPr lang="en-US" sz="2000">
              <a:cs typeface="Calibri"/>
            </a:endParaRPr>
          </a:p>
          <a:p>
            <a:pPr marL="285750" indent="-285750">
              <a:spcAft>
                <a:spcPts val="1000"/>
              </a:spcAft>
              <a:buFont typeface="Arial"/>
              <a:buChar char="•"/>
            </a:pPr>
            <a:r>
              <a:rPr lang="en-US" sz="2000" b="1"/>
              <a:t>OpenABM-Covid19: </a:t>
            </a:r>
            <a:r>
              <a:rPr lang="en-US" sz="2000"/>
              <a:t>Agent-based modelling of the Covid-19 pandemic, used to inform policy makers.  The code consists of a mixture of Python (52%), C (30%), and R (10%).</a:t>
            </a:r>
          </a:p>
          <a:p>
            <a:pPr marL="285750" indent="-285750">
              <a:spcAft>
                <a:spcPts val="1000"/>
              </a:spcAft>
              <a:buFont typeface="Arial"/>
              <a:buChar char="•"/>
            </a:pPr>
            <a:r>
              <a:rPr lang="en-US" sz="2000" b="1" dirty="0" err="1">
                <a:cs typeface="Calibri"/>
              </a:rPr>
              <a:t>PyBullet</a:t>
            </a:r>
            <a:r>
              <a:rPr lang="en-US" sz="2000" b="1" dirty="0">
                <a:cs typeface="Calibri"/>
              </a:rPr>
              <a:t> : </a:t>
            </a:r>
            <a:r>
              <a:rPr lang="en-US" sz="2000" dirty="0">
                <a:cs typeface="Calibri"/>
              </a:rPr>
              <a:t>Physics engine </a:t>
            </a:r>
          </a:p>
        </p:txBody>
      </p:sp>
      <p:sp>
        <p:nvSpPr>
          <p:cNvPr id="5" name="TextBox 4">
            <a:extLst>
              <a:ext uri="{FF2B5EF4-FFF2-40B4-BE49-F238E27FC236}">
                <a16:creationId xmlns:a16="http://schemas.microsoft.com/office/drawing/2014/main" id="{E0B18A24-5380-437A-82BB-3508BB6A8D8D}"/>
              </a:ext>
            </a:extLst>
          </p:cNvPr>
          <p:cNvSpPr txBox="1"/>
          <p:nvPr/>
        </p:nvSpPr>
        <p:spPr>
          <a:xfrm>
            <a:off x="875434" y="4643967"/>
            <a:ext cx="57565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mj-lt"/>
                <a:ea typeface="+mj-ea"/>
                <a:cs typeface="Calibri Light"/>
              </a:rPr>
              <a:t>Software and packages we use</a:t>
            </a:r>
          </a:p>
        </p:txBody>
      </p:sp>
      <p:sp>
        <p:nvSpPr>
          <p:cNvPr id="7" name="TextBox 6">
            <a:extLst>
              <a:ext uri="{FF2B5EF4-FFF2-40B4-BE49-F238E27FC236}">
                <a16:creationId xmlns:a16="http://schemas.microsoft.com/office/drawing/2014/main" id="{F4C7542E-481B-474D-A247-D1276ECB99FE}"/>
              </a:ext>
            </a:extLst>
          </p:cNvPr>
          <p:cNvSpPr txBox="1"/>
          <p:nvPr/>
        </p:nvSpPr>
        <p:spPr>
          <a:xfrm>
            <a:off x="875434" y="1442604"/>
            <a:ext cx="57565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mj-lt"/>
                <a:ea typeface="+mj-ea"/>
                <a:cs typeface="Calibri Light"/>
              </a:rPr>
              <a:t>How we use programming</a:t>
            </a:r>
            <a:endParaRPr lang="en-US" b="1">
              <a:ea typeface="+mj-ea"/>
              <a:cs typeface="Calibri"/>
            </a:endParaRPr>
          </a:p>
        </p:txBody>
      </p:sp>
      <p:pic>
        <p:nvPicPr>
          <p:cNvPr id="9" name="Picture 9" descr="Chart, bar chart&#10;&#10;Description automatically generated">
            <a:extLst>
              <a:ext uri="{FF2B5EF4-FFF2-40B4-BE49-F238E27FC236}">
                <a16:creationId xmlns:a16="http://schemas.microsoft.com/office/drawing/2014/main" id="{678A0ABE-9A26-4202-8176-C7E1EAF41421}"/>
              </a:ext>
            </a:extLst>
          </p:cNvPr>
          <p:cNvPicPr>
            <a:picLocks noChangeAspect="1"/>
          </p:cNvPicPr>
          <p:nvPr/>
        </p:nvPicPr>
        <p:blipFill>
          <a:blip r:embed="rId3"/>
          <a:stretch>
            <a:fillRect/>
          </a:stretch>
        </p:blipFill>
        <p:spPr>
          <a:xfrm>
            <a:off x="9253617" y="1281762"/>
            <a:ext cx="2743200" cy="2995613"/>
          </a:xfrm>
          <a:prstGeom prst="rect">
            <a:avLst/>
          </a:prstGeom>
        </p:spPr>
      </p:pic>
      <p:sp>
        <p:nvSpPr>
          <p:cNvPr id="10" name="TextBox 9">
            <a:extLst>
              <a:ext uri="{FF2B5EF4-FFF2-40B4-BE49-F238E27FC236}">
                <a16:creationId xmlns:a16="http://schemas.microsoft.com/office/drawing/2014/main" id="{1F9EA327-6618-4A1F-902A-48E75F910477}"/>
              </a:ext>
            </a:extLst>
          </p:cNvPr>
          <p:cNvSpPr txBox="1"/>
          <p:nvPr/>
        </p:nvSpPr>
        <p:spPr>
          <a:xfrm>
            <a:off x="9071776" y="4187536"/>
            <a:ext cx="3106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Li et al., </a:t>
            </a:r>
            <a:r>
              <a:rPr lang="en-US" i="1"/>
              <a:t>J Power Sources</a:t>
            </a:r>
            <a:r>
              <a:rPr lang="en-US"/>
              <a:t>, 2014</a:t>
            </a:r>
          </a:p>
        </p:txBody>
      </p:sp>
      <p:pic>
        <p:nvPicPr>
          <p:cNvPr id="6" name="Picture 7" descr="A picture containing graphical user interface&#10;&#10;Description automatically generated">
            <a:extLst>
              <a:ext uri="{FF2B5EF4-FFF2-40B4-BE49-F238E27FC236}">
                <a16:creationId xmlns:a16="http://schemas.microsoft.com/office/drawing/2014/main" id="{DE65B56E-2FAB-4CD3-83ED-7E42103B788D}"/>
              </a:ext>
            </a:extLst>
          </p:cNvPr>
          <p:cNvPicPr>
            <a:picLocks noChangeAspect="1"/>
          </p:cNvPicPr>
          <p:nvPr/>
        </p:nvPicPr>
        <p:blipFill>
          <a:blip r:embed="rId4"/>
          <a:stretch>
            <a:fillRect/>
          </a:stretch>
        </p:blipFill>
        <p:spPr>
          <a:xfrm>
            <a:off x="6511765" y="1144952"/>
            <a:ext cx="2743200" cy="2297911"/>
          </a:xfrm>
          <a:prstGeom prst="rect">
            <a:avLst/>
          </a:prstGeom>
        </p:spPr>
      </p:pic>
      <p:pic>
        <p:nvPicPr>
          <p:cNvPr id="8" name="Picture 10" descr="A picture containing shape&#10;&#10;Description automatically generated">
            <a:extLst>
              <a:ext uri="{FF2B5EF4-FFF2-40B4-BE49-F238E27FC236}">
                <a16:creationId xmlns:a16="http://schemas.microsoft.com/office/drawing/2014/main" id="{4F0D2A27-3CA3-48CB-A9B9-FB77114A6D15}"/>
              </a:ext>
            </a:extLst>
          </p:cNvPr>
          <p:cNvPicPr>
            <a:picLocks noChangeAspect="1"/>
          </p:cNvPicPr>
          <p:nvPr/>
        </p:nvPicPr>
        <p:blipFill>
          <a:blip r:embed="rId5"/>
          <a:stretch>
            <a:fillRect/>
          </a:stretch>
        </p:blipFill>
        <p:spPr>
          <a:xfrm>
            <a:off x="7002157" y="3687764"/>
            <a:ext cx="1761068" cy="869104"/>
          </a:xfrm>
          <a:prstGeom prst="rect">
            <a:avLst/>
          </a:prstGeom>
        </p:spPr>
      </p:pic>
    </p:spTree>
    <p:extLst>
      <p:ext uri="{BB962C8B-B14F-4D97-AF65-F5344CB8AC3E}">
        <p14:creationId xmlns:p14="http://schemas.microsoft.com/office/powerpoint/2010/main" val="297244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AC2882-DA85-48A4-B2DE-80965AE72F8D}"/>
              </a:ext>
            </a:extLst>
          </p:cNvPr>
          <p:cNvSpPr>
            <a:spLocks noGrp="1"/>
          </p:cNvSpPr>
          <p:nvPr>
            <p:ph type="title"/>
          </p:nvPr>
        </p:nvSpPr>
        <p:spPr/>
        <p:txBody>
          <a:bodyPr/>
          <a:lstStyle/>
          <a:p>
            <a:r>
              <a:rPr lang="en-US">
                <a:cs typeface="Calibri Light"/>
              </a:rPr>
              <a:t>Real-world applications </a:t>
            </a:r>
          </a:p>
        </p:txBody>
      </p:sp>
      <p:sp>
        <p:nvSpPr>
          <p:cNvPr id="2" name="Content Placeholder 1">
            <a:extLst>
              <a:ext uri="{FF2B5EF4-FFF2-40B4-BE49-F238E27FC236}">
                <a16:creationId xmlns:a16="http://schemas.microsoft.com/office/drawing/2014/main" id="{9312DB9E-F1D6-440A-9AA2-D7E4D4CF14EA}"/>
              </a:ext>
            </a:extLst>
          </p:cNvPr>
          <p:cNvSpPr>
            <a:spLocks noGrp="1"/>
          </p:cNvSpPr>
          <p:nvPr>
            <p:ph idx="1"/>
          </p:nvPr>
        </p:nvSpPr>
        <p:spPr>
          <a:xfrm>
            <a:off x="838200" y="1422213"/>
            <a:ext cx="10883152" cy="720633"/>
          </a:xfrm>
        </p:spPr>
        <p:txBody>
          <a:bodyPr vert="horz" lIns="91440" tIns="45720" rIns="91440" bIns="45720" rtlCol="0" anchor="t">
            <a:normAutofit/>
          </a:bodyPr>
          <a:lstStyle/>
          <a:p>
            <a:pPr marL="0" indent="0">
              <a:lnSpc>
                <a:spcPct val="110000"/>
              </a:lnSpc>
              <a:spcBef>
                <a:spcPct val="0"/>
              </a:spcBef>
              <a:spcAft>
                <a:spcPts val="1000"/>
              </a:spcAft>
              <a:buNone/>
            </a:pPr>
            <a:r>
              <a:rPr lang="en-US" b="1">
                <a:latin typeface="Calibri Light"/>
                <a:ea typeface="+mn-lt"/>
                <a:cs typeface="+mn-lt"/>
              </a:rPr>
              <a:t>Industry-led projects in EMAT30005 (Mathematical and Data Modelling 3)</a:t>
            </a:r>
            <a:endParaRPr lang="en-US" b="1">
              <a:latin typeface="Calibri Light"/>
              <a:cs typeface="Calibri" panose="020F0502020204030204"/>
            </a:endParaRPr>
          </a:p>
          <a:p>
            <a:pPr>
              <a:lnSpc>
                <a:spcPct val="110000"/>
              </a:lnSpc>
              <a:spcBef>
                <a:spcPct val="0"/>
              </a:spcBef>
              <a:spcAft>
                <a:spcPts val="1000"/>
              </a:spcAft>
            </a:pPr>
            <a:endParaRPr lang="en-US">
              <a:cs typeface="Calibri"/>
            </a:endParaRPr>
          </a:p>
          <a:p>
            <a:pPr>
              <a:lnSpc>
                <a:spcPct val="110000"/>
              </a:lnSpc>
              <a:spcAft>
                <a:spcPts val="1000"/>
              </a:spcAft>
            </a:pPr>
            <a:endParaRPr lang="en-US" sz="2400">
              <a:cs typeface="Calibri"/>
            </a:endParaRPr>
          </a:p>
        </p:txBody>
      </p:sp>
      <p:sp>
        <p:nvSpPr>
          <p:cNvPr id="3" name="TextBox 2">
            <a:extLst>
              <a:ext uri="{FF2B5EF4-FFF2-40B4-BE49-F238E27FC236}">
                <a16:creationId xmlns:a16="http://schemas.microsoft.com/office/drawing/2014/main" id="{99D8FA20-3E88-47BD-A6D2-76087884E373}"/>
              </a:ext>
            </a:extLst>
          </p:cNvPr>
          <p:cNvSpPr txBox="1"/>
          <p:nvPr/>
        </p:nvSpPr>
        <p:spPr>
          <a:xfrm>
            <a:off x="838200" y="2142564"/>
            <a:ext cx="10291481" cy="3022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0000"/>
              </a:lnSpc>
              <a:spcBef>
                <a:spcPct val="0"/>
              </a:spcBef>
              <a:spcAft>
                <a:spcPts val="1000"/>
              </a:spcAft>
            </a:pPr>
            <a:r>
              <a:rPr lang="en-US" sz="2400" dirty="0">
                <a:ea typeface="+mn-lt"/>
                <a:cs typeface="+mn-lt"/>
              </a:rPr>
              <a:t>Projects come from a wide range of companies including Sky, Ocado, GCHQ, Toshiba, and many more</a:t>
            </a:r>
          </a:p>
          <a:p>
            <a:pPr>
              <a:lnSpc>
                <a:spcPct val="110000"/>
              </a:lnSpc>
              <a:spcBef>
                <a:spcPct val="0"/>
              </a:spcBef>
              <a:spcAft>
                <a:spcPts val="1000"/>
              </a:spcAft>
            </a:pPr>
            <a:r>
              <a:rPr lang="en-US" sz="2400" i="1" dirty="0">
                <a:ea typeface="+mn-lt"/>
                <a:cs typeface="+mn-lt"/>
              </a:rPr>
              <a:t>Example problems</a:t>
            </a:r>
            <a:r>
              <a:rPr lang="en-US" sz="2400" dirty="0">
                <a:ea typeface="+mn-lt"/>
                <a:cs typeface="+mn-lt"/>
              </a:rPr>
              <a:t>:</a:t>
            </a:r>
          </a:p>
          <a:p>
            <a:pPr marL="285750" indent="-285750">
              <a:lnSpc>
                <a:spcPct val="110000"/>
              </a:lnSpc>
              <a:spcBef>
                <a:spcPct val="0"/>
              </a:spcBef>
              <a:spcAft>
                <a:spcPts val="1000"/>
              </a:spcAft>
              <a:buFont typeface="Arial"/>
              <a:buChar char="•"/>
            </a:pPr>
            <a:r>
              <a:rPr lang="en-US" sz="2400" dirty="0">
                <a:ea typeface="+mn-lt"/>
                <a:cs typeface="+mn-lt"/>
              </a:rPr>
              <a:t>Calculating flight paths of rockets and risk assessments</a:t>
            </a:r>
          </a:p>
          <a:p>
            <a:pPr marL="285750" indent="-285750">
              <a:lnSpc>
                <a:spcPct val="110000"/>
              </a:lnSpc>
              <a:spcBef>
                <a:spcPct val="0"/>
              </a:spcBef>
              <a:spcAft>
                <a:spcPts val="1000"/>
              </a:spcAft>
              <a:buFont typeface="Arial"/>
              <a:buChar char="•"/>
            </a:pPr>
            <a:r>
              <a:rPr lang="en-US" sz="2400" dirty="0">
                <a:ea typeface="+mn-lt"/>
                <a:cs typeface="+mn-lt"/>
              </a:rPr>
              <a:t>Predicting when oil and gas pipelines will fail from ultrasound images</a:t>
            </a:r>
          </a:p>
          <a:p>
            <a:pPr marL="285750" indent="-285750">
              <a:lnSpc>
                <a:spcPct val="110000"/>
              </a:lnSpc>
              <a:spcBef>
                <a:spcPct val="0"/>
              </a:spcBef>
              <a:spcAft>
                <a:spcPts val="1000"/>
              </a:spcAft>
              <a:buFont typeface="Arial"/>
              <a:buChar char="•"/>
            </a:pPr>
            <a:r>
              <a:rPr lang="en-US" sz="2400" dirty="0">
                <a:cs typeface="Calibri"/>
              </a:rPr>
              <a:t>Automated detection of abnormal sperm from microscope images</a:t>
            </a:r>
          </a:p>
        </p:txBody>
      </p:sp>
    </p:spTree>
    <p:extLst>
      <p:ext uri="{BB962C8B-B14F-4D97-AF65-F5344CB8AC3E}">
        <p14:creationId xmlns:p14="http://schemas.microsoft.com/office/powerpoint/2010/main" val="406943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2523E2-7266-4CD8-A06A-8CDBF496083C}"/>
              </a:ext>
            </a:extLst>
          </p:cNvPr>
          <p:cNvSpPr>
            <a:spLocks noGrp="1"/>
          </p:cNvSpPr>
          <p:nvPr>
            <p:ph type="title"/>
          </p:nvPr>
        </p:nvSpPr>
        <p:spPr/>
        <p:txBody>
          <a:bodyPr/>
          <a:lstStyle/>
          <a:p>
            <a:r>
              <a:rPr lang="en-US"/>
              <a:t>Closing remarks</a:t>
            </a:r>
            <a:endParaRPr lang="en-GB"/>
          </a:p>
        </p:txBody>
      </p:sp>
      <p:sp>
        <p:nvSpPr>
          <p:cNvPr id="4" name="Content Placeholder 3">
            <a:extLst>
              <a:ext uri="{FF2B5EF4-FFF2-40B4-BE49-F238E27FC236}">
                <a16:creationId xmlns:a16="http://schemas.microsoft.com/office/drawing/2014/main" id="{2D2A97EF-105B-4533-9F64-AF17593C20CD}"/>
              </a:ext>
            </a:extLst>
          </p:cNvPr>
          <p:cNvSpPr>
            <a:spLocks noGrp="1"/>
          </p:cNvSpPr>
          <p:nvPr>
            <p:ph idx="1"/>
          </p:nvPr>
        </p:nvSpPr>
        <p:spPr>
          <a:xfrm>
            <a:off x="838200" y="1825625"/>
            <a:ext cx="8059271" cy="4351338"/>
          </a:xfrm>
        </p:spPr>
        <p:txBody>
          <a:bodyPr vert="horz" lIns="91440" tIns="45720" rIns="91440" bIns="45720" rtlCol="0" anchor="t">
            <a:normAutofit/>
          </a:bodyPr>
          <a:lstStyle/>
          <a:p>
            <a:pPr>
              <a:spcAft>
                <a:spcPts val="1000"/>
              </a:spcAft>
            </a:pPr>
            <a:r>
              <a:rPr lang="en-US">
                <a:cs typeface="Calibri"/>
              </a:rPr>
              <a:t>Programming has transformed the way in which engineering (and other) problems are solved</a:t>
            </a:r>
            <a:endParaRPr lang="en-US"/>
          </a:p>
          <a:p>
            <a:pPr>
              <a:spcAft>
                <a:spcPts val="1000"/>
              </a:spcAft>
            </a:pPr>
            <a:r>
              <a:rPr lang="en-US">
                <a:cs typeface="Calibri"/>
              </a:rPr>
              <a:t>You will likely cross paths with programming again in your studies and possibly in your career</a:t>
            </a:r>
          </a:p>
          <a:p>
            <a:pPr>
              <a:spcAft>
                <a:spcPts val="1000"/>
              </a:spcAft>
            </a:pPr>
            <a:r>
              <a:rPr lang="en-US">
                <a:cs typeface="Calibri"/>
              </a:rPr>
              <a:t>All programming languages are built on the basic ideas covered in this course (variables, if/else statements, loops, </a:t>
            </a:r>
            <a:r>
              <a:rPr lang="en-US" err="1">
                <a:cs typeface="Calibri"/>
              </a:rPr>
              <a:t>etc</a:t>
            </a:r>
            <a:r>
              <a:rPr lang="en-US">
                <a:cs typeface="Calibri"/>
              </a:rPr>
              <a:t>). </a:t>
            </a:r>
            <a:endParaRPr lang="en-US"/>
          </a:p>
          <a:p>
            <a:pPr>
              <a:spcAft>
                <a:spcPts val="1000"/>
              </a:spcAft>
            </a:pPr>
            <a:r>
              <a:rPr lang="en-US">
                <a:cs typeface="Calibri"/>
              </a:rPr>
              <a:t>Good luck!</a:t>
            </a:r>
          </a:p>
        </p:txBody>
      </p:sp>
      <p:pic>
        <p:nvPicPr>
          <p:cNvPr id="2" name="Picture 4">
            <a:extLst>
              <a:ext uri="{FF2B5EF4-FFF2-40B4-BE49-F238E27FC236}">
                <a16:creationId xmlns:a16="http://schemas.microsoft.com/office/drawing/2014/main" id="{C2C00AF2-7B22-4843-8603-4A7473881644}"/>
              </a:ext>
            </a:extLst>
          </p:cNvPr>
          <p:cNvPicPr>
            <a:picLocks noChangeAspect="1"/>
          </p:cNvPicPr>
          <p:nvPr/>
        </p:nvPicPr>
        <p:blipFill rotWithShape="1">
          <a:blip r:embed="rId2"/>
          <a:srcRect l="29738" t="14184" r="18301" b="14894"/>
          <a:stretch/>
        </p:blipFill>
        <p:spPr>
          <a:xfrm>
            <a:off x="8659907" y="3470308"/>
            <a:ext cx="3281085" cy="3103598"/>
          </a:xfrm>
          <a:prstGeom prst="rect">
            <a:avLst/>
          </a:prstGeom>
        </p:spPr>
      </p:pic>
    </p:spTree>
    <p:extLst>
      <p:ext uri="{BB962C8B-B14F-4D97-AF65-F5344CB8AC3E}">
        <p14:creationId xmlns:p14="http://schemas.microsoft.com/office/powerpoint/2010/main" val="393125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EBAF-0CBD-4C3C-B49C-AA30C7A31530}"/>
              </a:ext>
            </a:extLst>
          </p:cNvPr>
          <p:cNvSpPr>
            <a:spLocks noGrp="1"/>
          </p:cNvSpPr>
          <p:nvPr>
            <p:ph type="title"/>
          </p:nvPr>
        </p:nvSpPr>
        <p:spPr/>
        <p:txBody>
          <a:bodyPr/>
          <a:lstStyle/>
          <a:p>
            <a:r>
              <a:rPr lang="en-US"/>
              <a:t>Overview</a:t>
            </a:r>
            <a:endParaRPr lang="en-GB"/>
          </a:p>
        </p:txBody>
      </p:sp>
      <p:sp>
        <p:nvSpPr>
          <p:cNvPr id="3" name="Content Placeholder 2">
            <a:extLst>
              <a:ext uri="{FF2B5EF4-FFF2-40B4-BE49-F238E27FC236}">
                <a16:creationId xmlns:a16="http://schemas.microsoft.com/office/drawing/2014/main" id="{99AFD5B0-CFCC-46C3-91AF-6A991BD25C6C}"/>
              </a:ext>
            </a:extLst>
          </p:cNvPr>
          <p:cNvSpPr>
            <a:spLocks noGrp="1"/>
          </p:cNvSpPr>
          <p:nvPr>
            <p:ph idx="1"/>
          </p:nvPr>
        </p:nvSpPr>
        <p:spPr>
          <a:xfrm>
            <a:off x="838200" y="1574967"/>
            <a:ext cx="10515600" cy="4351338"/>
          </a:xfrm>
        </p:spPr>
        <p:txBody>
          <a:bodyPr vert="horz" lIns="91440" tIns="45720" rIns="91440" bIns="45720" rtlCol="0" anchor="t">
            <a:normAutofit/>
          </a:bodyPr>
          <a:lstStyle/>
          <a:p>
            <a:pPr>
              <a:lnSpc>
                <a:spcPct val="150000"/>
              </a:lnSpc>
            </a:pPr>
            <a:r>
              <a:rPr lang="en-US"/>
              <a:t>Further Python functionality to help with your studies</a:t>
            </a:r>
            <a:endParaRPr lang="en-US">
              <a:cs typeface="Calibri"/>
            </a:endParaRPr>
          </a:p>
          <a:p>
            <a:pPr>
              <a:lnSpc>
                <a:spcPct val="150000"/>
              </a:lnSpc>
            </a:pPr>
            <a:r>
              <a:rPr lang="en-US">
                <a:cs typeface="Calibri"/>
              </a:rPr>
              <a:t>Other programming languages </a:t>
            </a:r>
          </a:p>
          <a:p>
            <a:pPr>
              <a:lnSpc>
                <a:spcPct val="150000"/>
              </a:lnSpc>
            </a:pPr>
            <a:r>
              <a:rPr lang="en-US"/>
              <a:t>Further Computer Programming EMAT10006</a:t>
            </a:r>
            <a:endParaRPr lang="en-US">
              <a:cs typeface="Calibri" panose="020F0502020204030204"/>
            </a:endParaRPr>
          </a:p>
          <a:p>
            <a:pPr>
              <a:lnSpc>
                <a:spcPct val="150000"/>
              </a:lnSpc>
            </a:pPr>
            <a:r>
              <a:rPr lang="en-US"/>
              <a:t>Further programming opportunities</a:t>
            </a:r>
          </a:p>
          <a:p>
            <a:pPr>
              <a:lnSpc>
                <a:spcPct val="150000"/>
              </a:lnSpc>
            </a:pPr>
            <a:r>
              <a:rPr lang="en-US">
                <a:cs typeface="Calibri"/>
              </a:rPr>
              <a:t>Real-world applications of programming</a:t>
            </a:r>
            <a:endParaRPr lang="en-US"/>
          </a:p>
        </p:txBody>
      </p:sp>
    </p:spTree>
    <p:extLst>
      <p:ext uri="{BB962C8B-B14F-4D97-AF65-F5344CB8AC3E}">
        <p14:creationId xmlns:p14="http://schemas.microsoft.com/office/powerpoint/2010/main" val="29390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15C9-57F7-4061-B507-EA07F483F3CB}"/>
              </a:ext>
            </a:extLst>
          </p:cNvPr>
          <p:cNvSpPr>
            <a:spLocks noGrp="1"/>
          </p:cNvSpPr>
          <p:nvPr>
            <p:ph type="title"/>
          </p:nvPr>
        </p:nvSpPr>
        <p:spPr/>
        <p:txBody>
          <a:bodyPr/>
          <a:lstStyle/>
          <a:p>
            <a:r>
              <a:rPr lang="en-US"/>
              <a:t>SciPy</a:t>
            </a:r>
            <a:endParaRPr lang="en-GB"/>
          </a:p>
        </p:txBody>
      </p:sp>
      <p:sp>
        <p:nvSpPr>
          <p:cNvPr id="3" name="Content Placeholder 2">
            <a:extLst>
              <a:ext uri="{FF2B5EF4-FFF2-40B4-BE49-F238E27FC236}">
                <a16:creationId xmlns:a16="http://schemas.microsoft.com/office/drawing/2014/main" id="{F42A7A70-BC57-4B97-BBA5-8F5484BAD064}"/>
              </a:ext>
            </a:extLst>
          </p:cNvPr>
          <p:cNvSpPr>
            <a:spLocks noGrp="1"/>
          </p:cNvSpPr>
          <p:nvPr>
            <p:ph idx="1"/>
          </p:nvPr>
        </p:nvSpPr>
        <p:spPr>
          <a:xfrm>
            <a:off x="838200" y="1737135"/>
            <a:ext cx="10515600" cy="4351338"/>
          </a:xfrm>
        </p:spPr>
        <p:txBody>
          <a:bodyPr vert="horz" lIns="91440" tIns="45720" rIns="91440" bIns="45720" rtlCol="0" anchor="t">
            <a:normAutofit/>
          </a:bodyPr>
          <a:lstStyle/>
          <a:p>
            <a:pPr>
              <a:spcAft>
                <a:spcPts val="1000"/>
              </a:spcAft>
            </a:pPr>
            <a:r>
              <a:rPr lang="en-GB">
                <a:cs typeface="Calibri"/>
              </a:rPr>
              <a:t>Contains a broad range of algorithms for solving engineering problems</a:t>
            </a:r>
            <a:endParaRPr lang="en-US"/>
          </a:p>
          <a:p>
            <a:pPr>
              <a:spcAft>
                <a:spcPts val="1000"/>
              </a:spcAft>
            </a:pPr>
            <a:r>
              <a:rPr lang="en-GB">
                <a:cs typeface="Calibri"/>
              </a:rPr>
              <a:t>Used to tackle problems that cannot be solved exactly</a:t>
            </a:r>
          </a:p>
          <a:p>
            <a:pPr>
              <a:spcAft>
                <a:spcPts val="1000"/>
              </a:spcAft>
            </a:pPr>
            <a:r>
              <a:rPr lang="en-GB">
                <a:cs typeface="Calibri"/>
              </a:rPr>
              <a:t>Functions for optimisation, linear algebra, differential equations, interpolation, image and signal processing, statistics</a:t>
            </a:r>
          </a:p>
        </p:txBody>
      </p:sp>
      <p:pic>
        <p:nvPicPr>
          <p:cNvPr id="7" name="Picture 7" descr="Logo, icon, company name&#10;&#10;Description automatically generated">
            <a:extLst>
              <a:ext uri="{FF2B5EF4-FFF2-40B4-BE49-F238E27FC236}">
                <a16:creationId xmlns:a16="http://schemas.microsoft.com/office/drawing/2014/main" id="{EAE1EBD6-2597-4502-8781-8F742F630231}"/>
              </a:ext>
            </a:extLst>
          </p:cNvPr>
          <p:cNvPicPr>
            <a:picLocks noChangeAspect="1"/>
          </p:cNvPicPr>
          <p:nvPr/>
        </p:nvPicPr>
        <p:blipFill>
          <a:blip r:embed="rId3"/>
          <a:stretch>
            <a:fillRect/>
          </a:stretch>
        </p:blipFill>
        <p:spPr>
          <a:xfrm>
            <a:off x="10724002" y="367398"/>
            <a:ext cx="1246743" cy="1193156"/>
          </a:xfrm>
          <a:prstGeom prst="rect">
            <a:avLst/>
          </a:prstGeom>
        </p:spPr>
      </p:pic>
      <p:pic>
        <p:nvPicPr>
          <p:cNvPr id="4" name="Picture 4" descr="A group of raccoons&#10;&#10;Description automatically generated">
            <a:extLst>
              <a:ext uri="{FF2B5EF4-FFF2-40B4-BE49-F238E27FC236}">
                <a16:creationId xmlns:a16="http://schemas.microsoft.com/office/drawing/2014/main" id="{2802C9D9-BD6E-4949-99CD-EDC2889A2BCF}"/>
              </a:ext>
            </a:extLst>
          </p:cNvPr>
          <p:cNvPicPr>
            <a:picLocks noChangeAspect="1"/>
          </p:cNvPicPr>
          <p:nvPr/>
        </p:nvPicPr>
        <p:blipFill>
          <a:blip r:embed="rId4"/>
          <a:stretch>
            <a:fillRect/>
          </a:stretch>
        </p:blipFill>
        <p:spPr>
          <a:xfrm>
            <a:off x="2117662" y="4204647"/>
            <a:ext cx="7968958" cy="2654875"/>
          </a:xfrm>
          <a:prstGeom prst="rect">
            <a:avLst/>
          </a:prstGeom>
        </p:spPr>
      </p:pic>
      <p:sp>
        <p:nvSpPr>
          <p:cNvPr id="5" name="TextBox 4">
            <a:extLst>
              <a:ext uri="{FF2B5EF4-FFF2-40B4-BE49-F238E27FC236}">
                <a16:creationId xmlns:a16="http://schemas.microsoft.com/office/drawing/2014/main" id="{9FD2DFA9-ADBA-4D77-85CD-7338FC400984}"/>
              </a:ext>
            </a:extLst>
          </p:cNvPr>
          <p:cNvSpPr txBox="1"/>
          <p:nvPr/>
        </p:nvSpPr>
        <p:spPr>
          <a:xfrm>
            <a:off x="10088427" y="60869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scipy-lectures.org</a:t>
            </a:r>
          </a:p>
        </p:txBody>
      </p:sp>
      <p:sp>
        <p:nvSpPr>
          <p:cNvPr id="6" name="TextBox 5">
            <a:extLst>
              <a:ext uri="{FF2B5EF4-FFF2-40B4-BE49-F238E27FC236}">
                <a16:creationId xmlns:a16="http://schemas.microsoft.com/office/drawing/2014/main" id="{B0442818-A529-4C1B-B334-1DB21489012B}"/>
              </a:ext>
            </a:extLst>
          </p:cNvPr>
          <p:cNvSpPr txBox="1"/>
          <p:nvPr/>
        </p:nvSpPr>
        <p:spPr>
          <a:xfrm>
            <a:off x="3105150" y="6395605"/>
            <a:ext cx="1115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Original</a:t>
            </a:r>
          </a:p>
        </p:txBody>
      </p:sp>
      <p:sp>
        <p:nvSpPr>
          <p:cNvPr id="8" name="TextBox 7">
            <a:extLst>
              <a:ext uri="{FF2B5EF4-FFF2-40B4-BE49-F238E27FC236}">
                <a16:creationId xmlns:a16="http://schemas.microsoft.com/office/drawing/2014/main" id="{BB0D69B1-2333-4E7E-A543-5C5BB0BC373F}"/>
              </a:ext>
            </a:extLst>
          </p:cNvPr>
          <p:cNvSpPr txBox="1"/>
          <p:nvPr/>
        </p:nvSpPr>
        <p:spPr>
          <a:xfrm>
            <a:off x="5759161" y="6395604"/>
            <a:ext cx="1115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Blurred</a:t>
            </a:r>
          </a:p>
        </p:txBody>
      </p:sp>
      <p:sp>
        <p:nvSpPr>
          <p:cNvPr id="9" name="TextBox 8">
            <a:extLst>
              <a:ext uri="{FF2B5EF4-FFF2-40B4-BE49-F238E27FC236}">
                <a16:creationId xmlns:a16="http://schemas.microsoft.com/office/drawing/2014/main" id="{9CA184B7-B56B-4BDC-9E29-C68B2DCE8A08}"/>
              </a:ext>
            </a:extLst>
          </p:cNvPr>
          <p:cNvSpPr txBox="1"/>
          <p:nvPr/>
        </p:nvSpPr>
        <p:spPr>
          <a:xfrm>
            <a:off x="8239991" y="6395604"/>
            <a:ext cx="13317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Deblurred</a:t>
            </a:r>
          </a:p>
        </p:txBody>
      </p:sp>
    </p:spTree>
    <p:extLst>
      <p:ext uri="{BB962C8B-B14F-4D97-AF65-F5344CB8AC3E}">
        <p14:creationId xmlns:p14="http://schemas.microsoft.com/office/powerpoint/2010/main" val="357916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5434-9F77-470F-A278-2FC06BF855C6}"/>
              </a:ext>
            </a:extLst>
          </p:cNvPr>
          <p:cNvSpPr>
            <a:spLocks noGrp="1"/>
          </p:cNvSpPr>
          <p:nvPr>
            <p:ph type="title"/>
          </p:nvPr>
        </p:nvSpPr>
        <p:spPr/>
        <p:txBody>
          <a:bodyPr/>
          <a:lstStyle/>
          <a:p>
            <a:r>
              <a:rPr lang="en-US">
                <a:cs typeface="Calibri Light"/>
              </a:rPr>
              <a:t>Pandas</a:t>
            </a:r>
            <a:endParaRPr lang="en-US"/>
          </a:p>
        </p:txBody>
      </p:sp>
      <p:sp>
        <p:nvSpPr>
          <p:cNvPr id="3" name="Content Placeholder 2">
            <a:extLst>
              <a:ext uri="{FF2B5EF4-FFF2-40B4-BE49-F238E27FC236}">
                <a16:creationId xmlns:a16="http://schemas.microsoft.com/office/drawing/2014/main" id="{F3743A8E-28F5-471E-A946-4B85A1DED770}"/>
              </a:ext>
            </a:extLst>
          </p:cNvPr>
          <p:cNvSpPr>
            <a:spLocks noGrp="1"/>
          </p:cNvSpPr>
          <p:nvPr>
            <p:ph idx="1"/>
          </p:nvPr>
        </p:nvSpPr>
        <p:spPr/>
        <p:txBody>
          <a:bodyPr vert="horz" lIns="91440" tIns="45720" rIns="91440" bIns="45720" rtlCol="0" anchor="t">
            <a:normAutofit/>
          </a:bodyPr>
          <a:lstStyle/>
          <a:p>
            <a:pPr>
              <a:spcAft>
                <a:spcPts val="1000"/>
              </a:spcAft>
            </a:pPr>
            <a:r>
              <a:rPr lang="en-US">
                <a:cs typeface="Calibri"/>
              </a:rPr>
              <a:t>A Python library for data storage, manipulation, and analysis</a:t>
            </a:r>
            <a:endParaRPr lang="en-US"/>
          </a:p>
          <a:p>
            <a:pPr>
              <a:spcAft>
                <a:spcPts val="1000"/>
              </a:spcAft>
            </a:pPr>
            <a:r>
              <a:rPr lang="en-US">
                <a:cs typeface="Calibri"/>
              </a:rPr>
              <a:t>Many convenient functions for working with tables of complex data</a:t>
            </a:r>
          </a:p>
          <a:p>
            <a:pPr>
              <a:spcAft>
                <a:spcPts val="1000"/>
              </a:spcAft>
            </a:pPr>
            <a:r>
              <a:rPr lang="en-US">
                <a:cs typeface="Calibri"/>
              </a:rPr>
              <a:t>File import/export is straightforward</a:t>
            </a:r>
          </a:p>
        </p:txBody>
      </p:sp>
      <p:pic>
        <p:nvPicPr>
          <p:cNvPr id="5" name="Picture 5" descr="Logo, company name&#10;&#10;Description automatically generated">
            <a:extLst>
              <a:ext uri="{FF2B5EF4-FFF2-40B4-BE49-F238E27FC236}">
                <a16:creationId xmlns:a16="http://schemas.microsoft.com/office/drawing/2014/main" id="{3FCCB1D8-6005-4A51-8346-9571BAC21A13}"/>
              </a:ext>
            </a:extLst>
          </p:cNvPr>
          <p:cNvPicPr>
            <a:picLocks noChangeAspect="1"/>
          </p:cNvPicPr>
          <p:nvPr/>
        </p:nvPicPr>
        <p:blipFill>
          <a:blip r:embed="rId2"/>
          <a:stretch>
            <a:fillRect/>
          </a:stretch>
        </p:blipFill>
        <p:spPr>
          <a:xfrm>
            <a:off x="8699653" y="472310"/>
            <a:ext cx="2743200" cy="1111862"/>
          </a:xfrm>
          <a:prstGeom prst="rect">
            <a:avLst/>
          </a:prstGeom>
        </p:spPr>
      </p:pic>
      <p:pic>
        <p:nvPicPr>
          <p:cNvPr id="6" name="Picture 6" descr="Table&#10;&#10;Description automatically generated">
            <a:extLst>
              <a:ext uri="{FF2B5EF4-FFF2-40B4-BE49-F238E27FC236}">
                <a16:creationId xmlns:a16="http://schemas.microsoft.com/office/drawing/2014/main" id="{9BA3C9F7-C3FD-4034-B8FD-112F5D9D953D}"/>
              </a:ext>
            </a:extLst>
          </p:cNvPr>
          <p:cNvPicPr>
            <a:picLocks noChangeAspect="1"/>
          </p:cNvPicPr>
          <p:nvPr/>
        </p:nvPicPr>
        <p:blipFill>
          <a:blip r:embed="rId3"/>
          <a:stretch>
            <a:fillRect/>
          </a:stretch>
        </p:blipFill>
        <p:spPr>
          <a:xfrm>
            <a:off x="2631196" y="3829511"/>
            <a:ext cx="6925017" cy="2877012"/>
          </a:xfrm>
          <a:prstGeom prst="rect">
            <a:avLst/>
          </a:prstGeom>
        </p:spPr>
      </p:pic>
      <p:sp>
        <p:nvSpPr>
          <p:cNvPr id="7" name="TextBox 6">
            <a:extLst>
              <a:ext uri="{FF2B5EF4-FFF2-40B4-BE49-F238E27FC236}">
                <a16:creationId xmlns:a16="http://schemas.microsoft.com/office/drawing/2014/main" id="{9DA486AA-53DA-4A90-BE68-2284C61FD6F5}"/>
              </a:ext>
            </a:extLst>
          </p:cNvPr>
          <p:cNvSpPr txBox="1"/>
          <p:nvPr/>
        </p:nvSpPr>
        <p:spPr>
          <a:xfrm>
            <a:off x="9626313" y="633561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www.geeksforgeeks.org</a:t>
            </a:r>
            <a:endParaRPr lang="en-US"/>
          </a:p>
        </p:txBody>
      </p:sp>
    </p:spTree>
    <p:extLst>
      <p:ext uri="{BB962C8B-B14F-4D97-AF65-F5344CB8AC3E}">
        <p14:creationId xmlns:p14="http://schemas.microsoft.com/office/powerpoint/2010/main" val="117209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79CB-207D-47DB-9978-5AB77FB224B8}"/>
              </a:ext>
            </a:extLst>
          </p:cNvPr>
          <p:cNvSpPr>
            <a:spLocks noGrp="1"/>
          </p:cNvSpPr>
          <p:nvPr>
            <p:ph type="title"/>
          </p:nvPr>
        </p:nvSpPr>
        <p:spPr/>
        <p:txBody>
          <a:bodyPr/>
          <a:lstStyle/>
          <a:p>
            <a:r>
              <a:rPr lang="en-US" err="1"/>
              <a:t>FEniCS</a:t>
            </a:r>
            <a:endParaRPr lang="en-GB"/>
          </a:p>
        </p:txBody>
      </p:sp>
      <p:sp>
        <p:nvSpPr>
          <p:cNvPr id="3" name="Content Placeholder 2">
            <a:extLst>
              <a:ext uri="{FF2B5EF4-FFF2-40B4-BE49-F238E27FC236}">
                <a16:creationId xmlns:a16="http://schemas.microsoft.com/office/drawing/2014/main" id="{5529D2FB-A854-4E52-B967-78DFA03880BB}"/>
              </a:ext>
            </a:extLst>
          </p:cNvPr>
          <p:cNvSpPr>
            <a:spLocks noGrp="1"/>
          </p:cNvSpPr>
          <p:nvPr>
            <p:ph idx="1"/>
          </p:nvPr>
        </p:nvSpPr>
        <p:spPr>
          <a:xfrm>
            <a:off x="838200" y="1825625"/>
            <a:ext cx="5757273" cy="4351338"/>
          </a:xfrm>
        </p:spPr>
        <p:txBody>
          <a:bodyPr vert="horz" lIns="91440" tIns="45720" rIns="91440" bIns="45720" rtlCol="0" anchor="t">
            <a:normAutofit/>
          </a:bodyPr>
          <a:lstStyle/>
          <a:p>
            <a:pPr>
              <a:lnSpc>
                <a:spcPct val="110000"/>
              </a:lnSpc>
              <a:spcAft>
                <a:spcPts val="1000"/>
              </a:spcAft>
            </a:pPr>
            <a:r>
              <a:rPr lang="en-US"/>
              <a:t>A Python library for simulating models of heat transfer, fluid flow, solid deformation, and more</a:t>
            </a:r>
            <a:endParaRPr lang="en-US">
              <a:cs typeface="Calibri" panose="020F0502020204030204"/>
            </a:endParaRPr>
          </a:p>
          <a:p>
            <a:pPr>
              <a:lnSpc>
                <a:spcPct val="110000"/>
              </a:lnSpc>
              <a:spcAft>
                <a:spcPts val="1000"/>
              </a:spcAft>
            </a:pPr>
            <a:r>
              <a:rPr lang="en-US"/>
              <a:t>Code is </a:t>
            </a:r>
            <a:r>
              <a:rPr lang="en-US" i="1"/>
              <a:t>parallelized</a:t>
            </a:r>
            <a:r>
              <a:rPr lang="en-US"/>
              <a:t> and can run on supercomputers</a:t>
            </a:r>
            <a:endParaRPr lang="en-US">
              <a:cs typeface="Calibri" panose="020F0502020204030204"/>
            </a:endParaRPr>
          </a:p>
          <a:p>
            <a:pPr>
              <a:lnSpc>
                <a:spcPct val="110000"/>
              </a:lnSpc>
              <a:spcAft>
                <a:spcPts val="1000"/>
              </a:spcAft>
            </a:pPr>
            <a:r>
              <a:rPr lang="en-US"/>
              <a:t>Useful for final-year projects or MSc dissertations involving modelling of physical and/or biological processes</a:t>
            </a:r>
            <a:endParaRPr lang="en-GB">
              <a:cs typeface="Calibri" panose="020F0502020204030204"/>
            </a:endParaRPr>
          </a:p>
        </p:txBody>
      </p:sp>
      <p:pic>
        <p:nvPicPr>
          <p:cNvPr id="4" name="Picture 6" descr="Shape&#10;&#10;Description automatically generated">
            <a:extLst>
              <a:ext uri="{FF2B5EF4-FFF2-40B4-BE49-F238E27FC236}">
                <a16:creationId xmlns:a16="http://schemas.microsoft.com/office/drawing/2014/main" id="{6CC336B3-C5DB-4C93-8C80-387188F22FF4}"/>
              </a:ext>
            </a:extLst>
          </p:cNvPr>
          <p:cNvPicPr>
            <a:picLocks noChangeAspect="1"/>
          </p:cNvPicPr>
          <p:nvPr/>
        </p:nvPicPr>
        <p:blipFill>
          <a:blip r:embed="rId3"/>
          <a:stretch>
            <a:fillRect/>
          </a:stretch>
        </p:blipFill>
        <p:spPr>
          <a:xfrm>
            <a:off x="10957214" y="406977"/>
            <a:ext cx="902278" cy="1242580"/>
          </a:xfrm>
          <a:prstGeom prst="rect">
            <a:avLst/>
          </a:prstGeom>
        </p:spPr>
      </p:pic>
      <p:pic>
        <p:nvPicPr>
          <p:cNvPr id="6" name="Picture 6" descr="A picture containing graphical user interface&#10;&#10;Description automatically generated">
            <a:extLst>
              <a:ext uri="{FF2B5EF4-FFF2-40B4-BE49-F238E27FC236}">
                <a16:creationId xmlns:a16="http://schemas.microsoft.com/office/drawing/2014/main" id="{705BA404-7541-42B6-A069-C1E9D3C5A4FD}"/>
              </a:ext>
            </a:extLst>
          </p:cNvPr>
          <p:cNvPicPr>
            <a:picLocks noChangeAspect="1"/>
          </p:cNvPicPr>
          <p:nvPr/>
        </p:nvPicPr>
        <p:blipFill>
          <a:blip r:embed="rId4"/>
          <a:stretch>
            <a:fillRect/>
          </a:stretch>
        </p:blipFill>
        <p:spPr>
          <a:xfrm>
            <a:off x="7452852" y="3957484"/>
            <a:ext cx="4065638" cy="2286000"/>
          </a:xfrm>
          <a:prstGeom prst="rect">
            <a:avLst/>
          </a:prstGeom>
        </p:spPr>
      </p:pic>
      <p:sp>
        <p:nvSpPr>
          <p:cNvPr id="7" name="TextBox 6">
            <a:extLst>
              <a:ext uri="{FF2B5EF4-FFF2-40B4-BE49-F238E27FC236}">
                <a16:creationId xmlns:a16="http://schemas.microsoft.com/office/drawing/2014/main" id="{430B0E72-B39B-46A4-B47F-29AD5171D4A1}"/>
              </a:ext>
            </a:extLst>
          </p:cNvPr>
          <p:cNvSpPr txBox="1"/>
          <p:nvPr/>
        </p:nvSpPr>
        <p:spPr>
          <a:xfrm>
            <a:off x="8617974" y="62828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www.imeche.org</a:t>
            </a:r>
            <a:endParaRPr lang="en-US"/>
          </a:p>
        </p:txBody>
      </p:sp>
      <p:pic>
        <p:nvPicPr>
          <p:cNvPr id="8" name="Picture 8" descr="A picture containing different, several&#10;&#10;Description automatically generated">
            <a:extLst>
              <a:ext uri="{FF2B5EF4-FFF2-40B4-BE49-F238E27FC236}">
                <a16:creationId xmlns:a16="http://schemas.microsoft.com/office/drawing/2014/main" id="{AC3D686E-3F22-4428-B9EB-834F19784425}"/>
              </a:ext>
            </a:extLst>
          </p:cNvPr>
          <p:cNvPicPr>
            <a:picLocks noChangeAspect="1"/>
          </p:cNvPicPr>
          <p:nvPr/>
        </p:nvPicPr>
        <p:blipFill>
          <a:blip r:embed="rId5"/>
          <a:stretch>
            <a:fillRect/>
          </a:stretch>
        </p:blipFill>
        <p:spPr>
          <a:xfrm flipV="1">
            <a:off x="6735097" y="1880878"/>
            <a:ext cx="5122607" cy="1616485"/>
          </a:xfrm>
          <a:prstGeom prst="rect">
            <a:avLst/>
          </a:prstGeom>
        </p:spPr>
      </p:pic>
      <p:sp>
        <p:nvSpPr>
          <p:cNvPr id="10" name="TextBox 9">
            <a:extLst>
              <a:ext uri="{FF2B5EF4-FFF2-40B4-BE49-F238E27FC236}">
                <a16:creationId xmlns:a16="http://schemas.microsoft.com/office/drawing/2014/main" id="{61935666-D349-4C85-9E1D-33A2D88818FD}"/>
              </a:ext>
            </a:extLst>
          </p:cNvPr>
          <p:cNvSpPr txBox="1"/>
          <p:nvPr/>
        </p:nvSpPr>
        <p:spPr>
          <a:xfrm>
            <a:off x="8052619" y="3495367"/>
            <a:ext cx="27726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biomechanics.stanford.edu</a:t>
            </a:r>
          </a:p>
        </p:txBody>
      </p:sp>
    </p:spTree>
    <p:extLst>
      <p:ext uri="{BB962C8B-B14F-4D97-AF65-F5344CB8AC3E}">
        <p14:creationId xmlns:p14="http://schemas.microsoft.com/office/powerpoint/2010/main" val="199035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6913-9DA2-4014-B0E4-B5DD0B912967}"/>
              </a:ext>
            </a:extLst>
          </p:cNvPr>
          <p:cNvSpPr>
            <a:spLocks noGrp="1"/>
          </p:cNvSpPr>
          <p:nvPr>
            <p:ph type="title"/>
          </p:nvPr>
        </p:nvSpPr>
        <p:spPr/>
        <p:txBody>
          <a:bodyPr/>
          <a:lstStyle/>
          <a:p>
            <a:r>
              <a:rPr lang="en-US" err="1">
                <a:ea typeface="+mj-lt"/>
                <a:cs typeface="+mj-lt"/>
              </a:rPr>
              <a:t>scikit</a:t>
            </a:r>
            <a:r>
              <a:rPr lang="en-US">
                <a:ea typeface="+mj-lt"/>
                <a:cs typeface="+mj-lt"/>
              </a:rPr>
              <a:t>-learn</a:t>
            </a:r>
            <a:endParaRPr lang="en-US"/>
          </a:p>
        </p:txBody>
      </p:sp>
      <p:sp>
        <p:nvSpPr>
          <p:cNvPr id="3" name="Content Placeholder 2">
            <a:extLst>
              <a:ext uri="{FF2B5EF4-FFF2-40B4-BE49-F238E27FC236}">
                <a16:creationId xmlns:a16="http://schemas.microsoft.com/office/drawing/2014/main" id="{EFF28769-32DC-416E-AAE1-2888C4CAB8BB}"/>
              </a:ext>
            </a:extLst>
          </p:cNvPr>
          <p:cNvSpPr>
            <a:spLocks noGrp="1"/>
          </p:cNvSpPr>
          <p:nvPr>
            <p:ph idx="1"/>
          </p:nvPr>
        </p:nvSpPr>
        <p:spPr>
          <a:xfrm>
            <a:off x="838200" y="1587881"/>
            <a:ext cx="10344912" cy="4351338"/>
          </a:xfrm>
        </p:spPr>
        <p:txBody>
          <a:bodyPr/>
          <a:lstStyle/>
          <a:p>
            <a:pPr>
              <a:spcAft>
                <a:spcPts val="1000"/>
              </a:spcAft>
            </a:pPr>
            <a:r>
              <a:rPr lang="en-US"/>
              <a:t>An open-source Python library for machine learning</a:t>
            </a:r>
          </a:p>
          <a:p>
            <a:pPr>
              <a:spcAft>
                <a:spcPts val="1000"/>
              </a:spcAft>
            </a:pPr>
            <a:r>
              <a:rPr lang="en-US"/>
              <a:t>Tools for predictive data analysis</a:t>
            </a:r>
          </a:p>
          <a:p>
            <a:pPr>
              <a:spcAft>
                <a:spcPts val="1000"/>
              </a:spcAft>
            </a:pPr>
            <a:r>
              <a:rPr lang="en-US"/>
              <a:t>Data classification, regression, clustering, dimension reduction</a:t>
            </a:r>
          </a:p>
          <a:p>
            <a:pPr>
              <a:spcAft>
                <a:spcPts val="1000"/>
              </a:spcAft>
            </a:pPr>
            <a:r>
              <a:rPr lang="en-US"/>
              <a:t>Built on SciPy, NumPy, and matplotlib</a:t>
            </a:r>
          </a:p>
        </p:txBody>
      </p:sp>
      <p:pic>
        <p:nvPicPr>
          <p:cNvPr id="1026" name="Picture 2">
            <a:extLst>
              <a:ext uri="{FF2B5EF4-FFF2-40B4-BE49-F238E27FC236}">
                <a16:creationId xmlns:a16="http://schemas.microsoft.com/office/drawing/2014/main" id="{B10FAE03-D7BA-4938-8E8F-76697D951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7544" y="620820"/>
            <a:ext cx="1511808" cy="8141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513F0C8-D507-49FE-B4A6-AF5E7EE7DB25}"/>
              </a:ext>
            </a:extLst>
          </p:cNvPr>
          <p:cNvSpPr/>
          <p:nvPr/>
        </p:nvSpPr>
        <p:spPr>
          <a:xfrm>
            <a:off x="10490894" y="6308209"/>
            <a:ext cx="1576137" cy="369332"/>
          </a:xfrm>
          <a:prstGeom prst="rect">
            <a:avLst/>
          </a:prstGeom>
        </p:spPr>
        <p:txBody>
          <a:bodyPr wrap="none">
            <a:spAutoFit/>
          </a:bodyPr>
          <a:lstStyle/>
          <a:p>
            <a:r>
              <a:rPr lang="en-GB"/>
              <a:t>scikit-learn.org</a:t>
            </a:r>
          </a:p>
        </p:txBody>
      </p:sp>
      <p:pic>
        <p:nvPicPr>
          <p:cNvPr id="1030" name="Picture 6" descr="Training: 0, Training: 1, Training: 2, Training: 3">
            <a:extLst>
              <a:ext uri="{FF2B5EF4-FFF2-40B4-BE49-F238E27FC236}">
                <a16:creationId xmlns:a16="http://schemas.microsoft.com/office/drawing/2014/main" id="{92FACE01-0EAC-4790-9FDD-BBBD2485FA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80" y="4617720"/>
            <a:ext cx="5754620" cy="17263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ediction: 8, Prediction: 8, Prediction: 4, Prediction: 9">
            <a:extLst>
              <a:ext uri="{FF2B5EF4-FFF2-40B4-BE49-F238E27FC236}">
                <a16:creationId xmlns:a16="http://schemas.microsoft.com/office/drawing/2014/main" id="{0AC342A9-B4C1-4ED8-9DD3-ACE3E528BB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407" y="4617720"/>
            <a:ext cx="5754624" cy="1726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44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733C-15D2-45B4-9B8A-FD2048B4056E}"/>
              </a:ext>
            </a:extLst>
          </p:cNvPr>
          <p:cNvSpPr>
            <a:spLocks noGrp="1"/>
          </p:cNvSpPr>
          <p:nvPr>
            <p:ph type="title"/>
          </p:nvPr>
        </p:nvSpPr>
        <p:spPr>
          <a:xfrm>
            <a:off x="788068" y="325020"/>
            <a:ext cx="10515600" cy="1325563"/>
          </a:xfrm>
        </p:spPr>
        <p:txBody>
          <a:bodyPr/>
          <a:lstStyle/>
          <a:p>
            <a:r>
              <a:rPr lang="en-US">
                <a:cs typeface="Calibri Light"/>
              </a:rPr>
              <a:t>Other programming languages</a:t>
            </a:r>
            <a:endParaRPr lang="en-US"/>
          </a:p>
        </p:txBody>
      </p:sp>
      <p:sp>
        <p:nvSpPr>
          <p:cNvPr id="4" name="TextBox 3">
            <a:extLst>
              <a:ext uri="{FF2B5EF4-FFF2-40B4-BE49-F238E27FC236}">
                <a16:creationId xmlns:a16="http://schemas.microsoft.com/office/drawing/2014/main" id="{F647C493-759E-4852-89FF-3F4B7668751C}"/>
              </a:ext>
            </a:extLst>
          </p:cNvPr>
          <p:cNvSpPr txBox="1"/>
          <p:nvPr/>
        </p:nvSpPr>
        <p:spPr>
          <a:xfrm>
            <a:off x="894347" y="1854388"/>
            <a:ext cx="9240252" cy="2759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000"/>
              </a:spcAft>
              <a:buFont typeface="Arial"/>
              <a:buChar char="•"/>
            </a:pPr>
            <a:r>
              <a:rPr lang="en-US" sz="2400" b="1">
                <a:ea typeface="+mn-lt"/>
                <a:cs typeface="+mn-lt"/>
              </a:rPr>
              <a:t>MATLAB</a:t>
            </a:r>
            <a:r>
              <a:rPr lang="en-US" sz="2400">
                <a:ea typeface="+mn-lt"/>
                <a:cs typeface="+mn-lt"/>
              </a:rPr>
              <a:t>  (Numerical Methods in Matlab, EMAT20920)</a:t>
            </a:r>
          </a:p>
          <a:p>
            <a:pPr marL="285750" indent="-285750">
              <a:spcAft>
                <a:spcPts val="1000"/>
              </a:spcAft>
              <a:buFont typeface="Arial"/>
              <a:buChar char="•"/>
            </a:pPr>
            <a:r>
              <a:rPr lang="en-US" sz="2400" b="1">
                <a:cs typeface="Calibri" panose="020F0502020204030204"/>
              </a:rPr>
              <a:t>R</a:t>
            </a:r>
            <a:r>
              <a:rPr lang="en-US" sz="2400">
                <a:cs typeface="Calibri" panose="020F0502020204030204"/>
              </a:rPr>
              <a:t> (for statistics)</a:t>
            </a:r>
            <a:endParaRPr lang="en-US" sz="2400">
              <a:ea typeface="+mn-lt"/>
              <a:cs typeface="+mn-lt"/>
            </a:endParaRPr>
          </a:p>
          <a:p>
            <a:pPr marL="285750" indent="-285750">
              <a:spcAft>
                <a:spcPts val="1000"/>
              </a:spcAft>
              <a:buFont typeface="Arial"/>
              <a:buChar char="•"/>
            </a:pPr>
            <a:r>
              <a:rPr lang="en-US" sz="2400" b="1">
                <a:ea typeface="+mn-lt"/>
                <a:cs typeface="+mn-lt"/>
              </a:rPr>
              <a:t>C/C++</a:t>
            </a:r>
            <a:r>
              <a:rPr lang="en-US" sz="2400">
                <a:ea typeface="+mn-lt"/>
                <a:cs typeface="+mn-lt"/>
              </a:rPr>
              <a:t>  (C for Embedded Systems, EENG20004)</a:t>
            </a:r>
          </a:p>
          <a:p>
            <a:pPr marL="285750" indent="-285750">
              <a:spcAft>
                <a:spcPts val="1000"/>
              </a:spcAft>
              <a:buFont typeface="Arial"/>
              <a:buChar char="•"/>
            </a:pPr>
            <a:r>
              <a:rPr lang="en-US" sz="2400" b="1">
                <a:ea typeface="+mn-lt"/>
                <a:cs typeface="+mn-lt"/>
              </a:rPr>
              <a:t>LaTeX </a:t>
            </a:r>
            <a:r>
              <a:rPr lang="en-US" sz="2400">
                <a:ea typeface="+mn-lt"/>
                <a:cs typeface="+mn-lt"/>
              </a:rPr>
              <a:t>(used for writing technical reports)</a:t>
            </a:r>
          </a:p>
          <a:p>
            <a:pPr marL="285750" indent="-285750">
              <a:buFont typeface="Arial"/>
              <a:buChar char="•"/>
            </a:pPr>
            <a:endParaRPr lang="en-US" sz="2400">
              <a:ea typeface="+mn-lt"/>
              <a:cs typeface="+mn-lt"/>
            </a:endParaRPr>
          </a:p>
          <a:p>
            <a:pPr marL="285750" indent="-285750">
              <a:buFont typeface="Arial"/>
              <a:buChar char="•"/>
            </a:pPr>
            <a:endParaRPr lang="en-US" sz="2000">
              <a:cs typeface="Calibri"/>
            </a:endParaRPr>
          </a:p>
        </p:txBody>
      </p:sp>
      <p:sp>
        <p:nvSpPr>
          <p:cNvPr id="5" name="TextBox 4">
            <a:extLst>
              <a:ext uri="{FF2B5EF4-FFF2-40B4-BE49-F238E27FC236}">
                <a16:creationId xmlns:a16="http://schemas.microsoft.com/office/drawing/2014/main" id="{D4B4C07B-42B5-4873-81AB-4212618DE296}"/>
              </a:ext>
            </a:extLst>
          </p:cNvPr>
          <p:cNvSpPr txBox="1"/>
          <p:nvPr/>
        </p:nvSpPr>
        <p:spPr>
          <a:xfrm>
            <a:off x="834190" y="1395207"/>
            <a:ext cx="61621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There are thousands of programming languages!</a:t>
            </a:r>
            <a:r>
              <a:rPr lang="en-US"/>
              <a:t> </a:t>
            </a:r>
            <a:endParaRPr lang="en-US">
              <a:cs typeface="Calibri"/>
            </a:endParaRPr>
          </a:p>
        </p:txBody>
      </p:sp>
      <p:pic>
        <p:nvPicPr>
          <p:cNvPr id="1028" name="Picture 4" descr="See the source image">
            <a:extLst>
              <a:ext uri="{FF2B5EF4-FFF2-40B4-BE49-F238E27FC236}">
                <a16:creationId xmlns:a16="http://schemas.microsoft.com/office/drawing/2014/main" id="{BE212C0D-AC43-4393-B78E-4EF49BF9F4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723" y="3950209"/>
            <a:ext cx="4462069" cy="27016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ext&#10;&#10;Description automatically generated">
            <a:extLst>
              <a:ext uri="{FF2B5EF4-FFF2-40B4-BE49-F238E27FC236}">
                <a16:creationId xmlns:a16="http://schemas.microsoft.com/office/drawing/2014/main" id="{3AB6A783-B49B-452B-966B-4BD50F6B4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673" y="4110239"/>
            <a:ext cx="3762900" cy="2381582"/>
          </a:xfrm>
          <a:prstGeom prst="rect">
            <a:avLst/>
          </a:prstGeom>
        </p:spPr>
      </p:pic>
    </p:spTree>
    <p:extLst>
      <p:ext uri="{BB962C8B-B14F-4D97-AF65-F5344CB8AC3E}">
        <p14:creationId xmlns:p14="http://schemas.microsoft.com/office/powerpoint/2010/main" val="70164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83DC-ED9E-4B1A-BF24-5026A73A9CAB}"/>
              </a:ext>
            </a:extLst>
          </p:cNvPr>
          <p:cNvSpPr>
            <a:spLocks noGrp="1"/>
          </p:cNvSpPr>
          <p:nvPr>
            <p:ph type="title"/>
          </p:nvPr>
        </p:nvSpPr>
        <p:spPr/>
        <p:txBody>
          <a:bodyPr/>
          <a:lstStyle/>
          <a:p>
            <a:r>
              <a:rPr lang="en-US">
                <a:ea typeface="+mj-lt"/>
                <a:cs typeface="+mj-lt"/>
              </a:rPr>
              <a:t>Further Computer Programming EMAT10006 </a:t>
            </a:r>
            <a:endParaRPr lang="en-US"/>
          </a:p>
        </p:txBody>
      </p:sp>
      <p:sp>
        <p:nvSpPr>
          <p:cNvPr id="3" name="TextBox 2">
            <a:extLst>
              <a:ext uri="{FF2B5EF4-FFF2-40B4-BE49-F238E27FC236}">
                <a16:creationId xmlns:a16="http://schemas.microsoft.com/office/drawing/2014/main" id="{8D400F26-6B8E-434C-AB51-DD685CEFC705}"/>
              </a:ext>
            </a:extLst>
          </p:cNvPr>
          <p:cNvSpPr txBox="1"/>
          <p:nvPr/>
        </p:nvSpPr>
        <p:spPr>
          <a:xfrm>
            <a:off x="838200" y="1599228"/>
            <a:ext cx="5758636"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ea typeface="+mn-lt"/>
                <a:cs typeface="+mn-lt"/>
              </a:rPr>
              <a:t>Create and navigate larger codebases</a:t>
            </a:r>
            <a:endParaRPr lang="en-US" sz="2400">
              <a:cs typeface="Calibri" panose="020F0502020204030204"/>
            </a:endParaRPr>
          </a:p>
          <a:p>
            <a:pPr marL="285750" indent="-285750">
              <a:buFont typeface="Arial"/>
              <a:buChar char="•"/>
            </a:pPr>
            <a:endParaRPr lang="en-US" sz="2400">
              <a:ea typeface="+mn-lt"/>
              <a:cs typeface="+mn-lt"/>
            </a:endParaRPr>
          </a:p>
          <a:p>
            <a:pPr marL="285750" indent="-285750">
              <a:buFont typeface="Arial"/>
              <a:buChar char="•"/>
            </a:pPr>
            <a:r>
              <a:rPr lang="en-US" sz="2400">
                <a:ea typeface="+mn-lt"/>
                <a:cs typeface="+mn-lt"/>
              </a:rPr>
              <a:t>Use version control with git and GitHub</a:t>
            </a:r>
            <a:endParaRPr lang="en-US" sz="2400">
              <a:cs typeface="Calibri" panose="020F0502020204030204"/>
            </a:endParaRPr>
          </a:p>
          <a:p>
            <a:pPr marL="285750" indent="-285750">
              <a:buFont typeface="Arial"/>
              <a:buChar char="•"/>
            </a:pPr>
            <a:endParaRPr lang="en-US" sz="2400">
              <a:ea typeface="+mn-lt"/>
              <a:cs typeface="+mn-lt"/>
            </a:endParaRPr>
          </a:p>
          <a:p>
            <a:pPr marL="285750" indent="-285750">
              <a:buFont typeface="Arial"/>
              <a:buChar char="•"/>
            </a:pPr>
            <a:r>
              <a:rPr lang="en-US" sz="2400">
                <a:ea typeface="+mn-lt"/>
                <a:cs typeface="+mn-lt"/>
              </a:rPr>
              <a:t>Work collaboratively in groups in a single codebase</a:t>
            </a:r>
            <a:endParaRPr lang="en-US" sz="2400">
              <a:cs typeface="Calibri" panose="020F0502020204030204"/>
            </a:endParaRPr>
          </a:p>
          <a:p>
            <a:pPr marL="285750" indent="-285750">
              <a:buFont typeface="Arial"/>
              <a:buChar char="•"/>
            </a:pPr>
            <a:endParaRPr lang="en-US" sz="2400">
              <a:ea typeface="+mn-lt"/>
              <a:cs typeface="+mn-lt"/>
            </a:endParaRPr>
          </a:p>
          <a:p>
            <a:pPr marL="285750" indent="-285750">
              <a:buFont typeface="Arial"/>
              <a:buChar char="•"/>
            </a:pPr>
            <a:r>
              <a:rPr lang="en-US" sz="2400">
                <a:ea typeface="+mn-lt"/>
                <a:cs typeface="+mn-lt"/>
              </a:rPr>
              <a:t>Use Python for simulations and plotting and for engineering or scientific work</a:t>
            </a:r>
            <a:endParaRPr lang="en-US" sz="2400">
              <a:cs typeface="Calibri" panose="020F0502020204030204"/>
            </a:endParaRPr>
          </a:p>
          <a:p>
            <a:pPr marL="285750" indent="-285750">
              <a:buFont typeface="Arial"/>
              <a:buChar char="•"/>
            </a:pPr>
            <a:endParaRPr lang="en-US" sz="2400">
              <a:ea typeface="+mn-lt"/>
              <a:cs typeface="+mn-lt"/>
            </a:endParaRPr>
          </a:p>
          <a:p>
            <a:pPr marL="285750" indent="-285750">
              <a:buFont typeface="Arial"/>
              <a:buChar char="•"/>
            </a:pPr>
            <a:r>
              <a:rPr lang="en-US" sz="2400">
                <a:ea typeface="+mn-lt"/>
                <a:cs typeface="+mn-lt"/>
              </a:rPr>
              <a:t>Use additional intermediate-level features of Python as a programming language</a:t>
            </a:r>
            <a:endParaRPr lang="en-US" sz="2400">
              <a:cs typeface="Calibri"/>
            </a:endParaRPr>
          </a:p>
          <a:p>
            <a:pPr marL="285750" indent="-285750" algn="l">
              <a:buFont typeface="Arial"/>
              <a:buChar char="•"/>
            </a:pPr>
            <a:endParaRPr lang="en-US" sz="2400">
              <a:cs typeface="Calibri"/>
            </a:endParaRPr>
          </a:p>
        </p:txBody>
      </p:sp>
      <p:pic>
        <p:nvPicPr>
          <p:cNvPr id="5" name="Picture 4" descr="Graphical user interface, text, application, email&#10;&#10;Description automatically generated">
            <a:extLst>
              <a:ext uri="{FF2B5EF4-FFF2-40B4-BE49-F238E27FC236}">
                <a16:creationId xmlns:a16="http://schemas.microsoft.com/office/drawing/2014/main" id="{52864B21-FDBB-4751-B4D3-FE1C464A4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512" y="1426283"/>
            <a:ext cx="4349655" cy="4994050"/>
          </a:xfrm>
          <a:prstGeom prst="rect">
            <a:avLst/>
          </a:prstGeom>
        </p:spPr>
      </p:pic>
    </p:spTree>
    <p:extLst>
      <p:ext uri="{BB962C8B-B14F-4D97-AF65-F5344CB8AC3E}">
        <p14:creationId xmlns:p14="http://schemas.microsoft.com/office/powerpoint/2010/main" val="188563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F389-78FE-42D6-A677-1AFBBB5C779D}"/>
              </a:ext>
            </a:extLst>
          </p:cNvPr>
          <p:cNvSpPr>
            <a:spLocks noGrp="1"/>
          </p:cNvSpPr>
          <p:nvPr>
            <p:ph type="title"/>
          </p:nvPr>
        </p:nvSpPr>
        <p:spPr>
          <a:xfrm>
            <a:off x="838200" y="74362"/>
            <a:ext cx="10515600" cy="1325563"/>
          </a:xfrm>
        </p:spPr>
        <p:txBody>
          <a:bodyPr/>
          <a:lstStyle/>
          <a:p>
            <a:r>
              <a:rPr lang="en-US"/>
              <a:t>Further Programming Opportunities at Bristol</a:t>
            </a:r>
            <a:endParaRPr lang="en-GB"/>
          </a:p>
        </p:txBody>
      </p:sp>
      <p:sp>
        <p:nvSpPr>
          <p:cNvPr id="3" name="Content Placeholder 2">
            <a:extLst>
              <a:ext uri="{FF2B5EF4-FFF2-40B4-BE49-F238E27FC236}">
                <a16:creationId xmlns:a16="http://schemas.microsoft.com/office/drawing/2014/main" id="{3A30B09A-0741-4221-8D1A-74E7849A3C64}"/>
              </a:ext>
            </a:extLst>
          </p:cNvPr>
          <p:cNvSpPr>
            <a:spLocks noGrp="1"/>
          </p:cNvSpPr>
          <p:nvPr>
            <p:ph idx="1"/>
          </p:nvPr>
        </p:nvSpPr>
        <p:spPr>
          <a:xfrm>
            <a:off x="848226" y="1344362"/>
            <a:ext cx="11011542" cy="4290724"/>
          </a:xfrm>
        </p:spPr>
        <p:txBody>
          <a:bodyPr vert="horz" lIns="91440" tIns="45720" rIns="91440" bIns="45720" rtlCol="0" anchor="t">
            <a:noAutofit/>
          </a:bodyPr>
          <a:lstStyle/>
          <a:p>
            <a:pPr marL="0" indent="0">
              <a:spcAft>
                <a:spcPts val="1000"/>
              </a:spcAft>
              <a:buNone/>
            </a:pPr>
            <a:r>
              <a:rPr lang="en-GB" sz="2200" b="1" dirty="0">
                <a:cs typeface="Calibri"/>
              </a:rPr>
              <a:t>Computer Science Society</a:t>
            </a:r>
            <a:r>
              <a:rPr lang="en-GB" sz="2200" dirty="0">
                <a:cs typeface="Calibri"/>
              </a:rPr>
              <a:t> (</a:t>
            </a:r>
            <a:r>
              <a:rPr lang="en-GB" sz="2200" dirty="0">
                <a:ea typeface="+mn-lt"/>
                <a:cs typeface="+mn-lt"/>
                <a:hlinkClick r:id="rId3"/>
              </a:rPr>
              <a:t>https://cssbristol.co.uk/</a:t>
            </a:r>
            <a:r>
              <a:rPr lang="en-GB" sz="2200" dirty="0">
                <a:ea typeface="+mn-lt"/>
                <a:cs typeface="+mn-lt"/>
              </a:rPr>
              <a:t>)</a:t>
            </a:r>
            <a:endParaRPr lang="en-US" sz="2200" dirty="0">
              <a:ea typeface="+mn-lt"/>
              <a:cs typeface="+mn-lt"/>
            </a:endParaRPr>
          </a:p>
          <a:p>
            <a:pPr marL="457200" indent="-457200">
              <a:spcAft>
                <a:spcPts val="1000"/>
              </a:spcAft>
            </a:pPr>
            <a:r>
              <a:rPr lang="en-GB" sz="2200" dirty="0">
                <a:ea typeface="+mn-lt"/>
                <a:cs typeface="+mn-lt"/>
              </a:rPr>
              <a:t>Hackathons, workshops, programming activities, and social events</a:t>
            </a:r>
          </a:p>
          <a:p>
            <a:pPr marL="0" indent="0">
              <a:spcAft>
                <a:spcPts val="1000"/>
              </a:spcAft>
              <a:buNone/>
            </a:pPr>
            <a:r>
              <a:rPr lang="en-GB" sz="2200" b="1" dirty="0">
                <a:ea typeface="+mn-lt"/>
                <a:cs typeface="+mn-lt"/>
              </a:rPr>
              <a:t>Bristol Data Science Society</a:t>
            </a:r>
            <a:r>
              <a:rPr lang="en-GB" sz="2200" dirty="0">
                <a:ea typeface="+mn-lt"/>
                <a:cs typeface="+mn-lt"/>
              </a:rPr>
              <a:t> (</a:t>
            </a:r>
            <a:r>
              <a:rPr lang="en-GB" sz="2200" dirty="0">
                <a:ea typeface="+mn-lt"/>
                <a:cs typeface="+mn-lt"/>
                <a:hlinkClick r:id="rId4"/>
              </a:rPr>
              <a:t>https://www.facebook.com/BristolDSS/</a:t>
            </a:r>
            <a:r>
              <a:rPr lang="en-GB" sz="2200" dirty="0">
                <a:ea typeface="+mn-lt"/>
                <a:cs typeface="+mn-lt"/>
              </a:rPr>
              <a:t>)</a:t>
            </a:r>
          </a:p>
          <a:p>
            <a:pPr marL="457200" indent="-457200">
              <a:spcAft>
                <a:spcPts val="1000"/>
              </a:spcAft>
            </a:pPr>
            <a:r>
              <a:rPr lang="en-GB" sz="2200" dirty="0">
                <a:ea typeface="+mn-lt"/>
                <a:cs typeface="+mn-lt"/>
              </a:rPr>
              <a:t>Programming workshops, seminars, data-science competitions</a:t>
            </a:r>
          </a:p>
          <a:p>
            <a:pPr marL="0" indent="0">
              <a:spcAft>
                <a:spcPts val="1000"/>
              </a:spcAft>
              <a:buNone/>
            </a:pPr>
            <a:r>
              <a:rPr lang="en-GB" sz="2200" b="1" dirty="0" err="1">
                <a:ea typeface="+mn-lt"/>
                <a:cs typeface="+mn-lt"/>
              </a:rPr>
              <a:t>ChallEng</a:t>
            </a:r>
            <a:r>
              <a:rPr lang="en-GB" sz="2200" b="1" dirty="0">
                <a:ea typeface="+mn-lt"/>
                <a:cs typeface="+mn-lt"/>
              </a:rPr>
              <a:t> (</a:t>
            </a:r>
            <a:r>
              <a:rPr lang="en-GB" sz="2200" dirty="0">
                <a:ea typeface="+mn-lt"/>
                <a:cs typeface="+mn-lt"/>
              </a:rPr>
              <a:t>look them up at </a:t>
            </a:r>
            <a:r>
              <a:rPr lang="en-GB" sz="2200" dirty="0">
                <a:ea typeface="+mn-lt"/>
                <a:cs typeface="+mn-lt"/>
                <a:hlinkClick r:id="rId5"/>
              </a:rPr>
              <a:t>https://www.bristolsu.org.uk/</a:t>
            </a:r>
            <a:r>
              <a:rPr lang="en-GB" sz="2200" dirty="0">
                <a:ea typeface="+mn-lt"/>
                <a:cs typeface="+mn-lt"/>
              </a:rPr>
              <a:t>)</a:t>
            </a:r>
            <a:endParaRPr lang="en-GB" sz="2200" dirty="0">
              <a:cs typeface="Calibri"/>
            </a:endParaRPr>
          </a:p>
          <a:p>
            <a:pPr marL="457200" indent="-457200">
              <a:spcAft>
                <a:spcPts val="1000"/>
              </a:spcAft>
            </a:pPr>
            <a:r>
              <a:rPr lang="en-GB" sz="2200" dirty="0">
                <a:ea typeface="+mn-lt"/>
                <a:cs typeface="+mn-lt"/>
              </a:rPr>
              <a:t>Work with fellow students to solve real problems faced by small businesses and start-ups </a:t>
            </a:r>
          </a:p>
          <a:p>
            <a:pPr marL="0" indent="0">
              <a:spcAft>
                <a:spcPts val="1000"/>
              </a:spcAft>
              <a:buNone/>
            </a:pPr>
            <a:r>
              <a:rPr lang="en-GB" sz="2200" b="1" dirty="0">
                <a:ea typeface="+mn-lt"/>
                <a:cs typeface="+mn-lt"/>
              </a:rPr>
              <a:t>180 Degrees Consulting</a:t>
            </a:r>
            <a:r>
              <a:rPr lang="en-GB" sz="2200" dirty="0">
                <a:ea typeface="+mn-lt"/>
                <a:cs typeface="+mn-lt"/>
              </a:rPr>
              <a:t> (</a:t>
            </a:r>
            <a:r>
              <a:rPr lang="en-GB" sz="2200" dirty="0">
                <a:ea typeface="+mn-lt"/>
                <a:cs typeface="+mn-lt"/>
                <a:hlinkClick r:id="rId6"/>
              </a:rPr>
              <a:t>https://180dc.org/branch/bristol/</a:t>
            </a:r>
            <a:r>
              <a:rPr lang="en-GB" sz="2200" dirty="0">
                <a:ea typeface="+mn-lt"/>
                <a:cs typeface="+mn-lt"/>
              </a:rPr>
              <a:t>)</a:t>
            </a:r>
          </a:p>
          <a:p>
            <a:pPr marL="457200" indent="-457200">
              <a:spcAft>
                <a:spcPts val="1000"/>
              </a:spcAft>
            </a:pPr>
            <a:r>
              <a:rPr lang="en-GB" sz="2200" dirty="0">
                <a:ea typeface="+mn-lt"/>
                <a:cs typeface="+mn-lt"/>
              </a:rPr>
              <a:t>Student-led organisation – opportunities to work with charities and NGOs on a voluntary basis providing Data Science (statistics, visualisation, NLP) and other consulting services. </a:t>
            </a:r>
            <a:endParaRPr lang="en-GB" sz="2200" dirty="0">
              <a:cs typeface="Calibri"/>
            </a:endParaRPr>
          </a:p>
          <a:p>
            <a:pPr marL="457200" indent="-457200">
              <a:spcAft>
                <a:spcPts val="1000"/>
              </a:spcAft>
            </a:pPr>
            <a:endParaRPr lang="en-GB" sz="2200" dirty="0">
              <a:ea typeface="+mn-lt"/>
              <a:cs typeface="+mn-lt"/>
            </a:endParaRPr>
          </a:p>
          <a:p>
            <a:pPr marL="0" indent="0">
              <a:spcAft>
                <a:spcPts val="1000"/>
              </a:spcAft>
              <a:buNone/>
            </a:pPr>
            <a:endParaRPr lang="en-GB" sz="2200" dirty="0">
              <a:ea typeface="+mn-lt"/>
              <a:cs typeface="+mn-lt"/>
            </a:endParaRPr>
          </a:p>
          <a:p>
            <a:pPr marL="0" indent="0">
              <a:spcAft>
                <a:spcPts val="1000"/>
              </a:spcAft>
              <a:buNone/>
            </a:pPr>
            <a:endParaRPr lang="en-GB" sz="2200" dirty="0">
              <a:ea typeface="+mn-lt"/>
              <a:cs typeface="+mn-lt"/>
            </a:endParaRPr>
          </a:p>
        </p:txBody>
      </p:sp>
    </p:spTree>
    <p:extLst>
      <p:ext uri="{BB962C8B-B14F-4D97-AF65-F5344CB8AC3E}">
        <p14:creationId xmlns:p14="http://schemas.microsoft.com/office/powerpoint/2010/main" val="145451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1058</Words>
  <Application>Microsoft Office PowerPoint</Application>
  <PresentationFormat>Widescreen</PresentationFormat>
  <Paragraphs>98</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 to Computer Programming</vt:lpstr>
      <vt:lpstr>Overview</vt:lpstr>
      <vt:lpstr>SciPy</vt:lpstr>
      <vt:lpstr>Pandas</vt:lpstr>
      <vt:lpstr>FEniCS</vt:lpstr>
      <vt:lpstr>scikit-learn</vt:lpstr>
      <vt:lpstr>Other programming languages</vt:lpstr>
      <vt:lpstr>Further Computer Programming EMAT10006 </vt:lpstr>
      <vt:lpstr>Further Programming Opportunities at Bristol</vt:lpstr>
      <vt:lpstr>Further Programming Opportunities</vt:lpstr>
      <vt:lpstr>Real-world applications </vt:lpstr>
      <vt:lpstr>Real-world applications </vt:lpstr>
      <vt:lpstr>Closing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Programming</dc:title>
  <dc:creator>Matthew Hennessy</dc:creator>
  <cp:lastModifiedBy>Matthew Hennessy</cp:lastModifiedBy>
  <cp:revision>50</cp:revision>
  <dcterms:created xsi:type="dcterms:W3CDTF">2021-12-02T14:07:56Z</dcterms:created>
  <dcterms:modified xsi:type="dcterms:W3CDTF">2021-12-10T09:42:24Z</dcterms:modified>
</cp:coreProperties>
</file>