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1" r:id="rId7"/>
    <p:sldId id="272" r:id="rId8"/>
    <p:sldId id="274" r:id="rId9"/>
    <p:sldId id="259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272"/>
    <a:srgbClr val="009242"/>
    <a:srgbClr val="685135"/>
    <a:srgbClr val="BDA07D"/>
    <a:srgbClr val="F5F9F9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BB1A4-830B-40B0-93F8-C4D2DFE8B956}" type="doc">
      <dgm:prSet loTypeId="urn:microsoft.com/office/officeart/2005/8/layout/vList3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AD5982-924F-40F4-AE72-62F2D2134FB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dirty="0"/>
        </a:p>
      </dgm:t>
    </dgm:pt>
    <dgm:pt modelId="{90BD9BC4-4885-48F9-9B8D-81166216598E}" type="parTrans" cxnId="{D80C3AE1-AFF6-4C19-8724-5844C50B5A21}">
      <dgm:prSet/>
      <dgm:spPr/>
      <dgm:t>
        <a:bodyPr/>
        <a:lstStyle/>
        <a:p>
          <a:endParaRPr lang="en-US" sz="2000"/>
        </a:p>
      </dgm:t>
    </dgm:pt>
    <dgm:pt modelId="{E51B17F2-9E6A-466B-8DD5-FA78B3E06898}" type="sibTrans" cxnId="{D80C3AE1-AFF6-4C19-8724-5844C50B5A21}">
      <dgm:prSet/>
      <dgm:spPr/>
      <dgm:t>
        <a:bodyPr/>
        <a:lstStyle/>
        <a:p>
          <a:endParaRPr lang="en-US" sz="2000"/>
        </a:p>
      </dgm:t>
    </dgm:pt>
    <dgm:pt modelId="{264AD32A-D671-406F-880E-BDAA7CD8AECC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gm:t>
    </dgm:pt>
    <dgm:pt modelId="{6742812C-9D72-40B6-B044-0AEC81A4DB81}" type="parTrans" cxnId="{AD85CC3F-FD43-4778-84F1-8E3C1895D23B}">
      <dgm:prSet/>
      <dgm:spPr/>
      <dgm:t>
        <a:bodyPr/>
        <a:lstStyle/>
        <a:p>
          <a:endParaRPr lang="en-US" sz="2000"/>
        </a:p>
      </dgm:t>
    </dgm:pt>
    <dgm:pt modelId="{91525824-0BFE-4B2C-A435-0D4233C30818}" type="sibTrans" cxnId="{AD85CC3F-FD43-4778-84F1-8E3C1895D23B}">
      <dgm:prSet/>
      <dgm:spPr/>
      <dgm:t>
        <a:bodyPr/>
        <a:lstStyle/>
        <a:p>
          <a:endParaRPr lang="en-US" sz="2000"/>
        </a:p>
      </dgm:t>
    </dgm:pt>
    <dgm:pt modelId="{23DDEE41-5258-416C-B5E5-D5E92D3433A0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gm:t>
    </dgm:pt>
    <dgm:pt modelId="{D71EDED7-6CC3-46B8-B762-B595E2166067}" type="parTrans" cxnId="{1E93A97E-7205-4A8B-A92D-DED3CBCB316C}">
      <dgm:prSet/>
      <dgm:spPr/>
      <dgm:t>
        <a:bodyPr/>
        <a:lstStyle/>
        <a:p>
          <a:endParaRPr lang="en-US" sz="2000"/>
        </a:p>
      </dgm:t>
    </dgm:pt>
    <dgm:pt modelId="{501FE296-9451-402D-9E03-CF9B880A90EE}" type="sibTrans" cxnId="{1E93A97E-7205-4A8B-A92D-DED3CBCB316C}">
      <dgm:prSet/>
      <dgm:spPr/>
      <dgm:t>
        <a:bodyPr/>
        <a:lstStyle/>
        <a:p>
          <a:endParaRPr lang="en-US" sz="2000"/>
        </a:p>
      </dgm:t>
    </dgm:pt>
    <dgm:pt modelId="{D86A464B-B8FE-4ACE-AEF4-971209104CB5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gm:t>
    </dgm:pt>
    <dgm:pt modelId="{F514EA18-0BBF-4F4B-8538-25B1FC5C14C7}" type="parTrans" cxnId="{61BEC9F2-7131-44DD-86DB-9D2E084E48C8}">
      <dgm:prSet/>
      <dgm:spPr/>
      <dgm:t>
        <a:bodyPr/>
        <a:lstStyle/>
        <a:p>
          <a:endParaRPr lang="en-US" sz="2000"/>
        </a:p>
      </dgm:t>
    </dgm:pt>
    <dgm:pt modelId="{86200BD9-9D34-4F50-8DB6-028FB72DE856}" type="sibTrans" cxnId="{61BEC9F2-7131-44DD-86DB-9D2E084E48C8}">
      <dgm:prSet/>
      <dgm:spPr/>
      <dgm:t>
        <a:bodyPr/>
        <a:lstStyle/>
        <a:p>
          <a:endParaRPr lang="en-US" sz="2000"/>
        </a:p>
      </dgm:t>
    </dgm:pt>
    <dgm:pt modelId="{D870BE06-1536-48CB-BA1D-FFBD97B75CBB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gm:t>
    </dgm:pt>
    <dgm:pt modelId="{50C8A782-DD67-42AD-A642-00949800B7F0}" type="parTrans" cxnId="{693B997D-8401-4626-92F7-CDFD8A3236B6}">
      <dgm:prSet/>
      <dgm:spPr/>
      <dgm:t>
        <a:bodyPr/>
        <a:lstStyle/>
        <a:p>
          <a:endParaRPr lang="en-US" sz="2000"/>
        </a:p>
      </dgm:t>
    </dgm:pt>
    <dgm:pt modelId="{A2CC1635-4400-4704-83A8-983B7CC608F3}" type="sibTrans" cxnId="{693B997D-8401-4626-92F7-CDFD8A3236B6}">
      <dgm:prSet/>
      <dgm:spPr/>
      <dgm:t>
        <a:bodyPr/>
        <a:lstStyle/>
        <a:p>
          <a:endParaRPr lang="en-US" sz="2000"/>
        </a:p>
      </dgm:t>
    </dgm:pt>
    <dgm:pt modelId="{300455BE-25C6-48C2-8437-42A40F9F14A1}" type="pres">
      <dgm:prSet presAssocID="{DEBBB1A4-830B-40B0-93F8-C4D2DFE8B956}" presName="linearFlow" presStyleCnt="0">
        <dgm:presLayoutVars>
          <dgm:dir/>
          <dgm:resizeHandles val="exact"/>
        </dgm:presLayoutVars>
      </dgm:prSet>
      <dgm:spPr/>
    </dgm:pt>
    <dgm:pt modelId="{42A27452-0943-4255-B47F-21FE6BFDC36A}" type="pres">
      <dgm:prSet presAssocID="{04AD5982-924F-40F4-AE72-62F2D2134FBC}" presName="composite" presStyleCnt="0"/>
      <dgm:spPr/>
    </dgm:pt>
    <dgm:pt modelId="{8D2F225E-E709-4B0B-8E95-875C702F2812}" type="pres">
      <dgm:prSet presAssocID="{04AD5982-924F-40F4-AE72-62F2D2134FB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BA5314CE-0C55-4B8F-B85B-AC440119A54B}" type="pres">
      <dgm:prSet presAssocID="{04AD5982-924F-40F4-AE72-62F2D2134FBC}" presName="txShp" presStyleLbl="node1" presStyleIdx="0" presStyleCnt="5">
        <dgm:presLayoutVars>
          <dgm:bulletEnabled val="1"/>
        </dgm:presLayoutVars>
      </dgm:prSet>
      <dgm:spPr/>
    </dgm:pt>
    <dgm:pt modelId="{B7A4987C-2287-4C80-9AF8-16FE2CA715FB}" type="pres">
      <dgm:prSet presAssocID="{E51B17F2-9E6A-466B-8DD5-FA78B3E06898}" presName="spacing" presStyleCnt="0"/>
      <dgm:spPr/>
    </dgm:pt>
    <dgm:pt modelId="{C83B8D40-8980-4082-8ECE-30B8D9E09FBA}" type="pres">
      <dgm:prSet presAssocID="{D870BE06-1536-48CB-BA1D-FFBD97B75CBB}" presName="composite" presStyleCnt="0"/>
      <dgm:spPr/>
    </dgm:pt>
    <dgm:pt modelId="{C1410CE1-3376-4D04-BA34-FFD469FE53D4}" type="pres">
      <dgm:prSet presAssocID="{D870BE06-1536-48CB-BA1D-FFBD97B75CBB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77A451-9104-42AA-845A-F98D6867F513}" type="pres">
      <dgm:prSet presAssocID="{D870BE06-1536-48CB-BA1D-FFBD97B75CBB}" presName="txShp" presStyleLbl="node1" presStyleIdx="1" presStyleCnt="5">
        <dgm:presLayoutVars>
          <dgm:bulletEnabled val="1"/>
        </dgm:presLayoutVars>
      </dgm:prSet>
      <dgm:spPr/>
    </dgm:pt>
    <dgm:pt modelId="{F4EF1BAF-D8E3-410D-BBDB-035C33B04785}" type="pres">
      <dgm:prSet presAssocID="{A2CC1635-4400-4704-83A8-983B7CC608F3}" presName="spacing" presStyleCnt="0"/>
      <dgm:spPr/>
    </dgm:pt>
    <dgm:pt modelId="{7CA96353-CA52-4E21-A4C7-0199D5A99A3D}" type="pres">
      <dgm:prSet presAssocID="{D86A464B-B8FE-4ACE-AEF4-971209104CB5}" presName="composite" presStyleCnt="0"/>
      <dgm:spPr/>
    </dgm:pt>
    <dgm:pt modelId="{A1ACA69C-4276-41F3-AE5E-8F539C2719D4}" type="pres">
      <dgm:prSet presAssocID="{D86A464B-B8FE-4ACE-AEF4-971209104CB5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B29F12-7311-4107-A08B-92792C762766}" type="pres">
      <dgm:prSet presAssocID="{D86A464B-B8FE-4ACE-AEF4-971209104CB5}" presName="txShp" presStyleLbl="node1" presStyleIdx="2" presStyleCnt="5">
        <dgm:presLayoutVars>
          <dgm:bulletEnabled val="1"/>
        </dgm:presLayoutVars>
      </dgm:prSet>
      <dgm:spPr/>
    </dgm:pt>
    <dgm:pt modelId="{FC17E097-3C34-44F7-B5E5-9D8BB143D25F}" type="pres">
      <dgm:prSet presAssocID="{86200BD9-9D34-4F50-8DB6-028FB72DE856}" presName="spacing" presStyleCnt="0"/>
      <dgm:spPr/>
    </dgm:pt>
    <dgm:pt modelId="{1658F938-C2F9-4102-9BD4-98A867825A49}" type="pres">
      <dgm:prSet presAssocID="{264AD32A-D671-406F-880E-BDAA7CD8AECC}" presName="composite" presStyleCnt="0"/>
      <dgm:spPr/>
    </dgm:pt>
    <dgm:pt modelId="{FFA5BAB8-3332-411C-8B26-10BF55E8FC6D}" type="pres">
      <dgm:prSet presAssocID="{264AD32A-D671-406F-880E-BDAA7CD8AECC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478B87-4FE7-432F-859A-DA4B40F8C274}" type="pres">
      <dgm:prSet presAssocID="{264AD32A-D671-406F-880E-BDAA7CD8AECC}" presName="txShp" presStyleLbl="node1" presStyleIdx="3" presStyleCnt="5">
        <dgm:presLayoutVars>
          <dgm:bulletEnabled val="1"/>
        </dgm:presLayoutVars>
      </dgm:prSet>
      <dgm:spPr/>
    </dgm:pt>
    <dgm:pt modelId="{673BA3F0-3FE5-4EA4-B8D2-8A2CD78AB1A3}" type="pres">
      <dgm:prSet presAssocID="{91525824-0BFE-4B2C-A435-0D4233C30818}" presName="spacing" presStyleCnt="0"/>
      <dgm:spPr/>
    </dgm:pt>
    <dgm:pt modelId="{B80330F5-0039-47EE-82F1-D61115FBEE16}" type="pres">
      <dgm:prSet presAssocID="{23DDEE41-5258-416C-B5E5-D5E92D3433A0}" presName="composite" presStyleCnt="0"/>
      <dgm:spPr/>
    </dgm:pt>
    <dgm:pt modelId="{71F2899C-F289-48C1-A117-565B6E835B69}" type="pres">
      <dgm:prSet presAssocID="{23DDEE41-5258-416C-B5E5-D5E92D3433A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ADD0CC-C9E4-42BF-96BC-389C5779317B}" type="pres">
      <dgm:prSet presAssocID="{23DDEE41-5258-416C-B5E5-D5E92D3433A0}" presName="txShp" presStyleLbl="node1" presStyleIdx="4" presStyleCnt="5">
        <dgm:presLayoutVars>
          <dgm:bulletEnabled val="1"/>
        </dgm:presLayoutVars>
      </dgm:prSet>
      <dgm:spPr/>
    </dgm:pt>
  </dgm:ptLst>
  <dgm:cxnLst>
    <dgm:cxn modelId="{AD85CC3F-FD43-4778-84F1-8E3C1895D23B}" srcId="{DEBBB1A4-830B-40B0-93F8-C4D2DFE8B956}" destId="{264AD32A-D671-406F-880E-BDAA7CD8AECC}" srcOrd="3" destOrd="0" parTransId="{6742812C-9D72-40B6-B044-0AEC81A4DB81}" sibTransId="{91525824-0BFE-4B2C-A435-0D4233C30818}"/>
    <dgm:cxn modelId="{311D1641-6578-44F9-9293-2F34C34E8949}" type="presOf" srcId="{D86A464B-B8FE-4ACE-AEF4-971209104CB5}" destId="{79B29F12-7311-4107-A08B-92792C762766}" srcOrd="0" destOrd="0" presId="urn:microsoft.com/office/officeart/2005/8/layout/vList3"/>
    <dgm:cxn modelId="{2651CD5A-A35F-45B7-B601-87EF4A8859E7}" type="presOf" srcId="{04AD5982-924F-40F4-AE72-62F2D2134FBC}" destId="{BA5314CE-0C55-4B8F-B85B-AC440119A54B}" srcOrd="0" destOrd="0" presId="urn:microsoft.com/office/officeart/2005/8/layout/vList3"/>
    <dgm:cxn modelId="{693B997D-8401-4626-92F7-CDFD8A3236B6}" srcId="{DEBBB1A4-830B-40B0-93F8-C4D2DFE8B956}" destId="{D870BE06-1536-48CB-BA1D-FFBD97B75CBB}" srcOrd="1" destOrd="0" parTransId="{50C8A782-DD67-42AD-A642-00949800B7F0}" sibTransId="{A2CC1635-4400-4704-83A8-983B7CC608F3}"/>
    <dgm:cxn modelId="{1E93A97E-7205-4A8B-A92D-DED3CBCB316C}" srcId="{DEBBB1A4-830B-40B0-93F8-C4D2DFE8B956}" destId="{23DDEE41-5258-416C-B5E5-D5E92D3433A0}" srcOrd="4" destOrd="0" parTransId="{D71EDED7-6CC3-46B8-B762-B595E2166067}" sibTransId="{501FE296-9451-402D-9E03-CF9B880A90EE}"/>
    <dgm:cxn modelId="{DDAC56BE-3ECF-4E37-905F-67963E63C34B}" type="presOf" srcId="{23DDEE41-5258-416C-B5E5-D5E92D3433A0}" destId="{3AADD0CC-C9E4-42BF-96BC-389C5779317B}" srcOrd="0" destOrd="0" presId="urn:microsoft.com/office/officeart/2005/8/layout/vList3"/>
    <dgm:cxn modelId="{48E2DCC2-A049-4CA5-B457-B04B7187912C}" type="presOf" srcId="{D870BE06-1536-48CB-BA1D-FFBD97B75CBB}" destId="{1377A451-9104-42AA-845A-F98D6867F513}" srcOrd="0" destOrd="0" presId="urn:microsoft.com/office/officeart/2005/8/layout/vList3"/>
    <dgm:cxn modelId="{D80C3AE1-AFF6-4C19-8724-5844C50B5A21}" srcId="{DEBBB1A4-830B-40B0-93F8-C4D2DFE8B956}" destId="{04AD5982-924F-40F4-AE72-62F2D2134FBC}" srcOrd="0" destOrd="0" parTransId="{90BD9BC4-4885-48F9-9B8D-81166216598E}" sibTransId="{E51B17F2-9E6A-466B-8DD5-FA78B3E06898}"/>
    <dgm:cxn modelId="{61BEC9F2-7131-44DD-86DB-9D2E084E48C8}" srcId="{DEBBB1A4-830B-40B0-93F8-C4D2DFE8B956}" destId="{D86A464B-B8FE-4ACE-AEF4-971209104CB5}" srcOrd="2" destOrd="0" parTransId="{F514EA18-0BBF-4F4B-8538-25B1FC5C14C7}" sibTransId="{86200BD9-9D34-4F50-8DB6-028FB72DE856}"/>
    <dgm:cxn modelId="{2689E8FD-7F70-4A08-A81C-8951D1C1A9B3}" type="presOf" srcId="{264AD32A-D671-406F-880E-BDAA7CD8AECC}" destId="{53478B87-4FE7-432F-859A-DA4B40F8C274}" srcOrd="0" destOrd="0" presId="urn:microsoft.com/office/officeart/2005/8/layout/vList3"/>
    <dgm:cxn modelId="{B0341BFF-4EEF-4B4D-9A7B-450E97A34C67}" type="presOf" srcId="{DEBBB1A4-830B-40B0-93F8-C4D2DFE8B956}" destId="{300455BE-25C6-48C2-8437-42A40F9F14A1}" srcOrd="0" destOrd="0" presId="urn:microsoft.com/office/officeart/2005/8/layout/vList3"/>
    <dgm:cxn modelId="{F938458F-97AE-4AF9-9E04-DCC1CBC753FE}" type="presParOf" srcId="{300455BE-25C6-48C2-8437-42A40F9F14A1}" destId="{42A27452-0943-4255-B47F-21FE6BFDC36A}" srcOrd="0" destOrd="0" presId="urn:microsoft.com/office/officeart/2005/8/layout/vList3"/>
    <dgm:cxn modelId="{63ED7CE2-7818-45C9-A5E2-0773798CD36A}" type="presParOf" srcId="{42A27452-0943-4255-B47F-21FE6BFDC36A}" destId="{8D2F225E-E709-4B0B-8E95-875C702F2812}" srcOrd="0" destOrd="0" presId="urn:microsoft.com/office/officeart/2005/8/layout/vList3"/>
    <dgm:cxn modelId="{E43F4D05-3A8F-4763-80BD-6094AF57F9CE}" type="presParOf" srcId="{42A27452-0943-4255-B47F-21FE6BFDC36A}" destId="{BA5314CE-0C55-4B8F-B85B-AC440119A54B}" srcOrd="1" destOrd="0" presId="urn:microsoft.com/office/officeart/2005/8/layout/vList3"/>
    <dgm:cxn modelId="{918D1B47-F09F-448D-B92E-FEEEA977CF85}" type="presParOf" srcId="{300455BE-25C6-48C2-8437-42A40F9F14A1}" destId="{B7A4987C-2287-4C80-9AF8-16FE2CA715FB}" srcOrd="1" destOrd="0" presId="urn:microsoft.com/office/officeart/2005/8/layout/vList3"/>
    <dgm:cxn modelId="{AD9DAFCD-C3EF-4FDE-AC79-F1479A1DE0C5}" type="presParOf" srcId="{300455BE-25C6-48C2-8437-42A40F9F14A1}" destId="{C83B8D40-8980-4082-8ECE-30B8D9E09FBA}" srcOrd="2" destOrd="0" presId="urn:microsoft.com/office/officeart/2005/8/layout/vList3"/>
    <dgm:cxn modelId="{2463DAFF-039D-4E04-967E-797E89A019D8}" type="presParOf" srcId="{C83B8D40-8980-4082-8ECE-30B8D9E09FBA}" destId="{C1410CE1-3376-4D04-BA34-FFD469FE53D4}" srcOrd="0" destOrd="0" presId="urn:microsoft.com/office/officeart/2005/8/layout/vList3"/>
    <dgm:cxn modelId="{F667F45C-EF2C-43F9-B6AB-C72AB3883C6C}" type="presParOf" srcId="{C83B8D40-8980-4082-8ECE-30B8D9E09FBA}" destId="{1377A451-9104-42AA-845A-F98D6867F513}" srcOrd="1" destOrd="0" presId="urn:microsoft.com/office/officeart/2005/8/layout/vList3"/>
    <dgm:cxn modelId="{F247A6C1-4261-44E5-8755-B1FF0C332A8A}" type="presParOf" srcId="{300455BE-25C6-48C2-8437-42A40F9F14A1}" destId="{F4EF1BAF-D8E3-410D-BBDB-035C33B04785}" srcOrd="3" destOrd="0" presId="urn:microsoft.com/office/officeart/2005/8/layout/vList3"/>
    <dgm:cxn modelId="{312CC4DA-15F1-4364-94EB-AE97680B9AB7}" type="presParOf" srcId="{300455BE-25C6-48C2-8437-42A40F9F14A1}" destId="{7CA96353-CA52-4E21-A4C7-0199D5A99A3D}" srcOrd="4" destOrd="0" presId="urn:microsoft.com/office/officeart/2005/8/layout/vList3"/>
    <dgm:cxn modelId="{95FE0491-84A8-42A8-BFB8-0A8A825D1ABA}" type="presParOf" srcId="{7CA96353-CA52-4E21-A4C7-0199D5A99A3D}" destId="{A1ACA69C-4276-41F3-AE5E-8F539C2719D4}" srcOrd="0" destOrd="0" presId="urn:microsoft.com/office/officeart/2005/8/layout/vList3"/>
    <dgm:cxn modelId="{F64B5368-D40B-4499-92AD-C3CEDBE97BF8}" type="presParOf" srcId="{7CA96353-CA52-4E21-A4C7-0199D5A99A3D}" destId="{79B29F12-7311-4107-A08B-92792C762766}" srcOrd="1" destOrd="0" presId="urn:microsoft.com/office/officeart/2005/8/layout/vList3"/>
    <dgm:cxn modelId="{4BFBE929-C861-4912-A283-EECCBC1AC2AA}" type="presParOf" srcId="{300455BE-25C6-48C2-8437-42A40F9F14A1}" destId="{FC17E097-3C34-44F7-B5E5-9D8BB143D25F}" srcOrd="5" destOrd="0" presId="urn:microsoft.com/office/officeart/2005/8/layout/vList3"/>
    <dgm:cxn modelId="{AE585F85-E31F-4757-A5A9-1620276E29F7}" type="presParOf" srcId="{300455BE-25C6-48C2-8437-42A40F9F14A1}" destId="{1658F938-C2F9-4102-9BD4-98A867825A49}" srcOrd="6" destOrd="0" presId="urn:microsoft.com/office/officeart/2005/8/layout/vList3"/>
    <dgm:cxn modelId="{C34EEDA7-8856-4454-A75C-CD792A015121}" type="presParOf" srcId="{1658F938-C2F9-4102-9BD4-98A867825A49}" destId="{FFA5BAB8-3332-411C-8B26-10BF55E8FC6D}" srcOrd="0" destOrd="0" presId="urn:microsoft.com/office/officeart/2005/8/layout/vList3"/>
    <dgm:cxn modelId="{4C469A5A-60E7-425D-AC05-752ABC7D5DC6}" type="presParOf" srcId="{1658F938-C2F9-4102-9BD4-98A867825A49}" destId="{53478B87-4FE7-432F-859A-DA4B40F8C274}" srcOrd="1" destOrd="0" presId="urn:microsoft.com/office/officeart/2005/8/layout/vList3"/>
    <dgm:cxn modelId="{C6C712D1-689C-455B-A506-63B846DEE914}" type="presParOf" srcId="{300455BE-25C6-48C2-8437-42A40F9F14A1}" destId="{673BA3F0-3FE5-4EA4-B8D2-8A2CD78AB1A3}" srcOrd="7" destOrd="0" presId="urn:microsoft.com/office/officeart/2005/8/layout/vList3"/>
    <dgm:cxn modelId="{DCAE24DB-9E83-4F9C-B0BB-09B4C2E65649}" type="presParOf" srcId="{300455BE-25C6-48C2-8437-42A40F9F14A1}" destId="{B80330F5-0039-47EE-82F1-D61115FBEE16}" srcOrd="8" destOrd="0" presId="urn:microsoft.com/office/officeart/2005/8/layout/vList3"/>
    <dgm:cxn modelId="{CE73A324-4FCA-492F-8F6F-D8DD2E5BA324}" type="presParOf" srcId="{B80330F5-0039-47EE-82F1-D61115FBEE16}" destId="{71F2899C-F289-48C1-A117-565B6E835B69}" srcOrd="0" destOrd="0" presId="urn:microsoft.com/office/officeart/2005/8/layout/vList3"/>
    <dgm:cxn modelId="{7CF388FD-86AF-43FD-9412-62E37365EB58}" type="presParOf" srcId="{B80330F5-0039-47EE-82F1-D61115FBEE16}" destId="{3AADD0CC-C9E4-42BF-96BC-389C577931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14CE-0C55-4B8F-B85B-AC440119A54B}">
      <dsp:nvSpPr>
        <dsp:cNvPr id="0" name=""/>
        <dsp:cNvSpPr/>
      </dsp:nvSpPr>
      <dsp:spPr>
        <a:xfrm rot="10800000">
          <a:off x="990946" y="1664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kern="1200" dirty="0"/>
        </a:p>
      </dsp:txBody>
      <dsp:txXfrm rot="10800000">
        <a:off x="1128820" y="1664"/>
        <a:ext cx="3248950" cy="551497"/>
      </dsp:txXfrm>
    </dsp:sp>
    <dsp:sp modelId="{8D2F225E-E709-4B0B-8E95-875C702F2812}">
      <dsp:nvSpPr>
        <dsp:cNvPr id="0" name=""/>
        <dsp:cNvSpPr/>
      </dsp:nvSpPr>
      <dsp:spPr>
        <a:xfrm>
          <a:off x="715197" y="1664"/>
          <a:ext cx="551497" cy="5514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A451-9104-42AA-845A-F98D6867F513}">
      <dsp:nvSpPr>
        <dsp:cNvPr id="0" name=""/>
        <dsp:cNvSpPr/>
      </dsp:nvSpPr>
      <dsp:spPr>
        <a:xfrm rot="10800000">
          <a:off x="990946" y="717788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sp:txBody>
      <dsp:txXfrm rot="10800000">
        <a:off x="1128820" y="717788"/>
        <a:ext cx="3248950" cy="551497"/>
      </dsp:txXfrm>
    </dsp:sp>
    <dsp:sp modelId="{C1410CE1-3376-4D04-BA34-FFD469FE53D4}">
      <dsp:nvSpPr>
        <dsp:cNvPr id="0" name=""/>
        <dsp:cNvSpPr/>
      </dsp:nvSpPr>
      <dsp:spPr>
        <a:xfrm>
          <a:off x="715197" y="717788"/>
          <a:ext cx="551497" cy="55149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9F12-7311-4107-A08B-92792C762766}">
      <dsp:nvSpPr>
        <dsp:cNvPr id="0" name=""/>
        <dsp:cNvSpPr/>
      </dsp:nvSpPr>
      <dsp:spPr>
        <a:xfrm rot="10800000">
          <a:off x="990946" y="1433912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sp:txBody>
      <dsp:txXfrm rot="10800000">
        <a:off x="1128820" y="1433912"/>
        <a:ext cx="3248950" cy="551497"/>
      </dsp:txXfrm>
    </dsp:sp>
    <dsp:sp modelId="{A1ACA69C-4276-41F3-AE5E-8F539C2719D4}">
      <dsp:nvSpPr>
        <dsp:cNvPr id="0" name=""/>
        <dsp:cNvSpPr/>
      </dsp:nvSpPr>
      <dsp:spPr>
        <a:xfrm>
          <a:off x="715197" y="1433912"/>
          <a:ext cx="551497" cy="5514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78B87-4FE7-432F-859A-DA4B40F8C274}">
      <dsp:nvSpPr>
        <dsp:cNvPr id="0" name=""/>
        <dsp:cNvSpPr/>
      </dsp:nvSpPr>
      <dsp:spPr>
        <a:xfrm rot="10800000">
          <a:off x="990946" y="2150036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sp:txBody>
      <dsp:txXfrm rot="10800000">
        <a:off x="1128820" y="2150036"/>
        <a:ext cx="3248950" cy="551497"/>
      </dsp:txXfrm>
    </dsp:sp>
    <dsp:sp modelId="{FFA5BAB8-3332-411C-8B26-10BF55E8FC6D}">
      <dsp:nvSpPr>
        <dsp:cNvPr id="0" name=""/>
        <dsp:cNvSpPr/>
      </dsp:nvSpPr>
      <dsp:spPr>
        <a:xfrm>
          <a:off x="715197" y="2150036"/>
          <a:ext cx="551497" cy="55149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DD0CC-C9E4-42BF-96BC-389C5779317B}">
      <dsp:nvSpPr>
        <dsp:cNvPr id="0" name=""/>
        <dsp:cNvSpPr/>
      </dsp:nvSpPr>
      <dsp:spPr>
        <a:xfrm rot="10800000">
          <a:off x="990946" y="2866160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sp:txBody>
      <dsp:txXfrm rot="10800000">
        <a:off x="1128820" y="2866160"/>
        <a:ext cx="3248950" cy="551497"/>
      </dsp:txXfrm>
    </dsp:sp>
    <dsp:sp modelId="{71F2899C-F289-48C1-A117-565B6E835B69}">
      <dsp:nvSpPr>
        <dsp:cNvPr id="0" name=""/>
        <dsp:cNvSpPr/>
      </dsp:nvSpPr>
      <dsp:spPr>
        <a:xfrm>
          <a:off x="715197" y="2866160"/>
          <a:ext cx="551497" cy="55149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6" y="1667785"/>
            <a:ext cx="6938640" cy="2862225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3600"/>
              </a:spcAft>
            </a:pPr>
            <a:r>
              <a:rPr lang="en-US" sz="3200" b="1" dirty="0">
                <a:latin typeface="+mn-lt"/>
                <a:cs typeface="Calibri" panose="020F0502020204030204" pitchFamily="34" charset="0"/>
              </a:rPr>
              <a:t>Survey:</a:t>
            </a:r>
            <a:br>
              <a:rPr lang="en-US" sz="3200" b="1" dirty="0">
                <a:latin typeface="+mn-lt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Related work on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implementation of vision-based land detection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on embedded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4965017"/>
            <a:ext cx="5278514" cy="618142"/>
          </a:xfrm>
        </p:spPr>
        <p:txBody>
          <a:bodyPr/>
          <a:lstStyle/>
          <a:p>
            <a:r>
              <a:rPr lang="en-US" dirty="0"/>
              <a:t>December 5, 2022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A492D51-4DBA-40BC-82AA-A33BD0D3F7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143875" y="1404937"/>
            <a:ext cx="4048124" cy="4048124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373" y="-1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3FB94E9-DDD0-4363-BC11-C3103734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PalatinoLinotype-Bold"/>
              </a:rPr>
              <a:t>[1] </a:t>
            </a:r>
            <a:r>
              <a:rPr lang="en-US" sz="1800" b="1" i="0" u="none" strike="noStrike" baseline="0" dirty="0">
                <a:latin typeface="PalatinoLinotype-Bold"/>
              </a:rPr>
              <a:t>Review on Lane Detection and Tracking Algorithms of</a:t>
            </a:r>
            <a:br>
              <a:rPr lang="en-US" sz="1800" b="1" i="0" u="none" strike="noStrike" baseline="0" dirty="0">
                <a:latin typeface="PalatinoLinotype-Bold"/>
              </a:rPr>
            </a:br>
            <a:r>
              <a:rPr lang="en-US" sz="1800" b="1" i="0" u="none" strike="noStrike" baseline="0" dirty="0">
                <a:latin typeface="PalatinoLinotype-Bold"/>
              </a:rPr>
              <a:t>Advanced Driver Assistance System 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53E4E25-1386-46BF-B2D2-CC8C92B0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7551" y="2200867"/>
            <a:ext cx="4626764" cy="422364"/>
          </a:xfrm>
        </p:spPr>
        <p:txBody>
          <a:bodyPr>
            <a:normAutofit/>
          </a:bodyPr>
          <a:lstStyle/>
          <a:p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Pros &amp; cons of vision-based method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262D42-4404-4FB6-9233-EBACCB061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1708" y="2200866"/>
            <a:ext cx="4626763" cy="422365"/>
          </a:xfrm>
        </p:spPr>
        <p:txBody>
          <a:bodyPr>
            <a:normAutofit/>
          </a:bodyPr>
          <a:lstStyle/>
          <a:p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Give us the streamline for our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18803-5954-4585-9500-752D808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96E3CA-83C0-410A-A504-78A54A071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7551" y="2486202"/>
            <a:ext cx="4626293" cy="3721842"/>
          </a:xfrm>
        </p:spPr>
        <p:txBody>
          <a:bodyPr/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cost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Hardware-availability in automotive sector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Low-power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precision</a:t>
            </a:r>
          </a:p>
          <a:p>
            <a:pPr>
              <a:spcAft>
                <a:spcPts val="2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 Reason they are used in ADAS 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Dependent on light</a:t>
            </a:r>
          </a:p>
          <a:p>
            <a:pPr>
              <a:spcAft>
                <a:spcPts val="200"/>
              </a:spcAft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Vulnerable to whether &amp; road condition</a:t>
            </a:r>
          </a:p>
          <a:p>
            <a:pPr>
              <a:spcAft>
                <a:spcPts val="2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 Can be mitigate by robust algorithms</a:t>
            </a:r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FC0F450B-A52C-4F96-ABC4-43A9C5984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519206"/>
              </p:ext>
            </p:extLst>
          </p:nvPr>
        </p:nvGraphicFramePr>
        <p:xfrm>
          <a:off x="6351708" y="2788721"/>
          <a:ext cx="5092969" cy="341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2">
            <a:extLst>
              <a:ext uri="{FF2B5EF4-FFF2-40B4-BE49-F238E27FC236}">
                <a16:creationId xmlns:a16="http://schemas.microsoft.com/office/drawing/2014/main" id="{91E0612D-D8BE-4FDE-9BBF-76C39895F83A}"/>
              </a:ext>
            </a:extLst>
          </p:cNvPr>
          <p:cNvSpPr txBox="1">
            <a:spLocks/>
          </p:cNvSpPr>
          <p:nvPr/>
        </p:nvSpPr>
        <p:spPr>
          <a:xfrm>
            <a:off x="838200" y="1376093"/>
            <a:ext cx="10515600" cy="726137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20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dirty="0"/>
              <a:t>This study investigate and summary 50 recent works on </a:t>
            </a:r>
            <a:br>
              <a:rPr lang="en-US" sz="1800" cap="none" dirty="0"/>
            </a:br>
            <a:r>
              <a:rPr lang="en-US" sz="1800" cap="none" dirty="0"/>
              <a:t>Lane Detection and Tracking Algorithms of ADAS, it gives vast information including</a:t>
            </a:r>
          </a:p>
        </p:txBody>
      </p:sp>
    </p:spTree>
    <p:extLst>
      <p:ext uri="{BB962C8B-B14F-4D97-AF65-F5344CB8AC3E}">
        <p14:creationId xmlns:p14="http://schemas.microsoft.com/office/powerpoint/2010/main" val="28670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3FB94E9-DDD0-4363-BC11-C3103734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83" y="649956"/>
            <a:ext cx="10515600" cy="726137"/>
          </a:xfrm>
        </p:spPr>
        <p:txBody>
          <a:bodyPr/>
          <a:lstStyle/>
          <a:p>
            <a:r>
              <a:rPr lang="en-US" sz="1800" b="1" i="0" u="none" strike="noStrike" baseline="0" dirty="0">
                <a:latin typeface="Palatino Linotype" panose="02040502050505030304" pitchFamily="18" charset="0"/>
              </a:rPr>
              <a:t>[2] Lane </a:t>
            </a: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Detection</a:t>
            </a:r>
            <a:r>
              <a:rPr lang="en-US" sz="1800" b="1" i="0" u="none" strike="noStrike" baseline="0" dirty="0">
                <a:latin typeface="Palatino Linotype" panose="02040502050505030304" pitchFamily="18" charset="0"/>
              </a:rPr>
              <a:t> Algorithm for Intelligent Vehicles in Complex Road Conditions and Dynamic Environments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53E4E25-1386-46BF-B2D2-CC8C92B0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7759" y="2063839"/>
            <a:ext cx="4626764" cy="422364"/>
          </a:xfrm>
        </p:spPr>
        <p:txBody>
          <a:bodyPr>
            <a:normAutofit/>
          </a:bodyPr>
          <a:lstStyle/>
          <a:p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Detailed Validation of the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18803-5954-4585-9500-752D808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96E3CA-83C0-410A-A504-78A54A071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7551" y="2486202"/>
            <a:ext cx="4626293" cy="372184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b="1" spc="0" dirty="0">
                <a:latin typeface="Calibri" panose="020F0502020204030204" pitchFamily="34" charset="0"/>
                <a:cs typeface="Calibri" panose="020F0502020204030204" pitchFamily="34" charset="0"/>
              </a:rPr>
              <a:t>Image Processing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Camera calibration -&gt; undistorted image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Edge Detection (HSL transformation)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ROI -&gt; narrow the frame -&gt; speed up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Inverse Perspective Transform</a:t>
            </a:r>
          </a:p>
          <a:p>
            <a:pPr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Lane Detection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Mask Operation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RANSAC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Curve-fitting -&gt; determine curvature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F499573C-1686-4A5C-910C-2A6D6A9718E1}"/>
              </a:ext>
            </a:extLst>
          </p:cNvPr>
          <p:cNvSpPr txBox="1">
            <a:spLocks/>
          </p:cNvSpPr>
          <p:nvPr/>
        </p:nvSpPr>
        <p:spPr>
          <a:xfrm>
            <a:off x="6361044" y="2486202"/>
            <a:ext cx="4540735" cy="40527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000" b="1" spc="0" dirty="0">
                <a:latin typeface="Calibri" panose="020F0502020204030204" pitchFamily="34" charset="0"/>
                <a:cs typeface="Calibri" panose="020F0502020204030204" pitchFamily="34" charset="0"/>
              </a:rPr>
              <a:t>Test evaluation with good condition video, GP CPU environment: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latin typeface="Calibri" panose="020F0502020204030204" pitchFamily="34" charset="0"/>
                <a:cs typeface="Calibri" panose="020F0502020204030204" pitchFamily="34" charset="0"/>
              </a:rPr>
              <a:t>22.2 </a:t>
            </a:r>
            <a:r>
              <a:rPr lang="en-US" sz="2000" spc="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2000" spc="0" dirty="0">
                <a:latin typeface="Calibri" panose="020F0502020204030204" pitchFamily="34" charset="0"/>
                <a:cs typeface="Calibri" panose="020F0502020204030204" pitchFamily="34" charset="0"/>
              </a:rPr>
              <a:t>/frame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latin typeface="Calibri" panose="020F0502020204030204" pitchFamily="34" charset="0"/>
                <a:cs typeface="Calibri" panose="020F0502020204030204" pitchFamily="34" charset="0"/>
              </a:rPr>
              <a:t>98% accuracy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b="1" spc="0" dirty="0">
                <a:latin typeface="Calibri" panose="020F0502020204030204" pitchFamily="34" charset="0"/>
                <a:cs typeface="Calibri" panose="020F0502020204030204" pitchFamily="34" charset="0"/>
              </a:rPr>
              <a:t>Yet neither implement on embedded system nor tested on real road</a:t>
            </a:r>
          </a:p>
          <a:p>
            <a:pPr>
              <a:spcAft>
                <a:spcPts val="0"/>
              </a:spcAft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Because of the differences in developing environment, one still cannot conclude whether the performance is good enough</a:t>
            </a:r>
          </a:p>
          <a:p>
            <a:pPr>
              <a:spcAft>
                <a:spcPts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1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08BB-5FA4-4D7B-9282-87C7868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424"/>
            <a:ext cx="10515600" cy="726137"/>
          </a:xfrm>
        </p:spPr>
        <p:txBody>
          <a:bodyPr/>
          <a:lstStyle/>
          <a:p>
            <a:br>
              <a:rPr lang="en-US" sz="18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[3] A Comprehensive Real-Time Road-Lanes Tracking Technique</a:t>
            </a:r>
            <a:b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</a:b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for Autonomous Driving </a:t>
            </a:r>
            <a:endParaRPr lang="en-US" b="1" dirty="0">
              <a:solidFill>
                <a:srgbClr val="62727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7CF3B-AC29-4004-9983-BE1F6DF84D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42421" y="2061086"/>
            <a:ext cx="4626763" cy="2573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viewed together with [2], gives the target speed for the application: 15 FPS.</a:t>
            </a:r>
          </a:p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is one of the criteria regard to</a:t>
            </a:r>
            <a:b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B5172A-706E-4611-980E-313561D971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97453" y="4264137"/>
            <a:ext cx="4626293" cy="820740"/>
          </a:xfrm>
        </p:spPr>
        <p:txBody>
          <a:bodyPr/>
          <a:lstStyle/>
          <a:p>
            <a:r>
              <a:rPr lang="en-US" dirty="0"/>
              <a:t>Still, this study was not implemented on embedded environment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131BB-1345-4498-B083-DE9621C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6D782B-52DD-42A6-8A43-B13CDBB89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8254" y="2112443"/>
            <a:ext cx="4626764" cy="103913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(but very similar) approach of </a:t>
            </a:r>
            <a:b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Vision algorithms for</a:t>
            </a:r>
            <a:b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Lane Detection</a:t>
            </a:r>
          </a:p>
          <a:p>
            <a:endParaRPr lang="en-US" b="1" spc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83A47D-18D6-4B09-9714-0D9FBC872673}"/>
              </a:ext>
            </a:extLst>
          </p:cNvPr>
          <p:cNvSpPr/>
          <p:nvPr/>
        </p:nvSpPr>
        <p:spPr>
          <a:xfrm>
            <a:off x="1611212" y="3994455"/>
            <a:ext cx="3959441" cy="18887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Consolidate our feasibility of this project in terms of the algorithms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AD7902-A809-421C-B02C-6A5FF6ABF26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81636" y="3151573"/>
            <a:ext cx="9297" cy="842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9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08BB-5FA4-4D7B-9282-87C7868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424"/>
            <a:ext cx="10515600" cy="726137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[4] Robust Lane Detection and Tracking for</a:t>
            </a:r>
            <a:b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</a:b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Real-Time Applications</a:t>
            </a:r>
            <a:endParaRPr lang="en-US" b="1" dirty="0">
              <a:solidFill>
                <a:srgbClr val="62727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7CF3B-AC29-4004-9983-BE1F6DF84D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861" y="2857963"/>
            <a:ext cx="2258882" cy="25730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Video input: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~ 48000 frames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1920x1080</a:t>
            </a: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131BB-1345-4498-B083-DE9621C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57A9F3-FAFB-42FA-9EC8-18A59432A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2857963"/>
            <a:ext cx="3420625" cy="3236132"/>
          </a:xfrm>
        </p:spPr>
        <p:txBody>
          <a:bodyPr>
            <a:normAutofit/>
          </a:bodyPr>
          <a:lstStyle/>
          <a:p>
            <a:r>
              <a:rPr lang="en-US" b="1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Language: C++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 in OpenCV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OS: Ubuntu 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Target: Dual ARM Cortex-A9 processors 800MHz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112183-0F98-44D8-A8BB-D9DCA8D975CE}"/>
              </a:ext>
            </a:extLst>
          </p:cNvPr>
          <p:cNvSpPr/>
          <p:nvPr/>
        </p:nvSpPr>
        <p:spPr>
          <a:xfrm>
            <a:off x="2770077" y="3429000"/>
            <a:ext cx="1034189" cy="47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9CE7772-313A-4D4F-8480-21837E1F44BD}"/>
              </a:ext>
            </a:extLst>
          </p:cNvPr>
          <p:cNvSpPr txBox="1">
            <a:spLocks/>
          </p:cNvSpPr>
          <p:nvPr/>
        </p:nvSpPr>
        <p:spPr>
          <a:xfrm>
            <a:off x="8962082" y="2857963"/>
            <a:ext cx="2258882" cy="25730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&gt; 93% accuracy (all weather)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28 FPS</a:t>
            </a: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5169-54D3-4BAD-B707-F9EFC1C4D883}"/>
              </a:ext>
            </a:extLst>
          </p:cNvPr>
          <p:cNvSpPr txBox="1"/>
          <p:nvPr/>
        </p:nvSpPr>
        <p:spPr>
          <a:xfrm>
            <a:off x="3048738" y="1547559"/>
            <a:ext cx="8678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out the basis for </a:t>
            </a:r>
            <a:r>
              <a:rPr lang="en-US" sz="2400" b="1" spc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embedded </a:t>
            </a:r>
            <a:r>
              <a:rPr lang="en-US" sz="2400" spc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F9BC9E-0553-4913-AFCE-0C288151875D}"/>
              </a:ext>
            </a:extLst>
          </p:cNvPr>
          <p:cNvSpPr/>
          <p:nvPr/>
        </p:nvSpPr>
        <p:spPr>
          <a:xfrm>
            <a:off x="7388069" y="3428999"/>
            <a:ext cx="1034189" cy="47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 up of an eye of a bird">
            <a:extLst>
              <a:ext uri="{FF2B5EF4-FFF2-40B4-BE49-F238E27FC236}">
                <a16:creationId xmlns:a16="http://schemas.microsoft.com/office/drawing/2014/main" id="{47DBE8E2-71E9-40A8-B25F-2D4F23E766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402" y="598401"/>
            <a:ext cx="9645056" cy="5661198"/>
          </a:xfr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46" y="3443968"/>
            <a:ext cx="8632054" cy="195365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Visualize the project product</a:t>
            </a:r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D9B236-EE08-41D6-92D3-88C086F9F3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64963" y="836357"/>
            <a:ext cx="6235083" cy="59391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 final product consists of: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Camera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Name: Webcam 1080P Rapoo C260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1920x1080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 FPS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Embedded Computer: Nvidia Jetson Nano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CPU: Quad-core ARM Cortex-A57 MPCore processor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Memory:  4 GB 64-bit LPDDR4, 1600MHz 25.6 GB/s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Video Encoder: 250MP/sec: 4x 1080p @ 30 (HEVC)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generic indicating screen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Vehicle frame: Toyota Innova 2020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EE1A24-2860-4697-AB1E-25598E7B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372862"/>
            <a:ext cx="3923930" cy="3048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F97EFB-5646-4DFF-B284-F7FC94FDE934}"/>
              </a:ext>
            </a:extLst>
          </p:cNvPr>
          <p:cNvSpPr txBox="1"/>
          <p:nvPr/>
        </p:nvSpPr>
        <p:spPr>
          <a:xfrm>
            <a:off x="1091954" y="3436606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Installation</a:t>
            </a:r>
          </a:p>
        </p:txBody>
      </p:sp>
      <p:pic>
        <p:nvPicPr>
          <p:cNvPr id="1028" name="Picture 4" descr="Toyota Innova 2020: Giá xe Innova 2020 cũ tháng 04/2022 ...">
            <a:extLst>
              <a:ext uri="{FF2B5EF4-FFF2-40B4-BE49-F238E27FC236}">
                <a16:creationId xmlns:a16="http://schemas.microsoft.com/office/drawing/2014/main" id="{7F65B7F3-6A19-4DA9-87B8-0193BB9E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5" y="4112580"/>
            <a:ext cx="3923929" cy="209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E42726-3D0C-4923-A09D-77920BE99D2A}"/>
              </a:ext>
            </a:extLst>
          </p:cNvPr>
          <p:cNvSpPr txBox="1"/>
          <p:nvPr/>
        </p:nvSpPr>
        <p:spPr>
          <a:xfrm>
            <a:off x="1091951" y="6218840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23958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51" y="1332182"/>
            <a:ext cx="4045527" cy="15907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Close up of bird eye">
            <a:extLst>
              <a:ext uri="{FF2B5EF4-FFF2-40B4-BE49-F238E27FC236}">
                <a16:creationId xmlns:a16="http://schemas.microsoft.com/office/drawing/2014/main" id="{EDC61EE9-9548-4422-9A3B-8519063F01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8800" y="951274"/>
            <a:ext cx="2743200" cy="47475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Placeholder 6">
            <a:extLst>
              <a:ext uri="{FF2B5EF4-FFF2-40B4-BE49-F238E27FC236}">
                <a16:creationId xmlns:a16="http://schemas.microsoft.com/office/drawing/2014/main" id="{EA95D0F5-E3CB-4584-AC6B-E1FA676FB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302"/>
          <a:stretch/>
        </p:blipFill>
        <p:spPr>
          <a:xfrm>
            <a:off x="639192" y="1236262"/>
            <a:ext cx="3509638" cy="40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229</TotalTime>
  <Words>442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Palatino Linotype</vt:lpstr>
      <vt:lpstr>PalatinoLinotype-Bold</vt:lpstr>
      <vt:lpstr>Segoe UI</vt:lpstr>
      <vt:lpstr>Segoe UI Light</vt:lpstr>
      <vt:lpstr>Office Theme</vt:lpstr>
      <vt:lpstr>Survey: Related work on  Real-time implementation of vision-based land detection  on embedded platform</vt:lpstr>
      <vt:lpstr>[1] Review on Lane Detection and Tracking Algorithms of Advanced Driver Assistance System </vt:lpstr>
      <vt:lpstr>[2] Lane Detection Algorithm for Intelligent Vehicles in Complex Road Conditions and Dynamic Environments</vt:lpstr>
      <vt:lpstr>  [3] A Comprehensive Real-Time Road-Lanes Tracking Technique for Autonomous Driving </vt:lpstr>
      <vt:lpstr>[4] Robust Lane Detection and Tracking for Real-Time Applications</vt:lpstr>
      <vt:lpstr>Visualize the project product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thanhnguyen.ppr@gmail.com</dc:creator>
  <cp:lastModifiedBy>thanhnguyen.ppr@gmail.com</cp:lastModifiedBy>
  <cp:revision>5</cp:revision>
  <dcterms:created xsi:type="dcterms:W3CDTF">2022-12-03T15:24:14Z</dcterms:created>
  <dcterms:modified xsi:type="dcterms:W3CDTF">2022-12-05T10:14:01Z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