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0" r:id="rId6"/>
    <p:sldId id="271" r:id="rId7"/>
    <p:sldId id="272" r:id="rId8"/>
    <p:sldId id="274" r:id="rId9"/>
    <p:sldId id="259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7272"/>
    <a:srgbClr val="009242"/>
    <a:srgbClr val="685135"/>
    <a:srgbClr val="BDA07D"/>
    <a:srgbClr val="F5F9F9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>
        <p:scale>
          <a:sx n="70" d="100"/>
          <a:sy n="70" d="100"/>
        </p:scale>
        <p:origin x="1166" y="41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BBB1A4-830B-40B0-93F8-C4D2DFE8B956}" type="doc">
      <dgm:prSet loTypeId="urn:microsoft.com/office/officeart/2005/8/layout/vList3" loCatId="list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4AD5982-924F-40F4-AE72-62F2D2134FBC}">
      <dgm:prSet phldrT="[Text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Capturing and </a:t>
          </a:r>
          <a:b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Processing Video</a:t>
          </a:r>
          <a:endParaRPr lang="en-US" sz="1600" dirty="0"/>
        </a:p>
      </dgm:t>
    </dgm:pt>
    <dgm:pt modelId="{90BD9BC4-4885-48F9-9B8D-81166216598E}" type="parTrans" cxnId="{D80C3AE1-AFF6-4C19-8724-5844C50B5A21}">
      <dgm:prSet/>
      <dgm:spPr/>
      <dgm:t>
        <a:bodyPr/>
        <a:lstStyle/>
        <a:p>
          <a:endParaRPr lang="en-US" sz="2000"/>
        </a:p>
      </dgm:t>
    </dgm:pt>
    <dgm:pt modelId="{E51B17F2-9E6A-466B-8DD5-FA78B3E06898}" type="sibTrans" cxnId="{D80C3AE1-AFF6-4C19-8724-5844C50B5A21}">
      <dgm:prSet/>
      <dgm:spPr/>
      <dgm:t>
        <a:bodyPr/>
        <a:lstStyle/>
        <a:p>
          <a:endParaRPr lang="en-US" sz="2000"/>
        </a:p>
      </dgm:t>
    </dgm:pt>
    <dgm:pt modelId="{264AD32A-D671-406F-880E-BDAA7CD8AECC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Road Segmentation</a:t>
          </a:r>
        </a:p>
      </dgm:t>
    </dgm:pt>
    <dgm:pt modelId="{6742812C-9D72-40B6-B044-0AEC81A4DB81}" type="parTrans" cxnId="{AD85CC3F-FD43-4778-84F1-8E3C1895D23B}">
      <dgm:prSet/>
      <dgm:spPr/>
      <dgm:t>
        <a:bodyPr/>
        <a:lstStyle/>
        <a:p>
          <a:endParaRPr lang="en-US" sz="2000"/>
        </a:p>
      </dgm:t>
    </dgm:pt>
    <dgm:pt modelId="{91525824-0BFE-4B2C-A435-0D4233C30818}" type="sibTrans" cxnId="{AD85CC3F-FD43-4778-84F1-8E3C1895D23B}">
      <dgm:prSet/>
      <dgm:spPr/>
      <dgm:t>
        <a:bodyPr/>
        <a:lstStyle/>
        <a:p>
          <a:endParaRPr lang="en-US" sz="2000"/>
        </a:p>
      </dgm:t>
    </dgm:pt>
    <dgm:pt modelId="{23DDEE41-5258-416C-B5E5-D5E92D3433A0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Lane Marking</a:t>
          </a:r>
        </a:p>
      </dgm:t>
    </dgm:pt>
    <dgm:pt modelId="{D71EDED7-6CC3-46B8-B762-B595E2166067}" type="parTrans" cxnId="{1E93A97E-7205-4A8B-A92D-DED3CBCB316C}">
      <dgm:prSet/>
      <dgm:spPr/>
      <dgm:t>
        <a:bodyPr/>
        <a:lstStyle/>
        <a:p>
          <a:endParaRPr lang="en-US" sz="2000"/>
        </a:p>
      </dgm:t>
    </dgm:pt>
    <dgm:pt modelId="{501FE296-9451-402D-9E03-CF9B880A90EE}" type="sibTrans" cxnId="{1E93A97E-7205-4A8B-A92D-DED3CBCB316C}">
      <dgm:prSet/>
      <dgm:spPr/>
      <dgm:t>
        <a:bodyPr/>
        <a:lstStyle/>
        <a:p>
          <a:endParaRPr lang="en-US" sz="2000"/>
        </a:p>
      </dgm:t>
    </dgm:pt>
    <dgm:pt modelId="{D86A464B-B8FE-4ACE-AEF4-971209104CB5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Bird’s Eye View</a:t>
          </a:r>
        </a:p>
      </dgm:t>
    </dgm:pt>
    <dgm:pt modelId="{F514EA18-0BBF-4F4B-8538-25B1FC5C14C7}" type="parTrans" cxnId="{61BEC9F2-7131-44DD-86DB-9D2E084E48C8}">
      <dgm:prSet/>
      <dgm:spPr/>
      <dgm:t>
        <a:bodyPr/>
        <a:lstStyle/>
        <a:p>
          <a:endParaRPr lang="en-US" sz="2000"/>
        </a:p>
      </dgm:t>
    </dgm:pt>
    <dgm:pt modelId="{86200BD9-9D34-4F50-8DB6-028FB72DE856}" type="sibTrans" cxnId="{61BEC9F2-7131-44DD-86DB-9D2E084E48C8}">
      <dgm:prSet/>
      <dgm:spPr/>
      <dgm:t>
        <a:bodyPr/>
        <a:lstStyle/>
        <a:p>
          <a:endParaRPr lang="en-US" sz="2000"/>
        </a:p>
      </dgm:t>
    </dgm:pt>
    <dgm:pt modelId="{D870BE06-1536-48CB-BA1D-FFBD97B75CBB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Image Framing, ROI</a:t>
          </a:r>
        </a:p>
      </dgm:t>
    </dgm:pt>
    <dgm:pt modelId="{50C8A782-DD67-42AD-A642-00949800B7F0}" type="parTrans" cxnId="{693B997D-8401-4626-92F7-CDFD8A3236B6}">
      <dgm:prSet/>
      <dgm:spPr/>
      <dgm:t>
        <a:bodyPr/>
        <a:lstStyle/>
        <a:p>
          <a:endParaRPr lang="en-US" sz="2000"/>
        </a:p>
      </dgm:t>
    </dgm:pt>
    <dgm:pt modelId="{A2CC1635-4400-4704-83A8-983B7CC608F3}" type="sibTrans" cxnId="{693B997D-8401-4626-92F7-CDFD8A3236B6}">
      <dgm:prSet/>
      <dgm:spPr/>
      <dgm:t>
        <a:bodyPr/>
        <a:lstStyle/>
        <a:p>
          <a:endParaRPr lang="en-US" sz="2000"/>
        </a:p>
      </dgm:t>
    </dgm:pt>
    <dgm:pt modelId="{300455BE-25C6-48C2-8437-42A40F9F14A1}" type="pres">
      <dgm:prSet presAssocID="{DEBBB1A4-830B-40B0-93F8-C4D2DFE8B956}" presName="linearFlow" presStyleCnt="0">
        <dgm:presLayoutVars>
          <dgm:dir/>
          <dgm:resizeHandles val="exact"/>
        </dgm:presLayoutVars>
      </dgm:prSet>
      <dgm:spPr/>
    </dgm:pt>
    <dgm:pt modelId="{42A27452-0943-4255-B47F-21FE6BFDC36A}" type="pres">
      <dgm:prSet presAssocID="{04AD5982-924F-40F4-AE72-62F2D2134FBC}" presName="composite" presStyleCnt="0"/>
      <dgm:spPr/>
    </dgm:pt>
    <dgm:pt modelId="{8D2F225E-E709-4B0B-8E95-875C702F2812}" type="pres">
      <dgm:prSet presAssocID="{04AD5982-924F-40F4-AE72-62F2D2134FBC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BA5314CE-0C55-4B8F-B85B-AC440119A54B}" type="pres">
      <dgm:prSet presAssocID="{04AD5982-924F-40F4-AE72-62F2D2134FBC}" presName="txShp" presStyleLbl="node1" presStyleIdx="0" presStyleCnt="5">
        <dgm:presLayoutVars>
          <dgm:bulletEnabled val="1"/>
        </dgm:presLayoutVars>
      </dgm:prSet>
      <dgm:spPr/>
    </dgm:pt>
    <dgm:pt modelId="{B7A4987C-2287-4C80-9AF8-16FE2CA715FB}" type="pres">
      <dgm:prSet presAssocID="{E51B17F2-9E6A-466B-8DD5-FA78B3E06898}" presName="spacing" presStyleCnt="0"/>
      <dgm:spPr/>
    </dgm:pt>
    <dgm:pt modelId="{C83B8D40-8980-4082-8ECE-30B8D9E09FBA}" type="pres">
      <dgm:prSet presAssocID="{D870BE06-1536-48CB-BA1D-FFBD97B75CBB}" presName="composite" presStyleCnt="0"/>
      <dgm:spPr/>
    </dgm:pt>
    <dgm:pt modelId="{C1410CE1-3376-4D04-BA34-FFD469FE53D4}" type="pres">
      <dgm:prSet presAssocID="{D870BE06-1536-48CB-BA1D-FFBD97B75CBB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377A451-9104-42AA-845A-F98D6867F513}" type="pres">
      <dgm:prSet presAssocID="{D870BE06-1536-48CB-BA1D-FFBD97B75CBB}" presName="txShp" presStyleLbl="node1" presStyleIdx="1" presStyleCnt="5">
        <dgm:presLayoutVars>
          <dgm:bulletEnabled val="1"/>
        </dgm:presLayoutVars>
      </dgm:prSet>
      <dgm:spPr/>
    </dgm:pt>
    <dgm:pt modelId="{F4EF1BAF-D8E3-410D-BBDB-035C33B04785}" type="pres">
      <dgm:prSet presAssocID="{A2CC1635-4400-4704-83A8-983B7CC608F3}" presName="spacing" presStyleCnt="0"/>
      <dgm:spPr/>
    </dgm:pt>
    <dgm:pt modelId="{7CA96353-CA52-4E21-A4C7-0199D5A99A3D}" type="pres">
      <dgm:prSet presAssocID="{D86A464B-B8FE-4ACE-AEF4-971209104CB5}" presName="composite" presStyleCnt="0"/>
      <dgm:spPr/>
    </dgm:pt>
    <dgm:pt modelId="{A1ACA69C-4276-41F3-AE5E-8F539C2719D4}" type="pres">
      <dgm:prSet presAssocID="{D86A464B-B8FE-4ACE-AEF4-971209104CB5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9B29F12-7311-4107-A08B-92792C762766}" type="pres">
      <dgm:prSet presAssocID="{D86A464B-B8FE-4ACE-AEF4-971209104CB5}" presName="txShp" presStyleLbl="node1" presStyleIdx="2" presStyleCnt="5">
        <dgm:presLayoutVars>
          <dgm:bulletEnabled val="1"/>
        </dgm:presLayoutVars>
      </dgm:prSet>
      <dgm:spPr/>
    </dgm:pt>
    <dgm:pt modelId="{FC17E097-3C34-44F7-B5E5-9D8BB143D25F}" type="pres">
      <dgm:prSet presAssocID="{86200BD9-9D34-4F50-8DB6-028FB72DE856}" presName="spacing" presStyleCnt="0"/>
      <dgm:spPr/>
    </dgm:pt>
    <dgm:pt modelId="{1658F938-C2F9-4102-9BD4-98A867825A49}" type="pres">
      <dgm:prSet presAssocID="{264AD32A-D671-406F-880E-BDAA7CD8AECC}" presName="composite" presStyleCnt="0"/>
      <dgm:spPr/>
    </dgm:pt>
    <dgm:pt modelId="{FFA5BAB8-3332-411C-8B26-10BF55E8FC6D}" type="pres">
      <dgm:prSet presAssocID="{264AD32A-D671-406F-880E-BDAA7CD8AECC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3478B87-4FE7-432F-859A-DA4B40F8C274}" type="pres">
      <dgm:prSet presAssocID="{264AD32A-D671-406F-880E-BDAA7CD8AECC}" presName="txShp" presStyleLbl="node1" presStyleIdx="3" presStyleCnt="5">
        <dgm:presLayoutVars>
          <dgm:bulletEnabled val="1"/>
        </dgm:presLayoutVars>
      </dgm:prSet>
      <dgm:spPr/>
    </dgm:pt>
    <dgm:pt modelId="{673BA3F0-3FE5-4EA4-B8D2-8A2CD78AB1A3}" type="pres">
      <dgm:prSet presAssocID="{91525824-0BFE-4B2C-A435-0D4233C30818}" presName="spacing" presStyleCnt="0"/>
      <dgm:spPr/>
    </dgm:pt>
    <dgm:pt modelId="{B80330F5-0039-47EE-82F1-D61115FBEE16}" type="pres">
      <dgm:prSet presAssocID="{23DDEE41-5258-416C-B5E5-D5E92D3433A0}" presName="composite" presStyleCnt="0"/>
      <dgm:spPr/>
    </dgm:pt>
    <dgm:pt modelId="{71F2899C-F289-48C1-A117-565B6E835B69}" type="pres">
      <dgm:prSet presAssocID="{23DDEE41-5258-416C-B5E5-D5E92D3433A0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AADD0CC-C9E4-42BF-96BC-389C5779317B}" type="pres">
      <dgm:prSet presAssocID="{23DDEE41-5258-416C-B5E5-D5E92D3433A0}" presName="txShp" presStyleLbl="node1" presStyleIdx="4" presStyleCnt="5">
        <dgm:presLayoutVars>
          <dgm:bulletEnabled val="1"/>
        </dgm:presLayoutVars>
      </dgm:prSet>
      <dgm:spPr/>
    </dgm:pt>
  </dgm:ptLst>
  <dgm:cxnLst>
    <dgm:cxn modelId="{AD85CC3F-FD43-4778-84F1-8E3C1895D23B}" srcId="{DEBBB1A4-830B-40B0-93F8-C4D2DFE8B956}" destId="{264AD32A-D671-406F-880E-BDAA7CD8AECC}" srcOrd="3" destOrd="0" parTransId="{6742812C-9D72-40B6-B044-0AEC81A4DB81}" sibTransId="{91525824-0BFE-4B2C-A435-0D4233C30818}"/>
    <dgm:cxn modelId="{311D1641-6578-44F9-9293-2F34C34E8949}" type="presOf" srcId="{D86A464B-B8FE-4ACE-AEF4-971209104CB5}" destId="{79B29F12-7311-4107-A08B-92792C762766}" srcOrd="0" destOrd="0" presId="urn:microsoft.com/office/officeart/2005/8/layout/vList3"/>
    <dgm:cxn modelId="{2651CD5A-A35F-45B7-B601-87EF4A8859E7}" type="presOf" srcId="{04AD5982-924F-40F4-AE72-62F2D2134FBC}" destId="{BA5314CE-0C55-4B8F-B85B-AC440119A54B}" srcOrd="0" destOrd="0" presId="urn:microsoft.com/office/officeart/2005/8/layout/vList3"/>
    <dgm:cxn modelId="{693B997D-8401-4626-92F7-CDFD8A3236B6}" srcId="{DEBBB1A4-830B-40B0-93F8-C4D2DFE8B956}" destId="{D870BE06-1536-48CB-BA1D-FFBD97B75CBB}" srcOrd="1" destOrd="0" parTransId="{50C8A782-DD67-42AD-A642-00949800B7F0}" sibTransId="{A2CC1635-4400-4704-83A8-983B7CC608F3}"/>
    <dgm:cxn modelId="{1E93A97E-7205-4A8B-A92D-DED3CBCB316C}" srcId="{DEBBB1A4-830B-40B0-93F8-C4D2DFE8B956}" destId="{23DDEE41-5258-416C-B5E5-D5E92D3433A0}" srcOrd="4" destOrd="0" parTransId="{D71EDED7-6CC3-46B8-B762-B595E2166067}" sibTransId="{501FE296-9451-402D-9E03-CF9B880A90EE}"/>
    <dgm:cxn modelId="{DDAC56BE-3ECF-4E37-905F-67963E63C34B}" type="presOf" srcId="{23DDEE41-5258-416C-B5E5-D5E92D3433A0}" destId="{3AADD0CC-C9E4-42BF-96BC-389C5779317B}" srcOrd="0" destOrd="0" presId="urn:microsoft.com/office/officeart/2005/8/layout/vList3"/>
    <dgm:cxn modelId="{48E2DCC2-A049-4CA5-B457-B04B7187912C}" type="presOf" srcId="{D870BE06-1536-48CB-BA1D-FFBD97B75CBB}" destId="{1377A451-9104-42AA-845A-F98D6867F513}" srcOrd="0" destOrd="0" presId="urn:microsoft.com/office/officeart/2005/8/layout/vList3"/>
    <dgm:cxn modelId="{D80C3AE1-AFF6-4C19-8724-5844C50B5A21}" srcId="{DEBBB1A4-830B-40B0-93F8-C4D2DFE8B956}" destId="{04AD5982-924F-40F4-AE72-62F2D2134FBC}" srcOrd="0" destOrd="0" parTransId="{90BD9BC4-4885-48F9-9B8D-81166216598E}" sibTransId="{E51B17F2-9E6A-466B-8DD5-FA78B3E06898}"/>
    <dgm:cxn modelId="{61BEC9F2-7131-44DD-86DB-9D2E084E48C8}" srcId="{DEBBB1A4-830B-40B0-93F8-C4D2DFE8B956}" destId="{D86A464B-B8FE-4ACE-AEF4-971209104CB5}" srcOrd="2" destOrd="0" parTransId="{F514EA18-0BBF-4F4B-8538-25B1FC5C14C7}" sibTransId="{86200BD9-9D34-4F50-8DB6-028FB72DE856}"/>
    <dgm:cxn modelId="{2689E8FD-7F70-4A08-A81C-8951D1C1A9B3}" type="presOf" srcId="{264AD32A-D671-406F-880E-BDAA7CD8AECC}" destId="{53478B87-4FE7-432F-859A-DA4B40F8C274}" srcOrd="0" destOrd="0" presId="urn:microsoft.com/office/officeart/2005/8/layout/vList3"/>
    <dgm:cxn modelId="{B0341BFF-4EEF-4B4D-9A7B-450E97A34C67}" type="presOf" srcId="{DEBBB1A4-830B-40B0-93F8-C4D2DFE8B956}" destId="{300455BE-25C6-48C2-8437-42A40F9F14A1}" srcOrd="0" destOrd="0" presId="urn:microsoft.com/office/officeart/2005/8/layout/vList3"/>
    <dgm:cxn modelId="{F938458F-97AE-4AF9-9E04-DCC1CBC753FE}" type="presParOf" srcId="{300455BE-25C6-48C2-8437-42A40F9F14A1}" destId="{42A27452-0943-4255-B47F-21FE6BFDC36A}" srcOrd="0" destOrd="0" presId="urn:microsoft.com/office/officeart/2005/8/layout/vList3"/>
    <dgm:cxn modelId="{63ED7CE2-7818-45C9-A5E2-0773798CD36A}" type="presParOf" srcId="{42A27452-0943-4255-B47F-21FE6BFDC36A}" destId="{8D2F225E-E709-4B0B-8E95-875C702F2812}" srcOrd="0" destOrd="0" presId="urn:microsoft.com/office/officeart/2005/8/layout/vList3"/>
    <dgm:cxn modelId="{E43F4D05-3A8F-4763-80BD-6094AF57F9CE}" type="presParOf" srcId="{42A27452-0943-4255-B47F-21FE6BFDC36A}" destId="{BA5314CE-0C55-4B8F-B85B-AC440119A54B}" srcOrd="1" destOrd="0" presId="urn:microsoft.com/office/officeart/2005/8/layout/vList3"/>
    <dgm:cxn modelId="{918D1B47-F09F-448D-B92E-FEEEA977CF85}" type="presParOf" srcId="{300455BE-25C6-48C2-8437-42A40F9F14A1}" destId="{B7A4987C-2287-4C80-9AF8-16FE2CA715FB}" srcOrd="1" destOrd="0" presId="urn:microsoft.com/office/officeart/2005/8/layout/vList3"/>
    <dgm:cxn modelId="{AD9DAFCD-C3EF-4FDE-AC79-F1479A1DE0C5}" type="presParOf" srcId="{300455BE-25C6-48C2-8437-42A40F9F14A1}" destId="{C83B8D40-8980-4082-8ECE-30B8D9E09FBA}" srcOrd="2" destOrd="0" presId="urn:microsoft.com/office/officeart/2005/8/layout/vList3"/>
    <dgm:cxn modelId="{2463DAFF-039D-4E04-967E-797E89A019D8}" type="presParOf" srcId="{C83B8D40-8980-4082-8ECE-30B8D9E09FBA}" destId="{C1410CE1-3376-4D04-BA34-FFD469FE53D4}" srcOrd="0" destOrd="0" presId="urn:microsoft.com/office/officeart/2005/8/layout/vList3"/>
    <dgm:cxn modelId="{F667F45C-EF2C-43F9-B6AB-C72AB3883C6C}" type="presParOf" srcId="{C83B8D40-8980-4082-8ECE-30B8D9E09FBA}" destId="{1377A451-9104-42AA-845A-F98D6867F513}" srcOrd="1" destOrd="0" presId="urn:microsoft.com/office/officeart/2005/8/layout/vList3"/>
    <dgm:cxn modelId="{F247A6C1-4261-44E5-8755-B1FF0C332A8A}" type="presParOf" srcId="{300455BE-25C6-48C2-8437-42A40F9F14A1}" destId="{F4EF1BAF-D8E3-410D-BBDB-035C33B04785}" srcOrd="3" destOrd="0" presId="urn:microsoft.com/office/officeart/2005/8/layout/vList3"/>
    <dgm:cxn modelId="{312CC4DA-15F1-4364-94EB-AE97680B9AB7}" type="presParOf" srcId="{300455BE-25C6-48C2-8437-42A40F9F14A1}" destId="{7CA96353-CA52-4E21-A4C7-0199D5A99A3D}" srcOrd="4" destOrd="0" presId="urn:microsoft.com/office/officeart/2005/8/layout/vList3"/>
    <dgm:cxn modelId="{95FE0491-84A8-42A8-BFB8-0A8A825D1ABA}" type="presParOf" srcId="{7CA96353-CA52-4E21-A4C7-0199D5A99A3D}" destId="{A1ACA69C-4276-41F3-AE5E-8F539C2719D4}" srcOrd="0" destOrd="0" presId="urn:microsoft.com/office/officeart/2005/8/layout/vList3"/>
    <dgm:cxn modelId="{F64B5368-D40B-4499-92AD-C3CEDBE97BF8}" type="presParOf" srcId="{7CA96353-CA52-4E21-A4C7-0199D5A99A3D}" destId="{79B29F12-7311-4107-A08B-92792C762766}" srcOrd="1" destOrd="0" presId="urn:microsoft.com/office/officeart/2005/8/layout/vList3"/>
    <dgm:cxn modelId="{4BFBE929-C861-4912-A283-EECCBC1AC2AA}" type="presParOf" srcId="{300455BE-25C6-48C2-8437-42A40F9F14A1}" destId="{FC17E097-3C34-44F7-B5E5-9D8BB143D25F}" srcOrd="5" destOrd="0" presId="urn:microsoft.com/office/officeart/2005/8/layout/vList3"/>
    <dgm:cxn modelId="{AE585F85-E31F-4757-A5A9-1620276E29F7}" type="presParOf" srcId="{300455BE-25C6-48C2-8437-42A40F9F14A1}" destId="{1658F938-C2F9-4102-9BD4-98A867825A49}" srcOrd="6" destOrd="0" presId="urn:microsoft.com/office/officeart/2005/8/layout/vList3"/>
    <dgm:cxn modelId="{C34EEDA7-8856-4454-A75C-CD792A015121}" type="presParOf" srcId="{1658F938-C2F9-4102-9BD4-98A867825A49}" destId="{FFA5BAB8-3332-411C-8B26-10BF55E8FC6D}" srcOrd="0" destOrd="0" presId="urn:microsoft.com/office/officeart/2005/8/layout/vList3"/>
    <dgm:cxn modelId="{4C469A5A-60E7-425D-AC05-752ABC7D5DC6}" type="presParOf" srcId="{1658F938-C2F9-4102-9BD4-98A867825A49}" destId="{53478B87-4FE7-432F-859A-DA4B40F8C274}" srcOrd="1" destOrd="0" presId="urn:microsoft.com/office/officeart/2005/8/layout/vList3"/>
    <dgm:cxn modelId="{C6C712D1-689C-455B-A506-63B846DEE914}" type="presParOf" srcId="{300455BE-25C6-48C2-8437-42A40F9F14A1}" destId="{673BA3F0-3FE5-4EA4-B8D2-8A2CD78AB1A3}" srcOrd="7" destOrd="0" presId="urn:microsoft.com/office/officeart/2005/8/layout/vList3"/>
    <dgm:cxn modelId="{DCAE24DB-9E83-4F9C-B0BB-09B4C2E65649}" type="presParOf" srcId="{300455BE-25C6-48C2-8437-42A40F9F14A1}" destId="{B80330F5-0039-47EE-82F1-D61115FBEE16}" srcOrd="8" destOrd="0" presId="urn:microsoft.com/office/officeart/2005/8/layout/vList3"/>
    <dgm:cxn modelId="{CE73A324-4FCA-492F-8F6F-D8DD2E5BA324}" type="presParOf" srcId="{B80330F5-0039-47EE-82F1-D61115FBEE16}" destId="{71F2899C-F289-48C1-A117-565B6E835B69}" srcOrd="0" destOrd="0" presId="urn:microsoft.com/office/officeart/2005/8/layout/vList3"/>
    <dgm:cxn modelId="{7CF388FD-86AF-43FD-9412-62E37365EB58}" type="presParOf" srcId="{B80330F5-0039-47EE-82F1-D61115FBEE16}" destId="{3AADD0CC-C9E4-42BF-96BC-389C577931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314CE-0C55-4B8F-B85B-AC440119A54B}">
      <dsp:nvSpPr>
        <dsp:cNvPr id="0" name=""/>
        <dsp:cNvSpPr/>
      </dsp:nvSpPr>
      <dsp:spPr>
        <a:xfrm rot="10800000">
          <a:off x="990946" y="1664"/>
          <a:ext cx="3386824" cy="55149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3195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Capturing and </a:t>
          </a:r>
          <a:b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Processing Video</a:t>
          </a:r>
          <a:endParaRPr lang="en-US" sz="1600" kern="1200" dirty="0"/>
        </a:p>
      </dsp:txBody>
      <dsp:txXfrm rot="10800000">
        <a:off x="1128820" y="1664"/>
        <a:ext cx="3248950" cy="551497"/>
      </dsp:txXfrm>
    </dsp:sp>
    <dsp:sp modelId="{8D2F225E-E709-4B0B-8E95-875C702F2812}">
      <dsp:nvSpPr>
        <dsp:cNvPr id="0" name=""/>
        <dsp:cNvSpPr/>
      </dsp:nvSpPr>
      <dsp:spPr>
        <a:xfrm>
          <a:off x="715197" y="1664"/>
          <a:ext cx="551497" cy="55149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7A451-9104-42AA-845A-F98D6867F513}">
      <dsp:nvSpPr>
        <dsp:cNvPr id="0" name=""/>
        <dsp:cNvSpPr/>
      </dsp:nvSpPr>
      <dsp:spPr>
        <a:xfrm rot="10800000">
          <a:off x="990946" y="717788"/>
          <a:ext cx="3386824" cy="55149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3195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Image Framing, ROI</a:t>
          </a:r>
        </a:p>
      </dsp:txBody>
      <dsp:txXfrm rot="10800000">
        <a:off x="1128820" y="717788"/>
        <a:ext cx="3248950" cy="551497"/>
      </dsp:txXfrm>
    </dsp:sp>
    <dsp:sp modelId="{C1410CE1-3376-4D04-BA34-FFD469FE53D4}">
      <dsp:nvSpPr>
        <dsp:cNvPr id="0" name=""/>
        <dsp:cNvSpPr/>
      </dsp:nvSpPr>
      <dsp:spPr>
        <a:xfrm>
          <a:off x="715197" y="717788"/>
          <a:ext cx="551497" cy="55149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29F12-7311-4107-A08B-92792C762766}">
      <dsp:nvSpPr>
        <dsp:cNvPr id="0" name=""/>
        <dsp:cNvSpPr/>
      </dsp:nvSpPr>
      <dsp:spPr>
        <a:xfrm rot="10800000">
          <a:off x="990946" y="1433912"/>
          <a:ext cx="3386824" cy="55149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3195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Bird’s Eye View</a:t>
          </a:r>
        </a:p>
      </dsp:txBody>
      <dsp:txXfrm rot="10800000">
        <a:off x="1128820" y="1433912"/>
        <a:ext cx="3248950" cy="551497"/>
      </dsp:txXfrm>
    </dsp:sp>
    <dsp:sp modelId="{A1ACA69C-4276-41F3-AE5E-8F539C2719D4}">
      <dsp:nvSpPr>
        <dsp:cNvPr id="0" name=""/>
        <dsp:cNvSpPr/>
      </dsp:nvSpPr>
      <dsp:spPr>
        <a:xfrm>
          <a:off x="715197" y="1433912"/>
          <a:ext cx="551497" cy="55149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78B87-4FE7-432F-859A-DA4B40F8C274}">
      <dsp:nvSpPr>
        <dsp:cNvPr id="0" name=""/>
        <dsp:cNvSpPr/>
      </dsp:nvSpPr>
      <dsp:spPr>
        <a:xfrm rot="10800000">
          <a:off x="990946" y="2150036"/>
          <a:ext cx="3386824" cy="55149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3195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Road Segmentation</a:t>
          </a:r>
        </a:p>
      </dsp:txBody>
      <dsp:txXfrm rot="10800000">
        <a:off x="1128820" y="2150036"/>
        <a:ext cx="3248950" cy="551497"/>
      </dsp:txXfrm>
    </dsp:sp>
    <dsp:sp modelId="{FFA5BAB8-3332-411C-8B26-10BF55E8FC6D}">
      <dsp:nvSpPr>
        <dsp:cNvPr id="0" name=""/>
        <dsp:cNvSpPr/>
      </dsp:nvSpPr>
      <dsp:spPr>
        <a:xfrm>
          <a:off x="715197" y="2150036"/>
          <a:ext cx="551497" cy="55149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DD0CC-C9E4-42BF-96BC-389C5779317B}">
      <dsp:nvSpPr>
        <dsp:cNvPr id="0" name=""/>
        <dsp:cNvSpPr/>
      </dsp:nvSpPr>
      <dsp:spPr>
        <a:xfrm rot="10800000">
          <a:off x="990946" y="2866160"/>
          <a:ext cx="3386824" cy="55149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3195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Lane Marking</a:t>
          </a:r>
        </a:p>
      </dsp:txBody>
      <dsp:txXfrm rot="10800000">
        <a:off x="1128820" y="2866160"/>
        <a:ext cx="3248950" cy="551497"/>
      </dsp:txXfrm>
    </dsp:sp>
    <dsp:sp modelId="{71F2899C-F289-48C1-A117-565B6E835B69}">
      <dsp:nvSpPr>
        <dsp:cNvPr id="0" name=""/>
        <dsp:cNvSpPr/>
      </dsp:nvSpPr>
      <dsp:spPr>
        <a:xfrm>
          <a:off x="715197" y="2866160"/>
          <a:ext cx="551497" cy="55149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43875" y="947737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12780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Launch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01351-79F8-4AD7-A22B-E7AFB1C69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A49BC-8099-40DE-8210-5A1CBAA42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7BBE6-4278-4E33-9044-72A2E0C0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8564" y="1585733"/>
            <a:ext cx="2065188" cy="3995918"/>
          </a:xfrm>
          <a:prstGeom prst="rect">
            <a:avLst/>
          </a:prstGeom>
          <a:solidFill>
            <a:srgbClr val="3E7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549E-0E7C-4599-B51C-97AA7E52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2832" y="1585733"/>
            <a:ext cx="2065188" cy="3995918"/>
          </a:xfrm>
          <a:prstGeom prst="rect">
            <a:avLst/>
          </a:prstGeom>
          <a:solidFill>
            <a:srgbClr val="93A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7C507F-AD4D-47B6-88C3-C1D0154FB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3405" y="1585733"/>
            <a:ext cx="2065188" cy="3995918"/>
          </a:xfrm>
          <a:prstGeom prst="rect">
            <a:avLst/>
          </a:prstGeom>
          <a:solidFill>
            <a:srgbClr val="62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266B1-BBD1-44C0-8D4C-4E651D320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3980" y="1585733"/>
            <a:ext cx="2065188" cy="3995918"/>
          </a:xfrm>
          <a:prstGeom prst="rect">
            <a:avLst/>
          </a:prstGeom>
          <a:solidFill>
            <a:srgbClr val="BDA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1BB1CE-E3FA-4E7F-A54B-3FB67509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1052" y="1585733"/>
            <a:ext cx="2065188" cy="3995918"/>
          </a:xfrm>
          <a:prstGeom prst="rect">
            <a:avLst/>
          </a:prstGeom>
          <a:solidFill>
            <a:srgbClr val="685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D11F63-A3DB-4EB1-9148-6E8C6678D1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7843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normalizeH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6E63495-7407-4360-95F6-82D0C68813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843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A879552-0B9C-48EC-8D07-A24DB252D6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52111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8337BD60-5C54-4FEC-A9D6-5C29EB9479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2111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25F7073D-87C3-473A-9A04-748C3F6826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2684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5CB2BF3B-6E9D-4A28-A938-C9CC9E4964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2684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4E179CD-2F9C-44FA-813E-253ACC4A97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13259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34D58360-D7DD-4F33-A29E-5F4835C2DC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13259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AA5A81E7-83B9-4A30-9A57-98FFF27160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30331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C45C6D3E-88B9-42D5-9A94-6D2B9CA3CD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30331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3D60E-3024-42AA-9CF9-A44192AE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2FBC6-68D1-4570-A549-C4A925FB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1DC1F-6117-4AB4-9BF1-878D4F82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3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B9A4D3-8D91-4865-B422-5F60885A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592874" y="3684898"/>
            <a:ext cx="9006253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ECDAF5-DEB9-4A0C-9165-6ED23184A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543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EA1AD-EC70-422F-BADD-FCA14BF9D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28750" y="3520775"/>
            <a:ext cx="328246" cy="328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4996E-63EA-4C88-816A-3AE158BB5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80314" y="3520775"/>
            <a:ext cx="328246" cy="328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A09893-F9A1-4FA2-A462-C1C443EC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31878" y="3520775"/>
            <a:ext cx="328246" cy="3282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FBC17-744B-4367-90B4-20C9CDBD1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83442" y="3520775"/>
            <a:ext cx="328246" cy="3282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D6CCE-53EA-424C-A29B-35A77F7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35004" y="3520775"/>
            <a:ext cx="328246" cy="3282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ADC218-9303-4431-8BD2-4D5F9C19A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92873" y="2964383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724929-97F8-4988-BD69-D86CAA695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1" y="2964383"/>
            <a:ext cx="0" cy="4157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0FEF08-1FB7-46B4-AB6B-D672A96A7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99127" y="2964383"/>
            <a:ext cx="0" cy="4157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8BA510CE-108D-434A-9BE7-BE67121752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172" y="1627860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tx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00414708-82D0-44BF-8CBD-2D165A385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5172" y="2135346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272F07D4-1C66-4FA2-8361-FC6267F17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0216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432C0CF3-19F3-4C10-9EEC-BA5E5F3FD2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70216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4A3A0AFC-7EB9-4059-8C59-C42379BA92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3340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417F27A8-21AF-48E6-8A67-65C9920A30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3340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26C8D2A-15B8-4AB1-83F7-74DB0A35CC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6736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07311D06-DEA1-4811-AC58-E3B935DC5A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6736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23AC1CF6-E394-4A35-A634-F187E005A4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1784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F72BEB0-9B11-4205-B9FC-10E5201C81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21784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574CD7-C8A6-4F56-81B4-F72FB22E0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4471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FC7994-2504-4FF9-81F5-24405FEF0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4756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F63B8-F105-4AC4-889E-C12790C8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AAE30-8A46-485A-BD2B-6ADB1856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59F9D-CDA1-4B51-B521-C243219B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7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48F598-64F2-429E-B3E0-FC31DC90A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9956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B9DAAC-E781-43E6-913C-893B8D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1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7759" y="2063838"/>
            <a:ext cx="462676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7551" y="2486203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1708" y="2063837"/>
            <a:ext cx="462676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2188" y="2486202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E3392-5868-4F6C-BFCC-ECCB66A3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75EE-261C-47D3-A9E5-7401C706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7BB3A-38A2-4A8E-88C2-55FAE758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7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3E9C-104B-4460-A48D-0C2C5329B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0431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6DDC2F-7D33-44CF-9D9F-B342720B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0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A8189FC-92D4-447F-BE75-86F13BA33B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314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4FDAEC9F-05AF-4D5D-AD2C-537FF767ED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93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492CECA-D20C-47AF-A75A-44DFDE74D8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979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EF915A4-555A-4718-876D-625A85FAB0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2958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7458D237-AB82-4392-B182-AAF3694FDB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75874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AA9CCE2-427A-46C0-A79B-0D01E8888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5666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A30FE-146C-418D-B68F-9EBB829D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CBBE8-05C6-4946-80F5-DE319A6F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839E0-080F-4A5D-99FB-FD1917E7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65D0-3E91-45C0-BC6C-CC7BFE58B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4800" y="3429000"/>
            <a:ext cx="3097320" cy="978408"/>
          </a:xfrm>
          <a:prstGeom prst="rect">
            <a:avLst/>
          </a:prstGeom>
        </p:spPr>
        <p:txBody>
          <a:bodyPr anchor="ctr"/>
          <a:lstStyle>
            <a:lvl1pPr algn="l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651A5D-2C86-4900-A248-8559E39BDA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2051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5F84479-AB5A-4587-BAAF-A05E52224B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5700" y="285466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D8D3253-3A08-4F2F-B6B3-607BBC6B33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75CEA-DDFB-4C62-B83F-6A0B86FA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25E30-50C5-42DD-911D-36C0E73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8C855-986C-4539-81CE-5421C8EB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39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F63EB3-EB79-4150-A7A5-F67566272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237" y="1096375"/>
            <a:ext cx="4045527" cy="159079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9D0B50-E879-41B9-9B1B-EBB40605D1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951274"/>
            <a:ext cx="2743201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B4D3EE7-1F3B-4AAB-A04D-3162C35A1A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07354" y="2910720"/>
            <a:ext cx="4011410" cy="206126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2A57A12F-74B8-4CBC-816C-F2AC890D1B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48800" y="951274"/>
            <a:ext cx="2743200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9A048-F803-428B-9A66-6DE56F4D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CDA7-93A6-45DB-9062-E70E51AC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08F63-561A-455E-8ED8-20CCE58E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9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C813-EE84-4C00-BDF7-2FD444FA42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1580" y="942423"/>
            <a:ext cx="4694420" cy="1124392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1FB44AB-9520-4C96-A83D-2FABD15CBE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10587" y="2329867"/>
            <a:ext cx="4058872" cy="315653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cap="none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1A04-4BA1-4FCF-B19E-6A05291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D33EA-800C-403C-867B-B4178A7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85C91D-2914-4BB9-A857-7DFA168C76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83361" y="0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96BB5-7888-43CA-A76C-BF7DE06DF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3361" y="3599895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D158-80CE-4259-AE40-6EC8A07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C8E4-E66E-43DD-B7F9-77510035A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7600" y="2921000"/>
            <a:ext cx="4749800" cy="52705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DA549A2-F99E-46CF-BFF2-0F2D5834E1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492125"/>
            <a:ext cx="4114800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E76B184-0041-41D4-948C-64DE4AB09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97600" y="342900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B09CA-52A5-4AB5-AF1F-8A219418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5B9A3-008F-4631-AAAD-66E8363F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7ADF-979E-4B05-BD10-4C2F2796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6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8C8EB8A-A968-4E47-AE69-9A01E7717EB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8402" y="598401"/>
            <a:ext cx="9645056" cy="56611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9978" y="3443968"/>
            <a:ext cx="6022021" cy="882499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tIns="457200" anchor="ctr" anchorCtr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9979" y="4326467"/>
            <a:ext cx="6022021" cy="830414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bIns="365760" anchor="ctr"/>
          <a:lstStyle>
            <a:lvl1pPr marL="0" indent="0" algn="l">
              <a:buNone/>
              <a:defRPr sz="2000" i="0" cap="none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9307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33C-7BB8-4644-AC43-EAFCF071A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9663" y="498928"/>
            <a:ext cx="9972675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A6D30-3C9B-4105-8529-1FC3C479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CE03B-D3BE-49C6-B2A4-0E17803F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B961D-2B84-4E52-A71A-1C55CFFD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7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A794-F088-4753-95A0-021064EE6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4166"/>
            <a:ext cx="10515600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3E83D-2F76-4F03-9EF6-81DED406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99F77-FE1A-4CD5-8B1C-50D8981A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CA1C4-7C3D-4FAE-B5FC-D235F6D9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8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E96375-73CE-4ED7-90B6-293AB27ED0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E8AED7C-EFC3-4427-AD37-E7AA4AF0C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181910"/>
            <a:ext cx="12192000" cy="3352227"/>
          </a:xfrm>
          <a:custGeom>
            <a:avLst/>
            <a:gdLst>
              <a:gd name="connsiteX0" fmla="*/ 11721830 w 12192000"/>
              <a:gd name="connsiteY0" fmla="*/ 0 h 3352227"/>
              <a:gd name="connsiteX1" fmla="*/ 12192000 w 12192000"/>
              <a:gd name="connsiteY1" fmla="*/ 0 h 3352227"/>
              <a:gd name="connsiteX2" fmla="*/ 12192000 w 12192000"/>
              <a:gd name="connsiteY2" fmla="*/ 3352227 h 3352227"/>
              <a:gd name="connsiteX3" fmla="*/ 11721830 w 12192000"/>
              <a:gd name="connsiteY3" fmla="*/ 3352227 h 3352227"/>
              <a:gd name="connsiteX4" fmla="*/ 0 w 12192000"/>
              <a:gd name="connsiteY4" fmla="*/ 0 h 3352227"/>
              <a:gd name="connsiteX5" fmla="*/ 5525311 w 12192000"/>
              <a:gd name="connsiteY5" fmla="*/ 0 h 3352227"/>
              <a:gd name="connsiteX6" fmla="*/ 5525311 w 12192000"/>
              <a:gd name="connsiteY6" fmla="*/ 3352227 h 3352227"/>
              <a:gd name="connsiteX7" fmla="*/ 0 w 12192000"/>
              <a:gd name="connsiteY7" fmla="*/ 3352227 h 335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352227">
                <a:moveTo>
                  <a:pt x="11721830" y="0"/>
                </a:moveTo>
                <a:lnTo>
                  <a:pt x="12192000" y="0"/>
                </a:lnTo>
                <a:lnTo>
                  <a:pt x="12192000" y="3352227"/>
                </a:lnTo>
                <a:lnTo>
                  <a:pt x="11721830" y="3352227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3352227"/>
                </a:lnTo>
                <a:lnTo>
                  <a:pt x="0" y="3352227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rIns="7315200" anchor="b"/>
          <a:lstStyle>
            <a:lvl1pPr>
              <a:defRPr lang="en-US" sz="3200" cap="all" spc="200" baseline="0" dirty="0"/>
            </a:lvl1pPr>
          </a:lstStyle>
          <a:p>
            <a:pPr marL="0" lvl="0"/>
            <a:r>
              <a:rPr lang="en-US" dirty="0"/>
              <a:t>Click to add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2FF0B66-A4D6-423A-AC8B-48E8CD7DF8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534137"/>
            <a:ext cx="12192000" cy="1141953"/>
          </a:xfrm>
          <a:custGeom>
            <a:avLst/>
            <a:gdLst>
              <a:gd name="connsiteX0" fmla="*/ 11721830 w 12192000"/>
              <a:gd name="connsiteY0" fmla="*/ 1 h 1141953"/>
              <a:gd name="connsiteX1" fmla="*/ 12192000 w 12192000"/>
              <a:gd name="connsiteY1" fmla="*/ 1 h 1141953"/>
              <a:gd name="connsiteX2" fmla="*/ 12192000 w 12192000"/>
              <a:gd name="connsiteY2" fmla="*/ 1141953 h 1141953"/>
              <a:gd name="connsiteX3" fmla="*/ 11721830 w 12192000"/>
              <a:gd name="connsiteY3" fmla="*/ 1141953 h 1141953"/>
              <a:gd name="connsiteX4" fmla="*/ 0 w 12192000"/>
              <a:gd name="connsiteY4" fmla="*/ 0 h 1141953"/>
              <a:gd name="connsiteX5" fmla="*/ 5525311 w 12192000"/>
              <a:gd name="connsiteY5" fmla="*/ 0 h 1141953"/>
              <a:gd name="connsiteX6" fmla="*/ 5525311 w 12192000"/>
              <a:gd name="connsiteY6" fmla="*/ 1141952 h 1141953"/>
              <a:gd name="connsiteX7" fmla="*/ 0 w 12192000"/>
              <a:gd name="connsiteY7" fmla="*/ 1141952 h 114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141953">
                <a:moveTo>
                  <a:pt x="11721830" y="1"/>
                </a:moveTo>
                <a:lnTo>
                  <a:pt x="12192000" y="1"/>
                </a:lnTo>
                <a:lnTo>
                  <a:pt x="12192000" y="1141953"/>
                </a:lnTo>
                <a:lnTo>
                  <a:pt x="11721830" y="1141953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1141952"/>
                </a:lnTo>
                <a:lnTo>
                  <a:pt x="0" y="1141952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tIns="137160" rIns="6400800" anchor="t"/>
          <a:lstStyle>
            <a:lvl1pPr marL="0" indent="0">
              <a:buNone/>
              <a:defRPr lang="en-US" sz="2000" b="0" i="0" spc="200" baseline="0" dirty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add name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2883E-0EA3-4DCA-BB78-AD84BBE5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860F9-7B15-486D-B68B-1D5E02F6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B89DE-8ADC-4391-8EAF-C713EA69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6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3D2BF-453A-45BE-9E29-EC3F8D9F55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9846" y="1487527"/>
            <a:ext cx="2581554" cy="1325563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1" name="Picture Placeholder 9">
            <a:extLst>
              <a:ext uri="{FF2B5EF4-FFF2-40B4-BE49-F238E27FC236}">
                <a16:creationId xmlns:a16="http://schemas.microsoft.com/office/drawing/2014/main" id="{C47B8159-559E-42C4-AA5B-7642DE4274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793630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9E9FA76D-767D-4F48-9238-F384F4D416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3628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3" name="Text Placeholder 17">
            <a:extLst>
              <a:ext uri="{FF2B5EF4-FFF2-40B4-BE49-F238E27FC236}">
                <a16:creationId xmlns:a16="http://schemas.microsoft.com/office/drawing/2014/main" id="{40F2B787-B1D2-493C-ABA2-D6E69C4800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93628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4" name="Picture Placeholder 9">
            <a:extLst>
              <a:ext uri="{FF2B5EF4-FFF2-40B4-BE49-F238E27FC236}">
                <a16:creationId xmlns:a16="http://schemas.microsoft.com/office/drawing/2014/main" id="{7FCC4980-412C-49F7-BF30-8693DD9EAC0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31774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B9BD60DD-95CB-47D1-9C2F-5ACD388206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31772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19FF93B2-766D-4558-94BE-49F215C0FF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1772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7" name="Picture Placeholder 9">
            <a:extLst>
              <a:ext uri="{FF2B5EF4-FFF2-40B4-BE49-F238E27FC236}">
                <a16:creationId xmlns:a16="http://schemas.microsoft.com/office/drawing/2014/main" id="{F16F9FCC-4EE2-4D18-8257-694E9C80F54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793630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F434B9BC-2EC7-4433-BAA8-039EB5BED5C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93628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6F08FB05-53FB-4C19-A35C-592C4DFDFF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93628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9589D7D2-07DF-415C-A139-E911869A1BC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431774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E622F2E3-2C07-4ABC-A803-40361BBB738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431772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B505FD93-2404-46B6-9EE0-9CABFC5233E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31772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5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116A5-69B8-43BF-B141-AC2A4B6CE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217" y="1207697"/>
            <a:ext cx="2970156" cy="1622912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D283EBF-8FBA-4A7A-9DCE-23E0BF7F6A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80553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8D76D02-A6E3-446F-B85B-CAD9ED0641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51733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954B1A-CAD7-4645-A1B3-1A5EFD54C9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51733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D517EAC0-89E0-4247-B048-92F65C868A7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5891925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F5710E0-5399-4C8A-9D92-390195CB6F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63105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19883F1-27DD-46A1-AD71-3AE142560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63105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7847BEB8-AC95-445E-AFB4-34B7658BB992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00329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2B5CAB5-1932-4DC0-BBBD-8ABA7C5D5D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447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E248F87C-2911-41CB-A4BD-6ECD4E13B8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7447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7B6B3681-1E21-44DA-AADA-F5E638A87423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1011466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2D88AD4B-15C6-42C2-B9A5-BD645DA67D7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8584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D79E337C-DD94-4BC6-9F28-69AC04CD2B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8584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B50A84FF-F66B-4AB8-837C-E3025F19E9C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780553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540D9937-87C5-40B3-86E6-F1CBFCA40CA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51733" y="476739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C81570DE-3568-4F16-9DF8-269B29DDE60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1733" y="5242840"/>
            <a:ext cx="2069691" cy="69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41C26642-ECFF-4F11-B242-BBBA5D672DA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891925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5E4E35F3-EC7A-489D-985F-0CA9F0402B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63105" y="4768651"/>
            <a:ext cx="2069691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55AFBE6C-8E28-48EC-8798-5E463B8E47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63105" y="5243800"/>
            <a:ext cx="2069691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BCC40003-8966-4A03-9C79-EB95966FFE0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00329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23FE51B-CC62-42E7-BCF7-123DB0B9244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447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3CA6C07A-2E37-4897-AF99-5152B241E38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447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026B0125-C5D1-4397-BA37-9D1FCB7DA71E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11466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57BE95A-45E1-4F78-9162-0D9005657D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8584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EF2F2B86-E2A2-406A-9EED-2FBD6601798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78584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2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4E19-B10C-43FA-AB4B-5D0396BD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552B-0CAD-4920-B258-233A9F8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63" r:id="rId8"/>
    <p:sldLayoutId id="2147483656" r:id="rId9"/>
    <p:sldLayoutId id="2147483657" r:id="rId10"/>
    <p:sldLayoutId id="2147483664" r:id="rId11"/>
    <p:sldLayoutId id="2147483658" r:id="rId12"/>
    <p:sldLayoutId id="2147483659" r:id="rId13"/>
    <p:sldLayoutId id="2147483660" r:id="rId14"/>
    <p:sldLayoutId id="2147483661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64C50-A740-468A-8AB6-F949358D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36" y="1667785"/>
            <a:ext cx="6938640" cy="2862225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3600"/>
              </a:spcAft>
            </a:pPr>
            <a:r>
              <a:rPr lang="en-US" sz="3200" b="1" dirty="0">
                <a:latin typeface="+mn-lt"/>
                <a:cs typeface="Calibri" panose="020F0502020204030204" pitchFamily="34" charset="0"/>
              </a:rPr>
              <a:t>Survey:</a:t>
            </a:r>
            <a:br>
              <a:rPr lang="en-US" sz="3200" b="1" dirty="0">
                <a:latin typeface="+mn-lt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Related work on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Real-time implementation of vision-based land detection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on embedded platform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94A06-38B8-4C8F-ABF0-FB763704D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636" y="4965017"/>
            <a:ext cx="5278514" cy="618142"/>
          </a:xfrm>
        </p:spPr>
        <p:txBody>
          <a:bodyPr/>
          <a:lstStyle/>
          <a:p>
            <a:r>
              <a:rPr lang="en-US" dirty="0"/>
              <a:t>December 5, 2022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A492D51-4DBA-40BC-82AA-A33BD0D3F74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8143875" y="1404937"/>
            <a:ext cx="4048124" cy="4048124"/>
          </a:xfr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06CDEB7-77E8-4351-9B76-07896E731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09373" y="-1"/>
            <a:ext cx="28956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6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3FB94E9-DDD0-4363-BC11-C3103734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latin typeface="PalatinoLinotype-Bold"/>
              </a:rPr>
              <a:t>[1] </a:t>
            </a:r>
            <a:r>
              <a:rPr lang="en-US" sz="1800" b="1" i="0" u="none" strike="noStrike" baseline="0" dirty="0">
                <a:latin typeface="PalatinoLinotype-Bold"/>
              </a:rPr>
              <a:t>Review on Lane Detection and Tracking Algorithms of</a:t>
            </a:r>
            <a:br>
              <a:rPr lang="en-US" sz="1800" b="1" i="0" u="none" strike="noStrike" baseline="0" dirty="0">
                <a:latin typeface="PalatinoLinotype-Bold"/>
              </a:rPr>
            </a:br>
            <a:r>
              <a:rPr lang="en-US" sz="1800" b="1" i="0" u="none" strike="noStrike" baseline="0" dirty="0">
                <a:latin typeface="PalatinoLinotype-Bold"/>
              </a:rPr>
              <a:t>Advanced Driver Assistance System 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53E4E25-1386-46BF-B2D2-CC8C92B04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7551" y="2200867"/>
            <a:ext cx="4626764" cy="422364"/>
          </a:xfrm>
        </p:spPr>
        <p:txBody>
          <a:bodyPr>
            <a:normAutofit/>
          </a:bodyPr>
          <a:lstStyle/>
          <a:p>
            <a:r>
              <a:rPr lang="en-US" b="1" spc="0" dirty="0">
                <a:latin typeface="Calibri" panose="020F0502020204030204" pitchFamily="34" charset="0"/>
                <a:cs typeface="Calibri" panose="020F0502020204030204" pitchFamily="34" charset="0"/>
              </a:rPr>
              <a:t>Pros &amp; cons of vision-based method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2262D42-4404-4FB6-9233-EBACCB0615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51708" y="2200866"/>
            <a:ext cx="4626763" cy="422365"/>
          </a:xfrm>
        </p:spPr>
        <p:txBody>
          <a:bodyPr>
            <a:normAutofit/>
          </a:bodyPr>
          <a:lstStyle/>
          <a:p>
            <a:r>
              <a:rPr lang="en-US" b="1" spc="0" dirty="0">
                <a:latin typeface="Calibri" panose="020F0502020204030204" pitchFamily="34" charset="0"/>
                <a:cs typeface="Calibri" panose="020F0502020204030204" pitchFamily="34" charset="0"/>
              </a:rPr>
              <a:t>Give us the streamline for our algorithms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8A16-3B6D-4E3D-A7E2-0997A4BE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51631-3185-4F9B-9958-0B2751BB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518803-5954-4585-9500-752D8086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96E3CA-83C0-410A-A504-78A54A071F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7551" y="2486202"/>
            <a:ext cx="4626293" cy="3721842"/>
          </a:xfrm>
        </p:spPr>
        <p:txBody>
          <a:bodyPr/>
          <a:lstStyle/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spc="0" dirty="0">
                <a:solidFill>
                  <a:srgbClr val="0092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 cost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spc="0" dirty="0">
                <a:solidFill>
                  <a:srgbClr val="0092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Hardware-availability in automotive sector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spc="0" dirty="0">
                <a:solidFill>
                  <a:srgbClr val="0092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Low-power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spc="0" dirty="0">
                <a:solidFill>
                  <a:srgbClr val="0092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precision</a:t>
            </a:r>
          </a:p>
          <a:p>
            <a:pPr>
              <a:spcAft>
                <a:spcPts val="200"/>
              </a:spcAft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-&gt; Why they are used in ADAS systems</a:t>
            </a:r>
          </a:p>
          <a:p>
            <a:pPr>
              <a:spcAft>
                <a:spcPts val="200"/>
              </a:spcAft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Dependent on light</a:t>
            </a:r>
          </a:p>
          <a:p>
            <a:pPr>
              <a:spcAft>
                <a:spcPts val="200"/>
              </a:spcAft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Vulnerable to whether condition</a:t>
            </a:r>
          </a:p>
          <a:p>
            <a:pPr>
              <a:spcAft>
                <a:spcPts val="200"/>
              </a:spcAft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-&gt; Can be mitigate by robust algorithms</a:t>
            </a:r>
          </a:p>
        </p:txBody>
      </p:sp>
      <p:graphicFrame>
        <p:nvGraphicFramePr>
          <p:cNvPr id="22" name="Content Placeholder 14">
            <a:extLst>
              <a:ext uri="{FF2B5EF4-FFF2-40B4-BE49-F238E27FC236}">
                <a16:creationId xmlns:a16="http://schemas.microsoft.com/office/drawing/2014/main" id="{FC0F450B-A52C-4F96-ABC4-43A9C59840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3519206"/>
              </p:ext>
            </p:extLst>
          </p:nvPr>
        </p:nvGraphicFramePr>
        <p:xfrm>
          <a:off x="6351708" y="2788721"/>
          <a:ext cx="5092969" cy="3419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itle 12">
            <a:extLst>
              <a:ext uri="{FF2B5EF4-FFF2-40B4-BE49-F238E27FC236}">
                <a16:creationId xmlns:a16="http://schemas.microsoft.com/office/drawing/2014/main" id="{91E0612D-D8BE-4FDE-9BBF-76C39895F83A}"/>
              </a:ext>
            </a:extLst>
          </p:cNvPr>
          <p:cNvSpPr txBox="1">
            <a:spLocks/>
          </p:cNvSpPr>
          <p:nvPr/>
        </p:nvSpPr>
        <p:spPr>
          <a:xfrm>
            <a:off x="838200" y="1376093"/>
            <a:ext cx="10515600" cy="726137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200" baseline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cap="none" dirty="0"/>
              <a:t>This study investigate and summary 50 recent works on </a:t>
            </a:r>
            <a:br>
              <a:rPr lang="en-US" sz="1800" cap="none" dirty="0"/>
            </a:br>
            <a:r>
              <a:rPr lang="en-US" sz="1800" cap="none" dirty="0"/>
              <a:t>Lane Detection and Tracking Algorithms of ADAS, it gives vast information including</a:t>
            </a:r>
          </a:p>
        </p:txBody>
      </p:sp>
    </p:spTree>
    <p:extLst>
      <p:ext uri="{BB962C8B-B14F-4D97-AF65-F5344CB8AC3E}">
        <p14:creationId xmlns:p14="http://schemas.microsoft.com/office/powerpoint/2010/main" val="286705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3FB94E9-DDD0-4363-BC11-C3103734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683" y="649956"/>
            <a:ext cx="10515600" cy="726137"/>
          </a:xfrm>
        </p:spPr>
        <p:txBody>
          <a:bodyPr/>
          <a:lstStyle/>
          <a:p>
            <a:r>
              <a:rPr lang="en-US" sz="1800" b="1" i="0" u="none" strike="noStrike" baseline="0" dirty="0">
                <a:latin typeface="Palatino Linotype" panose="02040502050505030304" pitchFamily="18" charset="0"/>
              </a:rPr>
              <a:t>[2] Lane </a:t>
            </a:r>
            <a:r>
              <a:rPr lang="en-US" sz="1800" b="1" i="0" u="none" strike="noStrike" baseline="0" dirty="0">
                <a:solidFill>
                  <a:srgbClr val="627272"/>
                </a:solidFill>
                <a:latin typeface="Palatino Linotype" panose="02040502050505030304" pitchFamily="18" charset="0"/>
              </a:rPr>
              <a:t>Detection</a:t>
            </a:r>
            <a:r>
              <a:rPr lang="en-US" sz="1800" b="1" i="0" u="none" strike="noStrike" baseline="0" dirty="0">
                <a:latin typeface="Palatino Linotype" panose="02040502050505030304" pitchFamily="18" charset="0"/>
              </a:rPr>
              <a:t> Algorithm for Intelligent Vehicles in Complex Road Conditions and Dynamic Environments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53E4E25-1386-46BF-B2D2-CC8C92B04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7759" y="2063839"/>
            <a:ext cx="4626764" cy="422364"/>
          </a:xfrm>
        </p:spPr>
        <p:txBody>
          <a:bodyPr>
            <a:normAutofit/>
          </a:bodyPr>
          <a:lstStyle/>
          <a:p>
            <a:r>
              <a:rPr lang="en-US" b="1" spc="0" dirty="0">
                <a:latin typeface="Calibri" panose="020F0502020204030204" pitchFamily="34" charset="0"/>
                <a:cs typeface="Calibri" panose="020F0502020204030204" pitchFamily="34" charset="0"/>
              </a:rPr>
              <a:t>Detailed Validation of the Algorithms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8A16-3B6D-4E3D-A7E2-0997A4BE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51631-3185-4F9B-9958-0B2751BB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518803-5954-4585-9500-752D8086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3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96E3CA-83C0-410A-A504-78A54A071F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7551" y="2486202"/>
            <a:ext cx="4626293" cy="372184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2000" b="1" spc="0" dirty="0">
                <a:latin typeface="Calibri" panose="020F0502020204030204" pitchFamily="34" charset="0"/>
                <a:cs typeface="Calibri" panose="020F0502020204030204" pitchFamily="34" charset="0"/>
              </a:rPr>
              <a:t>Image Processing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spc="0" dirty="0">
                <a:latin typeface="Calibri" panose="020F0502020204030204" pitchFamily="34" charset="0"/>
                <a:cs typeface="Calibri" panose="020F0502020204030204" pitchFamily="34" charset="0"/>
              </a:rPr>
              <a:t>Camera calibration -&gt; undistorted image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spc="0" dirty="0">
                <a:latin typeface="Calibri" panose="020F0502020204030204" pitchFamily="34" charset="0"/>
                <a:cs typeface="Calibri" panose="020F0502020204030204" pitchFamily="34" charset="0"/>
              </a:rPr>
              <a:t>Edge Detection (HSL transformation)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spc="0" dirty="0">
                <a:latin typeface="Calibri" panose="020F0502020204030204" pitchFamily="34" charset="0"/>
                <a:cs typeface="Calibri" panose="020F0502020204030204" pitchFamily="34" charset="0"/>
              </a:rPr>
              <a:t>ROI -&gt; narrow the frame -&gt; speed up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spc="0" dirty="0">
                <a:latin typeface="Calibri" panose="020F0502020204030204" pitchFamily="34" charset="0"/>
                <a:cs typeface="Calibri" panose="020F0502020204030204" pitchFamily="34" charset="0"/>
              </a:rPr>
              <a:t>Inverse Perspective Transform</a:t>
            </a:r>
          </a:p>
          <a:p>
            <a:pPr>
              <a:spcAft>
                <a:spcPts val="0"/>
              </a:spcAft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Lane Detection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Mask Operation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RANSAC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Curve-fitting -&gt; determine curvature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F499573C-1686-4A5C-910C-2A6D6A9718E1}"/>
              </a:ext>
            </a:extLst>
          </p:cNvPr>
          <p:cNvSpPr txBox="1">
            <a:spLocks/>
          </p:cNvSpPr>
          <p:nvPr/>
        </p:nvSpPr>
        <p:spPr>
          <a:xfrm>
            <a:off x="6361044" y="2486202"/>
            <a:ext cx="4540735" cy="40527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2000" b="1" spc="0" dirty="0">
                <a:latin typeface="Calibri" panose="020F0502020204030204" pitchFamily="34" charset="0"/>
                <a:cs typeface="Calibri" panose="020F0502020204030204" pitchFamily="34" charset="0"/>
              </a:rPr>
              <a:t>Test evaluation with good condition video, GP CPU environment: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spc="0" dirty="0">
                <a:latin typeface="Calibri" panose="020F0502020204030204" pitchFamily="34" charset="0"/>
                <a:cs typeface="Calibri" panose="020F0502020204030204" pitchFamily="34" charset="0"/>
              </a:rPr>
              <a:t>22.2 FPS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spc="0" dirty="0">
                <a:latin typeface="Calibri" panose="020F0502020204030204" pitchFamily="34" charset="0"/>
                <a:cs typeface="Calibri" panose="020F0502020204030204" pitchFamily="34" charset="0"/>
              </a:rPr>
              <a:t>98% accuracy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000" b="1" spc="0" dirty="0">
                <a:latin typeface="Calibri" panose="020F0502020204030204" pitchFamily="34" charset="0"/>
                <a:cs typeface="Calibri" panose="020F0502020204030204" pitchFamily="34" charset="0"/>
              </a:rPr>
              <a:t>Yet neither implement on embedded system nor tested on real road</a:t>
            </a:r>
          </a:p>
          <a:p>
            <a:pPr>
              <a:spcAft>
                <a:spcPts val="0"/>
              </a:spcAft>
            </a:pPr>
            <a:r>
              <a:rPr lang="en-US" sz="1800" spc="0" dirty="0">
                <a:latin typeface="Calibri" panose="020F0502020204030204" pitchFamily="34" charset="0"/>
                <a:cs typeface="Calibri" panose="020F0502020204030204" pitchFamily="34" charset="0"/>
              </a:rPr>
              <a:t>Because of the differences in developing environment, one still cannot conclude whether the performance is good enough</a:t>
            </a:r>
          </a:p>
          <a:p>
            <a:pPr>
              <a:spcAft>
                <a:spcPts val="0"/>
              </a:spcAft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21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08BB-5FA4-4D7B-9282-87C78689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3424"/>
            <a:ext cx="10515600" cy="726137"/>
          </a:xfrm>
        </p:spPr>
        <p:txBody>
          <a:bodyPr/>
          <a:lstStyle/>
          <a:p>
            <a:br>
              <a:rPr lang="en-US" sz="1800" b="1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</a:br>
            <a:r>
              <a:rPr lang="en-US" sz="1800" b="1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627272"/>
                </a:solidFill>
                <a:latin typeface="Palatino Linotype" panose="02040502050505030304" pitchFamily="18" charset="0"/>
              </a:rPr>
              <a:t>[3] A Comprehensive Real-Time Road-Lanes Tracking Technique</a:t>
            </a:r>
            <a:br>
              <a:rPr lang="en-US" sz="1800" b="1" i="0" u="none" strike="noStrike" baseline="0" dirty="0">
                <a:solidFill>
                  <a:srgbClr val="627272"/>
                </a:solidFill>
                <a:latin typeface="Palatino Linotype" panose="02040502050505030304" pitchFamily="18" charset="0"/>
              </a:rPr>
            </a:br>
            <a:r>
              <a:rPr lang="en-US" sz="1800" b="1" i="0" u="none" strike="noStrike" baseline="0" dirty="0">
                <a:solidFill>
                  <a:srgbClr val="627272"/>
                </a:solidFill>
                <a:latin typeface="Palatino Linotype" panose="02040502050505030304" pitchFamily="18" charset="0"/>
              </a:rPr>
              <a:t>for Autonomous Driving </a:t>
            </a:r>
            <a:endParaRPr lang="en-US" b="1" dirty="0">
              <a:solidFill>
                <a:srgbClr val="627272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7CF3B-AC29-4004-9983-BE1F6DF84D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42421" y="2061086"/>
            <a:ext cx="4626763" cy="25730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spc="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viewed together with [2], gives the target speed for the application: 15 FPS.</a:t>
            </a:r>
          </a:p>
          <a:p>
            <a:pPr>
              <a:lnSpc>
                <a:spcPct val="100000"/>
              </a:lnSpc>
            </a:pPr>
            <a:r>
              <a:rPr lang="en-US" b="1" spc="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is one of the criteria regard to</a:t>
            </a:r>
            <a:br>
              <a:rPr lang="en-US" b="1" spc="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spc="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Real-time 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B5172A-706E-4611-980E-313561D971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97453" y="4264137"/>
            <a:ext cx="4626293" cy="820740"/>
          </a:xfrm>
        </p:spPr>
        <p:txBody>
          <a:bodyPr/>
          <a:lstStyle/>
          <a:p>
            <a:r>
              <a:rPr lang="en-US" dirty="0"/>
              <a:t>Still, this study was not implemented on embedded environment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65516-F403-4EAC-AE9C-9C1D95D9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BF522-4455-414F-8953-9AFB87A1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131BB-1345-4498-B083-DE9621C5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4</a:t>
            </a:fld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6D782B-52DD-42A6-8A43-B13CDBB892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68254" y="2112443"/>
            <a:ext cx="4626764" cy="1039130"/>
          </a:xfrm>
        </p:spPr>
        <p:txBody>
          <a:bodyPr/>
          <a:lstStyle/>
          <a:p>
            <a:pPr algn="ctr"/>
            <a:r>
              <a:rPr lang="en-US" b="1" spc="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 (but very similar) approach of </a:t>
            </a:r>
            <a:br>
              <a:rPr lang="en-US" b="1" spc="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spc="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Vision algorithms for</a:t>
            </a:r>
            <a:br>
              <a:rPr lang="en-US" b="1" spc="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spc="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Lane Detection</a:t>
            </a:r>
          </a:p>
          <a:p>
            <a:endParaRPr lang="en-US" b="1" spc="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083A47D-18D6-4B09-9714-0D9FBC872673}"/>
              </a:ext>
            </a:extLst>
          </p:cNvPr>
          <p:cNvSpPr/>
          <p:nvPr/>
        </p:nvSpPr>
        <p:spPr>
          <a:xfrm>
            <a:off x="1611212" y="3994455"/>
            <a:ext cx="3959441" cy="18887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Consolidate our feasibility of this project in terms of the algorithms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AD7902-A809-421C-B02C-6A5FF6ABF265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3581636" y="3151573"/>
            <a:ext cx="9297" cy="8428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49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08BB-5FA4-4D7B-9282-87C78689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3424"/>
            <a:ext cx="10515600" cy="726137"/>
          </a:xfrm>
        </p:spPr>
        <p:txBody>
          <a:bodyPr/>
          <a:lstStyle/>
          <a:p>
            <a:r>
              <a:rPr lang="en-US" sz="1800" b="1" i="0" u="none" strike="noStrike" baseline="0" dirty="0">
                <a:solidFill>
                  <a:srgbClr val="627272"/>
                </a:solidFill>
                <a:latin typeface="Palatino Linotype" panose="02040502050505030304" pitchFamily="18" charset="0"/>
              </a:rPr>
              <a:t>[4] Robust Lane Detection and Tracking for</a:t>
            </a:r>
            <a:br>
              <a:rPr lang="en-US" sz="1800" b="1" i="0" u="none" strike="noStrike" baseline="0" dirty="0">
                <a:solidFill>
                  <a:srgbClr val="627272"/>
                </a:solidFill>
                <a:latin typeface="Palatino Linotype" panose="02040502050505030304" pitchFamily="18" charset="0"/>
              </a:rPr>
            </a:br>
            <a:r>
              <a:rPr lang="en-US" sz="1800" b="1" i="0" u="none" strike="noStrike" baseline="0" dirty="0">
                <a:solidFill>
                  <a:srgbClr val="627272"/>
                </a:solidFill>
                <a:latin typeface="Palatino Linotype" panose="02040502050505030304" pitchFamily="18" charset="0"/>
              </a:rPr>
              <a:t>Real-Time Applications</a:t>
            </a:r>
            <a:endParaRPr lang="en-US" b="1" dirty="0">
              <a:solidFill>
                <a:srgbClr val="627272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7CF3B-AC29-4004-9983-BE1F6DF84D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6861" y="2857963"/>
            <a:ext cx="2258882" cy="257305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spc="0" dirty="0">
                <a:latin typeface="Calibri" panose="020F0502020204030204" pitchFamily="34" charset="0"/>
                <a:cs typeface="Calibri" panose="020F0502020204030204" pitchFamily="34" charset="0"/>
              </a:rPr>
              <a:t>Video input: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0" dirty="0">
                <a:latin typeface="Calibri" panose="020F0502020204030204" pitchFamily="34" charset="0"/>
                <a:cs typeface="Calibri" panose="020F0502020204030204" pitchFamily="34" charset="0"/>
              </a:rPr>
              <a:t>~ 48000 frames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0" dirty="0">
                <a:latin typeface="Calibri" panose="020F0502020204030204" pitchFamily="34" charset="0"/>
                <a:cs typeface="Calibri" panose="020F0502020204030204" pitchFamily="34" charset="0"/>
              </a:rPr>
              <a:t>1920x1080</a:t>
            </a:r>
          </a:p>
          <a:p>
            <a:pPr>
              <a:lnSpc>
                <a:spcPct val="100000"/>
              </a:lnSpc>
            </a:pPr>
            <a:endParaRPr lang="en-US" b="1" spc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b="1" spc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b="1" spc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65516-F403-4EAC-AE9C-9C1D95D9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BF522-4455-414F-8953-9AFB87A1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131BB-1345-4498-B083-DE9621C5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5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357A9F3-FAFB-42FA-9EC8-18A59432AE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38600" y="2857963"/>
            <a:ext cx="3420625" cy="3236132"/>
          </a:xfrm>
        </p:spPr>
        <p:txBody>
          <a:bodyPr>
            <a:normAutofit/>
          </a:bodyPr>
          <a:lstStyle/>
          <a:p>
            <a:r>
              <a:rPr lang="en-US" b="1" spc="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system: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Language: C++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Algorithms in OpenCV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OS: Ubuntu 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Target: Dual ARM Cortex-A9 processors 800MHz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112183-0F98-44D8-A8BB-D9DCA8D975CE}"/>
              </a:ext>
            </a:extLst>
          </p:cNvPr>
          <p:cNvSpPr/>
          <p:nvPr/>
        </p:nvSpPr>
        <p:spPr>
          <a:xfrm>
            <a:off x="2770077" y="3429000"/>
            <a:ext cx="1034189" cy="47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9CE7772-313A-4D4F-8480-21837E1F44BD}"/>
              </a:ext>
            </a:extLst>
          </p:cNvPr>
          <p:cNvSpPr txBox="1">
            <a:spLocks/>
          </p:cNvSpPr>
          <p:nvPr/>
        </p:nvSpPr>
        <p:spPr>
          <a:xfrm>
            <a:off x="8962082" y="2857963"/>
            <a:ext cx="2258882" cy="25730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 spc="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spc="0" dirty="0">
                <a:latin typeface="Calibri" panose="020F0502020204030204" pitchFamily="34" charset="0"/>
                <a:cs typeface="Calibri" panose="020F0502020204030204" pitchFamily="34" charset="0"/>
              </a:rPr>
              <a:t>Results: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0" dirty="0">
                <a:latin typeface="Calibri" panose="020F0502020204030204" pitchFamily="34" charset="0"/>
                <a:cs typeface="Calibri" panose="020F0502020204030204" pitchFamily="34" charset="0"/>
              </a:rPr>
              <a:t>&gt; 93% accuracy (all weather)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0" dirty="0">
                <a:latin typeface="Calibri" panose="020F0502020204030204" pitchFamily="34" charset="0"/>
                <a:cs typeface="Calibri" panose="020F0502020204030204" pitchFamily="34" charset="0"/>
              </a:rPr>
              <a:t>28 FPS</a:t>
            </a:r>
          </a:p>
          <a:p>
            <a:pPr>
              <a:lnSpc>
                <a:spcPct val="100000"/>
              </a:lnSpc>
            </a:pPr>
            <a:endParaRPr lang="en-US" b="1" spc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b="1" spc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b="1" spc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665169-54D3-4BAD-B707-F9EFC1C4D883}"/>
              </a:ext>
            </a:extLst>
          </p:cNvPr>
          <p:cNvSpPr txBox="1"/>
          <p:nvPr/>
        </p:nvSpPr>
        <p:spPr>
          <a:xfrm>
            <a:off x="3048738" y="1547559"/>
            <a:ext cx="86786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spc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out the basis for </a:t>
            </a:r>
            <a:r>
              <a:rPr lang="en-US" sz="2400" b="1" spc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embedded </a:t>
            </a:r>
            <a:r>
              <a:rPr lang="en-US" sz="2400" spc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0F9BC9E-0553-4913-AFCE-0C288151875D}"/>
              </a:ext>
            </a:extLst>
          </p:cNvPr>
          <p:cNvSpPr/>
          <p:nvPr/>
        </p:nvSpPr>
        <p:spPr>
          <a:xfrm>
            <a:off x="7388069" y="3428999"/>
            <a:ext cx="1034189" cy="47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9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lose up of an eye of a bird">
            <a:extLst>
              <a:ext uri="{FF2B5EF4-FFF2-40B4-BE49-F238E27FC236}">
                <a16:creationId xmlns:a16="http://schemas.microsoft.com/office/drawing/2014/main" id="{47DBE8E2-71E9-40A8-B25F-2D4F23E7668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402" y="598401"/>
            <a:ext cx="9645056" cy="5661198"/>
          </a:xfrm>
        </p:spPr>
      </p:pic>
      <p:sp>
        <p:nvSpPr>
          <p:cNvPr id="24" name="Title 23">
            <a:extLst>
              <a:ext uri="{FF2B5EF4-FFF2-40B4-BE49-F238E27FC236}">
                <a16:creationId xmlns:a16="http://schemas.microsoft.com/office/drawing/2014/main" id="{3413C595-4D01-4997-9A0A-E7606687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46" y="3443968"/>
            <a:ext cx="8632054" cy="1953655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Visualize the project product</a:t>
            </a:r>
          </a:p>
        </p:txBody>
      </p:sp>
    </p:spTree>
    <p:extLst>
      <p:ext uri="{BB962C8B-B14F-4D97-AF65-F5344CB8AC3E}">
        <p14:creationId xmlns:p14="http://schemas.microsoft.com/office/powerpoint/2010/main" val="39931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C22AFC99-B8B0-4D49-8242-D5D9E488CA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0" y="-1"/>
            <a:ext cx="12192000" cy="6858001"/>
          </a:xfrm>
        </p:spPr>
      </p:pic>
      <p:sp>
        <p:nvSpPr>
          <p:cNvPr id="37" name="Title 36">
            <a:extLst>
              <a:ext uri="{FF2B5EF4-FFF2-40B4-BE49-F238E27FC236}">
                <a16:creationId xmlns:a16="http://schemas.microsoft.com/office/drawing/2014/main" id="{DD48C8EC-56C5-4A2A-BB21-811BC510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429000"/>
            <a:ext cx="12191999" cy="366848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E72FF0-3C0E-499A-8DA6-324675513B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35700" y="2854660"/>
            <a:ext cx="4749800" cy="2129971"/>
          </a:xfrm>
        </p:spPr>
        <p:txBody>
          <a:bodyPr/>
          <a:lstStyle/>
          <a:p>
            <a:r>
              <a:rPr lang="en-US" dirty="0"/>
              <a:t>​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33371-4220-48C3-A3E1-5EA18D50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96E66-3A4B-4617-8D7C-D91AD354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1F92B90-FD10-47FA-922C-60FD7F0E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237" y="1096375"/>
            <a:ext cx="4045527" cy="159079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Placeholder 12" descr="Sand, sea, beach, grass">
            <a:extLst>
              <a:ext uri="{FF2B5EF4-FFF2-40B4-BE49-F238E27FC236}">
                <a16:creationId xmlns:a16="http://schemas.microsoft.com/office/drawing/2014/main" id="{681D276C-2EB5-4A5D-AD46-BA67480003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51274"/>
            <a:ext cx="2743201" cy="4747564"/>
          </a:xfrm>
        </p:spPr>
      </p:pic>
      <p:pic>
        <p:nvPicPr>
          <p:cNvPr id="15" name="Picture Placeholder 14" descr="Close up of bird eye">
            <a:extLst>
              <a:ext uri="{FF2B5EF4-FFF2-40B4-BE49-F238E27FC236}">
                <a16:creationId xmlns:a16="http://schemas.microsoft.com/office/drawing/2014/main" id="{EDC61EE9-9548-4422-9A3B-8519063F019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48800" y="951274"/>
            <a:ext cx="2743200" cy="4747564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D6180-8574-4A09-9CF3-5DBA4B97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6962E-1AC0-4AE8-9E04-6FECBB97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EF685-39C2-409F-97E3-2C4713F2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0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D6DA"/>
      </a:accent1>
      <a:accent2>
        <a:srgbClr val="3E7090"/>
      </a:accent2>
      <a:accent3>
        <a:srgbClr val="93A5A8"/>
      </a:accent3>
      <a:accent4>
        <a:srgbClr val="627272"/>
      </a:accent4>
      <a:accent5>
        <a:srgbClr val="BDA07D"/>
      </a:accent5>
      <a:accent6>
        <a:srgbClr val="D8CAB7"/>
      </a:accent6>
      <a:hlink>
        <a:srgbClr val="0563C1"/>
      </a:hlink>
      <a:folHlink>
        <a:srgbClr val="954F72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astal_Presentation_TM33468121_Win32_JC_SL_v3" id="{EB91EBED-606F-4526-98F2-0BC37D122083}" vid="{0066A017-97AF-4FCB-BD31-68FEF3C01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0C81F5-4E08-4068-8DC9-6D21305E57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119E3DC-63DC-4703-A1A6-A21819296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84E3F0-7763-473A-A672-F70F538DAC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202</TotalTime>
  <Words>391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Palatino Linotype</vt:lpstr>
      <vt:lpstr>PalatinoLinotype-Bold</vt:lpstr>
      <vt:lpstr>Segoe UI</vt:lpstr>
      <vt:lpstr>Segoe UI Light</vt:lpstr>
      <vt:lpstr>Office Theme</vt:lpstr>
      <vt:lpstr>Survey: Related work on  Real-time implementation of vision-based land detection  on embedded platform</vt:lpstr>
      <vt:lpstr>[1] Review on Lane Detection and Tracking Algorithms of Advanced Driver Assistance System </vt:lpstr>
      <vt:lpstr>[2] Lane Detection Algorithm for Intelligent Vehicles in Complex Road Conditions and Dynamic Environments</vt:lpstr>
      <vt:lpstr>  [3] A Comprehensive Real-Time Road-Lanes Tracking Technique for Autonomous Driving </vt:lpstr>
      <vt:lpstr>[4] Robust Lane Detection and Tracking for Real-Time Applications</vt:lpstr>
      <vt:lpstr>Visualize the project product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Feasibility study</dc:title>
  <dc:creator>thanhnguyen.ppr@gmail.com</dc:creator>
  <cp:lastModifiedBy>thanhnguyen.ppr@gmail.com</cp:lastModifiedBy>
  <cp:revision>4</cp:revision>
  <dcterms:created xsi:type="dcterms:W3CDTF">2022-12-03T15:24:14Z</dcterms:created>
  <dcterms:modified xsi:type="dcterms:W3CDTF">2022-12-05T08:08:55Z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