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0" r:id="rId6"/>
    <p:sldId id="271" r:id="rId7"/>
    <p:sldId id="272" r:id="rId8"/>
    <p:sldId id="274" r:id="rId9"/>
    <p:sldId id="273" r:id="rId10"/>
    <p:sldId id="259" r:id="rId11"/>
    <p:sldId id="260" r:id="rId12"/>
    <p:sldId id="261" r:id="rId13"/>
    <p:sldId id="269" r:id="rId14"/>
    <p:sldId id="268"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7272"/>
    <a:srgbClr val="009242"/>
    <a:srgbClr val="685135"/>
    <a:srgbClr val="BDA07D"/>
    <a:srgbClr val="F5F9F9"/>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717604133994469E-2"/>
          <c:y val="1.2737743702538331E-3"/>
          <c:w val="0.89829115901857881"/>
          <c:h val="0.80787851462750515"/>
        </c:manualLayout>
      </c:layout>
      <c:lineChart>
        <c:grouping val="stacked"/>
        <c:varyColors val="0"/>
        <c:ser>
          <c:idx val="0"/>
          <c:order val="0"/>
          <c:tx>
            <c:strRef>
              <c:f>Sheet1!$B$1</c:f>
              <c:strCache>
                <c:ptCount val="1"/>
                <c:pt idx="0">
                  <c:v>Series 1</c:v>
                </c:pt>
              </c:strCache>
            </c:strRef>
          </c:tx>
          <c:spPr>
            <a:ln w="19050" cap="rnd" cmpd="sng" algn="ctr">
              <a:solidFill>
                <a:schemeClr val="accent5">
                  <a:lumMod val="50000"/>
                </a:schemeClr>
              </a:solidFill>
              <a:round/>
            </a:ln>
            <a:effectLst/>
          </c:spPr>
          <c:marker>
            <c:symbol val="none"/>
          </c:marker>
          <c:dLbls>
            <c:dLbl>
              <c:idx val="0"/>
              <c:layout>
                <c:manualLayout>
                  <c:x val="-3.0676454742969976E-2"/>
                  <c:y val="-2.75047104523806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49A-4FCA-8B48-2851BB72F648}"/>
                </c:ext>
              </c:extLst>
            </c:dLbl>
            <c:dLbl>
              <c:idx val="1"/>
              <c:layout>
                <c:manualLayout>
                  <c:x val="-1.136160517389855E-2"/>
                  <c:y val="-5.0008564458873861E-2"/>
                </c:manualLayout>
              </c:layout>
              <c:showLegendKey val="0"/>
              <c:showVal val="1"/>
              <c:showCatName val="0"/>
              <c:showSerName val="0"/>
              <c:showPercent val="0"/>
              <c:showBubbleSize val="0"/>
              <c:extLst>
                <c:ext xmlns:c15="http://schemas.microsoft.com/office/drawing/2012/chart" uri="{CE6537A1-D6FC-4f65-9D91-7224C49458BB}">
                  <c15:layout>
                    <c:manualLayout>
                      <c:w val="2.6762321619859943E-2"/>
                      <c:h val="5.4059258180042646E-2"/>
                    </c:manualLayout>
                  </c15:layout>
                </c:ext>
                <c:ext xmlns:c16="http://schemas.microsoft.com/office/drawing/2014/chart" uri="{C3380CC4-5D6E-409C-BE32-E72D297353CC}">
                  <c16:uniqueId val="{00000009-449A-4FCA-8B48-2851BB72F648}"/>
                </c:ext>
              </c:extLst>
            </c:dLbl>
            <c:dLbl>
              <c:idx val="2"/>
              <c:layout>
                <c:manualLayout>
                  <c:x val="-9.0893199238430335E-3"/>
                  <c:y val="-5.75098491277050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49A-4FCA-8B48-2851BB72F64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5">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Q1</c:v>
                </c:pt>
                <c:pt idx="1">
                  <c:v>Q2</c:v>
                </c:pt>
                <c:pt idx="2">
                  <c:v>Q3</c:v>
                </c:pt>
                <c:pt idx="3">
                  <c:v>Q4</c:v>
                </c:pt>
              </c:strCache>
            </c:strRef>
          </c:cat>
          <c:val>
            <c:numRef>
              <c:f>Sheet1!$B$2:$B$5</c:f>
              <c:numCache>
                <c:formatCode>General</c:formatCode>
                <c:ptCount val="4"/>
                <c:pt idx="0">
                  <c:v>4.5</c:v>
                </c:pt>
                <c:pt idx="1">
                  <c:v>3.5</c:v>
                </c:pt>
                <c:pt idx="2">
                  <c:v>2.5</c:v>
                </c:pt>
                <c:pt idx="3">
                  <c:v>4.3</c:v>
                </c:pt>
              </c:numCache>
            </c:numRef>
          </c:val>
          <c:smooth val="0"/>
          <c:extLst>
            <c:ext xmlns:c16="http://schemas.microsoft.com/office/drawing/2014/chart" uri="{C3380CC4-5D6E-409C-BE32-E72D297353CC}">
              <c16:uniqueId val="{00000000-449A-4FCA-8B48-2851BB72F648}"/>
            </c:ext>
          </c:extLst>
        </c:ser>
        <c:ser>
          <c:idx val="1"/>
          <c:order val="1"/>
          <c:tx>
            <c:strRef>
              <c:f>Sheet1!$C$1</c:f>
              <c:strCache>
                <c:ptCount val="1"/>
                <c:pt idx="0">
                  <c:v>Series 2</c:v>
                </c:pt>
              </c:strCache>
            </c:strRef>
          </c:tx>
          <c:spPr>
            <a:ln w="19050" cap="rnd" cmpd="sng" algn="ctr">
              <a:solidFill>
                <a:schemeClr val="accent2">
                  <a:shade val="95000"/>
                  <a:satMod val="105000"/>
                </a:schemeClr>
              </a:solidFill>
              <a:round/>
            </a:ln>
            <a:effectLst/>
          </c:spPr>
          <c:marker>
            <c:symbol val="none"/>
          </c:marker>
          <c:dLbls>
            <c:dLbl>
              <c:idx val="0"/>
              <c:layout>
                <c:manualLayout>
                  <c:x val="-2.7267915040623713E-2"/>
                  <c:y val="-3.2505566898268057E-2"/>
                </c:manualLayout>
              </c:layout>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2.6762321619859943E-2"/>
                      <c:h val="5.9060114625930034E-2"/>
                    </c:manualLayout>
                  </c15:layout>
                </c:ext>
                <c:ext xmlns:c16="http://schemas.microsoft.com/office/drawing/2014/chart" uri="{C3380CC4-5D6E-409C-BE32-E72D297353CC}">
                  <c16:uniqueId val="{00000006-449A-4FCA-8B48-2851BB72F648}"/>
                </c:ext>
              </c:extLst>
            </c:dLbl>
            <c:dLbl>
              <c:idx val="1"/>
              <c:layout>
                <c:manualLayout>
                  <c:x val="-1.0225484914323318E-2"/>
                  <c:y val="-6.00102773506486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9A-4FCA-8B48-2851BB72F648}"/>
                </c:ext>
              </c:extLst>
            </c:dLbl>
            <c:dLbl>
              <c:idx val="2"/>
              <c:layout>
                <c:manualLayout>
                  <c:x val="-1.0225484914323402E-2"/>
                  <c:y val="-5.250899268181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49A-4FCA-8B48-2851BB72F64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Q1</c:v>
                </c:pt>
                <c:pt idx="1">
                  <c:v>Q2</c:v>
                </c:pt>
                <c:pt idx="2">
                  <c:v>Q3</c:v>
                </c:pt>
                <c:pt idx="3">
                  <c:v>Q4</c:v>
                </c:pt>
              </c:strCache>
            </c:strRef>
          </c:cat>
          <c:val>
            <c:numRef>
              <c:f>Sheet1!$C$2:$C$5</c:f>
              <c:numCache>
                <c:formatCode>General</c:formatCode>
                <c:ptCount val="4"/>
                <c:pt idx="0">
                  <c:v>2.8</c:v>
                </c:pt>
                <c:pt idx="1">
                  <c:v>1.8</c:v>
                </c:pt>
                <c:pt idx="2">
                  <c:v>4.4000000000000004</c:v>
                </c:pt>
                <c:pt idx="3">
                  <c:v>2.4</c:v>
                </c:pt>
              </c:numCache>
            </c:numRef>
          </c:val>
          <c:smooth val="0"/>
          <c:extLst>
            <c:ext xmlns:c16="http://schemas.microsoft.com/office/drawing/2014/chart" uri="{C3380CC4-5D6E-409C-BE32-E72D297353CC}">
              <c16:uniqueId val="{00000001-449A-4FCA-8B48-2851BB72F648}"/>
            </c:ext>
          </c:extLst>
        </c:ser>
        <c:ser>
          <c:idx val="2"/>
          <c:order val="2"/>
          <c:tx>
            <c:strRef>
              <c:f>Sheet1!$D$1</c:f>
              <c:strCache>
                <c:ptCount val="1"/>
                <c:pt idx="0">
                  <c:v>Series 3</c:v>
                </c:pt>
              </c:strCache>
            </c:strRef>
          </c:tx>
          <c:spPr>
            <a:ln w="19050" cap="rnd" cmpd="sng" algn="ctr">
              <a:solidFill>
                <a:schemeClr val="accent3">
                  <a:shade val="95000"/>
                  <a:satMod val="105000"/>
                </a:schemeClr>
              </a:solidFill>
              <a:round/>
            </a:ln>
            <a:effectLst/>
          </c:spPr>
          <c:marker>
            <c:symbol val="none"/>
          </c:marker>
          <c:dLbls>
            <c:dLbl>
              <c:idx val="0"/>
              <c:layout>
                <c:manualLayout>
                  <c:x val="-1.7042474857205531E-2"/>
                  <c:y val="-3.25055668982680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9A-4FCA-8B48-2851BB72F648}"/>
                </c:ext>
              </c:extLst>
            </c:dLbl>
            <c:dLbl>
              <c:idx val="1"/>
              <c:layout>
                <c:manualLayout>
                  <c:x val="-4.5446599619214751E-3"/>
                  <c:y val="-5.50094209047612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9A-4FCA-8B48-2851BB72F648}"/>
                </c:ext>
              </c:extLst>
            </c:dLbl>
            <c:dLbl>
              <c:idx val="2"/>
              <c:layout>
                <c:manualLayout>
                  <c:x val="-4.5446599619215584E-3"/>
                  <c:y val="-5.50094209047612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49A-4FCA-8B48-2851BB72F648}"/>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Sheet1!$A$2:$A$5</c:f>
              <c:strCache>
                <c:ptCount val="4"/>
                <c:pt idx="0">
                  <c:v>Q1</c:v>
                </c:pt>
                <c:pt idx="1">
                  <c:v>Q2</c:v>
                </c:pt>
                <c:pt idx="2">
                  <c:v>Q3</c:v>
                </c:pt>
                <c:pt idx="3">
                  <c:v>Q4</c:v>
                </c:pt>
              </c:strCache>
            </c:strRef>
          </c:cat>
          <c:val>
            <c:numRef>
              <c:f>Sheet1!$D$2:$D$5</c:f>
              <c:numCache>
                <c:formatCode>General</c:formatCode>
                <c:ptCount val="4"/>
                <c:pt idx="0">
                  <c:v>5</c:v>
                </c:pt>
                <c:pt idx="1">
                  <c:v>3</c:v>
                </c:pt>
                <c:pt idx="2">
                  <c:v>2</c:v>
                </c:pt>
                <c:pt idx="3">
                  <c:v>2</c:v>
                </c:pt>
              </c:numCache>
            </c:numRef>
          </c:val>
          <c:smooth val="0"/>
          <c:extLst>
            <c:ext xmlns:c16="http://schemas.microsoft.com/office/drawing/2014/chart" uri="{C3380CC4-5D6E-409C-BE32-E72D297353CC}">
              <c16:uniqueId val="{00000002-449A-4FCA-8B48-2851BB72F648}"/>
            </c:ext>
          </c:extLst>
        </c:ser>
        <c:dLbls>
          <c:showLegendKey val="0"/>
          <c:showVal val="1"/>
          <c:showCatName val="0"/>
          <c:showSerName val="0"/>
          <c:showPercent val="0"/>
          <c:showBubbleSize val="0"/>
        </c:dLbls>
        <c:smooth val="0"/>
        <c:axId val="864192000"/>
        <c:axId val="864182432"/>
      </c:lineChart>
      <c:catAx>
        <c:axId val="864192000"/>
        <c:scaling>
          <c:orientation val="minMax"/>
        </c:scaling>
        <c:delete val="0"/>
        <c:axPos val="b"/>
        <c:numFmt formatCode="\Q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1" i="0" u="none" strike="noStrike" kern="1200" cap="all" spc="200" baseline="0">
                <a:solidFill>
                  <a:schemeClr val="dk1">
                    <a:lumMod val="65000"/>
                    <a:lumOff val="35000"/>
                  </a:schemeClr>
                </a:solidFill>
                <a:latin typeface="+mn-lt"/>
                <a:ea typeface="+mn-ea"/>
                <a:cs typeface="+mn-cs"/>
              </a:defRPr>
            </a:pPr>
            <a:endParaRPr lang="en-US"/>
          </a:p>
        </c:txPr>
        <c:crossAx val="864182432"/>
        <c:crosses val="autoZero"/>
        <c:auto val="1"/>
        <c:lblAlgn val="ctr"/>
        <c:lblOffset val="100"/>
        <c:noMultiLvlLbl val="0"/>
      </c:catAx>
      <c:valAx>
        <c:axId val="864182432"/>
        <c:scaling>
          <c:orientation val="minMax"/>
        </c:scaling>
        <c:delete val="1"/>
        <c:axPos val="l"/>
        <c:numFmt formatCode="General" sourceLinked="1"/>
        <c:majorTickMark val="none"/>
        <c:minorTickMark val="none"/>
        <c:tickLblPos val="nextTo"/>
        <c:crossAx val="864192000"/>
        <c:crosses val="autoZero"/>
        <c:crossBetween val="between"/>
      </c:valAx>
      <c:spPr>
        <a:noFill/>
        <a:ln>
          <a:noFill/>
        </a:ln>
        <a:effectLst/>
      </c:spPr>
    </c:plotArea>
    <c:legend>
      <c:legendPos val="b"/>
      <c:layout>
        <c:manualLayout>
          <c:xMode val="edge"/>
          <c:yMode val="edge"/>
          <c:x val="0.39553686339802774"/>
          <c:y val="0.9357229596126192"/>
          <c:w val="0.25319061073251869"/>
          <c:h val="5.725237016799376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273684479E-2"/>
          <c:y val="2.9516296476231343E-2"/>
          <c:w val="0.94546628937007871"/>
          <c:h val="0.79350175371289378"/>
        </c:manualLayout>
      </c:layout>
      <c:barChart>
        <c:barDir val="col"/>
        <c:grouping val="clustered"/>
        <c:varyColors val="0"/>
        <c:ser>
          <c:idx val="0"/>
          <c:order val="0"/>
          <c:tx>
            <c:strRef>
              <c:f>Sheet1!$B$1</c:f>
              <c:strCache>
                <c:ptCount val="1"/>
                <c:pt idx="0">
                  <c:v>Q1</c:v>
                </c:pt>
              </c:strCache>
            </c:strRef>
          </c:tx>
          <c:spPr>
            <a:solidFill>
              <a:schemeClr val="accent2">
                <a:alpha val="7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Sheet1!$B$2:$B$5</c:f>
              <c:numCache>
                <c:formatCode>General</c:formatCode>
                <c:ptCount val="4"/>
                <c:pt idx="0">
                  <c:v>4.5</c:v>
                </c:pt>
                <c:pt idx="1">
                  <c:v>2.2999999999999998</c:v>
                </c:pt>
                <c:pt idx="2">
                  <c:v>1.7</c:v>
                </c:pt>
                <c:pt idx="3">
                  <c:v>5</c:v>
                </c:pt>
              </c:numCache>
            </c:numRef>
          </c:val>
          <c:extLst>
            <c:ext xmlns:c16="http://schemas.microsoft.com/office/drawing/2014/chart" uri="{C3380CC4-5D6E-409C-BE32-E72D297353CC}">
              <c16:uniqueId val="{00000000-75A0-4CAC-A38D-AC6C91E53E35}"/>
            </c:ext>
          </c:extLst>
        </c:ser>
        <c:ser>
          <c:idx val="1"/>
          <c:order val="1"/>
          <c:tx>
            <c:strRef>
              <c:f>Sheet1!$C$1</c:f>
              <c:strCache>
                <c:ptCount val="1"/>
                <c:pt idx="0">
                  <c:v>Q2</c:v>
                </c:pt>
              </c:strCache>
            </c:strRef>
          </c:tx>
          <c:spPr>
            <a:solidFill>
              <a:schemeClr val="accent4">
                <a:alpha val="7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Sheet1!$C$2:$C$5</c:f>
              <c:numCache>
                <c:formatCode>General</c:formatCode>
                <c:ptCount val="4"/>
                <c:pt idx="0">
                  <c:v>2.2999999999999998</c:v>
                </c:pt>
                <c:pt idx="1">
                  <c:v>5.0999999999999996</c:v>
                </c:pt>
                <c:pt idx="2">
                  <c:v>4.4000000000000004</c:v>
                </c:pt>
                <c:pt idx="3">
                  <c:v>3</c:v>
                </c:pt>
              </c:numCache>
            </c:numRef>
          </c:val>
          <c:extLst>
            <c:ext xmlns:c16="http://schemas.microsoft.com/office/drawing/2014/chart" uri="{C3380CC4-5D6E-409C-BE32-E72D297353CC}">
              <c16:uniqueId val="{00000001-75A0-4CAC-A38D-AC6C91E53E35}"/>
            </c:ext>
          </c:extLst>
        </c:ser>
        <c:ser>
          <c:idx val="2"/>
          <c:order val="2"/>
          <c:tx>
            <c:strRef>
              <c:f>Sheet1!$D$1</c:f>
              <c:strCache>
                <c:ptCount val="1"/>
                <c:pt idx="0">
                  <c:v>Q3</c:v>
                </c:pt>
              </c:strCache>
            </c:strRef>
          </c:tx>
          <c:spPr>
            <a:solidFill>
              <a:schemeClr val="accent6">
                <a:lumMod val="5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Sheet1!$D$2:$D$5</c:f>
              <c:numCache>
                <c:formatCode>General</c:formatCode>
                <c:ptCount val="4"/>
                <c:pt idx="0">
                  <c:v>1.7</c:v>
                </c:pt>
                <c:pt idx="1">
                  <c:v>1.7</c:v>
                </c:pt>
                <c:pt idx="2">
                  <c:v>2.5</c:v>
                </c:pt>
                <c:pt idx="3">
                  <c:v>2.8</c:v>
                </c:pt>
              </c:numCache>
            </c:numRef>
          </c:val>
          <c:extLst>
            <c:ext xmlns:c16="http://schemas.microsoft.com/office/drawing/2014/chart" uri="{C3380CC4-5D6E-409C-BE32-E72D297353CC}">
              <c16:uniqueId val="{00000002-75A0-4CAC-A38D-AC6C91E53E35}"/>
            </c:ext>
          </c:extLst>
        </c:ser>
        <c:ser>
          <c:idx val="3"/>
          <c:order val="3"/>
          <c:tx>
            <c:strRef>
              <c:f>Sheet1!$E$1</c:f>
              <c:strCache>
                <c:ptCount val="1"/>
                <c:pt idx="0">
                  <c:v>Q4</c:v>
                </c:pt>
              </c:strCache>
            </c:strRef>
          </c:tx>
          <c:spPr>
            <a:solidFill>
              <a:schemeClr val="accent2">
                <a:lumMod val="60000"/>
                <a:alpha val="7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B2B</c:v>
                </c:pt>
                <c:pt idx="1">
                  <c:v>Supply chain</c:v>
                </c:pt>
                <c:pt idx="2">
                  <c:v>ROI</c:v>
                </c:pt>
                <c:pt idx="3">
                  <c:v>E-commerce</c:v>
                </c:pt>
              </c:strCache>
            </c:strRef>
          </c:cat>
          <c:val>
            <c:numRef>
              <c:f>Sheet1!$E$2:$E$5</c:f>
              <c:numCache>
                <c:formatCode>General</c:formatCode>
                <c:ptCount val="4"/>
                <c:pt idx="0">
                  <c:v>5</c:v>
                </c:pt>
                <c:pt idx="1">
                  <c:v>2.2000000000000002</c:v>
                </c:pt>
                <c:pt idx="2">
                  <c:v>1.7</c:v>
                </c:pt>
                <c:pt idx="3">
                  <c:v>7</c:v>
                </c:pt>
              </c:numCache>
            </c:numRef>
          </c:val>
          <c:extLst>
            <c:ext xmlns:c16="http://schemas.microsoft.com/office/drawing/2014/chart" uri="{C3380CC4-5D6E-409C-BE32-E72D297353CC}">
              <c16:uniqueId val="{00000001-670A-4CAC-8BCB-5FE9BF858C18}"/>
            </c:ext>
          </c:extLst>
        </c:ser>
        <c:dLbls>
          <c:dLblPos val="inEnd"/>
          <c:showLegendKey val="0"/>
          <c:showVal val="1"/>
          <c:showCatName val="0"/>
          <c:showSerName val="0"/>
          <c:showPercent val="0"/>
          <c:showBubbleSize val="0"/>
        </c:dLbls>
        <c:gapWidth val="80"/>
        <c:overlap val="25"/>
        <c:axId val="40942159"/>
        <c:axId val="40955887"/>
      </c:barChart>
      <c:catAx>
        <c:axId val="409421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0942159"/>
        <c:crosses val="autoZero"/>
        <c:crossBetween val="between"/>
      </c:valAx>
      <c:spPr>
        <a:noFill/>
        <a:ln>
          <a:noFill/>
        </a:ln>
        <a:effectLst/>
      </c:spPr>
    </c:plotArea>
    <c:legend>
      <c:legendPos val="b"/>
      <c:layout>
        <c:manualLayout>
          <c:xMode val="edge"/>
          <c:yMode val="edge"/>
          <c:x val="0.37934233757088914"/>
          <c:y val="0.9355122638051081"/>
          <c:w val="0.17920789347710683"/>
          <c:h val="6.448773619489174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33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cs:styleClr val="auto"/>
    </cs:fontRef>
    <cs:spPr/>
    <cs:defRPr sz="1197"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915"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BBB1A4-830B-40B0-93F8-C4D2DFE8B956}" type="doc">
      <dgm:prSet loTypeId="urn:microsoft.com/office/officeart/2005/8/layout/vList3" loCatId="list" qsTypeId="urn:microsoft.com/office/officeart/2005/8/quickstyle/3d2" qsCatId="3D" csTypeId="urn:microsoft.com/office/officeart/2005/8/colors/accent0_2" csCatId="mainScheme" phldr="1"/>
      <dgm:spPr/>
      <dgm:t>
        <a:bodyPr/>
        <a:lstStyle/>
        <a:p>
          <a:endParaRPr lang="en-US"/>
        </a:p>
      </dgm:t>
    </dgm:pt>
    <dgm:pt modelId="{04AD5982-924F-40F4-AE72-62F2D2134FBC}">
      <dgm:prSet phldrT="[Text]" custT="1"/>
      <dgm:spPr/>
      <dgm:t>
        <a:bodyPr/>
        <a:lstStyle/>
        <a:p>
          <a:pPr>
            <a:buClrTx/>
            <a:buSzTx/>
            <a:buFontTx/>
            <a:buNone/>
          </a:pPr>
          <a:r>
            <a:rPr lang="en-US" sz="1600" dirty="0">
              <a:latin typeface="Calibri" panose="020F0502020204030204" pitchFamily="34" charset="0"/>
              <a:cs typeface="Calibri" panose="020F0502020204030204" pitchFamily="34" charset="0"/>
            </a:rPr>
            <a:t>Capturing and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Processing Video</a:t>
          </a:r>
          <a:endParaRPr lang="en-US" sz="1600" dirty="0"/>
        </a:p>
      </dgm:t>
    </dgm:pt>
    <dgm:pt modelId="{90BD9BC4-4885-48F9-9B8D-81166216598E}" type="parTrans" cxnId="{D80C3AE1-AFF6-4C19-8724-5844C50B5A21}">
      <dgm:prSet/>
      <dgm:spPr/>
      <dgm:t>
        <a:bodyPr/>
        <a:lstStyle/>
        <a:p>
          <a:endParaRPr lang="en-US" sz="2000"/>
        </a:p>
      </dgm:t>
    </dgm:pt>
    <dgm:pt modelId="{E51B17F2-9E6A-466B-8DD5-FA78B3E06898}" type="sibTrans" cxnId="{D80C3AE1-AFF6-4C19-8724-5844C50B5A21}">
      <dgm:prSet/>
      <dgm:spPr/>
      <dgm:t>
        <a:bodyPr/>
        <a:lstStyle/>
        <a:p>
          <a:endParaRPr lang="en-US" sz="2000"/>
        </a:p>
      </dgm:t>
    </dgm:pt>
    <dgm:pt modelId="{264AD32A-D671-406F-880E-BDAA7CD8AECC}">
      <dgm:prSet phldrT="[Text]" custT="1"/>
      <dgm:spPr/>
      <dgm:t>
        <a:bodyPr/>
        <a:lstStyle/>
        <a:p>
          <a:r>
            <a:rPr lang="en-US" sz="1600" dirty="0">
              <a:latin typeface="Calibri" panose="020F0502020204030204" pitchFamily="34" charset="0"/>
              <a:cs typeface="Calibri" panose="020F0502020204030204" pitchFamily="34" charset="0"/>
            </a:rPr>
            <a:t>Road Segmentation</a:t>
          </a:r>
        </a:p>
      </dgm:t>
    </dgm:pt>
    <dgm:pt modelId="{6742812C-9D72-40B6-B044-0AEC81A4DB81}" type="parTrans" cxnId="{AD85CC3F-FD43-4778-84F1-8E3C1895D23B}">
      <dgm:prSet/>
      <dgm:spPr/>
      <dgm:t>
        <a:bodyPr/>
        <a:lstStyle/>
        <a:p>
          <a:endParaRPr lang="en-US" sz="2000"/>
        </a:p>
      </dgm:t>
    </dgm:pt>
    <dgm:pt modelId="{91525824-0BFE-4B2C-A435-0D4233C30818}" type="sibTrans" cxnId="{AD85CC3F-FD43-4778-84F1-8E3C1895D23B}">
      <dgm:prSet/>
      <dgm:spPr/>
      <dgm:t>
        <a:bodyPr/>
        <a:lstStyle/>
        <a:p>
          <a:endParaRPr lang="en-US" sz="2000"/>
        </a:p>
      </dgm:t>
    </dgm:pt>
    <dgm:pt modelId="{23DDEE41-5258-416C-B5E5-D5E92D3433A0}">
      <dgm:prSet phldrT="[Text]" custT="1"/>
      <dgm:spPr/>
      <dgm:t>
        <a:bodyPr/>
        <a:lstStyle/>
        <a:p>
          <a:r>
            <a:rPr lang="en-US" sz="1600" dirty="0">
              <a:latin typeface="Calibri" panose="020F0502020204030204" pitchFamily="34" charset="0"/>
              <a:cs typeface="Calibri" panose="020F0502020204030204" pitchFamily="34" charset="0"/>
            </a:rPr>
            <a:t>Lane Marking</a:t>
          </a:r>
        </a:p>
      </dgm:t>
    </dgm:pt>
    <dgm:pt modelId="{D71EDED7-6CC3-46B8-B762-B595E2166067}" type="parTrans" cxnId="{1E93A97E-7205-4A8B-A92D-DED3CBCB316C}">
      <dgm:prSet/>
      <dgm:spPr/>
      <dgm:t>
        <a:bodyPr/>
        <a:lstStyle/>
        <a:p>
          <a:endParaRPr lang="en-US" sz="2000"/>
        </a:p>
      </dgm:t>
    </dgm:pt>
    <dgm:pt modelId="{501FE296-9451-402D-9E03-CF9B880A90EE}" type="sibTrans" cxnId="{1E93A97E-7205-4A8B-A92D-DED3CBCB316C}">
      <dgm:prSet/>
      <dgm:spPr/>
      <dgm:t>
        <a:bodyPr/>
        <a:lstStyle/>
        <a:p>
          <a:endParaRPr lang="en-US" sz="2000"/>
        </a:p>
      </dgm:t>
    </dgm:pt>
    <dgm:pt modelId="{D86A464B-B8FE-4ACE-AEF4-971209104CB5}">
      <dgm:prSet custT="1"/>
      <dgm:spPr/>
      <dgm:t>
        <a:bodyPr/>
        <a:lstStyle/>
        <a:p>
          <a:r>
            <a:rPr lang="en-US" sz="1600" dirty="0">
              <a:latin typeface="Calibri" panose="020F0502020204030204" pitchFamily="34" charset="0"/>
              <a:cs typeface="Calibri" panose="020F0502020204030204" pitchFamily="34" charset="0"/>
            </a:rPr>
            <a:t>Bird’s Eye View</a:t>
          </a:r>
        </a:p>
      </dgm:t>
    </dgm:pt>
    <dgm:pt modelId="{F514EA18-0BBF-4F4B-8538-25B1FC5C14C7}" type="parTrans" cxnId="{61BEC9F2-7131-44DD-86DB-9D2E084E48C8}">
      <dgm:prSet/>
      <dgm:spPr/>
      <dgm:t>
        <a:bodyPr/>
        <a:lstStyle/>
        <a:p>
          <a:endParaRPr lang="en-US" sz="2000"/>
        </a:p>
      </dgm:t>
    </dgm:pt>
    <dgm:pt modelId="{86200BD9-9D34-4F50-8DB6-028FB72DE856}" type="sibTrans" cxnId="{61BEC9F2-7131-44DD-86DB-9D2E084E48C8}">
      <dgm:prSet/>
      <dgm:spPr/>
      <dgm:t>
        <a:bodyPr/>
        <a:lstStyle/>
        <a:p>
          <a:endParaRPr lang="en-US" sz="2000"/>
        </a:p>
      </dgm:t>
    </dgm:pt>
    <dgm:pt modelId="{D870BE06-1536-48CB-BA1D-FFBD97B75CBB}">
      <dgm:prSet custT="1"/>
      <dgm:spPr/>
      <dgm:t>
        <a:bodyPr/>
        <a:lstStyle/>
        <a:p>
          <a:r>
            <a:rPr lang="en-US" sz="1600" dirty="0">
              <a:latin typeface="Calibri" panose="020F0502020204030204" pitchFamily="34" charset="0"/>
              <a:cs typeface="Calibri" panose="020F0502020204030204" pitchFamily="34" charset="0"/>
            </a:rPr>
            <a:t>Image Framing, ROI</a:t>
          </a:r>
        </a:p>
      </dgm:t>
    </dgm:pt>
    <dgm:pt modelId="{50C8A782-DD67-42AD-A642-00949800B7F0}" type="parTrans" cxnId="{693B997D-8401-4626-92F7-CDFD8A3236B6}">
      <dgm:prSet/>
      <dgm:spPr/>
      <dgm:t>
        <a:bodyPr/>
        <a:lstStyle/>
        <a:p>
          <a:endParaRPr lang="en-US" sz="2000"/>
        </a:p>
      </dgm:t>
    </dgm:pt>
    <dgm:pt modelId="{A2CC1635-4400-4704-83A8-983B7CC608F3}" type="sibTrans" cxnId="{693B997D-8401-4626-92F7-CDFD8A3236B6}">
      <dgm:prSet/>
      <dgm:spPr/>
      <dgm:t>
        <a:bodyPr/>
        <a:lstStyle/>
        <a:p>
          <a:endParaRPr lang="en-US" sz="2000"/>
        </a:p>
      </dgm:t>
    </dgm:pt>
    <dgm:pt modelId="{300455BE-25C6-48C2-8437-42A40F9F14A1}" type="pres">
      <dgm:prSet presAssocID="{DEBBB1A4-830B-40B0-93F8-C4D2DFE8B956}" presName="linearFlow" presStyleCnt="0">
        <dgm:presLayoutVars>
          <dgm:dir/>
          <dgm:resizeHandles val="exact"/>
        </dgm:presLayoutVars>
      </dgm:prSet>
      <dgm:spPr/>
    </dgm:pt>
    <dgm:pt modelId="{42A27452-0943-4255-B47F-21FE6BFDC36A}" type="pres">
      <dgm:prSet presAssocID="{04AD5982-924F-40F4-AE72-62F2D2134FBC}" presName="composite" presStyleCnt="0"/>
      <dgm:spPr/>
    </dgm:pt>
    <dgm:pt modelId="{8D2F225E-E709-4B0B-8E95-875C702F2812}" type="pres">
      <dgm:prSet presAssocID="{04AD5982-924F-40F4-AE72-62F2D2134FBC}"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BA5314CE-0C55-4B8F-B85B-AC440119A54B}" type="pres">
      <dgm:prSet presAssocID="{04AD5982-924F-40F4-AE72-62F2D2134FBC}" presName="txShp" presStyleLbl="node1" presStyleIdx="0" presStyleCnt="5">
        <dgm:presLayoutVars>
          <dgm:bulletEnabled val="1"/>
        </dgm:presLayoutVars>
      </dgm:prSet>
      <dgm:spPr/>
    </dgm:pt>
    <dgm:pt modelId="{B7A4987C-2287-4C80-9AF8-16FE2CA715FB}" type="pres">
      <dgm:prSet presAssocID="{E51B17F2-9E6A-466B-8DD5-FA78B3E06898}" presName="spacing" presStyleCnt="0"/>
      <dgm:spPr/>
    </dgm:pt>
    <dgm:pt modelId="{C83B8D40-8980-4082-8ECE-30B8D9E09FBA}" type="pres">
      <dgm:prSet presAssocID="{D870BE06-1536-48CB-BA1D-FFBD97B75CBB}" presName="composite" presStyleCnt="0"/>
      <dgm:spPr/>
    </dgm:pt>
    <dgm:pt modelId="{C1410CE1-3376-4D04-BA34-FFD469FE53D4}" type="pres">
      <dgm:prSet presAssocID="{D870BE06-1536-48CB-BA1D-FFBD97B75CBB}"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377A451-9104-42AA-845A-F98D6867F513}" type="pres">
      <dgm:prSet presAssocID="{D870BE06-1536-48CB-BA1D-FFBD97B75CBB}" presName="txShp" presStyleLbl="node1" presStyleIdx="1" presStyleCnt="5">
        <dgm:presLayoutVars>
          <dgm:bulletEnabled val="1"/>
        </dgm:presLayoutVars>
      </dgm:prSet>
      <dgm:spPr/>
    </dgm:pt>
    <dgm:pt modelId="{F4EF1BAF-D8E3-410D-BBDB-035C33B04785}" type="pres">
      <dgm:prSet presAssocID="{A2CC1635-4400-4704-83A8-983B7CC608F3}" presName="spacing" presStyleCnt="0"/>
      <dgm:spPr/>
    </dgm:pt>
    <dgm:pt modelId="{7CA96353-CA52-4E21-A4C7-0199D5A99A3D}" type="pres">
      <dgm:prSet presAssocID="{D86A464B-B8FE-4ACE-AEF4-971209104CB5}" presName="composite" presStyleCnt="0"/>
      <dgm:spPr/>
    </dgm:pt>
    <dgm:pt modelId="{A1ACA69C-4276-41F3-AE5E-8F539C2719D4}" type="pres">
      <dgm:prSet presAssocID="{D86A464B-B8FE-4ACE-AEF4-971209104CB5}"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9B29F12-7311-4107-A08B-92792C762766}" type="pres">
      <dgm:prSet presAssocID="{D86A464B-B8FE-4ACE-AEF4-971209104CB5}" presName="txShp" presStyleLbl="node1" presStyleIdx="2" presStyleCnt="5">
        <dgm:presLayoutVars>
          <dgm:bulletEnabled val="1"/>
        </dgm:presLayoutVars>
      </dgm:prSet>
      <dgm:spPr/>
    </dgm:pt>
    <dgm:pt modelId="{FC17E097-3C34-44F7-B5E5-9D8BB143D25F}" type="pres">
      <dgm:prSet presAssocID="{86200BD9-9D34-4F50-8DB6-028FB72DE856}" presName="spacing" presStyleCnt="0"/>
      <dgm:spPr/>
    </dgm:pt>
    <dgm:pt modelId="{1658F938-C2F9-4102-9BD4-98A867825A49}" type="pres">
      <dgm:prSet presAssocID="{264AD32A-D671-406F-880E-BDAA7CD8AECC}" presName="composite" presStyleCnt="0"/>
      <dgm:spPr/>
    </dgm:pt>
    <dgm:pt modelId="{FFA5BAB8-3332-411C-8B26-10BF55E8FC6D}" type="pres">
      <dgm:prSet presAssocID="{264AD32A-D671-406F-880E-BDAA7CD8AECC}"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53478B87-4FE7-432F-859A-DA4B40F8C274}" type="pres">
      <dgm:prSet presAssocID="{264AD32A-D671-406F-880E-BDAA7CD8AECC}" presName="txShp" presStyleLbl="node1" presStyleIdx="3" presStyleCnt="5">
        <dgm:presLayoutVars>
          <dgm:bulletEnabled val="1"/>
        </dgm:presLayoutVars>
      </dgm:prSet>
      <dgm:spPr/>
    </dgm:pt>
    <dgm:pt modelId="{673BA3F0-3FE5-4EA4-B8D2-8A2CD78AB1A3}" type="pres">
      <dgm:prSet presAssocID="{91525824-0BFE-4B2C-A435-0D4233C30818}" presName="spacing" presStyleCnt="0"/>
      <dgm:spPr/>
    </dgm:pt>
    <dgm:pt modelId="{B80330F5-0039-47EE-82F1-D61115FBEE16}" type="pres">
      <dgm:prSet presAssocID="{23DDEE41-5258-416C-B5E5-D5E92D3433A0}" presName="composite" presStyleCnt="0"/>
      <dgm:spPr/>
    </dgm:pt>
    <dgm:pt modelId="{71F2899C-F289-48C1-A117-565B6E835B69}" type="pres">
      <dgm:prSet presAssocID="{23DDEE41-5258-416C-B5E5-D5E92D3433A0}"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3AADD0CC-C9E4-42BF-96BC-389C5779317B}" type="pres">
      <dgm:prSet presAssocID="{23DDEE41-5258-416C-B5E5-D5E92D3433A0}" presName="txShp" presStyleLbl="node1" presStyleIdx="4" presStyleCnt="5">
        <dgm:presLayoutVars>
          <dgm:bulletEnabled val="1"/>
        </dgm:presLayoutVars>
      </dgm:prSet>
      <dgm:spPr/>
    </dgm:pt>
  </dgm:ptLst>
  <dgm:cxnLst>
    <dgm:cxn modelId="{AD85CC3F-FD43-4778-84F1-8E3C1895D23B}" srcId="{DEBBB1A4-830B-40B0-93F8-C4D2DFE8B956}" destId="{264AD32A-D671-406F-880E-BDAA7CD8AECC}" srcOrd="3" destOrd="0" parTransId="{6742812C-9D72-40B6-B044-0AEC81A4DB81}" sibTransId="{91525824-0BFE-4B2C-A435-0D4233C30818}"/>
    <dgm:cxn modelId="{311D1641-6578-44F9-9293-2F34C34E8949}" type="presOf" srcId="{D86A464B-B8FE-4ACE-AEF4-971209104CB5}" destId="{79B29F12-7311-4107-A08B-92792C762766}" srcOrd="0" destOrd="0" presId="urn:microsoft.com/office/officeart/2005/8/layout/vList3"/>
    <dgm:cxn modelId="{2651CD5A-A35F-45B7-B601-87EF4A8859E7}" type="presOf" srcId="{04AD5982-924F-40F4-AE72-62F2D2134FBC}" destId="{BA5314CE-0C55-4B8F-B85B-AC440119A54B}" srcOrd="0" destOrd="0" presId="urn:microsoft.com/office/officeart/2005/8/layout/vList3"/>
    <dgm:cxn modelId="{693B997D-8401-4626-92F7-CDFD8A3236B6}" srcId="{DEBBB1A4-830B-40B0-93F8-C4D2DFE8B956}" destId="{D870BE06-1536-48CB-BA1D-FFBD97B75CBB}" srcOrd="1" destOrd="0" parTransId="{50C8A782-DD67-42AD-A642-00949800B7F0}" sibTransId="{A2CC1635-4400-4704-83A8-983B7CC608F3}"/>
    <dgm:cxn modelId="{1E93A97E-7205-4A8B-A92D-DED3CBCB316C}" srcId="{DEBBB1A4-830B-40B0-93F8-C4D2DFE8B956}" destId="{23DDEE41-5258-416C-B5E5-D5E92D3433A0}" srcOrd="4" destOrd="0" parTransId="{D71EDED7-6CC3-46B8-B762-B595E2166067}" sibTransId="{501FE296-9451-402D-9E03-CF9B880A90EE}"/>
    <dgm:cxn modelId="{DDAC56BE-3ECF-4E37-905F-67963E63C34B}" type="presOf" srcId="{23DDEE41-5258-416C-B5E5-D5E92D3433A0}" destId="{3AADD0CC-C9E4-42BF-96BC-389C5779317B}" srcOrd="0" destOrd="0" presId="urn:microsoft.com/office/officeart/2005/8/layout/vList3"/>
    <dgm:cxn modelId="{48E2DCC2-A049-4CA5-B457-B04B7187912C}" type="presOf" srcId="{D870BE06-1536-48CB-BA1D-FFBD97B75CBB}" destId="{1377A451-9104-42AA-845A-F98D6867F513}" srcOrd="0" destOrd="0" presId="urn:microsoft.com/office/officeart/2005/8/layout/vList3"/>
    <dgm:cxn modelId="{D80C3AE1-AFF6-4C19-8724-5844C50B5A21}" srcId="{DEBBB1A4-830B-40B0-93F8-C4D2DFE8B956}" destId="{04AD5982-924F-40F4-AE72-62F2D2134FBC}" srcOrd="0" destOrd="0" parTransId="{90BD9BC4-4885-48F9-9B8D-81166216598E}" sibTransId="{E51B17F2-9E6A-466B-8DD5-FA78B3E06898}"/>
    <dgm:cxn modelId="{61BEC9F2-7131-44DD-86DB-9D2E084E48C8}" srcId="{DEBBB1A4-830B-40B0-93F8-C4D2DFE8B956}" destId="{D86A464B-B8FE-4ACE-AEF4-971209104CB5}" srcOrd="2" destOrd="0" parTransId="{F514EA18-0BBF-4F4B-8538-25B1FC5C14C7}" sibTransId="{86200BD9-9D34-4F50-8DB6-028FB72DE856}"/>
    <dgm:cxn modelId="{2689E8FD-7F70-4A08-A81C-8951D1C1A9B3}" type="presOf" srcId="{264AD32A-D671-406F-880E-BDAA7CD8AECC}" destId="{53478B87-4FE7-432F-859A-DA4B40F8C274}" srcOrd="0" destOrd="0" presId="urn:microsoft.com/office/officeart/2005/8/layout/vList3"/>
    <dgm:cxn modelId="{B0341BFF-4EEF-4B4D-9A7B-450E97A34C67}" type="presOf" srcId="{DEBBB1A4-830B-40B0-93F8-C4D2DFE8B956}" destId="{300455BE-25C6-48C2-8437-42A40F9F14A1}" srcOrd="0" destOrd="0" presId="urn:microsoft.com/office/officeart/2005/8/layout/vList3"/>
    <dgm:cxn modelId="{F938458F-97AE-4AF9-9E04-DCC1CBC753FE}" type="presParOf" srcId="{300455BE-25C6-48C2-8437-42A40F9F14A1}" destId="{42A27452-0943-4255-B47F-21FE6BFDC36A}" srcOrd="0" destOrd="0" presId="urn:microsoft.com/office/officeart/2005/8/layout/vList3"/>
    <dgm:cxn modelId="{63ED7CE2-7818-45C9-A5E2-0773798CD36A}" type="presParOf" srcId="{42A27452-0943-4255-B47F-21FE6BFDC36A}" destId="{8D2F225E-E709-4B0B-8E95-875C702F2812}" srcOrd="0" destOrd="0" presId="urn:microsoft.com/office/officeart/2005/8/layout/vList3"/>
    <dgm:cxn modelId="{E43F4D05-3A8F-4763-80BD-6094AF57F9CE}" type="presParOf" srcId="{42A27452-0943-4255-B47F-21FE6BFDC36A}" destId="{BA5314CE-0C55-4B8F-B85B-AC440119A54B}" srcOrd="1" destOrd="0" presId="urn:microsoft.com/office/officeart/2005/8/layout/vList3"/>
    <dgm:cxn modelId="{918D1B47-F09F-448D-B92E-FEEEA977CF85}" type="presParOf" srcId="{300455BE-25C6-48C2-8437-42A40F9F14A1}" destId="{B7A4987C-2287-4C80-9AF8-16FE2CA715FB}" srcOrd="1" destOrd="0" presId="urn:microsoft.com/office/officeart/2005/8/layout/vList3"/>
    <dgm:cxn modelId="{AD9DAFCD-C3EF-4FDE-AC79-F1479A1DE0C5}" type="presParOf" srcId="{300455BE-25C6-48C2-8437-42A40F9F14A1}" destId="{C83B8D40-8980-4082-8ECE-30B8D9E09FBA}" srcOrd="2" destOrd="0" presId="urn:microsoft.com/office/officeart/2005/8/layout/vList3"/>
    <dgm:cxn modelId="{2463DAFF-039D-4E04-967E-797E89A019D8}" type="presParOf" srcId="{C83B8D40-8980-4082-8ECE-30B8D9E09FBA}" destId="{C1410CE1-3376-4D04-BA34-FFD469FE53D4}" srcOrd="0" destOrd="0" presId="urn:microsoft.com/office/officeart/2005/8/layout/vList3"/>
    <dgm:cxn modelId="{F667F45C-EF2C-43F9-B6AB-C72AB3883C6C}" type="presParOf" srcId="{C83B8D40-8980-4082-8ECE-30B8D9E09FBA}" destId="{1377A451-9104-42AA-845A-F98D6867F513}" srcOrd="1" destOrd="0" presId="urn:microsoft.com/office/officeart/2005/8/layout/vList3"/>
    <dgm:cxn modelId="{F247A6C1-4261-44E5-8755-B1FF0C332A8A}" type="presParOf" srcId="{300455BE-25C6-48C2-8437-42A40F9F14A1}" destId="{F4EF1BAF-D8E3-410D-BBDB-035C33B04785}" srcOrd="3" destOrd="0" presId="urn:microsoft.com/office/officeart/2005/8/layout/vList3"/>
    <dgm:cxn modelId="{312CC4DA-15F1-4364-94EB-AE97680B9AB7}" type="presParOf" srcId="{300455BE-25C6-48C2-8437-42A40F9F14A1}" destId="{7CA96353-CA52-4E21-A4C7-0199D5A99A3D}" srcOrd="4" destOrd="0" presId="urn:microsoft.com/office/officeart/2005/8/layout/vList3"/>
    <dgm:cxn modelId="{95FE0491-84A8-42A8-BFB8-0A8A825D1ABA}" type="presParOf" srcId="{7CA96353-CA52-4E21-A4C7-0199D5A99A3D}" destId="{A1ACA69C-4276-41F3-AE5E-8F539C2719D4}" srcOrd="0" destOrd="0" presId="urn:microsoft.com/office/officeart/2005/8/layout/vList3"/>
    <dgm:cxn modelId="{F64B5368-D40B-4499-92AD-C3CEDBE97BF8}" type="presParOf" srcId="{7CA96353-CA52-4E21-A4C7-0199D5A99A3D}" destId="{79B29F12-7311-4107-A08B-92792C762766}" srcOrd="1" destOrd="0" presId="urn:microsoft.com/office/officeart/2005/8/layout/vList3"/>
    <dgm:cxn modelId="{4BFBE929-C861-4912-A283-EECCBC1AC2AA}" type="presParOf" srcId="{300455BE-25C6-48C2-8437-42A40F9F14A1}" destId="{FC17E097-3C34-44F7-B5E5-9D8BB143D25F}" srcOrd="5" destOrd="0" presId="urn:microsoft.com/office/officeart/2005/8/layout/vList3"/>
    <dgm:cxn modelId="{AE585F85-E31F-4757-A5A9-1620276E29F7}" type="presParOf" srcId="{300455BE-25C6-48C2-8437-42A40F9F14A1}" destId="{1658F938-C2F9-4102-9BD4-98A867825A49}" srcOrd="6" destOrd="0" presId="urn:microsoft.com/office/officeart/2005/8/layout/vList3"/>
    <dgm:cxn modelId="{C34EEDA7-8856-4454-A75C-CD792A015121}" type="presParOf" srcId="{1658F938-C2F9-4102-9BD4-98A867825A49}" destId="{FFA5BAB8-3332-411C-8B26-10BF55E8FC6D}" srcOrd="0" destOrd="0" presId="urn:microsoft.com/office/officeart/2005/8/layout/vList3"/>
    <dgm:cxn modelId="{4C469A5A-60E7-425D-AC05-752ABC7D5DC6}" type="presParOf" srcId="{1658F938-C2F9-4102-9BD4-98A867825A49}" destId="{53478B87-4FE7-432F-859A-DA4B40F8C274}" srcOrd="1" destOrd="0" presId="urn:microsoft.com/office/officeart/2005/8/layout/vList3"/>
    <dgm:cxn modelId="{C6C712D1-689C-455B-A506-63B846DEE914}" type="presParOf" srcId="{300455BE-25C6-48C2-8437-42A40F9F14A1}" destId="{673BA3F0-3FE5-4EA4-B8D2-8A2CD78AB1A3}" srcOrd="7" destOrd="0" presId="urn:microsoft.com/office/officeart/2005/8/layout/vList3"/>
    <dgm:cxn modelId="{DCAE24DB-9E83-4F9C-B0BB-09B4C2E65649}" type="presParOf" srcId="{300455BE-25C6-48C2-8437-42A40F9F14A1}" destId="{B80330F5-0039-47EE-82F1-D61115FBEE16}" srcOrd="8" destOrd="0" presId="urn:microsoft.com/office/officeart/2005/8/layout/vList3"/>
    <dgm:cxn modelId="{CE73A324-4FCA-492F-8F6F-D8DD2E5BA324}" type="presParOf" srcId="{B80330F5-0039-47EE-82F1-D61115FBEE16}" destId="{71F2899C-F289-48C1-A117-565B6E835B69}" srcOrd="0" destOrd="0" presId="urn:microsoft.com/office/officeart/2005/8/layout/vList3"/>
    <dgm:cxn modelId="{7CF388FD-86AF-43FD-9412-62E37365EB58}" type="presParOf" srcId="{B80330F5-0039-47EE-82F1-D61115FBEE16}" destId="{3AADD0CC-C9E4-42BF-96BC-389C5779317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314CE-0C55-4B8F-B85B-AC440119A54B}">
      <dsp:nvSpPr>
        <dsp:cNvPr id="0" name=""/>
        <dsp:cNvSpPr/>
      </dsp:nvSpPr>
      <dsp:spPr>
        <a:xfrm rot="10800000">
          <a:off x="990946" y="1664"/>
          <a:ext cx="3386824" cy="551497"/>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3195" tIns="60960" rIns="113792" bIns="60960" numCol="1" spcCol="1270" anchor="ctr" anchorCtr="0">
          <a:noAutofit/>
        </a:bodyPr>
        <a:lstStyle/>
        <a:p>
          <a:pPr marL="0" lvl="0" indent="0" algn="ctr" defTabSz="711200">
            <a:lnSpc>
              <a:spcPct val="90000"/>
            </a:lnSpc>
            <a:spcBef>
              <a:spcPct val="0"/>
            </a:spcBef>
            <a:spcAft>
              <a:spcPct val="35000"/>
            </a:spcAft>
            <a:buClrTx/>
            <a:buSzTx/>
            <a:buFontTx/>
            <a:buNone/>
          </a:pPr>
          <a:r>
            <a:rPr lang="en-US" sz="1600" kern="1200" dirty="0">
              <a:latin typeface="Calibri" panose="020F0502020204030204" pitchFamily="34" charset="0"/>
              <a:cs typeface="Calibri" panose="020F0502020204030204" pitchFamily="34" charset="0"/>
            </a:rPr>
            <a:t>Capturing and </a:t>
          </a:r>
          <a:br>
            <a:rPr lang="en-US" sz="1600" kern="1200" dirty="0">
              <a:latin typeface="Calibri" panose="020F0502020204030204" pitchFamily="34" charset="0"/>
              <a:cs typeface="Calibri" panose="020F0502020204030204" pitchFamily="34" charset="0"/>
            </a:rPr>
          </a:br>
          <a:r>
            <a:rPr lang="en-US" sz="1600" kern="1200" dirty="0">
              <a:latin typeface="Calibri" panose="020F0502020204030204" pitchFamily="34" charset="0"/>
              <a:cs typeface="Calibri" panose="020F0502020204030204" pitchFamily="34" charset="0"/>
            </a:rPr>
            <a:t>Processing Video</a:t>
          </a:r>
          <a:endParaRPr lang="en-US" sz="1600" kern="1200" dirty="0"/>
        </a:p>
      </dsp:txBody>
      <dsp:txXfrm rot="10800000">
        <a:off x="1128820" y="1664"/>
        <a:ext cx="3248950" cy="551497"/>
      </dsp:txXfrm>
    </dsp:sp>
    <dsp:sp modelId="{8D2F225E-E709-4B0B-8E95-875C702F2812}">
      <dsp:nvSpPr>
        <dsp:cNvPr id="0" name=""/>
        <dsp:cNvSpPr/>
      </dsp:nvSpPr>
      <dsp:spPr>
        <a:xfrm>
          <a:off x="715197" y="1664"/>
          <a:ext cx="551497" cy="55149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377A451-9104-42AA-845A-F98D6867F513}">
      <dsp:nvSpPr>
        <dsp:cNvPr id="0" name=""/>
        <dsp:cNvSpPr/>
      </dsp:nvSpPr>
      <dsp:spPr>
        <a:xfrm rot="10800000">
          <a:off x="990946" y="717788"/>
          <a:ext cx="3386824" cy="551497"/>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319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Image Framing, ROI</a:t>
          </a:r>
        </a:p>
      </dsp:txBody>
      <dsp:txXfrm rot="10800000">
        <a:off x="1128820" y="717788"/>
        <a:ext cx="3248950" cy="551497"/>
      </dsp:txXfrm>
    </dsp:sp>
    <dsp:sp modelId="{C1410CE1-3376-4D04-BA34-FFD469FE53D4}">
      <dsp:nvSpPr>
        <dsp:cNvPr id="0" name=""/>
        <dsp:cNvSpPr/>
      </dsp:nvSpPr>
      <dsp:spPr>
        <a:xfrm>
          <a:off x="715197" y="717788"/>
          <a:ext cx="551497" cy="55149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79B29F12-7311-4107-A08B-92792C762766}">
      <dsp:nvSpPr>
        <dsp:cNvPr id="0" name=""/>
        <dsp:cNvSpPr/>
      </dsp:nvSpPr>
      <dsp:spPr>
        <a:xfrm rot="10800000">
          <a:off x="990946" y="1433912"/>
          <a:ext cx="3386824" cy="551497"/>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319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Bird’s Eye View</a:t>
          </a:r>
        </a:p>
      </dsp:txBody>
      <dsp:txXfrm rot="10800000">
        <a:off x="1128820" y="1433912"/>
        <a:ext cx="3248950" cy="551497"/>
      </dsp:txXfrm>
    </dsp:sp>
    <dsp:sp modelId="{A1ACA69C-4276-41F3-AE5E-8F539C2719D4}">
      <dsp:nvSpPr>
        <dsp:cNvPr id="0" name=""/>
        <dsp:cNvSpPr/>
      </dsp:nvSpPr>
      <dsp:spPr>
        <a:xfrm>
          <a:off x="715197" y="1433912"/>
          <a:ext cx="551497" cy="55149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3478B87-4FE7-432F-859A-DA4B40F8C274}">
      <dsp:nvSpPr>
        <dsp:cNvPr id="0" name=""/>
        <dsp:cNvSpPr/>
      </dsp:nvSpPr>
      <dsp:spPr>
        <a:xfrm rot="10800000">
          <a:off x="990946" y="2150036"/>
          <a:ext cx="3386824" cy="551497"/>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319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Road Segmentation</a:t>
          </a:r>
        </a:p>
      </dsp:txBody>
      <dsp:txXfrm rot="10800000">
        <a:off x="1128820" y="2150036"/>
        <a:ext cx="3248950" cy="551497"/>
      </dsp:txXfrm>
    </dsp:sp>
    <dsp:sp modelId="{FFA5BAB8-3332-411C-8B26-10BF55E8FC6D}">
      <dsp:nvSpPr>
        <dsp:cNvPr id="0" name=""/>
        <dsp:cNvSpPr/>
      </dsp:nvSpPr>
      <dsp:spPr>
        <a:xfrm>
          <a:off x="715197" y="2150036"/>
          <a:ext cx="551497" cy="551497"/>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AADD0CC-C9E4-42BF-96BC-389C5779317B}">
      <dsp:nvSpPr>
        <dsp:cNvPr id="0" name=""/>
        <dsp:cNvSpPr/>
      </dsp:nvSpPr>
      <dsp:spPr>
        <a:xfrm rot="10800000">
          <a:off x="990946" y="2866160"/>
          <a:ext cx="3386824" cy="551497"/>
        </a:xfrm>
        <a:prstGeom prst="homePlat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3195"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cs typeface="Calibri" panose="020F0502020204030204" pitchFamily="34" charset="0"/>
            </a:rPr>
            <a:t>Lane Marking</a:t>
          </a:r>
        </a:p>
      </dsp:txBody>
      <dsp:txXfrm rot="10800000">
        <a:off x="1128820" y="2866160"/>
        <a:ext cx="3248950" cy="551497"/>
      </dsp:txXfrm>
    </dsp:sp>
    <dsp:sp modelId="{71F2899C-F289-48C1-A117-565B6E835B69}">
      <dsp:nvSpPr>
        <dsp:cNvPr id="0" name=""/>
        <dsp:cNvSpPr/>
      </dsp:nvSpPr>
      <dsp:spPr>
        <a:xfrm>
          <a:off x="715197" y="2866160"/>
          <a:ext cx="551497" cy="551497"/>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12/4/2022</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685636" y="1667785"/>
            <a:ext cx="6938640" cy="2862225"/>
          </a:xfrm>
        </p:spPr>
        <p:txBody>
          <a:bodyPr/>
          <a:lstStyle/>
          <a:p>
            <a:pPr>
              <a:spcBef>
                <a:spcPts val="2400"/>
              </a:spcBef>
              <a:spcAft>
                <a:spcPts val="3600"/>
              </a:spcAft>
            </a:pPr>
            <a:r>
              <a:rPr lang="en-US" sz="3200" b="1" dirty="0">
                <a:latin typeface="+mn-lt"/>
                <a:cs typeface="Calibri" panose="020F0502020204030204" pitchFamily="34" charset="0"/>
              </a:rPr>
              <a:t>Survey:</a:t>
            </a:r>
            <a:br>
              <a:rPr lang="en-US" sz="3200" b="1" dirty="0">
                <a:latin typeface="+mn-lt"/>
                <a:cs typeface="Calibri" panose="020F0502020204030204" pitchFamily="34" charset="0"/>
              </a:rPr>
            </a:br>
            <a:r>
              <a:rPr lang="en-US" sz="3200" b="1" dirty="0">
                <a:latin typeface="Calibri" panose="020F0502020204030204" pitchFamily="34" charset="0"/>
                <a:cs typeface="Calibri" panose="020F0502020204030204" pitchFamily="34" charset="0"/>
              </a:rPr>
              <a:t>Related work on </a:t>
            </a:r>
            <a:br>
              <a:rPr lang="en-US" sz="3200" b="1" dirty="0">
                <a:latin typeface="Calibri" panose="020F0502020204030204" pitchFamily="34" charset="0"/>
                <a:cs typeface="Calibri" panose="020F0502020204030204" pitchFamily="34" charset="0"/>
              </a:rPr>
            </a:br>
            <a:r>
              <a:rPr lang="en-US" sz="3200" b="1" dirty="0">
                <a:latin typeface="Calibri" panose="020F0502020204030204" pitchFamily="34" charset="0"/>
                <a:cs typeface="Calibri" panose="020F0502020204030204" pitchFamily="34" charset="0"/>
              </a:rPr>
              <a:t>Real-time implementation of vision-based land detection </a:t>
            </a:r>
            <a:br>
              <a:rPr lang="en-US" sz="3200" b="1" dirty="0">
                <a:latin typeface="Calibri" panose="020F0502020204030204" pitchFamily="34" charset="0"/>
                <a:cs typeface="Calibri" panose="020F0502020204030204" pitchFamily="34" charset="0"/>
              </a:rPr>
            </a:br>
            <a:r>
              <a:rPr lang="en-US" sz="3200" b="1" dirty="0">
                <a:latin typeface="Calibri" panose="020F0502020204030204" pitchFamily="34" charset="0"/>
                <a:cs typeface="Calibri" panose="020F0502020204030204" pitchFamily="34" charset="0"/>
              </a:rPr>
              <a:t>on embedded platform</a:t>
            </a:r>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4965017"/>
            <a:ext cx="5278514" cy="618142"/>
          </a:xfrm>
        </p:spPr>
        <p:txBody>
          <a:bodyPr/>
          <a:lstStyle/>
          <a:p>
            <a:r>
              <a:rPr lang="en-US" dirty="0"/>
              <a:t>December 5, 2022</a:t>
            </a:r>
          </a:p>
        </p:txBody>
      </p:sp>
      <p:pic>
        <p:nvPicPr>
          <p:cNvPr id="7" name="Picture Placeholder 6">
            <a:extLst>
              <a:ext uri="{FF2B5EF4-FFF2-40B4-BE49-F238E27FC236}">
                <a16:creationId xmlns:a16="http://schemas.microsoft.com/office/drawing/2014/main" id="{5A492D51-4DBA-40BC-82AA-A33BD0D3F740}"/>
              </a:ext>
            </a:extLst>
          </p:cNvPr>
          <p:cNvPicPr>
            <a:picLocks noGrp="1" noChangeAspect="1"/>
          </p:cNvPicPr>
          <p:nvPr>
            <p:ph type="pic" sz="quarter" idx="11"/>
          </p:nvPr>
        </p:nvPicPr>
        <p:blipFill>
          <a:blip r:embed="rId2">
            <a:duotone>
              <a:schemeClr val="accent2">
                <a:shade val="45000"/>
                <a:satMod val="135000"/>
              </a:schemeClr>
              <a:prstClr val="white"/>
            </a:duotone>
          </a:blip>
          <a:srcRect/>
          <a:stretch/>
        </p:blipFill>
        <p:spPr>
          <a:xfrm>
            <a:off x="8143875" y="1404937"/>
            <a:ext cx="4048124" cy="4048124"/>
          </a:xfrm>
        </p:spPr>
      </p:pic>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7309373" y="-1"/>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lose up of sand">
            <a:extLst>
              <a:ext uri="{FF2B5EF4-FFF2-40B4-BE49-F238E27FC236}">
                <a16:creationId xmlns:a16="http://schemas.microsoft.com/office/drawing/2014/main" id="{B2BE730E-3A48-4CBD-8E48-B35F154D835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15" name="Title 14">
            <a:extLst>
              <a:ext uri="{FF2B5EF4-FFF2-40B4-BE49-F238E27FC236}">
                <a16:creationId xmlns:a16="http://schemas.microsoft.com/office/drawing/2014/main" id="{985311D1-54C5-4629-99A1-D0E53D8E6534}"/>
              </a:ext>
            </a:extLst>
          </p:cNvPr>
          <p:cNvSpPr>
            <a:spLocks noGrp="1"/>
          </p:cNvSpPr>
          <p:nvPr>
            <p:ph type="title"/>
          </p:nvPr>
        </p:nvSpPr>
        <p:spPr>
          <a:xfrm>
            <a:off x="-1" y="1181910"/>
            <a:ext cx="12192000" cy="3352227"/>
          </a:xfrm>
        </p:spPr>
        <p:txBody>
          <a:bodyPr/>
          <a:lstStyle/>
          <a:p>
            <a:r>
              <a:rPr lang="en-US" dirty="0"/>
              <a:t>Business opportunities are like buses. There's always another one coming.</a:t>
            </a:r>
          </a:p>
        </p:txBody>
      </p:sp>
      <p:sp>
        <p:nvSpPr>
          <p:cNvPr id="17" name="Text Placeholder 16">
            <a:extLst>
              <a:ext uri="{FF2B5EF4-FFF2-40B4-BE49-F238E27FC236}">
                <a16:creationId xmlns:a16="http://schemas.microsoft.com/office/drawing/2014/main" id="{172E38AD-9DB1-4BF6-B4CA-5E36E2D4D485}"/>
              </a:ext>
            </a:extLst>
          </p:cNvPr>
          <p:cNvSpPr>
            <a:spLocks noGrp="1"/>
          </p:cNvSpPr>
          <p:nvPr>
            <p:ph type="body" sz="quarter" idx="16"/>
          </p:nvPr>
        </p:nvSpPr>
        <p:spPr>
          <a:xfrm>
            <a:off x="-1" y="4534137"/>
            <a:ext cx="12192000" cy="1141953"/>
          </a:xfrm>
        </p:spPr>
        <p:txBody>
          <a:bodyPr/>
          <a:lstStyle/>
          <a:p>
            <a:r>
              <a:rPr lang="en-US" dirty="0"/>
              <a:t>Richard Branson</a:t>
            </a:r>
          </a:p>
        </p:txBody>
      </p:sp>
      <p:sp>
        <p:nvSpPr>
          <p:cNvPr id="2" name="Date Placeholder 1">
            <a:extLst>
              <a:ext uri="{FF2B5EF4-FFF2-40B4-BE49-F238E27FC236}">
                <a16:creationId xmlns:a16="http://schemas.microsoft.com/office/drawing/2014/main" id="{4AA8F9F4-A920-42CD-8FC8-D0EE17712B40}"/>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6EA67BE-8C4A-498B-BE79-A779F07A5E7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10</a:t>
            </a:fld>
            <a:endParaRPr lang="en-US" dirty="0"/>
          </a:p>
        </p:txBody>
      </p:sp>
    </p:spTree>
    <p:extLst>
      <p:ext uri="{BB962C8B-B14F-4D97-AF65-F5344CB8AC3E}">
        <p14:creationId xmlns:p14="http://schemas.microsoft.com/office/powerpoint/2010/main" val="138880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574800" y="3429000"/>
            <a:ext cx="3097320" cy="978408"/>
          </a:xfrm>
        </p:spPr>
        <p:txBody>
          <a:bodyPr/>
          <a:lstStyle/>
          <a:p>
            <a:r>
              <a:rPr lang="en-US" dirty="0"/>
              <a:t>Summary</a:t>
            </a:r>
          </a:p>
        </p:txBody>
      </p:sp>
      <p:pic>
        <p:nvPicPr>
          <p:cNvPr id="17" name="Picture Placeholder 16" descr="A picture containing plant, grass, outdoor, sea, beach">
            <a:extLst>
              <a:ext uri="{FF2B5EF4-FFF2-40B4-BE49-F238E27FC236}">
                <a16:creationId xmlns:a16="http://schemas.microsoft.com/office/drawing/2014/main" id="{C22AFC99-B8B0-4D49-8242-D5D9E488CA0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2051050"/>
          </a:xfrm>
        </p:spPr>
      </p:pic>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235700" y="2854660"/>
            <a:ext cx="4749800" cy="2129971"/>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pic>
        <p:nvPicPr>
          <p:cNvPr id="21" name="Picture Placeholder 20" descr="Close up of grass">
            <a:extLst>
              <a:ext uri="{FF2B5EF4-FFF2-40B4-BE49-F238E27FC236}">
                <a16:creationId xmlns:a16="http://schemas.microsoft.com/office/drawing/2014/main" id="{B6A72E84-A1D7-4314-81A0-543131AE3C01}"/>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5788025"/>
            <a:ext cx="12192000" cy="1069975"/>
          </a:xfrm>
        </p:spPr>
      </p:pic>
      <p:sp>
        <p:nvSpPr>
          <p:cNvPr id="2" name="Date Placeholder 1">
            <a:extLst>
              <a:ext uri="{FF2B5EF4-FFF2-40B4-BE49-F238E27FC236}">
                <a16:creationId xmlns:a16="http://schemas.microsoft.com/office/drawing/2014/main" id="{1F833371-4220-48C3-A3E1-5EA18D50C48F}"/>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3BCDDBD-4C85-4716-86C0-5D527FE8BBF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11</a:t>
            </a:fld>
            <a:endParaRPr lang="en-US" dirty="0"/>
          </a:p>
        </p:txBody>
      </p:sp>
    </p:spTree>
    <p:extLst>
      <p:ext uri="{BB962C8B-B14F-4D97-AF65-F5344CB8AC3E}">
        <p14:creationId xmlns:p14="http://schemas.microsoft.com/office/powerpoint/2010/main" val="1321790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F92B90-FD10-47FA-922C-60FD7F0ED4A6}"/>
              </a:ext>
            </a:extLst>
          </p:cNvPr>
          <p:cNvSpPr>
            <a:spLocks noGrp="1"/>
          </p:cNvSpPr>
          <p:nvPr>
            <p:ph type="title"/>
          </p:nvPr>
        </p:nvSpPr>
        <p:spPr>
          <a:xfrm>
            <a:off x="4073237" y="1096375"/>
            <a:ext cx="4045527" cy="1590790"/>
          </a:xfrm>
        </p:spPr>
        <p:txBody>
          <a:bodyPr/>
          <a:lstStyle/>
          <a:p>
            <a:r>
              <a:rPr lang="en-US" dirty="0"/>
              <a:t>Thank you</a:t>
            </a:r>
          </a:p>
        </p:txBody>
      </p:sp>
      <p:pic>
        <p:nvPicPr>
          <p:cNvPr id="13" name="Picture Placeholder 12" descr="Sand, sea, beach, grass">
            <a:extLst>
              <a:ext uri="{FF2B5EF4-FFF2-40B4-BE49-F238E27FC236}">
                <a16:creationId xmlns:a16="http://schemas.microsoft.com/office/drawing/2014/main" id="{681D276C-2EB5-4A5D-AD46-BA67480003A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951274"/>
            <a:ext cx="2743201" cy="4747564"/>
          </a:xfrm>
        </p:spPr>
      </p:pic>
      <p:sp>
        <p:nvSpPr>
          <p:cNvPr id="10" name="Text Placeholder 9">
            <a:extLst>
              <a:ext uri="{FF2B5EF4-FFF2-40B4-BE49-F238E27FC236}">
                <a16:creationId xmlns:a16="http://schemas.microsoft.com/office/drawing/2014/main" id="{96493815-2B96-4CA9-8D15-F0EB9A1557C5}"/>
              </a:ext>
            </a:extLst>
          </p:cNvPr>
          <p:cNvSpPr>
            <a:spLocks noGrp="1"/>
          </p:cNvSpPr>
          <p:nvPr>
            <p:ph type="body" sz="quarter" idx="16"/>
          </p:nvPr>
        </p:nvSpPr>
        <p:spPr>
          <a:xfrm>
            <a:off x="4107354" y="2910720"/>
            <a:ext cx="4011410" cy="2061261"/>
          </a:xfrm>
        </p:spPr>
        <p:txBody>
          <a:bodyPr/>
          <a:lstStyle/>
          <a:p>
            <a:r>
              <a:rPr lang="en-US" dirty="0"/>
              <a:t>Mirjam Nilsson​​</a:t>
            </a:r>
          </a:p>
          <a:p>
            <a:r>
              <a:rPr lang="en-US" dirty="0"/>
              <a:t>mirjam@contoso.com​</a:t>
            </a:r>
          </a:p>
          <a:p>
            <a:r>
              <a:rPr lang="en-US" dirty="0"/>
              <a:t>www.contoso.com​</a:t>
            </a:r>
          </a:p>
        </p:txBody>
      </p:sp>
      <p:pic>
        <p:nvPicPr>
          <p:cNvPr id="15" name="Picture Placeholder 14" descr="Close up of bird eye">
            <a:extLst>
              <a:ext uri="{FF2B5EF4-FFF2-40B4-BE49-F238E27FC236}">
                <a16:creationId xmlns:a16="http://schemas.microsoft.com/office/drawing/2014/main" id="{EDC61EE9-9548-4422-9A3B-8519063F0199}"/>
              </a:ext>
            </a:extLst>
          </p:cNvPr>
          <p:cNvPicPr>
            <a:picLocks noGrp="1" noChangeAspect="1"/>
          </p:cNvPicPr>
          <p:nvPr>
            <p:ph type="pic" sz="quarter" idx="17"/>
          </p:nvPr>
        </p:nvPicPr>
        <p:blipFill rotWithShape="1">
          <a:blip r:embed="rId3" cstate="screen">
            <a:extLst>
              <a:ext uri="{28A0092B-C50C-407E-A947-70E740481C1C}">
                <a14:useLocalDpi xmlns:a14="http://schemas.microsoft.com/office/drawing/2010/main" val="0"/>
              </a:ext>
            </a:extLst>
          </a:blip>
          <a:srcRect/>
          <a:stretch/>
        </p:blipFill>
        <p:spPr>
          <a:xfrm>
            <a:off x="9448800" y="951274"/>
            <a:ext cx="2743200" cy="4747564"/>
          </a:xfrm>
        </p:spPr>
      </p:pic>
      <p:sp>
        <p:nvSpPr>
          <p:cNvPr id="2" name="Date Placeholder 1">
            <a:extLst>
              <a:ext uri="{FF2B5EF4-FFF2-40B4-BE49-F238E27FC236}">
                <a16:creationId xmlns:a16="http://schemas.microsoft.com/office/drawing/2014/main" id="{2C8D6180-8574-4A09-9CF3-5DBA4B97A637}"/>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8B36962E-1AC0-4AE8-9E04-6FECBB97FBF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0C5EF685-39C2-409F-97E3-2C4713F25B8D}"/>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12</a:t>
            </a:fld>
            <a:endParaRPr lang="en-US" dirty="0"/>
          </a:p>
        </p:txBody>
      </p:sp>
    </p:spTree>
    <p:extLst>
      <p:ext uri="{BB962C8B-B14F-4D97-AF65-F5344CB8AC3E}">
        <p14:creationId xmlns:p14="http://schemas.microsoft.com/office/powerpoint/2010/main" val="213400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3FB94E9-DDD0-4363-BC11-C310373418F9}"/>
              </a:ext>
            </a:extLst>
          </p:cNvPr>
          <p:cNvSpPr>
            <a:spLocks noGrp="1"/>
          </p:cNvSpPr>
          <p:nvPr>
            <p:ph type="title"/>
          </p:nvPr>
        </p:nvSpPr>
        <p:spPr/>
        <p:txBody>
          <a:bodyPr/>
          <a:lstStyle/>
          <a:p>
            <a:r>
              <a:rPr lang="en-US" sz="1800" b="1" dirty="0">
                <a:latin typeface="PalatinoLinotype-Bold"/>
              </a:rPr>
              <a:t>[1] </a:t>
            </a:r>
            <a:r>
              <a:rPr lang="en-US" sz="1800" b="1" i="0" u="none" strike="noStrike" baseline="0" dirty="0">
                <a:latin typeface="PalatinoLinotype-Bold"/>
              </a:rPr>
              <a:t>Review on Lane Detection and Tracking Algorithms of</a:t>
            </a:r>
            <a:br>
              <a:rPr lang="en-US" sz="1800" b="1" i="0" u="none" strike="noStrike" baseline="0" dirty="0">
                <a:latin typeface="PalatinoLinotype-Bold"/>
              </a:rPr>
            </a:br>
            <a:r>
              <a:rPr lang="en-US" sz="1800" b="1" i="0" u="none" strike="noStrike" baseline="0" dirty="0">
                <a:latin typeface="PalatinoLinotype-Bold"/>
              </a:rPr>
              <a:t>Advanced Driver Assistance System </a:t>
            </a:r>
            <a:endParaRPr lang="en-US" dirty="0"/>
          </a:p>
        </p:txBody>
      </p:sp>
      <p:sp>
        <p:nvSpPr>
          <p:cNvPr id="14" name="Text Placeholder 13">
            <a:extLst>
              <a:ext uri="{FF2B5EF4-FFF2-40B4-BE49-F238E27FC236}">
                <a16:creationId xmlns:a16="http://schemas.microsoft.com/office/drawing/2014/main" id="{853E4E25-1386-46BF-B2D2-CC8C92B04341}"/>
              </a:ext>
            </a:extLst>
          </p:cNvPr>
          <p:cNvSpPr>
            <a:spLocks noGrp="1"/>
          </p:cNvSpPr>
          <p:nvPr>
            <p:ph type="body" sz="quarter" idx="13"/>
          </p:nvPr>
        </p:nvSpPr>
        <p:spPr>
          <a:xfrm>
            <a:off x="1277551" y="2200867"/>
            <a:ext cx="4626764" cy="422364"/>
          </a:xfrm>
        </p:spPr>
        <p:txBody>
          <a:bodyPr>
            <a:normAutofit/>
          </a:bodyPr>
          <a:lstStyle/>
          <a:p>
            <a:r>
              <a:rPr lang="en-US" b="1" spc="0" dirty="0">
                <a:latin typeface="Calibri" panose="020F0502020204030204" pitchFamily="34" charset="0"/>
                <a:cs typeface="Calibri" panose="020F0502020204030204" pitchFamily="34" charset="0"/>
              </a:rPr>
              <a:t>Pros &amp; cons of vision-based method</a:t>
            </a:r>
          </a:p>
        </p:txBody>
      </p:sp>
      <p:sp>
        <p:nvSpPr>
          <p:cNvPr id="15" name="Text Placeholder 14">
            <a:extLst>
              <a:ext uri="{FF2B5EF4-FFF2-40B4-BE49-F238E27FC236}">
                <a16:creationId xmlns:a16="http://schemas.microsoft.com/office/drawing/2014/main" id="{62262D42-4404-4FB6-9233-EBACCB061543}"/>
              </a:ext>
            </a:extLst>
          </p:cNvPr>
          <p:cNvSpPr>
            <a:spLocks noGrp="1"/>
          </p:cNvSpPr>
          <p:nvPr>
            <p:ph type="body" sz="quarter" idx="15"/>
          </p:nvPr>
        </p:nvSpPr>
        <p:spPr>
          <a:xfrm>
            <a:off x="6351708" y="2200866"/>
            <a:ext cx="4626763" cy="422365"/>
          </a:xfrm>
        </p:spPr>
        <p:txBody>
          <a:bodyPr>
            <a:normAutofit/>
          </a:bodyPr>
          <a:lstStyle/>
          <a:p>
            <a:r>
              <a:rPr lang="en-US" b="1" spc="0" dirty="0">
                <a:latin typeface="Calibri" panose="020F0502020204030204" pitchFamily="34" charset="0"/>
                <a:cs typeface="Calibri" panose="020F0502020204030204" pitchFamily="34" charset="0"/>
              </a:rPr>
              <a:t>Give us the streamline for our algorithms</a:t>
            </a:r>
          </a:p>
        </p:txBody>
      </p:sp>
      <p:sp>
        <p:nvSpPr>
          <p:cNvPr id="4" name="Date Placeholder 3">
            <a:extLst>
              <a:ext uri="{FF2B5EF4-FFF2-40B4-BE49-F238E27FC236}">
                <a16:creationId xmlns:a16="http://schemas.microsoft.com/office/drawing/2014/main" id="{9CCB8A16-3B6D-4E3D-A7E2-0997A4BE299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3051631-3185-4F9B-9958-0B2751BB15EB}"/>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4D518803-5954-4585-9500-752D80864301}"/>
              </a:ext>
            </a:extLst>
          </p:cNvPr>
          <p:cNvSpPr>
            <a:spLocks noGrp="1"/>
          </p:cNvSpPr>
          <p:nvPr>
            <p:ph type="sldNum" sz="quarter" idx="12"/>
          </p:nvPr>
        </p:nvSpPr>
        <p:spPr/>
        <p:txBody>
          <a:bodyPr/>
          <a:lstStyle/>
          <a:p>
            <a:fld id="{F91729D4-A164-47A3-830D-E792BCE699E4}" type="slidenum">
              <a:rPr lang="en-US" smtClean="0"/>
              <a:t>2</a:t>
            </a:fld>
            <a:endParaRPr lang="en-US" dirty="0"/>
          </a:p>
        </p:txBody>
      </p:sp>
      <p:sp>
        <p:nvSpPr>
          <p:cNvPr id="19" name="Text Placeholder 18">
            <a:extLst>
              <a:ext uri="{FF2B5EF4-FFF2-40B4-BE49-F238E27FC236}">
                <a16:creationId xmlns:a16="http://schemas.microsoft.com/office/drawing/2014/main" id="{DF96E3CA-83C0-410A-A504-78A54A071F03}"/>
              </a:ext>
            </a:extLst>
          </p:cNvPr>
          <p:cNvSpPr>
            <a:spLocks noGrp="1"/>
          </p:cNvSpPr>
          <p:nvPr>
            <p:ph type="body" sz="quarter" idx="16"/>
          </p:nvPr>
        </p:nvSpPr>
        <p:spPr>
          <a:xfrm>
            <a:off x="1277551" y="2486202"/>
            <a:ext cx="4626293" cy="3721842"/>
          </a:xfrm>
        </p:spPr>
        <p:txBody>
          <a:bodyPr/>
          <a:lstStyle/>
          <a:p>
            <a:pPr marL="285750" indent="-285750">
              <a:spcAft>
                <a:spcPts val="200"/>
              </a:spcAft>
              <a:buFont typeface="Arial" panose="020B0604020202020204" pitchFamily="34" charset="0"/>
              <a:buChar char="•"/>
            </a:pPr>
            <a:r>
              <a:rPr lang="en-US" sz="1800" spc="0" dirty="0">
                <a:solidFill>
                  <a:srgbClr val="009242"/>
                </a:solidFill>
                <a:latin typeface="Calibri" panose="020F0502020204030204" pitchFamily="34" charset="0"/>
                <a:cs typeface="Calibri" panose="020F0502020204030204" pitchFamily="34" charset="0"/>
              </a:rPr>
              <a:t>Low cost</a:t>
            </a:r>
          </a:p>
          <a:p>
            <a:pPr marL="285750" indent="-285750">
              <a:spcAft>
                <a:spcPts val="200"/>
              </a:spcAft>
              <a:buFont typeface="Arial" panose="020B0604020202020204" pitchFamily="34" charset="0"/>
              <a:buChar char="•"/>
            </a:pPr>
            <a:r>
              <a:rPr lang="en-US" sz="1800" spc="0" dirty="0">
                <a:solidFill>
                  <a:srgbClr val="009242"/>
                </a:solidFill>
                <a:latin typeface="Calibri" panose="020F0502020204030204" pitchFamily="34" charset="0"/>
                <a:cs typeface="Calibri" panose="020F0502020204030204" pitchFamily="34" charset="0"/>
              </a:rPr>
              <a:t>Hardware-availability in automotive sector</a:t>
            </a:r>
          </a:p>
          <a:p>
            <a:pPr marL="285750" indent="-285750">
              <a:spcAft>
                <a:spcPts val="200"/>
              </a:spcAft>
              <a:buFont typeface="Arial" panose="020B0604020202020204" pitchFamily="34" charset="0"/>
              <a:buChar char="•"/>
            </a:pPr>
            <a:r>
              <a:rPr lang="en-US" sz="1800" spc="0" dirty="0">
                <a:solidFill>
                  <a:srgbClr val="009242"/>
                </a:solidFill>
                <a:latin typeface="Calibri" panose="020F0502020204030204" pitchFamily="34" charset="0"/>
                <a:cs typeface="Calibri" panose="020F0502020204030204" pitchFamily="34" charset="0"/>
              </a:rPr>
              <a:t>Low-power</a:t>
            </a:r>
          </a:p>
          <a:p>
            <a:pPr marL="285750" indent="-285750">
              <a:spcAft>
                <a:spcPts val="200"/>
              </a:spcAft>
              <a:buFont typeface="Arial" panose="020B0604020202020204" pitchFamily="34" charset="0"/>
              <a:buChar char="•"/>
            </a:pPr>
            <a:r>
              <a:rPr lang="en-US" sz="1800" spc="0" dirty="0">
                <a:solidFill>
                  <a:srgbClr val="009242"/>
                </a:solidFill>
                <a:latin typeface="Calibri" panose="020F0502020204030204" pitchFamily="34" charset="0"/>
                <a:cs typeface="Calibri" panose="020F0502020204030204" pitchFamily="34" charset="0"/>
              </a:rPr>
              <a:t>High precision</a:t>
            </a:r>
          </a:p>
          <a:p>
            <a:pPr>
              <a:spcAft>
                <a:spcPts val="200"/>
              </a:spcAft>
            </a:pPr>
            <a:r>
              <a:rPr lang="en-US" sz="2000" b="1" dirty="0">
                <a:latin typeface="Calibri" panose="020F0502020204030204" pitchFamily="34" charset="0"/>
                <a:cs typeface="Calibri" panose="020F0502020204030204" pitchFamily="34" charset="0"/>
              </a:rPr>
              <a:t>-&gt; Why they are used in ADAS systems</a:t>
            </a:r>
          </a:p>
          <a:p>
            <a:pPr>
              <a:spcAft>
                <a:spcPts val="200"/>
              </a:spcAft>
            </a:pPr>
            <a:r>
              <a:rPr lang="en-US" sz="1800" dirty="0">
                <a:solidFill>
                  <a:srgbClr val="C00000"/>
                </a:solidFill>
                <a:latin typeface="Calibri" panose="020F0502020204030204" pitchFamily="34" charset="0"/>
                <a:cs typeface="Calibri" panose="020F0502020204030204" pitchFamily="34" charset="0"/>
              </a:rPr>
              <a:t>Dependent on light</a:t>
            </a:r>
          </a:p>
          <a:p>
            <a:pPr>
              <a:spcAft>
                <a:spcPts val="200"/>
              </a:spcAft>
            </a:pPr>
            <a:r>
              <a:rPr lang="en-US" sz="1800" dirty="0">
                <a:solidFill>
                  <a:srgbClr val="C00000"/>
                </a:solidFill>
                <a:latin typeface="Calibri" panose="020F0502020204030204" pitchFamily="34" charset="0"/>
                <a:cs typeface="Calibri" panose="020F0502020204030204" pitchFamily="34" charset="0"/>
              </a:rPr>
              <a:t>Vulnerable to whether condition</a:t>
            </a:r>
          </a:p>
          <a:p>
            <a:pPr>
              <a:spcAft>
                <a:spcPts val="200"/>
              </a:spcAft>
            </a:pPr>
            <a:r>
              <a:rPr lang="en-US" sz="2000" b="1" dirty="0">
                <a:latin typeface="Calibri" panose="020F0502020204030204" pitchFamily="34" charset="0"/>
                <a:cs typeface="Calibri" panose="020F0502020204030204" pitchFamily="34" charset="0"/>
              </a:rPr>
              <a:t>-&gt; Can be mitigate by robust algorithms</a:t>
            </a:r>
          </a:p>
        </p:txBody>
      </p:sp>
      <p:graphicFrame>
        <p:nvGraphicFramePr>
          <p:cNvPr id="22" name="Content Placeholder 14">
            <a:extLst>
              <a:ext uri="{FF2B5EF4-FFF2-40B4-BE49-F238E27FC236}">
                <a16:creationId xmlns:a16="http://schemas.microsoft.com/office/drawing/2014/main" id="{FC0F450B-A52C-4F96-ABC4-43A9C5984015}"/>
              </a:ext>
            </a:extLst>
          </p:cNvPr>
          <p:cNvGraphicFramePr>
            <a:graphicFrameLocks/>
          </p:cNvGraphicFramePr>
          <p:nvPr>
            <p:extLst>
              <p:ext uri="{D42A27DB-BD31-4B8C-83A1-F6EECF244321}">
                <p14:modId xmlns:p14="http://schemas.microsoft.com/office/powerpoint/2010/main" val="3263519206"/>
              </p:ext>
            </p:extLst>
          </p:nvPr>
        </p:nvGraphicFramePr>
        <p:xfrm>
          <a:off x="6351708" y="2788721"/>
          <a:ext cx="5092969" cy="3419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Title 12">
            <a:extLst>
              <a:ext uri="{FF2B5EF4-FFF2-40B4-BE49-F238E27FC236}">
                <a16:creationId xmlns:a16="http://schemas.microsoft.com/office/drawing/2014/main" id="{91E0612D-D8BE-4FDE-9BBF-76C39895F83A}"/>
              </a:ext>
            </a:extLst>
          </p:cNvPr>
          <p:cNvSpPr txBox="1">
            <a:spLocks/>
          </p:cNvSpPr>
          <p:nvPr/>
        </p:nvSpPr>
        <p:spPr>
          <a:xfrm>
            <a:off x="838200" y="1376093"/>
            <a:ext cx="10515600" cy="726137"/>
          </a:xfrm>
          <a:prstGeom prst="rect">
            <a:avLst/>
          </a:prstGeom>
        </p:spPr>
        <p:txBody>
          <a:bodyPr anchor="ctr"/>
          <a:lstStyle>
            <a:lvl1pPr algn="r"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pPr algn="ctr"/>
            <a:r>
              <a:rPr lang="en-US" sz="1800" cap="none" dirty="0"/>
              <a:t>This study investigate and summary 50 recent works on </a:t>
            </a:r>
            <a:br>
              <a:rPr lang="en-US" sz="1800" cap="none" dirty="0"/>
            </a:br>
            <a:r>
              <a:rPr lang="en-US" sz="1800" cap="none" dirty="0"/>
              <a:t>Lane Detection and Tracking Algorithms of ADAS, it gives vast information including</a:t>
            </a:r>
          </a:p>
        </p:txBody>
      </p:sp>
    </p:spTree>
    <p:extLst>
      <p:ext uri="{BB962C8B-B14F-4D97-AF65-F5344CB8AC3E}">
        <p14:creationId xmlns:p14="http://schemas.microsoft.com/office/powerpoint/2010/main" val="286705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3FB94E9-DDD0-4363-BC11-C310373418F9}"/>
              </a:ext>
            </a:extLst>
          </p:cNvPr>
          <p:cNvSpPr>
            <a:spLocks noGrp="1"/>
          </p:cNvSpPr>
          <p:nvPr>
            <p:ph type="title"/>
          </p:nvPr>
        </p:nvSpPr>
        <p:spPr>
          <a:xfrm>
            <a:off x="830683" y="649956"/>
            <a:ext cx="10515600" cy="726137"/>
          </a:xfrm>
        </p:spPr>
        <p:txBody>
          <a:bodyPr/>
          <a:lstStyle/>
          <a:p>
            <a:r>
              <a:rPr lang="en-US" sz="1800" b="1" i="0" u="none" strike="noStrike" baseline="0" dirty="0">
                <a:latin typeface="Palatino Linotype" panose="02040502050505030304" pitchFamily="18" charset="0"/>
              </a:rPr>
              <a:t>[2] Lane </a:t>
            </a:r>
            <a:r>
              <a:rPr lang="en-US" sz="1800" b="1" i="0" u="none" strike="noStrike" baseline="0" dirty="0">
                <a:solidFill>
                  <a:srgbClr val="627272"/>
                </a:solidFill>
                <a:latin typeface="Palatino Linotype" panose="02040502050505030304" pitchFamily="18" charset="0"/>
              </a:rPr>
              <a:t>Detection</a:t>
            </a:r>
            <a:r>
              <a:rPr lang="en-US" sz="1800" b="1" i="0" u="none" strike="noStrike" baseline="0" dirty="0">
                <a:latin typeface="Palatino Linotype" panose="02040502050505030304" pitchFamily="18" charset="0"/>
              </a:rPr>
              <a:t> Algorithm for Intelligent Vehicles in Complex Road Conditions and Dynamic Environments</a:t>
            </a:r>
            <a:endParaRPr lang="en-US" dirty="0">
              <a:latin typeface="Palatino Linotype" panose="02040502050505030304" pitchFamily="18" charset="0"/>
            </a:endParaRPr>
          </a:p>
        </p:txBody>
      </p:sp>
      <p:sp>
        <p:nvSpPr>
          <p:cNvPr id="14" name="Text Placeholder 13">
            <a:extLst>
              <a:ext uri="{FF2B5EF4-FFF2-40B4-BE49-F238E27FC236}">
                <a16:creationId xmlns:a16="http://schemas.microsoft.com/office/drawing/2014/main" id="{853E4E25-1386-46BF-B2D2-CC8C92B04341}"/>
              </a:ext>
            </a:extLst>
          </p:cNvPr>
          <p:cNvSpPr>
            <a:spLocks noGrp="1"/>
          </p:cNvSpPr>
          <p:nvPr>
            <p:ph type="body" sz="quarter" idx="13"/>
          </p:nvPr>
        </p:nvSpPr>
        <p:spPr>
          <a:xfrm>
            <a:off x="1277759" y="2063839"/>
            <a:ext cx="4626764" cy="422364"/>
          </a:xfrm>
        </p:spPr>
        <p:txBody>
          <a:bodyPr>
            <a:normAutofit/>
          </a:bodyPr>
          <a:lstStyle/>
          <a:p>
            <a:r>
              <a:rPr lang="en-US" b="1" spc="0" dirty="0">
                <a:latin typeface="Calibri" panose="020F0502020204030204" pitchFamily="34" charset="0"/>
                <a:cs typeface="Calibri" panose="020F0502020204030204" pitchFamily="34" charset="0"/>
              </a:rPr>
              <a:t>Detailed Validation of the Algorithms</a:t>
            </a:r>
          </a:p>
        </p:txBody>
      </p:sp>
      <p:sp>
        <p:nvSpPr>
          <p:cNvPr id="4" name="Date Placeholder 3">
            <a:extLst>
              <a:ext uri="{FF2B5EF4-FFF2-40B4-BE49-F238E27FC236}">
                <a16:creationId xmlns:a16="http://schemas.microsoft.com/office/drawing/2014/main" id="{9CCB8A16-3B6D-4E3D-A7E2-0997A4BE299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3051631-3185-4F9B-9958-0B2751BB15EB}"/>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4D518803-5954-4585-9500-752D80864301}"/>
              </a:ext>
            </a:extLst>
          </p:cNvPr>
          <p:cNvSpPr>
            <a:spLocks noGrp="1"/>
          </p:cNvSpPr>
          <p:nvPr>
            <p:ph type="sldNum" sz="quarter" idx="12"/>
          </p:nvPr>
        </p:nvSpPr>
        <p:spPr/>
        <p:txBody>
          <a:bodyPr/>
          <a:lstStyle/>
          <a:p>
            <a:fld id="{F91729D4-A164-47A3-830D-E792BCE699E4}" type="slidenum">
              <a:rPr lang="en-US" smtClean="0"/>
              <a:t>3</a:t>
            </a:fld>
            <a:endParaRPr lang="en-US" dirty="0"/>
          </a:p>
        </p:txBody>
      </p:sp>
      <p:sp>
        <p:nvSpPr>
          <p:cNvPr id="19" name="Text Placeholder 18">
            <a:extLst>
              <a:ext uri="{FF2B5EF4-FFF2-40B4-BE49-F238E27FC236}">
                <a16:creationId xmlns:a16="http://schemas.microsoft.com/office/drawing/2014/main" id="{DF96E3CA-83C0-410A-A504-78A54A071F03}"/>
              </a:ext>
            </a:extLst>
          </p:cNvPr>
          <p:cNvSpPr>
            <a:spLocks noGrp="1"/>
          </p:cNvSpPr>
          <p:nvPr>
            <p:ph type="body" sz="quarter" idx="16"/>
          </p:nvPr>
        </p:nvSpPr>
        <p:spPr>
          <a:xfrm>
            <a:off x="1277551" y="2486202"/>
            <a:ext cx="4626293" cy="3721842"/>
          </a:xfrm>
        </p:spPr>
        <p:txBody>
          <a:bodyPr/>
          <a:lstStyle/>
          <a:p>
            <a:pPr>
              <a:spcAft>
                <a:spcPts val="0"/>
              </a:spcAft>
            </a:pPr>
            <a:r>
              <a:rPr lang="en-US" sz="2000" b="1" spc="0" dirty="0">
                <a:latin typeface="Calibri" panose="020F0502020204030204" pitchFamily="34" charset="0"/>
                <a:cs typeface="Calibri" panose="020F0502020204030204" pitchFamily="34" charset="0"/>
              </a:rPr>
              <a:t>Image Processing</a:t>
            </a:r>
          </a:p>
          <a:p>
            <a:pPr marL="285750" indent="-285750">
              <a:spcAft>
                <a:spcPts val="0"/>
              </a:spcAft>
              <a:buFont typeface="Arial" panose="020B0604020202020204" pitchFamily="34" charset="0"/>
              <a:buChar char="•"/>
            </a:pPr>
            <a:r>
              <a:rPr lang="en-US" sz="1800" spc="0" dirty="0">
                <a:latin typeface="Calibri" panose="020F0502020204030204" pitchFamily="34" charset="0"/>
                <a:cs typeface="Calibri" panose="020F0502020204030204" pitchFamily="34" charset="0"/>
              </a:rPr>
              <a:t>Camera calibration -&gt; undistorted image</a:t>
            </a:r>
          </a:p>
          <a:p>
            <a:pPr marL="285750" indent="-285750">
              <a:spcAft>
                <a:spcPts val="0"/>
              </a:spcAft>
              <a:buFont typeface="Arial" panose="020B0604020202020204" pitchFamily="34" charset="0"/>
              <a:buChar char="•"/>
            </a:pPr>
            <a:r>
              <a:rPr lang="en-US" sz="1800" spc="0" dirty="0">
                <a:latin typeface="Calibri" panose="020F0502020204030204" pitchFamily="34" charset="0"/>
                <a:cs typeface="Calibri" panose="020F0502020204030204" pitchFamily="34" charset="0"/>
              </a:rPr>
              <a:t>Edge Detection (HSL transformation)</a:t>
            </a:r>
          </a:p>
          <a:p>
            <a:pPr marL="285750" indent="-285750">
              <a:spcAft>
                <a:spcPts val="0"/>
              </a:spcAft>
              <a:buFont typeface="Arial" panose="020B0604020202020204" pitchFamily="34" charset="0"/>
              <a:buChar char="•"/>
            </a:pPr>
            <a:r>
              <a:rPr lang="en-US" sz="1800" spc="0" dirty="0">
                <a:latin typeface="Calibri" panose="020F0502020204030204" pitchFamily="34" charset="0"/>
                <a:cs typeface="Calibri" panose="020F0502020204030204" pitchFamily="34" charset="0"/>
              </a:rPr>
              <a:t>ROI -&gt; narrow the frame -&gt; speed up</a:t>
            </a:r>
          </a:p>
          <a:p>
            <a:pPr marL="285750" indent="-285750">
              <a:spcAft>
                <a:spcPts val="0"/>
              </a:spcAft>
              <a:buFont typeface="Arial" panose="020B0604020202020204" pitchFamily="34" charset="0"/>
              <a:buChar char="•"/>
            </a:pPr>
            <a:r>
              <a:rPr lang="en-US" sz="1800" spc="0" dirty="0">
                <a:latin typeface="Calibri" panose="020F0502020204030204" pitchFamily="34" charset="0"/>
                <a:cs typeface="Calibri" panose="020F0502020204030204" pitchFamily="34" charset="0"/>
              </a:rPr>
              <a:t>Inverse Perspective Transform</a:t>
            </a:r>
          </a:p>
          <a:p>
            <a:pPr>
              <a:spcAft>
                <a:spcPts val="0"/>
              </a:spcAft>
            </a:pPr>
            <a:r>
              <a:rPr lang="en-US" sz="2000" b="1" dirty="0">
                <a:latin typeface="Calibri" panose="020F0502020204030204" pitchFamily="34" charset="0"/>
                <a:cs typeface="Calibri" panose="020F0502020204030204" pitchFamily="34" charset="0"/>
              </a:rPr>
              <a:t>Lane Detection</a:t>
            </a:r>
          </a:p>
          <a:p>
            <a:pPr marL="285750" indent="-285750">
              <a:spcAft>
                <a:spcPts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Mask Operation</a:t>
            </a:r>
          </a:p>
          <a:p>
            <a:pPr marL="285750" indent="-285750">
              <a:spcAft>
                <a:spcPts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RANSAC</a:t>
            </a:r>
          </a:p>
          <a:p>
            <a:pPr marL="285750" indent="-285750">
              <a:spcAft>
                <a:spcPts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Curve-fitting -&gt; determine curvature</a:t>
            </a:r>
            <a:endParaRPr lang="en-US" sz="2000" dirty="0">
              <a:latin typeface="Calibri" panose="020F0502020204030204" pitchFamily="34" charset="0"/>
              <a:cs typeface="Calibri" panose="020F0502020204030204" pitchFamily="34" charset="0"/>
            </a:endParaRPr>
          </a:p>
        </p:txBody>
      </p:sp>
      <p:sp>
        <p:nvSpPr>
          <p:cNvPr id="10" name="Text Placeholder 18">
            <a:extLst>
              <a:ext uri="{FF2B5EF4-FFF2-40B4-BE49-F238E27FC236}">
                <a16:creationId xmlns:a16="http://schemas.microsoft.com/office/drawing/2014/main" id="{F499573C-1686-4A5C-910C-2A6D6A9718E1}"/>
              </a:ext>
            </a:extLst>
          </p:cNvPr>
          <p:cNvSpPr txBox="1">
            <a:spLocks/>
          </p:cNvSpPr>
          <p:nvPr/>
        </p:nvSpPr>
        <p:spPr>
          <a:xfrm>
            <a:off x="6361044" y="2486202"/>
            <a:ext cx="4540735" cy="4052710"/>
          </a:xfrm>
          <a:prstGeom prst="rect">
            <a:avLst/>
          </a:prstGeom>
        </p:spPr>
        <p:txBody>
          <a:bodyPr/>
          <a:lstStyle>
            <a:lvl1pPr marL="0" indent="0" algn="l" defTabSz="914400" rtl="0" eaLnBrk="1" latinLnBrk="0" hangingPunct="1">
              <a:lnSpc>
                <a:spcPct val="150000"/>
              </a:lnSpc>
              <a:spcBef>
                <a:spcPts val="0"/>
              </a:spcBef>
              <a:spcAft>
                <a:spcPts val="1200"/>
              </a:spcAft>
              <a:buFont typeface="Segoe UI Light" panose="020B0502040204020203"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pPr>
            <a:r>
              <a:rPr lang="en-US" sz="2000" b="1" spc="0" dirty="0">
                <a:latin typeface="Calibri" panose="020F0502020204030204" pitchFamily="34" charset="0"/>
                <a:cs typeface="Calibri" panose="020F0502020204030204" pitchFamily="34" charset="0"/>
              </a:rPr>
              <a:t>Test evaluation with good condition video, GP CPU environment:</a:t>
            </a:r>
          </a:p>
          <a:p>
            <a:pPr marL="342900" indent="-342900">
              <a:spcAft>
                <a:spcPts val="0"/>
              </a:spcAft>
              <a:buFont typeface="Arial" panose="020B0604020202020204" pitchFamily="34" charset="0"/>
              <a:buChar char="•"/>
            </a:pPr>
            <a:r>
              <a:rPr lang="en-US" sz="2000" spc="0" dirty="0">
                <a:latin typeface="Calibri" panose="020F0502020204030204" pitchFamily="34" charset="0"/>
                <a:cs typeface="Calibri" panose="020F0502020204030204" pitchFamily="34" charset="0"/>
              </a:rPr>
              <a:t>22.2 FPS</a:t>
            </a:r>
          </a:p>
          <a:p>
            <a:pPr marL="342900" indent="-342900">
              <a:spcAft>
                <a:spcPts val="0"/>
              </a:spcAft>
              <a:buFont typeface="Arial" panose="020B0604020202020204" pitchFamily="34" charset="0"/>
              <a:buChar char="•"/>
            </a:pPr>
            <a:r>
              <a:rPr lang="en-US" sz="2000" spc="0" dirty="0">
                <a:latin typeface="Calibri" panose="020F0502020204030204" pitchFamily="34" charset="0"/>
                <a:cs typeface="Calibri" panose="020F0502020204030204" pitchFamily="34" charset="0"/>
              </a:rPr>
              <a:t>98% accuracy</a:t>
            </a:r>
          </a:p>
          <a:p>
            <a:pPr>
              <a:lnSpc>
                <a:spcPct val="100000"/>
              </a:lnSpc>
              <a:spcAft>
                <a:spcPts val="0"/>
              </a:spcAft>
            </a:pPr>
            <a:r>
              <a:rPr lang="en-US" sz="2000" b="1" spc="0" dirty="0">
                <a:latin typeface="Calibri" panose="020F0502020204030204" pitchFamily="34" charset="0"/>
                <a:cs typeface="Calibri" panose="020F0502020204030204" pitchFamily="34" charset="0"/>
              </a:rPr>
              <a:t>Yet neither implement on embedded system nor tested on real road</a:t>
            </a:r>
          </a:p>
          <a:p>
            <a:pPr>
              <a:spcAft>
                <a:spcPts val="0"/>
              </a:spcAft>
            </a:pPr>
            <a:r>
              <a:rPr lang="en-US" sz="1800" spc="0" dirty="0">
                <a:latin typeface="Calibri" panose="020F0502020204030204" pitchFamily="34" charset="0"/>
                <a:cs typeface="Calibri" panose="020F0502020204030204" pitchFamily="34" charset="0"/>
              </a:rPr>
              <a:t>Because of the differences in developing environment, one still cannot conclude whether the performance is good enough</a:t>
            </a:r>
          </a:p>
          <a:p>
            <a:pPr>
              <a:spcAft>
                <a:spcPts val="0"/>
              </a:spcAft>
            </a:pP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921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08BB-5FA4-4D7B-9282-87C78689F16D}"/>
              </a:ext>
            </a:extLst>
          </p:cNvPr>
          <p:cNvSpPr>
            <a:spLocks noGrp="1"/>
          </p:cNvSpPr>
          <p:nvPr>
            <p:ph type="title"/>
          </p:nvPr>
        </p:nvSpPr>
        <p:spPr>
          <a:xfrm>
            <a:off x="838200" y="543424"/>
            <a:ext cx="10515600" cy="726137"/>
          </a:xfrm>
        </p:spPr>
        <p:txBody>
          <a:bodyPr/>
          <a:lstStyle/>
          <a:p>
            <a:br>
              <a:rPr lang="en-US" sz="1800" b="1" i="0" u="none" strike="noStrike" baseline="0" dirty="0">
                <a:solidFill>
                  <a:srgbClr val="000000"/>
                </a:solidFill>
                <a:latin typeface="Palatino Linotype" panose="02040502050505030304" pitchFamily="18" charset="0"/>
              </a:rPr>
            </a:br>
            <a:r>
              <a:rPr lang="en-US" sz="1800" b="1" i="0" u="none" strike="noStrike" baseline="0" dirty="0">
                <a:solidFill>
                  <a:srgbClr val="000000"/>
                </a:solidFill>
                <a:latin typeface="Palatino Linotype" panose="02040502050505030304" pitchFamily="18" charset="0"/>
              </a:rPr>
              <a:t> </a:t>
            </a:r>
            <a:r>
              <a:rPr lang="en-US" sz="1800" b="1" i="0" u="none" strike="noStrike" baseline="0" dirty="0">
                <a:solidFill>
                  <a:srgbClr val="627272"/>
                </a:solidFill>
                <a:latin typeface="Palatino Linotype" panose="02040502050505030304" pitchFamily="18" charset="0"/>
              </a:rPr>
              <a:t>[3] A Comprehensive Real-Time Road-Lanes Tracking Technique</a:t>
            </a:r>
            <a:br>
              <a:rPr lang="en-US" sz="1800" b="1" i="0" u="none" strike="noStrike" baseline="0" dirty="0">
                <a:solidFill>
                  <a:srgbClr val="627272"/>
                </a:solidFill>
                <a:latin typeface="Palatino Linotype" panose="02040502050505030304" pitchFamily="18" charset="0"/>
              </a:rPr>
            </a:br>
            <a:r>
              <a:rPr lang="en-US" sz="1800" b="1" i="0" u="none" strike="noStrike" baseline="0" dirty="0">
                <a:solidFill>
                  <a:srgbClr val="627272"/>
                </a:solidFill>
                <a:latin typeface="Palatino Linotype" panose="02040502050505030304" pitchFamily="18" charset="0"/>
              </a:rPr>
              <a:t>for Autonomous Driving </a:t>
            </a:r>
            <a:endParaRPr lang="en-US" b="1" dirty="0">
              <a:solidFill>
                <a:srgbClr val="627272"/>
              </a:solidFill>
              <a:latin typeface="Palatino Linotype" panose="02040502050505030304" pitchFamily="18" charset="0"/>
            </a:endParaRPr>
          </a:p>
        </p:txBody>
      </p:sp>
      <p:sp>
        <p:nvSpPr>
          <p:cNvPr id="5" name="Text Placeholder 4">
            <a:extLst>
              <a:ext uri="{FF2B5EF4-FFF2-40B4-BE49-F238E27FC236}">
                <a16:creationId xmlns:a16="http://schemas.microsoft.com/office/drawing/2014/main" id="{5C07CF3B-AC29-4004-9983-BE1F6DF84D4A}"/>
              </a:ext>
            </a:extLst>
          </p:cNvPr>
          <p:cNvSpPr>
            <a:spLocks noGrp="1"/>
          </p:cNvSpPr>
          <p:nvPr>
            <p:ph type="body" sz="quarter" idx="15"/>
          </p:nvPr>
        </p:nvSpPr>
        <p:spPr>
          <a:xfrm>
            <a:off x="6351718" y="2061086"/>
            <a:ext cx="4626763" cy="2573058"/>
          </a:xfrm>
        </p:spPr>
        <p:txBody>
          <a:bodyPr>
            <a:normAutofit/>
          </a:bodyPr>
          <a:lstStyle/>
          <a:p>
            <a:pPr>
              <a:lnSpc>
                <a:spcPct val="100000"/>
              </a:lnSpc>
            </a:pPr>
            <a:r>
              <a:rPr lang="en-US" b="1" spc="0" dirty="0">
                <a:latin typeface="Calibri" panose="020F0502020204030204" pitchFamily="34" charset="0"/>
                <a:cs typeface="Calibri" panose="020F0502020204030204" pitchFamily="34" charset="0"/>
              </a:rPr>
              <a:t>When viewed together with [2], gives the target speed for the application: 15 FPS.</a:t>
            </a:r>
          </a:p>
          <a:p>
            <a:pPr>
              <a:lnSpc>
                <a:spcPct val="100000"/>
              </a:lnSpc>
            </a:pPr>
            <a:r>
              <a:rPr lang="en-US" b="1" spc="0" dirty="0">
                <a:latin typeface="Calibri" panose="020F0502020204030204" pitchFamily="34" charset="0"/>
                <a:cs typeface="Calibri" panose="020F0502020204030204" pitchFamily="34" charset="0"/>
              </a:rPr>
              <a:t>Which is one of the criteria regard to</a:t>
            </a:r>
            <a:br>
              <a:rPr lang="en-US" b="1" spc="0" dirty="0">
                <a:latin typeface="Calibri" panose="020F0502020204030204" pitchFamily="34" charset="0"/>
                <a:cs typeface="Calibri" panose="020F0502020204030204" pitchFamily="34" charset="0"/>
              </a:rPr>
            </a:br>
            <a:r>
              <a:rPr lang="en-US" b="1" spc="0" dirty="0">
                <a:latin typeface="Calibri" panose="020F0502020204030204" pitchFamily="34" charset="0"/>
                <a:cs typeface="Calibri" panose="020F0502020204030204" pitchFamily="34" charset="0"/>
              </a:rPr>
              <a:t>Real-time application</a:t>
            </a:r>
          </a:p>
        </p:txBody>
      </p:sp>
      <p:sp>
        <p:nvSpPr>
          <p:cNvPr id="6" name="Text Placeholder 5">
            <a:extLst>
              <a:ext uri="{FF2B5EF4-FFF2-40B4-BE49-F238E27FC236}">
                <a16:creationId xmlns:a16="http://schemas.microsoft.com/office/drawing/2014/main" id="{0BB5172A-706E-4611-980E-313561D97147}"/>
              </a:ext>
            </a:extLst>
          </p:cNvPr>
          <p:cNvSpPr>
            <a:spLocks noGrp="1"/>
          </p:cNvSpPr>
          <p:nvPr>
            <p:ph type="body" sz="quarter" idx="17"/>
          </p:nvPr>
        </p:nvSpPr>
        <p:spPr>
          <a:xfrm>
            <a:off x="6297453" y="4264137"/>
            <a:ext cx="4626293" cy="820740"/>
          </a:xfrm>
        </p:spPr>
        <p:txBody>
          <a:bodyPr/>
          <a:lstStyle/>
          <a:p>
            <a:r>
              <a:rPr lang="en-US" dirty="0"/>
              <a:t>Still, this study was not implemented on embedded environment</a:t>
            </a:r>
          </a:p>
        </p:txBody>
      </p:sp>
      <p:sp>
        <p:nvSpPr>
          <p:cNvPr id="7" name="Date Placeholder 6">
            <a:extLst>
              <a:ext uri="{FF2B5EF4-FFF2-40B4-BE49-F238E27FC236}">
                <a16:creationId xmlns:a16="http://schemas.microsoft.com/office/drawing/2014/main" id="{66065516-F403-4EAC-AE9C-9C1D95D90B6D}"/>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433BF522-4455-414F-8953-9AFB87A176A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C2131BB-1345-4498-B083-DE9621C568EF}"/>
              </a:ext>
            </a:extLst>
          </p:cNvPr>
          <p:cNvSpPr>
            <a:spLocks noGrp="1"/>
          </p:cNvSpPr>
          <p:nvPr>
            <p:ph type="sldNum" sz="quarter" idx="12"/>
          </p:nvPr>
        </p:nvSpPr>
        <p:spPr/>
        <p:txBody>
          <a:bodyPr/>
          <a:lstStyle/>
          <a:p>
            <a:fld id="{F91729D4-A164-47A3-830D-E792BCE699E4}" type="slidenum">
              <a:rPr lang="en-US" smtClean="0"/>
              <a:t>4</a:t>
            </a:fld>
            <a:endParaRPr lang="en-US" dirty="0"/>
          </a:p>
        </p:txBody>
      </p:sp>
      <p:sp>
        <p:nvSpPr>
          <p:cNvPr id="19" name="Text Placeholder 2">
            <a:extLst>
              <a:ext uri="{FF2B5EF4-FFF2-40B4-BE49-F238E27FC236}">
                <a16:creationId xmlns:a16="http://schemas.microsoft.com/office/drawing/2014/main" id="{D16D782B-52DD-42A6-8A43-B13CDBB892C5}"/>
              </a:ext>
            </a:extLst>
          </p:cNvPr>
          <p:cNvSpPr>
            <a:spLocks noGrp="1"/>
          </p:cNvSpPr>
          <p:nvPr>
            <p:ph type="body" sz="quarter" idx="13"/>
          </p:nvPr>
        </p:nvSpPr>
        <p:spPr>
          <a:xfrm>
            <a:off x="1277551" y="2112443"/>
            <a:ext cx="4626764" cy="1039130"/>
          </a:xfrm>
        </p:spPr>
        <p:txBody>
          <a:bodyPr/>
          <a:lstStyle/>
          <a:p>
            <a:pPr algn="ctr"/>
            <a:r>
              <a:rPr lang="en-US" b="1" spc="0" dirty="0">
                <a:latin typeface="Calibri" panose="020F0502020204030204" pitchFamily="34" charset="0"/>
                <a:cs typeface="Calibri" panose="020F0502020204030204" pitchFamily="34" charset="0"/>
              </a:rPr>
              <a:t>Another (but very similar) approach of </a:t>
            </a:r>
            <a:br>
              <a:rPr lang="en-US" b="1" spc="0" dirty="0">
                <a:latin typeface="Calibri" panose="020F0502020204030204" pitchFamily="34" charset="0"/>
                <a:cs typeface="Calibri" panose="020F0502020204030204" pitchFamily="34" charset="0"/>
              </a:rPr>
            </a:br>
            <a:r>
              <a:rPr lang="en-US" b="1" spc="0" dirty="0">
                <a:latin typeface="Calibri" panose="020F0502020204030204" pitchFamily="34" charset="0"/>
                <a:cs typeface="Calibri" panose="020F0502020204030204" pitchFamily="34" charset="0"/>
              </a:rPr>
              <a:t>Computer Vision algorithms for</a:t>
            </a:r>
            <a:br>
              <a:rPr lang="en-US" b="1" spc="0" dirty="0">
                <a:latin typeface="Calibri" panose="020F0502020204030204" pitchFamily="34" charset="0"/>
                <a:cs typeface="Calibri" panose="020F0502020204030204" pitchFamily="34" charset="0"/>
              </a:rPr>
            </a:br>
            <a:r>
              <a:rPr lang="en-US" b="1" spc="0" dirty="0">
                <a:latin typeface="Calibri" panose="020F0502020204030204" pitchFamily="34" charset="0"/>
                <a:cs typeface="Calibri" panose="020F0502020204030204" pitchFamily="34" charset="0"/>
              </a:rPr>
              <a:t>Lane Detection</a:t>
            </a:r>
          </a:p>
          <a:p>
            <a:endParaRPr lang="en-US" b="1" spc="0" dirty="0">
              <a:latin typeface="Calibri" panose="020F0502020204030204" pitchFamily="34" charset="0"/>
              <a:cs typeface="Calibri" panose="020F0502020204030204" pitchFamily="34" charset="0"/>
            </a:endParaRPr>
          </a:p>
        </p:txBody>
      </p:sp>
      <p:sp>
        <p:nvSpPr>
          <p:cNvPr id="20" name="Rectangle: Rounded Corners 19">
            <a:extLst>
              <a:ext uri="{FF2B5EF4-FFF2-40B4-BE49-F238E27FC236}">
                <a16:creationId xmlns:a16="http://schemas.microsoft.com/office/drawing/2014/main" id="{2083A47D-18D6-4B09-9714-0D9FBC872673}"/>
              </a:ext>
            </a:extLst>
          </p:cNvPr>
          <p:cNvSpPr/>
          <p:nvPr/>
        </p:nvSpPr>
        <p:spPr>
          <a:xfrm>
            <a:off x="1611212" y="3994455"/>
            <a:ext cx="3959441" cy="18887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Consolidate our feasibility of this project in terms of the algorithms</a:t>
            </a:r>
          </a:p>
        </p:txBody>
      </p:sp>
      <p:cxnSp>
        <p:nvCxnSpPr>
          <p:cNvPr id="21" name="Straight Arrow Connector 20">
            <a:extLst>
              <a:ext uri="{FF2B5EF4-FFF2-40B4-BE49-F238E27FC236}">
                <a16:creationId xmlns:a16="http://schemas.microsoft.com/office/drawing/2014/main" id="{D9AD7902-A809-421C-B02C-6A5FF6ABF265}"/>
              </a:ext>
            </a:extLst>
          </p:cNvPr>
          <p:cNvCxnSpPr>
            <a:cxnSpLocks/>
            <a:stCxn id="19" idx="2"/>
            <a:endCxn id="20" idx="0"/>
          </p:cNvCxnSpPr>
          <p:nvPr/>
        </p:nvCxnSpPr>
        <p:spPr>
          <a:xfrm>
            <a:off x="3590933" y="3151573"/>
            <a:ext cx="0" cy="8428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49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08BB-5FA4-4D7B-9282-87C78689F16D}"/>
              </a:ext>
            </a:extLst>
          </p:cNvPr>
          <p:cNvSpPr>
            <a:spLocks noGrp="1"/>
          </p:cNvSpPr>
          <p:nvPr>
            <p:ph type="title"/>
          </p:nvPr>
        </p:nvSpPr>
        <p:spPr>
          <a:xfrm>
            <a:off x="838200" y="543424"/>
            <a:ext cx="10515600" cy="726137"/>
          </a:xfrm>
        </p:spPr>
        <p:txBody>
          <a:bodyPr/>
          <a:lstStyle/>
          <a:p>
            <a:r>
              <a:rPr lang="en-US" sz="1800" b="1" i="0" u="none" strike="noStrike" baseline="0" dirty="0">
                <a:solidFill>
                  <a:srgbClr val="627272"/>
                </a:solidFill>
                <a:latin typeface="Palatino Linotype" panose="02040502050505030304" pitchFamily="18" charset="0"/>
              </a:rPr>
              <a:t>[4] Lane detection using Raspberry Pi</a:t>
            </a:r>
            <a:endParaRPr lang="en-US" b="1" dirty="0">
              <a:solidFill>
                <a:srgbClr val="627272"/>
              </a:solidFill>
              <a:latin typeface="Palatino Linotype" panose="02040502050505030304" pitchFamily="18" charset="0"/>
            </a:endParaRPr>
          </a:p>
        </p:txBody>
      </p:sp>
      <p:sp>
        <p:nvSpPr>
          <p:cNvPr id="5" name="Text Placeholder 4">
            <a:extLst>
              <a:ext uri="{FF2B5EF4-FFF2-40B4-BE49-F238E27FC236}">
                <a16:creationId xmlns:a16="http://schemas.microsoft.com/office/drawing/2014/main" id="{5C07CF3B-AC29-4004-9983-BE1F6DF84D4A}"/>
              </a:ext>
            </a:extLst>
          </p:cNvPr>
          <p:cNvSpPr>
            <a:spLocks noGrp="1"/>
          </p:cNvSpPr>
          <p:nvPr>
            <p:ph type="body" sz="quarter" idx="15"/>
          </p:nvPr>
        </p:nvSpPr>
        <p:spPr>
          <a:xfrm>
            <a:off x="6351718" y="2061086"/>
            <a:ext cx="4626763" cy="2573058"/>
          </a:xfrm>
        </p:spPr>
        <p:txBody>
          <a:bodyPr>
            <a:normAutofit/>
          </a:bodyPr>
          <a:lstStyle/>
          <a:p>
            <a:pPr>
              <a:lnSpc>
                <a:spcPct val="100000"/>
              </a:lnSpc>
            </a:pPr>
            <a:r>
              <a:rPr lang="en-US" b="1" spc="0" dirty="0">
                <a:latin typeface="Calibri" panose="020F0502020204030204" pitchFamily="34" charset="0"/>
                <a:cs typeface="Calibri" panose="020F0502020204030204" pitchFamily="34" charset="0"/>
              </a:rPr>
              <a:t>When viewed together with [2], gives the target speed for the application: 15 FPS.</a:t>
            </a:r>
          </a:p>
          <a:p>
            <a:pPr>
              <a:lnSpc>
                <a:spcPct val="100000"/>
              </a:lnSpc>
            </a:pPr>
            <a:r>
              <a:rPr lang="en-US" b="1" spc="0" dirty="0">
                <a:latin typeface="Calibri" panose="020F0502020204030204" pitchFamily="34" charset="0"/>
                <a:cs typeface="Calibri" panose="020F0502020204030204" pitchFamily="34" charset="0"/>
              </a:rPr>
              <a:t>Which is one of the criteria regard to</a:t>
            </a:r>
            <a:br>
              <a:rPr lang="en-US" b="1" spc="0" dirty="0">
                <a:latin typeface="Calibri" panose="020F0502020204030204" pitchFamily="34" charset="0"/>
                <a:cs typeface="Calibri" panose="020F0502020204030204" pitchFamily="34" charset="0"/>
              </a:rPr>
            </a:br>
            <a:r>
              <a:rPr lang="en-US" b="1" spc="0" dirty="0">
                <a:latin typeface="Calibri" panose="020F0502020204030204" pitchFamily="34" charset="0"/>
                <a:cs typeface="Calibri" panose="020F0502020204030204" pitchFamily="34" charset="0"/>
              </a:rPr>
              <a:t>Real-time application</a:t>
            </a:r>
          </a:p>
        </p:txBody>
      </p:sp>
      <p:sp>
        <p:nvSpPr>
          <p:cNvPr id="6" name="Text Placeholder 5">
            <a:extLst>
              <a:ext uri="{FF2B5EF4-FFF2-40B4-BE49-F238E27FC236}">
                <a16:creationId xmlns:a16="http://schemas.microsoft.com/office/drawing/2014/main" id="{0BB5172A-706E-4611-980E-313561D97147}"/>
              </a:ext>
            </a:extLst>
          </p:cNvPr>
          <p:cNvSpPr>
            <a:spLocks noGrp="1"/>
          </p:cNvSpPr>
          <p:nvPr>
            <p:ph type="body" sz="quarter" idx="17"/>
          </p:nvPr>
        </p:nvSpPr>
        <p:spPr>
          <a:xfrm>
            <a:off x="6297453" y="4264137"/>
            <a:ext cx="4626293" cy="820740"/>
          </a:xfrm>
        </p:spPr>
        <p:txBody>
          <a:bodyPr/>
          <a:lstStyle/>
          <a:p>
            <a:r>
              <a:rPr lang="en-US" dirty="0"/>
              <a:t>Still, this study was not implemented on embedded environment</a:t>
            </a:r>
          </a:p>
        </p:txBody>
      </p:sp>
      <p:sp>
        <p:nvSpPr>
          <p:cNvPr id="7" name="Date Placeholder 6">
            <a:extLst>
              <a:ext uri="{FF2B5EF4-FFF2-40B4-BE49-F238E27FC236}">
                <a16:creationId xmlns:a16="http://schemas.microsoft.com/office/drawing/2014/main" id="{66065516-F403-4EAC-AE9C-9C1D95D90B6D}"/>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433BF522-4455-414F-8953-9AFB87A176A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0C2131BB-1345-4498-B083-DE9621C568EF}"/>
              </a:ext>
            </a:extLst>
          </p:cNvPr>
          <p:cNvSpPr>
            <a:spLocks noGrp="1"/>
          </p:cNvSpPr>
          <p:nvPr>
            <p:ph type="sldNum" sz="quarter" idx="12"/>
          </p:nvPr>
        </p:nvSpPr>
        <p:spPr/>
        <p:txBody>
          <a:bodyPr/>
          <a:lstStyle/>
          <a:p>
            <a:fld id="{F91729D4-A164-47A3-830D-E792BCE699E4}" type="slidenum">
              <a:rPr lang="en-US" smtClean="0"/>
              <a:t>5</a:t>
            </a:fld>
            <a:endParaRPr lang="en-US" dirty="0"/>
          </a:p>
        </p:txBody>
      </p:sp>
      <p:sp>
        <p:nvSpPr>
          <p:cNvPr id="18" name="Text Placeholder 17">
            <a:extLst>
              <a:ext uri="{FF2B5EF4-FFF2-40B4-BE49-F238E27FC236}">
                <a16:creationId xmlns:a16="http://schemas.microsoft.com/office/drawing/2014/main" id="{8357A9F3-FAFB-42FA-9EC8-18A59432AEF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84489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54F3-5D68-49F1-B252-71F0202AC6B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DE7C4F7-0DFB-4758-A074-170D580F9144}"/>
              </a:ext>
            </a:extLst>
          </p:cNvPr>
          <p:cNvSpPr>
            <a:spLocks noGrp="1"/>
          </p:cNvSpPr>
          <p:nvPr>
            <p:ph type="body" sz="quarter" idx="13"/>
          </p:nvPr>
        </p:nvSpPr>
        <p:spPr/>
        <p:txBody>
          <a:bodyPr/>
          <a:lstStyle/>
          <a:p>
            <a:endParaRPr lang="en-US"/>
          </a:p>
        </p:txBody>
      </p:sp>
      <p:sp>
        <p:nvSpPr>
          <p:cNvPr id="4" name="Text Placeholder 3">
            <a:extLst>
              <a:ext uri="{FF2B5EF4-FFF2-40B4-BE49-F238E27FC236}">
                <a16:creationId xmlns:a16="http://schemas.microsoft.com/office/drawing/2014/main" id="{23BDA80A-E66F-4FCD-9B8F-81AF7C593DE4}"/>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7310D5EA-F858-4B25-818A-EBA21A7198EF}"/>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2CA6F5A5-53DB-4F3F-BF63-F445DE831424}"/>
              </a:ext>
            </a:extLst>
          </p:cNvPr>
          <p:cNvSpPr>
            <a:spLocks noGrp="1"/>
          </p:cNvSpPr>
          <p:nvPr>
            <p:ph type="body" sz="quarter" idx="17"/>
          </p:nvPr>
        </p:nvSpPr>
        <p:spPr/>
        <p:txBody>
          <a:bodyPr/>
          <a:lstStyle/>
          <a:p>
            <a:endParaRPr lang="en-US"/>
          </a:p>
        </p:txBody>
      </p:sp>
      <p:sp>
        <p:nvSpPr>
          <p:cNvPr id="7" name="Date Placeholder 6">
            <a:extLst>
              <a:ext uri="{FF2B5EF4-FFF2-40B4-BE49-F238E27FC236}">
                <a16:creationId xmlns:a16="http://schemas.microsoft.com/office/drawing/2014/main" id="{E134590D-3E56-4C25-94FC-D8E357313956}"/>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BC94AF3-9AD6-4D64-8B24-A122B3FD6A71}"/>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E71E4137-309E-4108-91AA-B3B51244D772}"/>
              </a:ext>
            </a:extLst>
          </p:cNvPr>
          <p:cNvSpPr>
            <a:spLocks noGrp="1"/>
          </p:cNvSpPr>
          <p:nvPr>
            <p:ph type="sldNum" sz="quarter" idx="12"/>
          </p:nvPr>
        </p:nvSpPr>
        <p:spPr/>
        <p:txBody>
          <a:bodyPr/>
          <a:lstStyle/>
          <a:p>
            <a:fld id="{F91729D4-A164-47A3-830D-E792BCE699E4}" type="slidenum">
              <a:rPr lang="en-US" smtClean="0"/>
              <a:t>6</a:t>
            </a:fld>
            <a:endParaRPr lang="en-US" dirty="0"/>
          </a:p>
        </p:txBody>
      </p:sp>
    </p:spTree>
    <p:extLst>
      <p:ext uri="{BB962C8B-B14F-4D97-AF65-F5344CB8AC3E}">
        <p14:creationId xmlns:p14="http://schemas.microsoft.com/office/powerpoint/2010/main" val="46140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 up of an eye of a bird">
            <a:extLst>
              <a:ext uri="{FF2B5EF4-FFF2-40B4-BE49-F238E27FC236}">
                <a16:creationId xmlns:a16="http://schemas.microsoft.com/office/drawing/2014/main" id="{47DBE8E2-71E9-40A8-B25F-2D4F23E76688}"/>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598402" y="598401"/>
            <a:ext cx="9645056" cy="5661198"/>
          </a:xfrm>
        </p:spPr>
      </p:pic>
      <p:sp>
        <p:nvSpPr>
          <p:cNvPr id="24" name="Title 23">
            <a:extLst>
              <a:ext uri="{FF2B5EF4-FFF2-40B4-BE49-F238E27FC236}">
                <a16:creationId xmlns:a16="http://schemas.microsoft.com/office/drawing/2014/main" id="{3413C595-4D01-4997-9A0A-E7606687AB79}"/>
              </a:ext>
            </a:extLst>
          </p:cNvPr>
          <p:cNvSpPr>
            <a:spLocks noGrp="1"/>
          </p:cNvSpPr>
          <p:nvPr>
            <p:ph type="title"/>
          </p:nvPr>
        </p:nvSpPr>
        <p:spPr>
          <a:xfrm>
            <a:off x="6169978" y="3443968"/>
            <a:ext cx="6022021" cy="882499"/>
          </a:xfrm>
        </p:spPr>
        <p:txBody>
          <a:bodyPr/>
          <a:lstStyle/>
          <a:p>
            <a:r>
              <a:rPr lang="en-US" dirty="0"/>
              <a:t>Primary Goals</a:t>
            </a:r>
          </a:p>
        </p:txBody>
      </p:sp>
      <p:sp>
        <p:nvSpPr>
          <p:cNvPr id="16" name="Text Placeholder 15">
            <a:extLst>
              <a:ext uri="{FF2B5EF4-FFF2-40B4-BE49-F238E27FC236}">
                <a16:creationId xmlns:a16="http://schemas.microsoft.com/office/drawing/2014/main" id="{D7D3E7A5-4BD8-44AD-B116-D2CED7043DD7}"/>
              </a:ext>
            </a:extLst>
          </p:cNvPr>
          <p:cNvSpPr>
            <a:spLocks noGrp="1"/>
          </p:cNvSpPr>
          <p:nvPr>
            <p:ph type="body" sz="quarter" idx="16"/>
          </p:nvPr>
        </p:nvSpPr>
        <p:spPr>
          <a:xfrm>
            <a:off x="6169979" y="4326467"/>
            <a:ext cx="6022021" cy="830414"/>
          </a:xfrm>
        </p:spPr>
        <p:txBody>
          <a:bodyPr/>
          <a:lstStyle/>
          <a:p>
            <a:r>
              <a:rPr lang="en-US" dirty="0"/>
              <a:t>Annual revenue growth</a:t>
            </a:r>
          </a:p>
        </p:txBody>
      </p:sp>
    </p:spTree>
    <p:extLst>
      <p:ext uri="{BB962C8B-B14F-4D97-AF65-F5344CB8AC3E}">
        <p14:creationId xmlns:p14="http://schemas.microsoft.com/office/powerpoint/2010/main" val="39931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109663" y="498928"/>
            <a:ext cx="9972675" cy="567873"/>
          </a:xfrm>
        </p:spPr>
        <p:txBody>
          <a:bodyPr/>
          <a:lstStyle/>
          <a:p>
            <a:r>
              <a:rPr lang="en-US" dirty="0"/>
              <a:t>Quality Performance</a:t>
            </a:r>
          </a:p>
        </p:txBody>
      </p:sp>
      <p:sp>
        <p:nvSpPr>
          <p:cNvPr id="2" name="Date Placeholder 1">
            <a:extLst>
              <a:ext uri="{FF2B5EF4-FFF2-40B4-BE49-F238E27FC236}">
                <a16:creationId xmlns:a16="http://schemas.microsoft.com/office/drawing/2014/main" id="{25694033-4A29-4F32-985A-A0D4EA13BBD8}"/>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979112AA-EDD8-48C5-9416-7C550BEBD458}"/>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CF6FA9E2-D06E-4941-A890-559D63E75D69}"/>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8</a:t>
            </a:fld>
            <a:endParaRPr lang="en-US" dirty="0"/>
          </a:p>
        </p:txBody>
      </p:sp>
      <p:graphicFrame>
        <p:nvGraphicFramePr>
          <p:cNvPr id="7" name="Content Placeholder 5" descr="Chart Placeholder">
            <a:extLst>
              <a:ext uri="{FF2B5EF4-FFF2-40B4-BE49-F238E27FC236}">
                <a16:creationId xmlns:a16="http://schemas.microsoft.com/office/drawing/2014/main" id="{5E252EBF-FBEE-408C-B1A3-5F3456FC5F1C}"/>
              </a:ext>
            </a:extLst>
          </p:cNvPr>
          <p:cNvGraphicFramePr>
            <a:graphicFrameLocks/>
          </p:cNvGraphicFramePr>
          <p:nvPr>
            <p:extLst>
              <p:ext uri="{D42A27DB-BD31-4B8C-83A1-F6EECF244321}">
                <p14:modId xmlns:p14="http://schemas.microsoft.com/office/powerpoint/2010/main" val="936421196"/>
              </p:ext>
            </p:extLst>
          </p:nvPr>
        </p:nvGraphicFramePr>
        <p:xfrm>
          <a:off x="507023" y="1203602"/>
          <a:ext cx="11177954" cy="48270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86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C176543-7DEE-469A-86A8-549E0CFCF66A}"/>
              </a:ext>
            </a:extLst>
          </p:cNvPr>
          <p:cNvSpPr>
            <a:spLocks noGrp="1"/>
          </p:cNvSpPr>
          <p:nvPr>
            <p:ph type="title"/>
          </p:nvPr>
        </p:nvSpPr>
        <p:spPr>
          <a:xfrm>
            <a:off x="838200" y="494166"/>
            <a:ext cx="10515600" cy="567873"/>
          </a:xfrm>
        </p:spPr>
        <p:txBody>
          <a:bodyPr/>
          <a:lstStyle/>
          <a:p>
            <a:r>
              <a:rPr lang="en-US" dirty="0"/>
              <a:t>Areas of growth</a:t>
            </a:r>
          </a:p>
        </p:txBody>
      </p:sp>
      <p:sp>
        <p:nvSpPr>
          <p:cNvPr id="4" name="Date Placeholder 3">
            <a:extLst>
              <a:ext uri="{FF2B5EF4-FFF2-40B4-BE49-F238E27FC236}">
                <a16:creationId xmlns:a16="http://schemas.microsoft.com/office/drawing/2014/main" id="{E51FFF33-E8B3-4EE3-904F-9D364CBF15E4}"/>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06B0052-2D8D-4986-ACEC-FCF60EFB4D7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7B130F3-0984-44C2-B703-32E2E77F32DF}"/>
              </a:ext>
            </a:extLst>
          </p:cNvPr>
          <p:cNvSpPr>
            <a:spLocks noGrp="1"/>
          </p:cNvSpPr>
          <p:nvPr>
            <p:ph type="sldNum" sz="quarter" idx="12"/>
          </p:nvPr>
        </p:nvSpPr>
        <p:spPr>
          <a:xfrm>
            <a:off x="8610600" y="6356350"/>
            <a:ext cx="2743200" cy="365125"/>
          </a:xfrm>
        </p:spPr>
        <p:txBody>
          <a:bodyPr/>
          <a:lstStyle/>
          <a:p>
            <a:fld id="{F91729D4-A164-47A3-830D-E792BCE699E4}" type="slidenum">
              <a:rPr lang="en-US" smtClean="0"/>
              <a:pPr/>
              <a:t>9</a:t>
            </a:fld>
            <a:endParaRPr lang="en-US" dirty="0"/>
          </a:p>
        </p:txBody>
      </p:sp>
      <p:graphicFrame>
        <p:nvGraphicFramePr>
          <p:cNvPr id="12" name="Chart 11">
            <a:extLst>
              <a:ext uri="{FF2B5EF4-FFF2-40B4-BE49-F238E27FC236}">
                <a16:creationId xmlns:a16="http://schemas.microsoft.com/office/drawing/2014/main" id="{447AAC8C-E4EB-481E-AB05-154D91634B32}"/>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4001657838"/>
              </p:ext>
            </p:extLst>
          </p:nvPr>
        </p:nvGraphicFramePr>
        <p:xfrm>
          <a:off x="1148218" y="1507635"/>
          <a:ext cx="9895563" cy="42854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4245434"/>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EB91EBED-606F-4526-98F2-0BC37D122083}" vid="{0066A017-97AF-4FCB-BD31-68FEF3C01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2.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Coastal presentation</Template>
  <TotalTime>126</TotalTime>
  <Words>494</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Palatino Linotype</vt:lpstr>
      <vt:lpstr>PalatinoLinotype-Bold</vt:lpstr>
      <vt:lpstr>Segoe UI</vt:lpstr>
      <vt:lpstr>Segoe UI Light</vt:lpstr>
      <vt:lpstr>Office Theme</vt:lpstr>
      <vt:lpstr>Survey: Related work on  Real-time implementation of vision-based land detection  on embedded platform</vt:lpstr>
      <vt:lpstr>[1] Review on Lane Detection and Tracking Algorithms of Advanced Driver Assistance System </vt:lpstr>
      <vt:lpstr>[2] Lane Detection Algorithm for Intelligent Vehicles in Complex Road Conditions and Dynamic Environments</vt:lpstr>
      <vt:lpstr>  [3] A Comprehensive Real-Time Road-Lanes Tracking Technique for Autonomous Driving </vt:lpstr>
      <vt:lpstr>[4] Lane detection using Raspberry Pi</vt:lpstr>
      <vt:lpstr>PowerPoint Presentation</vt:lpstr>
      <vt:lpstr>Primary Goals</vt:lpstr>
      <vt:lpstr>Quality Performance</vt:lpstr>
      <vt:lpstr>Areas of growth</vt:lpstr>
      <vt:lpstr>Business opportunities are like buses. There's always another one coming.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study</dc:title>
  <dc:creator>thanhnguyen.ppr@gmail.com</dc:creator>
  <cp:lastModifiedBy>thanhnguyen.ppr@gmail.com</cp:lastModifiedBy>
  <cp:revision>2</cp:revision>
  <dcterms:created xsi:type="dcterms:W3CDTF">2022-12-03T15:24:14Z</dcterms:created>
  <dcterms:modified xsi:type="dcterms:W3CDTF">2022-12-04T10:05:40Z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