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6b1555e34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6b1555e3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6b1555e34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6b1555e3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6b1555e34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6b1555e3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6b1555e34_0_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6b1555e3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6b1555e34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6b1555e3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6b1555e34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6b1555e3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6b1555e34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6b1555e3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6b1555e34_0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6b1555e3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6b1555e34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6b1555e3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6b1555e34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6b1555e3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61" name="Shape 61"/>
        <p:cNvGrpSpPr/>
        <p:nvPr/>
      </p:nvGrpSpPr>
      <p:grpSpPr>
        <a:xfrm>
          <a:off x="0" y="0"/>
          <a:ext cx="0" cy="0"/>
          <a:chOff x="0" y="0"/>
          <a:chExt cx="0" cy="0"/>
        </a:xfrm>
      </p:grpSpPr>
      <p:sp>
        <p:nvSpPr>
          <p:cNvPr id="62" name="Google Shape;62;p16"/>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6"/>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6"/>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rtl="0">
              <a:spcBef>
                <a:spcPts val="0"/>
              </a:spcBef>
              <a:spcAft>
                <a:spcPts val="0"/>
              </a:spcAft>
              <a:buClr>
                <a:srgbClr val="000000"/>
              </a:buClr>
              <a:buSzPts val="2200"/>
              <a:buChar char="●"/>
              <a:defRPr sz="2200">
                <a:solidFill>
                  <a:srgbClr val="000000"/>
                </a:solidFill>
              </a:defRPr>
            </a:lvl1pPr>
            <a:lvl2pPr indent="-355600" lvl="1" marL="914400" rtl="0">
              <a:spcBef>
                <a:spcPts val="1600"/>
              </a:spcBef>
              <a:spcAft>
                <a:spcPts val="0"/>
              </a:spcAft>
              <a:buClr>
                <a:srgbClr val="000000"/>
              </a:buClr>
              <a:buSzPts val="2000"/>
              <a:buChar char="○"/>
              <a:defRPr sz="2000">
                <a:solidFill>
                  <a:srgbClr val="000000"/>
                </a:solidFill>
              </a:defRPr>
            </a:lvl2pPr>
            <a:lvl3pPr indent="-342900" lvl="2" marL="1371600" rtl="0">
              <a:spcBef>
                <a:spcPts val="1600"/>
              </a:spcBef>
              <a:spcAft>
                <a:spcPts val="0"/>
              </a:spcAft>
              <a:buClr>
                <a:srgbClr val="000000"/>
              </a:buClr>
              <a:buSzPts val="1800"/>
              <a:buChar char="■"/>
              <a:defRPr sz="1800">
                <a:solidFill>
                  <a:srgbClr val="000000"/>
                </a:solidFill>
              </a:defRPr>
            </a:lvl3pPr>
            <a:lvl4pPr indent="-330200" lvl="3" marL="1828800" rtl="0">
              <a:spcBef>
                <a:spcPts val="1600"/>
              </a:spcBef>
              <a:spcAft>
                <a:spcPts val="0"/>
              </a:spcAft>
              <a:buClr>
                <a:srgbClr val="000000"/>
              </a:buClr>
              <a:buSzPts val="1600"/>
              <a:buChar char="●"/>
              <a:defRPr sz="1600">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 name="Google Shape;72;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9" name="Google Shape;79;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5" name="Google Shape;85;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0"/>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8" name="Google Shape;88;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3" name="Google Shape;93;p21"/>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5" name="Google Shape;95;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0" name="Google Shape;100;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3" name="Google Shape;103;p23"/>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hyperlink" Target="https://github.com/hphuoc0906/CS519.O21.KHTN"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390525" y="747725"/>
            <a:ext cx="8222100" cy="110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BÁO CÁO ĐỒ ÁN CUỐI KỲ</a:t>
            </a:r>
            <a:endParaRPr b="1"/>
          </a:p>
        </p:txBody>
      </p:sp>
      <p:sp>
        <p:nvSpPr>
          <p:cNvPr id="112" name="Google Shape;112;p25"/>
          <p:cNvSpPr txBox="1"/>
          <p:nvPr>
            <p:ph idx="1" type="subTitle"/>
          </p:nvPr>
        </p:nvSpPr>
        <p:spPr>
          <a:xfrm>
            <a:off x="390525" y="3772598"/>
            <a:ext cx="8222100" cy="6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Trường ĐH Công Nghệ Thông Tin, ĐHQG-HCM</a:t>
            </a:r>
            <a:r>
              <a:rPr lang="en" sz="2400"/>
              <a:t> </a:t>
            </a:r>
            <a:endParaRPr sz="2400"/>
          </a:p>
        </p:txBody>
      </p:sp>
      <p:pic>
        <p:nvPicPr>
          <p:cNvPr id="113" name="Google Shape;113;p25"/>
          <p:cNvPicPr preferRelativeResize="0"/>
          <p:nvPr/>
        </p:nvPicPr>
        <p:blipFill>
          <a:blip r:embed="rId3">
            <a:alphaModFix/>
          </a:blip>
          <a:stretch>
            <a:fillRect/>
          </a:stretch>
        </p:blipFill>
        <p:spPr>
          <a:xfrm>
            <a:off x="6925125" y="3079150"/>
            <a:ext cx="1771650" cy="1428750"/>
          </a:xfrm>
          <a:prstGeom prst="rect">
            <a:avLst/>
          </a:prstGeom>
          <a:noFill/>
          <a:ln>
            <a:noFill/>
          </a:ln>
        </p:spPr>
      </p:pic>
      <p:sp>
        <p:nvSpPr>
          <p:cNvPr id="114" name="Google Shape;114;p25"/>
          <p:cNvSpPr txBox="1"/>
          <p:nvPr>
            <p:ph type="ctrTitle"/>
          </p:nvPr>
        </p:nvSpPr>
        <p:spPr>
          <a:xfrm>
            <a:off x="390525" y="2285625"/>
            <a:ext cx="8306400" cy="14289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2500"/>
              <a:t>Môn học: CS519 - PHƯƠNG PHÁP LUẬN NCKH</a:t>
            </a:r>
            <a:endParaRPr b="1" sz="2500"/>
          </a:p>
          <a:p>
            <a:pPr indent="0" lvl="0" marL="0" rtl="0" algn="l">
              <a:lnSpc>
                <a:spcPct val="150000"/>
              </a:lnSpc>
              <a:spcBef>
                <a:spcPts val="0"/>
              </a:spcBef>
              <a:spcAft>
                <a:spcPts val="0"/>
              </a:spcAft>
              <a:buNone/>
            </a:pPr>
            <a:r>
              <a:rPr b="1" lang="en" sz="2500"/>
              <a:t>Lớp: CS519.O21.KHTN</a:t>
            </a:r>
            <a:endParaRPr b="1" sz="2500"/>
          </a:p>
          <a:p>
            <a:pPr indent="0" lvl="0" marL="0" rtl="0" algn="l">
              <a:lnSpc>
                <a:spcPct val="150000"/>
              </a:lnSpc>
              <a:spcBef>
                <a:spcPts val="0"/>
              </a:spcBef>
              <a:spcAft>
                <a:spcPts val="0"/>
              </a:spcAft>
              <a:buNone/>
            </a:pPr>
            <a:r>
              <a:rPr b="1" lang="en" sz="2500"/>
              <a:t>GV: PGS.TS. Lê Đình Duy</a:t>
            </a:r>
            <a:endParaRPr b="1"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Tài liệu tham khảo</a:t>
            </a:r>
            <a:endParaRPr/>
          </a:p>
        </p:txBody>
      </p:sp>
      <p:sp>
        <p:nvSpPr>
          <p:cNvPr id="185" name="Google Shape;185;p3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[1]. Xiang Yue, Yuansheng Ni, Kai Zhang, Tianyu Zheng, Ruoqi Liu, Ge Zhang, Samuel Stevens, Dongfu Jiang, Weiming Ren, Yuxuan Sun, Cong Wei, Botao Yu, Ruibin Yuan, Renliang Sun, Ming Yin, Boyuan Zheng, Zhenzhu Yang, Yibo Liu, Wenhao Huang, Huan Sun, Yu Su, Wenhu Chen:</a:t>
            </a:r>
            <a:endParaRPr sz="13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MMMU: A Massive Multi-discipline Multimodal Understanding and Reasoning Benchmark for Expert AGI. CoRR abs/2311.16502 (2023)</a:t>
            </a:r>
            <a:endParaRPr sz="13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[2] Ahmed Masry, Do Xuan Long, Jia Qing Tan, Shafiq R. Joty, Enamul Hoque: ChartQA: A Benchmark for Question Answering about Charts with Visual and Logical Reasoning. ACL (Findings) 2022: 2263-2279</a:t>
            </a:r>
            <a:endParaRPr sz="13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[3] Pan Lu, Swaroop Mishra, Tanglin Xia, Liang Qiu, Kai-Wei Chang, Song-Chun Zhu, Oyvind Tafjord, Peter Clark, Ashwin Kalyan:</a:t>
            </a:r>
            <a:endParaRPr sz="13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Learn to Explain: Multimodal Reasoning via Thought Chains for Science Question Answering. NeurIPS 2022</a:t>
            </a:r>
            <a:endParaRPr sz="13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[4]. Nghia Hieu Nguyen, Duong T. D. Vo, Kiet Van Nguyen, Ngan Luu-Thuy Nguyen: OpenViVQA: Task, dataset, and multimodal fusion models for visual question answering in Vietnamese. Inf. Fusion 100: 101868 (2023)</a:t>
            </a:r>
            <a:endParaRPr sz="1300">
              <a:latin typeface="Times New Roman"/>
              <a:ea typeface="Times New Roman"/>
              <a:cs typeface="Times New Roman"/>
              <a:sym typeface="Times New Roman"/>
            </a:endParaRPr>
          </a:p>
          <a:p>
            <a:pPr indent="0" lvl="0" marL="457200" rtl="0" algn="l">
              <a:spcBef>
                <a:spcPts val="0"/>
              </a:spcBef>
              <a:spcAft>
                <a:spcPts val="0"/>
              </a:spcAft>
              <a:buNone/>
            </a:pPr>
            <a:r>
              <a:t/>
            </a:r>
            <a:endParaRPr sz="2100"/>
          </a:p>
          <a:p>
            <a:pPr indent="0" lvl="0" marL="457200" rtl="0" algn="l">
              <a:spcBef>
                <a:spcPts val="1600"/>
              </a:spcBef>
              <a:spcAft>
                <a:spcPts val="0"/>
              </a:spcAft>
              <a:buNone/>
            </a:pPr>
            <a:r>
              <a:t/>
            </a:r>
            <a:endParaRPr sz="2100"/>
          </a:p>
          <a:p>
            <a:pPr indent="0" lvl="0" marL="914400" rtl="0" algn="l">
              <a:spcBef>
                <a:spcPts val="1600"/>
              </a:spcBef>
              <a:spcAft>
                <a:spcPts val="16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460950" y="21971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BỘ DỮ LIỆU ĐA THỂ THỨC </a:t>
            </a:r>
            <a:endParaRPr b="1"/>
          </a:p>
          <a:p>
            <a:pPr indent="0" lvl="0" marL="0" rtl="0" algn="ctr">
              <a:spcBef>
                <a:spcPts val="0"/>
              </a:spcBef>
              <a:spcAft>
                <a:spcPts val="0"/>
              </a:spcAft>
              <a:buNone/>
            </a:pPr>
            <a:r>
              <a:rPr b="1" lang="en"/>
              <a:t>TIẾNG VIỆT VỀ HIỂU BIẾT VÀ</a:t>
            </a:r>
            <a:endParaRPr b="1"/>
          </a:p>
          <a:p>
            <a:pPr indent="0" lvl="0" marL="0" rtl="0" algn="ctr">
              <a:spcBef>
                <a:spcPts val="0"/>
              </a:spcBef>
              <a:spcAft>
                <a:spcPts val="0"/>
              </a:spcAft>
              <a:buNone/>
            </a:pPr>
            <a:r>
              <a:rPr b="1" lang="en"/>
              <a:t>LUẬN LÝ KHOA HỌC TỰ NHIÊN</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120" name="Google Shape;120;p26"/>
          <p:cNvSpPr txBox="1"/>
          <p:nvPr>
            <p:ph type="title"/>
          </p:nvPr>
        </p:nvSpPr>
        <p:spPr>
          <a:xfrm>
            <a:off x="2174300" y="3209950"/>
            <a:ext cx="51798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Đặng Hữu Phát </a:t>
            </a:r>
            <a:r>
              <a:rPr b="1" lang="en" sz="2400"/>
              <a:t>- </a:t>
            </a:r>
            <a:r>
              <a:rPr b="1" lang="en" sz="2400"/>
              <a:t>22521065</a:t>
            </a:r>
            <a:endParaRPr b="1" sz="2400"/>
          </a:p>
          <a:p>
            <a:pPr indent="0" lvl="0" marL="0" rtl="0" algn="ctr">
              <a:spcBef>
                <a:spcPts val="0"/>
              </a:spcBef>
              <a:spcAft>
                <a:spcPts val="0"/>
              </a:spcAft>
              <a:buNone/>
            </a:pPr>
            <a:r>
              <a:rPr b="1" lang="en" sz="2400"/>
              <a:t>Phan Hoàng Phước - 22521156</a:t>
            </a:r>
            <a:r>
              <a:rPr b="1" lang="en"/>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471900" y="0"/>
            <a:ext cx="8222100" cy="68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Tóm tắt </a:t>
            </a:r>
            <a:endParaRPr/>
          </a:p>
        </p:txBody>
      </p:sp>
      <p:pic>
        <p:nvPicPr>
          <p:cNvPr id="126" name="Google Shape;126;p27"/>
          <p:cNvPicPr preferRelativeResize="0"/>
          <p:nvPr/>
        </p:nvPicPr>
        <p:blipFill>
          <a:blip r:embed="rId3">
            <a:alphaModFix/>
          </a:blip>
          <a:stretch>
            <a:fillRect/>
          </a:stretch>
        </p:blipFill>
        <p:spPr>
          <a:xfrm>
            <a:off x="1900375" y="1055050"/>
            <a:ext cx="1769950" cy="1886525"/>
          </a:xfrm>
          <a:prstGeom prst="rect">
            <a:avLst/>
          </a:prstGeom>
          <a:noFill/>
          <a:ln>
            <a:noFill/>
          </a:ln>
        </p:spPr>
      </p:pic>
      <p:sp>
        <p:nvSpPr>
          <p:cNvPr id="127" name="Google Shape;127;p27"/>
          <p:cNvSpPr txBox="1"/>
          <p:nvPr/>
        </p:nvSpPr>
        <p:spPr>
          <a:xfrm>
            <a:off x="1673013" y="3136600"/>
            <a:ext cx="23220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Đặng Hữu Phát</a:t>
            </a:r>
            <a:br>
              <a:rPr lang="en" sz="1800">
                <a:latin typeface="Roboto"/>
                <a:ea typeface="Roboto"/>
                <a:cs typeface="Roboto"/>
                <a:sym typeface="Roboto"/>
              </a:rPr>
            </a:br>
            <a:r>
              <a:rPr lang="en" sz="1800">
                <a:latin typeface="Roboto"/>
                <a:ea typeface="Roboto"/>
                <a:cs typeface="Roboto"/>
                <a:sym typeface="Roboto"/>
              </a:rPr>
              <a:t>22521065</a:t>
            </a:r>
            <a:endParaRPr sz="1800">
              <a:latin typeface="Roboto"/>
              <a:ea typeface="Roboto"/>
              <a:cs typeface="Roboto"/>
              <a:sym typeface="Roboto"/>
            </a:endParaRPr>
          </a:p>
        </p:txBody>
      </p:sp>
      <p:sp>
        <p:nvSpPr>
          <p:cNvPr id="128" name="Google Shape;128;p27"/>
          <p:cNvSpPr txBox="1"/>
          <p:nvPr/>
        </p:nvSpPr>
        <p:spPr>
          <a:xfrm>
            <a:off x="5657238" y="3136600"/>
            <a:ext cx="23220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Phan Hoàng Phước</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22521156</a:t>
            </a:r>
            <a:endParaRPr sz="1800">
              <a:latin typeface="Roboto"/>
              <a:ea typeface="Roboto"/>
              <a:cs typeface="Roboto"/>
              <a:sym typeface="Roboto"/>
            </a:endParaRPr>
          </a:p>
        </p:txBody>
      </p:sp>
      <p:sp>
        <p:nvSpPr>
          <p:cNvPr id="129" name="Google Shape;129;p27"/>
          <p:cNvSpPr txBox="1"/>
          <p:nvPr/>
        </p:nvSpPr>
        <p:spPr>
          <a:xfrm>
            <a:off x="326813" y="3939500"/>
            <a:ext cx="2322000" cy="4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rgbClr val="424242"/>
              </a:solidFill>
              <a:latin typeface="Roboto"/>
              <a:ea typeface="Roboto"/>
              <a:cs typeface="Roboto"/>
              <a:sym typeface="Roboto"/>
            </a:endParaRPr>
          </a:p>
        </p:txBody>
      </p:sp>
      <p:sp>
        <p:nvSpPr>
          <p:cNvPr id="130" name="Google Shape;130;p27"/>
          <p:cNvSpPr txBox="1"/>
          <p:nvPr/>
        </p:nvSpPr>
        <p:spPr>
          <a:xfrm>
            <a:off x="165600" y="3885225"/>
            <a:ext cx="8587500" cy="813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Arial"/>
              <a:buChar char="●"/>
            </a:pPr>
            <a:r>
              <a:rPr lang="en" sz="1900">
                <a:latin typeface="Roboto"/>
                <a:ea typeface="Roboto"/>
                <a:cs typeface="Roboto"/>
                <a:sym typeface="Roboto"/>
              </a:rPr>
              <a:t>Link Github của nhóm: </a:t>
            </a:r>
            <a:r>
              <a:rPr lang="en" sz="1900" u="sng">
                <a:solidFill>
                  <a:schemeClr val="hlink"/>
                </a:solidFill>
                <a:latin typeface="Roboto"/>
                <a:ea typeface="Roboto"/>
                <a:cs typeface="Roboto"/>
                <a:sym typeface="Roboto"/>
                <a:hlinkClick r:id="rId4"/>
              </a:rPr>
              <a:t>https://github.com/hphuoc0906/CS519.O21.KHTN</a:t>
            </a:r>
            <a:endParaRPr sz="1900">
              <a:latin typeface="Roboto"/>
              <a:ea typeface="Roboto"/>
              <a:cs typeface="Roboto"/>
              <a:sym typeface="Roboto"/>
            </a:endParaRPr>
          </a:p>
          <a:p>
            <a:pPr indent="-349250" lvl="0" marL="457200" rtl="0" algn="l">
              <a:lnSpc>
                <a:spcPct val="115000"/>
              </a:lnSpc>
              <a:spcBef>
                <a:spcPts val="0"/>
              </a:spcBef>
              <a:spcAft>
                <a:spcPts val="0"/>
              </a:spcAft>
              <a:buSzPts val="1900"/>
              <a:buFont typeface="Arial"/>
              <a:buChar char="●"/>
            </a:pPr>
            <a:r>
              <a:rPr lang="en" sz="1900">
                <a:latin typeface="Roboto"/>
                <a:ea typeface="Roboto"/>
                <a:cs typeface="Roboto"/>
                <a:sym typeface="Roboto"/>
              </a:rPr>
              <a:t>Link YouTube video: </a:t>
            </a:r>
            <a:endParaRPr sz="1100"/>
          </a:p>
        </p:txBody>
      </p:sp>
      <p:pic>
        <p:nvPicPr>
          <p:cNvPr id="131" name="Google Shape;131;p27"/>
          <p:cNvPicPr preferRelativeResize="0"/>
          <p:nvPr/>
        </p:nvPicPr>
        <p:blipFill>
          <a:blip r:embed="rId5">
            <a:alphaModFix/>
          </a:blip>
          <a:stretch>
            <a:fillRect/>
          </a:stretch>
        </p:blipFill>
        <p:spPr>
          <a:xfrm>
            <a:off x="5873250" y="967950"/>
            <a:ext cx="1763700" cy="206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sp>
        <p:nvSpPr>
          <p:cNvPr id="137" name="Google Shape;137;p28"/>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Arial"/>
              <a:buChar char="●"/>
            </a:pPr>
            <a:r>
              <a:rPr lang="en" sz="1900"/>
              <a:t>VQA (Visual Question Answering) đã nhận được nhiều sự quan tâm, nhưng tại Việt Nam, nghiên cứu về mô hình đa thể thức vẫn còn hạn chế và thiếu các bộ dữ liệu chất lượng cao.</a:t>
            </a:r>
            <a:endParaRPr sz="19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138" name="Google Shape;138;p28"/>
          <p:cNvPicPr preferRelativeResize="0"/>
          <p:nvPr/>
        </p:nvPicPr>
        <p:blipFill>
          <a:blip r:embed="rId3">
            <a:alphaModFix/>
          </a:blip>
          <a:stretch>
            <a:fillRect/>
          </a:stretch>
        </p:blipFill>
        <p:spPr>
          <a:xfrm>
            <a:off x="1060075" y="2019300"/>
            <a:ext cx="6700526" cy="2111750"/>
          </a:xfrm>
          <a:prstGeom prst="rect">
            <a:avLst/>
          </a:prstGeom>
          <a:noFill/>
          <a:ln>
            <a:noFill/>
          </a:ln>
        </p:spPr>
      </p:pic>
      <p:sp>
        <p:nvSpPr>
          <p:cNvPr id="139" name="Google Shape;139;p28"/>
          <p:cNvSpPr txBox="1"/>
          <p:nvPr/>
        </p:nvSpPr>
        <p:spPr>
          <a:xfrm>
            <a:off x="429450" y="4236950"/>
            <a:ext cx="8285100" cy="785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i="1" lang="en">
                <a:latin typeface="Times New Roman"/>
                <a:ea typeface="Times New Roman"/>
                <a:cs typeface="Times New Roman"/>
                <a:sym typeface="Times New Roman"/>
              </a:rPr>
              <a:t>Tổng quan quá trình xây dựng và đánh giá trên tập VMNSU</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Mục tiêu</a:t>
            </a:r>
            <a:endParaRPr/>
          </a:p>
        </p:txBody>
      </p:sp>
      <p:sp>
        <p:nvSpPr>
          <p:cNvPr id="145" name="Google Shape;145;p29"/>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Xây dựng bộ dataset gồm các câu hỏi đa thể thức (bao gồm cả văn bản và hình ảnh) trong lĩnh vực Toán, Vật lý, Hóa học và Sinh học; nội dung sách giáo khoa của Bộ Giáo dục và Đào tạo Việt Nam.</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Đánh giá các phương pháp tiên tiến hiện nay trên bộ dữ liệu đã được xây dựng.</a:t>
            </a:r>
            <a:endParaRPr sz="1900">
              <a:latin typeface="Arial"/>
              <a:ea typeface="Arial"/>
              <a:cs typeface="Arial"/>
              <a:sym typeface="Arial"/>
            </a:endParaRPr>
          </a:p>
          <a:p>
            <a:pPr indent="-349250" lvl="0" marL="457200" rtl="0" algn="l">
              <a:spcBef>
                <a:spcPts val="0"/>
              </a:spcBef>
              <a:spcAft>
                <a:spcPts val="0"/>
              </a:spcAft>
              <a:buSzPts val="1900"/>
              <a:buFont typeface="Arial"/>
              <a:buAutoNum type="arabicPeriod"/>
            </a:pPr>
            <a:r>
              <a:rPr lang="en" sz="1900">
                <a:latin typeface="Arial"/>
                <a:ea typeface="Arial"/>
                <a:cs typeface="Arial"/>
                <a:sym typeface="Arial"/>
              </a:rPr>
              <a:t>Nghiên cứu và đề xuất phương pháp, hướng tiếp cận mới trong lĩnh vực đa thể thức nhằm giải quyết bài toán.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51" name="Google Shape;151;p30"/>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Nội dung 1: Xây dựng bộ datasets.</a:t>
            </a:r>
            <a:endParaRPr b="1"/>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152" name="Google Shape;152;p30"/>
          <p:cNvPicPr preferRelativeResize="0"/>
          <p:nvPr/>
        </p:nvPicPr>
        <p:blipFill>
          <a:blip r:embed="rId3">
            <a:alphaModFix/>
          </a:blip>
          <a:stretch>
            <a:fillRect/>
          </a:stretch>
        </p:blipFill>
        <p:spPr>
          <a:xfrm>
            <a:off x="651625" y="1478207"/>
            <a:ext cx="7662225" cy="2187100"/>
          </a:xfrm>
          <a:prstGeom prst="rect">
            <a:avLst/>
          </a:prstGeom>
          <a:noFill/>
          <a:ln>
            <a:noFill/>
          </a:ln>
        </p:spPr>
      </p:pic>
      <p:sp>
        <p:nvSpPr>
          <p:cNvPr id="153" name="Google Shape;153;p30"/>
          <p:cNvSpPr txBox="1"/>
          <p:nvPr/>
        </p:nvSpPr>
        <p:spPr>
          <a:xfrm>
            <a:off x="471900" y="3868175"/>
            <a:ext cx="7785900" cy="785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i="1" lang="en">
                <a:latin typeface="Times New Roman"/>
                <a:ea typeface="Times New Roman"/>
                <a:cs typeface="Times New Roman"/>
                <a:sym typeface="Times New Roman"/>
              </a:rPr>
              <a:t>Quy trình xây dựng dataset</a:t>
            </a:r>
            <a:endParaRPr i="1">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59" name="Google Shape;159;p31"/>
          <p:cNvSpPr txBox="1"/>
          <p:nvPr>
            <p:ph idx="1" type="body"/>
          </p:nvPr>
        </p:nvSpPr>
        <p:spPr>
          <a:xfrm>
            <a:off x="570750" y="811525"/>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Nội dung 2: Huấn luyện, đánh giá các mô hiện tiên tiến hiện nay trên bộ dữ liệu.</a:t>
            </a:r>
            <a:endParaRPr b="1" sz="2100"/>
          </a:p>
          <a:p>
            <a:pPr indent="-349250" lvl="0" marL="457200" rtl="0" algn="l">
              <a:spcBef>
                <a:spcPts val="1600"/>
              </a:spcBef>
              <a:spcAft>
                <a:spcPts val="0"/>
              </a:spcAft>
              <a:buSzPts val="1900"/>
              <a:buChar char="-"/>
            </a:pPr>
            <a:r>
              <a:rPr lang="en" sz="1900"/>
              <a:t>Thực hiện khảo sát và lựa chọn các mô hình mã nguồn mở tiên tiến trên Tiếng Anh như OpenFlamingo2-9B, BLIP-2, FLAN-T5-XXL, InstructBLIP,  LLaVA để áp dụng vào bài toán VQA trên Tiếng Việt.</a:t>
            </a:r>
            <a:endParaRPr sz="1900"/>
          </a:p>
          <a:p>
            <a:pPr indent="-349250" lvl="0" marL="457200" rtl="0" algn="l">
              <a:spcBef>
                <a:spcPts val="0"/>
              </a:spcBef>
              <a:spcAft>
                <a:spcPts val="0"/>
              </a:spcAft>
              <a:buSzPts val="1900"/>
              <a:buChar char="-"/>
            </a:pPr>
            <a:r>
              <a:rPr lang="en" sz="1900"/>
              <a:t>Đánh giá hiệu suất mô hình dựa trên độ chính xác, khả năng suy luận, và thời gian xử lý để xác định mô hình hiệu quả nhất và định hướng phát triển tương lai.</a:t>
            </a:r>
            <a:endParaRPr sz="1900"/>
          </a:p>
          <a:p>
            <a:pPr indent="-349250" lvl="0" marL="457200" rtl="0" algn="l">
              <a:spcBef>
                <a:spcPts val="0"/>
              </a:spcBef>
              <a:spcAft>
                <a:spcPts val="0"/>
              </a:spcAft>
              <a:buSzPts val="1900"/>
              <a:buChar char="-"/>
            </a:pPr>
            <a:r>
              <a:rPr lang="en" sz="1900"/>
              <a:t>Độ chính xác:</a:t>
            </a:r>
            <a:endParaRPr sz="1900"/>
          </a:p>
          <a:p>
            <a:pPr indent="0" lvl="0" marL="0" rtl="0" algn="l">
              <a:spcBef>
                <a:spcPts val="1600"/>
              </a:spcBef>
              <a:spcAft>
                <a:spcPts val="1600"/>
              </a:spcAft>
              <a:buNone/>
            </a:pPr>
            <a:r>
              <a:t/>
            </a:r>
            <a:endParaRPr sz="1800"/>
          </a:p>
        </p:txBody>
      </p:sp>
      <p:sp>
        <p:nvSpPr>
          <p:cNvPr id="160" name="Google Shape;160;p31"/>
          <p:cNvSpPr txBox="1"/>
          <p:nvPr/>
        </p:nvSpPr>
        <p:spPr>
          <a:xfrm>
            <a:off x="3568375" y="4054625"/>
            <a:ext cx="1231200" cy="7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161" name="Google Shape;161;p31"/>
          <p:cNvPicPr preferRelativeResize="0"/>
          <p:nvPr/>
        </p:nvPicPr>
        <p:blipFill>
          <a:blip r:embed="rId3">
            <a:alphaModFix/>
          </a:blip>
          <a:stretch>
            <a:fillRect/>
          </a:stretch>
        </p:blipFill>
        <p:spPr>
          <a:xfrm>
            <a:off x="2837362" y="3874875"/>
            <a:ext cx="3688875" cy="52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4719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67" name="Google Shape;167;p32"/>
          <p:cNvSpPr txBox="1"/>
          <p:nvPr>
            <p:ph idx="1" type="body"/>
          </p:nvPr>
        </p:nvSpPr>
        <p:spPr>
          <a:xfrm>
            <a:off x="471900" y="7284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Nội dung 3: Đề xuất phương pháp, hướng tiếp cận mới.</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68" name="Google Shape;168;p32"/>
          <p:cNvPicPr preferRelativeResize="0"/>
          <p:nvPr/>
        </p:nvPicPr>
        <p:blipFill>
          <a:blip r:embed="rId3">
            <a:alphaModFix/>
          </a:blip>
          <a:stretch>
            <a:fillRect/>
          </a:stretch>
        </p:blipFill>
        <p:spPr>
          <a:xfrm>
            <a:off x="888450" y="1114250"/>
            <a:ext cx="5451349" cy="3463501"/>
          </a:xfrm>
          <a:prstGeom prst="rect">
            <a:avLst/>
          </a:prstGeom>
          <a:noFill/>
          <a:ln>
            <a:noFill/>
          </a:ln>
        </p:spPr>
      </p:pic>
      <p:sp>
        <p:nvSpPr>
          <p:cNvPr id="169" name="Google Shape;169;p32"/>
          <p:cNvSpPr txBox="1"/>
          <p:nvPr/>
        </p:nvSpPr>
        <p:spPr>
          <a:xfrm>
            <a:off x="680150" y="4458300"/>
            <a:ext cx="5587200" cy="7851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i="1" lang="en">
                <a:latin typeface="Times New Roman"/>
                <a:ea typeface="Times New Roman"/>
                <a:cs typeface="Times New Roman"/>
                <a:sym typeface="Times New Roman"/>
              </a:rPr>
              <a:t>Mô tả tổng quan cách thức hoạt động của phương pháp đề xuất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70" name="Google Shape;170;p32"/>
          <p:cNvSpPr txBox="1"/>
          <p:nvPr/>
        </p:nvSpPr>
        <p:spPr>
          <a:xfrm>
            <a:off x="5589200" y="1535550"/>
            <a:ext cx="3656100" cy="2072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Roboto"/>
              <a:buChar char="-"/>
            </a:pPr>
            <a:r>
              <a:rPr lang="en" sz="1900">
                <a:latin typeface="Roboto"/>
                <a:ea typeface="Roboto"/>
                <a:cs typeface="Roboto"/>
                <a:sym typeface="Roboto"/>
              </a:rPr>
              <a:t>Text encoder: BERT, XLNet.</a:t>
            </a:r>
            <a:endParaRPr sz="1900">
              <a:latin typeface="Roboto"/>
              <a:ea typeface="Roboto"/>
              <a:cs typeface="Roboto"/>
              <a:sym typeface="Roboto"/>
            </a:endParaRPr>
          </a:p>
          <a:p>
            <a:pPr indent="-349250" lvl="0" marL="457200" rtl="0" algn="l">
              <a:lnSpc>
                <a:spcPct val="115000"/>
              </a:lnSpc>
              <a:spcBef>
                <a:spcPts val="0"/>
              </a:spcBef>
              <a:spcAft>
                <a:spcPts val="0"/>
              </a:spcAft>
              <a:buSzPts val="1900"/>
              <a:buFont typeface="Roboto"/>
              <a:buChar char="-"/>
            </a:pPr>
            <a:r>
              <a:rPr lang="en" sz="1900">
                <a:latin typeface="Roboto"/>
                <a:ea typeface="Roboto"/>
                <a:cs typeface="Roboto"/>
                <a:sym typeface="Roboto"/>
              </a:rPr>
              <a:t>Image encoder: ViT, CLIP.</a:t>
            </a:r>
            <a:endParaRPr sz="19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61400" y="0"/>
            <a:ext cx="8222100" cy="7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Kết quả dự kiến</a:t>
            </a:r>
            <a:endParaRPr/>
          </a:p>
        </p:txBody>
      </p:sp>
      <p:sp>
        <p:nvSpPr>
          <p:cNvPr id="176" name="Google Shape;176;p33"/>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Bộ dữ liệu VMNSU:</a:t>
            </a:r>
            <a:endParaRPr b="1"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20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Kết quả các mô hình baseline dùng để đánh giá</a:t>
            </a:r>
            <a:endParaRPr b="1" sz="16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600">
                <a:latin typeface="Times New Roman"/>
                <a:ea typeface="Times New Roman"/>
                <a:cs typeface="Times New Roman"/>
                <a:sym typeface="Times New Roman"/>
              </a:rPr>
              <a:t>Huấn luyện đánh giá các mô hình baseline với độ chính xác trên 30%.</a:t>
            </a:r>
            <a:endParaRPr>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AutoNum type="arabicPeriod"/>
            </a:pPr>
            <a:r>
              <a:rPr b="1" lang="en" sz="1600">
                <a:latin typeface="Times New Roman"/>
                <a:ea typeface="Times New Roman"/>
                <a:cs typeface="Times New Roman"/>
                <a:sym typeface="Times New Roman"/>
              </a:rPr>
              <a:t>Phương pháp, hướng tiếp cận mới</a:t>
            </a:r>
            <a:endParaRPr b="1" sz="16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1600">
                <a:latin typeface="Times New Roman"/>
                <a:ea typeface="Times New Roman"/>
                <a:cs typeface="Times New Roman"/>
                <a:sym typeface="Times New Roman"/>
              </a:rPr>
              <a:t>Cải thiện các phương pháp hiện tại hoặc đề xuất các phương pháp mới để cải thiện hiệu suất trong bài toán suy luận đa thể thức trong Tiếng Việt</a:t>
            </a:r>
            <a:endParaRPr b="1">
              <a:latin typeface="Times New Roman"/>
              <a:ea typeface="Times New Roman"/>
              <a:cs typeface="Times New Roman"/>
              <a:sym typeface="Times New Roman"/>
            </a:endParaRPr>
          </a:p>
        </p:txBody>
      </p:sp>
      <p:pic>
        <p:nvPicPr>
          <p:cNvPr id="177" name="Google Shape;177;p33"/>
          <p:cNvPicPr preferRelativeResize="0"/>
          <p:nvPr/>
        </p:nvPicPr>
        <p:blipFill>
          <a:blip r:embed="rId3">
            <a:alphaModFix/>
          </a:blip>
          <a:stretch>
            <a:fillRect/>
          </a:stretch>
        </p:blipFill>
        <p:spPr>
          <a:xfrm>
            <a:off x="3678181" y="728399"/>
            <a:ext cx="4905318" cy="2130925"/>
          </a:xfrm>
          <a:prstGeom prst="rect">
            <a:avLst/>
          </a:prstGeom>
          <a:noFill/>
          <a:ln>
            <a:noFill/>
          </a:ln>
        </p:spPr>
      </p:pic>
      <p:sp>
        <p:nvSpPr>
          <p:cNvPr id="178" name="Google Shape;178;p33"/>
          <p:cNvSpPr txBox="1"/>
          <p:nvPr/>
        </p:nvSpPr>
        <p:spPr>
          <a:xfrm>
            <a:off x="4784050" y="2805375"/>
            <a:ext cx="34749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a:latin typeface="Times New Roman"/>
                <a:ea typeface="Times New Roman"/>
                <a:cs typeface="Times New Roman"/>
                <a:sym typeface="Times New Roman"/>
              </a:rPr>
              <a:t>Ví dụ một số mẫu trong tập dữ liệu thu được</a:t>
            </a:r>
            <a:endParaRPr sz="1800">
              <a:solidFill>
                <a:schemeClr val="lt2"/>
              </a:solidFill>
              <a:latin typeface="Roboto"/>
              <a:ea typeface="Roboto"/>
              <a:cs typeface="Roboto"/>
              <a:sym typeface="Roboto"/>
            </a:endParaRPr>
          </a:p>
        </p:txBody>
      </p:sp>
      <p:sp>
        <p:nvSpPr>
          <p:cNvPr id="179" name="Google Shape;179;p33"/>
          <p:cNvSpPr txBox="1"/>
          <p:nvPr/>
        </p:nvSpPr>
        <p:spPr>
          <a:xfrm>
            <a:off x="471900" y="1242050"/>
            <a:ext cx="3234900" cy="17163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latin typeface="Times New Roman"/>
                <a:ea typeface="Times New Roman"/>
                <a:cs typeface="Times New Roman"/>
                <a:sym typeface="Times New Roman"/>
              </a:rPr>
              <a:t>Bộ dữ liệu sẽ chứa hơn 10.000 câu hỏi trong các lĩnh vực Toán học, Vật lý, Hóa học, Sinh học trên Tiếng Việt, cũng như dữ liệu sách giáo khoa.</a:t>
            </a:r>
            <a:endParaRPr sz="1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