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72" r:id="rId4"/>
    <p:sldId id="261" r:id="rId5"/>
    <p:sldId id="271" r:id="rId6"/>
    <p:sldId id="368" r:id="rId7"/>
    <p:sldId id="280" r:id="rId8"/>
    <p:sldId id="287" r:id="rId9"/>
    <p:sldId id="30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B1063A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9035" autoAdjust="0"/>
  </p:normalViewPr>
  <p:slideViewPr>
    <p:cSldViewPr snapToGrid="0">
      <p:cViewPr varScale="1">
        <p:scale>
          <a:sx n="61" d="100"/>
          <a:sy n="61" d="100"/>
        </p:scale>
        <p:origin x="64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2612-5213-4B6B-99A8-BAC5DC9C448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ED1-4C91-4561-A99B-E6676363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7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1718899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9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4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1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67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880351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569285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24717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45089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118335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54619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2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4DDB5538-DA78-4C2C-BF6B-9485BBAF1D80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929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hyperlink" Target="mailto:he.xu@hpi.de" TargetMode="External"/><Relationship Id="rId4" Type="http://schemas.openxmlformats.org/officeDocument/2006/relationships/hyperlink" Target="mailto:christian.adriano@hpi.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chistian.adriano@hpi.de" TargetMode="External"/><Relationship Id="rId2" Type="http://schemas.openxmlformats.org/officeDocument/2006/relationships/hyperlink" Target="https://github.com/orgs/hpi-sam/" TargetMode="Externa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4066164"/>
          </a:xfrm>
        </p:spPr>
        <p:txBody>
          <a:bodyPr>
            <a:normAutofit fontScale="90000"/>
          </a:bodyPr>
          <a:lstStyle/>
          <a:p>
            <a:r>
              <a:rPr lang="en-US" altLang="x-none" sz="1800" dirty="0">
                <a:ea typeface="ＭＳ Ｐゴシック" charset="-128"/>
              </a:rPr>
              <a:t>Winter Term 21/22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b="1" dirty="0"/>
              <a:t> </a:t>
            </a:r>
            <a:r>
              <a:rPr lang="en-US" sz="4900" b="1" dirty="0"/>
              <a:t>Adversarial Self-Supervised Learning with Digital Twins</a:t>
            </a:r>
            <a:br>
              <a:rPr lang="en-US" sz="4900" b="1" dirty="0"/>
            </a:br>
            <a:br>
              <a:rPr lang="en-US" altLang="x-none" sz="4900" b="1" dirty="0">
                <a:ea typeface="ＭＳ Ｐゴシック" charset="-128"/>
              </a:rPr>
            </a:br>
            <a:r>
              <a:rPr lang="en-US" altLang="x-none" sz="3600" b="1" dirty="0">
                <a:ea typeface="ＭＳ Ｐゴシック" charset="-128"/>
              </a:rPr>
              <a:t>Org &amp; Introduction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90455" y="5421529"/>
            <a:ext cx="7515022" cy="1124744"/>
          </a:xfrm>
        </p:spPr>
        <p:txBody>
          <a:bodyPr>
            <a:normAutofit fontScale="25000" lnSpcReduction="20000"/>
          </a:bodyPr>
          <a:lstStyle/>
          <a:p>
            <a:r>
              <a:rPr lang="en-US" altLang="x-none" sz="6400" dirty="0">
                <a:ea typeface="ＭＳ Ｐゴシック" charset="-128"/>
              </a:rPr>
              <a:t>Prof. Dr. Holger Giese (</a:t>
            </a:r>
            <a:r>
              <a:rPr lang="en-US" altLang="x-none" sz="6400" dirty="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 dirty="0">
                <a:ea typeface="ＭＳ Ｐゴシック" charset="-128"/>
              </a:rPr>
              <a:t> </a:t>
            </a:r>
          </a:p>
          <a:p>
            <a:r>
              <a:rPr lang="en-US" altLang="x-none" sz="6400" dirty="0">
                <a:ea typeface="ＭＳ Ｐゴシック" charset="-128"/>
              </a:rPr>
              <a:t>Christian Medeiros Adriano (</a:t>
            </a:r>
            <a:r>
              <a:rPr lang="en-US" altLang="x-none" sz="64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 dirty="0">
                <a:ea typeface="ＭＳ Ｐゴシック" charset="-128"/>
              </a:rPr>
              <a:t>) - </a:t>
            </a:r>
            <a:r>
              <a:rPr lang="en-US" altLang="x-none" sz="6400" b="1" dirty="0">
                <a:ea typeface="ＭＳ Ｐゴシック" charset="-128"/>
              </a:rPr>
              <a:t>“Chris”</a:t>
            </a:r>
            <a:endParaRPr lang="en-US" altLang="x-none" sz="6400" dirty="0">
              <a:ea typeface="ＭＳ Ｐゴシック" charset="-128"/>
            </a:endParaRPr>
          </a:p>
          <a:p>
            <a:pPr marL="0" indent="0" algn="ctr">
              <a:buNone/>
            </a:pPr>
            <a:r>
              <a:rPr lang="en-US" altLang="x-none" sz="6600" dirty="0">
                <a:ea typeface="ＭＳ Ｐゴシック" charset="-128"/>
              </a:rPr>
              <a:t>He Xu (</a:t>
            </a:r>
            <a:r>
              <a:rPr lang="en-US" altLang="x-none" sz="6600" dirty="0">
                <a:ea typeface="ＭＳ Ｐゴシック" charset="-128"/>
                <a:hlinkClick r:id="rId5"/>
              </a:rPr>
              <a:t>he.xu@hpi.de</a:t>
            </a:r>
            <a:r>
              <a:rPr lang="en-US" altLang="x-none" sz="6600" dirty="0">
                <a:ea typeface="ＭＳ Ｐゴシック" charset="-128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Weekly Hours: </a:t>
            </a:r>
            <a:r>
              <a:rPr lang="en-US" b="1"/>
              <a:t>4</a:t>
            </a:r>
          </a:p>
          <a:p>
            <a:r>
              <a:rPr lang="en-US"/>
              <a:t>Credit Points: </a:t>
            </a:r>
            <a:r>
              <a:rPr lang="en-US" b="1"/>
              <a:t>6</a:t>
            </a:r>
          </a:p>
          <a:p>
            <a:r>
              <a:rPr lang="en-US"/>
              <a:t>Teaching Form: </a:t>
            </a:r>
            <a:r>
              <a:rPr lang="en-US" b="1"/>
              <a:t>Project</a:t>
            </a:r>
            <a:r>
              <a:rPr lang="en-US"/>
              <a:t> </a:t>
            </a:r>
            <a:r>
              <a:rPr lang="en-US" b="1"/>
              <a:t>Seminar</a:t>
            </a:r>
          </a:p>
          <a:p>
            <a:r>
              <a:rPr lang="en-US"/>
              <a:t>Enrolment Type: </a:t>
            </a:r>
            <a:r>
              <a:rPr lang="en-US" b="1"/>
              <a:t>Compulsory Elective Module </a:t>
            </a:r>
            <a:r>
              <a:rPr lang="en-US"/>
              <a:t>(“Wahlpflichtmodul”)</a:t>
            </a:r>
          </a:p>
          <a:p>
            <a:r>
              <a:rPr lang="en-US"/>
              <a:t>Course Language: </a:t>
            </a:r>
            <a:r>
              <a:rPr lang="en-US" b="1"/>
              <a:t>English</a:t>
            </a:r>
          </a:p>
          <a:p>
            <a:r>
              <a:rPr lang="en-US"/>
              <a:t>Study Programs and Modules:</a:t>
            </a:r>
          </a:p>
          <a:p>
            <a:pPr lvl="1"/>
            <a:r>
              <a:rPr lang="en-US" sz="1600" b="1"/>
              <a:t>IT-Systems Engineering MA</a:t>
            </a:r>
          </a:p>
          <a:p>
            <a:pPr lvl="2"/>
            <a:r>
              <a:rPr lang="en-US" sz="1600"/>
              <a:t>Mandatory module : </a:t>
            </a:r>
            <a:r>
              <a:rPr lang="en-US" sz="1600" i="1"/>
              <a:t>„IT-Systems Engineering Analysis“</a:t>
            </a:r>
          </a:p>
          <a:p>
            <a:pPr lvl="2"/>
            <a:r>
              <a:rPr lang="en-US" sz="1600"/>
              <a:t>Mandatory module: </a:t>
            </a:r>
            <a:r>
              <a:rPr lang="en-US" sz="1600" i="1"/>
              <a:t>„IT-Systems Engineering Design“</a:t>
            </a:r>
          </a:p>
          <a:p>
            <a:pPr lvl="2"/>
            <a:r>
              <a:rPr lang="en-US" sz="1600"/>
              <a:t>Specialization module(s): </a:t>
            </a:r>
            <a:r>
              <a:rPr lang="en-US" sz="1600" i="1"/>
              <a:t>„Software Architecture &amp; Modeling Technology“</a:t>
            </a:r>
          </a:p>
          <a:p>
            <a:pPr lvl="1"/>
            <a:r>
              <a:rPr lang="de-DE" sz="1600" b="1"/>
              <a:t>Data Engineering MA </a:t>
            </a:r>
          </a:p>
          <a:p>
            <a:pPr lvl="1"/>
            <a:r>
              <a:rPr lang="en-US" sz="1600" b="1"/>
              <a:t>Digital Health MA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Key Facts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D480C-87FD-4965-9C49-9EABB5D7412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84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4797724"/>
          </a:xfrm>
        </p:spPr>
        <p:txBody>
          <a:bodyPr/>
          <a:lstStyle/>
          <a:p>
            <a:r>
              <a:rPr lang="en-US" dirty="0"/>
              <a:t>Enrollment deadline: </a:t>
            </a:r>
            <a:r>
              <a:rPr lang="en-US" b="1" dirty="0"/>
              <a:t>22.10.2021 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Cancellation deadline for enrollment: </a:t>
            </a:r>
            <a:r>
              <a:rPr lang="en-US" b="1" dirty="0"/>
              <a:t>30.01.2022</a:t>
            </a:r>
          </a:p>
          <a:p>
            <a:pPr lvl="1"/>
            <a:endParaRPr lang="en-US" dirty="0"/>
          </a:p>
          <a:p>
            <a:r>
              <a:rPr lang="en-US" dirty="0"/>
              <a:t>Introductory meeting: </a:t>
            </a:r>
            <a:r>
              <a:rPr lang="en-US" b="1" dirty="0"/>
              <a:t>27.10.2021  </a:t>
            </a:r>
            <a:r>
              <a:rPr lang="en-US" b="1" dirty="0">
                <a:solidFill>
                  <a:schemeClr val="accent1"/>
                </a:solidFill>
              </a:rPr>
              <a:t>[NOW]</a:t>
            </a:r>
          </a:p>
          <a:p>
            <a:endParaRPr lang="en-US" b="1" dirty="0"/>
          </a:p>
          <a:p>
            <a:r>
              <a:rPr lang="en-US" dirty="0"/>
              <a:t>Meetings:</a:t>
            </a:r>
            <a:endParaRPr lang="en-US" b="1" dirty="0"/>
          </a:p>
          <a:p>
            <a:pPr lvl="1"/>
            <a:r>
              <a:rPr lang="en-US" sz="1600" i="1" dirty="0"/>
              <a:t>Lectures - scheduled</a:t>
            </a:r>
          </a:p>
          <a:p>
            <a:pPr lvl="1"/>
            <a:r>
              <a:rPr lang="en-US" sz="1600" i="1" dirty="0"/>
              <a:t>Update meetings – on demand, usually weekly</a:t>
            </a:r>
          </a:p>
          <a:p>
            <a:pPr lvl="1"/>
            <a:endParaRPr lang="en-US" dirty="0"/>
          </a:p>
          <a:p>
            <a:r>
              <a:rPr lang="en-US" dirty="0"/>
              <a:t>Final Presentations at end of the semester: </a:t>
            </a:r>
            <a:r>
              <a:rPr lang="en-US" b="1" dirty="0"/>
              <a:t>To be decided </a:t>
            </a:r>
          </a:p>
          <a:p>
            <a:pPr lvl="1"/>
            <a:r>
              <a:rPr lang="en-US" i="1" dirty="0"/>
              <a:t>We will be present at the lecture room, but we will also be joining via Zoom.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6D41EB-4144-4F25-9693-4672506CFF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5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1E85-F882-469F-B88F-4664B515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Communicantion Plan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F4BC91-20F4-4E01-9FB2-23E35073F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636654"/>
              </p:ext>
            </p:extLst>
          </p:nvPr>
        </p:nvGraphicFramePr>
        <p:xfrm>
          <a:off x="263237" y="1022061"/>
          <a:ext cx="11090561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345">
                  <a:extLst>
                    <a:ext uri="{9D8B030D-6E8A-4147-A177-3AD203B41FA5}">
                      <a16:colId xmlns:a16="http://schemas.microsoft.com/office/drawing/2014/main" val="3230664161"/>
                    </a:ext>
                  </a:extLst>
                </a:gridCol>
                <a:gridCol w="3401291">
                  <a:extLst>
                    <a:ext uri="{9D8B030D-6E8A-4147-A177-3AD203B41FA5}">
                      <a16:colId xmlns:a16="http://schemas.microsoft.com/office/drawing/2014/main" val="2221070142"/>
                    </a:ext>
                  </a:extLst>
                </a:gridCol>
                <a:gridCol w="4959925">
                  <a:extLst>
                    <a:ext uri="{9D8B030D-6E8A-4147-A177-3AD203B41FA5}">
                      <a16:colId xmlns:a16="http://schemas.microsoft.com/office/drawing/2014/main" val="278241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Medium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0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Artifacts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Source code, Data Documentation, Wiki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Github - </a:t>
                      </a:r>
                      <a:r>
                        <a:rPr lang="en-US" sz="2000" dirty="0">
                          <a:hlinkClick r:id="rId2"/>
                        </a:rPr>
                        <a:t>https://github.com/orgs/hpi-sam/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8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Papers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Copyrighted material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Bib-Admin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44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Messaging ad hoc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Questions, Suggestions, Sharing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/>
                        <a:t>Our</a:t>
                      </a:r>
                      <a:r>
                        <a:rPr lang="pt-BR" sz="2000" dirty="0"/>
                        <a:t> Slack </a:t>
                      </a:r>
                      <a:r>
                        <a:rPr lang="pt-BR" sz="2000" dirty="0" err="1"/>
                        <a:t>group</a:t>
                      </a:r>
                      <a:r>
                        <a:rPr lang="en-US" sz="2000" dirty="0">
                          <a:solidFill>
                            <a:srgbClr val="5A6065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5A6065"/>
                          </a:solidFill>
                          <a:effectLst/>
                          <a:latin typeface="Arial" panose="020B0604020202020204" pitchFamily="34" charset="0"/>
                        </a:rPr>
                        <a:t>adversarialre-o743758.slack.com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12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Official 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Schedule, </a:t>
                      </a:r>
                      <a:r>
                        <a:rPr lang="pt-BR" sz="2000" dirty="0" err="1"/>
                        <a:t>Orientations</a:t>
                      </a:r>
                      <a:r>
                        <a:rPr lang="pt-BR" sz="2000" dirty="0"/>
                        <a:t>,</a:t>
                      </a:r>
                    </a:p>
                    <a:p>
                      <a:r>
                        <a:rPr lang="pt-BR" sz="2000" dirty="0" err="1"/>
                        <a:t>Administrative</a:t>
                      </a:r>
                      <a:r>
                        <a:rPr lang="pt-BR" sz="2000" dirty="0"/>
                        <a:t> </a:t>
                      </a:r>
                      <a:r>
                        <a:rPr lang="pt-BR" sz="2000" dirty="0" err="1"/>
                        <a:t>issues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Email </a:t>
                      </a:r>
                      <a:r>
                        <a:rPr lang="pt-BR" sz="2000" dirty="0">
                          <a:hlinkClick r:id="rId3"/>
                        </a:rPr>
                        <a:t>christian.adriano@hpi.de</a:t>
                      </a:r>
                      <a:r>
                        <a:rPr lang="pt-BR" sz="2000" dirty="0"/>
                        <a:t>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3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Lectures, Status, Work meetings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Zoom, Skype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1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Emergency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Call, SMS, messaging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Chris mobile </a:t>
                      </a:r>
                      <a:r>
                        <a:rPr lang="pt-BR" sz="2000" dirty="0" err="1"/>
                        <a:t>number</a:t>
                      </a:r>
                      <a:r>
                        <a:rPr lang="pt-BR" sz="2000" dirty="0"/>
                        <a:t> (</a:t>
                      </a:r>
                      <a:r>
                        <a:rPr lang="pt-BR" sz="2000" dirty="0" err="1"/>
                        <a:t>check</a:t>
                      </a:r>
                      <a:r>
                        <a:rPr lang="pt-BR" sz="2000" dirty="0"/>
                        <a:t> Chris’ Slack profile)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52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34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8369" y="1121670"/>
            <a:ext cx="9897121" cy="5246564"/>
          </a:xfrm>
        </p:spPr>
        <p:txBody>
          <a:bodyPr/>
          <a:lstStyle/>
          <a:p>
            <a:r>
              <a:rPr lang="en-US" dirty="0"/>
              <a:t>Work </a:t>
            </a:r>
            <a:r>
              <a:rPr lang="en-US" b="1" dirty="0">
                <a:solidFill>
                  <a:schemeClr val="accent1"/>
                </a:solidFill>
              </a:rPr>
              <a:t>alone or in groups </a:t>
            </a:r>
            <a:r>
              <a:rPr lang="en-US" dirty="0"/>
              <a:t>on </a:t>
            </a:r>
            <a:r>
              <a:rPr lang="en-US" b="1" dirty="0">
                <a:solidFill>
                  <a:schemeClr val="accent1"/>
                </a:solidFill>
              </a:rPr>
              <a:t>one selected topic/project</a:t>
            </a:r>
            <a:r>
              <a:rPr lang="en-US" dirty="0"/>
              <a:t>.</a:t>
            </a:r>
          </a:p>
          <a:p>
            <a:r>
              <a:rPr lang="en-US" dirty="0"/>
              <a:t>Each team has on-demand update meetings.</a:t>
            </a:r>
          </a:p>
          <a:p>
            <a:pPr marL="0" indent="0">
              <a:buNone/>
            </a:pPr>
            <a:r>
              <a:rPr lang="en-US" b="1" dirty="0"/>
              <a:t>Project Execution: </a:t>
            </a:r>
            <a:r>
              <a:rPr lang="en-US" b="1" dirty="0">
                <a:solidFill>
                  <a:schemeClr val="accent1"/>
                </a:solidFill>
              </a:rPr>
              <a:t>[60% of final grade]</a:t>
            </a:r>
            <a:endParaRPr lang="en-US" b="1" dirty="0"/>
          </a:p>
          <a:p>
            <a:r>
              <a:rPr lang="en-US" dirty="0"/>
              <a:t>Weekly update meeting</a:t>
            </a:r>
          </a:p>
          <a:p>
            <a:r>
              <a:rPr lang="en-US" dirty="0"/>
              <a:t>Intermediary Presentations</a:t>
            </a:r>
          </a:p>
          <a:p>
            <a:pPr marL="0" indent="0">
              <a:buNone/>
            </a:pPr>
            <a:r>
              <a:rPr lang="en-US" b="1" dirty="0"/>
              <a:t>Written deliverables:</a:t>
            </a:r>
            <a:r>
              <a:rPr lang="en-US" b="1" dirty="0">
                <a:solidFill>
                  <a:schemeClr val="accent1"/>
                </a:solidFill>
              </a:rPr>
              <a:t> [30% of final grade]</a:t>
            </a:r>
            <a:endParaRPr lang="en-US" b="1" dirty="0"/>
          </a:p>
          <a:p>
            <a:r>
              <a:rPr lang="en-US" dirty="0"/>
              <a:t>Final report on findings </a:t>
            </a:r>
            <a:r>
              <a:rPr lang="en-US" b="1" dirty="0"/>
              <a:t> </a:t>
            </a:r>
          </a:p>
          <a:p>
            <a:pPr lvl="1"/>
            <a:r>
              <a:rPr lang="en-US" sz="1600" dirty="0"/>
              <a:t>Length: approx. 10 pages ACM Format per team participants</a:t>
            </a:r>
          </a:p>
          <a:p>
            <a:pPr lvl="1"/>
            <a:r>
              <a:rPr lang="en-US" sz="1600" dirty="0"/>
              <a:t>Some parts must be attributable to each individual author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Final Presentations:  </a:t>
            </a:r>
            <a:r>
              <a:rPr lang="en-US" b="1" dirty="0">
                <a:solidFill>
                  <a:schemeClr val="accent1"/>
                </a:solidFill>
              </a:rPr>
              <a:t>[10% of final grade]</a:t>
            </a:r>
            <a:endParaRPr lang="en-US" b="1" dirty="0"/>
          </a:p>
          <a:p>
            <a:r>
              <a:rPr lang="en-US" dirty="0"/>
              <a:t>Presentation on findings</a:t>
            </a:r>
          </a:p>
          <a:p>
            <a:r>
              <a:rPr lang="en-US" dirty="0"/>
              <a:t>Questions and feedback for other students' presentation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Seminar Work, Deliverables and Grading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D72F91-0197-40C2-95F0-988135704F9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8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6E955B-A4CD-456E-8D9C-AABAFDACD721}"/>
              </a:ext>
            </a:extLst>
          </p:cNvPr>
          <p:cNvSpPr/>
          <p:nvPr/>
        </p:nvSpPr>
        <p:spPr bwMode="gray">
          <a:xfrm>
            <a:off x="0" y="825580"/>
            <a:ext cx="12006855" cy="1037489"/>
          </a:xfrm>
          <a:prstGeom prst="rect">
            <a:avLst/>
          </a:prstGeom>
          <a:solidFill>
            <a:srgbClr val="B1063A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B387A-9B0D-46E0-8B44-4DB9E61D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Road Map (1/2)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E8E0B-DE42-418B-8913-D8A19537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6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2401A-49B6-4950-A4BC-A253D9A84CD8}"/>
              </a:ext>
            </a:extLst>
          </p:cNvPr>
          <p:cNvSpPr txBox="1"/>
          <p:nvPr/>
        </p:nvSpPr>
        <p:spPr bwMode="gray">
          <a:xfrm>
            <a:off x="116550" y="906114"/>
            <a:ext cx="4392927" cy="5951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i="0" dirty="0">
                <a:solidFill>
                  <a:srgbClr val="222222"/>
                </a:solidFill>
                <a:effectLst/>
                <a:latin typeface="+mj-lt"/>
              </a:rPr>
              <a:t>Intro and Course Organization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i="0" dirty="0">
                <a:solidFill>
                  <a:srgbClr val="222222"/>
                </a:solidFill>
                <a:effectLst/>
                <a:latin typeface="+mj-lt"/>
              </a:rPr>
              <a:t>Self-Adaptive Systems (</a:t>
            </a:r>
            <a:r>
              <a:rPr lang="en-US" sz="1600" i="0" dirty="0" err="1">
                <a:solidFill>
                  <a:srgbClr val="222222"/>
                </a:solidFill>
                <a:effectLst/>
                <a:latin typeface="+mj-lt"/>
              </a:rPr>
              <a:t>mRubis</a:t>
            </a:r>
            <a:r>
              <a:rPr lang="en-US" sz="1600" i="0" dirty="0">
                <a:solidFill>
                  <a:srgbClr val="222222"/>
                </a:solidFill>
                <a:effectLst/>
                <a:latin typeface="+mj-lt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600" dirty="0">
              <a:solidFill>
                <a:srgbClr val="222222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Digital Twins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Model-Free Reinforcement Learning</a:t>
            </a:r>
            <a:endParaRPr lang="en-US" sz="1600" i="0" dirty="0">
              <a:solidFill>
                <a:srgbClr val="222222"/>
              </a:solidFill>
              <a:effectLst/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Model-Based Reinforcement Learning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600" dirty="0">
              <a:solidFill>
                <a:srgbClr val="222222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>
                <a:solidFill>
                  <a:srgbClr val="222222"/>
                </a:solidFill>
                <a:latin typeface="+mj-lt"/>
              </a:rPr>
              <a:t>Underspecification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 &amp; Generalization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Simulation and Sim2Real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Robust RL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Safe RL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600" dirty="0">
              <a:solidFill>
                <a:srgbClr val="222222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Adversarial Training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Continual &amp; Curriculum Learning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Transfer &amp; Meta-Learning RL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Representation Learning &amp; Causal RL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4AFEFE2-C6EC-4D70-B6A9-EA6049991254}"/>
              </a:ext>
            </a:extLst>
          </p:cNvPr>
          <p:cNvSpPr/>
          <p:nvPr/>
        </p:nvSpPr>
        <p:spPr bwMode="gray">
          <a:xfrm>
            <a:off x="4640670" y="940242"/>
            <a:ext cx="324057" cy="660078"/>
          </a:xfrm>
          <a:prstGeom prst="rightBrac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2A4B4BE-8E12-4FB8-A865-9329AB6639E8}"/>
              </a:ext>
            </a:extLst>
          </p:cNvPr>
          <p:cNvSpPr/>
          <p:nvPr/>
        </p:nvSpPr>
        <p:spPr bwMode="gray">
          <a:xfrm>
            <a:off x="4581550" y="3597054"/>
            <a:ext cx="383177" cy="1086393"/>
          </a:xfrm>
          <a:prstGeom prst="rightBrac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D2C95-6798-4E3A-A190-0D6228A1A053}"/>
              </a:ext>
            </a:extLst>
          </p:cNvPr>
          <p:cNvSpPr txBox="1"/>
          <p:nvPr/>
        </p:nvSpPr>
        <p:spPr bwMode="gray">
          <a:xfrm>
            <a:off x="5139106" y="2439995"/>
            <a:ext cx="2598127" cy="6610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Week-2 Foundations</a:t>
            </a:r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A1C55D-B08A-427E-83A5-373028255984}"/>
              </a:ext>
            </a:extLst>
          </p:cNvPr>
          <p:cNvSpPr txBox="1"/>
          <p:nvPr/>
        </p:nvSpPr>
        <p:spPr bwMode="gray">
          <a:xfrm>
            <a:off x="5084398" y="3852701"/>
            <a:ext cx="2142877" cy="5750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Week-3 Challenges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D9302E-E209-43A5-9FA6-79140C433C07}"/>
              </a:ext>
            </a:extLst>
          </p:cNvPr>
          <p:cNvSpPr txBox="1"/>
          <p:nvPr/>
        </p:nvSpPr>
        <p:spPr bwMode="gray">
          <a:xfrm>
            <a:off x="7516378" y="1115781"/>
            <a:ext cx="3663628" cy="7472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Setup the environment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Form groups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F06FA7-B0AC-4082-9584-8B9A849C7A2B}"/>
              </a:ext>
            </a:extLst>
          </p:cNvPr>
          <p:cNvSpPr txBox="1"/>
          <p:nvPr/>
        </p:nvSpPr>
        <p:spPr bwMode="gray">
          <a:xfrm>
            <a:off x="8022555" y="755575"/>
            <a:ext cx="2727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Objectives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C5DA3B-6DB3-4A2D-A4BB-E8DC068A07AA}"/>
              </a:ext>
            </a:extLst>
          </p:cNvPr>
          <p:cNvSpPr txBox="1"/>
          <p:nvPr/>
        </p:nvSpPr>
        <p:spPr bwMode="gray">
          <a:xfrm>
            <a:off x="7516378" y="3626018"/>
            <a:ext cx="3395485" cy="9902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Understand a phenomenon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Select and describe the problems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AFA719-9994-4AC1-A848-FAC8760F553C}"/>
              </a:ext>
            </a:extLst>
          </p:cNvPr>
          <p:cNvSpPr txBox="1"/>
          <p:nvPr/>
        </p:nvSpPr>
        <p:spPr bwMode="gray">
          <a:xfrm>
            <a:off x="7517647" y="5107237"/>
            <a:ext cx="3232868" cy="16067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Understand solution space (degrees of freedom)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Select solutions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Choose evaluation methods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Plan experiments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DD25E4-9E20-4D23-816F-0104578FA615}"/>
              </a:ext>
            </a:extLst>
          </p:cNvPr>
          <p:cNvSpPr txBox="1"/>
          <p:nvPr/>
        </p:nvSpPr>
        <p:spPr bwMode="gray">
          <a:xfrm>
            <a:off x="5084398" y="5743302"/>
            <a:ext cx="2080353" cy="6733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Week-4 Solutions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F5C1F49-D1B9-4E27-B70E-1C0EFA00890D}"/>
              </a:ext>
            </a:extLst>
          </p:cNvPr>
          <p:cNvSpPr/>
          <p:nvPr/>
        </p:nvSpPr>
        <p:spPr bwMode="gray">
          <a:xfrm>
            <a:off x="4581550" y="5417629"/>
            <a:ext cx="259575" cy="1329968"/>
          </a:xfrm>
          <a:prstGeom prst="rightBrac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23BF52-5629-405A-951E-06E9804B022E}"/>
              </a:ext>
            </a:extLst>
          </p:cNvPr>
          <p:cNvSpPr txBox="1"/>
          <p:nvPr/>
        </p:nvSpPr>
        <p:spPr bwMode="gray">
          <a:xfrm>
            <a:off x="5063069" y="1021771"/>
            <a:ext cx="1998059" cy="6610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Week-1 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Organization</a:t>
            </a:r>
            <a:r>
              <a:rPr lang="en-US" dirty="0"/>
              <a:t> 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B97EE36A-FE24-44B1-938A-9B37F5B75799}"/>
              </a:ext>
            </a:extLst>
          </p:cNvPr>
          <p:cNvSpPr/>
          <p:nvPr/>
        </p:nvSpPr>
        <p:spPr bwMode="gray">
          <a:xfrm>
            <a:off x="4560185" y="2132252"/>
            <a:ext cx="435803" cy="1086393"/>
          </a:xfrm>
          <a:prstGeom prst="rightBrac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B937D4-3631-4D2A-883C-60056D7D2A48}"/>
              </a:ext>
            </a:extLst>
          </p:cNvPr>
          <p:cNvSpPr txBox="1"/>
          <p:nvPr/>
        </p:nvSpPr>
        <p:spPr bwMode="gray">
          <a:xfrm>
            <a:off x="7516378" y="2301803"/>
            <a:ext cx="3663628" cy="7472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Acquire conceptual knowledge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General architecture of projects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5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4797724"/>
          </a:xfrm>
        </p:spPr>
        <p:txBody>
          <a:bodyPr/>
          <a:lstStyle/>
          <a:p>
            <a:r>
              <a:rPr lang="en-US" b="1" dirty="0"/>
              <a:t>Project Phase 1: Learn fundamentals - Lectures</a:t>
            </a:r>
          </a:p>
          <a:p>
            <a:pPr lvl="1"/>
            <a:r>
              <a:rPr lang="en-US" sz="1600" dirty="0"/>
              <a:t>Goal: learn fundamentals</a:t>
            </a:r>
          </a:p>
          <a:p>
            <a:pPr lvl="1"/>
            <a:r>
              <a:rPr lang="en-US" sz="1600" dirty="0"/>
              <a:t>Deadline: Mid-End of December</a:t>
            </a:r>
          </a:p>
          <a:p>
            <a:r>
              <a:rPr lang="en-US" b="1" dirty="0"/>
              <a:t>Project Phase 2: Present Proposal -  Reading and Writing</a:t>
            </a:r>
          </a:p>
          <a:p>
            <a:pPr lvl="1"/>
            <a:r>
              <a:rPr lang="en-US" sz="1600" dirty="0"/>
              <a:t>Goal: learn about the state of art of one application area</a:t>
            </a:r>
          </a:p>
          <a:p>
            <a:r>
              <a:rPr lang="en-US" b="1" dirty="0"/>
              <a:t>Project Phase 3: Apply a method -  Coding and Evaluation</a:t>
            </a:r>
          </a:p>
          <a:p>
            <a:pPr lvl="1"/>
            <a:r>
              <a:rPr lang="en-US" sz="1600" dirty="0"/>
              <a:t>Goal: learn to apply and evaluate a method</a:t>
            </a:r>
          </a:p>
          <a:p>
            <a:pPr lvl="1"/>
            <a:r>
              <a:rPr lang="en-US" sz="1600" dirty="0"/>
              <a:t>Present update in weekly meetings</a:t>
            </a:r>
          </a:p>
          <a:p>
            <a:pPr lvl="1"/>
            <a:endParaRPr lang="en-US" sz="1600" dirty="0"/>
          </a:p>
          <a:p>
            <a:r>
              <a:rPr lang="en-US" b="1" dirty="0"/>
              <a:t>Final Presentations </a:t>
            </a:r>
            <a:r>
              <a:rPr lang="en-US" dirty="0"/>
              <a:t>in one session in </a:t>
            </a:r>
            <a:r>
              <a:rPr lang="en-US" b="1" dirty="0"/>
              <a:t>February 2022</a:t>
            </a:r>
            <a:endParaRPr lang="en-US" dirty="0"/>
          </a:p>
          <a:p>
            <a:r>
              <a:rPr lang="en-US" b="1" dirty="0"/>
              <a:t>Submission of final report </a:t>
            </a:r>
            <a:r>
              <a:rPr lang="en-US" dirty="0"/>
              <a:t>one week after the presentation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Roadmap (2/2)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B022D5-6A29-44B9-BB67-9C867A9DE7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42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B738-C400-4B84-B983-3AA5487A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FE5B0-EB76-4AD6-87A9-DDCF8EBAE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797724"/>
          </a:xfrm>
        </p:spPr>
        <p:txBody>
          <a:bodyPr/>
          <a:lstStyle/>
          <a:p>
            <a:r>
              <a:rPr lang="en-US" b="1" dirty="0"/>
              <a:t>Team size</a:t>
            </a:r>
            <a:r>
              <a:rPr lang="en-US" dirty="0"/>
              <a:t>: up to four people. </a:t>
            </a:r>
          </a:p>
          <a:p>
            <a:endParaRPr lang="en-US" dirty="0"/>
          </a:p>
          <a:p>
            <a:r>
              <a:rPr lang="en-US" b="1" dirty="0"/>
              <a:t>Project proposal in two stages</a:t>
            </a:r>
            <a:r>
              <a:rPr lang="en-US" dirty="0"/>
              <a:t>:</a:t>
            </a:r>
          </a:p>
          <a:p>
            <a:r>
              <a:rPr lang="en-US" b="1" dirty="0"/>
              <a:t>1- State-of-art </a:t>
            </a:r>
            <a:r>
              <a:rPr lang="en-US" dirty="0"/>
              <a:t>(one page, double column) –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 6 weeks (First week of December)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person covers at least five well-selected papers (group covers at least 20 papers)</a:t>
            </a:r>
          </a:p>
          <a:p>
            <a:endParaRPr lang="en-US" dirty="0"/>
          </a:p>
          <a:p>
            <a:r>
              <a:rPr lang="en-US" b="1" dirty="0"/>
              <a:t>2- Plan </a:t>
            </a:r>
            <a:r>
              <a:rPr lang="en-US" dirty="0"/>
              <a:t>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first draft in 8 weeks (before New Years Break)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Detail the problem (what is it? why should I care?, why is it challenging?)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Describe the dataset (source, size, main features, cite any papers that used 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Determine the metrics and algorithms to be used (preliminary insights, it might change)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Discuss how you will evaluate your results (benchmarks and baselines)</a:t>
            </a:r>
          </a:p>
        </p:txBody>
      </p:sp>
    </p:spTree>
    <p:extLst>
      <p:ext uri="{BB962C8B-B14F-4D97-AF65-F5344CB8AC3E}">
        <p14:creationId xmlns:p14="http://schemas.microsoft.com/office/powerpoint/2010/main" val="211355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993035"/>
      </p:ext>
    </p:extLst>
  </p:cSld>
  <p:clrMapOvr>
    <a:masterClrMapping/>
  </p:clrMapOvr>
  <p:transition spd="slow">
    <p:wipe dir="d"/>
  </p:transition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MasterSlides</Template>
  <TotalTime>1698</TotalTime>
  <Words>686</Words>
  <Application>Microsoft Office PowerPoint</Application>
  <PresentationFormat>Widescreen</PresentationFormat>
  <Paragraphs>131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Verdana</vt:lpstr>
      <vt:lpstr>HPI PPT-Template</vt:lpstr>
      <vt:lpstr>Winter Term 21/22  Adversarial Self-Supervised Learning with Digital Twins  Org &amp; Introduction</vt:lpstr>
      <vt:lpstr>Key Facts</vt:lpstr>
      <vt:lpstr>Dates</vt:lpstr>
      <vt:lpstr>Communicantion Plan</vt:lpstr>
      <vt:lpstr>Seminar Work, Deliverables and Grading</vt:lpstr>
      <vt:lpstr>Road Map (1/2)</vt:lpstr>
      <vt:lpstr>Roadmap (2/2)</vt:lpstr>
      <vt:lpstr>Project Proposal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Term 2020  Online Learning for  Self-Healing and  Self-Optimization   Org &amp; Introduction</dc:title>
  <dc:creator>Christian Adriano</dc:creator>
  <cp:lastModifiedBy>Christian Adriano</cp:lastModifiedBy>
  <cp:revision>83</cp:revision>
  <dcterms:created xsi:type="dcterms:W3CDTF">2020-04-21T18:34:08Z</dcterms:created>
  <dcterms:modified xsi:type="dcterms:W3CDTF">2021-10-26T09:34:28Z</dcterms:modified>
</cp:coreProperties>
</file>