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73" r:id="rId3"/>
    <p:sldId id="277" r:id="rId4"/>
    <p:sldId id="274" r:id="rId5"/>
    <p:sldId id="275" r:id="rId6"/>
    <p:sldId id="276" r:id="rId7"/>
    <p:sldId id="287" r:id="rId8"/>
    <p:sldId id="278" r:id="rId9"/>
    <p:sldId id="284" r:id="rId10"/>
    <p:sldId id="279" r:id="rId11"/>
    <p:sldId id="267" r:id="rId12"/>
  </p:sldIdLst>
  <p:sldSz cx="9144000" cy="5143500" type="screen16x9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17" userDrawn="1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83" userDrawn="1">
          <p15:clr>
            <a:srgbClr val="A4A3A4"/>
          </p15:clr>
        </p15:guide>
        <p15:guide id="7" pos="113">
          <p15:clr>
            <a:srgbClr val="A4A3A4"/>
          </p15:clr>
        </p15:guide>
        <p15:guide id="8" pos="249" userDrawn="1">
          <p15:clr>
            <a:srgbClr val="A4A3A4"/>
          </p15:clr>
        </p15:guide>
        <p15:guide id="9" pos="4558">
          <p15:clr>
            <a:srgbClr val="A4A3A4"/>
          </p15:clr>
        </p15:guide>
        <p15:guide id="10" pos="2472" userDrawn="1">
          <p15:clr>
            <a:srgbClr val="A4A3A4"/>
          </p15:clr>
        </p15:guide>
        <p15:guide id="11" pos="3561">
          <p15:clr>
            <a:srgbClr val="A4A3A4"/>
          </p15:clr>
        </p15:guide>
        <p15:guide id="12" pos="4694" userDrawn="1">
          <p15:clr>
            <a:srgbClr val="A4A3A4"/>
          </p15:clr>
        </p15:guide>
        <p15:guide id="13" pos="2336">
          <p15:clr>
            <a:srgbClr val="A4A3A4"/>
          </p15:clr>
        </p15:guide>
        <p15:guide id="14" pos="1202" userDrawn="1">
          <p15:clr>
            <a:srgbClr val="A4A3A4"/>
          </p15:clr>
        </p15:guide>
        <p15:guide id="15" pos="3424" userDrawn="1">
          <p15:clr>
            <a:srgbClr val="A4A3A4"/>
          </p15:clr>
        </p15:guide>
        <p15:guide id="16" pos="1338" userDrawn="1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06"/>
    <p:restoredTop sz="95263"/>
  </p:normalViewPr>
  <p:slideViewPr>
    <p:cSldViewPr snapToObjects="1" showGuides="1">
      <p:cViewPr>
        <p:scale>
          <a:sx n="110" d="100"/>
          <a:sy n="110" d="100"/>
        </p:scale>
        <p:origin x="108" y="120"/>
      </p:cViewPr>
      <p:guideLst>
        <p:guide orient="horz" pos="781"/>
        <p:guide orient="horz" pos="3117"/>
        <p:guide orient="horz" pos="3026"/>
        <p:guide orient="horz" pos="667"/>
        <p:guide orient="horz" pos="1847"/>
        <p:guide orient="horz" pos="1983"/>
        <p:guide pos="113"/>
        <p:guide pos="249"/>
        <p:guide pos="4558"/>
        <p:guide pos="2472"/>
        <p:guide pos="3561"/>
        <p:guide pos="4694"/>
        <p:guide pos="2336"/>
        <p:guide pos="1202"/>
        <p:guide pos="3424"/>
        <p:guide pos="1338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8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/>
              <a:t>Insert </a:t>
            </a:r>
            <a:r>
              <a:rPr lang="de-DE" err="1"/>
              <a:t>picture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clicking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icon</a:t>
            </a: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en-US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 t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/>
              <a:t>Insert </a:t>
            </a:r>
            <a:r>
              <a:rPr lang="de-DE" err="1"/>
              <a:t>picture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clicking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icon</a:t>
            </a: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/>
              <a:t>Insert </a:t>
            </a:r>
            <a:r>
              <a:rPr lang="de-DE" err="1"/>
              <a:t>picture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clicking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icon</a:t>
            </a: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/>
              <a:t>Insert </a:t>
            </a:r>
            <a:r>
              <a:rPr lang="de-DE" err="1"/>
              <a:t>picture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clicking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icon</a:t>
            </a: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/>
              <a:t>Insert </a:t>
            </a:r>
            <a:r>
              <a:rPr lang="de-DE" err="1"/>
              <a:t>picture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clicking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icon</a:t>
            </a: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D830-3D77-4832-9334-6E0E764C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82E0-898C-46D0-AC6C-51C72B67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4E3D-982B-49CC-BB95-3BE5721A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BF51-3929-3A49-BA7D-3AF73092A0AD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5607-59D8-458D-9343-83B445DC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42DC-9D6C-432F-9C5B-62BDF72B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3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/>
              <a:t>Insert </a:t>
            </a:r>
            <a:r>
              <a:rPr lang="de-DE" err="1"/>
              <a:t>picture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clicking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icon</a:t>
            </a: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en-US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9" name="Grafik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/>
              <a:t>Insert </a:t>
            </a:r>
            <a:r>
              <a:rPr lang="de-DE" err="1"/>
              <a:t>picture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clicking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icon</a:t>
            </a: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en-US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32" name="Grafik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/>
              <a:t>Insert </a:t>
            </a:r>
            <a:r>
              <a:rPr lang="de-DE" err="1"/>
              <a:t>picture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br>
              <a:rPr lang="de-DE"/>
            </a:br>
            <a:r>
              <a:rPr lang="de-DE" err="1"/>
              <a:t>clicking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icon</a:t>
            </a: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en-US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Speaker, Job Description, Date if needed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  <p:sldLayoutId id="2147483665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sam/MachineLearningContro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179389" y="2931790"/>
            <a:ext cx="8601073" cy="205296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>
          <a:xfrm>
            <a:off x="358773" y="3067035"/>
            <a:ext cx="8421689" cy="512828"/>
          </a:xfrm>
        </p:spPr>
        <p:txBody>
          <a:bodyPr tIns="0">
            <a:noAutofit/>
          </a:bodyPr>
          <a:lstStyle/>
          <a:p>
            <a:r>
              <a:rPr lang="de-DE" dirty="0"/>
              <a:t>Integration </a:t>
            </a:r>
            <a:r>
              <a:rPr lang="en-US" dirty="0" err="1"/>
              <a:t>mRUBiS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external Controller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358773" y="3435847"/>
            <a:ext cx="8421689" cy="1362610"/>
          </a:xfrm>
        </p:spPr>
        <p:txBody>
          <a:bodyPr/>
          <a:lstStyle/>
          <a:p>
            <a:r>
              <a:rPr lang="de-DE" dirty="0" err="1"/>
              <a:t>Slides</a:t>
            </a:r>
            <a:r>
              <a:rPr lang="de-DE" dirty="0"/>
              <a:t> based on </a:t>
            </a:r>
          </a:p>
          <a:p>
            <a:r>
              <a:rPr lang="de-DE" dirty="0"/>
              <a:t>Paul </a:t>
            </a:r>
            <a:r>
              <a:rPr lang="de-DE" dirty="0" err="1"/>
              <a:t>Wullenweber</a:t>
            </a:r>
            <a:endParaRPr lang="de-DE" dirty="0"/>
          </a:p>
          <a:p>
            <a:r>
              <a:rPr lang="de-DE" dirty="0"/>
              <a:t>Kim-Pascal </a:t>
            </a:r>
            <a:r>
              <a:rPr lang="de-DE" dirty="0" err="1"/>
              <a:t>Borchart</a:t>
            </a:r>
            <a:endParaRPr lang="de-DE" dirty="0"/>
          </a:p>
          <a:p>
            <a:r>
              <a:rPr lang="de-DE" dirty="0"/>
              <a:t>August 3rd, 2021</a:t>
            </a:r>
          </a:p>
          <a:p>
            <a:r>
              <a:rPr lang="de-DE" dirty="0"/>
              <a:t>Machine Learning-based Control of </a:t>
            </a:r>
            <a:r>
              <a:rPr lang="de-DE" dirty="0" err="1"/>
              <a:t>Dynamical</a:t>
            </a:r>
            <a:r>
              <a:rPr lang="de-DE" dirty="0"/>
              <a:t> Systems</a:t>
            </a:r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A734DE-5C57-674D-8966-F938F53E10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10</a:t>
            </a:fld>
            <a:endParaRPr lang="en-US" b="1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DDF9007-15F4-2345-990B-3BF3482E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err="1"/>
              <a:t>Issue</a:t>
            </a:r>
            <a:r>
              <a:rPr lang="de-DE" sz="2800"/>
              <a:t> </a:t>
            </a:r>
            <a:r>
              <a:rPr lang="de-DE" sz="2800" err="1"/>
              <a:t>ranking</a:t>
            </a:r>
            <a:r>
              <a:rPr lang="de-DE" sz="2800"/>
              <a:t> – </a:t>
            </a:r>
            <a:r>
              <a:rPr lang="de-DE" sz="2800" err="1"/>
              <a:t>example</a:t>
            </a:r>
            <a:r>
              <a:rPr lang="de-DE" sz="2800"/>
              <a:t> </a:t>
            </a:r>
            <a:r>
              <a:rPr lang="de-DE" sz="2800" err="1"/>
              <a:t>run</a:t>
            </a:r>
            <a:endParaRPr lang="de-DE" sz="2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A26A2E-AC78-4BA5-9B0C-783793F46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095375"/>
            <a:ext cx="8191500" cy="2952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56115B-7F58-4E49-A622-6BBB347A25D8}"/>
              </a:ext>
            </a:extLst>
          </p:cNvPr>
          <p:cNvSpPr txBox="1"/>
          <p:nvPr/>
        </p:nvSpPr>
        <p:spPr bwMode="gray">
          <a:xfrm>
            <a:off x="899592" y="3687874"/>
            <a:ext cx="144016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1E9A25-FBC9-4142-B995-B4AE4483CA30}"/>
              </a:ext>
            </a:extLst>
          </p:cNvPr>
          <p:cNvSpPr txBox="1"/>
          <p:nvPr/>
        </p:nvSpPr>
        <p:spPr bwMode="gray">
          <a:xfrm>
            <a:off x="1442816" y="3689841"/>
            <a:ext cx="144016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E0C2CA-D39F-4CED-8162-CF9236039852}"/>
              </a:ext>
            </a:extLst>
          </p:cNvPr>
          <p:cNvSpPr txBox="1"/>
          <p:nvPr/>
        </p:nvSpPr>
        <p:spPr bwMode="gray">
          <a:xfrm>
            <a:off x="1938166" y="3689841"/>
            <a:ext cx="144016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1DC034-BB88-462F-8217-D7409A2D141A}"/>
              </a:ext>
            </a:extLst>
          </p:cNvPr>
          <p:cNvSpPr txBox="1"/>
          <p:nvPr/>
        </p:nvSpPr>
        <p:spPr bwMode="gray">
          <a:xfrm>
            <a:off x="2409382" y="3684805"/>
            <a:ext cx="144016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5E6890-3A5E-45FA-9236-58A08E44DC73}"/>
              </a:ext>
            </a:extLst>
          </p:cNvPr>
          <p:cNvSpPr txBox="1"/>
          <p:nvPr/>
        </p:nvSpPr>
        <p:spPr bwMode="gray">
          <a:xfrm>
            <a:off x="2908201" y="3689841"/>
            <a:ext cx="144016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74117A-DB85-491F-B6BE-375CF5361D1A}"/>
              </a:ext>
            </a:extLst>
          </p:cNvPr>
          <p:cNvSpPr txBox="1"/>
          <p:nvPr/>
        </p:nvSpPr>
        <p:spPr bwMode="gray">
          <a:xfrm>
            <a:off x="3707904" y="3687874"/>
            <a:ext cx="144016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9CCDF7-D662-4C6D-90DC-632D7B06EBDC}"/>
              </a:ext>
            </a:extLst>
          </p:cNvPr>
          <p:cNvSpPr txBox="1"/>
          <p:nvPr/>
        </p:nvSpPr>
        <p:spPr bwMode="gray">
          <a:xfrm>
            <a:off x="4251128" y="3689841"/>
            <a:ext cx="144016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91D417-C566-4D82-B17F-02E2CFEDDCC3}"/>
              </a:ext>
            </a:extLst>
          </p:cNvPr>
          <p:cNvSpPr txBox="1"/>
          <p:nvPr/>
        </p:nvSpPr>
        <p:spPr bwMode="gray">
          <a:xfrm>
            <a:off x="4746478" y="3689841"/>
            <a:ext cx="144016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76A7E0-6A94-42D5-A33F-8E281471FAB4}"/>
              </a:ext>
            </a:extLst>
          </p:cNvPr>
          <p:cNvSpPr txBox="1"/>
          <p:nvPr/>
        </p:nvSpPr>
        <p:spPr bwMode="gray">
          <a:xfrm>
            <a:off x="5217694" y="3684805"/>
            <a:ext cx="144016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573731-6E3D-47DC-B62E-8101E497039C}"/>
              </a:ext>
            </a:extLst>
          </p:cNvPr>
          <p:cNvSpPr txBox="1"/>
          <p:nvPr/>
        </p:nvSpPr>
        <p:spPr bwMode="gray">
          <a:xfrm>
            <a:off x="5716513" y="3689841"/>
            <a:ext cx="144016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1966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F258-D536-421C-9F06-72E54C76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620304"/>
            <a:ext cx="7886700" cy="801552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4759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5111990-5162-A042-BB1D-8B919D4B8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sz="2000" dirty="0"/>
              <a:t>Launch </a:t>
            </a:r>
            <a:r>
              <a:rPr lang="de-DE" sz="2000" dirty="0" err="1"/>
              <a:t>mRUBiS</a:t>
            </a:r>
            <a:r>
              <a:rPr lang="de-DE" sz="2000" dirty="0"/>
              <a:t> </a:t>
            </a:r>
          </a:p>
          <a:p>
            <a:pPr>
              <a:lnSpc>
                <a:spcPct val="200000"/>
              </a:lnSpc>
            </a:pPr>
            <a:r>
              <a:rPr lang="de-DE" sz="2000" dirty="0" err="1"/>
              <a:t>Communicate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external </a:t>
            </a:r>
            <a:r>
              <a:rPr lang="de-DE" sz="2000" dirty="0" err="1"/>
              <a:t>process</a:t>
            </a:r>
            <a:endParaRPr lang="de-DE" sz="2000" dirty="0"/>
          </a:p>
          <a:p>
            <a:pPr>
              <a:lnSpc>
                <a:spcPct val="200000"/>
              </a:lnSpc>
            </a:pPr>
            <a:r>
              <a:rPr lang="de-DE" sz="2000" dirty="0" err="1">
                <a:sym typeface="Wingdings" pitchFamily="2" charset="2"/>
              </a:rPr>
              <a:t>Observe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mRubis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states</a:t>
            </a:r>
            <a:endParaRPr lang="de-DE" sz="2000" dirty="0">
              <a:sym typeface="Wingdings" pitchFamily="2" charset="2"/>
            </a:endParaRPr>
          </a:p>
          <a:p>
            <a:pPr>
              <a:lnSpc>
                <a:spcPct val="200000"/>
              </a:lnSpc>
            </a:pPr>
            <a:r>
              <a:rPr lang="de-DE" sz="2000" dirty="0" err="1">
                <a:sym typeface="Wingdings" pitchFamily="2" charset="2"/>
              </a:rPr>
              <a:t>Assign</a:t>
            </a:r>
            <a:r>
              <a:rPr lang="de-DE" sz="2000" dirty="0">
                <a:sym typeface="Wingdings" pitchFamily="2" charset="2"/>
              </a:rPr>
              <a:t> the </a:t>
            </a:r>
            <a:r>
              <a:rPr lang="de-DE" sz="2000" dirty="0" err="1">
                <a:sym typeface="Wingdings" pitchFamily="2" charset="2"/>
              </a:rPr>
              <a:t>order</a:t>
            </a:r>
            <a:r>
              <a:rPr lang="de-DE" sz="2000" dirty="0">
                <a:sym typeface="Wingdings" pitchFamily="2" charset="2"/>
              </a:rPr>
              <a:t> of fix </a:t>
            </a:r>
            <a:r>
              <a:rPr lang="de-DE" sz="2000" dirty="0" err="1">
                <a:sym typeface="Wingdings" pitchFamily="2" charset="2"/>
              </a:rPr>
              <a:t>execution</a:t>
            </a:r>
            <a:endParaRPr lang="de-DE" sz="2000" dirty="0">
              <a:sym typeface="Wingdings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A734DE-5C57-674D-8966-F938F53E10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2</a:t>
            </a:fld>
            <a:endParaRPr lang="en-US" b="1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DDF9007-15F4-2345-990B-3BF3482E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/>
              <a:t>Requirements</a:t>
            </a:r>
            <a:endParaRPr lang="de-DE" sz="2800" dirty="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9BB3D118-DCFB-0E4B-A931-F27FBB4507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1FBAB3E6-8288-2642-B0C0-709508DA5B2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/>
              <a:t>Controlling </a:t>
            </a:r>
            <a:r>
              <a:rPr lang="de-DE" err="1"/>
              <a:t>mRUBiS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2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461873-E1D5-A34B-8BCF-E0EDC00CA5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974805" y="4604879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3</a:t>
            </a:fld>
            <a:endParaRPr lang="en-US" b="1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A511A3F-D3F3-1947-A048-72FB00BF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/>
              <a:t>Communication – </a:t>
            </a:r>
            <a:r>
              <a:rPr lang="de-DE" sz="2800" err="1"/>
              <a:t>observing</a:t>
            </a:r>
            <a:r>
              <a:rPr lang="de-DE" sz="2800"/>
              <a:t> </a:t>
            </a:r>
            <a:r>
              <a:rPr lang="de-DE" sz="2800" err="1"/>
              <a:t>states</a:t>
            </a:r>
            <a:endParaRPr lang="de-DE" sz="280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791AD11-7597-7943-9017-011DF811C6DF}"/>
              </a:ext>
            </a:extLst>
          </p:cNvPr>
          <p:cNvSpPr/>
          <p:nvPr/>
        </p:nvSpPr>
        <p:spPr bwMode="gray">
          <a:xfrm>
            <a:off x="6156176" y="1239838"/>
            <a:ext cx="1728787" cy="3493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2000" b="1" err="1">
                <a:solidFill>
                  <a:schemeClr val="bg1"/>
                </a:solidFill>
              </a:rPr>
              <a:t>mRUBiS</a:t>
            </a:r>
            <a:endParaRPr lang="de-DE" sz="2000" b="1">
              <a:solidFill>
                <a:schemeClr val="bg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5562D23-63B1-4F4F-A7EC-CAD88C01E608}"/>
              </a:ext>
            </a:extLst>
          </p:cNvPr>
          <p:cNvSpPr txBox="1"/>
          <p:nvPr/>
        </p:nvSpPr>
        <p:spPr bwMode="gray">
          <a:xfrm>
            <a:off x="753637" y="1352354"/>
            <a:ext cx="5402539" cy="43204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2400" dirty="0" err="1"/>
              <a:t>Issues</a:t>
            </a:r>
            <a:r>
              <a:rPr lang="de-DE" sz="2400" dirty="0"/>
              <a:t> </a:t>
            </a:r>
            <a:r>
              <a:rPr lang="de-DE" sz="2400" dirty="0" err="1"/>
              <a:t>handled</a:t>
            </a:r>
            <a:r>
              <a:rPr lang="de-DE" sz="2400" dirty="0"/>
              <a:t> </a:t>
            </a:r>
            <a:r>
              <a:rPr lang="de-DE" sz="2400" dirty="0" err="1"/>
              <a:t>individually</a:t>
            </a:r>
            <a:endParaRPr lang="de-DE" sz="24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73CF5F1-29BF-AF4C-B423-EA98F9B43ABA}"/>
              </a:ext>
            </a:extLst>
          </p:cNvPr>
          <p:cNvSpPr txBox="1"/>
          <p:nvPr/>
        </p:nvSpPr>
        <p:spPr bwMode="gray">
          <a:xfrm>
            <a:off x="2978936" y="2101167"/>
            <a:ext cx="2848897" cy="43204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2400" err="1"/>
              <a:t>Encapsulation</a:t>
            </a:r>
            <a:endParaRPr lang="de-DE" sz="240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E17010A-6305-3443-838F-078AE62C6B15}"/>
              </a:ext>
            </a:extLst>
          </p:cNvPr>
          <p:cNvSpPr txBox="1"/>
          <p:nvPr/>
        </p:nvSpPr>
        <p:spPr bwMode="gray">
          <a:xfrm>
            <a:off x="212582" y="2770374"/>
            <a:ext cx="2848897" cy="43204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2400" err="1"/>
              <a:t>Complex</a:t>
            </a:r>
            <a:r>
              <a:rPr lang="de-DE" sz="2400"/>
              <a:t> </a:t>
            </a:r>
            <a:r>
              <a:rPr lang="de-DE" sz="2400" err="1"/>
              <a:t>Architecture</a:t>
            </a:r>
            <a:endParaRPr lang="de-DE" sz="240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B350E13-0166-2144-8015-5F5724BEF8DE}"/>
              </a:ext>
            </a:extLst>
          </p:cNvPr>
          <p:cNvSpPr txBox="1"/>
          <p:nvPr/>
        </p:nvSpPr>
        <p:spPr bwMode="gray">
          <a:xfrm>
            <a:off x="-165412" y="3519187"/>
            <a:ext cx="2848897" cy="43204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800100" lvl="1" indent="-3429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itchFamily="2" charset="2"/>
              <a:buChar char="à"/>
            </a:pPr>
            <a:r>
              <a:rPr lang="de-DE" sz="2400" b="1">
                <a:sym typeface="Wingdings" pitchFamily="2" charset="2"/>
              </a:rPr>
              <a:t>quick </a:t>
            </a:r>
            <a:r>
              <a:rPr lang="de-DE" sz="2400" b="1" err="1">
                <a:sym typeface="Wingdings" pitchFamily="2" charset="2"/>
              </a:rPr>
              <a:t>solutions</a:t>
            </a:r>
            <a:r>
              <a:rPr lang="de-DE" sz="2400">
                <a:sym typeface="Wingdings" pitchFamily="2" charset="2"/>
              </a:rPr>
              <a:t>: 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de-DE" sz="2400" err="1">
                <a:sym typeface="Wingdings" pitchFamily="2" charset="2"/>
              </a:rPr>
              <a:t>persist</a:t>
            </a:r>
            <a:r>
              <a:rPr lang="de-DE" sz="2400">
                <a:sym typeface="Wingdings" pitchFamily="2" charset="2"/>
              </a:rPr>
              <a:t> </a:t>
            </a:r>
            <a:r>
              <a:rPr lang="de-DE" sz="2400" err="1">
                <a:sym typeface="Wingdings" pitchFamily="2" charset="2"/>
              </a:rPr>
              <a:t>required</a:t>
            </a:r>
            <a:r>
              <a:rPr lang="de-DE" sz="2400">
                <a:sym typeface="Wingdings" pitchFamily="2" charset="2"/>
              </a:rPr>
              <a:t> </a:t>
            </a:r>
            <a:r>
              <a:rPr lang="de-DE" sz="2400" err="1">
                <a:sym typeface="Wingdings" pitchFamily="2" charset="2"/>
              </a:rPr>
              <a:t>data</a:t>
            </a:r>
            <a:r>
              <a:rPr lang="de-DE" sz="2400">
                <a:sym typeface="Wingdings" pitchFamily="2" charset="2"/>
              </a:rPr>
              <a:t> </a:t>
            </a:r>
            <a:r>
              <a:rPr lang="de-DE" sz="2400" err="1">
                <a:sym typeface="Wingdings" pitchFamily="2" charset="2"/>
              </a:rPr>
              <a:t>to</a:t>
            </a:r>
            <a:r>
              <a:rPr lang="de-DE" sz="2400">
                <a:sym typeface="Wingdings" pitchFamily="2" charset="2"/>
              </a:rPr>
              <a:t> </a:t>
            </a:r>
            <a:r>
              <a:rPr lang="de-DE" sz="2400" err="1">
                <a:sym typeface="Wingdings" pitchFamily="2" charset="2"/>
              </a:rPr>
              <a:t>disk</a:t>
            </a:r>
            <a:r>
              <a:rPr lang="de-DE" sz="2400">
                <a:sym typeface="Wingdings" pitchFamily="2" charset="2"/>
              </a:rPr>
              <a:t> (</a:t>
            </a:r>
            <a:r>
              <a:rPr lang="de-DE" sz="2400" err="1">
                <a:sym typeface="Wingdings" pitchFamily="2" charset="2"/>
              </a:rPr>
              <a:t>json</a:t>
            </a:r>
            <a:r>
              <a:rPr lang="de-DE" sz="2400">
                <a:sym typeface="Wingdings" pitchFamily="2" charset="2"/>
              </a:rPr>
              <a:t>)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de-DE" sz="2400" err="1"/>
              <a:t>copy</a:t>
            </a:r>
            <a:r>
              <a:rPr lang="de-DE" sz="2400"/>
              <a:t> individual </a:t>
            </a:r>
            <a:r>
              <a:rPr lang="de-DE" sz="2400" err="1"/>
              <a:t>issue</a:t>
            </a:r>
            <a:r>
              <a:rPr lang="de-DE" sz="2400"/>
              <a:t> </a:t>
            </a:r>
            <a:r>
              <a:rPr lang="de-DE" sz="2400" err="1"/>
              <a:t>flow</a:t>
            </a:r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117437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461873-E1D5-A34B-8BCF-E0EDC00CA5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974805" y="4604879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4</a:t>
            </a:fld>
            <a:endParaRPr lang="en-US" b="1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A511A3F-D3F3-1947-A048-72FB00BF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/>
              <a:t>Communication – initial </a:t>
            </a:r>
            <a:r>
              <a:rPr lang="de-DE" sz="2800" err="1"/>
              <a:t>connection</a:t>
            </a:r>
            <a:endParaRPr lang="de-DE" sz="280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99558B1-A61A-A64F-B18C-754608CBE0F9}"/>
              </a:ext>
            </a:extLst>
          </p:cNvPr>
          <p:cNvSpPr/>
          <p:nvPr/>
        </p:nvSpPr>
        <p:spPr bwMode="gray">
          <a:xfrm>
            <a:off x="395287" y="1239838"/>
            <a:ext cx="1728787" cy="3493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2000" b="1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791AD11-7597-7943-9017-011DF811C6DF}"/>
              </a:ext>
            </a:extLst>
          </p:cNvPr>
          <p:cNvSpPr/>
          <p:nvPr/>
        </p:nvSpPr>
        <p:spPr bwMode="gray">
          <a:xfrm>
            <a:off x="6156176" y="1239838"/>
            <a:ext cx="1728787" cy="3493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2000" b="1" err="1">
                <a:solidFill>
                  <a:schemeClr val="bg1"/>
                </a:solidFill>
              </a:rPr>
              <a:t>mRUBiS</a:t>
            </a:r>
            <a:endParaRPr lang="de-DE" sz="2000" b="1">
              <a:solidFill>
                <a:schemeClr val="bg1"/>
              </a:solidFill>
            </a:endParaRPr>
          </a:p>
        </p:txBody>
      </p:sp>
      <p:sp>
        <p:nvSpPr>
          <p:cNvPr id="11" name="Pfeil nach rechts 10">
            <a:extLst>
              <a:ext uri="{FF2B5EF4-FFF2-40B4-BE49-F238E27FC236}">
                <a16:creationId xmlns:a16="http://schemas.microsoft.com/office/drawing/2014/main" id="{5709647F-20F2-5B4A-98C6-7B6DC841858B}"/>
              </a:ext>
            </a:extLst>
          </p:cNvPr>
          <p:cNvSpPr/>
          <p:nvPr/>
        </p:nvSpPr>
        <p:spPr bwMode="gray">
          <a:xfrm>
            <a:off x="2303921" y="2157102"/>
            <a:ext cx="3672408" cy="5398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400" b="1" err="1">
                <a:solidFill>
                  <a:sysClr val="windowText" lastClr="000000"/>
                </a:solidFill>
              </a:rPr>
              <a:t>launch</a:t>
            </a:r>
            <a:r>
              <a:rPr lang="de-DE" sz="1400" b="1">
                <a:solidFill>
                  <a:sysClr val="windowText" lastClr="000000"/>
                </a:solidFill>
              </a:rPr>
              <a:t> (</a:t>
            </a:r>
            <a:r>
              <a:rPr lang="de-DE" sz="1400" b="1" err="1">
                <a:solidFill>
                  <a:sysClr val="windowText" lastClr="000000"/>
                </a:solidFill>
              </a:rPr>
              <a:t>subprocess</a:t>
            </a:r>
            <a:r>
              <a:rPr lang="de-DE" sz="1400" b="1">
                <a:solidFill>
                  <a:sysClr val="windowText" lastClr="000000"/>
                </a:solidFill>
              </a:rPr>
              <a:t>) | </a:t>
            </a:r>
            <a:r>
              <a:rPr lang="de-DE" sz="1400" b="1">
                <a:solidFill>
                  <a:schemeClr val="tx2"/>
                </a:solidFill>
              </a:rPr>
              <a:t>optional</a:t>
            </a:r>
          </a:p>
        </p:txBody>
      </p:sp>
      <p:sp>
        <p:nvSpPr>
          <p:cNvPr id="12" name="Pfeil nach rechts 11">
            <a:extLst>
              <a:ext uri="{FF2B5EF4-FFF2-40B4-BE49-F238E27FC236}">
                <a16:creationId xmlns:a16="http://schemas.microsoft.com/office/drawing/2014/main" id="{623725D9-A028-E142-A579-521BD417FE76}"/>
              </a:ext>
            </a:extLst>
          </p:cNvPr>
          <p:cNvSpPr/>
          <p:nvPr/>
        </p:nvSpPr>
        <p:spPr bwMode="gray">
          <a:xfrm flipH="1">
            <a:off x="2303921" y="2762088"/>
            <a:ext cx="3672408" cy="5398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400" b="1">
                <a:solidFill>
                  <a:sysClr val="windowText" lastClr="000000"/>
                </a:solidFill>
              </a:rPr>
              <a:t>open socket</a:t>
            </a:r>
          </a:p>
        </p:txBody>
      </p:sp>
      <p:sp>
        <p:nvSpPr>
          <p:cNvPr id="14" name="Pfeil nach rechts 13">
            <a:extLst>
              <a:ext uri="{FF2B5EF4-FFF2-40B4-BE49-F238E27FC236}">
                <a16:creationId xmlns:a16="http://schemas.microsoft.com/office/drawing/2014/main" id="{0FD720D5-784E-474D-9567-53EE441591CA}"/>
              </a:ext>
            </a:extLst>
          </p:cNvPr>
          <p:cNvSpPr/>
          <p:nvPr/>
        </p:nvSpPr>
        <p:spPr bwMode="gray">
          <a:xfrm>
            <a:off x="2303921" y="3363838"/>
            <a:ext cx="3672408" cy="5398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400" b="1" err="1">
                <a:solidFill>
                  <a:sysClr val="windowText" lastClr="000000"/>
                </a:solidFill>
              </a:rPr>
              <a:t>connect</a:t>
            </a:r>
            <a:r>
              <a:rPr lang="de-DE" sz="1400" b="1">
                <a:solidFill>
                  <a:sysClr val="windowText" lastClr="000000"/>
                </a:solidFill>
              </a:rPr>
              <a:t> </a:t>
            </a:r>
            <a:r>
              <a:rPr lang="de-DE" sz="1400" b="1" err="1">
                <a:solidFill>
                  <a:sysClr val="windowText" lastClr="000000"/>
                </a:solidFill>
              </a:rPr>
              <a:t>to</a:t>
            </a:r>
            <a:r>
              <a:rPr lang="de-DE" sz="1400" b="1">
                <a:solidFill>
                  <a:sysClr val="windowText" lastClr="000000"/>
                </a:solidFill>
              </a:rPr>
              <a:t> socket</a:t>
            </a:r>
          </a:p>
        </p:txBody>
      </p:sp>
    </p:spTree>
    <p:extLst>
      <p:ext uri="{BB962C8B-B14F-4D97-AF65-F5344CB8AC3E}">
        <p14:creationId xmlns:p14="http://schemas.microsoft.com/office/powerpoint/2010/main" val="251759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461873-E1D5-A34B-8BCF-E0EDC00CA5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974805" y="4604879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5</a:t>
            </a:fld>
            <a:endParaRPr lang="en-US" b="1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A511A3F-D3F3-1947-A048-72FB00BF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/>
              <a:t>Communication – initial </a:t>
            </a:r>
            <a:r>
              <a:rPr lang="de-DE" sz="2800" err="1"/>
              <a:t>states</a:t>
            </a:r>
            <a:endParaRPr lang="de-DE" sz="2800"/>
          </a:p>
        </p:txBody>
      </p:sp>
      <p:sp>
        <p:nvSpPr>
          <p:cNvPr id="11" name="Pfeil nach rechts 10">
            <a:extLst>
              <a:ext uri="{FF2B5EF4-FFF2-40B4-BE49-F238E27FC236}">
                <a16:creationId xmlns:a16="http://schemas.microsoft.com/office/drawing/2014/main" id="{5709647F-20F2-5B4A-98C6-7B6DC841858B}"/>
              </a:ext>
            </a:extLst>
          </p:cNvPr>
          <p:cNvSpPr/>
          <p:nvPr/>
        </p:nvSpPr>
        <p:spPr bwMode="gray">
          <a:xfrm>
            <a:off x="2303921" y="1767989"/>
            <a:ext cx="3672408" cy="5398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400" b="1">
                <a:solidFill>
                  <a:sysClr val="windowText" lastClr="000000"/>
                </a:solidFill>
              </a:rPr>
              <a:t>QUERY(total # </a:t>
            </a:r>
            <a:r>
              <a:rPr lang="de-DE" sz="1400" b="1" err="1">
                <a:solidFill>
                  <a:sysClr val="windowText" lastClr="000000"/>
                </a:solidFill>
              </a:rPr>
              <a:t>of</a:t>
            </a:r>
            <a:r>
              <a:rPr lang="de-DE" sz="1400" b="1">
                <a:solidFill>
                  <a:sysClr val="windowText" lastClr="000000"/>
                </a:solidFill>
              </a:rPr>
              <a:t> </a:t>
            </a:r>
            <a:r>
              <a:rPr lang="de-DE" sz="1400" b="1" err="1">
                <a:solidFill>
                  <a:sysClr val="windowText" lastClr="000000"/>
                </a:solidFill>
              </a:rPr>
              <a:t>shops</a:t>
            </a:r>
            <a:r>
              <a:rPr lang="de-DE" sz="1400" b="1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2" name="Pfeil nach rechts 11">
            <a:extLst>
              <a:ext uri="{FF2B5EF4-FFF2-40B4-BE49-F238E27FC236}">
                <a16:creationId xmlns:a16="http://schemas.microsoft.com/office/drawing/2014/main" id="{623725D9-A028-E142-A579-521BD417FE76}"/>
              </a:ext>
            </a:extLst>
          </p:cNvPr>
          <p:cNvSpPr/>
          <p:nvPr/>
        </p:nvSpPr>
        <p:spPr bwMode="gray">
          <a:xfrm flipH="1">
            <a:off x="2303921" y="2392289"/>
            <a:ext cx="3672408" cy="5398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400" b="1">
                <a:solidFill>
                  <a:sysClr val="windowText" lastClr="000000"/>
                </a:solidFill>
              </a:rPr>
              <a:t>RESPONSE(total # </a:t>
            </a:r>
            <a:r>
              <a:rPr lang="de-DE" sz="1400" b="1" err="1">
                <a:solidFill>
                  <a:sysClr val="windowText" lastClr="000000"/>
                </a:solidFill>
              </a:rPr>
              <a:t>of</a:t>
            </a:r>
            <a:r>
              <a:rPr lang="de-DE" sz="1400" b="1">
                <a:solidFill>
                  <a:sysClr val="windowText" lastClr="000000"/>
                </a:solidFill>
              </a:rPr>
              <a:t> </a:t>
            </a:r>
            <a:r>
              <a:rPr lang="de-DE" sz="1400" b="1" err="1">
                <a:solidFill>
                  <a:sysClr val="windowText" lastClr="000000"/>
                </a:solidFill>
              </a:rPr>
              <a:t>shops</a:t>
            </a:r>
            <a:r>
              <a:rPr lang="de-DE" sz="1400" b="1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4" name="Pfeil nach rechts 13">
            <a:extLst>
              <a:ext uri="{FF2B5EF4-FFF2-40B4-BE49-F238E27FC236}">
                <a16:creationId xmlns:a16="http://schemas.microsoft.com/office/drawing/2014/main" id="{0FD720D5-784E-474D-9567-53EE441591CA}"/>
              </a:ext>
            </a:extLst>
          </p:cNvPr>
          <p:cNvSpPr/>
          <p:nvPr/>
        </p:nvSpPr>
        <p:spPr bwMode="gray">
          <a:xfrm>
            <a:off x="2303921" y="3016589"/>
            <a:ext cx="3672408" cy="5398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400" b="1">
                <a:solidFill>
                  <a:sysClr val="windowText" lastClr="000000"/>
                </a:solidFill>
              </a:rPr>
              <a:t>QUERY(initial </a:t>
            </a:r>
            <a:r>
              <a:rPr lang="de-DE" sz="1400" b="1" err="1">
                <a:solidFill>
                  <a:sysClr val="windowText" lastClr="000000"/>
                </a:solidFill>
              </a:rPr>
              <a:t>state</a:t>
            </a:r>
            <a:r>
              <a:rPr lang="de-DE" sz="1400" b="1">
                <a:solidFill>
                  <a:sysClr val="windowText" lastClr="000000"/>
                </a:solidFill>
              </a:rPr>
              <a:t> per </a:t>
            </a:r>
            <a:r>
              <a:rPr lang="de-DE" sz="1400" b="1" err="1">
                <a:solidFill>
                  <a:sysClr val="windowText" lastClr="000000"/>
                </a:solidFill>
              </a:rPr>
              <a:t>shop</a:t>
            </a:r>
            <a:r>
              <a:rPr lang="de-DE" sz="1400" b="1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7881F253-7F22-2E49-AFD0-EC34BEC456FC}"/>
              </a:ext>
            </a:extLst>
          </p:cNvPr>
          <p:cNvSpPr/>
          <p:nvPr/>
        </p:nvSpPr>
        <p:spPr bwMode="gray">
          <a:xfrm flipH="1">
            <a:off x="2303921" y="3640889"/>
            <a:ext cx="3672408" cy="5398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300" b="1">
                <a:solidFill>
                  <a:sysClr val="windowText" lastClr="000000"/>
                </a:solidFill>
              </a:rPr>
              <a:t>RESPONSE(initial </a:t>
            </a:r>
            <a:r>
              <a:rPr lang="de-DE" sz="1300" b="1" err="1">
                <a:solidFill>
                  <a:sysClr val="windowText" lastClr="000000"/>
                </a:solidFill>
              </a:rPr>
              <a:t>state</a:t>
            </a:r>
            <a:r>
              <a:rPr lang="de-DE" sz="1300" b="1">
                <a:solidFill>
                  <a:sysClr val="windowText" lastClr="000000"/>
                </a:solidFill>
              </a:rPr>
              <a:t> per </a:t>
            </a:r>
            <a:r>
              <a:rPr lang="de-DE" sz="1300" b="1" err="1">
                <a:solidFill>
                  <a:sysClr val="windowText" lastClr="000000"/>
                </a:solidFill>
              </a:rPr>
              <a:t>shop</a:t>
            </a:r>
            <a:r>
              <a:rPr lang="de-DE" sz="1300" b="1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85AFCB6-A32A-2248-A320-CBB33890E3F8}"/>
              </a:ext>
            </a:extLst>
          </p:cNvPr>
          <p:cNvSpPr/>
          <p:nvPr/>
        </p:nvSpPr>
        <p:spPr bwMode="gray">
          <a:xfrm>
            <a:off x="395287" y="1239838"/>
            <a:ext cx="1728787" cy="3493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2000" b="1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910B446-2CF0-B64F-BBC5-C1A4B3490351}"/>
              </a:ext>
            </a:extLst>
          </p:cNvPr>
          <p:cNvSpPr/>
          <p:nvPr/>
        </p:nvSpPr>
        <p:spPr bwMode="gray">
          <a:xfrm>
            <a:off x="6156176" y="1239838"/>
            <a:ext cx="1728787" cy="3493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2000" b="1" err="1">
                <a:solidFill>
                  <a:schemeClr val="bg1"/>
                </a:solidFill>
              </a:rPr>
              <a:t>mRUBiS</a:t>
            </a:r>
            <a:endParaRPr lang="de-DE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29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461873-E1D5-A34B-8BCF-E0EDC00CA5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974805" y="4604879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6</a:t>
            </a:fld>
            <a:endParaRPr lang="en-US" b="1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A511A3F-D3F3-1947-A048-72FB00BF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/>
              <a:t>Communication – </a:t>
            </a:r>
            <a:r>
              <a:rPr lang="de-DE" sz="2800" err="1"/>
              <a:t>within</a:t>
            </a:r>
            <a:r>
              <a:rPr lang="de-DE" sz="2800"/>
              <a:t> </a:t>
            </a:r>
            <a:r>
              <a:rPr lang="de-DE" sz="2800" err="1"/>
              <a:t>run</a:t>
            </a:r>
            <a:endParaRPr lang="de-DE" sz="2800"/>
          </a:p>
        </p:txBody>
      </p:sp>
      <p:sp>
        <p:nvSpPr>
          <p:cNvPr id="2" name="Pfeil nach links und rechts 1">
            <a:extLst>
              <a:ext uri="{FF2B5EF4-FFF2-40B4-BE49-F238E27FC236}">
                <a16:creationId xmlns:a16="http://schemas.microsoft.com/office/drawing/2014/main" id="{CDADCC7F-82D9-D846-ABF3-B43FDA12BF0C}"/>
              </a:ext>
            </a:extLst>
          </p:cNvPr>
          <p:cNvSpPr/>
          <p:nvPr/>
        </p:nvSpPr>
        <p:spPr bwMode="gray">
          <a:xfrm>
            <a:off x="2303922" y="1371325"/>
            <a:ext cx="3672408" cy="504056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400" b="1">
                <a:solidFill>
                  <a:schemeClr val="tx1"/>
                </a:solidFill>
              </a:rPr>
              <a:t># </a:t>
            </a:r>
            <a:r>
              <a:rPr lang="de-DE" sz="1400" b="1" err="1">
                <a:solidFill>
                  <a:schemeClr val="tx1"/>
                </a:solidFill>
              </a:rPr>
              <a:t>of</a:t>
            </a:r>
            <a:r>
              <a:rPr lang="de-DE" sz="1400" b="1">
                <a:solidFill>
                  <a:schemeClr val="tx1"/>
                </a:solidFill>
              </a:rPr>
              <a:t> </a:t>
            </a:r>
            <a:r>
              <a:rPr lang="de-DE" sz="1400" b="1" err="1">
                <a:solidFill>
                  <a:schemeClr val="tx1"/>
                </a:solidFill>
              </a:rPr>
              <a:t>issues</a:t>
            </a:r>
            <a:r>
              <a:rPr lang="de-DE" sz="1400" b="1">
                <a:solidFill>
                  <a:schemeClr val="tx1"/>
                </a:solidFill>
              </a:rPr>
              <a:t> in </a:t>
            </a:r>
            <a:r>
              <a:rPr lang="de-DE" sz="1400" b="1" err="1">
                <a:solidFill>
                  <a:schemeClr val="tx1"/>
                </a:solidFill>
              </a:rPr>
              <a:t>current</a:t>
            </a:r>
            <a:r>
              <a:rPr lang="de-DE" sz="1400" b="1">
                <a:solidFill>
                  <a:schemeClr val="tx1"/>
                </a:solidFill>
              </a:rPr>
              <a:t> </a:t>
            </a:r>
            <a:r>
              <a:rPr lang="de-DE" sz="1400" b="1" err="1">
                <a:solidFill>
                  <a:schemeClr val="tx1"/>
                </a:solidFill>
              </a:rPr>
              <a:t>run</a:t>
            </a:r>
            <a:endParaRPr lang="de-DE" sz="1400" b="1">
              <a:solidFill>
                <a:schemeClr val="tx1"/>
              </a:solidFill>
            </a:endParaRPr>
          </a:p>
        </p:txBody>
      </p:sp>
      <p:sp>
        <p:nvSpPr>
          <p:cNvPr id="18" name="Pfeil nach links und rechts 17">
            <a:extLst>
              <a:ext uri="{FF2B5EF4-FFF2-40B4-BE49-F238E27FC236}">
                <a16:creationId xmlns:a16="http://schemas.microsoft.com/office/drawing/2014/main" id="{E9DDEAB8-BE77-BA42-AA05-2F52C789B99F}"/>
              </a:ext>
            </a:extLst>
          </p:cNvPr>
          <p:cNvSpPr/>
          <p:nvPr/>
        </p:nvSpPr>
        <p:spPr bwMode="gray">
          <a:xfrm>
            <a:off x="2303920" y="2057125"/>
            <a:ext cx="3672408" cy="504056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400" b="1" err="1">
                <a:solidFill>
                  <a:schemeClr val="tx1"/>
                </a:solidFill>
              </a:rPr>
              <a:t>current</a:t>
            </a:r>
            <a:r>
              <a:rPr lang="de-DE" sz="1400" b="1">
                <a:solidFill>
                  <a:schemeClr val="tx1"/>
                </a:solidFill>
              </a:rPr>
              <a:t> </a:t>
            </a:r>
            <a:r>
              <a:rPr lang="de-DE" sz="1400" b="1" err="1">
                <a:solidFill>
                  <a:schemeClr val="tx1"/>
                </a:solidFill>
              </a:rPr>
              <a:t>issue</a:t>
            </a:r>
            <a:r>
              <a:rPr lang="de-DE" sz="1400" b="1">
                <a:solidFill>
                  <a:schemeClr val="tx1"/>
                </a:solidFill>
              </a:rPr>
              <a:t>, </a:t>
            </a:r>
            <a:r>
              <a:rPr lang="de-DE" sz="1400" b="1" err="1">
                <a:solidFill>
                  <a:schemeClr val="tx1"/>
                </a:solidFill>
              </a:rPr>
              <a:t>available</a:t>
            </a:r>
            <a:r>
              <a:rPr lang="de-DE" sz="1400" b="1">
                <a:solidFill>
                  <a:schemeClr val="tx1"/>
                </a:solidFill>
              </a:rPr>
              <a:t> </a:t>
            </a:r>
            <a:r>
              <a:rPr lang="de-DE" sz="1400" b="1" err="1">
                <a:solidFill>
                  <a:schemeClr val="tx1"/>
                </a:solidFill>
              </a:rPr>
              <a:t>actions</a:t>
            </a:r>
            <a:endParaRPr lang="de-DE" sz="1400" b="1">
              <a:solidFill>
                <a:schemeClr val="tx1"/>
              </a:solidFill>
            </a:endParaRPr>
          </a:p>
        </p:txBody>
      </p:sp>
      <p:sp>
        <p:nvSpPr>
          <p:cNvPr id="19" name="Pfeil nach links und rechts 18">
            <a:extLst>
              <a:ext uri="{FF2B5EF4-FFF2-40B4-BE49-F238E27FC236}">
                <a16:creationId xmlns:a16="http://schemas.microsoft.com/office/drawing/2014/main" id="{491CC9CB-5E33-ED42-BF48-F1C6767FB8A9}"/>
              </a:ext>
            </a:extLst>
          </p:cNvPr>
          <p:cNvSpPr/>
          <p:nvPr/>
        </p:nvSpPr>
        <p:spPr bwMode="gray">
          <a:xfrm>
            <a:off x="2303920" y="2742925"/>
            <a:ext cx="3672408" cy="504056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300" b="1">
                <a:solidFill>
                  <a:schemeClr val="tx1"/>
                </a:solidFill>
              </a:rPr>
              <a:t>pick </a:t>
            </a:r>
            <a:r>
              <a:rPr lang="de-DE" sz="1300" b="1" err="1">
                <a:solidFill>
                  <a:schemeClr val="tx1"/>
                </a:solidFill>
              </a:rPr>
              <a:t>action</a:t>
            </a:r>
            <a:r>
              <a:rPr lang="de-DE" sz="1300" b="1">
                <a:solidFill>
                  <a:schemeClr val="tx1"/>
                </a:solidFill>
              </a:rPr>
              <a:t> </a:t>
            </a:r>
            <a:r>
              <a:rPr lang="de-DE" sz="1300" b="1" err="1">
                <a:solidFill>
                  <a:schemeClr val="tx1"/>
                </a:solidFill>
              </a:rPr>
              <a:t>for</a:t>
            </a:r>
            <a:r>
              <a:rPr lang="de-DE" sz="1300" b="1">
                <a:solidFill>
                  <a:schemeClr val="tx1"/>
                </a:solidFill>
              </a:rPr>
              <a:t> </a:t>
            </a:r>
            <a:r>
              <a:rPr lang="de-DE" sz="1300" b="1" err="1">
                <a:solidFill>
                  <a:schemeClr val="tx1"/>
                </a:solidFill>
              </a:rPr>
              <a:t>issue</a:t>
            </a:r>
            <a:r>
              <a:rPr lang="de-DE" sz="1300" b="1">
                <a:solidFill>
                  <a:schemeClr val="tx1"/>
                </a:solidFill>
              </a:rPr>
              <a:t> (</a:t>
            </a:r>
            <a:r>
              <a:rPr lang="de-DE" sz="1300" b="1" err="1">
                <a:solidFill>
                  <a:schemeClr val="tx1"/>
                </a:solidFill>
              </a:rPr>
              <a:t>lowest</a:t>
            </a:r>
            <a:r>
              <a:rPr lang="de-DE" sz="1300" b="1">
                <a:solidFill>
                  <a:schemeClr val="tx1"/>
                </a:solidFill>
              </a:rPr>
              <a:t> </a:t>
            </a:r>
            <a:r>
              <a:rPr lang="de-DE" sz="1300" b="1" err="1">
                <a:solidFill>
                  <a:schemeClr val="tx1"/>
                </a:solidFill>
              </a:rPr>
              <a:t>cost</a:t>
            </a:r>
            <a:r>
              <a:rPr lang="de-DE" sz="1300" b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Pfeil nach links und rechts 19">
            <a:extLst>
              <a:ext uri="{FF2B5EF4-FFF2-40B4-BE49-F238E27FC236}">
                <a16:creationId xmlns:a16="http://schemas.microsoft.com/office/drawing/2014/main" id="{4FEF7B40-2D88-1F46-B622-F5E63CE23F27}"/>
              </a:ext>
            </a:extLst>
          </p:cNvPr>
          <p:cNvSpPr/>
          <p:nvPr/>
        </p:nvSpPr>
        <p:spPr bwMode="gray">
          <a:xfrm>
            <a:off x="2303920" y="3428725"/>
            <a:ext cx="3672408" cy="504056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300" b="1" err="1">
                <a:solidFill>
                  <a:schemeClr val="tx1"/>
                </a:solidFill>
              </a:rPr>
              <a:t>specify</a:t>
            </a:r>
            <a:r>
              <a:rPr lang="de-DE" sz="1300" b="1">
                <a:solidFill>
                  <a:schemeClr val="tx1"/>
                </a:solidFill>
              </a:rPr>
              <a:t> </a:t>
            </a:r>
            <a:r>
              <a:rPr lang="de-DE" sz="1300" b="1" err="1">
                <a:solidFill>
                  <a:schemeClr val="tx1"/>
                </a:solidFill>
              </a:rPr>
              <a:t>order</a:t>
            </a:r>
            <a:r>
              <a:rPr lang="de-DE" sz="1300" b="1">
                <a:solidFill>
                  <a:schemeClr val="tx1"/>
                </a:solidFill>
              </a:rPr>
              <a:t> </a:t>
            </a:r>
            <a:r>
              <a:rPr lang="de-DE" sz="1300" b="1" err="1">
                <a:solidFill>
                  <a:schemeClr val="tx1"/>
                </a:solidFill>
              </a:rPr>
              <a:t>of</a:t>
            </a:r>
            <a:r>
              <a:rPr lang="de-DE" sz="1300" b="1">
                <a:solidFill>
                  <a:schemeClr val="tx1"/>
                </a:solidFill>
              </a:rPr>
              <a:t> </a:t>
            </a:r>
            <a:r>
              <a:rPr lang="de-DE" sz="1300" b="1" err="1">
                <a:solidFill>
                  <a:schemeClr val="tx1"/>
                </a:solidFill>
              </a:rPr>
              <a:t>execution</a:t>
            </a:r>
            <a:r>
              <a:rPr lang="de-DE" sz="1300" b="1">
                <a:solidFill>
                  <a:schemeClr val="tx1"/>
                </a:solidFill>
              </a:rPr>
              <a:t> (</a:t>
            </a:r>
            <a:r>
              <a:rPr lang="de-DE" sz="1300" b="1" err="1">
                <a:solidFill>
                  <a:schemeClr val="tx1"/>
                </a:solidFill>
              </a:rPr>
              <a:t>utility</a:t>
            </a:r>
            <a:r>
              <a:rPr lang="de-DE" sz="1300" b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9844690-DC14-ED46-9DEB-F0C57379DA21}"/>
              </a:ext>
            </a:extLst>
          </p:cNvPr>
          <p:cNvSpPr/>
          <p:nvPr/>
        </p:nvSpPr>
        <p:spPr bwMode="gray">
          <a:xfrm>
            <a:off x="395287" y="1239838"/>
            <a:ext cx="1728787" cy="3493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2000" b="1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EAAEC49-C02F-D849-8E3B-394565D5CFE4}"/>
              </a:ext>
            </a:extLst>
          </p:cNvPr>
          <p:cNvSpPr/>
          <p:nvPr/>
        </p:nvSpPr>
        <p:spPr bwMode="gray">
          <a:xfrm>
            <a:off x="6156176" y="1239838"/>
            <a:ext cx="1728787" cy="34931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2000" b="1" err="1">
                <a:solidFill>
                  <a:schemeClr val="bg1"/>
                </a:solidFill>
              </a:rPr>
              <a:t>mRUBiS</a:t>
            </a:r>
            <a:endParaRPr lang="de-DE" sz="2000" b="1">
              <a:solidFill>
                <a:schemeClr val="bg1"/>
              </a:solidFill>
            </a:endParaRPr>
          </a:p>
        </p:txBody>
      </p:sp>
      <p:sp>
        <p:nvSpPr>
          <p:cNvPr id="23" name="Pfeil nach links und rechts 22">
            <a:extLst>
              <a:ext uri="{FF2B5EF4-FFF2-40B4-BE49-F238E27FC236}">
                <a16:creationId xmlns:a16="http://schemas.microsoft.com/office/drawing/2014/main" id="{C8FACE6E-B989-6F4F-84C7-30483F3CD470}"/>
              </a:ext>
            </a:extLst>
          </p:cNvPr>
          <p:cNvSpPr/>
          <p:nvPr/>
        </p:nvSpPr>
        <p:spPr bwMode="gray">
          <a:xfrm>
            <a:off x="2303920" y="4114525"/>
            <a:ext cx="3672408" cy="504056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1400" b="1">
                <a:solidFill>
                  <a:schemeClr val="tx1"/>
                </a:solidFill>
              </a:rPr>
              <a:t>update </a:t>
            </a:r>
            <a:r>
              <a:rPr lang="de-DE" sz="1400" b="1" err="1">
                <a:solidFill>
                  <a:schemeClr val="tx1"/>
                </a:solidFill>
              </a:rPr>
              <a:t>fixed</a:t>
            </a:r>
            <a:r>
              <a:rPr lang="de-DE" sz="1400" b="1">
                <a:solidFill>
                  <a:schemeClr val="tx1"/>
                </a:solidFill>
              </a:rPr>
              <a:t> </a:t>
            </a:r>
            <a:r>
              <a:rPr lang="de-DE" sz="1400" b="1" err="1">
                <a:solidFill>
                  <a:schemeClr val="tx1"/>
                </a:solidFill>
              </a:rPr>
              <a:t>components</a:t>
            </a:r>
            <a:endParaRPr lang="de-DE" sz="1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87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19" grpId="0" animBg="1"/>
      <p:bldP spid="20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2367E-029A-422B-957B-FA4845F1C6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Kim-Pascal </a:t>
            </a:r>
            <a:r>
              <a:rPr lang="en-US" dirty="0" err="1"/>
              <a:t>Bochart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A3486-E87A-4AEA-BBC4-0FC53919B0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F1CCB-009E-47E1-BBCD-D683DD924F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7</a:t>
            </a:fld>
            <a:endParaRPr lang="en-US" b="1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2C07DF3-A7A9-4514-8C05-44E620CE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CFD8E5-BE98-40E6-9B78-118B8CE39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40219"/>
            <a:ext cx="3416443" cy="37631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FF9594-EC14-4216-AA4B-1ED605B655FD}"/>
              </a:ext>
            </a:extLst>
          </p:cNvPr>
          <p:cNvSpPr txBox="1"/>
          <p:nvPr/>
        </p:nvSpPr>
        <p:spPr bwMode="gray">
          <a:xfrm>
            <a:off x="4067236" y="1203598"/>
            <a:ext cx="4105164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de-DE" sz="1600" dirty="0">
                <a:sym typeface="Wingdings" pitchFamily="2" charset="2"/>
              </a:rPr>
              <a:t>GitHub Repo: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sz="1100" dirty="0">
                <a:sym typeface="Wingdings" pitchFamily="2" charset="2"/>
                <a:hlinkClick r:id="rId3"/>
              </a:rPr>
              <a:t>https://github.com/hpi-sam/MachineLearningControl</a:t>
            </a:r>
            <a:r>
              <a:rPr lang="de-DE" sz="1100" dirty="0">
                <a:sym typeface="Wingdings" pitchFamily="2" charset="2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9977480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5111990-5162-A042-BB1D-8B919D4B8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sz="2000" dirty="0" err="1">
                <a:sym typeface="Wingdings" pitchFamily="2" charset="2"/>
              </a:rPr>
              <a:t>Which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action</a:t>
            </a:r>
            <a:r>
              <a:rPr lang="de-DE" sz="2000" dirty="0">
                <a:sym typeface="Wingdings" pitchFamily="2" charset="2"/>
              </a:rPr>
              <a:t> to </a:t>
            </a:r>
            <a:r>
              <a:rPr lang="de-DE" sz="2000" dirty="0" err="1">
                <a:sym typeface="Wingdings" pitchFamily="2" charset="2"/>
              </a:rPr>
              <a:t>take</a:t>
            </a:r>
            <a:r>
              <a:rPr lang="de-DE" sz="2000" dirty="0">
                <a:sym typeface="Wingdings" pitchFamily="2" charset="2"/>
              </a:rPr>
              <a:t>?</a:t>
            </a:r>
          </a:p>
          <a:p>
            <a:pPr lvl="1">
              <a:lnSpc>
                <a:spcPct val="200000"/>
              </a:lnSpc>
            </a:pPr>
            <a:r>
              <a:rPr lang="de-DE" sz="2000" dirty="0" err="1">
                <a:sym typeface="Wingdings" pitchFamily="2" charset="2"/>
              </a:rPr>
              <a:t>Compare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available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actions</a:t>
            </a:r>
            <a:r>
              <a:rPr lang="de-DE" sz="2000" dirty="0">
                <a:sym typeface="Wingdings" pitchFamily="2" charset="2"/>
              </a:rPr>
              <a:t> per </a:t>
            </a:r>
            <a:r>
              <a:rPr lang="de-DE" sz="2000" dirty="0" err="1">
                <a:sym typeface="Wingdings" pitchFamily="2" charset="2"/>
              </a:rPr>
              <a:t>issue</a:t>
            </a:r>
            <a:endParaRPr lang="de-DE" sz="2000" dirty="0">
              <a:sym typeface="Wingdings" pitchFamily="2" charset="2"/>
            </a:endParaRPr>
          </a:p>
          <a:p>
            <a:pPr>
              <a:lnSpc>
                <a:spcPct val="200000"/>
              </a:lnSpc>
            </a:pPr>
            <a:r>
              <a:rPr lang="de-DE" sz="2000" dirty="0" err="1">
                <a:sym typeface="Wingdings" pitchFamily="2" charset="2"/>
              </a:rPr>
              <a:t>Which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issue</a:t>
            </a:r>
            <a:r>
              <a:rPr lang="de-DE" sz="2000" dirty="0">
                <a:sym typeface="Wingdings" pitchFamily="2" charset="2"/>
              </a:rPr>
              <a:t> to </a:t>
            </a:r>
            <a:r>
              <a:rPr lang="de-DE" sz="2000" dirty="0" err="1">
                <a:sym typeface="Wingdings" pitchFamily="2" charset="2"/>
              </a:rPr>
              <a:t>address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first</a:t>
            </a:r>
            <a:r>
              <a:rPr lang="de-DE" sz="2000" dirty="0">
                <a:sym typeface="Wingdings" pitchFamily="2" charset="2"/>
              </a:rPr>
              <a:t>?</a:t>
            </a:r>
          </a:p>
          <a:p>
            <a:pPr lvl="1">
              <a:lnSpc>
                <a:spcPct val="200000"/>
              </a:lnSpc>
            </a:pPr>
            <a:r>
              <a:rPr lang="de-DE" sz="2000" dirty="0" err="1">
                <a:sym typeface="Wingdings" pitchFamily="2" charset="2"/>
              </a:rPr>
              <a:t>Compare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components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within</a:t>
            </a:r>
            <a:r>
              <a:rPr lang="de-DE" sz="2000" dirty="0">
                <a:sym typeface="Wingdings" pitchFamily="2" charset="2"/>
              </a:rPr>
              <a:t> and </a:t>
            </a:r>
            <a:r>
              <a:rPr lang="de-DE" sz="2000" dirty="0" err="1">
                <a:sym typeface="Wingdings" pitchFamily="2" charset="2"/>
              </a:rPr>
              <a:t>between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shops</a:t>
            </a:r>
            <a:endParaRPr lang="de-DE" sz="2000" dirty="0">
              <a:sym typeface="Wingdings" pitchFamily="2" charset="2"/>
            </a:endParaRPr>
          </a:p>
          <a:p>
            <a:pPr>
              <a:lnSpc>
                <a:spcPct val="200000"/>
              </a:lnSpc>
            </a:pPr>
            <a:endParaRPr lang="de-DE" sz="2000" dirty="0">
              <a:sym typeface="Wingdings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A734DE-5C57-674D-8966-F938F53E10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8</a:t>
            </a:fld>
            <a:endParaRPr lang="en-US" b="1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DDF9007-15F4-2345-990B-3BF3482E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/>
              <a:t>Executing</a:t>
            </a:r>
            <a:r>
              <a:rPr lang="de-DE" sz="2800" dirty="0"/>
              <a:t> Control </a:t>
            </a:r>
            <a:r>
              <a:rPr lang="de-DE" sz="2800" dirty="0" err="1"/>
              <a:t>Strategies</a:t>
            </a:r>
            <a:endParaRPr lang="de-DE" sz="2800" dirty="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9BB3D118-DCFB-0E4B-A931-F27FBB4507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1FBAB3E6-8288-2642-B0C0-709508DA5B2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/>
              <a:t>Controlling </a:t>
            </a:r>
            <a:r>
              <a:rPr lang="de-DE" err="1"/>
              <a:t>mRUBiS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7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5111990-5162-A042-BB1D-8B919D4B8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>
                <a:sym typeface="Wingdings" pitchFamily="2" charset="2"/>
              </a:rPr>
              <a:t>Random </a:t>
            </a:r>
            <a:r>
              <a:rPr lang="de-DE" sz="2000" dirty="0" err="1">
                <a:sym typeface="Wingdings" pitchFamily="2" charset="2"/>
              </a:rPr>
              <a:t>issue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ordering</a:t>
            </a:r>
            <a:endParaRPr lang="de-DE" sz="2000" dirty="0">
              <a:sym typeface="Wingdings" pitchFamily="2" charset="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err="1">
                <a:sym typeface="Wingdings" pitchFamily="2" charset="2"/>
              </a:rPr>
              <a:t>Cost</a:t>
            </a:r>
            <a:r>
              <a:rPr lang="de-DE" sz="2000" dirty="0">
                <a:sym typeface="Wingdings" pitchFamily="2" charset="2"/>
              </a:rPr>
              <a:t>-based </a:t>
            </a:r>
            <a:r>
              <a:rPr lang="de-DE" sz="2000" dirty="0" err="1">
                <a:sym typeface="Wingdings" pitchFamily="2" charset="2"/>
              </a:rPr>
              <a:t>issue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ordering</a:t>
            </a:r>
            <a:endParaRPr lang="de-DE" sz="2000" dirty="0">
              <a:sym typeface="Wingdings" pitchFamily="2" charset="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de-DE" sz="2000" dirty="0" err="1">
                <a:sym typeface="Wingdings" pitchFamily="2" charset="2"/>
              </a:rPr>
              <a:t>Predicted</a:t>
            </a:r>
            <a:r>
              <a:rPr lang="de-DE" sz="2000" dirty="0">
                <a:sym typeface="Wingdings" pitchFamily="2" charset="2"/>
              </a:rPr>
              <a:t>-utility-based </a:t>
            </a:r>
            <a:r>
              <a:rPr lang="de-DE" sz="2000" dirty="0" err="1">
                <a:sym typeface="Wingdings" pitchFamily="2" charset="2"/>
              </a:rPr>
              <a:t>issue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ordering</a:t>
            </a:r>
            <a:endParaRPr lang="de-DE" sz="2000" dirty="0">
              <a:sym typeface="Wingdings" pitchFamily="2" charset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A734DE-5C57-674D-8966-F938F53E10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9</a:t>
            </a:fld>
            <a:endParaRPr lang="en-US" b="1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DDF9007-15F4-2345-990B-3BF3482E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err="1"/>
              <a:t>Three</a:t>
            </a:r>
            <a:r>
              <a:rPr lang="de-DE" sz="2800" dirty="0"/>
              <a:t> Control </a:t>
            </a:r>
            <a:r>
              <a:rPr lang="de-DE" sz="2800" dirty="0" err="1"/>
              <a:t>Strategies</a:t>
            </a:r>
            <a:endParaRPr lang="de-DE" sz="2800" dirty="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9BB3D118-DCFB-0E4B-A931-F27FBB4507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1FBAB3E6-8288-2642-B0C0-709508DA5B2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de-DE"/>
              <a:t>Controlling </a:t>
            </a:r>
            <a:r>
              <a:rPr lang="de-DE" err="1"/>
              <a:t>mRUBiS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1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_Fakultät_11_EXP v20170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TEMPLATE_Fakultät_11_EXP v201702</Template>
  <TotalTime>68</TotalTime>
  <Words>254</Words>
  <Application>Microsoft Office PowerPoint</Application>
  <PresentationFormat>On-screen Show (16:9)</PresentationFormat>
  <Paragraphs>80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Verdana</vt:lpstr>
      <vt:lpstr>Wingdings</vt:lpstr>
      <vt:lpstr>TEMPLATE_Fakultät_11_EXP v201702</vt:lpstr>
      <vt:lpstr>Integration mRUBiS with external Controller</vt:lpstr>
      <vt:lpstr>Requirements</vt:lpstr>
      <vt:lpstr>Communication – observing states</vt:lpstr>
      <vt:lpstr>Communication – initial connection</vt:lpstr>
      <vt:lpstr>Communication – initial states</vt:lpstr>
      <vt:lpstr>Communication – within run</vt:lpstr>
      <vt:lpstr>Sequence Diagram</vt:lpstr>
      <vt:lpstr>Executing Control Strategies</vt:lpstr>
      <vt:lpstr>Three Control Strategies</vt:lpstr>
      <vt:lpstr>Issue ranking – example run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Controlling mRUBiS from Python</dc:title>
  <dc:creator>Paul Wullenweber</dc:creator>
  <cp:lastModifiedBy>Christian Adriano</cp:lastModifiedBy>
  <cp:revision>77</cp:revision>
  <cp:lastPrinted>2014-05-07T12:19:03Z</cp:lastPrinted>
  <dcterms:created xsi:type="dcterms:W3CDTF">2021-08-01T17:45:11Z</dcterms:created>
  <dcterms:modified xsi:type="dcterms:W3CDTF">2021-10-27T08:53:24Z</dcterms:modified>
</cp:coreProperties>
</file>