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332" r:id="rId3"/>
    <p:sldId id="334" r:id="rId4"/>
    <p:sldId id="262" r:id="rId5"/>
    <p:sldId id="280" r:id="rId6"/>
    <p:sldId id="261" r:id="rId7"/>
    <p:sldId id="319" r:id="rId8"/>
    <p:sldId id="335" r:id="rId9"/>
    <p:sldId id="321" r:id="rId10"/>
    <p:sldId id="325" r:id="rId11"/>
    <p:sldId id="320" r:id="rId12"/>
    <p:sldId id="336" r:id="rId13"/>
    <p:sldId id="337" r:id="rId14"/>
    <p:sldId id="338" r:id="rId15"/>
    <p:sldId id="339" r:id="rId16"/>
    <p:sldId id="440" r:id="rId17"/>
    <p:sldId id="442" r:id="rId18"/>
    <p:sldId id="453" r:id="rId19"/>
    <p:sldId id="455" r:id="rId20"/>
    <p:sldId id="454" r:id="rId21"/>
    <p:sldId id="461" r:id="rId22"/>
    <p:sldId id="451" r:id="rId23"/>
    <p:sldId id="456" r:id="rId24"/>
    <p:sldId id="462" r:id="rId25"/>
    <p:sldId id="460" r:id="rId26"/>
    <p:sldId id="446" r:id="rId27"/>
    <p:sldId id="459" r:id="rId28"/>
    <p:sldId id="457" r:id="rId29"/>
    <p:sldId id="458" r:id="rId30"/>
    <p:sldId id="282" r:id="rId31"/>
    <p:sldId id="25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2F2F2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40" autoAdjust="0"/>
    <p:restoredTop sz="84349" autoAdjust="0"/>
  </p:normalViewPr>
  <p:slideViewPr>
    <p:cSldViewPr snapToGrid="0">
      <p:cViewPr varScale="1">
        <p:scale>
          <a:sx n="58" d="100"/>
          <a:sy n="58" d="100"/>
        </p:scale>
        <p:origin x="16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F70C-5BF6-43D2-96A0-6511110BD68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C9EBA-D40F-4B2C-8629-D756AD22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https://en.wikipedia.org/wiki/Transduction_(machine_learning)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40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source:</a:t>
            </a:r>
            <a:r>
              <a:rPr lang="en-US" dirty="0"/>
              <a:t> http://www.cs.cmu.edu/~rasc/Download/AMRobots5.pdf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</a:rPr>
              <a:t>Fox et al., 1999, Monte Carlo Localization: Efficient Position Estimation for Mobile Robots</a:t>
            </a:r>
          </a:p>
          <a:p>
            <a:endParaRPr lang="en-US" dirty="0"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60993-1DC4-479A-A34A-520EB937D3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7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u="none" strike="noStrike" baseline="0" dirty="0">
                <a:latin typeface="CMR10"/>
              </a:rPr>
              <a:t>HMM is simple and effective framework to model time-varying spectral vector sequences</a:t>
            </a:r>
          </a:p>
          <a:p>
            <a:pPr algn="l"/>
            <a:r>
              <a:rPr lang="en-US" sz="1200" dirty="0">
                <a:latin typeface="CMR10"/>
              </a:rPr>
              <a:t>L</a:t>
            </a:r>
            <a:r>
              <a:rPr lang="en-US" sz="1200" b="0" i="0" u="none" strike="noStrike" baseline="0" dirty="0">
                <a:latin typeface="CMR10"/>
              </a:rPr>
              <a:t>arge vocabulary continuous speech recognition (LVCSR).</a:t>
            </a:r>
          </a:p>
          <a:p>
            <a:pPr algn="l"/>
            <a:endParaRPr lang="en-US" sz="1200" b="0" i="0" u="none" strike="noStrike" baseline="0" dirty="0">
              <a:latin typeface="CMR1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Gales, M., &amp; Young, S. (2008). </a:t>
            </a:r>
            <a:r>
              <a:rPr lang="en-US" i="1" dirty="0"/>
              <a:t>The application of hidden Markov models in speech recognition</a:t>
            </a:r>
            <a:r>
              <a:rPr lang="en-US" dirty="0"/>
              <a:t>. Now Publishers Inc.</a:t>
            </a:r>
          </a:p>
          <a:p>
            <a:pPr algn="l"/>
            <a:endParaRPr lang="en-US" sz="1200" b="0" i="0" u="none" strike="noStrike" baseline="0" dirty="0">
              <a:latin typeface="CMR1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60993-1DC4-479A-A34A-520EB937D3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18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conditional operator P has two components P(C|C)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65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https://www.inf.ed.ac.uk/teaching/courses/asr/2017-18/asr03-hmmgmm-handout.pdf</a:t>
            </a:r>
          </a:p>
          <a:p>
            <a:endParaRPr lang="en-US" dirty="0"/>
          </a:p>
          <a:p>
            <a:r>
              <a:rPr lang="en-US" dirty="0"/>
              <a:t>Types of covariance matrix: https://stats.stackexchange.com/questions/326671/different-covariance-types-for-gaussian-mixture-models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44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27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2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7287776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56A5F13-4F86-5646-9B99-A42325757066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C8E77E-B710-C741-B9C3-BDFAF2BD28F5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53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CC70E32-BC87-A748-B8DC-BBE1A8E155BB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F80D806-2732-D74C-AA54-685EF616F24A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41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E62EE2-D39B-DB40-8504-5F31AB3A7B1B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5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033389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F2C6AE98-BAC0-8443-BBA0-C97A4F30D31A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0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01836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375701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843117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946884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894025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457031-A04F-0040-B79E-439CA9E02781}" type="datetime1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9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641269E8-56DE-E044-B0E5-B498755A2633}" type="datetime1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19B2A40-E9E6-7E49-9EE5-F8C2FAB652F4}" type="datetime1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26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8D12B45-3253-4A45-B8F9-2E00FEB0C480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109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9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.png"/><Relationship Id="rId18" Type="http://schemas.openxmlformats.org/officeDocument/2006/relationships/image" Target="../media/image240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12" Type="http://schemas.openxmlformats.org/officeDocument/2006/relationships/image" Target="../media/image18.png"/><Relationship Id="rId17" Type="http://schemas.openxmlformats.org/officeDocument/2006/relationships/image" Target="../media/image230.png"/><Relationship Id="rId2" Type="http://schemas.openxmlformats.org/officeDocument/2006/relationships/image" Target="../media/image80.png"/><Relationship Id="rId16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7.png"/><Relationship Id="rId5" Type="http://schemas.openxmlformats.org/officeDocument/2006/relationships/image" Target="../media/image110.png"/><Relationship Id="rId15" Type="http://schemas.openxmlformats.org/officeDocument/2006/relationships/image" Target="../media/image212.png"/><Relationship Id="rId10" Type="http://schemas.openxmlformats.org/officeDocument/2006/relationships/image" Target="../media/image16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Relationship Id="rId14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313.png"/><Relationship Id="rId18" Type="http://schemas.openxmlformats.org/officeDocument/2006/relationships/image" Target="../media/image360.png"/><Relationship Id="rId3" Type="http://schemas.openxmlformats.org/officeDocument/2006/relationships/image" Target="../media/image260.png"/><Relationship Id="rId21" Type="http://schemas.openxmlformats.org/officeDocument/2006/relationships/image" Target="../media/image39.png"/><Relationship Id="rId7" Type="http://schemas.openxmlformats.org/officeDocument/2006/relationships/image" Target="../media/image150.png"/><Relationship Id="rId12" Type="http://schemas.openxmlformats.org/officeDocument/2006/relationships/image" Target="../media/image300.png"/><Relationship Id="rId17" Type="http://schemas.openxmlformats.org/officeDocument/2006/relationships/image" Target="../media/image350.png"/><Relationship Id="rId2" Type="http://schemas.openxmlformats.org/officeDocument/2006/relationships/image" Target="../media/image250.png"/><Relationship Id="rId16" Type="http://schemas.openxmlformats.org/officeDocument/2006/relationships/image" Target="../media/image340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290.png"/><Relationship Id="rId5" Type="http://schemas.openxmlformats.org/officeDocument/2006/relationships/image" Target="../media/image130.png"/><Relationship Id="rId15" Type="http://schemas.openxmlformats.org/officeDocument/2006/relationships/image" Target="../media/image330.png"/><Relationship Id="rId23" Type="http://schemas.openxmlformats.org/officeDocument/2006/relationships/image" Target="../media/image41.png"/><Relationship Id="rId10" Type="http://schemas.openxmlformats.org/officeDocument/2006/relationships/image" Target="../media/image280.png"/><Relationship Id="rId19" Type="http://schemas.openxmlformats.org/officeDocument/2006/relationships/image" Target="../media/image370.png"/><Relationship Id="rId4" Type="http://schemas.openxmlformats.org/officeDocument/2006/relationships/image" Target="../media/image270.png"/><Relationship Id="rId9" Type="http://schemas.openxmlformats.org/officeDocument/2006/relationships/image" Target="../media/image17.png"/><Relationship Id="rId14" Type="http://schemas.openxmlformats.org/officeDocument/2006/relationships/image" Target="../media/image320.png"/><Relationship Id="rId22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56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202-9034-467B-9DD2-3EB929DC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897"/>
            <a:ext cx="9144000" cy="1992066"/>
          </a:xfrm>
        </p:spPr>
        <p:txBody>
          <a:bodyPr/>
          <a:lstStyle/>
          <a:p>
            <a:r>
              <a:rPr lang="en-US" dirty="0"/>
              <a:t>Hidden Markov Models</a:t>
            </a:r>
            <a:br>
              <a:rPr lang="en-US" dirty="0"/>
            </a:br>
            <a:r>
              <a:rPr lang="en-US" dirty="0"/>
              <a:t>project-2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A627-2988-4F99-8803-B535F27F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027" y="3602037"/>
            <a:ext cx="10537722" cy="30539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Christian M. Adriano </a:t>
            </a:r>
            <a:r>
              <a:rPr lang="en-US" b="1" dirty="0"/>
              <a:t>(Chris)</a:t>
            </a:r>
          </a:p>
          <a:p>
            <a:r>
              <a:rPr lang="en-US" dirty="0"/>
              <a:t>christian.adriano@hpi.de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F92D-C053-9848-843E-DE02115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30BC-D3DA-4D24-9F88-8A9A6B3A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Localization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D994E-1854-4CC6-AABF-0C53F0448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995589"/>
            <a:ext cx="10964694" cy="2553520"/>
          </a:xfrm>
        </p:spPr>
        <p:txBody>
          <a:bodyPr/>
          <a:lstStyle/>
          <a:p>
            <a:r>
              <a:rPr lang="en-US" b="1" dirty="0"/>
              <a:t>Given the following…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 = coordinates of the robot in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 = distances to objects measured by a lidar (laser beam)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P(S</a:t>
            </a:r>
            <a:r>
              <a:rPr lang="en-US" baseline="-25000" dirty="0"/>
              <a:t>t</a:t>
            </a:r>
            <a:r>
              <a:rPr lang="en-US" dirty="0"/>
              <a:t>|S</a:t>
            </a:r>
            <a:r>
              <a:rPr lang="en-US" baseline="-25000" dirty="0"/>
              <a:t>t-1</a:t>
            </a:r>
            <a:r>
              <a:rPr lang="en-US" dirty="0"/>
              <a:t>): transitions of the robot (inherently uncertain)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P(</a:t>
            </a:r>
            <a:r>
              <a:rPr lang="en-US" dirty="0" err="1"/>
              <a:t>O</a:t>
            </a:r>
            <a:r>
              <a:rPr lang="en-US" baseline="-25000" dirty="0" err="1"/>
              <a:t>t</a:t>
            </a:r>
            <a:r>
              <a:rPr lang="en-US" dirty="0" err="1"/>
              <a:t>|S</a:t>
            </a:r>
            <a:r>
              <a:rPr lang="en-US" baseline="-25000" dirty="0" err="1"/>
              <a:t>t</a:t>
            </a:r>
            <a:r>
              <a:rPr lang="en-US" dirty="0"/>
              <a:t>): uncertainty in the measurements provided by the laser beam</a:t>
            </a:r>
          </a:p>
          <a:p>
            <a:r>
              <a:rPr lang="en-US" b="1" dirty="0"/>
              <a:t>What is the robot’s localization P(S</a:t>
            </a:r>
            <a:r>
              <a:rPr lang="en-US" b="1" baseline="-25000" dirty="0"/>
              <a:t>t</a:t>
            </a:r>
            <a:r>
              <a:rPr lang="en-US" b="1" dirty="0"/>
              <a:t>|O</a:t>
            </a:r>
            <a:r>
              <a:rPr lang="en-US" b="1" baseline="-25000" dirty="0"/>
              <a:t>1…t</a:t>
            </a:r>
            <a:r>
              <a:rPr lang="en-US" b="1" dirty="0"/>
              <a:t>)?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42AB14-95E1-4F53-B224-8265F30EA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53" y="3665188"/>
            <a:ext cx="3411655" cy="2676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F9E10C-02F8-46A7-B3C1-9BC5DA4EE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024" y="3590799"/>
            <a:ext cx="3340268" cy="28254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6FBA50-22C5-420D-A18E-E0F3F07FAA16}"/>
              </a:ext>
            </a:extLst>
          </p:cNvPr>
          <p:cNvSpPr txBox="1"/>
          <p:nvPr/>
        </p:nvSpPr>
        <p:spPr bwMode="gray">
          <a:xfrm>
            <a:off x="4016011" y="6296484"/>
            <a:ext cx="334026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sng" dirty="0"/>
              <a:t>source:</a:t>
            </a:r>
            <a:r>
              <a:rPr lang="en-US" sz="1100" dirty="0"/>
              <a:t> http://www.cs.cmu.edu/~rasc/ Download/AMRobots5.pdf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AD4D8-923E-4D4B-86DF-7ED58C94BFCA}"/>
              </a:ext>
            </a:extLst>
          </p:cNvPr>
          <p:cNvSpPr txBox="1"/>
          <p:nvPr/>
        </p:nvSpPr>
        <p:spPr bwMode="gray">
          <a:xfrm>
            <a:off x="292753" y="6296484"/>
            <a:ext cx="390361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sng" dirty="0"/>
              <a:t>source:</a:t>
            </a:r>
            <a:r>
              <a:rPr lang="en-US" sz="1100" dirty="0"/>
              <a:t> </a:t>
            </a:r>
            <a:r>
              <a:rPr lang="fr-FR" sz="1100" dirty="0"/>
              <a:t>Fox et al., 1999, Monte Carlo </a:t>
            </a:r>
            <a:r>
              <a:rPr lang="fr-FR" sz="1100" dirty="0" err="1"/>
              <a:t>Localization</a:t>
            </a:r>
            <a:r>
              <a:rPr lang="fr-FR" sz="1100" dirty="0"/>
              <a:t>: Efficient Position Estimation for Mobile Robots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5D28F6-90D7-4578-9FFB-69E259866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909" y="4081801"/>
            <a:ext cx="4835721" cy="18434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527A10-2205-48D2-88F6-4CD77D81AA0A}"/>
              </a:ext>
            </a:extLst>
          </p:cNvPr>
          <p:cNvSpPr txBox="1"/>
          <p:nvPr/>
        </p:nvSpPr>
        <p:spPr bwMode="gray">
          <a:xfrm>
            <a:off x="7396822" y="6296484"/>
            <a:ext cx="46960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u="sng" dirty="0"/>
              <a:t>source:</a:t>
            </a:r>
            <a:r>
              <a:rPr lang="en-US" sz="1100" dirty="0"/>
              <a:t> </a:t>
            </a:r>
            <a:r>
              <a:rPr lang="en-US" sz="1100" dirty="0" err="1"/>
              <a:t>Choset</a:t>
            </a:r>
            <a:r>
              <a:rPr lang="en-US" sz="1100" dirty="0"/>
              <a:t> et al., (2005). </a:t>
            </a:r>
            <a:r>
              <a:rPr lang="en-US" sz="1100" i="1" dirty="0"/>
              <a:t>Principles of robot motion: theory, algorithms, and implementation</a:t>
            </a:r>
            <a:r>
              <a:rPr lang="en-US" sz="1100" dirty="0"/>
              <a:t>. MIT press.</a:t>
            </a:r>
          </a:p>
        </p:txBody>
      </p:sp>
    </p:spTree>
    <p:extLst>
      <p:ext uri="{BB962C8B-B14F-4D97-AF65-F5344CB8AC3E}">
        <p14:creationId xmlns:p14="http://schemas.microsoft.com/office/powerpoint/2010/main" val="363179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6F52-3DFB-4D0F-984E-3A714E16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C4DDA-1521-4BC2-A904-6CEF1976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54" y="1153935"/>
            <a:ext cx="5962082" cy="2040559"/>
          </a:xfrm>
        </p:spPr>
        <p:txBody>
          <a:bodyPr/>
          <a:lstStyle/>
          <a:p>
            <a:r>
              <a:rPr lang="en-US" dirty="0"/>
              <a:t>Each spoken word </a:t>
            </a:r>
            <a:r>
              <a:rPr lang="en-US" b="1" dirty="0"/>
              <a:t>w</a:t>
            </a:r>
            <a:r>
              <a:rPr lang="en-US" dirty="0"/>
              <a:t> is decomposed into a sequence of </a:t>
            </a:r>
            <a:r>
              <a:rPr lang="en-US" dirty="0" err="1"/>
              <a:t>q</a:t>
            </a:r>
            <a:r>
              <a:rPr lang="en-US" baseline="30000" dirty="0" err="1"/>
              <a:t>w</a:t>
            </a:r>
            <a:r>
              <a:rPr lang="en-US" dirty="0"/>
              <a:t> basic sounds called base phones. This sequence is called its pronunciation q(w)1:q</a:t>
            </a:r>
            <a:r>
              <a:rPr lang="en-US" baseline="30000" dirty="0"/>
              <a:t>w</a:t>
            </a:r>
            <a:r>
              <a:rPr lang="en-US" dirty="0"/>
              <a:t>=q</a:t>
            </a:r>
            <a:r>
              <a:rPr lang="en-US" baseline="30000" dirty="0"/>
              <a:t>1</a:t>
            </a:r>
            <a:r>
              <a:rPr lang="en-US" dirty="0"/>
              <a:t>,...,</a:t>
            </a:r>
            <a:r>
              <a:rPr lang="en-US" dirty="0" err="1"/>
              <a:t>q</a:t>
            </a:r>
            <a:r>
              <a:rPr lang="en-US" baseline="30000" dirty="0" err="1"/>
              <a:t>w</a:t>
            </a:r>
            <a:r>
              <a:rPr lang="en-US" dirty="0"/>
              <a:t>. To allow for the possibility of multiple pronunciations, the likelihood p(</a:t>
            </a:r>
            <a:r>
              <a:rPr lang="en-US" dirty="0" err="1"/>
              <a:t>Y|w</a:t>
            </a:r>
            <a:r>
              <a:rPr lang="en-US" dirty="0"/>
              <a:t>) can be computed over multiple pronunciations.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FACAA-7CE1-41A5-A6A9-2ED29EF85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63" y="2929128"/>
            <a:ext cx="5219292" cy="3459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65AFFB-4A42-4266-A8DA-698CB5FDF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48" y="3439868"/>
            <a:ext cx="3430386" cy="724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9398A1-BDBC-44C1-9C0A-CD4CA78C197B}"/>
              </a:ext>
            </a:extLst>
          </p:cNvPr>
          <p:cNvSpPr txBox="1"/>
          <p:nvPr/>
        </p:nvSpPr>
        <p:spPr bwMode="gray">
          <a:xfrm>
            <a:off x="478369" y="4241949"/>
            <a:ext cx="624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where the summation is over all valid pronunciation sequences for </a:t>
            </a:r>
            <a:r>
              <a:rPr lang="en-US" dirty="0">
                <a:effectLst/>
                <a:latin typeface="Arial" panose="020B0604020202020204" pitchFamily="34" charset="0"/>
              </a:rPr>
              <a:t>w</a:t>
            </a:r>
            <a:r>
              <a:rPr lang="en-US" dirty="0">
                <a:effectLst/>
                <a:latin typeface="Times New Roman" panose="02020603050405020304" pitchFamily="18" charset="0"/>
              </a:rPr>
              <a:t>, </a:t>
            </a:r>
            <a:r>
              <a:rPr lang="en-US" dirty="0">
                <a:effectLst/>
                <a:latin typeface="Arial" panose="020B0604020202020204" pitchFamily="34" charset="0"/>
              </a:rPr>
              <a:t>Q </a:t>
            </a:r>
            <a:r>
              <a:rPr lang="en-US" dirty="0">
                <a:effectLst/>
                <a:latin typeface="Times New Roman" panose="02020603050405020304" pitchFamily="18" charset="0"/>
              </a:rPr>
              <a:t>is </a:t>
            </a:r>
            <a:r>
              <a:rPr lang="en-US" u="sng" dirty="0">
                <a:effectLst/>
                <a:latin typeface="Times New Roman" panose="02020603050405020304" pitchFamily="18" charset="0"/>
              </a:rPr>
              <a:t>a particular sequence </a:t>
            </a:r>
            <a:r>
              <a:rPr lang="en-US" dirty="0">
                <a:effectLst/>
                <a:latin typeface="Times New Roman" panose="02020603050405020304" pitchFamily="18" charset="0"/>
              </a:rPr>
              <a:t>of pronunciations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D80DC4-1D8E-4751-9F1F-F6E67B729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847" y="4872224"/>
            <a:ext cx="3367347" cy="1011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8A95C8-A29B-458B-8ECC-272ADEDE6435}"/>
              </a:ext>
            </a:extLst>
          </p:cNvPr>
          <p:cNvSpPr txBox="1"/>
          <p:nvPr/>
        </p:nvSpPr>
        <p:spPr bwMode="gray">
          <a:xfrm>
            <a:off x="478369" y="5848415"/>
            <a:ext cx="47641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and where each </a:t>
            </a:r>
            <a:r>
              <a:rPr lang="en-US" dirty="0">
                <a:effectLst/>
                <a:latin typeface="Arial" panose="020B0604020202020204" pitchFamily="34" charset="0"/>
              </a:rPr>
              <a:t>q</a:t>
            </a:r>
            <a:r>
              <a:rPr lang="en-US" dirty="0">
                <a:effectLst/>
                <a:latin typeface="Times New Roman" panose="02020603050405020304" pitchFamily="18" charset="0"/>
              </a:rPr>
              <a:t>(</a:t>
            </a:r>
            <a:r>
              <a:rPr lang="en-US" dirty="0" err="1">
                <a:effectLst/>
                <a:latin typeface="Arial" panose="020B0604020202020204" pitchFamily="34" charset="0"/>
              </a:rPr>
              <a:t>w</a:t>
            </a:r>
            <a:r>
              <a:rPr lang="en-US" baseline="-25000" dirty="0" err="1">
                <a:effectLst/>
                <a:latin typeface="Arial" panose="020B0604020202020204" pitchFamily="34" charset="0"/>
              </a:rPr>
              <a:t>l</a:t>
            </a:r>
            <a:r>
              <a:rPr lang="en-US" dirty="0">
                <a:effectLst/>
                <a:latin typeface="Times New Roman" panose="02020603050405020304" pitchFamily="18" charset="0"/>
              </a:rPr>
              <a:t>) is a valid pronunciation for word </a:t>
            </a:r>
            <a:r>
              <a:rPr lang="en-US" dirty="0" err="1">
                <a:effectLst/>
                <a:latin typeface="Arial" panose="020B0604020202020204" pitchFamily="34" charset="0"/>
              </a:rPr>
              <a:t>w</a:t>
            </a:r>
            <a:r>
              <a:rPr lang="en-US" baseline="-25000" dirty="0" err="1">
                <a:effectLst/>
                <a:latin typeface="Arial" panose="020B0604020202020204" pitchFamily="34" charset="0"/>
              </a:rPr>
              <a:t>l</a:t>
            </a:r>
            <a:endParaRPr lang="en-US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76B69F-24C2-4623-A309-37CE45E3DFC3}"/>
              </a:ext>
            </a:extLst>
          </p:cNvPr>
          <p:cNvSpPr txBox="1"/>
          <p:nvPr/>
        </p:nvSpPr>
        <p:spPr bwMode="gray">
          <a:xfrm>
            <a:off x="3222172" y="6533377"/>
            <a:ext cx="90830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u="sng" dirty="0"/>
              <a:t>source:</a:t>
            </a:r>
            <a:r>
              <a:rPr lang="en-US" sz="1100" dirty="0"/>
              <a:t> Gales, M., &amp; Young, S. (2008). The application of hidden Markov models in speech recognition. Now Publishers Inc.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C916F5-7F09-4538-A0C4-7E97F9594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38" y="1015225"/>
            <a:ext cx="5511302" cy="286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3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F143-C06B-4C5E-9DA6-01DCE4CE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Monitoring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71D1B-6F7E-4AEC-B73C-627750673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758156"/>
          </a:xfrm>
        </p:spPr>
        <p:txBody>
          <a:bodyPr/>
          <a:lstStyle/>
          <a:p>
            <a:r>
              <a:rPr lang="pt-BR" dirty="0"/>
              <a:t>Pr(Y</a:t>
            </a:r>
            <a:r>
              <a:rPr lang="pt-BR" baseline="-25000" dirty="0"/>
              <a:t>t</a:t>
            </a:r>
            <a:r>
              <a:rPr lang="pt-BR" dirty="0"/>
              <a:t>|X</a:t>
            </a:r>
            <a:r>
              <a:rPr lang="pt-BR" baseline="-25000" dirty="0"/>
              <a:t>1...t</a:t>
            </a:r>
            <a:r>
              <a:rPr lang="pt-BR" dirty="0"/>
              <a:t>): Distribution over current state (Y</a:t>
            </a:r>
            <a:r>
              <a:rPr lang="pt-BR" baseline="-25000" dirty="0"/>
              <a:t>t</a:t>
            </a:r>
            <a:r>
              <a:rPr lang="pt-BR" dirty="0"/>
              <a:t>) given observations X</a:t>
            </a:r>
            <a:r>
              <a:rPr lang="pt-BR" baseline="-25000" dirty="0"/>
              <a:t>1...t</a:t>
            </a:r>
            <a:endParaRPr lang="pt-BR" dirty="0"/>
          </a:p>
          <a:p>
            <a:r>
              <a:rPr lang="pt-BR" u="sng" dirty="0"/>
              <a:t>Recursive Computation: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CDFB22-E208-4471-8853-153665101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85" y="2172443"/>
            <a:ext cx="9043649" cy="3322605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8DCB748-6845-4A09-ACF9-589487809F43}"/>
              </a:ext>
            </a:extLst>
          </p:cNvPr>
          <p:cNvGrpSpPr/>
          <p:nvPr/>
        </p:nvGrpSpPr>
        <p:grpSpPr>
          <a:xfrm>
            <a:off x="8220446" y="6490914"/>
            <a:ext cx="3910662" cy="342900"/>
            <a:chOff x="8220446" y="6490914"/>
            <a:chExt cx="3910662" cy="3429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1E8615-F9FF-4623-B49A-1BCC7ADC21D9}"/>
                </a:ext>
              </a:extLst>
            </p:cNvPr>
            <p:cNvSpPr txBox="1"/>
            <p:nvPr/>
          </p:nvSpPr>
          <p:spPr bwMode="gray">
            <a:xfrm>
              <a:off x="8220446" y="6537177"/>
              <a:ext cx="615012" cy="2803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pt-BR" sz="1200" u="sng" dirty="0"/>
                <a:t>source:</a:t>
              </a:r>
              <a:r>
                <a:rPr lang="pt-BR" sz="1200" dirty="0"/>
                <a:t> </a:t>
              </a:r>
              <a:endParaRPr lang="en-US" sz="1200" dirty="0" err="1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19B8E-C117-4194-83E3-ED50FA7E1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5458" y="6490914"/>
              <a:ext cx="3295650" cy="3429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BF5CD5C-8ED9-4295-B451-CF92CF3CEEF2}"/>
              </a:ext>
            </a:extLst>
          </p:cNvPr>
          <p:cNvSpPr/>
          <p:nvPr/>
        </p:nvSpPr>
        <p:spPr>
          <a:xfrm>
            <a:off x="994867" y="5844583"/>
            <a:ext cx="2120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Prediction of my observation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C358A1-25AE-46DB-8F0C-B75417F29F9A}"/>
              </a:ext>
            </a:extLst>
          </p:cNvPr>
          <p:cNvSpPr/>
          <p:nvPr/>
        </p:nvSpPr>
        <p:spPr>
          <a:xfrm flipV="1">
            <a:off x="2189718" y="5387305"/>
            <a:ext cx="925874" cy="45719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591D11A-DA97-414C-B064-FE260B3F3DEF}"/>
              </a:ext>
            </a:extLst>
          </p:cNvPr>
          <p:cNvCxnSpPr>
            <a:cxnSpLocks/>
          </p:cNvCxnSpPr>
          <p:nvPr/>
        </p:nvCxnSpPr>
        <p:spPr>
          <a:xfrm rot="5400000">
            <a:off x="2176916" y="5317231"/>
            <a:ext cx="411559" cy="5974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53FC6-72EF-43A3-93BF-C73AAAAD7BED}"/>
              </a:ext>
            </a:extLst>
          </p:cNvPr>
          <p:cNvSpPr/>
          <p:nvPr/>
        </p:nvSpPr>
        <p:spPr>
          <a:xfrm>
            <a:off x="3476203" y="5900039"/>
            <a:ext cx="2219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State transitions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50FB95-6EF5-44B0-A82B-66BFBE4D23DB}"/>
              </a:ext>
            </a:extLst>
          </p:cNvPr>
          <p:cNvSpPr/>
          <p:nvPr/>
        </p:nvSpPr>
        <p:spPr>
          <a:xfrm flipV="1">
            <a:off x="4671054" y="5442761"/>
            <a:ext cx="925874" cy="45719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3333356-CE78-4E69-A9A8-A473406B0D12}"/>
              </a:ext>
            </a:extLst>
          </p:cNvPr>
          <p:cNvCxnSpPr>
            <a:cxnSpLocks/>
            <a:stCxn id="19" idx="0"/>
            <a:endCxn id="18" idx="0"/>
          </p:cNvCxnSpPr>
          <p:nvPr/>
        </p:nvCxnSpPr>
        <p:spPr>
          <a:xfrm rot="5400000">
            <a:off x="4654119" y="5420166"/>
            <a:ext cx="411559" cy="5481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E56EAD4-9B5E-4C86-ADE0-D0B641472346}"/>
              </a:ext>
            </a:extLst>
          </p:cNvPr>
          <p:cNvSpPr/>
          <p:nvPr/>
        </p:nvSpPr>
        <p:spPr>
          <a:xfrm>
            <a:off x="5780655" y="5900039"/>
            <a:ext cx="5775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State probability given history of observations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6E7D22-47F8-4833-8231-F4843A726253}"/>
              </a:ext>
            </a:extLst>
          </p:cNvPr>
          <p:cNvSpPr/>
          <p:nvPr/>
        </p:nvSpPr>
        <p:spPr>
          <a:xfrm flipV="1">
            <a:off x="6975506" y="5442761"/>
            <a:ext cx="925874" cy="45719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73AF7F9-6C29-4519-8A6E-AF98429B60BC}"/>
              </a:ext>
            </a:extLst>
          </p:cNvPr>
          <p:cNvCxnSpPr>
            <a:cxnSpLocks/>
            <a:stCxn id="23" idx="0"/>
            <a:endCxn id="22" idx="0"/>
          </p:cNvCxnSpPr>
          <p:nvPr/>
        </p:nvCxnSpPr>
        <p:spPr>
          <a:xfrm rot="16200000" flipH="1">
            <a:off x="7847675" y="5079248"/>
            <a:ext cx="411559" cy="12300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97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9AB5-542F-4BF2-97CB-131AE688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B021-8811-443D-9E52-0A4F0209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758156"/>
          </a:xfrm>
        </p:spPr>
        <p:txBody>
          <a:bodyPr/>
          <a:lstStyle/>
          <a:p>
            <a:r>
              <a:rPr lang="pt-BR" dirty="0"/>
              <a:t>Compute Pr(Y</a:t>
            </a:r>
            <a:r>
              <a:rPr lang="pt-BR" baseline="-25000" dirty="0"/>
              <a:t>t</a:t>
            </a:r>
            <a:r>
              <a:rPr lang="pt-BR" dirty="0"/>
              <a:t>|X</a:t>
            </a:r>
            <a:r>
              <a:rPr lang="pt-BR" baseline="-25000" dirty="0"/>
              <a:t>1...t</a:t>
            </a:r>
            <a:r>
              <a:rPr lang="pt-BR" dirty="0"/>
              <a:t>) by forward computation: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0A829-3C20-49F6-A29B-09C066C4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96" y="2148441"/>
            <a:ext cx="9074331" cy="1962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8F6A3C-CF71-4AE6-9493-76A1C3286C44}"/>
              </a:ext>
            </a:extLst>
          </p:cNvPr>
          <p:cNvSpPr/>
          <p:nvPr/>
        </p:nvSpPr>
        <p:spPr>
          <a:xfrm>
            <a:off x="7036526" y="2387563"/>
            <a:ext cx="2120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From Bayes Rule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A11B0-F2FA-40FF-8356-57AEB82B01B0}"/>
              </a:ext>
            </a:extLst>
          </p:cNvPr>
          <p:cNvSpPr/>
          <p:nvPr/>
        </p:nvSpPr>
        <p:spPr>
          <a:xfrm rot="5400000" flipV="1">
            <a:off x="5369730" y="2396382"/>
            <a:ext cx="365760" cy="45720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F5466A5-AB64-4E59-95CB-0B2355EE5F2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75470" y="2419242"/>
            <a:ext cx="1461056" cy="1529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E3523EF-9EE9-4738-9086-A5CDA0E1A4A2}"/>
              </a:ext>
            </a:extLst>
          </p:cNvPr>
          <p:cNvSpPr/>
          <p:nvPr/>
        </p:nvSpPr>
        <p:spPr>
          <a:xfrm>
            <a:off x="1395454" y="4395785"/>
            <a:ext cx="34726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From the Recursive Computation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068B1A-77DC-4E86-A51A-90BD0D4634D4}"/>
              </a:ext>
            </a:extLst>
          </p:cNvPr>
          <p:cNvSpPr/>
          <p:nvPr/>
        </p:nvSpPr>
        <p:spPr>
          <a:xfrm rot="5400000" flipV="1">
            <a:off x="1705504" y="3341586"/>
            <a:ext cx="365760" cy="45720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27CE189-F3CF-45D7-81F0-7E9153AE17EE}"/>
              </a:ext>
            </a:extLst>
          </p:cNvPr>
          <p:cNvCxnSpPr>
            <a:cxnSpLocks/>
            <a:stCxn id="15" idx="0"/>
            <a:endCxn id="14" idx="1"/>
          </p:cNvCxnSpPr>
          <p:nvPr/>
        </p:nvCxnSpPr>
        <p:spPr>
          <a:xfrm rot="10800000" flipV="1">
            <a:off x="1395454" y="3364445"/>
            <a:ext cx="470070" cy="1354505"/>
          </a:xfrm>
          <a:prstGeom prst="bentConnector3">
            <a:avLst>
              <a:gd name="adj1" fmla="val 1486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17D93A-CC4A-41C3-AE0A-C8E761A26C50}"/>
              </a:ext>
            </a:extLst>
          </p:cNvPr>
          <p:cNvGrpSpPr/>
          <p:nvPr/>
        </p:nvGrpSpPr>
        <p:grpSpPr>
          <a:xfrm>
            <a:off x="8220446" y="6490914"/>
            <a:ext cx="3910662" cy="342900"/>
            <a:chOff x="8220446" y="6490914"/>
            <a:chExt cx="3910662" cy="3429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D3D433-4E5F-463E-99BA-DF94F98AC865}"/>
                </a:ext>
              </a:extLst>
            </p:cNvPr>
            <p:cNvSpPr txBox="1"/>
            <p:nvPr/>
          </p:nvSpPr>
          <p:spPr bwMode="gray">
            <a:xfrm>
              <a:off x="8220446" y="6537177"/>
              <a:ext cx="615012" cy="2803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pt-BR" sz="1200" u="sng" dirty="0"/>
                <a:t>source:</a:t>
              </a:r>
              <a:r>
                <a:rPr lang="pt-BR" sz="1200" dirty="0"/>
                <a:t> </a:t>
              </a:r>
              <a:endParaRPr lang="en-US" sz="1200" dirty="0" err="1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2E6F17B-78A1-429A-85B4-61EC0446D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5458" y="6490914"/>
              <a:ext cx="329565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536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76C2-D3AE-4B8E-8FB0-0A21977C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ADA8-9318-4A6A-A60D-5749768A1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206997"/>
          </a:xfrm>
        </p:spPr>
        <p:txBody>
          <a:bodyPr/>
          <a:lstStyle/>
          <a:p>
            <a:r>
              <a:rPr lang="pt-BR" dirty="0"/>
              <a:t>Pr(Y</a:t>
            </a:r>
            <a:r>
              <a:rPr lang="pt-BR" baseline="-25000" dirty="0"/>
              <a:t>t+k</a:t>
            </a:r>
            <a:r>
              <a:rPr lang="pt-BR" dirty="0"/>
              <a:t>|X</a:t>
            </a:r>
            <a:r>
              <a:rPr lang="pt-BR" baseline="-25000" dirty="0"/>
              <a:t>1...t</a:t>
            </a:r>
            <a:r>
              <a:rPr lang="pt-BR" dirty="0"/>
              <a:t>): Distribution over </a:t>
            </a:r>
            <a:r>
              <a:rPr lang="pt-BR" b="1" dirty="0"/>
              <a:t>future states </a:t>
            </a:r>
            <a:r>
              <a:rPr lang="pt-BR" dirty="0"/>
              <a:t>(Y</a:t>
            </a:r>
            <a:r>
              <a:rPr lang="pt-BR" baseline="-25000" dirty="0"/>
              <a:t>t+k</a:t>
            </a:r>
            <a:r>
              <a:rPr lang="pt-BR" dirty="0"/>
              <a:t>) given observations X</a:t>
            </a:r>
            <a:r>
              <a:rPr lang="pt-BR" baseline="-25000" dirty="0"/>
              <a:t>1...t</a:t>
            </a:r>
            <a:endParaRPr lang="pt-BR" dirty="0"/>
          </a:p>
          <a:p>
            <a:r>
              <a:rPr lang="pt-BR" u="sng" dirty="0"/>
              <a:t>Recursive Computation: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37B05-FF34-4A64-A62E-66B196AB3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28" y="2585691"/>
            <a:ext cx="9000309" cy="19053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843B9E-E284-4A21-AE60-A2B6205AE528}"/>
              </a:ext>
            </a:extLst>
          </p:cNvPr>
          <p:cNvSpPr/>
          <p:nvPr/>
        </p:nvSpPr>
        <p:spPr>
          <a:xfrm>
            <a:off x="2055223" y="4619879"/>
            <a:ext cx="2107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Future State transitions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DB3206-63C9-43CC-AF40-089CD12F7DF6}"/>
              </a:ext>
            </a:extLst>
          </p:cNvPr>
          <p:cNvSpPr/>
          <p:nvPr/>
        </p:nvSpPr>
        <p:spPr>
          <a:xfrm flipV="1">
            <a:off x="3138345" y="4162601"/>
            <a:ext cx="925874" cy="45719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B995DF7-CED1-4F5E-AFF8-059E52BE8634}"/>
              </a:ext>
            </a:extLst>
          </p:cNvPr>
          <p:cNvCxnSpPr>
            <a:cxnSpLocks/>
            <a:stCxn id="9" idx="0"/>
            <a:endCxn id="8" idx="0"/>
          </p:cNvCxnSpPr>
          <p:nvPr/>
        </p:nvCxnSpPr>
        <p:spPr>
          <a:xfrm rot="5400000">
            <a:off x="3149342" y="4167938"/>
            <a:ext cx="411559" cy="4923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26EA957-6C21-4561-9F88-AB299F15A205}"/>
              </a:ext>
            </a:extLst>
          </p:cNvPr>
          <p:cNvSpPr/>
          <p:nvPr/>
        </p:nvSpPr>
        <p:spPr>
          <a:xfrm>
            <a:off x="5103223" y="4619879"/>
            <a:ext cx="49203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Future State probability given history of observations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7E7546-3BFB-458B-9741-4ED0FAC02DCB}"/>
              </a:ext>
            </a:extLst>
          </p:cNvPr>
          <p:cNvSpPr/>
          <p:nvPr/>
        </p:nvSpPr>
        <p:spPr>
          <a:xfrm flipV="1">
            <a:off x="5442797" y="4162601"/>
            <a:ext cx="925874" cy="45719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B696CF9-4EF9-4BB2-B22E-BB689832B5CE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H="1">
            <a:off x="6528785" y="3585269"/>
            <a:ext cx="411559" cy="16576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50AC7-3C30-4477-AAAF-15A81CB7ED05}"/>
              </a:ext>
            </a:extLst>
          </p:cNvPr>
          <p:cNvGrpSpPr/>
          <p:nvPr/>
        </p:nvGrpSpPr>
        <p:grpSpPr>
          <a:xfrm>
            <a:off x="8220446" y="6490914"/>
            <a:ext cx="3910662" cy="342900"/>
            <a:chOff x="8220446" y="6490914"/>
            <a:chExt cx="3910662" cy="34290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723912-E1FF-4D0D-BB9A-B589438AE400}"/>
                </a:ext>
              </a:extLst>
            </p:cNvPr>
            <p:cNvSpPr txBox="1"/>
            <p:nvPr/>
          </p:nvSpPr>
          <p:spPr bwMode="gray">
            <a:xfrm>
              <a:off x="8220446" y="6537177"/>
              <a:ext cx="615012" cy="2803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pt-BR" sz="1200" u="sng" dirty="0"/>
                <a:t>source:</a:t>
              </a:r>
              <a:r>
                <a:rPr lang="pt-BR" sz="1200" dirty="0"/>
                <a:t> </a:t>
              </a:r>
              <a:endParaRPr lang="en-US" sz="1200" dirty="0" err="1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D925A9B-5C4D-4D8C-B76F-92E14086D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5458" y="6490914"/>
              <a:ext cx="329565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812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9AB5-542F-4BF2-97CB-131AE688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B021-8811-443D-9E52-0A4F0209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4784"/>
            <a:ext cx="11473384" cy="1206997"/>
          </a:xfrm>
        </p:spPr>
        <p:txBody>
          <a:bodyPr/>
          <a:lstStyle/>
          <a:p>
            <a:r>
              <a:rPr lang="pt-BR" dirty="0"/>
              <a:t>1. Compute Pr(Y</a:t>
            </a:r>
            <a:r>
              <a:rPr lang="pt-BR" baseline="-25000" dirty="0"/>
              <a:t>t</a:t>
            </a:r>
            <a:r>
              <a:rPr lang="pt-BR" dirty="0"/>
              <a:t>|X</a:t>
            </a:r>
            <a:r>
              <a:rPr lang="pt-BR" baseline="-25000" dirty="0"/>
              <a:t>1...t</a:t>
            </a:r>
            <a:r>
              <a:rPr lang="pt-BR" dirty="0"/>
              <a:t>) by forward computation (same step as before).</a:t>
            </a:r>
          </a:p>
          <a:p>
            <a:endParaRPr lang="pt-BR" dirty="0"/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17D93A-CC4A-41C3-AE0A-C8E761A26C50}"/>
              </a:ext>
            </a:extLst>
          </p:cNvPr>
          <p:cNvGrpSpPr/>
          <p:nvPr/>
        </p:nvGrpSpPr>
        <p:grpSpPr>
          <a:xfrm>
            <a:off x="8220446" y="6490914"/>
            <a:ext cx="3910662" cy="342900"/>
            <a:chOff x="8220446" y="6490914"/>
            <a:chExt cx="3910662" cy="34290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D3D433-4E5F-463E-99BA-DF94F98AC865}"/>
                </a:ext>
              </a:extLst>
            </p:cNvPr>
            <p:cNvSpPr txBox="1"/>
            <p:nvPr/>
          </p:nvSpPr>
          <p:spPr bwMode="gray">
            <a:xfrm>
              <a:off x="8220446" y="6537177"/>
              <a:ext cx="615012" cy="2803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pt-BR" sz="1200" u="sng" dirty="0"/>
                <a:t>source:</a:t>
              </a:r>
              <a:r>
                <a:rPr lang="pt-BR" sz="1200" dirty="0"/>
                <a:t> </a:t>
              </a:r>
              <a:endParaRPr lang="en-US" sz="1200" dirty="0" err="1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2E6F17B-78A1-429A-85B4-61EC0446D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35458" y="6490914"/>
              <a:ext cx="3295650" cy="3429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919B9DE-FFF8-4B0B-8DB5-58B889B02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205427"/>
            <a:ext cx="7823200" cy="1388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A64AF3-62C9-47C1-BED3-9C158C5C1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834612"/>
            <a:ext cx="7102982" cy="14740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92E177F-65FD-4EB7-98B6-0FD48ACFBFAB}"/>
              </a:ext>
            </a:extLst>
          </p:cNvPr>
          <p:cNvSpPr txBox="1"/>
          <p:nvPr/>
        </p:nvSpPr>
        <p:spPr bwMode="gray">
          <a:xfrm>
            <a:off x="478369" y="3633887"/>
            <a:ext cx="8754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2. Compute Pr(Y</a:t>
            </a:r>
            <a:r>
              <a:rPr lang="pt-BR" baseline="-25000" dirty="0"/>
              <a:t>t+k</a:t>
            </a:r>
            <a:r>
              <a:rPr lang="pt-BR" dirty="0"/>
              <a:t>|X</a:t>
            </a:r>
            <a:r>
              <a:rPr lang="pt-BR" baseline="-25000" dirty="0"/>
              <a:t>1...t</a:t>
            </a:r>
            <a:r>
              <a:rPr lang="pt-BR" dirty="0"/>
              <a:t>) by forward computation</a:t>
            </a:r>
          </a:p>
        </p:txBody>
      </p:sp>
    </p:spTree>
    <p:extLst>
      <p:ext uri="{BB962C8B-B14F-4D97-AF65-F5344CB8AC3E}">
        <p14:creationId xmlns:p14="http://schemas.microsoft.com/office/powerpoint/2010/main" val="855141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2B44C6-45DA-45E4-B5AE-4CC4953B6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1655838"/>
          </a:xfrm>
        </p:spPr>
        <p:txBody>
          <a:bodyPr/>
          <a:lstStyle/>
          <a:p>
            <a:r>
              <a:rPr lang="en-US" dirty="0"/>
              <a:t>Review of Baum-Welch Algorithm</a:t>
            </a:r>
          </a:p>
          <a:p>
            <a:r>
              <a:rPr lang="en-US" dirty="0"/>
              <a:t>Example</a:t>
            </a:r>
          </a:p>
          <a:p>
            <a:r>
              <a:rPr lang="en-US" dirty="0" err="1"/>
              <a:t>HMMLearn</a:t>
            </a:r>
            <a:r>
              <a:rPr lang="en-US" dirty="0"/>
              <a:t> API</a:t>
            </a:r>
          </a:p>
          <a:p>
            <a:r>
              <a:rPr lang="en-US" dirty="0"/>
              <a:t>Tasks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AD26B0-E5A5-4A9D-B1E0-23C2DF57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7E33-96F1-4325-A3B2-4C78417930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5286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3476849"/>
              </a:xfrm>
            </p:spPr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2400" smtClean="0">
                          <a:effectLst/>
                          <a:latin typeface="Cambria Math" panose="02040503050406030204" pitchFamily="18" charset="0"/>
                        </a:rPr>
                        <m:t>𝐻𝑀𝑀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hidden states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set of observations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transition </a:t>
                </a:r>
                <a:r>
                  <a:rPr lang="en-US" sz="1800" dirty="0">
                    <a:latin typeface="Calibri" panose="020F0502020204030204" pitchFamily="34" charset="0"/>
                  </a:rPr>
                  <a:t>m</a:t>
                </a:r>
                <a:r>
                  <a:rPr lang="en-US" sz="1800" dirty="0">
                    <a:effectLst/>
                    <a:latin typeface="Calibri" panose="020F0502020204030204" pitchFamily="34" charset="0"/>
                  </a:rPr>
                  <a:t>atrix among states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probability of each state generating an observation (also called emission probability)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sz="180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probability of being at any given state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3476849"/>
              </a:xfrm>
              <a:blipFill>
                <a:blip r:embed="rId2"/>
                <a:stretch>
                  <a:fillRect l="-1115" t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88A5A40-95BF-4061-A8F2-38E92332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definitions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E05E-AA44-4A57-AA16-81C3E820DB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38216-724B-4E60-9EAA-3B6E6C65CB9A}"/>
              </a:ext>
            </a:extLst>
          </p:cNvPr>
          <p:cNvSpPr txBox="1"/>
          <p:nvPr/>
        </p:nvSpPr>
        <p:spPr bwMode="gray">
          <a:xfrm>
            <a:off x="37958" y="5832221"/>
            <a:ext cx="119148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Reference</a:t>
            </a:r>
            <a:r>
              <a:rPr lang="en-US" dirty="0"/>
              <a:t>:</a:t>
            </a:r>
          </a:p>
          <a:p>
            <a:r>
              <a:rPr lang="en-US" dirty="0" err="1"/>
              <a:t>Rabiner</a:t>
            </a:r>
            <a:r>
              <a:rPr lang="en-US" dirty="0"/>
              <a:t>, L. R. (1989). A tutorial on hidden Markov models and selected applications in speech recognition. </a:t>
            </a:r>
            <a:r>
              <a:rPr lang="en-US" i="1" dirty="0"/>
              <a:t>Proceedings of the IEEE</a:t>
            </a:r>
            <a:r>
              <a:rPr lang="en-US" dirty="0"/>
              <a:t>, </a:t>
            </a:r>
            <a:r>
              <a:rPr lang="en-US" i="1" dirty="0"/>
              <a:t>77</a:t>
            </a:r>
            <a:r>
              <a:rPr lang="en-US" dirty="0"/>
              <a:t>(2), 257-286.</a:t>
            </a:r>
          </a:p>
        </p:txBody>
      </p:sp>
    </p:spTree>
    <p:extLst>
      <p:ext uri="{BB962C8B-B14F-4D97-AF65-F5344CB8AC3E}">
        <p14:creationId xmlns:p14="http://schemas.microsoft.com/office/powerpoint/2010/main" val="91706737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A79F2E-D5E0-40F4-A2D8-D9DD33D5EB4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459059"/>
              </a:xfrm>
            </p:spPr>
            <p:txBody>
              <a:bodyPr/>
              <a:lstStyle/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At each step t (out of a total T steps) we have one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emitted by 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and a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Transitions between states are given by transition matrix A,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is the transition probability between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and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Emission probabilities are given by emission matrix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is the emission probability of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state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generat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𝑖𝑛𝑔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𝑜𝑏𝑠𝑒𝑟𝑣𝑎𝑡𝑖𝑜𝑛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Note, that any state could generate any observation, so we would sometimes write emission probabilities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is the state index and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is the observation index.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A79F2E-D5E0-40F4-A2D8-D9DD33D5E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459059"/>
              </a:xfrm>
              <a:blipFill>
                <a:blip r:embed="rId2"/>
                <a:stretch>
                  <a:fillRect l="-138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5422B29-56AB-489A-AC5C-3BF2C798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HMM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3F90-4192-4FA9-862F-36B34E5021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2707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CF44CA-5C40-4781-9E05-77805800A2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25535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i="0" dirty="0">
                    <a:latin typeface="+mj-lt"/>
                  </a:rPr>
                  <a:t>What is the HMM model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b="0" i="0" dirty="0">
                    <a:latin typeface="+mj-lt"/>
                  </a:rPr>
                  <a:t> that most probably generated a given sequence of observations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b="0" i="0" dirty="0">
                    <a:latin typeface="+mj-lt"/>
                  </a:rPr>
                  <a:t>?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latin typeface="+mj-lt"/>
                  </a:rPr>
                  <a:t>: learned HMM model</a:t>
                </a:r>
                <a:endParaRPr lang="en-US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CF44CA-5C40-4781-9E05-77805800A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2553520"/>
              </a:xfrm>
              <a:blipFill>
                <a:blip r:embed="rId2"/>
                <a:stretch>
                  <a:fillRect l="-1275" t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541E760-76CA-4533-B1E7-1473AFF3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 GOAL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7FF0-5873-4D45-87BC-E6D45EC5BF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7992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F1D6-A4B7-4167-9A6D-DB3E905A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EFBC3-6161-42AB-B73B-BA7F9D1D2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727276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u="sng" dirty="0"/>
              <a:t>Context:</a:t>
            </a:r>
            <a:r>
              <a:rPr lang="en-US" dirty="0"/>
              <a:t> Sequence data can have correlations (non-</a:t>
            </a:r>
            <a:r>
              <a:rPr lang="en-US" dirty="0" err="1"/>
              <a:t>i.i.d</a:t>
            </a:r>
            <a:r>
              <a:rPr lang="en-US" dirty="0"/>
              <a:t>.) which can be exploited to make predictions: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Weather forecast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Speech recognition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Robot localization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Activity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u="sng" dirty="0"/>
              <a:t>Problems: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estimate states given observation (prediction problem)?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produce observations given states (data generation problem)?</a:t>
            </a:r>
          </a:p>
          <a:p>
            <a:endParaRPr lang="en-US" dirty="0"/>
          </a:p>
          <a:p>
            <a:r>
              <a:rPr lang="en-US" u="sng" dirty="0"/>
              <a:t>Solution is to assume that: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states are not always visible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only observations are visible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84194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97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923B518-4CB7-4D3D-9196-9EDA6F322C5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44692" y="1020710"/>
                <a:ext cx="11502616" cy="328252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0" dirty="0">
                    <a:latin typeface="+mj-lt"/>
                  </a:rPr>
                  <a:t> : prior HMM model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600" b="0" i="0" dirty="0">
                    <a:latin typeface="+mj-lt"/>
                  </a:rPr>
                  <a:t>: sequence of observations</a:t>
                </a:r>
                <a:r>
                  <a:rPr lang="en-US" sz="1600" dirty="0">
                    <a:latin typeface="+mj-lt"/>
                  </a:rPr>
                  <a:t> </a:t>
                </a: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b="0" i="0" dirty="0">
                    <a:latin typeface="+mj-lt"/>
                  </a:rPr>
                  <a:t>:computed by the forward step 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600" i="0" dirty="0">
                    <a:latin typeface="+mj-lt"/>
                  </a:rPr>
                  <a:t>probability of arriving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i="0" dirty="0">
                    <a:latin typeface="+mj-lt"/>
                  </a:rPr>
                  <a:t> after a set of observations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b="0" i="0" dirty="0">
                    <a:latin typeface="+mj-lt"/>
                  </a:rPr>
                  <a:t>:computed by the backward step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b="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600" i="0" dirty="0">
                    <a:latin typeface="+mj-lt"/>
                  </a:rPr>
                  <a:t> probability of seeing a set of observations if I start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b="0" i="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b="0" i="0" dirty="0">
                    <a:latin typeface="+mj-lt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i="0" dirty="0">
                    <a:latin typeface="+mj-lt"/>
                  </a:rPr>
                  <a:t> having seen observations ahead and behind, what is the probability of being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b="0" i="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1600" b="0" i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1600" b="0" i="0" dirty="0">
                    <a:latin typeface="+mj-lt"/>
                  </a:rPr>
                  <a:t>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923B518-4CB7-4D3D-9196-9EDA6F322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44692" y="1020710"/>
                <a:ext cx="11502616" cy="3282524"/>
              </a:xfrm>
              <a:blipFill>
                <a:blip r:embed="rId3"/>
                <a:stretch>
                  <a:fillRect l="-848" t="-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B7D4C35-4255-4BF0-971E-EE6AA971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Algorithm: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1E8CC-A45B-4A59-AE18-011E9826B4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B22789-43A4-4491-89D4-32A622748B7E}"/>
                  </a:ext>
                </a:extLst>
              </p:cNvPr>
              <p:cNvSpPr txBox="1"/>
              <p:nvPr/>
            </p:nvSpPr>
            <p:spPr bwMode="gray">
              <a:xfrm>
                <a:off x="1084202" y="4398016"/>
                <a:ext cx="8563568" cy="23245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1" i="0" dirty="0">
                    <a:latin typeface="+mj-lt"/>
                  </a:rPr>
                  <a:t>Now how to aggregate these estimates in an iterative ways?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000" b="0" i="0" dirty="0">
                    <a:latin typeface="+mj-lt"/>
                  </a:rPr>
                  <a:t> , normalizing factor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2000" b="0" i="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B22789-43A4-4491-89D4-32A622748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4202" y="4398016"/>
                <a:ext cx="8563568" cy="2324547"/>
              </a:xfrm>
              <a:prstGeom prst="rect">
                <a:avLst/>
              </a:prstGeom>
              <a:blipFill>
                <a:blip r:embed="rId4"/>
                <a:stretch>
                  <a:fillRect l="-641" t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45963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9DC4EB-576B-4281-83C9-264EF345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Algorithm: Iterative Procedure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1C220-DE99-48C5-8D07-B7E195DB3F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912A36-8182-4309-B7A0-BFD892CD6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0" y="758388"/>
            <a:ext cx="5436690" cy="603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2108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1C082-3674-4F06-B63B-45048AD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BA794-C643-45A9-A0E6-E38ABBEDF7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/>
              <p:nvPr/>
            </p:nvSpPr>
            <p:spPr bwMode="gray">
              <a:xfrm>
                <a:off x="857468" y="1204011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57468" y="1204011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/>
              <p:nvPr/>
            </p:nvSpPr>
            <p:spPr bwMode="gray">
              <a:xfrm>
                <a:off x="1286957" y="2023766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6957" y="2023766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6C046D-3DA1-4CC9-A1E5-C90272EE10FF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 bwMode="gray">
          <a:xfrm>
            <a:off x="1182208" y="1836399"/>
            <a:ext cx="199863" cy="27997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301444"/>
                  </p:ext>
                </p:extLst>
              </p:nvPr>
            </p:nvGraphicFramePr>
            <p:xfrm>
              <a:off x="4366330" y="2603105"/>
              <a:ext cx="6332690" cy="36863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4670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en-US" b="1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1180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301444"/>
                  </p:ext>
                </p:extLst>
              </p:nvPr>
            </p:nvGraphicFramePr>
            <p:xfrm>
              <a:off x="4366330" y="2603105"/>
              <a:ext cx="6332690" cy="36863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4670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351" t="-2500" r="-503378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t="-2500" r="-400000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2027" t="-2500" r="-302703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9329" t="-2500" r="-200671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2703" t="-2500" r="-102027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8658" t="-2500" r="-1342" b="-67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109333" r="-599329" b="-6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209333" r="-599329" b="-5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309333" r="-599329" b="-4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409333" r="-599329" b="-3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509333" r="-599329" b="-2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609333" r="-599329" b="-1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709333" r="-599329" b="-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1180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/>
              <p:nvPr/>
            </p:nvSpPr>
            <p:spPr bwMode="gray">
              <a:xfrm>
                <a:off x="4191903" y="941053"/>
                <a:ext cx="6715885" cy="833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u="sng" dirty="0"/>
                  <a:t>Emission Matrix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endParaRPr lang="en-US" sz="2000" b="1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Probability that a given state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 will produce an observation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1600" b="0" i="0" u="none" strike="noStrike" baseline="0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91903" y="941053"/>
                <a:ext cx="6715885" cy="833961"/>
              </a:xfrm>
              <a:prstGeom prst="rect">
                <a:avLst/>
              </a:prstGeom>
              <a:blipFill>
                <a:blip r:embed="rId5"/>
                <a:stretch>
                  <a:fillRect l="-2361" t="-3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TextBox 139">
            <a:extLst>
              <a:ext uri="{FF2B5EF4-FFF2-40B4-BE49-F238E27FC236}">
                <a16:creationId xmlns:a16="http://schemas.microsoft.com/office/drawing/2014/main" id="{7E2761C2-15F9-4608-8514-53614874BFB5}"/>
              </a:ext>
            </a:extLst>
          </p:cNvPr>
          <p:cNvSpPr txBox="1"/>
          <p:nvPr/>
        </p:nvSpPr>
        <p:spPr bwMode="gray">
          <a:xfrm>
            <a:off x="7165693" y="2135830"/>
            <a:ext cx="1183189" cy="389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States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86C539-8BF3-413C-874F-15C7077D9E3C}"/>
              </a:ext>
            </a:extLst>
          </p:cNvPr>
          <p:cNvSpPr txBox="1"/>
          <p:nvPr/>
        </p:nvSpPr>
        <p:spPr bwMode="gray">
          <a:xfrm rot="16200000">
            <a:off x="3245329" y="4482481"/>
            <a:ext cx="1792192" cy="295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Observations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26594F-5DB7-4807-B6D9-AFAD26312A9E}"/>
              </a:ext>
            </a:extLst>
          </p:cNvPr>
          <p:cNvSpPr/>
          <p:nvPr/>
        </p:nvSpPr>
        <p:spPr bwMode="gray">
          <a:xfrm>
            <a:off x="5228492" y="2993291"/>
            <a:ext cx="1905939" cy="106289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346C54-359D-40B3-A07D-1C12AADAD602}"/>
              </a:ext>
            </a:extLst>
          </p:cNvPr>
          <p:cNvSpPr txBox="1"/>
          <p:nvPr/>
        </p:nvSpPr>
        <p:spPr bwMode="gray">
          <a:xfrm>
            <a:off x="4006953" y="1852297"/>
            <a:ext cx="2298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Intermittent cycle</a:t>
            </a:r>
            <a:endParaRPr lang="en-US" sz="14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641A7A2-B717-4C89-A584-25587149ECBB}"/>
              </a:ext>
            </a:extLst>
          </p:cNvPr>
          <p:cNvCxnSpPr>
            <a:cxnSpLocks/>
            <a:stCxn id="8" idx="1"/>
            <a:endCxn id="35" idx="2"/>
          </p:cNvCxnSpPr>
          <p:nvPr/>
        </p:nvCxnSpPr>
        <p:spPr bwMode="gray">
          <a:xfrm rot="10800000">
            <a:off x="5156314" y="2160074"/>
            <a:ext cx="72179" cy="1364664"/>
          </a:xfrm>
          <a:prstGeom prst="bentConnector2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4681469-750E-4130-936C-49F9080A182F}"/>
              </a:ext>
            </a:extLst>
          </p:cNvPr>
          <p:cNvSpPr/>
          <p:nvPr/>
        </p:nvSpPr>
        <p:spPr bwMode="gray">
          <a:xfrm>
            <a:off x="7944338" y="4402687"/>
            <a:ext cx="1882493" cy="102381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736A28A-0DF4-4A05-932C-26B1EECBE88F}"/>
              </a:ext>
            </a:extLst>
          </p:cNvPr>
          <p:cNvCxnSpPr>
            <a:cxnSpLocks/>
            <a:stCxn id="38" idx="1"/>
            <a:endCxn id="35" idx="2"/>
          </p:cNvCxnSpPr>
          <p:nvPr/>
        </p:nvCxnSpPr>
        <p:spPr bwMode="gray">
          <a:xfrm rot="10800000">
            <a:off x="5156314" y="2160075"/>
            <a:ext cx="2788025" cy="2754521"/>
          </a:xfrm>
          <a:prstGeom prst="bentConnector2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/>
              <p:nvPr/>
            </p:nvSpPr>
            <p:spPr bwMode="gray">
              <a:xfrm>
                <a:off x="426937" y="202813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6937" y="2028139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F1FE99-78C4-40AC-906F-74164CAB7BF1}"/>
              </a:ext>
            </a:extLst>
          </p:cNvPr>
          <p:cNvCxnSpPr>
            <a:cxnSpLocks/>
            <a:stCxn id="5" idx="4"/>
            <a:endCxn id="42" idx="7"/>
          </p:cNvCxnSpPr>
          <p:nvPr/>
        </p:nvCxnSpPr>
        <p:spPr bwMode="gray">
          <a:xfrm flipH="1">
            <a:off x="981303" y="1836399"/>
            <a:ext cx="200905" cy="28435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/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/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EC0887-DCCA-486E-B7BD-C3CCC6518994}"/>
              </a:ext>
            </a:extLst>
          </p:cNvPr>
          <p:cNvCxnSpPr>
            <a:cxnSpLocks/>
            <a:stCxn id="70" idx="4"/>
            <a:endCxn id="71" idx="0"/>
          </p:cNvCxnSpPr>
          <p:nvPr/>
        </p:nvCxnSpPr>
        <p:spPr bwMode="gray">
          <a:xfrm flipH="1">
            <a:off x="1364019" y="3385641"/>
            <a:ext cx="427055" cy="27665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/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BB087A-19F0-44EA-BCAC-8E930BD93C00}"/>
              </a:ext>
            </a:extLst>
          </p:cNvPr>
          <p:cNvCxnSpPr>
            <a:cxnSpLocks/>
            <a:stCxn id="70" idx="4"/>
            <a:endCxn id="73" idx="7"/>
          </p:cNvCxnSpPr>
          <p:nvPr/>
        </p:nvCxnSpPr>
        <p:spPr bwMode="gray">
          <a:xfrm flipH="1">
            <a:off x="733625" y="3385641"/>
            <a:ext cx="1057449" cy="373643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/>
              <p:nvPr/>
            </p:nvSpPr>
            <p:spPr bwMode="gray">
              <a:xfrm>
                <a:off x="1808860" y="366633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08860" y="3666339"/>
                <a:ext cx="649480" cy="63238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/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6A0AB1E-32BA-4912-AE9F-281C6BDA19F4}"/>
              </a:ext>
            </a:extLst>
          </p:cNvPr>
          <p:cNvCxnSpPr>
            <a:cxnSpLocks/>
            <a:stCxn id="70" idx="4"/>
            <a:endCxn id="76" idx="0"/>
          </p:cNvCxnSpPr>
          <p:nvPr/>
        </p:nvCxnSpPr>
        <p:spPr bwMode="gray">
          <a:xfrm>
            <a:off x="1791074" y="3385641"/>
            <a:ext cx="342526" cy="28069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B5B0E6-D4A1-431D-8449-24BDD2D35DBE}"/>
              </a:ext>
            </a:extLst>
          </p:cNvPr>
          <p:cNvCxnSpPr>
            <a:cxnSpLocks/>
            <a:stCxn id="70" idx="4"/>
            <a:endCxn id="77" idx="0"/>
          </p:cNvCxnSpPr>
          <p:nvPr/>
        </p:nvCxnSpPr>
        <p:spPr bwMode="gray">
          <a:xfrm>
            <a:off x="1791074" y="3385641"/>
            <a:ext cx="1118743" cy="314062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09B7A7C-E0A4-4FD3-8228-71251209486E}"/>
              </a:ext>
            </a:extLst>
          </p:cNvPr>
          <p:cNvSpPr/>
          <p:nvPr/>
        </p:nvSpPr>
        <p:spPr bwMode="gray">
          <a:xfrm>
            <a:off x="9730153" y="3048000"/>
            <a:ext cx="1041045" cy="52659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3C24A7-6A1D-454F-8DCE-2A935E82A295}"/>
              </a:ext>
            </a:extLst>
          </p:cNvPr>
          <p:cNvSpPr txBox="1"/>
          <p:nvPr/>
        </p:nvSpPr>
        <p:spPr bwMode="gray">
          <a:xfrm>
            <a:off x="10187096" y="1815952"/>
            <a:ext cx="1577967" cy="52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</a:rPr>
              <a:t>Effect of Failure Masking</a:t>
            </a:r>
            <a:endParaRPr lang="en-US" sz="1400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16B79AA-89F6-4E7B-89AA-A5DED12E53F0}"/>
              </a:ext>
            </a:extLst>
          </p:cNvPr>
          <p:cNvCxnSpPr>
            <a:cxnSpLocks/>
            <a:stCxn id="94" idx="3"/>
            <a:endCxn id="95" idx="2"/>
          </p:cNvCxnSpPr>
          <p:nvPr/>
        </p:nvCxnSpPr>
        <p:spPr bwMode="gray">
          <a:xfrm flipV="1">
            <a:off x="10771198" y="2342548"/>
            <a:ext cx="204882" cy="968750"/>
          </a:xfrm>
          <a:prstGeom prst="bentConnector2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/>
              <p:nvPr/>
            </p:nvSpPr>
            <p:spPr bwMode="gray">
              <a:xfrm>
                <a:off x="925800" y="45326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25800" y="4532624"/>
                <a:ext cx="649480" cy="63238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/>
              <p:nvPr/>
            </p:nvSpPr>
            <p:spPr bwMode="gray">
              <a:xfrm>
                <a:off x="1250540" y="547683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50540" y="5476833"/>
                <a:ext cx="649480" cy="6323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56D50AC-4510-4CD9-8498-7AFD5CDE931B}"/>
              </a:ext>
            </a:extLst>
          </p:cNvPr>
          <p:cNvCxnSpPr>
            <a:cxnSpLocks/>
            <a:stCxn id="102" idx="4"/>
            <a:endCxn id="103" idx="0"/>
          </p:cNvCxnSpPr>
          <p:nvPr/>
        </p:nvCxnSpPr>
        <p:spPr bwMode="gray">
          <a:xfrm>
            <a:off x="1250540" y="5165012"/>
            <a:ext cx="324740" cy="31182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/>
              <p:nvPr/>
            </p:nvSpPr>
            <p:spPr bwMode="gray">
              <a:xfrm>
                <a:off x="390520" y="5481206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0520" y="5481206"/>
                <a:ext cx="649480" cy="6323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2D63516-56D1-492A-A572-C4FEDF8A6A45}"/>
              </a:ext>
            </a:extLst>
          </p:cNvPr>
          <p:cNvCxnSpPr>
            <a:cxnSpLocks/>
            <a:stCxn id="102" idx="4"/>
            <a:endCxn id="105" idx="7"/>
          </p:cNvCxnSpPr>
          <p:nvPr/>
        </p:nvCxnSpPr>
        <p:spPr bwMode="gray">
          <a:xfrm flipH="1">
            <a:off x="944886" y="5165012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2C90AB4-0625-42A2-AB7C-85C328D616DB}"/>
                  </a:ext>
                </a:extLst>
              </p:cNvPr>
              <p:cNvSpPr/>
              <p:nvPr/>
            </p:nvSpPr>
            <p:spPr bwMode="gray">
              <a:xfrm>
                <a:off x="2641036" y="4536155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2C90AB4-0625-42A2-AB7C-85C328D61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41036" y="4536155"/>
                <a:ext cx="649480" cy="6323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9EFDEAF-F540-4B1D-9ACE-BCFF66C0CCB9}"/>
                  </a:ext>
                </a:extLst>
              </p:cNvPr>
              <p:cNvSpPr/>
              <p:nvPr/>
            </p:nvSpPr>
            <p:spPr bwMode="gray">
              <a:xfrm>
                <a:off x="3340540" y="542650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9EFDEAF-F540-4B1D-9ACE-BCFF66C0C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40540" y="5426503"/>
                <a:ext cx="649480" cy="63238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362920D-2538-42D7-858B-A77B44BA3838}"/>
              </a:ext>
            </a:extLst>
          </p:cNvPr>
          <p:cNvCxnSpPr>
            <a:cxnSpLocks/>
            <a:stCxn id="113" idx="4"/>
            <a:endCxn id="114" idx="0"/>
          </p:cNvCxnSpPr>
          <p:nvPr/>
        </p:nvCxnSpPr>
        <p:spPr bwMode="gray">
          <a:xfrm>
            <a:off x="2965776" y="5168543"/>
            <a:ext cx="699504" cy="257960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16E1341-D4C5-492A-A43C-86967070F862}"/>
                  </a:ext>
                </a:extLst>
              </p:cNvPr>
              <p:cNvSpPr/>
              <p:nvPr/>
            </p:nvSpPr>
            <p:spPr bwMode="gray">
              <a:xfrm>
                <a:off x="2105756" y="5484737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16E1341-D4C5-492A-A43C-86967070F8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5756" y="5484737"/>
                <a:ext cx="649480" cy="63238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DB90885-D643-48B2-B755-E43FE240C5F6}"/>
              </a:ext>
            </a:extLst>
          </p:cNvPr>
          <p:cNvCxnSpPr>
            <a:cxnSpLocks/>
            <a:stCxn id="113" idx="4"/>
            <a:endCxn id="116" idx="7"/>
          </p:cNvCxnSpPr>
          <p:nvPr/>
        </p:nvCxnSpPr>
        <p:spPr bwMode="gray">
          <a:xfrm flipH="1">
            <a:off x="2660122" y="5168543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C3E9B6C-3921-4BE4-A515-93BE9DD50C11}"/>
                  </a:ext>
                </a:extLst>
              </p:cNvPr>
              <p:cNvSpPr/>
              <p:nvPr/>
            </p:nvSpPr>
            <p:spPr bwMode="gray">
              <a:xfrm>
                <a:off x="2755236" y="5973282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C3E9B6C-3921-4BE4-A515-93BE9DD50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5236" y="5973282"/>
                <a:ext cx="649480" cy="63238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E2AED60-CCEB-4397-BC81-3C1C814E2DF7}"/>
              </a:ext>
            </a:extLst>
          </p:cNvPr>
          <p:cNvCxnSpPr>
            <a:cxnSpLocks/>
            <a:stCxn id="113" idx="4"/>
            <a:endCxn id="135" idx="0"/>
          </p:cNvCxnSpPr>
          <p:nvPr/>
        </p:nvCxnSpPr>
        <p:spPr bwMode="gray">
          <a:xfrm>
            <a:off x="2965776" y="5168543"/>
            <a:ext cx="114200" cy="80473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4395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5" grpId="0"/>
      <p:bldP spid="38" grpId="0" animBg="1"/>
      <p:bldP spid="9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1C082-3674-4F06-B63B-45048AD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Emission Scenarios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/>
              <p:nvPr/>
            </p:nvSpPr>
            <p:spPr bwMode="gray">
              <a:xfrm>
                <a:off x="1506108" y="102148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06108" y="1021485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/>
              <p:nvPr/>
            </p:nvSpPr>
            <p:spPr bwMode="gray">
              <a:xfrm>
                <a:off x="1935597" y="1841240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35597" y="1841240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6C046D-3DA1-4CC9-A1E5-C90272EE10FF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 bwMode="gray">
          <a:xfrm>
            <a:off x="1830848" y="1653873"/>
            <a:ext cx="199863" cy="27997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/>
              <p:nvPr/>
            </p:nvSpPr>
            <p:spPr bwMode="gray">
              <a:xfrm>
                <a:off x="1075577" y="184561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75577" y="1845613"/>
                <a:ext cx="649480" cy="6323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F1FE99-78C4-40AC-906F-74164CAB7BF1}"/>
              </a:ext>
            </a:extLst>
          </p:cNvPr>
          <p:cNvCxnSpPr>
            <a:cxnSpLocks/>
            <a:stCxn id="5" idx="4"/>
            <a:endCxn id="42" idx="7"/>
          </p:cNvCxnSpPr>
          <p:nvPr/>
        </p:nvCxnSpPr>
        <p:spPr bwMode="gray">
          <a:xfrm flipH="1">
            <a:off x="1629943" y="1653873"/>
            <a:ext cx="200905" cy="28435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/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/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EC0887-DCCA-486E-B7BD-C3CCC6518994}"/>
              </a:ext>
            </a:extLst>
          </p:cNvPr>
          <p:cNvCxnSpPr>
            <a:cxnSpLocks/>
            <a:stCxn id="70" idx="4"/>
            <a:endCxn id="71" idx="0"/>
          </p:cNvCxnSpPr>
          <p:nvPr/>
        </p:nvCxnSpPr>
        <p:spPr bwMode="gray">
          <a:xfrm flipH="1">
            <a:off x="1364019" y="3385641"/>
            <a:ext cx="427055" cy="27665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/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BB087A-19F0-44EA-BCAC-8E930BD93C00}"/>
              </a:ext>
            </a:extLst>
          </p:cNvPr>
          <p:cNvCxnSpPr>
            <a:cxnSpLocks/>
            <a:stCxn id="70" idx="4"/>
            <a:endCxn id="73" idx="7"/>
          </p:cNvCxnSpPr>
          <p:nvPr/>
        </p:nvCxnSpPr>
        <p:spPr bwMode="gray">
          <a:xfrm flipH="1">
            <a:off x="733625" y="3385641"/>
            <a:ext cx="1057449" cy="373643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/>
              <p:nvPr/>
            </p:nvSpPr>
            <p:spPr bwMode="gray">
              <a:xfrm>
                <a:off x="1808860" y="366633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08860" y="3666339"/>
                <a:ext cx="649480" cy="63238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/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6A0AB1E-32BA-4912-AE9F-281C6BDA19F4}"/>
              </a:ext>
            </a:extLst>
          </p:cNvPr>
          <p:cNvCxnSpPr>
            <a:cxnSpLocks/>
            <a:stCxn id="70" idx="4"/>
            <a:endCxn id="76" idx="0"/>
          </p:cNvCxnSpPr>
          <p:nvPr/>
        </p:nvCxnSpPr>
        <p:spPr bwMode="gray">
          <a:xfrm>
            <a:off x="1791074" y="3385641"/>
            <a:ext cx="342526" cy="28069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B5B0E6-D4A1-431D-8449-24BDD2D35DBE}"/>
              </a:ext>
            </a:extLst>
          </p:cNvPr>
          <p:cNvCxnSpPr>
            <a:cxnSpLocks/>
            <a:stCxn id="70" idx="4"/>
            <a:endCxn id="77" idx="0"/>
          </p:cNvCxnSpPr>
          <p:nvPr/>
        </p:nvCxnSpPr>
        <p:spPr bwMode="gray">
          <a:xfrm>
            <a:off x="1791074" y="3385641"/>
            <a:ext cx="1118743" cy="314062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/>
              <p:nvPr/>
            </p:nvSpPr>
            <p:spPr bwMode="gray">
              <a:xfrm>
                <a:off x="1466334" y="46669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66334" y="4666924"/>
                <a:ext cx="649480" cy="63238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/>
              <p:nvPr/>
            </p:nvSpPr>
            <p:spPr bwMode="gray">
              <a:xfrm>
                <a:off x="1791074" y="561113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1074" y="5611133"/>
                <a:ext cx="649480" cy="63238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56D50AC-4510-4CD9-8498-7AFD5CDE931B}"/>
              </a:ext>
            </a:extLst>
          </p:cNvPr>
          <p:cNvCxnSpPr>
            <a:cxnSpLocks/>
            <a:stCxn id="102" idx="4"/>
            <a:endCxn id="103" idx="0"/>
          </p:cNvCxnSpPr>
          <p:nvPr/>
        </p:nvCxnSpPr>
        <p:spPr bwMode="gray">
          <a:xfrm>
            <a:off x="1791074" y="5299312"/>
            <a:ext cx="324740" cy="31182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/>
              <p:nvPr/>
            </p:nvSpPr>
            <p:spPr bwMode="gray">
              <a:xfrm>
                <a:off x="931054" y="5615506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31054" y="5615506"/>
                <a:ext cx="649480" cy="63238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2D63516-56D1-492A-A572-C4FEDF8A6A45}"/>
              </a:ext>
            </a:extLst>
          </p:cNvPr>
          <p:cNvCxnSpPr>
            <a:cxnSpLocks/>
            <a:stCxn id="102" idx="4"/>
            <a:endCxn id="105" idx="7"/>
          </p:cNvCxnSpPr>
          <p:nvPr/>
        </p:nvCxnSpPr>
        <p:spPr bwMode="gray">
          <a:xfrm flipH="1">
            <a:off x="1485420" y="5299312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DC7A682-CD24-44C7-85C3-CD44C4984126}"/>
                  </a:ext>
                </a:extLst>
              </p:cNvPr>
              <p:cNvSpPr/>
              <p:nvPr/>
            </p:nvSpPr>
            <p:spPr bwMode="gray">
              <a:xfrm>
                <a:off x="6611727" y="2717383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DC7A682-CD24-44C7-85C3-CD44C4984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11727" y="2717383"/>
                <a:ext cx="649480" cy="6323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1F08323-91C4-4223-BEEF-B3ABD2B770CD}"/>
                  </a:ext>
                </a:extLst>
              </p:cNvPr>
              <p:cNvSpPr/>
              <p:nvPr/>
            </p:nvSpPr>
            <p:spPr bwMode="gray">
              <a:xfrm>
                <a:off x="6629513" y="3692681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1F08323-91C4-4223-BEEF-B3ABD2B77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29513" y="3692681"/>
                <a:ext cx="649480" cy="6323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15C1B8-CB48-42C3-A32B-3A909989F00B}"/>
              </a:ext>
            </a:extLst>
          </p:cNvPr>
          <p:cNvCxnSpPr>
            <a:cxnSpLocks/>
            <a:stCxn id="40" idx="4"/>
            <a:endCxn id="41" idx="0"/>
          </p:cNvCxnSpPr>
          <p:nvPr/>
        </p:nvCxnSpPr>
        <p:spPr bwMode="gray">
          <a:xfrm>
            <a:off x="6936467" y="3349771"/>
            <a:ext cx="17786" cy="342910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748ACF5-CB0E-4D99-AA8D-4EAC39855E43}"/>
                  </a:ext>
                </a:extLst>
              </p:cNvPr>
              <p:cNvSpPr/>
              <p:nvPr/>
            </p:nvSpPr>
            <p:spPr bwMode="gray">
              <a:xfrm>
                <a:off x="5856456" y="3692681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748ACF5-CB0E-4D99-AA8D-4EAC39855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56456" y="3692681"/>
                <a:ext cx="649480" cy="6323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83FB59-68D3-4210-8939-38785285B8CB}"/>
              </a:ext>
            </a:extLst>
          </p:cNvPr>
          <p:cNvCxnSpPr>
            <a:cxnSpLocks/>
            <a:stCxn id="40" idx="4"/>
            <a:endCxn id="44" idx="7"/>
          </p:cNvCxnSpPr>
          <p:nvPr/>
        </p:nvCxnSpPr>
        <p:spPr bwMode="gray">
          <a:xfrm flipH="1">
            <a:off x="6410822" y="3349771"/>
            <a:ext cx="525645" cy="43552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4242F3D-B552-4874-AAFF-D70DD48A09C4}"/>
                  </a:ext>
                </a:extLst>
              </p:cNvPr>
              <p:cNvSpPr/>
              <p:nvPr/>
            </p:nvSpPr>
            <p:spPr bwMode="gray">
              <a:xfrm>
                <a:off x="7402570" y="3692681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4242F3D-B552-4874-AAFF-D70DD48A0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02570" y="3692681"/>
                <a:ext cx="649480" cy="63238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09FAFD-F5F9-469C-BEDB-AA49B3B6215C}"/>
              </a:ext>
            </a:extLst>
          </p:cNvPr>
          <p:cNvCxnSpPr>
            <a:cxnSpLocks/>
            <a:stCxn id="40" idx="4"/>
            <a:endCxn id="47" idx="1"/>
          </p:cNvCxnSpPr>
          <p:nvPr/>
        </p:nvCxnSpPr>
        <p:spPr bwMode="gray">
          <a:xfrm>
            <a:off x="6936467" y="3349771"/>
            <a:ext cx="561217" cy="43552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213B6AC-5106-40F0-85CD-5FF5575E4EFE}"/>
                  </a:ext>
                </a:extLst>
              </p:cNvPr>
              <p:cNvSpPr/>
              <p:nvPr/>
            </p:nvSpPr>
            <p:spPr bwMode="gray">
              <a:xfrm>
                <a:off x="6611727" y="1076780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213B6AC-5106-40F0-85CD-5FF5575E4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11727" y="1076780"/>
                <a:ext cx="649480" cy="63238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6E5AE43-A3AD-4512-B07F-9A5A67F4C8CC}"/>
                  </a:ext>
                </a:extLst>
              </p:cNvPr>
              <p:cNvSpPr/>
              <p:nvPr/>
            </p:nvSpPr>
            <p:spPr bwMode="gray">
              <a:xfrm>
                <a:off x="7041216" y="1896535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6E5AE43-A3AD-4512-B07F-9A5A67F4C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41216" y="1896535"/>
                <a:ext cx="649480" cy="63238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AC749E-41C5-46C2-82B7-6EEC1B79854C}"/>
              </a:ext>
            </a:extLst>
          </p:cNvPr>
          <p:cNvCxnSpPr>
            <a:cxnSpLocks/>
            <a:stCxn id="50" idx="4"/>
            <a:endCxn id="51" idx="1"/>
          </p:cNvCxnSpPr>
          <p:nvPr/>
        </p:nvCxnSpPr>
        <p:spPr bwMode="gray">
          <a:xfrm>
            <a:off x="6936467" y="1709168"/>
            <a:ext cx="199863" cy="27997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8B4F33A-B871-4247-B2AF-B8070CB30BA0}"/>
                  </a:ext>
                </a:extLst>
              </p:cNvPr>
              <p:cNvSpPr/>
              <p:nvPr/>
            </p:nvSpPr>
            <p:spPr bwMode="gray">
              <a:xfrm>
                <a:off x="6181196" y="1900908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8B4F33A-B871-4247-B2AF-B8070CB30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81196" y="1900908"/>
                <a:ext cx="649480" cy="632388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935B03-7C9A-4514-B155-ADD69FBD3290}"/>
              </a:ext>
            </a:extLst>
          </p:cNvPr>
          <p:cNvCxnSpPr>
            <a:cxnSpLocks/>
            <a:stCxn id="50" idx="4"/>
            <a:endCxn id="53" idx="7"/>
          </p:cNvCxnSpPr>
          <p:nvPr/>
        </p:nvCxnSpPr>
        <p:spPr bwMode="gray">
          <a:xfrm flipH="1">
            <a:off x="6735562" y="1709168"/>
            <a:ext cx="200905" cy="28435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B543B71-B995-4FD3-8938-0B9096F0934D}"/>
                  </a:ext>
                </a:extLst>
              </p:cNvPr>
              <p:cNvSpPr/>
              <p:nvPr/>
            </p:nvSpPr>
            <p:spPr bwMode="gray">
              <a:xfrm>
                <a:off x="6811590" y="4535872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B543B71-B995-4FD3-8938-0B9096F09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11590" y="4535872"/>
                <a:ext cx="649480" cy="63238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3A9812B-728E-4CD4-98E4-0B5FB2916A0A}"/>
                  </a:ext>
                </a:extLst>
              </p:cNvPr>
              <p:cNvSpPr/>
              <p:nvPr/>
            </p:nvSpPr>
            <p:spPr bwMode="gray">
              <a:xfrm>
                <a:off x="7511094" y="5426220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3A9812B-728E-4CD4-98E4-0B5FB2916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11094" y="5426220"/>
                <a:ext cx="649480" cy="63238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2EBA1E9-9DDB-486B-897E-55AE3CF43F64}"/>
              </a:ext>
            </a:extLst>
          </p:cNvPr>
          <p:cNvCxnSpPr>
            <a:cxnSpLocks/>
            <a:stCxn id="78" idx="4"/>
            <a:endCxn id="79" idx="0"/>
          </p:cNvCxnSpPr>
          <p:nvPr/>
        </p:nvCxnSpPr>
        <p:spPr bwMode="gray">
          <a:xfrm>
            <a:off x="7136330" y="5168260"/>
            <a:ext cx="699504" cy="257960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8595FD6-2C7B-4D22-97C1-419F06F34861}"/>
                  </a:ext>
                </a:extLst>
              </p:cNvPr>
              <p:cNvSpPr/>
              <p:nvPr/>
            </p:nvSpPr>
            <p:spPr bwMode="gray">
              <a:xfrm>
                <a:off x="6276310" y="5484454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8595FD6-2C7B-4D22-97C1-419F06F34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76310" y="5484454"/>
                <a:ext cx="649480" cy="632388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009C5D7-2E23-46A4-952B-AD4EF1A2BB47}"/>
              </a:ext>
            </a:extLst>
          </p:cNvPr>
          <p:cNvCxnSpPr>
            <a:cxnSpLocks/>
            <a:stCxn id="78" idx="4"/>
            <a:endCxn id="82" idx="7"/>
          </p:cNvCxnSpPr>
          <p:nvPr/>
        </p:nvCxnSpPr>
        <p:spPr bwMode="gray">
          <a:xfrm flipH="1">
            <a:off x="6830676" y="5168260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DAACBF9-861D-4492-9E56-0068C0D8C60F}"/>
                  </a:ext>
                </a:extLst>
              </p:cNvPr>
              <p:cNvSpPr/>
              <p:nvPr/>
            </p:nvSpPr>
            <p:spPr bwMode="gray">
              <a:xfrm>
                <a:off x="6925790" y="597299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DAACBF9-861D-4492-9E56-0068C0D8C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25790" y="5972999"/>
                <a:ext cx="649480" cy="632388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287D9DA-B597-4667-B5FE-79DCFB709772}"/>
              </a:ext>
            </a:extLst>
          </p:cNvPr>
          <p:cNvCxnSpPr>
            <a:cxnSpLocks/>
            <a:stCxn id="78" idx="4"/>
            <a:endCxn id="85" idx="0"/>
          </p:cNvCxnSpPr>
          <p:nvPr/>
        </p:nvCxnSpPr>
        <p:spPr bwMode="gray">
          <a:xfrm>
            <a:off x="7136330" y="5168260"/>
            <a:ext cx="114200" cy="80473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47293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22069C-D6F9-450B-BEE1-B298C701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12721-141B-4322-AEE9-AD1B1EA9F6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81961-5DC2-40EC-93F0-93D264C55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43"/>
          <a:stretch/>
        </p:blipFill>
        <p:spPr>
          <a:xfrm>
            <a:off x="1438710" y="1328615"/>
            <a:ext cx="7681844" cy="4468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09F996-7040-4339-83EC-5C6A5B2D9A39}"/>
              </a:ext>
            </a:extLst>
          </p:cNvPr>
          <p:cNvSpPr txBox="1"/>
          <p:nvPr/>
        </p:nvSpPr>
        <p:spPr bwMode="gray">
          <a:xfrm>
            <a:off x="43733" y="6487288"/>
            <a:ext cx="91694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https://www.inf.ed.ac.uk/teaching/courses/asr/2017-18/asr03-hmmgmm-handout.</a:t>
            </a:r>
            <a:r>
              <a:rPr lang="en-US" sz="1100" dirty="0"/>
              <a:t>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032304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D9C820-AAE1-4FCE-9B15-E7B93F4B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Tool: Hmm Learn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9C1CD-884E-444E-908F-ADABEB8294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5DEB5E-FC90-4B48-89C2-B0225F62D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8" y="1103109"/>
            <a:ext cx="8686800" cy="30067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7F577F-54AF-43FB-8908-74FACBD43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82" y="4655348"/>
            <a:ext cx="8759536" cy="11537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84C342-2D8E-4B18-8C21-A6CAA46296A0}"/>
              </a:ext>
            </a:extLst>
          </p:cNvPr>
          <p:cNvSpPr txBox="1"/>
          <p:nvPr/>
        </p:nvSpPr>
        <p:spPr bwMode="gray">
          <a:xfrm>
            <a:off x="363681" y="835902"/>
            <a:ext cx="5288973" cy="545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dirty="0"/>
              <a:t>Initializing and Sampling a Model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BDE3B2-979E-4B2F-B252-ABCA8B5E8D38}"/>
              </a:ext>
            </a:extLst>
          </p:cNvPr>
          <p:cNvSpPr txBox="1"/>
          <p:nvPr/>
        </p:nvSpPr>
        <p:spPr bwMode="gray">
          <a:xfrm>
            <a:off x="422564" y="4392734"/>
            <a:ext cx="3958936" cy="545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dirty="0"/>
              <a:t>Learning </a:t>
            </a:r>
          </a:p>
        </p:txBody>
      </p:sp>
    </p:spTree>
    <p:extLst>
      <p:ext uri="{BB962C8B-B14F-4D97-AF65-F5344CB8AC3E}">
        <p14:creationId xmlns:p14="http://schemas.microsoft.com/office/powerpoint/2010/main" val="35040144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5925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1.</a:t>
                </a:r>
                <a:r>
                  <a:rPr lang="en-US" dirty="0"/>
                  <a:t> Apply the Baum-Welch algorithm </a:t>
                </a:r>
                <a:r>
                  <a:rPr lang="en-US" b="1" dirty="0"/>
                  <a:t>to learn a model </a:t>
                </a:r>
                <a:r>
                  <a:rPr lang="en-US" dirty="0"/>
                  <a:t>that allows to predict the traces of observations produced by your DTMC</a:t>
                </a:r>
              </a:p>
              <a:p>
                <a:pPr marL="0" indent="0">
                  <a:buNone/>
                </a:pPr>
                <a:r>
                  <a:rPr lang="en-US" dirty="0"/>
                  <a:t>Use the learned model to answer the following questions.</a:t>
                </a:r>
              </a:p>
              <a:p>
                <a:pPr marL="0" indent="0">
                  <a:buNone/>
                </a:pPr>
                <a:r>
                  <a:rPr lang="en-US" b="1" dirty="0"/>
                  <a:t>2</a:t>
                </a:r>
                <a:r>
                  <a:rPr lang="en-US" dirty="0"/>
                  <a:t> What is the probability that your model has generated the following sequence of observations:</a:t>
                </a:r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Intermittent failure in component-1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Intermittent failure in component-2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Failure cascade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Failure cascade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Failure masking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3</a:t>
                </a:r>
                <a:r>
                  <a:rPr lang="en-US" dirty="0"/>
                  <a:t> What is the most probable sequence of states for each of the five  above observations?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592539"/>
              </a:xfrm>
              <a:blipFill>
                <a:blip r:embed="rId2"/>
                <a:stretch>
                  <a:fillRect l="-1275" t="-1195" b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EC84B1-6782-4A15-89B7-DC5BD1DA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1C839-59AA-4B42-A61B-960C2AF136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5451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D7BAC9-4258-454D-8D85-3748634428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42462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Apply the Baum-Welch algorithm to learn a model for your </a:t>
            </a:r>
            <a:r>
              <a:rPr lang="en-US" dirty="0" err="1"/>
              <a:t>mRubis</a:t>
            </a:r>
            <a:r>
              <a:rPr lang="en-US" dirty="0"/>
              <a:t> scenario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Generate a sequence of observations from your DTMC that correspond to the three scenarios:</a:t>
            </a:r>
          </a:p>
          <a:p>
            <a:pPr lvl="1"/>
            <a:r>
              <a:rPr lang="en-US" dirty="0"/>
              <a:t>Intermittent failure</a:t>
            </a:r>
          </a:p>
          <a:p>
            <a:pPr lvl="1"/>
            <a:r>
              <a:rPr lang="en-US" dirty="0"/>
              <a:t>Failure cascade</a:t>
            </a:r>
          </a:p>
          <a:p>
            <a:pPr lvl="1"/>
            <a:r>
              <a:rPr lang="en-US" dirty="0"/>
              <a:t>Failure masking</a:t>
            </a:r>
          </a:p>
          <a:p>
            <a:pPr marL="0" indent="0">
              <a:buNone/>
            </a:pPr>
            <a:r>
              <a:rPr lang="en-US" dirty="0"/>
              <a:t>Use your learned model to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Compute the probability of each scenario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Estimate the sequence of states that most probably generated each observation trace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82B45D-EF29-45BB-8FFB-E2E7481A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0D36A-FDB9-4ED2-B3C6-00795897E3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3739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F51E226-9CE6-4F6E-A75B-58380C02230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4" y="869871"/>
                <a:ext cx="11474451" cy="5656933"/>
              </a:xfrm>
            </p:spPr>
            <p:txBody>
              <a:bodyPr/>
              <a:lstStyle/>
              <a:p>
                <a:pPr marL="102906" indent="0" rtl="0" font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dirty="0">
                    <a:effectLst/>
                    <a:latin typeface="Calibri" panose="020F0502020204030204" pitchFamily="34" charset="0"/>
                  </a:rPr>
                  <a:t>1. What is the probability that a model generated a sequence of observations?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x-IV_mathan" sz="180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x-IV_mathan" sz="18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x-IV_mathan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latin typeface="Cambria Math" panose="02040503050406030204" pitchFamily="18" charset="0"/>
                        </a:rPr>
                        <m:t>…→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x-IV_mathan" sz="180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→…→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supHide m:val="on"/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2. What is the probability of seeing the sequence of observations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and sequence of states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?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Chain Rule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Expression of seeing a particular sequence of observations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given sequence of states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and model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: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𝑠𝑇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Expression of seeing a particular sequence of states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given a model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: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𝑠𝑇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𝑠𝑇</m:t>
                          </m:r>
                        </m:sub>
                      </m:sSub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x-IV_matha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x-IV_mathan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x-IV_mathan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𝑝𝑒𝑟𝑚𝑢𝑡𝑎𝑡𝑖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𝑡𝑎𝑡𝑒𝑠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F51E226-9CE6-4F6E-A75B-58380C022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4" y="869871"/>
                <a:ext cx="11474451" cy="5656933"/>
              </a:xfrm>
              <a:blipFill>
                <a:blip r:embed="rId2"/>
                <a:stretch>
                  <a:fillRect l="-1275" t="-4095" b="-18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74E112D-7FE8-454B-B928-2A77F0EC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derivations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683AF-8E76-47F1-B07E-419DB5F713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7324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7298B1A-F89E-4139-BF2A-D65DA21D96D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554341"/>
              </a:xfrm>
            </p:spPr>
            <p:txBody>
              <a:bodyPr/>
              <a:lstStyle/>
              <a:p>
                <a:pPr marL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sz="1800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e>
                            <m:sSub>
                              <m:sSubPr>
                                <m:ctrlPr>
                                  <a:rPr lang="x-IV_mathan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x-IV_mathan" sz="1800"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x-IV_mathan" sz="18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𝑤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h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𝑒𝑟𝑒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𝑝𝑒𝑟𝑚𝑢𝑡𝑎𝑡</m:t>
                    </m:r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io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𝑛𝑠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s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𝑡𝑎𝑡𝑒𝑠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Intractable! , given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observations and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states, we get: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State sequences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Multiplications per state =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Total summations and multiplications = (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−1)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observations and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states, we get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2∗6−1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11∗4096+4096−1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=49152</m:t>
                    </m:r>
                  </m:oMath>
                </a14:m>
                <a:r>
                  <a:rPr lang="x-IV_mathan" sz="1800" i="1" dirty="0">
                    <a:effectLst/>
                    <a:latin typeface="Cambria Math" panose="02040503050406030204" pitchFamily="18" charset="0"/>
                  </a:rPr>
                  <a:t> summation and multiplications</a:t>
                </a:r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18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3=54</m:t>
                    </m:r>
                  </m:oMath>
                </a14:m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=18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2=36</m:t>
                    </m:r>
                  </m:oMath>
                </a14:m>
                <a:endParaRPr lang="en-US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x-IV_mathan" sz="1800" dirty="0">
                    <a:effectLst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2∗54−1</m:t>
                        </m:r>
                      </m:e>
                    </m:d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36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54</m:t>
                        </m:r>
                      </m:sup>
                    </m:sSup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36</m:t>
                            </m:r>
                          </m:e>
                          <m:sup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54</m:t>
                            </m:r>
                          </m:sup>
                        </m:s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br>
                  <a:rPr lang="x-IV_mathan" sz="1800" dirty="0">
                    <a:effectLst/>
                    <a:latin typeface="Cambria Math" panose="02040503050406030204" pitchFamily="18" charset="0"/>
                  </a:rPr>
                </a:br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108∗1.09∗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84</m:t>
                        </m:r>
                      </m:sup>
                    </m:sSup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+1.09∗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84</m:t>
                        </m:r>
                      </m:sup>
                    </m:sSup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−1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86</m:t>
                        </m:r>
                      </m:sup>
                    </m:sSup>
                  </m:oMath>
                </a14:m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x-IV_mathan" sz="1800" i="1" dirty="0">
                    <a:latin typeface="Cambria Math" panose="02040503050406030204" pitchFamily="18" charset="0"/>
                  </a:rPr>
                  <a:t>summation and multiplications</a:t>
                </a:r>
                <a:endParaRPr lang="x-IV_mathan" sz="1800" i="1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7298B1A-F89E-4139-BF2A-D65DA21D9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554341"/>
              </a:xfrm>
              <a:blipFill>
                <a:blip r:embed="rId3"/>
                <a:stretch>
                  <a:fillRect l="-1221" t="-8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424D012F-55E8-4328-9C17-1C6344044C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424D012F-55E8-4328-9C17-1C6344044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259" b="-35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14A8A-B7CC-4530-9BC0-15A1B122AD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53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F6FB-0C0E-4D53-8E4D-61CBF190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Models for sequential data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6C49F-72EA-4A2D-9F67-53C1E6F68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136" y="1785257"/>
            <a:ext cx="7344183" cy="3647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CDB0B5-F8DD-4D73-9175-60C22903F2D1}"/>
              </a:ext>
            </a:extLst>
          </p:cNvPr>
          <p:cNvSpPr txBox="1"/>
          <p:nvPr/>
        </p:nvSpPr>
        <p:spPr bwMode="gray">
          <a:xfrm>
            <a:off x="4841965" y="5495760"/>
            <a:ext cx="1018903" cy="2177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200" u="sng" dirty="0"/>
              <a:t>source:</a:t>
            </a:r>
            <a:r>
              <a:rPr lang="pt-BR" sz="1200" dirty="0"/>
              <a:t> </a:t>
            </a:r>
            <a:endParaRPr lang="en-US" sz="1200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9C1FAD-5A34-433B-9347-F3A3E3044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476" y="5433167"/>
            <a:ext cx="32956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74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08AB-48C3-4661-A469-4854450E1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81499612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24942B-9C73-4123-B3C8-BDF820A4E43B}"/>
              </a:ext>
            </a:extLst>
          </p:cNvPr>
          <p:cNvSpPr/>
          <p:nvPr/>
        </p:nvSpPr>
        <p:spPr bwMode="gray">
          <a:xfrm>
            <a:off x="976618" y="2189691"/>
            <a:ext cx="874021" cy="22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495D6-CBC7-48D8-8A97-6E5CC15E143D}"/>
              </a:ext>
            </a:extLst>
          </p:cNvPr>
          <p:cNvSpPr/>
          <p:nvPr/>
        </p:nvSpPr>
        <p:spPr>
          <a:xfrm>
            <a:off x="8596779" y="2788163"/>
            <a:ext cx="1800303" cy="63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Supervisory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56B78-D2C9-4654-85C0-DF69D02F9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20" y="1447267"/>
            <a:ext cx="6835913" cy="42726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5E1CD9-D8B3-4E57-88C1-993D14932480}"/>
              </a:ext>
            </a:extLst>
          </p:cNvPr>
          <p:cNvSpPr/>
          <p:nvPr/>
        </p:nvSpPr>
        <p:spPr>
          <a:xfrm>
            <a:off x="8060806" y="1578886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6FB5B1E-BC74-48EE-9E0E-0B6D090A7A22}"/>
              </a:ext>
            </a:extLst>
          </p:cNvPr>
          <p:cNvCxnSpPr>
            <a:cxnSpLocks/>
            <a:stCxn id="11" idx="3"/>
            <a:endCxn id="47" idx="3"/>
          </p:cNvCxnSpPr>
          <p:nvPr/>
        </p:nvCxnSpPr>
        <p:spPr>
          <a:xfrm>
            <a:off x="8130078" y="1658550"/>
            <a:ext cx="1010806" cy="1060124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B8A5377-3A6C-49DD-9ED3-75B2F76928CE}"/>
              </a:ext>
            </a:extLst>
          </p:cNvPr>
          <p:cNvCxnSpPr>
            <a:cxnSpLocks/>
            <a:stCxn id="44" idx="1"/>
            <a:endCxn id="73" idx="3"/>
          </p:cNvCxnSpPr>
          <p:nvPr/>
        </p:nvCxnSpPr>
        <p:spPr>
          <a:xfrm rot="5400000">
            <a:off x="8200592" y="3645293"/>
            <a:ext cx="796963" cy="497736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868C57-4EAD-480F-958C-CB83C7043D32}"/>
              </a:ext>
            </a:extLst>
          </p:cNvPr>
          <p:cNvSpPr/>
          <p:nvPr/>
        </p:nvSpPr>
        <p:spPr>
          <a:xfrm rot="16200000">
            <a:off x="6687472" y="3929893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E8BF0A3-52E1-419D-A42E-750B853F577F}"/>
              </a:ext>
            </a:extLst>
          </p:cNvPr>
          <p:cNvCxnSpPr>
            <a:cxnSpLocks/>
            <a:stCxn id="102" idx="1"/>
            <a:endCxn id="28" idx="3"/>
          </p:cNvCxnSpPr>
          <p:nvPr/>
        </p:nvCxnSpPr>
        <p:spPr>
          <a:xfrm flipH="1" flipV="1">
            <a:off x="10080498" y="2722122"/>
            <a:ext cx="391053" cy="362571"/>
          </a:xfrm>
          <a:prstGeom prst="bentConnector4">
            <a:avLst>
              <a:gd name="adj1" fmla="val -58458"/>
              <a:gd name="adj2" fmla="val 17546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E4511F8-2DE0-44B8-AE8F-8498AB8D5B6B}"/>
              </a:ext>
            </a:extLst>
          </p:cNvPr>
          <p:cNvSpPr/>
          <p:nvPr/>
        </p:nvSpPr>
        <p:spPr>
          <a:xfrm rot="16200000">
            <a:off x="10045861" y="2677094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45F4C7-8391-4E8B-90BD-199C0F30EE84}"/>
              </a:ext>
            </a:extLst>
          </p:cNvPr>
          <p:cNvSpPr/>
          <p:nvPr/>
        </p:nvSpPr>
        <p:spPr>
          <a:xfrm>
            <a:off x="7027097" y="54220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36B3731-F654-4C68-B4DF-6515BF1B89ED}"/>
              </a:ext>
            </a:extLst>
          </p:cNvPr>
          <p:cNvCxnSpPr>
            <a:cxnSpLocks/>
            <a:stCxn id="31" idx="3"/>
            <a:endCxn id="50" idx="1"/>
          </p:cNvCxnSpPr>
          <p:nvPr/>
        </p:nvCxnSpPr>
        <p:spPr>
          <a:xfrm flipV="1">
            <a:off x="7096369" y="3495679"/>
            <a:ext cx="2067418" cy="2006052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A8C94EC-4550-40C2-9D6F-1473003A2B01}"/>
              </a:ext>
            </a:extLst>
          </p:cNvPr>
          <p:cNvCxnSpPr>
            <a:cxnSpLocks/>
            <a:stCxn id="7" idx="1"/>
            <a:endCxn id="35" idx="3"/>
          </p:cNvCxnSpPr>
          <p:nvPr/>
        </p:nvCxnSpPr>
        <p:spPr>
          <a:xfrm rot="10800000" flipV="1">
            <a:off x="5406115" y="3105319"/>
            <a:ext cx="3190664" cy="650929"/>
          </a:xfrm>
          <a:prstGeom prst="bentConnector3">
            <a:avLst>
              <a:gd name="adj1" fmla="val 89514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0F2C8D-5EB9-44A5-BB2A-A4CD01E92530}"/>
              </a:ext>
            </a:extLst>
          </p:cNvPr>
          <p:cNvSpPr/>
          <p:nvPr/>
        </p:nvSpPr>
        <p:spPr>
          <a:xfrm>
            <a:off x="5336843" y="3676585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1AD673-E345-470B-B090-CBA44B6B9BD3}"/>
              </a:ext>
            </a:extLst>
          </p:cNvPr>
          <p:cNvSpPr/>
          <p:nvPr/>
        </p:nvSpPr>
        <p:spPr>
          <a:xfrm rot="5400000">
            <a:off x="3297323" y="4495270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3F5B3F-A12A-46DC-83E5-E68A58C587E3}"/>
              </a:ext>
            </a:extLst>
          </p:cNvPr>
          <p:cNvSpPr/>
          <p:nvPr/>
        </p:nvSpPr>
        <p:spPr>
          <a:xfrm rot="16200000">
            <a:off x="8813304" y="338138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52E897-AFB2-46EA-BBFD-0EB24F51D921}"/>
              </a:ext>
            </a:extLst>
          </p:cNvPr>
          <p:cNvSpPr/>
          <p:nvPr/>
        </p:nvSpPr>
        <p:spPr>
          <a:xfrm rot="16200000">
            <a:off x="9106247" y="2673646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9480B3-6D30-4694-9B86-CB12EF93BF7F}"/>
              </a:ext>
            </a:extLst>
          </p:cNvPr>
          <p:cNvSpPr/>
          <p:nvPr/>
        </p:nvSpPr>
        <p:spPr>
          <a:xfrm rot="16200000">
            <a:off x="9129150" y="33813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A12747-ADA4-4E9B-8118-72AAAFB435B2}"/>
              </a:ext>
            </a:extLst>
          </p:cNvPr>
          <p:cNvSpPr/>
          <p:nvPr/>
        </p:nvSpPr>
        <p:spPr>
          <a:xfrm rot="16200000">
            <a:off x="9441067" y="338784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9DA601-0612-44A6-89ED-FDA622A206CE}"/>
              </a:ext>
            </a:extLst>
          </p:cNvPr>
          <p:cNvSpPr/>
          <p:nvPr/>
        </p:nvSpPr>
        <p:spPr>
          <a:xfrm rot="5400000">
            <a:off x="2135554" y="3631558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41A780-C888-459E-B163-63494C6AE62C}"/>
              </a:ext>
            </a:extLst>
          </p:cNvPr>
          <p:cNvSpPr/>
          <p:nvPr/>
        </p:nvSpPr>
        <p:spPr>
          <a:xfrm rot="16200000">
            <a:off x="10168618" y="3381378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FBF5DC-9C7B-458F-B7A0-38F127C68B60}"/>
              </a:ext>
            </a:extLst>
          </p:cNvPr>
          <p:cNvSpPr/>
          <p:nvPr/>
        </p:nvSpPr>
        <p:spPr>
          <a:xfrm>
            <a:off x="8522411" y="31872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F4A0D5B-A26A-4D68-A3C6-53C0B8466EBA}"/>
              </a:ext>
            </a:extLst>
          </p:cNvPr>
          <p:cNvCxnSpPr>
            <a:cxnSpLocks/>
            <a:stCxn id="70" idx="1"/>
            <a:endCxn id="15" idx="3"/>
          </p:cNvCxnSpPr>
          <p:nvPr/>
        </p:nvCxnSpPr>
        <p:spPr>
          <a:xfrm rot="10800000" flipV="1">
            <a:off x="6722109" y="3266931"/>
            <a:ext cx="1800302" cy="707990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CCDA87F-E655-4DC0-A57B-5C73D797CF3B}"/>
              </a:ext>
            </a:extLst>
          </p:cNvPr>
          <p:cNvSpPr/>
          <p:nvPr/>
        </p:nvSpPr>
        <p:spPr>
          <a:xfrm>
            <a:off x="8280933" y="42129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7B6975-647B-41A6-8A7D-B48858D22CAA}"/>
              </a:ext>
            </a:extLst>
          </p:cNvPr>
          <p:cNvSpPr/>
          <p:nvPr/>
        </p:nvSpPr>
        <p:spPr>
          <a:xfrm rot="16200000">
            <a:off x="9780690" y="3388305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FED609C-DC3A-4FA9-8D3B-3C514BF3D8ED}"/>
              </a:ext>
            </a:extLst>
          </p:cNvPr>
          <p:cNvCxnSpPr>
            <a:cxnSpLocks/>
            <a:stCxn id="54" idx="1"/>
            <a:endCxn id="83" idx="3"/>
          </p:cNvCxnSpPr>
          <p:nvPr/>
        </p:nvCxnSpPr>
        <p:spPr>
          <a:xfrm rot="5400000">
            <a:off x="5760156" y="1784080"/>
            <a:ext cx="1997489" cy="5433609"/>
          </a:xfrm>
          <a:prstGeom prst="bentConnector3">
            <a:avLst>
              <a:gd name="adj1" fmla="val 122022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C266AEA-AC61-4188-A5A5-ED324857E003}"/>
              </a:ext>
            </a:extLst>
          </p:cNvPr>
          <p:cNvSpPr/>
          <p:nvPr/>
        </p:nvSpPr>
        <p:spPr>
          <a:xfrm rot="5400000">
            <a:off x="4007459" y="538532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CA6E98CD-A164-43D6-A581-73947F3AFD71}"/>
              </a:ext>
            </a:extLst>
          </p:cNvPr>
          <p:cNvCxnSpPr>
            <a:cxnSpLocks/>
          </p:cNvCxnSpPr>
          <p:nvPr/>
        </p:nvCxnSpPr>
        <p:spPr>
          <a:xfrm rot="5400000">
            <a:off x="6020161" y="814404"/>
            <a:ext cx="1106965" cy="6483368"/>
          </a:xfrm>
          <a:prstGeom prst="bentConnector3">
            <a:avLst>
              <a:gd name="adj1" fmla="val 238613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478803D-977B-4F4F-94F6-750D43BF42B8}"/>
              </a:ext>
            </a:extLst>
          </p:cNvPr>
          <p:cNvCxnSpPr>
            <a:cxnSpLocks/>
            <a:stCxn id="62" idx="1"/>
            <a:endCxn id="61" idx="3"/>
          </p:cNvCxnSpPr>
          <p:nvPr/>
        </p:nvCxnSpPr>
        <p:spPr>
          <a:xfrm rot="5400000">
            <a:off x="6061633" y="-395764"/>
            <a:ext cx="250180" cy="8033065"/>
          </a:xfrm>
          <a:prstGeom prst="bentConnector3">
            <a:avLst>
              <a:gd name="adj1" fmla="val 111203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F00B70F-D6F7-44CB-B925-48CA4FC6C473}"/>
              </a:ext>
            </a:extLst>
          </p:cNvPr>
          <p:cNvSpPr/>
          <p:nvPr/>
        </p:nvSpPr>
        <p:spPr>
          <a:xfrm rot="10800000">
            <a:off x="10402279" y="300503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F3AA-0352-4767-A3D0-80AAB522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1683C-8A29-41B8-9F50-8057295E58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524291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The Future is independent of the Past if we know the Present</a:t>
                </a:r>
              </a:p>
              <a:p>
                <a:pPr algn="ctr"/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Or equivalently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What are the implications?</a:t>
                </a:r>
                <a:endParaRPr lang="en-US" dirty="0"/>
              </a:p>
              <a:p>
                <a:pPr lvl="1"/>
                <a:r>
                  <a:rPr lang="en-US" dirty="0"/>
                  <a:t>The present state needs to hold all the information necessary to predict the future</a:t>
                </a:r>
              </a:p>
              <a:p>
                <a:pPr lvl="1"/>
                <a:r>
                  <a:rPr lang="en-US" dirty="0"/>
                  <a:t>Future inherently stochastic</a:t>
                </a:r>
              </a:p>
              <a:p>
                <a:pPr lvl="1"/>
                <a:r>
                  <a:rPr lang="en-US" dirty="0"/>
                  <a:t>State space explosion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1683C-8A29-41B8-9F50-8057295E58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5242910"/>
              </a:xfrm>
              <a:blipFill>
                <a:blip r:embed="rId2"/>
                <a:stretch>
                  <a:fillRect l="-1275" t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70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7F13-FDB2-4207-B2DF-E1B774C1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3239D-3011-402D-B4E4-17C6654BDE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3900042"/>
              </a:xfrm>
            </p:spPr>
            <p:txBody>
              <a:bodyPr/>
              <a:lstStyle/>
              <a:p>
                <a:r>
                  <a:rPr lang="en-US" dirty="0"/>
                  <a:t>History of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u="sng" dirty="0"/>
                  <a:t>state</a:t>
                </a:r>
                <a:r>
                  <a:rPr lang="en-US" dirty="0"/>
                  <a:t> at given time is function of this history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	hence, the state summarizes all information needed to make decisions</a:t>
                </a:r>
              </a:p>
              <a:p>
                <a:endParaRPr lang="en-US" dirty="0"/>
              </a:p>
              <a:p>
                <a:r>
                  <a:rPr lang="en-US" u="sng" dirty="0"/>
                  <a:t>Intuition</a:t>
                </a:r>
                <a:r>
                  <a:rPr lang="en-US" dirty="0"/>
                  <a:t> (why is this a good idea?)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Conditioned on the histories the actions are independent.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This allows us to factor one decision into small decisions, or actions.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3239D-3011-402D-B4E4-17C6654BD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3900042"/>
              </a:xfrm>
              <a:blipFill>
                <a:blip r:embed="rId2"/>
                <a:stretch>
                  <a:fillRect l="-1275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664D461-F65D-44FE-974B-258B66D8E383}"/>
                  </a:ext>
                </a:extLst>
              </p:cNvPr>
              <p:cNvSpPr/>
              <p:nvPr/>
            </p:nvSpPr>
            <p:spPr>
              <a:xfrm>
                <a:off x="3825891" y="5010758"/>
                <a:ext cx="3232999" cy="1131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664D461-F65D-44FE-974B-258B66D8E3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891" y="5010758"/>
                <a:ext cx="3232999" cy="1131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00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223F-BDAE-4996-9F1B-80F402D9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Agent and Environment Interaction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99377B-46B6-4331-9DBA-26DF383D806B}"/>
              </a:ext>
            </a:extLst>
          </p:cNvPr>
          <p:cNvSpPr/>
          <p:nvPr/>
        </p:nvSpPr>
        <p:spPr>
          <a:xfrm>
            <a:off x="6312310" y="2347621"/>
            <a:ext cx="3008671" cy="988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Environment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1D5342-A891-46F2-A567-7279DF783789}"/>
              </a:ext>
            </a:extLst>
          </p:cNvPr>
          <p:cNvSpPr/>
          <p:nvPr/>
        </p:nvSpPr>
        <p:spPr>
          <a:xfrm>
            <a:off x="1944330" y="2347621"/>
            <a:ext cx="3008671" cy="988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Agent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20FB552-6DBF-472C-83C7-C9D78A4D4261}"/>
              </a:ext>
            </a:extLst>
          </p:cNvPr>
          <p:cNvCxnSpPr>
            <a:cxnSpLocks/>
          </p:cNvCxnSpPr>
          <p:nvPr/>
        </p:nvCxnSpPr>
        <p:spPr>
          <a:xfrm rot="5400000">
            <a:off x="5687603" y="1039368"/>
            <a:ext cx="3175" cy="4608666"/>
          </a:xfrm>
          <a:prstGeom prst="bentConnector3">
            <a:avLst>
              <a:gd name="adj1" fmla="val 36564504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63F60F1-4FE2-499B-B59A-9234F878EF80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rot="5400000" flipH="1" flipV="1">
            <a:off x="5632656" y="163631"/>
            <a:ext cx="12700" cy="4367980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2220DA-3DDB-4F9D-8365-5ED451C25668}"/>
              </a:ext>
            </a:extLst>
          </p:cNvPr>
          <p:cNvSpPr txBox="1"/>
          <p:nvPr/>
        </p:nvSpPr>
        <p:spPr>
          <a:xfrm>
            <a:off x="5354319" y="179657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Action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A04F99-D790-4400-AC20-6448DBF84D81}"/>
              </a:ext>
            </a:extLst>
          </p:cNvPr>
          <p:cNvSpPr txBox="1"/>
          <p:nvPr/>
        </p:nvSpPr>
        <p:spPr>
          <a:xfrm>
            <a:off x="5365893" y="3437004"/>
            <a:ext cx="106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State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FCE132-E5E3-47D0-912A-8285D8BD854C}"/>
              </a:ext>
            </a:extLst>
          </p:cNvPr>
          <p:cNvSpPr/>
          <p:nvPr/>
        </p:nvSpPr>
        <p:spPr>
          <a:xfrm>
            <a:off x="3141614" y="3293219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921DE9-A92A-48E6-B851-89B60DA62EB1}"/>
              </a:ext>
            </a:extLst>
          </p:cNvPr>
          <p:cNvSpPr/>
          <p:nvPr/>
        </p:nvSpPr>
        <p:spPr>
          <a:xfrm>
            <a:off x="3495369" y="3293219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EA85B8D-B759-4450-84E9-08D343E0E81F}"/>
              </a:ext>
            </a:extLst>
          </p:cNvPr>
          <p:cNvCxnSpPr>
            <a:cxnSpLocks/>
          </p:cNvCxnSpPr>
          <p:nvPr/>
        </p:nvCxnSpPr>
        <p:spPr>
          <a:xfrm rot="5400000">
            <a:off x="5654421" y="1359940"/>
            <a:ext cx="3175" cy="3967522"/>
          </a:xfrm>
          <a:prstGeom prst="bentConnector3">
            <a:avLst>
              <a:gd name="adj1" fmla="val 1403549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9A2B902-BBB0-4EF7-82B8-E48F1EFFBAD0}"/>
              </a:ext>
            </a:extLst>
          </p:cNvPr>
          <p:cNvSpPr/>
          <p:nvPr/>
        </p:nvSpPr>
        <p:spPr>
          <a:xfrm>
            <a:off x="7462891" y="3290044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B934-5812-40EF-BA54-2525EDD180D9}"/>
              </a:ext>
            </a:extLst>
          </p:cNvPr>
          <p:cNvSpPr/>
          <p:nvPr/>
        </p:nvSpPr>
        <p:spPr>
          <a:xfrm>
            <a:off x="7816646" y="3290044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07ED96-E835-40A6-8579-13E7F82BB1F0}"/>
              </a:ext>
            </a:extLst>
          </p:cNvPr>
          <p:cNvSpPr txBox="1"/>
          <p:nvPr/>
        </p:nvSpPr>
        <p:spPr>
          <a:xfrm>
            <a:off x="5251407" y="4129867"/>
            <a:ext cx="89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Reward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A2B561-1B96-44B3-A262-604D12A23455}"/>
              </a:ext>
            </a:extLst>
          </p:cNvPr>
          <p:cNvSpPr/>
          <p:nvPr/>
        </p:nvSpPr>
        <p:spPr>
          <a:xfrm>
            <a:off x="3278138" y="2360321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9DD813-E73A-47F0-8A92-4037CC0C27F2}"/>
              </a:ext>
            </a:extLst>
          </p:cNvPr>
          <p:cNvSpPr/>
          <p:nvPr/>
        </p:nvSpPr>
        <p:spPr>
          <a:xfrm>
            <a:off x="7646118" y="2360321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D2D70-71F0-468D-957D-1558BB70E4A5}"/>
              </a:ext>
            </a:extLst>
          </p:cNvPr>
          <p:cNvSpPr txBox="1"/>
          <p:nvPr/>
        </p:nvSpPr>
        <p:spPr>
          <a:xfrm>
            <a:off x="477519" y="4742848"/>
            <a:ext cx="46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Agent’s Goal</a:t>
            </a:r>
            <a:r>
              <a:rPr lang="pt-BR" dirty="0"/>
              <a:t>: Maximize its reward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B0BA95-AA97-497D-98AE-917A83BCC873}"/>
              </a:ext>
            </a:extLst>
          </p:cNvPr>
          <p:cNvSpPr/>
          <p:nvPr/>
        </p:nvSpPr>
        <p:spPr>
          <a:xfrm>
            <a:off x="324928" y="5329476"/>
            <a:ext cx="1167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/>
              <a:t>Our Goal</a:t>
            </a:r>
            <a:r>
              <a:rPr lang="pt-BR" dirty="0"/>
              <a:t>: Discover a strategy that allows the agent to achieve its goal under various circumstances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64EDA0-A8EF-4B26-A703-EE537FD43510}"/>
              </a:ext>
            </a:extLst>
          </p:cNvPr>
          <p:cNvSpPr/>
          <p:nvPr/>
        </p:nvSpPr>
        <p:spPr>
          <a:xfrm>
            <a:off x="446227" y="6097131"/>
            <a:ext cx="3049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Search, Estimate, Learn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1A18CA8-E840-46C8-B255-FF3DF309502F}"/>
                  </a:ext>
                </a:extLst>
              </p:cNvPr>
              <p:cNvSpPr/>
              <p:nvPr/>
            </p:nvSpPr>
            <p:spPr>
              <a:xfrm>
                <a:off x="3782858" y="6115847"/>
                <a:ext cx="20012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Policy = </a:t>
                </a:r>
                <a14:m>
                  <m:oMath xmlns:m="http://schemas.openxmlformats.org/officeDocument/2006/math">
                    <m:r>
                      <a:rPr lang="pt-B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1A18CA8-E840-46C8-B255-FF3DF3095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858" y="6115847"/>
                <a:ext cx="2001253" cy="400110"/>
              </a:xfrm>
              <a:prstGeom prst="rect">
                <a:avLst/>
              </a:prstGeom>
              <a:blipFill>
                <a:blip r:embed="rId3"/>
                <a:stretch>
                  <a:fillRect l="-2744" t="-151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004F2E31-1AD2-49B5-B87D-2AE099ED1FE0}"/>
              </a:ext>
            </a:extLst>
          </p:cNvPr>
          <p:cNvSpPr/>
          <p:nvPr/>
        </p:nvSpPr>
        <p:spPr>
          <a:xfrm flipV="1">
            <a:off x="2872130" y="5639853"/>
            <a:ext cx="925874" cy="45719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9DB5E9-B9FA-43B7-B3CB-FCDD3B17A932}"/>
              </a:ext>
            </a:extLst>
          </p:cNvPr>
          <p:cNvSpPr/>
          <p:nvPr/>
        </p:nvSpPr>
        <p:spPr>
          <a:xfrm>
            <a:off x="7195064" y="6115848"/>
            <a:ext cx="3475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knowlege about the environment</a:t>
            </a:r>
            <a:endParaRPr lang="en-US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E2EBF4E-78A2-4184-B027-F37A3DFA488F}"/>
              </a:ext>
            </a:extLst>
          </p:cNvPr>
          <p:cNvCxnSpPr>
            <a:cxnSpLocks/>
            <a:stCxn id="28" idx="0"/>
            <a:endCxn id="24" idx="0"/>
          </p:cNvCxnSpPr>
          <p:nvPr/>
        </p:nvCxnSpPr>
        <p:spPr>
          <a:xfrm rot="16200000" flipH="1">
            <a:off x="3844139" y="5176500"/>
            <a:ext cx="430275" cy="14484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9E389A4-9855-426C-92AB-7DCAF9DB0981}"/>
              </a:ext>
            </a:extLst>
          </p:cNvPr>
          <p:cNvSpPr/>
          <p:nvPr/>
        </p:nvSpPr>
        <p:spPr>
          <a:xfrm flipV="1">
            <a:off x="1641078" y="5639853"/>
            <a:ext cx="925874" cy="45719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F9C9102-7AF6-4DBF-BF40-2ADB40F48051}"/>
              </a:ext>
            </a:extLst>
          </p:cNvPr>
          <p:cNvCxnSpPr>
            <a:cxnSpLocks/>
            <a:stCxn id="37" idx="0"/>
            <a:endCxn id="23" idx="0"/>
          </p:cNvCxnSpPr>
          <p:nvPr/>
        </p:nvCxnSpPr>
        <p:spPr>
          <a:xfrm rot="5400000">
            <a:off x="1831628" y="5824743"/>
            <a:ext cx="411559" cy="1332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28FD6E3-225E-4B77-BE1B-8DBF5215CF3E}"/>
              </a:ext>
            </a:extLst>
          </p:cNvPr>
          <p:cNvSpPr/>
          <p:nvPr/>
        </p:nvSpPr>
        <p:spPr>
          <a:xfrm flipV="1">
            <a:off x="10271050" y="5639852"/>
            <a:ext cx="1590452" cy="45720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4018D6C-D406-464D-9CAE-5F449CD0D4DE}"/>
              </a:ext>
            </a:extLst>
          </p:cNvPr>
          <p:cNvCxnSpPr>
            <a:cxnSpLocks/>
            <a:stCxn id="42" idx="0"/>
            <a:endCxn id="31" idx="0"/>
          </p:cNvCxnSpPr>
          <p:nvPr/>
        </p:nvCxnSpPr>
        <p:spPr>
          <a:xfrm rot="5400000">
            <a:off x="9784381" y="4833953"/>
            <a:ext cx="430276" cy="21335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DCB087-98E2-4DE5-A547-53AE3BA5B39A}"/>
              </a:ext>
            </a:extLst>
          </p:cNvPr>
          <p:cNvCxnSpPr/>
          <p:nvPr/>
        </p:nvCxnSpPr>
        <p:spPr bwMode="gray">
          <a:xfrm flipV="1">
            <a:off x="5428792" y="3290044"/>
            <a:ext cx="640052" cy="78775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53792F6-DBBC-41B8-971E-87EB1D666D04}"/>
              </a:ext>
            </a:extLst>
          </p:cNvPr>
          <p:cNvSpPr txBox="1"/>
          <p:nvPr/>
        </p:nvSpPr>
        <p:spPr>
          <a:xfrm>
            <a:off x="5689190" y="3742666"/>
            <a:ext cx="161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1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3C84-22EA-4F5B-BCD0-BF8A3D84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2E4A7AB-09B3-4B39-A085-D3D97DA86963}"/>
                  </a:ext>
                </a:extLst>
              </p:cNvPr>
              <p:cNvSpPr/>
              <p:nvPr/>
            </p:nvSpPr>
            <p:spPr>
              <a:xfrm>
                <a:off x="869390" y="1614712"/>
                <a:ext cx="1657910" cy="8997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2E4A7AB-09B3-4B39-A085-D3D97DA86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90" y="1614712"/>
                <a:ext cx="1657910" cy="89972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217DF17-2ADB-4182-9E8B-4630BF7F5E95}"/>
                  </a:ext>
                </a:extLst>
              </p:cNvPr>
              <p:cNvSpPr/>
              <p:nvPr/>
            </p:nvSpPr>
            <p:spPr>
              <a:xfrm>
                <a:off x="2540079" y="2293469"/>
                <a:ext cx="1657910" cy="8997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217DF17-2ADB-4182-9E8B-4630BF7F5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79" y="2293469"/>
                <a:ext cx="1657910" cy="89972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55EC36C-E1E9-4EFE-A967-6B9A2A0C4646}"/>
                  </a:ext>
                </a:extLst>
              </p:cNvPr>
              <p:cNvSpPr/>
              <p:nvPr/>
            </p:nvSpPr>
            <p:spPr>
              <a:xfrm>
                <a:off x="4197607" y="1614712"/>
                <a:ext cx="1657910" cy="8997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55EC36C-E1E9-4EFE-A967-6B9A2A0C46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607" y="1614712"/>
                <a:ext cx="1657910" cy="8997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22CE100-73DC-48B3-907F-B084D4FB3E10}"/>
                  </a:ext>
                </a:extLst>
              </p:cNvPr>
              <p:cNvSpPr/>
              <p:nvPr/>
            </p:nvSpPr>
            <p:spPr>
              <a:xfrm>
                <a:off x="6607427" y="2277084"/>
                <a:ext cx="1657910" cy="8997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22CE100-73DC-48B3-907F-B084D4FB3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427" y="2277084"/>
                <a:ext cx="1657910" cy="89972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DDBE586-C5B1-430E-B0EC-E30CCB015AC2}"/>
              </a:ext>
            </a:extLst>
          </p:cNvPr>
          <p:cNvCxnSpPr>
            <a:cxnSpLocks/>
            <a:stCxn id="26" idx="7"/>
            <a:endCxn id="28" idx="1"/>
          </p:cNvCxnSpPr>
          <p:nvPr/>
        </p:nvCxnSpPr>
        <p:spPr>
          <a:xfrm rot="5400000" flipH="1" flipV="1">
            <a:off x="3362453" y="668526"/>
            <a:ext cx="12700" cy="2155897"/>
          </a:xfrm>
          <a:prstGeom prst="bentConnector3">
            <a:avLst>
              <a:gd name="adj1" fmla="val 283749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296FC7C-AA08-4E38-A115-83C596443D91}"/>
              </a:ext>
            </a:extLst>
          </p:cNvPr>
          <p:cNvCxnSpPr>
            <a:cxnSpLocks/>
            <a:stCxn id="28" idx="6"/>
            <a:endCxn id="29" idx="0"/>
          </p:cNvCxnSpPr>
          <p:nvPr/>
        </p:nvCxnSpPr>
        <p:spPr>
          <a:xfrm>
            <a:off x="5855517" y="2064576"/>
            <a:ext cx="1580865" cy="21250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5206A9C-AB2D-4D53-855C-F38EE8DCBB04}"/>
              </a:ext>
            </a:extLst>
          </p:cNvPr>
          <p:cNvCxnSpPr>
            <a:cxnSpLocks/>
            <a:stCxn id="26" idx="1"/>
            <a:endCxn id="26" idx="0"/>
          </p:cNvCxnSpPr>
          <p:nvPr/>
        </p:nvCxnSpPr>
        <p:spPr>
          <a:xfrm rot="5400000" flipH="1" flipV="1">
            <a:off x="1339384" y="1387513"/>
            <a:ext cx="131762" cy="586160"/>
          </a:xfrm>
          <a:prstGeom prst="bentConnector3">
            <a:avLst>
              <a:gd name="adj1" fmla="val 27349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98D15A7-582B-469E-B56A-7493738F13BF}"/>
              </a:ext>
            </a:extLst>
          </p:cNvPr>
          <p:cNvCxnSpPr>
            <a:cxnSpLocks/>
            <a:stCxn id="28" idx="7"/>
            <a:endCxn id="28" idx="0"/>
          </p:cNvCxnSpPr>
          <p:nvPr/>
        </p:nvCxnSpPr>
        <p:spPr>
          <a:xfrm rot="16200000" flipV="1">
            <a:off x="5253761" y="1387513"/>
            <a:ext cx="131762" cy="586160"/>
          </a:xfrm>
          <a:prstGeom prst="bentConnector3">
            <a:avLst>
              <a:gd name="adj1" fmla="val 27349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8D50590-8AFA-43A1-B825-AA8211A23024}"/>
                  </a:ext>
                </a:extLst>
              </p:cNvPr>
              <p:cNvSpPr txBox="1"/>
              <p:nvPr/>
            </p:nvSpPr>
            <p:spPr>
              <a:xfrm>
                <a:off x="2978007" y="1031545"/>
                <a:ext cx="653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8D50590-8AFA-43A1-B825-AA8211A23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007" y="1031545"/>
                <a:ext cx="6535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47DA18-2970-4CF9-88FC-EC849CA8A2D9}"/>
                  </a:ext>
                </a:extLst>
              </p:cNvPr>
              <p:cNvSpPr txBox="1"/>
              <p:nvPr/>
            </p:nvSpPr>
            <p:spPr>
              <a:xfrm>
                <a:off x="6196015" y="1708119"/>
                <a:ext cx="653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47DA18-2970-4CF9-88FC-EC849CA8A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015" y="1708119"/>
                <a:ext cx="6535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DEF1A-C7F1-4034-93B7-789077B251B7}"/>
                  </a:ext>
                </a:extLst>
              </p:cNvPr>
              <p:cNvSpPr txBox="1"/>
              <p:nvPr/>
            </p:nvSpPr>
            <p:spPr>
              <a:xfrm>
                <a:off x="4932687" y="1031545"/>
                <a:ext cx="653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DEF1A-C7F1-4034-93B7-789077B25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687" y="1031545"/>
                <a:ext cx="6535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D77277-058F-4954-8370-22A374B1EC4B}"/>
                  </a:ext>
                </a:extLst>
              </p:cNvPr>
              <p:cNvSpPr txBox="1"/>
              <p:nvPr/>
            </p:nvSpPr>
            <p:spPr>
              <a:xfrm>
                <a:off x="1094014" y="1031545"/>
                <a:ext cx="653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D77277-058F-4954-8370-22A374B1E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014" y="1031545"/>
                <a:ext cx="65359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83060F6-0983-477A-BFDC-F2E69F11D487}"/>
                  </a:ext>
                </a:extLst>
              </p:cNvPr>
              <p:cNvSpPr txBox="1"/>
              <p:nvPr/>
            </p:nvSpPr>
            <p:spPr>
              <a:xfrm>
                <a:off x="2057344" y="2726948"/>
                <a:ext cx="653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83060F6-0983-477A-BFDC-F2E69F11D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344" y="2726948"/>
                <a:ext cx="65359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AC1E294-48A2-45DE-ABBE-5BC7B9C18C51}"/>
                  </a:ext>
                </a:extLst>
              </p:cNvPr>
              <p:cNvSpPr txBox="1"/>
              <p:nvPr/>
            </p:nvSpPr>
            <p:spPr>
              <a:xfrm>
                <a:off x="5439265" y="2367355"/>
                <a:ext cx="653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AC1E294-48A2-45DE-ABBE-5BC7B9C18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265" y="2367355"/>
                <a:ext cx="65359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BCFD15D-E8C8-4E3E-9BD7-77F064296F9B}"/>
              </a:ext>
            </a:extLst>
          </p:cNvPr>
          <p:cNvCxnSpPr>
            <a:cxnSpLocks/>
            <a:stCxn id="26" idx="5"/>
            <a:endCxn id="27" idx="2"/>
          </p:cNvCxnSpPr>
          <p:nvPr/>
        </p:nvCxnSpPr>
        <p:spPr>
          <a:xfrm rot="16200000" flipH="1">
            <a:off x="2231965" y="2435218"/>
            <a:ext cx="360655" cy="25557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1C54735-0790-435C-AB8C-C9CF1A19CE5F}"/>
                  </a:ext>
                </a:extLst>
              </p:cNvPr>
              <p:cNvSpPr txBox="1"/>
              <p:nvPr/>
            </p:nvSpPr>
            <p:spPr>
              <a:xfrm>
                <a:off x="2643839" y="1948966"/>
                <a:ext cx="653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1C54735-0790-435C-AB8C-C9CF1A19C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839" y="1948966"/>
                <a:ext cx="65359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F8F1BB-D653-44A4-8090-680772845535}"/>
                  </a:ext>
                </a:extLst>
              </p:cNvPr>
              <p:cNvSpPr txBox="1"/>
              <p:nvPr/>
            </p:nvSpPr>
            <p:spPr>
              <a:xfrm>
                <a:off x="3451055" y="1948966"/>
                <a:ext cx="653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F8F1BB-D653-44A4-8090-680772845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055" y="1948966"/>
                <a:ext cx="65359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EDE29D5-7CCA-4A25-9CC0-E243931C0364}"/>
                  </a:ext>
                </a:extLst>
              </p:cNvPr>
              <p:cNvSpPr/>
              <p:nvPr/>
            </p:nvSpPr>
            <p:spPr>
              <a:xfrm>
                <a:off x="331057" y="4860607"/>
                <a:ext cx="11282831" cy="163121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pt-BR" sz="2000" b="1" u="sng" dirty="0"/>
                  <a:t>Assumptions</a:t>
                </a:r>
              </a:p>
              <a:p>
                <a:r>
                  <a:rPr lang="pt-BR" sz="2000" dirty="0"/>
                  <a:t>First order Markovian: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000" dirty="0"/>
                  <a:t> </a:t>
                </a:r>
              </a:p>
              <a:p>
                <a:r>
                  <a:rPr lang="pt-BR" sz="2000" dirty="0"/>
                  <a:t>Stationary: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sz="2000" dirty="0"/>
                  <a:t> hidden states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pt-BR" sz="20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sz="2000" dirty="0"/>
                  <a:t> observations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EDE29D5-7CCA-4A25-9CC0-E243931C0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57" y="4860607"/>
                <a:ext cx="11282831" cy="1631216"/>
              </a:xfrm>
              <a:prstGeom prst="rect">
                <a:avLst/>
              </a:prstGeom>
              <a:blipFill>
                <a:blip r:embed="rId14"/>
                <a:stretch>
                  <a:fillRect l="-540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2AAC96D1-4B1E-4425-945C-B23620559C77}"/>
              </a:ext>
            </a:extLst>
          </p:cNvPr>
          <p:cNvSpPr/>
          <p:nvPr/>
        </p:nvSpPr>
        <p:spPr bwMode="gray">
          <a:xfrm>
            <a:off x="8693860" y="2527660"/>
            <a:ext cx="699092" cy="4780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190D7E-2975-4983-813E-4C981D2E8A1E}"/>
              </a:ext>
            </a:extLst>
          </p:cNvPr>
          <p:cNvCxnSpPr>
            <a:cxnSpLocks/>
            <a:stCxn id="29" idx="6"/>
            <a:endCxn id="34" idx="1"/>
          </p:cNvCxnSpPr>
          <p:nvPr/>
        </p:nvCxnSpPr>
        <p:spPr>
          <a:xfrm>
            <a:off x="8265337" y="2726948"/>
            <a:ext cx="428523" cy="397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0D2B0-BCC3-48DF-8A65-1032911F5EA5}"/>
                  </a:ext>
                </a:extLst>
              </p:cNvPr>
              <p:cNvSpPr txBox="1"/>
              <p:nvPr/>
            </p:nvSpPr>
            <p:spPr>
              <a:xfrm>
                <a:off x="8089175" y="2384771"/>
                <a:ext cx="653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0D2B0-BCC3-48DF-8A65-1032911F5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175" y="2384771"/>
                <a:ext cx="65359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0877264-5D28-46DA-BE2C-F6917F175E8F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 flipV="1">
            <a:off x="4197989" y="2726948"/>
            <a:ext cx="2409438" cy="163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4B37160A-0A1E-475D-9C22-43C479B5C7FB}"/>
              </a:ext>
            </a:extLst>
          </p:cNvPr>
          <p:cNvCxnSpPr>
            <a:cxnSpLocks/>
            <a:stCxn id="27" idx="1"/>
            <a:endCxn id="26" idx="6"/>
          </p:cNvCxnSpPr>
          <p:nvPr/>
        </p:nvCxnSpPr>
        <p:spPr>
          <a:xfrm rot="16200000" flipV="1">
            <a:off x="2474760" y="2117117"/>
            <a:ext cx="360655" cy="25557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40638D66-6268-4136-A6C4-AEDE0827C849}"/>
              </a:ext>
            </a:extLst>
          </p:cNvPr>
          <p:cNvCxnSpPr>
            <a:cxnSpLocks/>
            <a:stCxn id="27" idx="7"/>
            <a:endCxn id="28" idx="2"/>
          </p:cNvCxnSpPr>
          <p:nvPr/>
        </p:nvCxnSpPr>
        <p:spPr>
          <a:xfrm rot="5400000" flipH="1" flipV="1">
            <a:off x="3896073" y="2123698"/>
            <a:ext cx="360655" cy="24241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349A094-1105-40AF-A45E-1F43F527CE23}"/>
                  </a:ext>
                </a:extLst>
              </p:cNvPr>
              <p:cNvSpPr/>
              <p:nvPr/>
            </p:nvSpPr>
            <p:spPr>
              <a:xfrm>
                <a:off x="895687" y="3502525"/>
                <a:ext cx="1600200" cy="8997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349A094-1105-40AF-A45E-1F43F527C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87" y="3502525"/>
                <a:ext cx="1600200" cy="89972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82DBFB2D-B667-465D-85E1-F58EEE0FADDB}"/>
                  </a:ext>
                </a:extLst>
              </p:cNvPr>
              <p:cNvSpPr/>
              <p:nvPr/>
            </p:nvSpPr>
            <p:spPr>
              <a:xfrm>
                <a:off x="2576657" y="3502525"/>
                <a:ext cx="1600200" cy="8997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82DBFB2D-B667-465D-85E1-F58EEE0FAD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57" y="3502525"/>
                <a:ext cx="1600200" cy="89972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EB146EA3-3F01-41F7-87D5-1BEA0DAE73E3}"/>
                  </a:ext>
                </a:extLst>
              </p:cNvPr>
              <p:cNvSpPr/>
              <p:nvPr/>
            </p:nvSpPr>
            <p:spPr>
              <a:xfrm>
                <a:off x="4227143" y="3502525"/>
                <a:ext cx="1600200" cy="8997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EB146EA3-3F01-41F7-87D5-1BEA0DAE7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143" y="3502525"/>
                <a:ext cx="1600200" cy="89972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18D5075D-E04B-4D18-9FA5-99E503360ADF}"/>
                  </a:ext>
                </a:extLst>
              </p:cNvPr>
              <p:cNvSpPr/>
              <p:nvPr/>
            </p:nvSpPr>
            <p:spPr>
              <a:xfrm>
                <a:off x="6642432" y="3502525"/>
                <a:ext cx="1600200" cy="89972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18D5075D-E04B-4D18-9FA5-99E503360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432" y="3502525"/>
                <a:ext cx="1600200" cy="899728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A4098F0-676B-469F-8576-A5DF6F3D4E88}"/>
              </a:ext>
            </a:extLst>
          </p:cNvPr>
          <p:cNvCxnSpPr>
            <a:cxnSpLocks/>
            <a:stCxn id="26" idx="4"/>
            <a:endCxn id="124" idx="0"/>
          </p:cNvCxnSpPr>
          <p:nvPr/>
        </p:nvCxnSpPr>
        <p:spPr bwMode="gray">
          <a:xfrm flipH="1">
            <a:off x="1695787" y="2514440"/>
            <a:ext cx="2558" cy="98808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3423367-EBB5-4E54-81E5-AB8E0437B653}"/>
              </a:ext>
            </a:extLst>
          </p:cNvPr>
          <p:cNvCxnSpPr>
            <a:cxnSpLocks/>
            <a:stCxn id="27" idx="4"/>
            <a:endCxn id="125" idx="0"/>
          </p:cNvCxnSpPr>
          <p:nvPr/>
        </p:nvCxnSpPr>
        <p:spPr bwMode="gray">
          <a:xfrm>
            <a:off x="3369034" y="3193197"/>
            <a:ext cx="7723" cy="30932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8CCA044-5393-4C49-8BE2-8D665615AEED}"/>
              </a:ext>
            </a:extLst>
          </p:cNvPr>
          <p:cNvCxnSpPr>
            <a:cxnSpLocks/>
            <a:stCxn id="28" idx="4"/>
            <a:endCxn id="126" idx="0"/>
          </p:cNvCxnSpPr>
          <p:nvPr/>
        </p:nvCxnSpPr>
        <p:spPr bwMode="gray">
          <a:xfrm>
            <a:off x="5026562" y="2514440"/>
            <a:ext cx="681" cy="98808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2C7271-C5C3-4BCB-87E6-4065945E7D93}"/>
              </a:ext>
            </a:extLst>
          </p:cNvPr>
          <p:cNvCxnSpPr>
            <a:cxnSpLocks/>
            <a:stCxn id="29" idx="4"/>
            <a:endCxn id="127" idx="0"/>
          </p:cNvCxnSpPr>
          <p:nvPr/>
        </p:nvCxnSpPr>
        <p:spPr bwMode="gray">
          <a:xfrm>
            <a:off x="7436382" y="3176812"/>
            <a:ext cx="6150" cy="3257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ight Brace 140">
            <a:extLst>
              <a:ext uri="{FF2B5EF4-FFF2-40B4-BE49-F238E27FC236}">
                <a16:creationId xmlns:a16="http://schemas.microsoft.com/office/drawing/2014/main" id="{8CB4C6C8-2B5B-4BB8-8352-08251B0D79E4}"/>
              </a:ext>
            </a:extLst>
          </p:cNvPr>
          <p:cNvSpPr/>
          <p:nvPr/>
        </p:nvSpPr>
        <p:spPr bwMode="gray">
          <a:xfrm>
            <a:off x="9647770" y="1179087"/>
            <a:ext cx="264222" cy="2200202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ight Brace 141">
            <a:extLst>
              <a:ext uri="{FF2B5EF4-FFF2-40B4-BE49-F238E27FC236}">
                <a16:creationId xmlns:a16="http://schemas.microsoft.com/office/drawing/2014/main" id="{7B2CBA01-BAA2-4ECB-875B-E2312BB26AEE}"/>
              </a:ext>
            </a:extLst>
          </p:cNvPr>
          <p:cNvSpPr/>
          <p:nvPr/>
        </p:nvSpPr>
        <p:spPr bwMode="gray">
          <a:xfrm>
            <a:off x="9647770" y="3436684"/>
            <a:ext cx="296839" cy="1222050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C230B9E-BA24-4C41-A705-E01CA3AC96A6}"/>
              </a:ext>
            </a:extLst>
          </p:cNvPr>
          <p:cNvSpPr txBox="1"/>
          <p:nvPr/>
        </p:nvSpPr>
        <p:spPr bwMode="gray">
          <a:xfrm>
            <a:off x="10223863" y="2140312"/>
            <a:ext cx="1496673" cy="7749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dirty="0"/>
              <a:t>Hidden states</a:t>
            </a:r>
            <a:endParaRPr lang="en-US" dirty="0" err="1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E2CBEB2-A254-4CE5-A400-FDE97330AB4E}"/>
              </a:ext>
            </a:extLst>
          </p:cNvPr>
          <p:cNvSpPr txBox="1"/>
          <p:nvPr/>
        </p:nvSpPr>
        <p:spPr bwMode="gray">
          <a:xfrm>
            <a:off x="10223863" y="3856479"/>
            <a:ext cx="1642574" cy="7749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dirty="0"/>
              <a:t>Observations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62074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 animBg="1"/>
      <p:bldP spid="127" grpId="0" animBg="1"/>
      <p:bldP spid="141" grpId="0" animBg="1"/>
      <p:bldP spid="142" grpId="0" animBg="1"/>
      <p:bldP spid="143" grpId="0"/>
      <p:bldP spid="1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35F6-EDBB-476C-BEFE-8C4251B4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Definition for HMM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5C5CC6-B638-4202-8B67-D7853C6486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3513782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/>
                  <a:t>Has a graphical representation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/>
                  <a:t>Has a parameterization: </a:t>
                </a: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initial distribution </a:t>
                </a:r>
                <a14:m>
                  <m:oMath xmlns:m="http://schemas.openxmlformats.org/officeDocument/2006/math">
                    <m:r>
                      <a:rPr lang="x-IV_mathan" sz="18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x-IV_matha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180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x-IV_mathan" sz="18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x-IV_mathan" sz="1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//multinomial</a:t>
                </a: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Transition distribution </a:t>
                </a:r>
                <a14:m>
                  <m:oMath xmlns:m="http://schemas.openxmlformats.org/officeDocument/2006/math">
                    <m:r>
                      <a:rPr lang="x-IV_mathan" sz="18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x-IV_matha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x-IV_matha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180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x-IV_mathan" sz="18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x-IV_mathan" sz="18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x-IV_mathan" sz="18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x-IV_matha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180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x-IV_mathan" sz="18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x-IV_mathan" sz="1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//multinomial</a:t>
                </a: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800" dirty="0"/>
                  <a:t>Emission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>
                        <a:latin typeface="Cambria Math" panose="02040503050406030204" pitchFamily="18" charset="0"/>
                      </a:rPr>
                      <m:t>P</m:t>
                    </m:r>
                    <m:r>
                      <a:rPr lang="pt-BR" sz="1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x-IV_matha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80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x-IV_mathan" sz="1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x-IV_mathan" sz="18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x-IV_matha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8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x-IV_mathan" sz="1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//Gaussian for continuous case, or multinomial for discrete case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/>
                  <a:t>Joint distribution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1…</m:t>
                              </m:r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x-IV_matha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1…</m:t>
                              </m:r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x-IV_mathan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8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1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x-IV_mathan" sz="180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∏"/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x-IV_matha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IV_matha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 sz="180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x-IV_mathan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x-IV_mathan" sz="18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x-IV_matha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 sz="180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x-IV_mathan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∏"/>
                              <m:ctrlPr>
                                <a:rPr lang="x-IV_mathan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x-IV_matha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 sz="180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x-IV_mathan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x-IV_matha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 sz="180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x-IV_mathan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x-IV_mathan" sz="18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x-IV_mathan" sz="18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5C5CC6-B638-4202-8B67-D7853C6486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3513782"/>
              </a:xfrm>
              <a:blipFill>
                <a:blip r:embed="rId2"/>
                <a:stretch>
                  <a:fillRect l="-1221" t="-1389" b="-30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47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F697-F58E-440E-AE57-BFC57EF2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Hidden Markov Model (HMM)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6FA2-239C-4145-85F3-CCF2EFB22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002360"/>
          </a:xfrm>
        </p:spPr>
        <p:txBody>
          <a:bodyPr/>
          <a:lstStyle/>
          <a:p>
            <a:pPr algn="l"/>
            <a:r>
              <a:rPr lang="pt-BR" dirty="0"/>
              <a:t>Speech recognition</a:t>
            </a:r>
          </a:p>
          <a:p>
            <a:pPr algn="l"/>
            <a:r>
              <a:rPr lang="pt-BR" dirty="0"/>
              <a:t>Robot localization</a:t>
            </a:r>
          </a:p>
          <a:p>
            <a:pPr algn="l"/>
            <a:r>
              <a:rPr lang="pt-BR" dirty="0"/>
              <a:t>Patient monitoring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Weather prediction</a:t>
            </a:r>
          </a:p>
          <a:p>
            <a:pPr algn="l"/>
            <a:r>
              <a:rPr lang="pt-BR" dirty="0"/>
              <a:t>Stock market prediction</a:t>
            </a:r>
          </a:p>
          <a:p>
            <a:pPr algn="l"/>
            <a:r>
              <a:rPr lang="pt-BR" dirty="0"/>
              <a:t> </a:t>
            </a: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48E4D2E6-3269-4317-B801-9CE27E82F047}"/>
              </a:ext>
            </a:extLst>
          </p:cNvPr>
          <p:cNvSpPr/>
          <p:nvPr/>
        </p:nvSpPr>
        <p:spPr bwMode="gray">
          <a:xfrm>
            <a:off x="3204754" y="1213308"/>
            <a:ext cx="400595" cy="1129298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E1B2EB4-6746-4383-8C7C-4E2BAA45965E}"/>
              </a:ext>
            </a:extLst>
          </p:cNvPr>
          <p:cNvSpPr/>
          <p:nvPr/>
        </p:nvSpPr>
        <p:spPr bwMode="gray">
          <a:xfrm>
            <a:off x="3779519" y="2864351"/>
            <a:ext cx="400595" cy="1129298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C7430F-71AD-44AB-AF89-629720BBC3F2}"/>
              </a:ext>
            </a:extLst>
          </p:cNvPr>
          <p:cNvSpPr txBox="1"/>
          <p:nvPr/>
        </p:nvSpPr>
        <p:spPr bwMode="gray">
          <a:xfrm>
            <a:off x="3909546" y="1629911"/>
            <a:ext cx="2186454" cy="29609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dirty="0"/>
              <a:t>Monitoring Algorithm</a:t>
            </a:r>
            <a:endParaRPr lang="en-US" sz="16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E7EF0E-82CB-4755-B895-8F8EFF24E363}"/>
              </a:ext>
            </a:extLst>
          </p:cNvPr>
          <p:cNvSpPr txBox="1"/>
          <p:nvPr/>
        </p:nvSpPr>
        <p:spPr bwMode="gray">
          <a:xfrm>
            <a:off x="4488666" y="3280954"/>
            <a:ext cx="2186454" cy="29609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dirty="0"/>
              <a:t>Prediction Algorithm</a:t>
            </a:r>
            <a:endParaRPr lang="en-US" sz="1600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EE7AB8-9DA5-4CA4-B719-645E14B13799}"/>
              </a:ext>
            </a:extLst>
          </p:cNvPr>
          <p:cNvSpPr txBox="1"/>
          <p:nvPr/>
        </p:nvSpPr>
        <p:spPr bwMode="gray">
          <a:xfrm>
            <a:off x="852838" y="4513217"/>
            <a:ext cx="2186454" cy="1661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dirty="0"/>
              <a:t>Other algorithms: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pt-BR" sz="1600" dirty="0"/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22598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9" grpId="0"/>
      <p:bldP spid="8" grpId="0"/>
    </p:bldLst>
  </p:timing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Topics_Bibliography_References</Template>
  <TotalTime>4996</TotalTime>
  <Words>2037</Words>
  <Application>Microsoft Office PowerPoint</Application>
  <PresentationFormat>Widescreen</PresentationFormat>
  <Paragraphs>374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CMR10</vt:lpstr>
      <vt:lpstr>Times New Roman</vt:lpstr>
      <vt:lpstr>Verdana</vt:lpstr>
      <vt:lpstr>HPI PPT-Template</vt:lpstr>
      <vt:lpstr>Hidden Markov Models project-2</vt:lpstr>
      <vt:lpstr>Motivation</vt:lpstr>
      <vt:lpstr>Models for sequential data</vt:lpstr>
      <vt:lpstr>Markov Property</vt:lpstr>
      <vt:lpstr>State</vt:lpstr>
      <vt:lpstr>Agent and Environment Interaction</vt:lpstr>
      <vt:lpstr>Hidden Markov Model</vt:lpstr>
      <vt:lpstr>Definition for HMM</vt:lpstr>
      <vt:lpstr>Applications of Hidden Markov Model (HMM)</vt:lpstr>
      <vt:lpstr>Robot Localization</vt:lpstr>
      <vt:lpstr>Speech recognition</vt:lpstr>
      <vt:lpstr>Monitoring algorithm</vt:lpstr>
      <vt:lpstr>Forward computation</vt:lpstr>
      <vt:lpstr>Prediction Algorithm</vt:lpstr>
      <vt:lpstr>Forward computation</vt:lpstr>
      <vt:lpstr>Topics</vt:lpstr>
      <vt:lpstr>HMM definitions used</vt:lpstr>
      <vt:lpstr>How the HMM works</vt:lpstr>
      <vt:lpstr>Baum-Welch algorithm GOAL</vt:lpstr>
      <vt:lpstr>Baum-Welch Algorithm: Components</vt:lpstr>
      <vt:lpstr>Baum-Welch Algorithm: Iterative Procedure </vt:lpstr>
      <vt:lpstr>Example</vt:lpstr>
      <vt:lpstr>Emission Scenarios</vt:lpstr>
      <vt:lpstr>Output Distribution</vt:lpstr>
      <vt:lpstr>Tool: Hmm Learn</vt:lpstr>
      <vt:lpstr>Task-1</vt:lpstr>
      <vt:lpstr>Task-2</vt:lpstr>
      <vt:lpstr>Some derivations</vt:lpstr>
      <vt:lpstr>Computing P(O|θ)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Christian Adriano</dc:creator>
  <cp:lastModifiedBy>Christian Adriano</cp:lastModifiedBy>
  <cp:revision>366</cp:revision>
  <dcterms:created xsi:type="dcterms:W3CDTF">2020-04-21T07:53:32Z</dcterms:created>
  <dcterms:modified xsi:type="dcterms:W3CDTF">2021-11-03T14:11:43Z</dcterms:modified>
</cp:coreProperties>
</file>