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488" r:id="rId3"/>
    <p:sldId id="519" r:id="rId4"/>
    <p:sldId id="525" r:id="rId5"/>
    <p:sldId id="516" r:id="rId6"/>
    <p:sldId id="517" r:id="rId7"/>
    <p:sldId id="527" r:id="rId8"/>
    <p:sldId id="520" r:id="rId9"/>
    <p:sldId id="521" r:id="rId10"/>
    <p:sldId id="509" r:id="rId11"/>
    <p:sldId id="314" r:id="rId12"/>
    <p:sldId id="528" r:id="rId13"/>
    <p:sldId id="286" r:id="rId14"/>
    <p:sldId id="522" r:id="rId15"/>
    <p:sldId id="284" r:id="rId16"/>
    <p:sldId id="285" r:id="rId17"/>
    <p:sldId id="523" r:id="rId18"/>
    <p:sldId id="524" r:id="rId19"/>
    <p:sldId id="300" r:id="rId20"/>
    <p:sldId id="511" r:id="rId21"/>
    <p:sldId id="506" r:id="rId22"/>
    <p:sldId id="25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1063A"/>
    <a:srgbClr val="FDC0D2"/>
    <a:srgbClr val="92D050"/>
    <a:srgbClr val="0070C0"/>
    <a:srgbClr val="FF505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89035" autoAdjust="0"/>
  </p:normalViewPr>
  <p:slideViewPr>
    <p:cSldViewPr snapToGrid="0">
      <p:cViewPr varScale="1">
        <p:scale>
          <a:sx n="61" d="100"/>
          <a:sy n="61" d="100"/>
        </p:scale>
        <p:origin x="642" y="-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6E2612-5213-4B6B-99A8-BAC5DC9C4481}" type="datetimeFigureOut">
              <a:rPr lang="en-US" smtClean="0"/>
              <a:t>11/18/2021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71DED1-4C91-4561-A99B-E6676363E223}" type="slidenum">
              <a:rPr lang="en-US" smtClean="0"/>
              <a:t>‹#›</a:t>
            </a:fld>
            <a:endParaRPr lang="en-US"/>
          </a:p>
        </p:txBody>
      </p:sp>
    </p:spTree>
    <p:extLst>
      <p:ext uri="{BB962C8B-B14F-4D97-AF65-F5344CB8AC3E}">
        <p14:creationId xmlns:p14="http://schemas.microsoft.com/office/powerpoint/2010/main" val="1835451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arxiv.org/abs/2010.14603"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17D457-845E-4E96-87DA-84A589035CA1}" type="slidenum">
              <a:rPr lang="en-US" smtClean="0"/>
              <a:t>1</a:t>
            </a:fld>
            <a:endParaRPr lang="en-US"/>
          </a:p>
        </p:txBody>
      </p:sp>
    </p:spTree>
    <p:extLst>
      <p:ext uri="{BB962C8B-B14F-4D97-AF65-F5344CB8AC3E}">
        <p14:creationId xmlns:p14="http://schemas.microsoft.com/office/powerpoint/2010/main" val="20751503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MR10"/>
              </a:rPr>
              <a:t>Chen Tessler, Daniel J. Mankowitz, and </a:t>
            </a:r>
            <a:r>
              <a:rPr lang="en-US" sz="1800" b="0" i="0" u="none" strike="noStrike" baseline="0" dirty="0" err="1">
                <a:latin typeface="CMR10"/>
              </a:rPr>
              <a:t>Shie</a:t>
            </a:r>
            <a:r>
              <a:rPr lang="en-US" sz="1800" b="0" i="0" u="none" strike="noStrike" baseline="0" dirty="0">
                <a:latin typeface="CMR10"/>
              </a:rPr>
              <a:t> </a:t>
            </a:r>
            <a:r>
              <a:rPr lang="en-US" sz="1800" b="0" i="0" u="none" strike="noStrike" baseline="0" dirty="0" err="1">
                <a:latin typeface="CMR10"/>
              </a:rPr>
              <a:t>Mannor</a:t>
            </a:r>
            <a:r>
              <a:rPr lang="en-US" sz="1800" b="0" i="0" u="none" strike="noStrike" baseline="0" dirty="0">
                <a:latin typeface="CMR6"/>
              </a:rPr>
              <a:t>, 2018, </a:t>
            </a:r>
            <a:r>
              <a:rPr lang="en-US" b="1" dirty="0"/>
              <a:t>Reward Constrained Policy Optimization </a:t>
            </a:r>
            <a:r>
              <a:rPr lang="en-US" dirty="0"/>
              <a:t>https://arxiv.org/abs/1805.11074</a:t>
            </a:r>
          </a:p>
          <a:p>
            <a:endParaRPr lang="en-US" dirty="0"/>
          </a:p>
        </p:txBody>
      </p:sp>
      <p:sp>
        <p:nvSpPr>
          <p:cNvPr id="4" name="Slide Number Placeholder 3"/>
          <p:cNvSpPr>
            <a:spLocks noGrp="1"/>
          </p:cNvSpPr>
          <p:nvPr>
            <p:ph type="sldNum" sz="quarter" idx="5"/>
          </p:nvPr>
        </p:nvSpPr>
        <p:spPr/>
        <p:txBody>
          <a:bodyPr/>
          <a:lstStyle/>
          <a:p>
            <a:fld id="{9271DED1-4C91-4561-A99B-E6676363E223}" type="slidenum">
              <a:rPr lang="en-US" smtClean="0"/>
              <a:t>15</a:t>
            </a:fld>
            <a:endParaRPr lang="en-US"/>
          </a:p>
        </p:txBody>
      </p:sp>
    </p:spTree>
    <p:extLst>
      <p:ext uri="{BB962C8B-B14F-4D97-AF65-F5344CB8AC3E}">
        <p14:creationId xmlns:p14="http://schemas.microsoft.com/office/powerpoint/2010/main" val="4272134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Srinivasan et al. ,2020, Learning to be Safe: Deep RL with a Safety Critic </a:t>
            </a:r>
            <a:r>
              <a:rPr lang="en-US" b="0" dirty="0">
                <a:hlinkClick r:id="rId3"/>
              </a:rPr>
              <a:t>https://arxiv.org/abs/2010.14603</a:t>
            </a:r>
            <a:endParaRPr lang="en-US" b="0" dirty="0"/>
          </a:p>
          <a:p>
            <a:endParaRPr lang="en-US" b="0" dirty="0"/>
          </a:p>
        </p:txBody>
      </p:sp>
      <p:sp>
        <p:nvSpPr>
          <p:cNvPr id="4" name="Slide Number Placeholder 3"/>
          <p:cNvSpPr>
            <a:spLocks noGrp="1"/>
          </p:cNvSpPr>
          <p:nvPr>
            <p:ph type="sldNum" sz="quarter" idx="5"/>
          </p:nvPr>
        </p:nvSpPr>
        <p:spPr/>
        <p:txBody>
          <a:bodyPr/>
          <a:lstStyle/>
          <a:p>
            <a:fld id="{6F5E3EB3-4474-4F6D-B7CC-AA304012D246}" type="slidenum">
              <a:rPr lang="en-US" smtClean="0"/>
              <a:t>16</a:t>
            </a:fld>
            <a:endParaRPr lang="en-US"/>
          </a:p>
        </p:txBody>
      </p:sp>
    </p:spTree>
    <p:extLst>
      <p:ext uri="{BB962C8B-B14F-4D97-AF65-F5344CB8AC3E}">
        <p14:creationId xmlns:p14="http://schemas.microsoft.com/office/powerpoint/2010/main" val="23454777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effectLst/>
                <a:latin typeface="Arial" panose="020B0604020202020204" pitchFamily="34" charset="0"/>
              </a:rPr>
              <a:t>Thananjeyan</a:t>
            </a:r>
            <a:r>
              <a:rPr lang="en-US" sz="1200" dirty="0">
                <a:effectLst/>
                <a:latin typeface="Arial" panose="020B0604020202020204" pitchFamily="34" charset="0"/>
              </a:rPr>
              <a:t> et al., 2021, </a:t>
            </a:r>
            <a:r>
              <a:rPr lang="en-US" sz="1200" dirty="0"/>
              <a:t>Recovery RL: Safe Reinforcement Learning with Learned Recovery Zones, </a:t>
            </a:r>
            <a:r>
              <a:rPr lang="en-US" dirty="0"/>
              <a:t>https://arxiv.org/pdf/2010.15920.pdf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a:t>
            </a:r>
          </a:p>
          <a:p>
            <a:endParaRPr lang="en-US" dirty="0"/>
          </a:p>
        </p:txBody>
      </p:sp>
      <p:sp>
        <p:nvSpPr>
          <p:cNvPr id="4" name="Slide Number Placeholder 3"/>
          <p:cNvSpPr>
            <a:spLocks noGrp="1"/>
          </p:cNvSpPr>
          <p:nvPr>
            <p:ph type="sldNum" sz="quarter" idx="5"/>
          </p:nvPr>
        </p:nvSpPr>
        <p:spPr/>
        <p:txBody>
          <a:bodyPr/>
          <a:lstStyle/>
          <a:p>
            <a:fld id="{6F5E3EB3-4474-4F6D-B7CC-AA304012D246}" type="slidenum">
              <a:rPr lang="en-US" smtClean="0"/>
              <a:t>17</a:t>
            </a:fld>
            <a:endParaRPr lang="en-US"/>
          </a:p>
        </p:txBody>
      </p:sp>
    </p:spTree>
    <p:extLst>
      <p:ext uri="{BB962C8B-B14F-4D97-AF65-F5344CB8AC3E}">
        <p14:creationId xmlns:p14="http://schemas.microsoft.com/office/powerpoint/2010/main" val="771035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Amodei et al., 2016, Concrete </a:t>
            </a:r>
            <a:r>
              <a:rPr lang="it-IT" dirty="0" err="1"/>
              <a:t>Problems</a:t>
            </a:r>
            <a:r>
              <a:rPr lang="it-IT" dirty="0"/>
              <a:t> in AI </a:t>
            </a:r>
            <a:r>
              <a:rPr lang="it-IT" dirty="0" err="1"/>
              <a:t>Safety</a:t>
            </a:r>
            <a:r>
              <a:rPr lang="it-IT" dirty="0"/>
              <a:t> - https://arxiv.org/abs/1606.06565</a:t>
            </a:r>
            <a:endParaRPr lang="en-US" dirty="0"/>
          </a:p>
        </p:txBody>
      </p:sp>
      <p:sp>
        <p:nvSpPr>
          <p:cNvPr id="4" name="Slide Number Placeholder 3"/>
          <p:cNvSpPr>
            <a:spLocks noGrp="1"/>
          </p:cNvSpPr>
          <p:nvPr>
            <p:ph type="sldNum" sz="quarter" idx="5"/>
          </p:nvPr>
        </p:nvSpPr>
        <p:spPr/>
        <p:txBody>
          <a:bodyPr/>
          <a:lstStyle/>
          <a:p>
            <a:fld id="{9271DED1-4C91-4561-A99B-E6676363E223}" type="slidenum">
              <a:rPr lang="en-US" smtClean="0"/>
              <a:t>3</a:t>
            </a:fld>
            <a:endParaRPr lang="en-US"/>
          </a:p>
        </p:txBody>
      </p:sp>
    </p:spTree>
    <p:extLst>
      <p:ext uri="{BB962C8B-B14F-4D97-AF65-F5344CB8AC3E}">
        <p14:creationId xmlns:p14="http://schemas.microsoft.com/office/powerpoint/2010/main" val="2219449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Amodei et al., 2016, Concrete </a:t>
            </a:r>
            <a:r>
              <a:rPr lang="it-IT" dirty="0" err="1"/>
              <a:t>Problems</a:t>
            </a:r>
            <a:r>
              <a:rPr lang="it-IT" dirty="0"/>
              <a:t> in AI </a:t>
            </a:r>
            <a:r>
              <a:rPr lang="it-IT" dirty="0" err="1"/>
              <a:t>Safety</a:t>
            </a:r>
            <a:r>
              <a:rPr lang="it-IT" dirty="0"/>
              <a:t> - https://arxiv.org/abs/1606.06565</a:t>
            </a:r>
            <a:endParaRPr lang="en-US" dirty="0"/>
          </a:p>
        </p:txBody>
      </p:sp>
      <p:sp>
        <p:nvSpPr>
          <p:cNvPr id="4" name="Slide Number Placeholder 3"/>
          <p:cNvSpPr>
            <a:spLocks noGrp="1"/>
          </p:cNvSpPr>
          <p:nvPr>
            <p:ph type="sldNum" sz="quarter" idx="5"/>
          </p:nvPr>
        </p:nvSpPr>
        <p:spPr/>
        <p:txBody>
          <a:bodyPr/>
          <a:lstStyle/>
          <a:p>
            <a:fld id="{9271DED1-4C91-4561-A99B-E6676363E223}" type="slidenum">
              <a:rPr lang="en-US" smtClean="0"/>
              <a:t>4</a:t>
            </a:fld>
            <a:endParaRPr lang="en-US"/>
          </a:p>
        </p:txBody>
      </p:sp>
    </p:spTree>
    <p:extLst>
      <p:ext uri="{BB962C8B-B14F-4D97-AF65-F5344CB8AC3E}">
        <p14:creationId xmlns:p14="http://schemas.microsoft.com/office/powerpoint/2010/main" val="3944614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Amodei et al., 2016, Concrete </a:t>
            </a:r>
            <a:r>
              <a:rPr lang="it-IT" dirty="0" err="1"/>
              <a:t>Problems</a:t>
            </a:r>
            <a:r>
              <a:rPr lang="it-IT" dirty="0"/>
              <a:t> in AI </a:t>
            </a:r>
            <a:r>
              <a:rPr lang="it-IT" dirty="0" err="1"/>
              <a:t>Safety</a:t>
            </a:r>
            <a:r>
              <a:rPr lang="it-IT" dirty="0"/>
              <a:t> - https://arxiv.org/abs/1606.06565</a:t>
            </a:r>
            <a:endParaRPr lang="en-US" dirty="0"/>
          </a:p>
        </p:txBody>
      </p:sp>
      <p:sp>
        <p:nvSpPr>
          <p:cNvPr id="4" name="Slide Number Placeholder 3"/>
          <p:cNvSpPr>
            <a:spLocks noGrp="1"/>
          </p:cNvSpPr>
          <p:nvPr>
            <p:ph type="sldNum" sz="quarter" idx="5"/>
          </p:nvPr>
        </p:nvSpPr>
        <p:spPr/>
        <p:txBody>
          <a:bodyPr/>
          <a:lstStyle/>
          <a:p>
            <a:fld id="{9271DED1-4C91-4561-A99B-E6676363E223}" type="slidenum">
              <a:rPr lang="en-US" smtClean="0"/>
              <a:t>5</a:t>
            </a:fld>
            <a:endParaRPr lang="en-US"/>
          </a:p>
        </p:txBody>
      </p:sp>
    </p:spTree>
    <p:extLst>
      <p:ext uri="{BB962C8B-B14F-4D97-AF65-F5344CB8AC3E}">
        <p14:creationId xmlns:p14="http://schemas.microsoft.com/office/powerpoint/2010/main" val="1210363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effectLst/>
              </a:rPr>
              <a:t>Dulac</a:t>
            </a:r>
            <a:r>
              <a:rPr lang="en-US" sz="1200" dirty="0">
                <a:effectLst/>
              </a:rPr>
              <a:t>-Arnold, Mankowitz, Hester, 2019, </a:t>
            </a:r>
            <a:r>
              <a:rPr lang="en-US" sz="1200" dirty="0"/>
              <a:t>Challenges of Real-World Reinforcement Learning</a:t>
            </a:r>
            <a:endParaRPr lang="it-IT"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Amodei et al., 2016, Concrete </a:t>
            </a:r>
            <a:r>
              <a:rPr lang="it-IT" dirty="0" err="1"/>
              <a:t>Problems</a:t>
            </a:r>
            <a:r>
              <a:rPr lang="it-IT" dirty="0"/>
              <a:t> in AI </a:t>
            </a:r>
            <a:r>
              <a:rPr lang="it-IT" dirty="0" err="1"/>
              <a:t>Safety</a:t>
            </a:r>
            <a:r>
              <a:rPr lang="it-IT" dirty="0"/>
              <a:t> - https://arxiv.org/abs/1606.06565</a:t>
            </a:r>
            <a:endParaRPr lang="en-US" dirty="0"/>
          </a:p>
          <a:p>
            <a:endParaRPr lang="en-US" dirty="0"/>
          </a:p>
        </p:txBody>
      </p:sp>
      <p:sp>
        <p:nvSpPr>
          <p:cNvPr id="4" name="Slide Number Placeholder 3"/>
          <p:cNvSpPr>
            <a:spLocks noGrp="1"/>
          </p:cNvSpPr>
          <p:nvPr>
            <p:ph type="sldNum" sz="quarter" idx="5"/>
          </p:nvPr>
        </p:nvSpPr>
        <p:spPr/>
        <p:txBody>
          <a:bodyPr/>
          <a:lstStyle/>
          <a:p>
            <a:fld id="{9271DED1-4C91-4561-A99B-E6676363E223}" type="slidenum">
              <a:rPr lang="en-US" smtClean="0"/>
              <a:t>8</a:t>
            </a:fld>
            <a:endParaRPr lang="en-US"/>
          </a:p>
        </p:txBody>
      </p:sp>
    </p:spTree>
    <p:extLst>
      <p:ext uri="{BB962C8B-B14F-4D97-AF65-F5344CB8AC3E}">
        <p14:creationId xmlns:p14="http://schemas.microsoft.com/office/powerpoint/2010/main" val="1714345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71DED1-4C91-4561-A99B-E6676363E223}" type="slidenum">
              <a:rPr lang="en-US" smtClean="0"/>
              <a:t>9</a:t>
            </a:fld>
            <a:endParaRPr lang="en-US"/>
          </a:p>
        </p:txBody>
      </p:sp>
    </p:spTree>
    <p:extLst>
      <p:ext uri="{BB962C8B-B14F-4D97-AF65-F5344CB8AC3E}">
        <p14:creationId xmlns:p14="http://schemas.microsoft.com/office/powerpoint/2010/main" val="1539265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latin typeface="IvarText"/>
              </a:rPr>
              <a:t>[0] https://spectrum.ieee.org/ai-failures</a:t>
            </a:r>
          </a:p>
          <a:p>
            <a:r>
              <a:rPr lang="en-US" b="0" i="0" dirty="0">
                <a:solidFill>
                  <a:srgbClr val="0D0D0D"/>
                </a:solidFill>
                <a:effectLst/>
                <a:latin typeface="IvarText"/>
              </a:rPr>
              <a:t>[1] https://ieeexplore.ieee.org/document/8578273</a:t>
            </a:r>
          </a:p>
          <a:p>
            <a:r>
              <a:rPr lang="en-US" b="0" i="0" dirty="0">
                <a:solidFill>
                  <a:srgbClr val="0D0D0D"/>
                </a:solidFill>
                <a:effectLst/>
                <a:latin typeface="IvarText"/>
              </a:rPr>
              <a:t>[2] https://arxiv.org/abs/1710.08864</a:t>
            </a:r>
          </a:p>
          <a:p>
            <a:r>
              <a:rPr lang="en-US" b="0" i="0" dirty="0">
                <a:solidFill>
                  <a:srgbClr val="0D0D0D"/>
                </a:solidFill>
                <a:effectLst/>
                <a:latin typeface="IvarText"/>
              </a:rPr>
              <a:t>[3] http://anhnguyen.me/project/fooling/</a:t>
            </a:r>
          </a:p>
          <a:p>
            <a:r>
              <a:rPr lang="en-US" b="0" i="0" dirty="0">
                <a:solidFill>
                  <a:srgbClr val="0D0D0D"/>
                </a:solidFill>
                <a:effectLst/>
                <a:latin typeface="IvarText"/>
              </a:rPr>
              <a:t>[4] https://spectrum.ieee.org/the-human-os/biomedical/imaging/medical-imaging-ai-software-vulnerable-to-covert-attacks</a:t>
            </a:r>
          </a:p>
          <a:p>
            <a:r>
              <a:rPr lang="en-US" b="0" i="0" dirty="0">
                <a:solidFill>
                  <a:srgbClr val="0D0D0D"/>
                </a:solidFill>
                <a:effectLst/>
                <a:latin typeface="IvarText"/>
              </a:rPr>
              <a:t>[5] https://spectrum.ieee.org/racial-bias-found-in-algorithms-that-determine-health-care-for-millions-of-patients</a:t>
            </a:r>
          </a:p>
          <a:p>
            <a:r>
              <a:rPr lang="en-US" b="0" i="0" dirty="0">
                <a:solidFill>
                  <a:srgbClr val="0D0D0D"/>
                </a:solidFill>
                <a:effectLst/>
                <a:latin typeface="IvarText"/>
              </a:rPr>
              <a:t>[6] https://spectrum.ieee.org/what-is-deepfake</a:t>
            </a:r>
          </a:p>
          <a:p>
            <a:r>
              <a:rPr lang="en-US" b="0" i="0" dirty="0">
                <a:solidFill>
                  <a:srgbClr val="0D0D0D"/>
                </a:solidFill>
                <a:effectLst/>
                <a:latin typeface="IvarText"/>
              </a:rPr>
              <a:t>[7] http://anhnguyen.me/project/sam/</a:t>
            </a:r>
          </a:p>
          <a:p>
            <a:r>
              <a:rPr lang="en-US" b="0" i="0" dirty="0">
                <a:solidFill>
                  <a:srgbClr val="0D0D0D"/>
                </a:solidFill>
                <a:effectLst/>
                <a:latin typeface="IvarText"/>
              </a:rPr>
              <a:t>[8] https://spectrum.ieee.org/fatal-tesla-autopilot-crash-reminds-us-that-robots-arent-perfect</a:t>
            </a:r>
          </a:p>
          <a:p>
            <a:r>
              <a:rPr lang="en-US" b="0" i="0" dirty="0">
                <a:solidFill>
                  <a:srgbClr val="0D0D0D"/>
                </a:solidFill>
                <a:effectLst/>
                <a:latin typeface="IvarText"/>
              </a:rPr>
              <a:t>[9] https://www.tesla.com/blog/tragic-loss</a:t>
            </a:r>
          </a:p>
          <a:p>
            <a:r>
              <a:rPr lang="en-US" b="0" i="0" dirty="0">
                <a:solidFill>
                  <a:srgbClr val="0D0D0D"/>
                </a:solidFill>
                <a:effectLst/>
                <a:latin typeface="IvarText"/>
              </a:rPr>
              <a:t>[10] https://arxiv.org/abs/2011.06225</a:t>
            </a:r>
          </a:p>
          <a:p>
            <a:r>
              <a:rPr lang="en-US" b="0" i="0" dirty="0">
                <a:solidFill>
                  <a:srgbClr val="0D0D0D"/>
                </a:solidFill>
                <a:effectLst/>
                <a:latin typeface="IvarText"/>
              </a:rPr>
              <a:t>[11] https://www.sciencedirect.com/science/article/pii/S0010482521002122</a:t>
            </a:r>
          </a:p>
          <a:p>
            <a:r>
              <a:rPr lang="en-US" b="0" i="0" dirty="0">
                <a:solidFill>
                  <a:srgbClr val="0D0D0D"/>
                </a:solidFill>
                <a:effectLst/>
                <a:latin typeface="IvarText"/>
              </a:rPr>
              <a:t>[12] https://arxiv.org/abs/2005.02439</a:t>
            </a:r>
          </a:p>
          <a:p>
            <a:r>
              <a:rPr lang="en-US" b="0" i="0" dirty="0">
                <a:solidFill>
                  <a:srgbClr val="0D0D0D"/>
                </a:solidFill>
                <a:effectLst/>
                <a:latin typeface="IvarText"/>
              </a:rPr>
              <a:t>[13] https://arxiv.org/abs/2010.12779</a:t>
            </a:r>
          </a:p>
          <a:p>
            <a:r>
              <a:rPr lang="en-US" b="0" i="0" dirty="0">
                <a:solidFill>
                  <a:srgbClr val="0D0D0D"/>
                </a:solidFill>
                <a:effectLst/>
                <a:latin typeface="IvarText"/>
              </a:rPr>
              <a:t>[14] https://viterbischool.usc.edu/news/2020/11/new-test-reveals-ai-still-lacks-common-sense/</a:t>
            </a:r>
          </a:p>
          <a:p>
            <a:r>
              <a:rPr lang="en-US" b="0" i="0" dirty="0">
                <a:solidFill>
                  <a:srgbClr val="0D0D0D"/>
                </a:solidFill>
                <a:effectLst/>
                <a:latin typeface="IvarText"/>
              </a:rPr>
              <a:t>[15] https://arxiv.org/abs/2103.03874</a:t>
            </a:r>
          </a:p>
        </p:txBody>
      </p:sp>
      <p:sp>
        <p:nvSpPr>
          <p:cNvPr id="4" name="Slide Number Placeholder 3"/>
          <p:cNvSpPr>
            <a:spLocks noGrp="1"/>
          </p:cNvSpPr>
          <p:nvPr>
            <p:ph type="sldNum" sz="quarter" idx="5"/>
          </p:nvPr>
        </p:nvSpPr>
        <p:spPr/>
        <p:txBody>
          <a:bodyPr/>
          <a:lstStyle/>
          <a:p>
            <a:fld id="{6F5E3EB3-4474-4F6D-B7CC-AA304012D246}" type="slidenum">
              <a:rPr lang="en-US" smtClean="0"/>
              <a:t>11</a:t>
            </a:fld>
            <a:endParaRPr lang="en-US"/>
          </a:p>
        </p:txBody>
      </p:sp>
    </p:spTree>
    <p:extLst>
      <p:ext uri="{BB962C8B-B14F-4D97-AF65-F5344CB8AC3E}">
        <p14:creationId xmlns:p14="http://schemas.microsoft.com/office/powerpoint/2010/main" val="4266692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latin typeface="IvarText"/>
              </a:rPr>
              <a:t>[0] https://spectrum.ieee.org/ai-failures</a:t>
            </a:r>
          </a:p>
          <a:p>
            <a:r>
              <a:rPr lang="en-US" b="0" i="0" dirty="0">
                <a:solidFill>
                  <a:srgbClr val="0D0D0D"/>
                </a:solidFill>
                <a:effectLst/>
                <a:latin typeface="IvarText"/>
              </a:rPr>
              <a:t>[1] https://ieeexplore.ieee.org/document/8578273</a:t>
            </a:r>
          </a:p>
          <a:p>
            <a:r>
              <a:rPr lang="en-US" b="0" i="0" dirty="0">
                <a:solidFill>
                  <a:srgbClr val="0D0D0D"/>
                </a:solidFill>
                <a:effectLst/>
                <a:latin typeface="IvarText"/>
              </a:rPr>
              <a:t>[2] https://arxiv.org/abs/1710.08864</a:t>
            </a:r>
          </a:p>
          <a:p>
            <a:r>
              <a:rPr lang="en-US" b="0" i="0" dirty="0">
                <a:solidFill>
                  <a:srgbClr val="0D0D0D"/>
                </a:solidFill>
                <a:effectLst/>
                <a:latin typeface="IvarText"/>
              </a:rPr>
              <a:t>[3] http://anhnguyen.me/project/fooling/</a:t>
            </a:r>
          </a:p>
          <a:p>
            <a:r>
              <a:rPr lang="en-US" b="0" i="0" dirty="0">
                <a:solidFill>
                  <a:srgbClr val="0D0D0D"/>
                </a:solidFill>
                <a:effectLst/>
                <a:latin typeface="IvarText"/>
              </a:rPr>
              <a:t>[4] https://spectrum.ieee.org/the-human-os/biomedical/imaging/medical-imaging-ai-software-vulnerable-to-covert-attacks</a:t>
            </a:r>
          </a:p>
          <a:p>
            <a:r>
              <a:rPr lang="en-US" b="0" i="0" dirty="0">
                <a:solidFill>
                  <a:srgbClr val="0D0D0D"/>
                </a:solidFill>
                <a:effectLst/>
                <a:latin typeface="IvarText"/>
              </a:rPr>
              <a:t>[5] https://spectrum.ieee.org/racial-bias-found-in-algorithms-that-determine-health-care-for-millions-of-patients</a:t>
            </a:r>
          </a:p>
          <a:p>
            <a:r>
              <a:rPr lang="en-US" b="0" i="0" dirty="0">
                <a:solidFill>
                  <a:srgbClr val="0D0D0D"/>
                </a:solidFill>
                <a:effectLst/>
                <a:latin typeface="IvarText"/>
              </a:rPr>
              <a:t>[6] https://spectrum.ieee.org/what-is-deepfake</a:t>
            </a:r>
          </a:p>
          <a:p>
            <a:r>
              <a:rPr lang="en-US" b="0" i="0" dirty="0">
                <a:solidFill>
                  <a:srgbClr val="0D0D0D"/>
                </a:solidFill>
                <a:effectLst/>
                <a:latin typeface="IvarText"/>
              </a:rPr>
              <a:t>[7] http://anhnguyen.me/project/sam/</a:t>
            </a:r>
          </a:p>
          <a:p>
            <a:r>
              <a:rPr lang="en-US" b="0" i="0" dirty="0">
                <a:solidFill>
                  <a:srgbClr val="0D0D0D"/>
                </a:solidFill>
                <a:effectLst/>
                <a:latin typeface="IvarText"/>
              </a:rPr>
              <a:t>[8] https://spectrum.ieee.org/fatal-tesla-autopilot-crash-reminds-us-that-robots-arent-perfect</a:t>
            </a:r>
          </a:p>
          <a:p>
            <a:r>
              <a:rPr lang="en-US" b="0" i="0" dirty="0">
                <a:solidFill>
                  <a:srgbClr val="0D0D0D"/>
                </a:solidFill>
                <a:effectLst/>
                <a:latin typeface="IvarText"/>
              </a:rPr>
              <a:t>[9] https://www.tesla.com/blog/tragic-loss</a:t>
            </a:r>
          </a:p>
          <a:p>
            <a:r>
              <a:rPr lang="en-US" b="0" i="0" dirty="0">
                <a:solidFill>
                  <a:srgbClr val="0D0D0D"/>
                </a:solidFill>
                <a:effectLst/>
                <a:latin typeface="IvarText"/>
              </a:rPr>
              <a:t>[10] https://arxiv.org/abs/2011.06225</a:t>
            </a:r>
          </a:p>
          <a:p>
            <a:r>
              <a:rPr lang="en-US" b="0" i="0" dirty="0">
                <a:solidFill>
                  <a:srgbClr val="0D0D0D"/>
                </a:solidFill>
                <a:effectLst/>
                <a:latin typeface="IvarText"/>
              </a:rPr>
              <a:t>[11] https://www.sciencedirect.com/science/article/pii/S0010482521002122</a:t>
            </a:r>
          </a:p>
          <a:p>
            <a:r>
              <a:rPr lang="en-US" b="0" i="0" dirty="0">
                <a:solidFill>
                  <a:srgbClr val="0D0D0D"/>
                </a:solidFill>
                <a:effectLst/>
                <a:latin typeface="IvarText"/>
              </a:rPr>
              <a:t>[12] https://arxiv.org/abs/2005.02439</a:t>
            </a:r>
          </a:p>
          <a:p>
            <a:r>
              <a:rPr lang="en-US" b="0" i="0" dirty="0">
                <a:solidFill>
                  <a:srgbClr val="0D0D0D"/>
                </a:solidFill>
                <a:effectLst/>
                <a:latin typeface="IvarText"/>
              </a:rPr>
              <a:t>[13] https://arxiv.org/abs/2010.12779</a:t>
            </a:r>
          </a:p>
          <a:p>
            <a:r>
              <a:rPr lang="en-US" b="0" i="0" dirty="0">
                <a:solidFill>
                  <a:srgbClr val="0D0D0D"/>
                </a:solidFill>
                <a:effectLst/>
                <a:latin typeface="IvarText"/>
              </a:rPr>
              <a:t>[14] https://viterbischool.usc.edu/news/2020/11/new-test-reveals-ai-still-lacks-common-sense/</a:t>
            </a:r>
          </a:p>
          <a:p>
            <a:r>
              <a:rPr lang="en-US" b="0" i="0" dirty="0">
                <a:solidFill>
                  <a:srgbClr val="0D0D0D"/>
                </a:solidFill>
                <a:effectLst/>
                <a:latin typeface="IvarText"/>
              </a:rPr>
              <a:t>[15] https://arxiv.org/abs/2103.03874</a:t>
            </a:r>
          </a:p>
        </p:txBody>
      </p:sp>
      <p:sp>
        <p:nvSpPr>
          <p:cNvPr id="4" name="Slide Number Placeholder 3"/>
          <p:cNvSpPr>
            <a:spLocks noGrp="1"/>
          </p:cNvSpPr>
          <p:nvPr>
            <p:ph type="sldNum" sz="quarter" idx="5"/>
          </p:nvPr>
        </p:nvSpPr>
        <p:spPr/>
        <p:txBody>
          <a:bodyPr/>
          <a:lstStyle/>
          <a:p>
            <a:fld id="{6F5E3EB3-4474-4F6D-B7CC-AA304012D246}" type="slidenum">
              <a:rPr lang="en-US" smtClean="0"/>
              <a:t>12</a:t>
            </a:fld>
            <a:endParaRPr lang="en-US"/>
          </a:p>
        </p:txBody>
      </p:sp>
    </p:spTree>
    <p:extLst>
      <p:ext uri="{BB962C8B-B14F-4D97-AF65-F5344CB8AC3E}">
        <p14:creationId xmlns:p14="http://schemas.microsoft.com/office/powerpoint/2010/main" val="38294831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Shield for performance: </a:t>
            </a:r>
          </a:p>
          <a:p>
            <a:r>
              <a:rPr lang="en-US" dirty="0"/>
              <a:t>- difficulty to add new features (priority to public transport)</a:t>
            </a:r>
          </a:p>
          <a:p>
            <a:r>
              <a:rPr lang="en-US" dirty="0"/>
              <a:t> - poor performance on untrained behavior (learned on uniform traffic, deployed on rush-hour traffic)</a:t>
            </a:r>
          </a:p>
          <a:p>
            <a:pPr marL="171450" indent="-171450">
              <a:buFontTx/>
              <a:buChar char="-"/>
            </a:pPr>
            <a:r>
              <a:rPr lang="en-US" dirty="0"/>
              <a:t>no local fairness (farm road turns green eventually)</a:t>
            </a:r>
          </a:p>
          <a:p>
            <a:pPr marL="0" indent="0">
              <a:buFontTx/>
              <a:buNone/>
            </a:pPr>
            <a:r>
              <a:rPr lang="en-US" dirty="0"/>
              <a:t>Time shields:</a:t>
            </a:r>
          </a:p>
          <a:p>
            <a:pPr marL="171450" indent="-171450">
              <a:buFontTx/>
              <a:buChar char="-"/>
            </a:pPr>
            <a:r>
              <a:rPr lang="en-US" dirty="0"/>
              <a:t>Complex timing is difficult to learn</a:t>
            </a:r>
          </a:p>
          <a:p>
            <a:pPr marL="171450" indent="-171450">
              <a:buFontTx/>
              <a:buChar char="-"/>
            </a:pPr>
            <a:r>
              <a:rPr lang="en-US" dirty="0"/>
              <a:t>Enforce it with shield from timed automata specs</a:t>
            </a:r>
          </a:p>
          <a:p>
            <a:r>
              <a:rPr lang="en-US" dirty="0"/>
              <a:t>Multi-agent shields (enforce global safety by quantitative interference costs):</a:t>
            </a:r>
          </a:p>
          <a:p>
            <a:r>
              <a:rPr lang="en-US" dirty="0"/>
              <a:t>- Counting cost function</a:t>
            </a:r>
          </a:p>
          <a:p>
            <a:pPr marL="171450" indent="-171450">
              <a:buFontTx/>
              <a:buChar char="-"/>
            </a:pPr>
            <a:r>
              <a:rPr lang="en-US" dirty="0"/>
              <a:t>Different costs for interferences with different agents</a:t>
            </a:r>
          </a:p>
          <a:p>
            <a:pPr marL="171450" indent="-171450">
              <a:buFontTx/>
              <a:buChar char="-"/>
            </a:pPr>
            <a:r>
              <a:rPr lang="en-US" dirty="0"/>
              <a:t>Fair shielding (do not always interfere with the same agent repeatedly)</a:t>
            </a:r>
          </a:p>
          <a:p>
            <a:pPr marL="0" indent="0">
              <a:buFontTx/>
              <a:buNone/>
            </a:pPr>
            <a:r>
              <a:rPr lang="en-US" dirty="0"/>
              <a:t>What information is necessary to synthesize the shield?</a:t>
            </a:r>
          </a:p>
          <a:p>
            <a:pPr marL="0" indent="0">
              <a:buFontTx/>
              <a:buNone/>
            </a:pPr>
            <a:r>
              <a:rPr lang="en-US" dirty="0"/>
              <a:t>System and environment are adversarial. It does not need any information of any.</a:t>
            </a:r>
          </a:p>
          <a:p>
            <a:pPr marL="0" indent="0">
              <a:buFontTx/>
              <a:buNone/>
            </a:pPr>
            <a:endParaRPr lang="en-US" dirty="0"/>
          </a:p>
          <a:p>
            <a:pPr marL="0" indent="0">
              <a:buFontTx/>
              <a:buNone/>
            </a:pPr>
            <a:r>
              <a:rPr lang="en-US" dirty="0"/>
              <a:t>Prior knowledge that guarantees safe learning operation enforce by the shield like the flight envelope.</a:t>
            </a:r>
          </a:p>
          <a:p>
            <a:pPr marL="0" indent="0">
              <a:buFontTx/>
              <a:buNone/>
            </a:pPr>
            <a:r>
              <a:rPr lang="en-US" dirty="0"/>
              <a:t>Shield could be a robust control, that provide guarantees at the expense of loss of optimality.</a:t>
            </a:r>
          </a:p>
          <a:p>
            <a:pPr marL="0" indent="0">
              <a:buFontTx/>
              <a:buNone/>
            </a:pPr>
            <a:r>
              <a:rPr lang="en-US" dirty="0"/>
              <a:t>Related to Runtime Verification (He’s work).</a:t>
            </a:r>
          </a:p>
          <a:p>
            <a:pPr marL="0" indent="0">
              <a:buFontTx/>
              <a:buNone/>
            </a:pPr>
            <a:endParaRPr lang="en-US" dirty="0"/>
          </a:p>
          <a:p>
            <a:pPr marL="0" indent="0">
              <a:buFontTx/>
              <a:buNone/>
            </a:pPr>
            <a:r>
              <a:rPr lang="en-US" dirty="0"/>
              <a:t>TODO: Add Shield as one approach. Add other approaches from safety-critical community.</a:t>
            </a:r>
          </a:p>
          <a:p>
            <a:pPr marL="0" indent="0">
              <a:buFontTx/>
              <a:buNone/>
            </a:pPr>
            <a:endParaRPr lang="en-US" dirty="0"/>
          </a:p>
        </p:txBody>
      </p:sp>
      <p:sp>
        <p:nvSpPr>
          <p:cNvPr id="4" name="Slide Number Placeholder 3"/>
          <p:cNvSpPr>
            <a:spLocks noGrp="1"/>
          </p:cNvSpPr>
          <p:nvPr>
            <p:ph type="sldNum" sz="quarter" idx="5"/>
          </p:nvPr>
        </p:nvSpPr>
        <p:spPr/>
        <p:txBody>
          <a:bodyPr/>
          <a:lstStyle/>
          <a:p>
            <a:fld id="{6F5E3EB3-4474-4F6D-B7CC-AA304012D246}" type="slidenum">
              <a:rPr lang="en-US" smtClean="0"/>
              <a:t>14</a:t>
            </a:fld>
            <a:endParaRPr lang="en-US"/>
          </a:p>
        </p:txBody>
      </p:sp>
    </p:spTree>
    <p:extLst>
      <p:ext uri="{BB962C8B-B14F-4D97-AF65-F5344CB8AC3E}">
        <p14:creationId xmlns:p14="http://schemas.microsoft.com/office/powerpoint/2010/main" val="9263295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Rechteck 3"/>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1" name="Group 11"/>
          <p:cNvGrpSpPr>
            <a:grpSpLocks noChangeAspect="1"/>
          </p:cNvGrpSpPr>
          <p:nvPr/>
        </p:nvGrpSpPr>
        <p:grpSpPr bwMode="gray">
          <a:xfrm>
            <a:off x="10176454" y="270730"/>
            <a:ext cx="1824204" cy="1041877"/>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6" y="3909485"/>
            <a:ext cx="11468097"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6" name="Textplatzhalter 5"/>
          <p:cNvSpPr>
            <a:spLocks noGrp="1"/>
          </p:cNvSpPr>
          <p:nvPr>
            <p:ph type="body" sz="quarter" idx="11" hasCustomPrompt="1"/>
          </p:nvPr>
        </p:nvSpPr>
        <p:spPr>
          <a:xfrm>
            <a:off x="239186" y="3902392"/>
            <a:ext cx="11468097" cy="2743941"/>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5" y="3902392"/>
            <a:ext cx="11228919" cy="2495549"/>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 2 lines</a:t>
            </a:r>
          </a:p>
        </p:txBody>
      </p:sp>
      <p:sp>
        <p:nvSpPr>
          <p:cNvPr id="3" name="Subtitle 2"/>
          <p:cNvSpPr>
            <a:spLocks noGrp="1"/>
          </p:cNvSpPr>
          <p:nvPr>
            <p:ph type="subTitle" idx="1" hasCustomPrompt="1"/>
          </p:nvPr>
        </p:nvSpPr>
        <p:spPr bwMode="gray">
          <a:xfrm>
            <a:off x="5183715" y="5277909"/>
            <a:ext cx="6523568"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417188990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x Text (Boxe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478369" y="2228866"/>
            <a:ext cx="2112433" cy="41761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2228866"/>
            <a:ext cx="2114551" cy="4176167"/>
          </a:xfrm>
        </p:spPr>
        <p:txBody>
          <a:bodyPr/>
          <a:lstStyle>
            <a:lvl2pPr>
              <a:buClr>
                <a:schemeClr val="accent2"/>
              </a:buClr>
              <a:defRPr/>
            </a:lvl2pPr>
            <a:lvl3pPr>
              <a:buClr>
                <a:schemeClr val="accent2"/>
              </a:buClr>
              <a:defRPr/>
            </a:lvl3pPr>
            <a:lvl4pPr>
              <a:buClr>
                <a:schemeClr val="accent2"/>
              </a:buClr>
              <a:defRPr/>
            </a:lvl4pPr>
            <a:lvl5pPr>
              <a:buClr>
                <a:schemeClr val="accent2"/>
              </a:buClr>
              <a:defRPr/>
            </a:lvl5pPr>
            <a:lvl6pPr>
              <a:buClr>
                <a:schemeClr val="accent2"/>
              </a:buClr>
              <a:defRPr/>
            </a:lvl6pPr>
            <a:lvl7pPr>
              <a:buClr>
                <a:schemeClr val="accent2"/>
              </a:buClr>
              <a:defRPr/>
            </a:lvl7pPr>
            <a:lvl8pPr>
              <a:defRPr>
                <a:solidFill>
                  <a:schemeClr val="accent2"/>
                </a:solidFill>
              </a:defRPr>
            </a:lvl8pPr>
            <a:lvl9pPr>
              <a:defRPr>
                <a:solidFill>
                  <a:schemeClr val="accent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2228866"/>
            <a:ext cx="2114551" cy="4176167"/>
          </a:xfrm>
        </p:spPr>
        <p:txBody>
          <a:bodyPr/>
          <a:lstStyle>
            <a:lvl2pPr>
              <a:buClr>
                <a:schemeClr val="accent3"/>
              </a:buClr>
              <a:defRPr/>
            </a:lvl2pPr>
            <a:lvl3pPr>
              <a:buClr>
                <a:schemeClr val="accent3"/>
              </a:buClr>
              <a:defRPr/>
            </a:lvl3pPr>
            <a:lvl4pPr>
              <a:buClr>
                <a:schemeClr val="accent3"/>
              </a:buClr>
              <a:defRPr/>
            </a:lvl4pPr>
            <a:lvl5pPr>
              <a:buClr>
                <a:schemeClr val="accent3"/>
              </a:buClr>
              <a:defRPr/>
            </a:lvl5pPr>
            <a:lvl6pPr>
              <a:buClr>
                <a:schemeClr val="accent3"/>
              </a:buClr>
              <a:defRPr/>
            </a:lvl6pPr>
            <a:lvl7pPr>
              <a:buClr>
                <a:schemeClr val="accent3"/>
              </a:buClr>
              <a:defRPr/>
            </a:lvl7pPr>
            <a:lvl8pPr>
              <a:defRPr>
                <a:solidFill>
                  <a:schemeClr val="accent3"/>
                </a:solidFill>
              </a:defRPr>
            </a:lvl8pPr>
            <a:lvl9pPr>
              <a:defRPr>
                <a:solidFill>
                  <a:schemeClr val="accent3"/>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2228866"/>
            <a:ext cx="2114551" cy="4176167"/>
          </a:xfrm>
        </p:spPr>
        <p:txBody>
          <a:bodyPr/>
          <a:lstStyle>
            <a:lvl2pPr>
              <a:buClr>
                <a:schemeClr val="accent4"/>
              </a:buClr>
              <a:defRPr/>
            </a:lvl2pPr>
            <a:lvl3pPr>
              <a:buClr>
                <a:schemeClr val="accent4"/>
              </a:buClr>
              <a:defRPr/>
            </a:lvl3pPr>
            <a:lvl4pPr>
              <a:buClr>
                <a:schemeClr val="accent4"/>
              </a:buClr>
              <a:defRPr/>
            </a:lvl4pPr>
            <a:lvl5pPr>
              <a:buClr>
                <a:schemeClr val="accent4"/>
              </a:buClr>
              <a:defRPr/>
            </a:lvl5pPr>
            <a:lvl6pPr>
              <a:buClr>
                <a:schemeClr val="accent4"/>
              </a:buClr>
              <a:defRPr/>
            </a:lvl6pPr>
            <a:lvl7pPr>
              <a:buClr>
                <a:schemeClr val="accent4"/>
              </a:buClr>
              <a:defRPr/>
            </a:lvl7pPr>
            <a:lvl8pPr>
              <a:defRPr>
                <a:solidFill>
                  <a:schemeClr val="accent4"/>
                </a:solidFill>
              </a:defRPr>
            </a:lvl8pPr>
            <a:lvl9pPr>
              <a:defRPr>
                <a:solidFill>
                  <a:schemeClr val="accent4"/>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quarter" idx="17" hasCustomPrompt="1"/>
          </p:nvPr>
        </p:nvSpPr>
        <p:spPr bwMode="gray">
          <a:xfrm>
            <a:off x="478369" y="1653118"/>
            <a:ext cx="2112433" cy="383729"/>
          </a:xfrm>
          <a:solidFill>
            <a:schemeClr val="accent1"/>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1</a:t>
            </a:r>
          </a:p>
        </p:txBody>
      </p:sp>
      <p:sp>
        <p:nvSpPr>
          <p:cNvPr id="14" name="Text Placeholder 3"/>
          <p:cNvSpPr>
            <a:spLocks noGrp="1"/>
          </p:cNvSpPr>
          <p:nvPr>
            <p:ph type="body" sz="quarter" idx="18" hasCustomPrompt="1"/>
          </p:nvPr>
        </p:nvSpPr>
        <p:spPr bwMode="gray">
          <a:xfrm>
            <a:off x="2832102" y="1653118"/>
            <a:ext cx="2112433" cy="383729"/>
          </a:xfrm>
          <a:solidFill>
            <a:schemeClr val="accent2"/>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2</a:t>
            </a:r>
          </a:p>
        </p:txBody>
      </p:sp>
      <p:sp>
        <p:nvSpPr>
          <p:cNvPr id="15" name="Text Placeholder 3"/>
          <p:cNvSpPr>
            <a:spLocks noGrp="1"/>
          </p:cNvSpPr>
          <p:nvPr>
            <p:ph type="body" sz="quarter" idx="19" hasCustomPrompt="1"/>
          </p:nvPr>
        </p:nvSpPr>
        <p:spPr bwMode="gray">
          <a:xfrm>
            <a:off x="5184765" y="1653118"/>
            <a:ext cx="2112433" cy="383729"/>
          </a:xfrm>
          <a:solidFill>
            <a:schemeClr val="accent3"/>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3</a:t>
            </a:r>
          </a:p>
        </p:txBody>
      </p:sp>
      <p:sp>
        <p:nvSpPr>
          <p:cNvPr id="16" name="Text Placeholder 3"/>
          <p:cNvSpPr>
            <a:spLocks noGrp="1"/>
          </p:cNvSpPr>
          <p:nvPr>
            <p:ph type="body" sz="quarter" idx="20" hasCustomPrompt="1"/>
          </p:nvPr>
        </p:nvSpPr>
        <p:spPr bwMode="gray">
          <a:xfrm>
            <a:off x="7525592" y="1653118"/>
            <a:ext cx="2112433" cy="383729"/>
          </a:xfrm>
          <a:solidFill>
            <a:schemeClr val="accent4"/>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4</a:t>
            </a:r>
          </a:p>
        </p:txBody>
      </p:sp>
      <p:sp>
        <p:nvSpPr>
          <p:cNvPr id="3" name="Date Placeholder 2"/>
          <p:cNvSpPr>
            <a:spLocks noGrp="1"/>
          </p:cNvSpPr>
          <p:nvPr>
            <p:ph type="dt" sz="half" idx="21"/>
          </p:nvPr>
        </p:nvSpPr>
        <p:spPr/>
        <p:txBody>
          <a:bodyPr/>
          <a:lstStyle/>
          <a:p>
            <a:fld id="{4DDB5538-DA78-4C2C-BF6B-9485BBAF1D80}" type="datetimeFigureOut">
              <a:rPr lang="en-US" smtClean="0"/>
              <a:t>11/18/2021</a:t>
            </a:fld>
            <a:endParaRPr lang="en-US"/>
          </a:p>
        </p:txBody>
      </p:sp>
      <p:sp>
        <p:nvSpPr>
          <p:cNvPr id="5" name="Footer Placeholder 4"/>
          <p:cNvSpPr>
            <a:spLocks noGrp="1"/>
          </p:cNvSpPr>
          <p:nvPr>
            <p:ph type="ftr" sz="quarter" idx="22"/>
          </p:nvPr>
        </p:nvSpPr>
        <p:spPr/>
        <p:txBody>
          <a:bodyPr/>
          <a:lstStyle/>
          <a:p>
            <a:endParaRPr lang="en-US"/>
          </a:p>
        </p:txBody>
      </p:sp>
      <p:sp>
        <p:nvSpPr>
          <p:cNvPr id="6" name="Slide Number Placeholder 5"/>
          <p:cNvSpPr>
            <a:spLocks noGrp="1"/>
          </p:cNvSpPr>
          <p:nvPr>
            <p:ph type="sldNum" sz="quarter" idx="23"/>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165839978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xt + Picture 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2832101" y="1653116"/>
            <a:ext cx="6815668"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4" y="1653118"/>
            <a:ext cx="2351616"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4DDB5538-DA78-4C2C-BF6B-9485BBAF1D80}" type="datetimeFigureOut">
              <a:rPr lang="en-US" smtClean="0"/>
              <a:t>11/18/2021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392221442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ext + Picture M">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5183721" y="1653116"/>
            <a:ext cx="4464049"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6" y="1653118"/>
            <a:ext cx="4705349"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4DDB5538-DA78-4C2C-BF6B-9485BBAF1D80}" type="datetimeFigureOut">
              <a:rPr lang="en-US" smtClean="0"/>
              <a:t>11/18/2021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251770582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ext + Picture L">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7535337"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3" y="1653118"/>
            <a:ext cx="7056967"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4DDB5538-DA78-4C2C-BF6B-9485BBAF1D80}" type="datetimeFigureOut">
              <a:rPr lang="en-US" smtClean="0"/>
              <a:t>11/18/2021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428970116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icture XL">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4" name="Picture Placeholder 3"/>
          <p:cNvSpPr>
            <a:spLocks noGrp="1"/>
          </p:cNvSpPr>
          <p:nvPr>
            <p:ph type="pic" sz="quarter" idx="14" hasCustomPrompt="1"/>
          </p:nvPr>
        </p:nvSpPr>
        <p:spPr bwMode="gray">
          <a:xfrm>
            <a:off x="239181" y="1653118"/>
            <a:ext cx="9649883"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4DDB5538-DA78-4C2C-BF6B-9485BBAF1D80}" type="datetimeFigureOut">
              <a:rPr lang="en-US" smtClean="0"/>
              <a:t>11/18/2021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236069670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slide">
    <p:spTree>
      <p:nvGrpSpPr>
        <p:cNvPr id="1" name=""/>
        <p:cNvGrpSpPr/>
        <p:nvPr/>
      </p:nvGrpSpPr>
      <p:grpSpPr>
        <a:xfrm>
          <a:off x="0" y="0"/>
          <a:ext cx="0" cy="0"/>
          <a:chOff x="0" y="0"/>
          <a:chExt cx="0" cy="0"/>
        </a:xfrm>
      </p:grpSpPr>
      <p:sp>
        <p:nvSpPr>
          <p:cNvPr id="21" name="Rectangle 20"/>
          <p:cNvSpPr/>
          <p:nvPr/>
        </p:nvSpPr>
        <p:spPr bwMode="gray">
          <a:xfrm>
            <a:off x="239186" y="3909485"/>
            <a:ext cx="11468100"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p:cNvSpPr/>
          <p:nvPr/>
        </p:nvSpPr>
        <p:spPr bwMode="gray">
          <a:xfrm>
            <a:off x="143339" y="2"/>
            <a:ext cx="9745727"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ctrTitle" hasCustomPrompt="1"/>
          </p:nvPr>
        </p:nvSpPr>
        <p:spPr bwMode="gray">
          <a:xfrm>
            <a:off x="478368" y="3909485"/>
            <a:ext cx="11228913" cy="2495551"/>
          </a:xfrm>
          <a:solidFill>
            <a:srgbClr val="DD640C"/>
          </a:solidFill>
        </p:spPr>
        <p:txBody>
          <a:bodyPr lIns="108000" tIns="252000" rIns="108000" bIns="252000" anchor="ctr" anchorCtr="0"/>
          <a:lstStyle>
            <a:lvl1pPr algn="ctr">
              <a:defRPr sz="3200">
                <a:solidFill>
                  <a:schemeClr val="bg1"/>
                </a:solidFill>
              </a:defRPr>
            </a:lvl1pPr>
          </a:lstStyle>
          <a:p>
            <a:r>
              <a:rPr lang="en-US" dirty="0" err="1"/>
              <a:t>Presentationtitle</a:t>
            </a:r>
            <a:br>
              <a:rPr lang="en-US" dirty="0"/>
            </a:br>
            <a:r>
              <a:rPr lang="en-US" dirty="0"/>
              <a:t>up to maximum 2 lines</a:t>
            </a:r>
          </a:p>
        </p:txBody>
      </p:sp>
      <p:sp>
        <p:nvSpPr>
          <p:cNvPr id="11" name="Rectangle 10"/>
          <p:cNvSpPr/>
          <p:nvPr/>
        </p:nvSpPr>
        <p:spPr bwMode="gray">
          <a:xfrm>
            <a:off x="478368" y="3669244"/>
            <a:ext cx="11474448" cy="2402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Rectangle 11"/>
          <p:cNvSpPr/>
          <p:nvPr/>
        </p:nvSpPr>
        <p:spPr bwMode="gray">
          <a:xfrm>
            <a:off x="11707286" y="3912502"/>
            <a:ext cx="245532" cy="24925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908803513"/>
      </p:ext>
    </p:extLst>
  </p:cSld>
  <p:clrMapOvr>
    <a:masterClrMapping/>
  </p:clrMapOvr>
  <p:transition spd="slow">
    <p:wipe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9971903" y="6486805"/>
            <a:ext cx="1346886" cy="260300"/>
          </a:xfrm>
        </p:spPr>
        <p:txBody>
          <a:bodyPr/>
          <a:lstStyle/>
          <a:p>
            <a:fld id="{4DDB5538-DA78-4C2C-BF6B-9485BBAF1D80}" type="datetimeFigureOut">
              <a:rPr lang="en-US" smtClean="0"/>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318789" y="6486805"/>
            <a:ext cx="632966" cy="260792"/>
          </a:xfrm>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21446579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71513-3E4F-4F85-8044-27F5FCBEF2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67C422-BD6C-4F48-90BB-A01C457D80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FD8839DF-10E3-422C-8C24-E993391AED32}"/>
              </a:ext>
            </a:extLst>
          </p:cNvPr>
          <p:cNvSpPr>
            <a:spLocks noGrp="1"/>
          </p:cNvSpPr>
          <p:nvPr>
            <p:ph type="ftr" sz="quarter" idx="11"/>
          </p:nvPr>
        </p:nvSpPr>
        <p:spPr/>
        <p:txBody>
          <a:bodyPr/>
          <a:lstStyle/>
          <a:p>
            <a:endParaRPr lang="en-US"/>
          </a:p>
        </p:txBody>
      </p:sp>
      <p:sp>
        <p:nvSpPr>
          <p:cNvPr id="8" name="Slide Number Placeholder 3">
            <a:extLst>
              <a:ext uri="{FF2B5EF4-FFF2-40B4-BE49-F238E27FC236}">
                <a16:creationId xmlns:a16="http://schemas.microsoft.com/office/drawing/2014/main" id="{6471C4AF-1E09-4872-823F-6FB96C2614F7}"/>
              </a:ext>
            </a:extLst>
          </p:cNvPr>
          <p:cNvSpPr txBox="1">
            <a:spLocks/>
          </p:cNvSpPr>
          <p:nvPr userDrawn="1"/>
        </p:nvSpPr>
        <p:spPr bwMode="gray">
          <a:xfrm>
            <a:off x="11121081" y="6508122"/>
            <a:ext cx="831739" cy="256032"/>
          </a:xfrm>
          <a:prstGeom prst="rect">
            <a:avLst/>
          </a:prstGeom>
        </p:spPr>
        <p:txBody>
          <a:bodyPr vert="horz" lIns="108000" tIns="0" rIns="0" bIns="0" rtlCol="0" anchor="b"/>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1D4785-C884-4A75-B2F1-2B7564BBB7E2}" type="slidenum">
              <a:rPr lang="en-US" smtClean="0"/>
              <a:pPr/>
              <a:t>‹#›</a:t>
            </a:fld>
            <a:r>
              <a:rPr lang="en-US" dirty="0"/>
              <a:t>/12</a:t>
            </a:r>
          </a:p>
        </p:txBody>
      </p:sp>
    </p:spTree>
    <p:extLst>
      <p:ext uri="{BB962C8B-B14F-4D97-AF65-F5344CB8AC3E}">
        <p14:creationId xmlns:p14="http://schemas.microsoft.com/office/powerpoint/2010/main" val="564167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 name="Group 11"/>
          <p:cNvGrpSpPr>
            <a:grpSpLocks noChangeAspect="1"/>
          </p:cNvGrpSpPr>
          <p:nvPr/>
        </p:nvGrpSpPr>
        <p:grpSpPr bwMode="gray">
          <a:xfrm>
            <a:off x="10176454" y="270730"/>
            <a:ext cx="1824204" cy="1041877"/>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6" y="4805683"/>
            <a:ext cx="11468100" cy="18406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8686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145692850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Orange">
    <p:spTree>
      <p:nvGrpSpPr>
        <p:cNvPr id="1" name=""/>
        <p:cNvGrpSpPr/>
        <p:nvPr/>
      </p:nvGrpSpPr>
      <p:grpSpPr>
        <a:xfrm>
          <a:off x="0" y="0"/>
          <a:ext cx="0" cy="0"/>
          <a:chOff x="0" y="0"/>
          <a:chExt cx="0" cy="0"/>
        </a:xfrm>
      </p:grpSpPr>
      <p:sp>
        <p:nvSpPr>
          <p:cNvPr id="15" name="Rechteck 14"/>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1" name="Group 11"/>
          <p:cNvGrpSpPr>
            <a:grpSpLocks noChangeAspect="1"/>
          </p:cNvGrpSpPr>
          <p:nvPr/>
        </p:nvGrpSpPr>
        <p:grpSpPr bwMode="gray">
          <a:xfrm>
            <a:off x="10176454" y="270730"/>
            <a:ext cx="1824204" cy="1041877"/>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5" y="3909485"/>
            <a:ext cx="11468100" cy="2736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6" name="Textplatzhalter 5"/>
          <p:cNvSpPr>
            <a:spLocks noGrp="1"/>
          </p:cNvSpPr>
          <p:nvPr>
            <p:ph type="body" sz="quarter" idx="11" hasCustomPrompt="1"/>
          </p:nvPr>
        </p:nvSpPr>
        <p:spPr>
          <a:xfrm>
            <a:off x="239186" y="3902392"/>
            <a:ext cx="11468097" cy="2743941"/>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3909486"/>
            <a:ext cx="11228919" cy="2495549"/>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 2 lines</a:t>
            </a:r>
          </a:p>
        </p:txBody>
      </p:sp>
      <p:sp>
        <p:nvSpPr>
          <p:cNvPr id="18" name="Subtitle 2"/>
          <p:cNvSpPr>
            <a:spLocks noGrp="1"/>
          </p:cNvSpPr>
          <p:nvPr>
            <p:ph type="subTitle" idx="1" hasCustomPrompt="1"/>
          </p:nvPr>
        </p:nvSpPr>
        <p:spPr bwMode="gray">
          <a:xfrm>
            <a:off x="5183715" y="5277909"/>
            <a:ext cx="6523568"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322471732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Orang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 name="Group 11"/>
          <p:cNvGrpSpPr>
            <a:grpSpLocks noChangeAspect="1"/>
          </p:cNvGrpSpPr>
          <p:nvPr/>
        </p:nvGrpSpPr>
        <p:grpSpPr bwMode="gray">
          <a:xfrm>
            <a:off x="10176454" y="270730"/>
            <a:ext cx="1824204" cy="1041877"/>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5" y="4805683"/>
            <a:ext cx="11468100" cy="18406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9"/>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214508995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4" name="Text Placeholder 3"/>
          <p:cNvSpPr>
            <a:spLocks noGrp="1"/>
          </p:cNvSpPr>
          <p:nvPr>
            <p:ph type="body" sz="quarter" idx="10" hasCustomPrompt="1"/>
          </p:nvPr>
        </p:nvSpPr>
        <p:spPr bwMode="gray">
          <a:xfrm>
            <a:off x="478366" y="1291472"/>
            <a:ext cx="11380553" cy="5113563"/>
          </a:xfrm>
          <a:noFill/>
        </p:spPr>
        <p:txBody>
          <a:bodyPr lIns="0" tIns="0" rIns="0" bIns="0"/>
          <a:lstStyle>
            <a:lvl1pPr marL="478355" indent="-478355">
              <a:spcBef>
                <a:spcPts val="400"/>
              </a:spcBef>
              <a:spcAft>
                <a:spcPts val="400"/>
              </a:spcAft>
              <a:buClr>
                <a:schemeClr val="accent1"/>
              </a:buClr>
              <a:buSzPct val="100000"/>
              <a:buFont typeface="+mj-lt"/>
              <a:buAutoNum type="arabicPeriod"/>
              <a:defRPr sz="1867">
                <a:solidFill>
                  <a:schemeClr val="tx1"/>
                </a:solidFill>
              </a:defRPr>
            </a:lvl1pPr>
            <a:lvl2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2pPr>
            <a:lvl3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3pPr>
            <a:lvl4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4pPr>
            <a:lvl5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5pPr>
            <a:lvl6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6pPr>
            <a:lvl7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7pPr>
            <a:lvl8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8pPr>
            <a:lvl9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9pPr>
          </a:lstStyle>
          <a:p>
            <a:pPr lvl="0"/>
            <a:r>
              <a:rPr lang="en-US" dirty="0"/>
              <a:t>Click to edit Master text styles</a:t>
            </a:r>
          </a:p>
        </p:txBody>
      </p:sp>
    </p:spTree>
    <p:extLst>
      <p:ext uri="{BB962C8B-B14F-4D97-AF65-F5344CB8AC3E}">
        <p14:creationId xmlns:p14="http://schemas.microsoft.com/office/powerpoint/2010/main" val="474118335"/>
      </p:ext>
    </p:extLst>
  </p:cSld>
  <p:clrMapOvr>
    <a:masterClrMapping/>
  </p:clrMapOvr>
  <p:transition spd="slow">
    <p:wipe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1" name="Text Placeholder 10"/>
          <p:cNvSpPr>
            <a:spLocks noGrp="1"/>
          </p:cNvSpPr>
          <p:nvPr>
            <p:ph type="body" sz="quarter" idx="13" hasCustomPrompt="1"/>
          </p:nvPr>
        </p:nvSpPr>
        <p:spPr bwMode="gray">
          <a:xfrm>
            <a:off x="478369" y="1282046"/>
            <a:ext cx="11474451" cy="5122988"/>
          </a:xfrm>
        </p:spPr>
        <p:txBody>
          <a:bodyPr/>
          <a:lstStyle>
            <a:lvl5pPr>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3" name="Footer Placeholder 2"/>
          <p:cNvSpPr>
            <a:spLocks noGrp="1"/>
          </p:cNvSpPr>
          <p:nvPr>
            <p:ph type="ftr" sz="quarter" idx="15"/>
          </p:nvPr>
        </p:nvSpPr>
        <p:spPr>
          <a:xfrm>
            <a:off x="478369" y="6526804"/>
            <a:ext cx="2063751" cy="322735"/>
          </a:xfrm>
        </p:spPr>
        <p:txBody>
          <a:bodyPr/>
          <a:lstStyle/>
          <a:p>
            <a:endParaRPr lang="en-US"/>
          </a:p>
        </p:txBody>
      </p:sp>
      <p:sp>
        <p:nvSpPr>
          <p:cNvPr id="8" name="Slide Number Placeholder 3"/>
          <p:cNvSpPr txBox="1">
            <a:spLocks/>
          </p:cNvSpPr>
          <p:nvPr/>
        </p:nvSpPr>
        <p:spPr bwMode="gray">
          <a:xfrm>
            <a:off x="11121081" y="6508122"/>
            <a:ext cx="831739" cy="256032"/>
          </a:xfrm>
          <a:prstGeom prst="rect">
            <a:avLst/>
          </a:prstGeom>
        </p:spPr>
        <p:txBody>
          <a:bodyPr vert="horz" lIns="108000" tIns="0" rIns="0" bIns="0" rtlCol="0" anchor="b"/>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1D4785-C884-4A75-B2F1-2B7564BBB7E2}" type="slidenum">
              <a:rPr lang="en-US" smtClean="0"/>
              <a:pPr/>
              <a:t>‹#›</a:t>
            </a:fld>
            <a:r>
              <a:rPr lang="en-US" dirty="0"/>
              <a:t>/12</a:t>
            </a:r>
          </a:p>
        </p:txBody>
      </p:sp>
    </p:spTree>
    <p:extLst>
      <p:ext uri="{BB962C8B-B14F-4D97-AF65-F5344CB8AC3E}">
        <p14:creationId xmlns:p14="http://schemas.microsoft.com/office/powerpoint/2010/main" val="65461914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Bullet Poin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478369" y="1225486"/>
            <a:ext cx="11474451" cy="2141612"/>
          </a:xfrm>
        </p:spPr>
        <p:txBody>
          <a:bodyPr>
            <a:spAutoFit/>
          </a:bodyPr>
          <a:lstStyle>
            <a:lvl1pPr marL="239994" indent="-239994">
              <a:buClr>
                <a:schemeClr val="accent1"/>
              </a:buClr>
              <a:buFont typeface="Arial" panose="020B0604020202020204" pitchFamily="34" charset="0"/>
              <a:buChar char="■"/>
              <a:defRPr baseline="0"/>
            </a:lvl1pPr>
            <a:lvl2pPr marL="479988" indent="-241294">
              <a:buFont typeface="Arial" panose="020B0604020202020204" pitchFamily="34" charset="0"/>
              <a:buChar char="□"/>
              <a:defRPr/>
            </a:lvl2pPr>
            <a:lvl3pPr marL="719982" indent="-239994">
              <a:buFont typeface="Arial" panose="020B0604020202020204" pitchFamily="34" charset="0"/>
              <a:buChar char="–"/>
              <a:defRPr/>
            </a:lvl3pPr>
            <a:lvl4pPr marL="359991" indent="-359991">
              <a:buFont typeface="+mj-lt"/>
              <a:buAutoNum type="arabicPeriod"/>
              <a:defRPr/>
            </a:lvl4pPr>
            <a:lvl5pPr marL="719982" indent="-359991">
              <a:buFont typeface="+mj-lt"/>
              <a:buAutoNum type="alphaLcParenR"/>
              <a:defRPr/>
            </a:lvl5pPr>
            <a:lvl6pPr marL="0" indent="0">
              <a:spcBef>
                <a:spcPts val="533"/>
              </a:spcBef>
              <a:spcAft>
                <a:spcPts val="533"/>
              </a:spcAft>
              <a:buNone/>
              <a:defRPr sz="2133" cap="all" baseline="0">
                <a:solidFill>
                  <a:schemeClr val="accent1"/>
                </a:solidFill>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2" name="Date Placeholder 1"/>
          <p:cNvSpPr>
            <a:spLocks noGrp="1"/>
          </p:cNvSpPr>
          <p:nvPr>
            <p:ph type="dt" sz="half" idx="14"/>
          </p:nvPr>
        </p:nvSpPr>
        <p:spPr>
          <a:xfrm>
            <a:off x="9996626" y="6501896"/>
            <a:ext cx="1214626" cy="253655"/>
          </a:xfrm>
        </p:spPr>
        <p:txBody>
          <a:bodyPr/>
          <a:lstStyle/>
          <a:p>
            <a:fld id="{4DDB5538-DA78-4C2C-BF6B-9485BBAF1D80}" type="datetimeFigureOut">
              <a:rPr lang="en-US" smtClean="0"/>
              <a:t>11/18/2021</a:t>
            </a:fld>
            <a:endParaRPr lang="en-US"/>
          </a:p>
        </p:txBody>
      </p:sp>
      <p:sp>
        <p:nvSpPr>
          <p:cNvPr id="3" name="Footer Placeholder 2"/>
          <p:cNvSpPr>
            <a:spLocks noGrp="1"/>
          </p:cNvSpPr>
          <p:nvPr>
            <p:ph type="ftr" sz="quarter" idx="15"/>
          </p:nvPr>
        </p:nvSpPr>
        <p:spPr>
          <a:xfrm>
            <a:off x="478369" y="6513922"/>
            <a:ext cx="2063751" cy="241629"/>
          </a:xfrm>
        </p:spPr>
        <p:txBody>
          <a:bodyPr/>
          <a:lstStyle/>
          <a:p>
            <a:endParaRPr lang="en-US"/>
          </a:p>
        </p:txBody>
      </p:sp>
      <p:sp>
        <p:nvSpPr>
          <p:cNvPr id="4" name="Slide Number Placeholder 3"/>
          <p:cNvSpPr>
            <a:spLocks noGrp="1"/>
          </p:cNvSpPr>
          <p:nvPr>
            <p:ph type="sldNum" sz="quarter" idx="16"/>
          </p:nvPr>
        </p:nvSpPr>
        <p:spPr>
          <a:xfrm>
            <a:off x="11219935" y="6526804"/>
            <a:ext cx="732885" cy="228747"/>
          </a:xfrm>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35923023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your title- maximum 2 lines</a:t>
            </a:r>
            <a:endParaRPr lang="en-US" dirty="0"/>
          </a:p>
        </p:txBody>
      </p:sp>
      <p:sp>
        <p:nvSpPr>
          <p:cNvPr id="11" name="Text Placeholder 10"/>
          <p:cNvSpPr>
            <a:spLocks noGrp="1"/>
          </p:cNvSpPr>
          <p:nvPr>
            <p:ph type="body" sz="quarter" idx="13"/>
          </p:nvPr>
        </p:nvSpPr>
        <p:spPr bwMode="gray">
          <a:xfrm>
            <a:off x="478367"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5181602"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5"/>
          </p:nvPr>
        </p:nvSpPr>
        <p:spPr>
          <a:xfrm>
            <a:off x="7802232" y="6484771"/>
            <a:ext cx="2063751" cy="240773"/>
          </a:xfrm>
        </p:spPr>
        <p:txBody>
          <a:bodyPr/>
          <a:lstStyle/>
          <a:p>
            <a:fld id="{4DDB5538-DA78-4C2C-BF6B-9485BBAF1D80}" type="datetimeFigureOut">
              <a:rPr lang="en-US" smtClean="0"/>
              <a:t>11/18/2021</a:t>
            </a:fld>
            <a:endParaRPr lang="en-US"/>
          </a:p>
        </p:txBody>
      </p:sp>
      <p:sp>
        <p:nvSpPr>
          <p:cNvPr id="4" name="Footer Placeholder 3"/>
          <p:cNvSpPr>
            <a:spLocks noGrp="1"/>
          </p:cNvSpPr>
          <p:nvPr>
            <p:ph type="ftr" sz="quarter" idx="16"/>
          </p:nvPr>
        </p:nvSpPr>
        <p:spPr>
          <a:xfrm>
            <a:off x="474135" y="6484771"/>
            <a:ext cx="2063751" cy="292658"/>
          </a:xfrm>
        </p:spPr>
        <p:txBody>
          <a:bodyPr/>
          <a:lstStyle/>
          <a:p>
            <a:endParaRPr lang="en-US"/>
          </a:p>
        </p:txBody>
      </p:sp>
      <p:sp>
        <p:nvSpPr>
          <p:cNvPr id="5" name="Slide Number Placeholder 4"/>
          <p:cNvSpPr>
            <a:spLocks noGrp="1"/>
          </p:cNvSpPr>
          <p:nvPr>
            <p:ph type="sldNum" sz="quarter" idx="17"/>
          </p:nvPr>
        </p:nvSpPr>
        <p:spPr>
          <a:xfrm>
            <a:off x="9889069" y="6484771"/>
            <a:ext cx="2063751" cy="240773"/>
          </a:xfrm>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187347903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478369"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7"/>
          </p:nvPr>
        </p:nvSpPr>
        <p:spPr/>
        <p:txBody>
          <a:bodyPr/>
          <a:lstStyle/>
          <a:p>
            <a:fld id="{4DDB5538-DA78-4C2C-BF6B-9485BBAF1D80}" type="datetimeFigureOut">
              <a:rPr lang="en-US" smtClean="0"/>
              <a:t>11/18/2021</a:t>
            </a:fld>
            <a:endParaRPr lang="en-US"/>
          </a:p>
        </p:txBody>
      </p:sp>
      <p:sp>
        <p:nvSpPr>
          <p:cNvPr id="4" name="Footer Placeholder 3"/>
          <p:cNvSpPr>
            <a:spLocks noGrp="1"/>
          </p:cNvSpPr>
          <p:nvPr>
            <p:ph type="ftr" sz="quarter" idx="18"/>
          </p:nvPr>
        </p:nvSpPr>
        <p:spPr/>
        <p:txBody>
          <a:bodyPr/>
          <a:lstStyle/>
          <a:p>
            <a:endParaRPr lang="en-US"/>
          </a:p>
        </p:txBody>
      </p:sp>
      <p:sp>
        <p:nvSpPr>
          <p:cNvPr id="5" name="Slide Number Placeholder 4"/>
          <p:cNvSpPr>
            <a:spLocks noGrp="1"/>
          </p:cNvSpPr>
          <p:nvPr>
            <p:ph type="sldNum" sz="quarter" idx="19"/>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245262089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1" name="Rectangle 2050"/>
          <p:cNvSpPr/>
          <p:nvPr/>
        </p:nvSpPr>
        <p:spPr bwMode="gray">
          <a:xfrm>
            <a:off x="236227" y="1"/>
            <a:ext cx="9651779" cy="14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Placeholder 1"/>
          <p:cNvSpPr>
            <a:spLocks noGrp="1"/>
          </p:cNvSpPr>
          <p:nvPr>
            <p:ph type="title"/>
          </p:nvPr>
        </p:nvSpPr>
        <p:spPr bwMode="gray">
          <a:xfrm>
            <a:off x="478369" y="144001"/>
            <a:ext cx="9169401" cy="555840"/>
          </a:xfrm>
          <a:prstGeom prst="rect">
            <a:avLst/>
          </a:prstGeom>
        </p:spPr>
        <p:txBody>
          <a:bodyPr vert="horz" lIns="0" tIns="144000" rIns="0" bIns="0" rtlCol="0" anchor="t" anchorCtr="0">
            <a:spAutoFit/>
          </a:bodyPr>
          <a:lstStyle/>
          <a:p>
            <a:r>
              <a:rPr lang="de-DE" dirty="0"/>
              <a:t>Write your title</a:t>
            </a:r>
            <a:endParaRPr lang="en-US" dirty="0"/>
          </a:p>
        </p:txBody>
      </p:sp>
      <p:sp>
        <p:nvSpPr>
          <p:cNvPr id="3" name="Text Placeholder 2"/>
          <p:cNvSpPr>
            <a:spLocks noGrp="1"/>
          </p:cNvSpPr>
          <p:nvPr>
            <p:ph type="body" idx="1"/>
          </p:nvPr>
        </p:nvSpPr>
        <p:spPr bwMode="gray">
          <a:xfrm>
            <a:off x="478369" y="1213308"/>
            <a:ext cx="11473384" cy="2141612"/>
          </a:xfrm>
          <a:prstGeom prst="rect">
            <a:avLst/>
          </a:prstGeom>
        </p:spPr>
        <p:txBody>
          <a:bodyPr vert="horz" lIns="0" tIns="0" rIns="0" bIns="0" rtlCol="0" anchor="t" anchorCtr="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Date Placeholder 3"/>
          <p:cNvSpPr>
            <a:spLocks noGrp="1"/>
          </p:cNvSpPr>
          <p:nvPr>
            <p:ph type="dt" sz="half" idx="2"/>
          </p:nvPr>
        </p:nvSpPr>
        <p:spPr bwMode="gray">
          <a:xfrm>
            <a:off x="9922476" y="6486804"/>
            <a:ext cx="1257529" cy="260793"/>
          </a:xfrm>
          <a:prstGeom prst="rect">
            <a:avLst/>
          </a:prstGeom>
        </p:spPr>
        <p:txBody>
          <a:bodyPr vert="horz" lIns="108000" tIns="0" rIns="0" bIns="0" rtlCol="0" anchor="t"/>
          <a:lstStyle>
            <a:lvl1pPr algn="l">
              <a:defRPr sz="1400">
                <a:solidFill>
                  <a:schemeClr val="tx1"/>
                </a:solidFill>
              </a:defRPr>
            </a:lvl1pPr>
          </a:lstStyle>
          <a:p>
            <a:fld id="{4DDB5538-DA78-4C2C-BF6B-9485BBAF1D80}" type="datetimeFigureOut">
              <a:rPr lang="en-US" smtClean="0"/>
              <a:t>11/18/2021</a:t>
            </a:fld>
            <a:endParaRPr lang="en-US"/>
          </a:p>
        </p:txBody>
      </p:sp>
      <p:sp>
        <p:nvSpPr>
          <p:cNvPr id="5" name="Footer Placeholder 4"/>
          <p:cNvSpPr>
            <a:spLocks noGrp="1"/>
          </p:cNvSpPr>
          <p:nvPr>
            <p:ph type="ftr" sz="quarter" idx="3"/>
          </p:nvPr>
        </p:nvSpPr>
        <p:spPr bwMode="gray">
          <a:xfrm>
            <a:off x="476463" y="6466788"/>
            <a:ext cx="2063751" cy="280809"/>
          </a:xfrm>
          <a:prstGeom prst="rect">
            <a:avLst/>
          </a:prstGeom>
        </p:spPr>
        <p:txBody>
          <a:bodyPr vert="horz" lIns="108000" tIns="0" rIns="0" bIns="0" rtlCol="0" anchor="b"/>
          <a:lstStyle>
            <a:lvl1pPr algn="l">
              <a:defRPr sz="1400" b="1">
                <a:solidFill>
                  <a:schemeClr val="tx1"/>
                </a:solidFill>
              </a:defRPr>
            </a:lvl1pPr>
          </a:lstStyle>
          <a:p>
            <a:endParaRPr lang="en-US"/>
          </a:p>
        </p:txBody>
      </p:sp>
      <p:sp>
        <p:nvSpPr>
          <p:cNvPr id="6" name="Slide Number Placeholder 5"/>
          <p:cNvSpPr>
            <a:spLocks noGrp="1"/>
          </p:cNvSpPr>
          <p:nvPr>
            <p:ph type="sldNum" sz="quarter" idx="4"/>
          </p:nvPr>
        </p:nvSpPr>
        <p:spPr bwMode="gray">
          <a:xfrm>
            <a:off x="11180006" y="6486805"/>
            <a:ext cx="771750" cy="260792"/>
          </a:xfrm>
          <a:prstGeom prst="rect">
            <a:avLst/>
          </a:prstGeom>
        </p:spPr>
        <p:txBody>
          <a:bodyPr vert="horz" lIns="108000" tIns="0" rIns="0" bIns="0" rtlCol="0" anchor="b"/>
          <a:lstStyle>
            <a:lvl1pPr algn="l">
              <a:defRPr sz="1400" b="0">
                <a:solidFill>
                  <a:schemeClr val="tx1"/>
                </a:solidFill>
              </a:defRPr>
            </a:lvl1pPr>
          </a:lstStyle>
          <a:p>
            <a:fld id="{81561042-0DC2-4A04-AA50-F6D44EB20EBA}" type="slidenum">
              <a:rPr lang="en-US" smtClean="0"/>
              <a:t>‹#›</a:t>
            </a:fld>
            <a:endParaRPr lang="en-US"/>
          </a:p>
        </p:txBody>
      </p:sp>
      <p:grpSp>
        <p:nvGrpSpPr>
          <p:cNvPr id="23" name="Group 22"/>
          <p:cNvGrpSpPr/>
          <p:nvPr/>
        </p:nvGrpSpPr>
        <p:grpSpPr bwMode="gray">
          <a:xfrm>
            <a:off x="-135593" y="1407799"/>
            <a:ext cx="132605" cy="5232392"/>
            <a:chOff x="-101696" y="1055849"/>
            <a:chExt cx="99454" cy="3924294"/>
          </a:xfrm>
        </p:grpSpPr>
        <p:cxnSp>
          <p:nvCxnSpPr>
            <p:cNvPr id="22" name="Straight Connector 21"/>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bwMode="gray">
          <a:xfrm>
            <a:off x="12208807" y="1407799"/>
            <a:ext cx="132605" cy="5232392"/>
            <a:chOff x="-101696" y="1055849"/>
            <a:chExt cx="99454" cy="3924294"/>
          </a:xfrm>
        </p:grpSpPr>
        <p:cxnSp>
          <p:nvCxnSpPr>
            <p:cNvPr id="31" name="Straight Connector 30"/>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bwMode="gray">
          <a:xfrm rot="5400000">
            <a:off x="6027687" y="-5942288"/>
            <a:ext cx="132605" cy="11715527"/>
            <a:chOff x="-101696" y="-3806503"/>
            <a:chExt cx="99454" cy="8786646"/>
          </a:xfrm>
        </p:grpSpPr>
        <p:cxnSp>
          <p:nvCxnSpPr>
            <p:cNvPr id="38" name="Straight Connector 37"/>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bwMode="gray">
          <a:xfrm rot="5400000">
            <a:off x="6027687" y="1101918"/>
            <a:ext cx="132605" cy="11715527"/>
            <a:chOff x="-101696" y="-3806503"/>
            <a:chExt cx="99454" cy="8786646"/>
          </a:xfrm>
        </p:grpSpPr>
        <p:cxnSp>
          <p:nvCxnSpPr>
            <p:cNvPr id="50" name="Straight Connector 49"/>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049" name="Rectangle 2048"/>
          <p:cNvSpPr/>
          <p:nvPr/>
        </p:nvSpPr>
        <p:spPr bwMode="gray">
          <a:xfrm>
            <a:off x="9744406" y="3188974"/>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6" name="Rectangle 65"/>
          <p:cNvSpPr/>
          <p:nvPr/>
        </p:nvSpPr>
        <p:spPr bwMode="gray">
          <a:xfrm>
            <a:off x="236225" y="774868"/>
            <a:ext cx="9651779" cy="3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61" name="Group 11"/>
          <p:cNvGrpSpPr>
            <a:grpSpLocks noChangeAspect="1"/>
          </p:cNvGrpSpPr>
          <p:nvPr/>
        </p:nvGrpSpPr>
        <p:grpSpPr bwMode="gray">
          <a:xfrm>
            <a:off x="10149041" y="-10957"/>
            <a:ext cx="1824204" cy="1041877"/>
            <a:chOff x="2109" y="940"/>
            <a:chExt cx="991" cy="566"/>
          </a:xfrm>
        </p:grpSpPr>
        <p:sp>
          <p:nvSpPr>
            <p:cNvPr id="6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63" name="Picture 12"/>
            <p:cNvPicPr>
              <a:picLocks noChangeAspect="1" noChangeArrowheads="1"/>
            </p:cNvPicPr>
            <p:nvPr/>
          </p:nvPicPr>
          <p:blipFill rotWithShape="1">
            <a:blip r:embed="rId19"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4" name="Rectangle 2048"/>
          <p:cNvSpPr/>
          <p:nvPr/>
        </p:nvSpPr>
        <p:spPr bwMode="gray">
          <a:xfrm>
            <a:off x="10128448" y="1155032"/>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4092991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ransition>
    <p:fade/>
  </p:transition>
  <p:txStyles>
    <p:titleStyle>
      <a:lvl1pPr algn="l" defTabSz="1219170" rtl="0" eaLnBrk="1" latinLnBrk="0" hangingPunct="1">
        <a:spcBef>
          <a:spcPct val="0"/>
        </a:spcBef>
        <a:buNone/>
        <a:defRPr sz="2667" kern="1200" baseline="0">
          <a:solidFill>
            <a:schemeClr val="bg2"/>
          </a:solidFill>
          <a:latin typeface="+mj-lt"/>
          <a:ea typeface="+mj-ea"/>
          <a:cs typeface="+mj-cs"/>
        </a:defRPr>
      </a:lvl1pPr>
    </p:titleStyle>
    <p:bodyStyle>
      <a:lvl1pPr marL="0" indent="0" algn="l" defTabSz="1219170" rtl="0" eaLnBrk="1" latinLnBrk="0" hangingPunct="1">
        <a:lnSpc>
          <a:spcPts val="2667"/>
        </a:lnSpc>
        <a:spcBef>
          <a:spcPts val="400"/>
        </a:spcBef>
        <a:spcAft>
          <a:spcPts val="400"/>
        </a:spcAft>
        <a:buFont typeface="Arial" panose="020B0604020202020204" pitchFamily="34" charset="0"/>
        <a:buNone/>
        <a:defRPr sz="1867" kern="1200">
          <a:solidFill>
            <a:schemeClr val="tx1"/>
          </a:solidFill>
          <a:latin typeface="+mn-lt"/>
          <a:ea typeface="+mn-ea"/>
          <a:cs typeface="+mn-cs"/>
        </a:defRPr>
      </a:lvl1pPr>
      <a:lvl2pPr marL="241294" indent="-2412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2pPr>
      <a:lvl3pPr marL="479988"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3pPr>
      <a:lvl4pPr marL="717533"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4pPr>
      <a:lvl5pPr marL="359991" indent="-359991" algn="l" defTabSz="1219170" rtl="0" eaLnBrk="1" latinLnBrk="0" hangingPunct="1">
        <a:lnSpc>
          <a:spcPts val="2667"/>
        </a:lnSpc>
        <a:spcBef>
          <a:spcPts val="400"/>
        </a:spcBef>
        <a:spcAft>
          <a:spcPts val="400"/>
        </a:spcAft>
        <a:buClr>
          <a:schemeClr val="accent1"/>
        </a:buClr>
        <a:buSzPct val="100000"/>
        <a:buFont typeface="+mj-lt"/>
        <a:buAutoNum type="arabicPeriod"/>
        <a:defRPr sz="1867" kern="1200">
          <a:solidFill>
            <a:schemeClr val="tx1"/>
          </a:solidFill>
          <a:latin typeface="+mn-lt"/>
          <a:ea typeface="+mn-ea"/>
          <a:cs typeface="+mn-cs"/>
        </a:defRPr>
      </a:lvl5pPr>
      <a:lvl6pPr marL="719982" indent="-359991" algn="l" defTabSz="1219170" rtl="0" eaLnBrk="1" latinLnBrk="0" hangingPunct="1">
        <a:lnSpc>
          <a:spcPts val="2667"/>
        </a:lnSpc>
        <a:spcBef>
          <a:spcPts val="400"/>
        </a:spcBef>
        <a:spcAft>
          <a:spcPts val="400"/>
        </a:spcAft>
        <a:buClr>
          <a:schemeClr val="accent1"/>
        </a:buClr>
        <a:buSzPct val="100000"/>
        <a:buFont typeface="+mj-lt"/>
        <a:buAutoNum type="alphaLcParenR"/>
        <a:defRPr sz="1867" kern="1200">
          <a:solidFill>
            <a:schemeClr val="tx1"/>
          </a:solidFill>
          <a:latin typeface="+mn-lt"/>
          <a:ea typeface="+mn-ea"/>
          <a:cs typeface="+mn-cs"/>
        </a:defRPr>
      </a:lvl6pPr>
      <a:lvl7pPr marL="0" indent="0" algn="l" defTabSz="1219170" rtl="0" eaLnBrk="1" latinLnBrk="0" hangingPunct="1">
        <a:lnSpc>
          <a:spcPts val="2800"/>
        </a:lnSpc>
        <a:spcBef>
          <a:spcPts val="533"/>
        </a:spcBef>
        <a:spcAft>
          <a:spcPts val="533"/>
        </a:spcAft>
        <a:buClr>
          <a:schemeClr val="accent1"/>
        </a:buClr>
        <a:buSzPct val="90000"/>
        <a:buFont typeface="Arial" panose="020B0604020202020204" pitchFamily="34" charset="0"/>
        <a:buNone/>
        <a:defRPr sz="2133" kern="1200" cap="all" baseline="0">
          <a:solidFill>
            <a:schemeClr val="accent1"/>
          </a:solidFill>
          <a:latin typeface="+mn-lt"/>
          <a:ea typeface="+mn-ea"/>
          <a:cs typeface="+mn-cs"/>
        </a:defRPr>
      </a:lvl7pPr>
      <a:lvl8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8pPr>
      <a:lvl9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olger.giese@hpi.uni-potsdam.de)" TargetMode="External"/><Relationship Id="rId2" Type="http://schemas.openxmlformats.org/officeDocument/2006/relationships/notesSlide" Target="../notesSlides/notesSlide1.xml"/><Relationship Id="rId1" Type="http://schemas.openxmlformats.org/officeDocument/2006/relationships/slideLayout" Target="../slideLayouts/slideLayout16.xml"/><Relationship Id="rId5" Type="http://schemas.openxmlformats.org/officeDocument/2006/relationships/hyperlink" Target="mailto:he.xu@hpi.de" TargetMode="External"/><Relationship Id="rId4" Type="http://schemas.openxmlformats.org/officeDocument/2006/relationships/hyperlink" Target="mailto:christian.adriano@hpi.d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hyperlink" Target="https://ieeexplore.ieee.org/document/8578273" TargetMode="External"/><Relationship Id="rId7" Type="http://schemas.openxmlformats.org/officeDocument/2006/relationships/hyperlink" Target="https://spectrum.ieee.org/racial-bias-found-in-algorithms-that-determine-health-care-for-millions-of-patients" TargetMode="External"/><Relationship Id="rId2" Type="http://schemas.openxmlformats.org/officeDocument/2006/relationships/notesSlide" Target="../notesSlides/notesSlide7.xml"/><Relationship Id="rId1" Type="http://schemas.openxmlformats.org/officeDocument/2006/relationships/slideLayout" Target="../slideLayouts/slideLayout17.xml"/><Relationship Id="rId6" Type="http://schemas.openxmlformats.org/officeDocument/2006/relationships/hyperlink" Target="https://spectrum.ieee.org/the-human-os/biomedical/imaging/medical-imaging-ai-software-vulnerable-to-covert-attacks" TargetMode="External"/><Relationship Id="rId5" Type="http://schemas.openxmlformats.org/officeDocument/2006/relationships/hyperlink" Target="http://anhnguyen.me/project/fooling/" TargetMode="External"/><Relationship Id="rId4" Type="http://schemas.openxmlformats.org/officeDocument/2006/relationships/hyperlink" Target="https://arxiv.org/abs/1710.08864"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1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17.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52EAD-7F88-4BB9-A8E0-32ACDF034DC0}"/>
              </a:ext>
            </a:extLst>
          </p:cNvPr>
          <p:cNvSpPr>
            <a:spLocks noGrp="1"/>
          </p:cNvSpPr>
          <p:nvPr>
            <p:ph type="ctrTitle"/>
          </p:nvPr>
        </p:nvSpPr>
        <p:spPr>
          <a:xfrm>
            <a:off x="1524000" y="1420091"/>
            <a:ext cx="8125691" cy="3364491"/>
          </a:xfrm>
        </p:spPr>
        <p:txBody>
          <a:bodyPr>
            <a:noAutofit/>
          </a:bodyPr>
          <a:lstStyle/>
          <a:p>
            <a:r>
              <a:rPr lang="en-US" altLang="x-none" sz="1600" dirty="0">
                <a:ea typeface="ＭＳ Ｐゴシック" charset="-128"/>
              </a:rPr>
              <a:t>Winter Term 21/22</a:t>
            </a:r>
            <a:br>
              <a:rPr lang="en-US" altLang="x-none" sz="1600" dirty="0">
                <a:ea typeface="ＭＳ Ｐゴシック" charset="-128"/>
              </a:rPr>
            </a:br>
            <a:r>
              <a:rPr lang="en-US" sz="3200" b="1" dirty="0"/>
              <a:t>Adversarial Self-Supervised Learning with Digital Twins</a:t>
            </a:r>
            <a:br>
              <a:rPr lang="en-US" sz="3200" b="1" dirty="0"/>
            </a:br>
            <a:br>
              <a:rPr lang="en-US" sz="3200" dirty="0"/>
            </a:br>
            <a:r>
              <a:rPr lang="en-US" sz="3200" b="1" dirty="0"/>
              <a:t>Lecture-6: </a:t>
            </a:r>
            <a:r>
              <a:rPr lang="en-US" sz="3200" dirty="0"/>
              <a:t>Safe RL</a:t>
            </a:r>
          </a:p>
        </p:txBody>
      </p:sp>
      <p:sp>
        <p:nvSpPr>
          <p:cNvPr id="3" name="Subtitle 2">
            <a:extLst>
              <a:ext uri="{FF2B5EF4-FFF2-40B4-BE49-F238E27FC236}">
                <a16:creationId xmlns:a16="http://schemas.microsoft.com/office/drawing/2014/main" id="{FAAC66FE-098C-478E-A45A-7469400A3BF8}"/>
              </a:ext>
            </a:extLst>
          </p:cNvPr>
          <p:cNvSpPr>
            <a:spLocks noGrp="1"/>
          </p:cNvSpPr>
          <p:nvPr>
            <p:ph type="subTitle" idx="1"/>
          </p:nvPr>
        </p:nvSpPr>
        <p:spPr>
          <a:xfrm>
            <a:off x="1524000" y="4907756"/>
            <a:ext cx="9144000" cy="1692771"/>
          </a:xfrm>
        </p:spPr>
        <p:txBody>
          <a:bodyPr/>
          <a:lstStyle/>
          <a:p>
            <a:pPr marL="0" marR="0" lvl="0" indent="0" algn="ctr" defTabSz="1219170" rtl="0" eaLnBrk="1" fontAlgn="auto" latinLnBrk="0" hangingPunct="1">
              <a:lnSpc>
                <a:spcPts val="2667"/>
              </a:lnSpc>
              <a:spcBef>
                <a:spcPts val="400"/>
              </a:spcBef>
              <a:spcAft>
                <a:spcPts val="400"/>
              </a:spcAft>
              <a:buClrTx/>
              <a:buSzTx/>
              <a:buFont typeface="Arial" panose="020B0604020202020204" pitchFamily="34" charset="0"/>
              <a:buNone/>
              <a:tabLst/>
              <a:defRPr/>
            </a:pP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Prof. Dr. Holger Giese (</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hlinkClick r:id="rId3"/>
              </a:rPr>
              <a:t>holger.giese@hpi.uni-potsdam.de)</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 </a:t>
            </a:r>
          </a:p>
          <a:p>
            <a:pPr marL="0" marR="0" lvl="0" indent="0" algn="ctr" defTabSz="1219170" rtl="0" eaLnBrk="1" fontAlgn="auto" latinLnBrk="0" hangingPunct="1">
              <a:lnSpc>
                <a:spcPts val="2667"/>
              </a:lnSpc>
              <a:spcBef>
                <a:spcPts val="400"/>
              </a:spcBef>
              <a:spcAft>
                <a:spcPts val="400"/>
              </a:spcAft>
              <a:buClrTx/>
              <a:buSzTx/>
              <a:buFont typeface="Arial" panose="020B0604020202020204" pitchFamily="34" charset="0"/>
              <a:buNone/>
              <a:tabLst/>
              <a:defRPr/>
            </a:pP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Christian Medeiros Adriano (</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hlinkClick r:id="rId4"/>
              </a:rPr>
              <a:t>christian.adriano@hpi.de</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 - </a:t>
            </a:r>
            <a:r>
              <a:rPr kumimoji="0" lang="en-US" altLang="x-none" sz="1600" b="1" i="0" u="none" strike="noStrike" kern="1200" cap="none" spc="0" normalizeH="0" baseline="0" noProof="0" dirty="0">
                <a:ln>
                  <a:noFill/>
                </a:ln>
                <a:solidFill>
                  <a:srgbClr val="323232"/>
                </a:solidFill>
                <a:effectLst/>
                <a:uLnTx/>
                <a:uFillTx/>
                <a:latin typeface="Verdana"/>
                <a:ea typeface="ＭＳ Ｐゴシック" charset="-128"/>
                <a:cs typeface="+mn-cs"/>
              </a:rPr>
              <a:t>“Chris”</a:t>
            </a:r>
            <a:endPar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endParaRPr>
          </a:p>
          <a:p>
            <a:pPr marL="0" marR="0" lvl="0" indent="0" algn="ctr" defTabSz="1219170" rtl="0" eaLnBrk="1" fontAlgn="auto" latinLnBrk="0" hangingPunct="1">
              <a:lnSpc>
                <a:spcPts val="2667"/>
              </a:lnSpc>
              <a:spcBef>
                <a:spcPts val="400"/>
              </a:spcBef>
              <a:spcAft>
                <a:spcPts val="400"/>
              </a:spcAft>
              <a:buClrTx/>
              <a:buSzTx/>
              <a:buFont typeface="Arial" panose="020B0604020202020204" pitchFamily="34" charset="0"/>
              <a:buNone/>
              <a:tabLst/>
              <a:defRPr/>
            </a:pPr>
            <a:r>
              <a:rPr lang="en-US" altLang="x-none" sz="1600" dirty="0">
                <a:solidFill>
                  <a:srgbClr val="323232"/>
                </a:solidFill>
                <a:latin typeface="Verdana"/>
                <a:ea typeface="ＭＳ Ｐゴシック" charset="-128"/>
              </a:rPr>
              <a:t>He Xu</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 (</a:t>
            </a:r>
            <a:r>
              <a:rPr lang="en-US" altLang="x-none" sz="1600" dirty="0">
                <a:solidFill>
                  <a:srgbClr val="323232"/>
                </a:solidFill>
                <a:latin typeface="Verdana"/>
                <a:ea typeface="ＭＳ Ｐゴシック" charset="-128"/>
                <a:hlinkClick r:id="rId5"/>
              </a:rPr>
              <a:t>h</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hlinkClick r:id="rId5"/>
              </a:rPr>
              <a:t>e.xu@hpi.de</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rPr>
              <a:t>)</a:t>
            </a:r>
            <a:endPar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endParaRPr>
          </a:p>
          <a:p>
            <a:endParaRPr lang="en-US" dirty="0"/>
          </a:p>
        </p:txBody>
      </p:sp>
      <p:sp>
        <p:nvSpPr>
          <p:cNvPr id="4" name="Slide Number Placeholder 3">
            <a:extLst>
              <a:ext uri="{FF2B5EF4-FFF2-40B4-BE49-F238E27FC236}">
                <a16:creationId xmlns:a16="http://schemas.microsoft.com/office/drawing/2014/main" id="{E98E4445-B9A3-412B-8C72-2D279B2D7325}"/>
              </a:ext>
            </a:extLst>
          </p:cNvPr>
          <p:cNvSpPr>
            <a:spLocks noGrp="1"/>
          </p:cNvSpPr>
          <p:nvPr>
            <p:ph type="sldNum" sz="quarter" idx="12"/>
          </p:nvPr>
        </p:nvSpPr>
        <p:spPr/>
        <p:txBody>
          <a:bodyPr/>
          <a:lstStyle/>
          <a:p>
            <a:fld id="{477C7578-46E3-4DC5-9844-CB06902B4F72}" type="slidenum">
              <a:rPr lang="en-US" smtClean="0"/>
              <a:t>1</a:t>
            </a:fld>
            <a:endParaRPr lang="en-US"/>
          </a:p>
        </p:txBody>
      </p:sp>
    </p:spTree>
    <p:extLst>
      <p:ext uri="{BB962C8B-B14F-4D97-AF65-F5344CB8AC3E}">
        <p14:creationId xmlns:p14="http://schemas.microsoft.com/office/powerpoint/2010/main" val="109778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4EDF8-9C8B-4878-B221-E3FBFB18E3EC}"/>
              </a:ext>
            </a:extLst>
          </p:cNvPr>
          <p:cNvSpPr>
            <a:spLocks noGrp="1"/>
          </p:cNvSpPr>
          <p:nvPr>
            <p:ph type="title"/>
          </p:nvPr>
        </p:nvSpPr>
        <p:spPr>
          <a:xfrm>
            <a:off x="478369" y="144001"/>
            <a:ext cx="9611293" cy="555840"/>
          </a:xfrm>
        </p:spPr>
        <p:txBody>
          <a:bodyPr/>
          <a:lstStyle/>
          <a:p>
            <a:r>
              <a:rPr lang="en-US" dirty="0"/>
              <a:t>Recap - Sparse, Unsafe, Uncertain World</a:t>
            </a:r>
          </a:p>
        </p:txBody>
      </p:sp>
      <p:sp>
        <p:nvSpPr>
          <p:cNvPr id="3" name="Content Placeholder 2">
            <a:extLst>
              <a:ext uri="{FF2B5EF4-FFF2-40B4-BE49-F238E27FC236}">
                <a16:creationId xmlns:a16="http://schemas.microsoft.com/office/drawing/2014/main" id="{0635D93A-4ED1-4D16-AF31-DB91567A2844}"/>
              </a:ext>
            </a:extLst>
          </p:cNvPr>
          <p:cNvSpPr>
            <a:spLocks noGrp="1"/>
          </p:cNvSpPr>
          <p:nvPr>
            <p:ph idx="1"/>
          </p:nvPr>
        </p:nvSpPr>
        <p:spPr>
          <a:xfrm>
            <a:off x="478369" y="1213308"/>
            <a:ext cx="11473384" cy="3002360"/>
          </a:xfrm>
        </p:spPr>
        <p:txBody>
          <a:bodyPr/>
          <a:lstStyle/>
          <a:p>
            <a:pPr marL="342900" indent="-342900">
              <a:buFont typeface="Arial" panose="020B0604020202020204" pitchFamily="34" charset="0"/>
              <a:buChar char="•"/>
            </a:pPr>
            <a:r>
              <a:rPr lang="en-US" dirty="0"/>
              <a:t>Operation produces few if any training examples (relevant events are rare)</a:t>
            </a:r>
          </a:p>
          <a:p>
            <a:pPr marL="342900" indent="-342900">
              <a:buFont typeface="Arial" panose="020B0604020202020204" pitchFamily="34" charset="0"/>
              <a:buChar char="•"/>
            </a:pPr>
            <a:r>
              <a:rPr lang="en-US" dirty="0"/>
              <a:t>Predictive performance is necessary but not sufficient</a:t>
            </a:r>
          </a:p>
          <a:p>
            <a:pPr marL="342900" indent="-342900">
              <a:buFont typeface="Arial" panose="020B0604020202020204" pitchFamily="34" charset="0"/>
              <a:buChar char="•"/>
            </a:pPr>
            <a:r>
              <a:rPr lang="en-US" dirty="0"/>
              <a:t>Simulation requirements for robustness are functions of the operational context, hence:</a:t>
            </a:r>
          </a:p>
          <a:p>
            <a:pPr marL="584194" lvl="1" indent="-342900">
              <a:buFont typeface="Arial" panose="020B0604020202020204" pitchFamily="34" charset="0"/>
              <a:buChar char="•"/>
            </a:pPr>
            <a:r>
              <a:rPr lang="en-US" dirty="0"/>
              <a:t>Requirements are domain-specific, which make them more challenging to automate</a:t>
            </a:r>
          </a:p>
          <a:p>
            <a:pPr marL="584194" lvl="1" indent="-342900">
              <a:buFont typeface="Arial" panose="020B0604020202020204" pitchFamily="34" charset="0"/>
              <a:buChar char="•"/>
            </a:pPr>
            <a:r>
              <a:rPr lang="en-US" dirty="0"/>
              <a:t>Their reification happens outside the machine learning algorithms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A327F844-CFB6-4A33-A0D8-76167CB08D63}"/>
              </a:ext>
            </a:extLst>
          </p:cNvPr>
          <p:cNvSpPr txBox="1"/>
          <p:nvPr/>
        </p:nvSpPr>
        <p:spPr bwMode="gray">
          <a:xfrm>
            <a:off x="2145324" y="3737517"/>
            <a:ext cx="7662984" cy="2585323"/>
          </a:xfrm>
          <a:prstGeom prst="rect">
            <a:avLst/>
          </a:prstGeom>
          <a:solidFill>
            <a:schemeClr val="accent3">
              <a:lumMod val="20000"/>
              <a:lumOff val="80000"/>
            </a:schemeClr>
          </a:solidFill>
        </p:spPr>
        <p:txBody>
          <a:bodyPr wrap="square">
            <a:spAutoFit/>
          </a:bodyPr>
          <a:lstStyle/>
          <a:p>
            <a:r>
              <a:rPr lang="en-US" b="1" dirty="0"/>
              <a:t>Requirements Engineering Questions</a:t>
            </a:r>
          </a:p>
          <a:p>
            <a:endParaRPr lang="en-US" b="1" dirty="0"/>
          </a:p>
          <a:p>
            <a:pPr marL="342900" indent="-342900">
              <a:buFont typeface="+mj-lt"/>
              <a:buAutoNum type="arabicPeriod"/>
            </a:pPr>
            <a:r>
              <a:rPr lang="en-US" dirty="0"/>
              <a:t>Which simulation requirements do we need?</a:t>
            </a:r>
          </a:p>
          <a:p>
            <a:pPr marL="342900" indent="-342900">
              <a:buFont typeface="+mj-lt"/>
              <a:buAutoNum type="arabicPeriod"/>
            </a:pPr>
            <a:r>
              <a:rPr lang="en-US" dirty="0"/>
              <a:t>How do we verify that these simulation requirements are being met?</a:t>
            </a:r>
          </a:p>
          <a:p>
            <a:pPr marL="342900" indent="-342900">
              <a:buFont typeface="+mj-lt"/>
              <a:buAutoNum type="arabicPeriod"/>
            </a:pPr>
            <a:r>
              <a:rPr lang="en-US" dirty="0"/>
              <a:t>How to incorporate these simulation requirements into training?</a:t>
            </a:r>
          </a:p>
          <a:p>
            <a:pPr marL="342900" indent="-342900">
              <a:buFont typeface="+mj-lt"/>
              <a:buAutoNum type="arabicPeriod"/>
            </a:pPr>
            <a:r>
              <a:rPr lang="en-US" dirty="0"/>
              <a:t>How do we transfer the simulation outcomes to production?</a:t>
            </a:r>
          </a:p>
          <a:p>
            <a:pPr marL="342900" indent="-342900">
              <a:buFont typeface="+mj-lt"/>
              <a:buAutoNum type="arabicPeriod"/>
            </a:pPr>
            <a:endParaRPr lang="en-US" dirty="0"/>
          </a:p>
        </p:txBody>
      </p:sp>
    </p:spTree>
    <p:extLst>
      <p:ext uri="{BB962C8B-B14F-4D97-AF65-F5344CB8AC3E}">
        <p14:creationId xmlns:p14="http://schemas.microsoft.com/office/powerpoint/2010/main" val="3561100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1F445-9A43-4646-8BA8-6BD7F83DB1FE}"/>
              </a:ext>
            </a:extLst>
          </p:cNvPr>
          <p:cNvSpPr>
            <a:spLocks noGrp="1"/>
          </p:cNvSpPr>
          <p:nvPr>
            <p:ph type="title"/>
          </p:nvPr>
        </p:nvSpPr>
        <p:spPr>
          <a:xfrm>
            <a:off x="838199" y="32103"/>
            <a:ext cx="10515600" cy="641639"/>
          </a:xfrm>
        </p:spPr>
        <p:txBody>
          <a:bodyPr>
            <a:normAutofit/>
          </a:bodyPr>
          <a:lstStyle/>
          <a:p>
            <a:r>
              <a:rPr lang="en-US" dirty="0"/>
              <a:t>Deep Neural Network Challenges</a:t>
            </a:r>
          </a:p>
        </p:txBody>
      </p:sp>
      <p:graphicFrame>
        <p:nvGraphicFramePr>
          <p:cNvPr id="4" name="Table 4">
            <a:extLst>
              <a:ext uri="{FF2B5EF4-FFF2-40B4-BE49-F238E27FC236}">
                <a16:creationId xmlns:a16="http://schemas.microsoft.com/office/drawing/2014/main" id="{AD50039B-BD28-42AD-B789-A1F2FCD48724}"/>
              </a:ext>
            </a:extLst>
          </p:cNvPr>
          <p:cNvGraphicFramePr>
            <a:graphicFrameLocks noGrp="1"/>
          </p:cNvGraphicFramePr>
          <p:nvPr>
            <p:extLst>
              <p:ext uri="{D42A27DB-BD31-4B8C-83A1-F6EECF244321}">
                <p14:modId xmlns:p14="http://schemas.microsoft.com/office/powerpoint/2010/main" val="4064621604"/>
              </p:ext>
            </p:extLst>
          </p:nvPr>
        </p:nvGraphicFramePr>
        <p:xfrm>
          <a:off x="144938" y="748114"/>
          <a:ext cx="11730181" cy="4618672"/>
        </p:xfrm>
        <a:graphic>
          <a:graphicData uri="http://schemas.openxmlformats.org/drawingml/2006/table">
            <a:tbl>
              <a:tblPr firstRow="1" bandRow="1">
                <a:tableStyleId>{9D7B26C5-4107-4FEC-AEDC-1716B250A1EF}</a:tableStyleId>
              </a:tblPr>
              <a:tblGrid>
                <a:gridCol w="3567370">
                  <a:extLst>
                    <a:ext uri="{9D8B030D-6E8A-4147-A177-3AD203B41FA5}">
                      <a16:colId xmlns:a16="http://schemas.microsoft.com/office/drawing/2014/main" val="2680201171"/>
                    </a:ext>
                  </a:extLst>
                </a:gridCol>
                <a:gridCol w="8162811">
                  <a:extLst>
                    <a:ext uri="{9D8B030D-6E8A-4147-A177-3AD203B41FA5}">
                      <a16:colId xmlns:a16="http://schemas.microsoft.com/office/drawing/2014/main" val="3886530621"/>
                    </a:ext>
                  </a:extLst>
                </a:gridCol>
              </a:tblGrid>
              <a:tr h="442912">
                <a:tc>
                  <a:txBody>
                    <a:bodyPr/>
                    <a:lstStyle/>
                    <a:p>
                      <a:r>
                        <a:rPr lang="en-US" sz="2000" dirty="0">
                          <a:latin typeface="+mj-lt"/>
                        </a:rPr>
                        <a:t>Challenge</a:t>
                      </a:r>
                    </a:p>
                  </a:txBody>
                  <a:tcPr/>
                </a:tc>
                <a:tc>
                  <a:txBody>
                    <a:bodyPr/>
                    <a:lstStyle/>
                    <a:p>
                      <a:r>
                        <a:rPr lang="en-US" sz="2000" dirty="0">
                          <a:latin typeface="+mj-lt"/>
                        </a:rPr>
                        <a:t>Description [0]</a:t>
                      </a:r>
                    </a:p>
                  </a:txBody>
                  <a:tcPr/>
                </a:tc>
                <a:extLst>
                  <a:ext uri="{0D108BD9-81ED-4DB2-BD59-A6C34878D82A}">
                    <a16:rowId xmlns:a16="http://schemas.microsoft.com/office/drawing/2014/main" val="2667054036"/>
                  </a:ext>
                </a:extLst>
              </a:tr>
              <a:tr h="494636">
                <a:tc>
                  <a:txBody>
                    <a:bodyPr/>
                    <a:lstStyle/>
                    <a:p>
                      <a:r>
                        <a:rPr lang="en-US" sz="1600" b="1" dirty="0">
                          <a:latin typeface="+mj-lt"/>
                        </a:rPr>
                        <a:t>Brittleness</a:t>
                      </a:r>
                      <a:r>
                        <a:rPr lang="en-US" sz="1600" dirty="0">
                          <a:latin typeface="+mj-lt"/>
                        </a:rPr>
                        <a:t> (small deviations in the original input distribution cause incorrect predictions)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dirty="0">
                          <a:effectLst/>
                          <a:latin typeface="+mj-lt"/>
                          <a:hlinkClick r:id="rId3"/>
                        </a:rPr>
                        <a:t>Fastening stickers on a stop sign</a:t>
                      </a:r>
                      <a:r>
                        <a:rPr lang="en-US" sz="1600" b="0" i="0" dirty="0">
                          <a:solidFill>
                            <a:srgbClr val="0D0D0D"/>
                          </a:solidFill>
                          <a:effectLst/>
                          <a:latin typeface="+mj-lt"/>
                        </a:rPr>
                        <a:t> can make an AI misread it [1]. </a:t>
                      </a:r>
                      <a:r>
                        <a:rPr lang="en-US" sz="1600" b="0" i="0" dirty="0">
                          <a:effectLst/>
                          <a:latin typeface="+mj-lt"/>
                          <a:hlinkClick r:id="rId4"/>
                        </a:rPr>
                        <a:t>Changing a single pixel</a:t>
                      </a:r>
                      <a:r>
                        <a:rPr lang="en-US" sz="1600" b="0" i="0" dirty="0">
                          <a:solidFill>
                            <a:srgbClr val="0D0D0D"/>
                          </a:solidFill>
                          <a:effectLst/>
                          <a:latin typeface="+mj-lt"/>
                        </a:rPr>
                        <a:t> on an image can make an AI think a horse is a frog [2]. Neural networks can be 99.99 percent confident that </a:t>
                      </a:r>
                      <a:r>
                        <a:rPr lang="en-US" sz="1600" b="0" i="0" dirty="0">
                          <a:effectLst/>
                          <a:latin typeface="+mj-lt"/>
                          <a:hlinkClick r:id="rId5"/>
                        </a:rPr>
                        <a:t>multicolor static is a picture of a lion</a:t>
                      </a:r>
                      <a:r>
                        <a:rPr lang="en-US" sz="1600" b="0" i="0" dirty="0">
                          <a:effectLst/>
                          <a:latin typeface="+mj-lt"/>
                        </a:rPr>
                        <a:t> [3]</a:t>
                      </a:r>
                      <a:r>
                        <a:rPr lang="en-US" sz="1600" b="0" i="0" dirty="0">
                          <a:solidFill>
                            <a:srgbClr val="0D0D0D"/>
                          </a:solidFill>
                          <a:effectLst/>
                          <a:latin typeface="+mj-lt"/>
                        </a:rPr>
                        <a:t>. Medical images can get modified in a way imperceptible to the human eye so </a:t>
                      </a:r>
                      <a:r>
                        <a:rPr lang="en-US" sz="1600" b="0" i="0" dirty="0">
                          <a:effectLst/>
                          <a:latin typeface="+mj-lt"/>
                          <a:hlinkClick r:id="rId6"/>
                        </a:rPr>
                        <a:t>medical scans misdiagnose cancer</a:t>
                      </a:r>
                      <a:r>
                        <a:rPr lang="en-US" sz="1600" b="0" i="0" dirty="0">
                          <a:solidFill>
                            <a:srgbClr val="0D0D0D"/>
                          </a:solidFill>
                          <a:effectLst/>
                          <a:latin typeface="+mj-lt"/>
                        </a:rPr>
                        <a:t> 100 percent of the time systems can break down in ways that remain a mystery to researchers [4]. </a:t>
                      </a:r>
                      <a:r>
                        <a:rPr lang="en-US" sz="1600" b="1" i="0" dirty="0">
                          <a:solidFill>
                            <a:srgbClr val="0D0D0D"/>
                          </a:solidFill>
                          <a:effectLst/>
                          <a:latin typeface="+mj-lt"/>
                        </a:rPr>
                        <a:t>Mitigation</a:t>
                      </a:r>
                      <a:r>
                        <a:rPr lang="en-US" sz="1600" b="0" i="0" dirty="0">
                          <a:solidFill>
                            <a:srgbClr val="0D0D0D"/>
                          </a:solidFill>
                          <a:effectLst/>
                          <a:latin typeface="+mj-lt"/>
                        </a:rPr>
                        <a:t> – </a:t>
                      </a:r>
                      <a:r>
                        <a:rPr lang="en-US" sz="1600" b="0" i="0" kern="1200" dirty="0">
                          <a:solidFill>
                            <a:schemeClr val="tx1"/>
                          </a:solidFill>
                          <a:effectLst/>
                          <a:latin typeface="+mj-lt"/>
                          <a:ea typeface="+mn-ea"/>
                          <a:cs typeface="+mn-cs"/>
                        </a:rPr>
                        <a:t>train NN with "adversarial" examples.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latin typeface="+mj-lt"/>
                      </a:endParaRPr>
                    </a:p>
                  </a:txBody>
                  <a:tcPr/>
                </a:tc>
                <a:extLst>
                  <a:ext uri="{0D108BD9-81ED-4DB2-BD59-A6C34878D82A}">
                    <a16:rowId xmlns:a16="http://schemas.microsoft.com/office/drawing/2014/main" val="4055805431"/>
                  </a:ext>
                </a:extLst>
              </a:tr>
              <a:tr h="554406">
                <a:tc>
                  <a:txBody>
                    <a:bodyPr/>
                    <a:lstStyle/>
                    <a:p>
                      <a:r>
                        <a:rPr lang="en-US" sz="1600" b="1" dirty="0">
                          <a:latin typeface="+mj-lt"/>
                        </a:rPr>
                        <a:t>Embedded Bias</a:t>
                      </a:r>
                      <a:r>
                        <a:rPr lang="en-US" sz="1600" dirty="0">
                          <a:latin typeface="+mj-lt"/>
                        </a:rPr>
                        <a:t> (unfair decisions made on invalid features)</a:t>
                      </a:r>
                    </a:p>
                    <a:p>
                      <a:endParaRPr lang="en-US" sz="1600" dirty="0">
                        <a:latin typeface="+mj-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dirty="0">
                          <a:solidFill>
                            <a:srgbClr val="0D0D0D"/>
                          </a:solidFill>
                          <a:effectLst/>
                          <a:latin typeface="+mj-lt"/>
                        </a:rPr>
                        <a:t>Nationally deployed health care algorithm in the US </a:t>
                      </a:r>
                      <a:r>
                        <a:rPr lang="en-US" sz="1600" b="0" i="0" dirty="0">
                          <a:effectLst/>
                          <a:latin typeface="+mj-lt"/>
                          <a:hlinkClick r:id="rId7"/>
                        </a:rPr>
                        <a:t>was racially biased</a:t>
                      </a:r>
                      <a:r>
                        <a:rPr lang="en-US" sz="1600" b="0" i="0" dirty="0">
                          <a:solidFill>
                            <a:srgbClr val="0D0D0D"/>
                          </a:solidFill>
                          <a:effectLst/>
                          <a:latin typeface="+mj-lt"/>
                        </a:rPr>
                        <a:t> in favor of white males [5]. </a:t>
                      </a:r>
                      <a:r>
                        <a:rPr lang="en-US" sz="1600" b="1" i="0" dirty="0">
                          <a:solidFill>
                            <a:srgbClr val="0D0D0D"/>
                          </a:solidFill>
                          <a:effectLst/>
                          <a:latin typeface="+mj-lt"/>
                        </a:rPr>
                        <a:t>Mitigation</a:t>
                      </a:r>
                      <a:r>
                        <a:rPr lang="en-US" sz="1600" b="0" i="0" dirty="0">
                          <a:solidFill>
                            <a:srgbClr val="0D0D0D"/>
                          </a:solidFill>
                          <a:effectLst/>
                          <a:latin typeface="+mj-lt"/>
                        </a:rPr>
                        <a:t> – techniques for detecting unfair decision models</a:t>
                      </a:r>
                    </a:p>
                  </a:txBody>
                  <a:tcPr/>
                </a:tc>
                <a:extLst>
                  <a:ext uri="{0D108BD9-81ED-4DB2-BD59-A6C34878D82A}">
                    <a16:rowId xmlns:a16="http://schemas.microsoft.com/office/drawing/2014/main" val="941734854"/>
                  </a:ext>
                </a:extLst>
              </a:tr>
              <a:tr h="554406">
                <a:tc>
                  <a:txBody>
                    <a:bodyPr/>
                    <a:lstStyle/>
                    <a:p>
                      <a:r>
                        <a:rPr lang="en-US" sz="1600" b="1" dirty="0">
                          <a:latin typeface="+mj-lt"/>
                        </a:rPr>
                        <a:t>Catastrophic Forgetting </a:t>
                      </a:r>
                      <a:r>
                        <a:rPr lang="en-US" sz="1600" dirty="0">
                          <a:latin typeface="+mj-lt"/>
                        </a:rPr>
                        <a:t>(unlearns previous knowledge when learning new knowledge)</a:t>
                      </a:r>
                    </a:p>
                    <a:p>
                      <a:endParaRPr lang="en-US" sz="1600" dirty="0">
                        <a:latin typeface="+mj-lt"/>
                      </a:endParaRPr>
                    </a:p>
                  </a:txBody>
                  <a:tcPr/>
                </a:tc>
                <a:tc>
                  <a:txBody>
                    <a:bodyPr/>
                    <a:lstStyle/>
                    <a:p>
                      <a:r>
                        <a:rPr lang="en-US" sz="1600" b="0" i="0" dirty="0">
                          <a:solidFill>
                            <a:srgbClr val="0D0D0D"/>
                          </a:solidFill>
                          <a:effectLst/>
                          <a:latin typeface="+mj-lt"/>
                        </a:rPr>
                        <a:t>When trained to identify new deepfakes, the neural network quickly forgot how to detect the old ones. [6]</a:t>
                      </a:r>
                    </a:p>
                    <a:p>
                      <a:r>
                        <a:rPr lang="en-US" sz="1600" b="1" dirty="0">
                          <a:latin typeface="+mj-lt"/>
                        </a:rPr>
                        <a:t>Mitigation</a:t>
                      </a:r>
                      <a:r>
                        <a:rPr lang="en-US" sz="1600" dirty="0">
                          <a:latin typeface="+mj-lt"/>
                        </a:rPr>
                        <a:t> -  mix new and old data in the training.</a:t>
                      </a:r>
                    </a:p>
                  </a:txBody>
                  <a:tcPr/>
                </a:tc>
                <a:extLst>
                  <a:ext uri="{0D108BD9-81ED-4DB2-BD59-A6C34878D82A}">
                    <a16:rowId xmlns:a16="http://schemas.microsoft.com/office/drawing/2014/main" val="184702396"/>
                  </a:ext>
                </a:extLst>
              </a:tr>
            </a:tbl>
          </a:graphicData>
        </a:graphic>
      </p:graphicFrame>
      <p:sp>
        <p:nvSpPr>
          <p:cNvPr id="5" name="Rectangle 4">
            <a:extLst>
              <a:ext uri="{FF2B5EF4-FFF2-40B4-BE49-F238E27FC236}">
                <a16:creationId xmlns:a16="http://schemas.microsoft.com/office/drawing/2014/main" id="{0CE1A042-310B-4B1E-B3A5-D9C800E19B21}"/>
              </a:ext>
            </a:extLst>
          </p:cNvPr>
          <p:cNvSpPr/>
          <p:nvPr/>
        </p:nvSpPr>
        <p:spPr bwMode="gray">
          <a:xfrm>
            <a:off x="0" y="1195754"/>
            <a:ext cx="12192000" cy="2047632"/>
          </a:xfrm>
          <a:prstGeom prst="rect">
            <a:avLst/>
          </a:prstGeom>
          <a:solidFill>
            <a:srgbClr val="B1063A">
              <a:alpha val="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
        <p:nvSpPr>
          <p:cNvPr id="6" name="Rectangle 5">
            <a:extLst>
              <a:ext uri="{FF2B5EF4-FFF2-40B4-BE49-F238E27FC236}">
                <a16:creationId xmlns:a16="http://schemas.microsoft.com/office/drawing/2014/main" id="{24103502-289C-4FEA-8B28-AADB44F60FE0}"/>
              </a:ext>
            </a:extLst>
          </p:cNvPr>
          <p:cNvSpPr/>
          <p:nvPr/>
        </p:nvSpPr>
        <p:spPr bwMode="gray">
          <a:xfrm>
            <a:off x="0" y="4286739"/>
            <a:ext cx="12192000" cy="1080047"/>
          </a:xfrm>
          <a:prstGeom prst="rect">
            <a:avLst/>
          </a:prstGeom>
          <a:solidFill>
            <a:srgbClr val="B1063A">
              <a:alpha val="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Tree>
    <p:extLst>
      <p:ext uri="{BB962C8B-B14F-4D97-AF65-F5344CB8AC3E}">
        <p14:creationId xmlns:p14="http://schemas.microsoft.com/office/powerpoint/2010/main" val="1344649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1F445-9A43-4646-8BA8-6BD7F83DB1FE}"/>
              </a:ext>
            </a:extLst>
          </p:cNvPr>
          <p:cNvSpPr>
            <a:spLocks noGrp="1"/>
          </p:cNvSpPr>
          <p:nvPr>
            <p:ph type="title"/>
          </p:nvPr>
        </p:nvSpPr>
        <p:spPr>
          <a:xfrm>
            <a:off x="838199" y="32103"/>
            <a:ext cx="10515600" cy="641639"/>
          </a:xfrm>
        </p:spPr>
        <p:txBody>
          <a:bodyPr>
            <a:normAutofit/>
          </a:bodyPr>
          <a:lstStyle/>
          <a:p>
            <a:r>
              <a:rPr lang="en-US" dirty="0"/>
              <a:t>Deep Neural Network Challenges</a:t>
            </a:r>
          </a:p>
        </p:txBody>
      </p:sp>
      <p:graphicFrame>
        <p:nvGraphicFramePr>
          <p:cNvPr id="4" name="Table 4">
            <a:extLst>
              <a:ext uri="{FF2B5EF4-FFF2-40B4-BE49-F238E27FC236}">
                <a16:creationId xmlns:a16="http://schemas.microsoft.com/office/drawing/2014/main" id="{AD50039B-BD28-42AD-B789-A1F2FCD48724}"/>
              </a:ext>
            </a:extLst>
          </p:cNvPr>
          <p:cNvGraphicFramePr>
            <a:graphicFrameLocks noGrp="1"/>
          </p:cNvGraphicFramePr>
          <p:nvPr>
            <p:extLst>
              <p:ext uri="{D42A27DB-BD31-4B8C-83A1-F6EECF244321}">
                <p14:modId xmlns:p14="http://schemas.microsoft.com/office/powerpoint/2010/main" val="4133668221"/>
              </p:ext>
            </p:extLst>
          </p:nvPr>
        </p:nvGraphicFramePr>
        <p:xfrm>
          <a:off x="144938" y="1107621"/>
          <a:ext cx="11730181" cy="5685472"/>
        </p:xfrm>
        <a:graphic>
          <a:graphicData uri="http://schemas.openxmlformats.org/drawingml/2006/table">
            <a:tbl>
              <a:tblPr firstRow="1" bandRow="1">
                <a:tableStyleId>{9D7B26C5-4107-4FEC-AEDC-1716B250A1EF}</a:tableStyleId>
              </a:tblPr>
              <a:tblGrid>
                <a:gridCol w="3004662">
                  <a:extLst>
                    <a:ext uri="{9D8B030D-6E8A-4147-A177-3AD203B41FA5}">
                      <a16:colId xmlns:a16="http://schemas.microsoft.com/office/drawing/2014/main" val="2680201171"/>
                    </a:ext>
                  </a:extLst>
                </a:gridCol>
                <a:gridCol w="8725519">
                  <a:extLst>
                    <a:ext uri="{9D8B030D-6E8A-4147-A177-3AD203B41FA5}">
                      <a16:colId xmlns:a16="http://schemas.microsoft.com/office/drawing/2014/main" val="3886530621"/>
                    </a:ext>
                  </a:extLst>
                </a:gridCol>
              </a:tblGrid>
              <a:tr h="442912">
                <a:tc>
                  <a:txBody>
                    <a:bodyPr/>
                    <a:lstStyle/>
                    <a:p>
                      <a:r>
                        <a:rPr lang="en-US" sz="2000" dirty="0">
                          <a:latin typeface="+mj-lt"/>
                        </a:rPr>
                        <a:t>Challenge</a:t>
                      </a:r>
                    </a:p>
                  </a:txBody>
                  <a:tcPr/>
                </a:tc>
                <a:tc>
                  <a:txBody>
                    <a:bodyPr/>
                    <a:lstStyle/>
                    <a:p>
                      <a:r>
                        <a:rPr lang="en-US" sz="2000" dirty="0">
                          <a:latin typeface="+mj-lt"/>
                        </a:rPr>
                        <a:t>Description [0]</a:t>
                      </a:r>
                    </a:p>
                  </a:txBody>
                  <a:tcPr/>
                </a:tc>
                <a:extLst>
                  <a:ext uri="{0D108BD9-81ED-4DB2-BD59-A6C34878D82A}">
                    <a16:rowId xmlns:a16="http://schemas.microsoft.com/office/drawing/2014/main" val="2667054036"/>
                  </a:ext>
                </a:extLst>
              </a:tr>
              <a:tr h="554406">
                <a:tc>
                  <a:txBody>
                    <a:bodyPr/>
                    <a:lstStyle/>
                    <a:p>
                      <a:r>
                        <a:rPr lang="en-US" sz="1600" b="1" dirty="0">
                          <a:latin typeface="+mj-lt"/>
                        </a:rPr>
                        <a:t>Explainability</a:t>
                      </a:r>
                      <a:r>
                        <a:rPr lang="en-US" sz="1600" dirty="0">
                          <a:latin typeface="+mj-lt"/>
                        </a:rPr>
                        <a:t> (the way in which the NN produces certain  predictions and not others)</a:t>
                      </a:r>
                    </a:p>
                    <a:p>
                      <a:endParaRPr lang="en-US" sz="1600" dirty="0">
                        <a:latin typeface="+mj-lt"/>
                      </a:endParaRPr>
                    </a:p>
                  </a:txBody>
                  <a:tcPr/>
                </a:tc>
                <a:tc>
                  <a:txBody>
                    <a:bodyPr/>
                    <a:lstStyle/>
                    <a:p>
                      <a:r>
                        <a:rPr lang="en-US" sz="1600" b="0" dirty="0">
                          <a:latin typeface="+mj-lt"/>
                        </a:rPr>
                        <a:t>Explanations are important to increase trust in the predictions and also to help debug the NN models. Typical questions are what factors most contributed to a person to be granted a loan or what are the basis of cancer diagnosis? </a:t>
                      </a:r>
                      <a:r>
                        <a:rPr lang="en-US" sz="1600" b="1" dirty="0">
                          <a:latin typeface="+mj-lt"/>
                        </a:rPr>
                        <a:t>Mitigation</a:t>
                      </a:r>
                      <a:r>
                        <a:rPr lang="en-US" sz="1600" dirty="0">
                          <a:latin typeface="+mj-lt"/>
                        </a:rPr>
                        <a:t> – Explainability techniques [7] and building databases of correct explanations or search for facts that might explain decisions.</a:t>
                      </a:r>
                    </a:p>
                  </a:txBody>
                  <a:tcPr/>
                </a:tc>
                <a:extLst>
                  <a:ext uri="{0D108BD9-81ED-4DB2-BD59-A6C34878D82A}">
                    <a16:rowId xmlns:a16="http://schemas.microsoft.com/office/drawing/2014/main" val="1407924235"/>
                  </a:ext>
                </a:extLst>
              </a:tr>
              <a:tr h="554406">
                <a:tc>
                  <a:txBody>
                    <a:bodyPr/>
                    <a:lstStyle/>
                    <a:p>
                      <a:r>
                        <a:rPr lang="en-US" sz="1600" b="1" dirty="0">
                          <a:latin typeface="+mj-lt"/>
                        </a:rPr>
                        <a:t>Quantifying Uncertainty</a:t>
                      </a:r>
                      <a:r>
                        <a:rPr lang="en-US" sz="1600" dirty="0">
                          <a:latin typeface="+mj-lt"/>
                        </a:rPr>
                        <a:t> (NN can be very certain, even when it is wrong)</a:t>
                      </a:r>
                    </a:p>
                  </a:txBody>
                  <a:tcPr/>
                </a:tc>
                <a:tc>
                  <a:txBody>
                    <a:bodyPr/>
                    <a:lstStyle/>
                    <a:p>
                      <a:r>
                        <a:rPr lang="en-US" sz="1600" b="0" kern="1200" dirty="0">
                          <a:solidFill>
                            <a:schemeClr val="tx1"/>
                          </a:solidFill>
                          <a:latin typeface="+mj-lt"/>
                          <a:ea typeface="+mn-ea"/>
                          <a:cs typeface="+mn-cs"/>
                        </a:rPr>
                        <a:t>In the first Tesla fatal accident [8], the NN was completely certain to be seeing the sky and not a white truck crossing in front of the car [9]. </a:t>
                      </a:r>
                      <a:r>
                        <a:rPr lang="en-US" sz="1600" b="1" kern="1200" dirty="0">
                          <a:solidFill>
                            <a:schemeClr val="tx1"/>
                          </a:solidFill>
                          <a:latin typeface="+mj-lt"/>
                          <a:ea typeface="+mn-ea"/>
                          <a:cs typeface="+mn-cs"/>
                        </a:rPr>
                        <a:t>Mitigation</a:t>
                      </a:r>
                      <a:r>
                        <a:rPr lang="en-US" sz="1600" b="0" kern="1200" dirty="0">
                          <a:solidFill>
                            <a:schemeClr val="tx1"/>
                          </a:solidFill>
                          <a:latin typeface="+mj-lt"/>
                          <a:ea typeface="+mn-ea"/>
                          <a:cs typeface="+mn-cs"/>
                        </a:rPr>
                        <a:t> – Uncertainty Quantification Techniques [10][11], however techniques are too slow, we need faster techniques to be used in real-time safety-critical systems</a:t>
                      </a:r>
                    </a:p>
                    <a:p>
                      <a:endParaRPr lang="en-US" sz="1600" b="0" kern="1200" dirty="0">
                        <a:solidFill>
                          <a:schemeClr val="tx1"/>
                        </a:solidFill>
                        <a:latin typeface="+mj-lt"/>
                        <a:ea typeface="+mn-ea"/>
                        <a:cs typeface="+mn-cs"/>
                      </a:endParaRPr>
                    </a:p>
                  </a:txBody>
                  <a:tcPr/>
                </a:tc>
                <a:extLst>
                  <a:ext uri="{0D108BD9-81ED-4DB2-BD59-A6C34878D82A}">
                    <a16:rowId xmlns:a16="http://schemas.microsoft.com/office/drawing/2014/main" val="3715646922"/>
                  </a:ext>
                </a:extLst>
              </a:tr>
              <a:tr h="758119">
                <a:tc>
                  <a:txBody>
                    <a:bodyPr/>
                    <a:lstStyle/>
                    <a:p>
                      <a:r>
                        <a:rPr lang="en-US" sz="1600" b="1" dirty="0">
                          <a:latin typeface="+mj-lt"/>
                        </a:rPr>
                        <a:t>Common Sense </a:t>
                      </a:r>
                      <a:r>
                        <a:rPr lang="en-US" sz="1600" dirty="0">
                          <a:latin typeface="+mj-lt"/>
                        </a:rPr>
                        <a:t>(the ability to reach acceptable, logical conclusions based the everyday knowledge that people take for granted)</a:t>
                      </a:r>
                    </a:p>
                    <a:p>
                      <a:endParaRPr lang="en-US" sz="1600" dirty="0">
                        <a:latin typeface="+mj-lt"/>
                      </a:endParaRPr>
                    </a:p>
                  </a:txBody>
                  <a:tcPr/>
                </a:tc>
                <a:tc>
                  <a:txBody>
                    <a:bodyPr/>
                    <a:lstStyle/>
                    <a:p>
                      <a:r>
                        <a:rPr lang="en-US" sz="1600" b="0" kern="1200" dirty="0">
                          <a:solidFill>
                            <a:schemeClr val="tx1"/>
                          </a:solidFill>
                          <a:latin typeface="+mj-lt"/>
                          <a:ea typeface="+mn-ea"/>
                          <a:cs typeface="+mn-cs"/>
                        </a:rPr>
                        <a:t>NN can learn shortcuts that lead them to misbehave, like misclassifying hate speech, when a human could clearly identify it [12][13]. </a:t>
                      </a:r>
                      <a:r>
                        <a:rPr lang="en-US" sz="1600" b="1" kern="1200" dirty="0">
                          <a:solidFill>
                            <a:schemeClr val="tx1"/>
                          </a:solidFill>
                          <a:latin typeface="+mj-lt"/>
                          <a:ea typeface="+mn-ea"/>
                          <a:cs typeface="+mn-cs"/>
                        </a:rPr>
                        <a:t>Mitigation</a:t>
                      </a:r>
                      <a:r>
                        <a:rPr lang="en-US" sz="1600" b="0" kern="1200" dirty="0">
                          <a:solidFill>
                            <a:schemeClr val="tx1"/>
                          </a:solidFill>
                          <a:latin typeface="+mj-lt"/>
                          <a:ea typeface="+mn-ea"/>
                          <a:cs typeface="+mn-cs"/>
                        </a:rPr>
                        <a:t> – checklists and diverse training data [14]</a:t>
                      </a:r>
                    </a:p>
                  </a:txBody>
                  <a:tcPr/>
                </a:tc>
                <a:extLst>
                  <a:ext uri="{0D108BD9-81ED-4DB2-BD59-A6C34878D82A}">
                    <a16:rowId xmlns:a16="http://schemas.microsoft.com/office/drawing/2014/main" val="315728184"/>
                  </a:ext>
                </a:extLst>
              </a:tr>
              <a:tr h="484107">
                <a:tc>
                  <a:txBody>
                    <a:bodyPr/>
                    <a:lstStyle/>
                    <a:p>
                      <a:r>
                        <a:rPr lang="en-US" sz="1600" b="1" dirty="0">
                          <a:latin typeface="+mj-lt"/>
                        </a:rPr>
                        <a:t>Math</a:t>
                      </a:r>
                      <a:r>
                        <a:rPr lang="en-US" sz="1600" dirty="0">
                          <a:latin typeface="+mj-lt"/>
                        </a:rPr>
                        <a:t> (solve mathematical problems)</a:t>
                      </a:r>
                    </a:p>
                  </a:txBody>
                  <a:tcPr/>
                </a:tc>
                <a:tc>
                  <a:txBody>
                    <a:bodyPr/>
                    <a:lstStyle/>
                    <a:p>
                      <a:r>
                        <a:rPr lang="en-US" sz="1600" b="0" kern="1200" dirty="0">
                          <a:solidFill>
                            <a:schemeClr val="tx1"/>
                          </a:solidFill>
                          <a:latin typeface="+mj-lt"/>
                          <a:ea typeface="+mn-ea"/>
                          <a:cs typeface="+mn-cs"/>
                        </a:rPr>
                        <a:t>A NN was trained on hundreds of thousands of math problems with step-by-step solutions, but when tested on 12,500 problems from high school math competitions, the NN produced only 5% accuracy [15] . </a:t>
                      </a:r>
                      <a:r>
                        <a:rPr lang="en-US" sz="1600" b="1" kern="1200" dirty="0">
                          <a:solidFill>
                            <a:schemeClr val="tx1"/>
                          </a:solidFill>
                          <a:latin typeface="+mj-lt"/>
                          <a:ea typeface="+mn-ea"/>
                          <a:cs typeface="+mn-cs"/>
                        </a:rPr>
                        <a:t>Mitigation </a:t>
                      </a:r>
                      <a:r>
                        <a:rPr lang="en-US" sz="1600" b="0" kern="1200" dirty="0">
                          <a:solidFill>
                            <a:schemeClr val="tx1"/>
                          </a:solidFill>
                          <a:latin typeface="+mj-lt"/>
                          <a:ea typeface="+mn-ea"/>
                          <a:cs typeface="+mn-cs"/>
                        </a:rPr>
                        <a:t>- ?</a:t>
                      </a:r>
                    </a:p>
                  </a:txBody>
                  <a:tcPr/>
                </a:tc>
                <a:extLst>
                  <a:ext uri="{0D108BD9-81ED-4DB2-BD59-A6C34878D82A}">
                    <a16:rowId xmlns:a16="http://schemas.microsoft.com/office/drawing/2014/main" val="2166828400"/>
                  </a:ext>
                </a:extLst>
              </a:tr>
            </a:tbl>
          </a:graphicData>
        </a:graphic>
      </p:graphicFrame>
      <p:sp>
        <p:nvSpPr>
          <p:cNvPr id="3" name="Rectangle 2">
            <a:extLst>
              <a:ext uri="{FF2B5EF4-FFF2-40B4-BE49-F238E27FC236}">
                <a16:creationId xmlns:a16="http://schemas.microsoft.com/office/drawing/2014/main" id="{99A5AF83-68AE-4163-B55C-A1EBA715D5E2}"/>
              </a:ext>
            </a:extLst>
          </p:cNvPr>
          <p:cNvSpPr/>
          <p:nvPr/>
        </p:nvSpPr>
        <p:spPr bwMode="gray">
          <a:xfrm>
            <a:off x="0" y="2836985"/>
            <a:ext cx="12192000" cy="1391138"/>
          </a:xfrm>
          <a:prstGeom prst="rect">
            <a:avLst/>
          </a:prstGeom>
          <a:solidFill>
            <a:srgbClr val="B1063A">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Tree>
    <p:extLst>
      <p:ext uri="{BB962C8B-B14F-4D97-AF65-F5344CB8AC3E}">
        <p14:creationId xmlns:p14="http://schemas.microsoft.com/office/powerpoint/2010/main" val="815233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07A66-2431-49A3-92E9-6E501C3DC346}"/>
              </a:ext>
            </a:extLst>
          </p:cNvPr>
          <p:cNvSpPr>
            <a:spLocks noGrp="1"/>
          </p:cNvSpPr>
          <p:nvPr>
            <p:ph type="title"/>
          </p:nvPr>
        </p:nvSpPr>
        <p:spPr/>
        <p:txBody>
          <a:bodyPr/>
          <a:lstStyle/>
          <a:p>
            <a:r>
              <a:rPr lang="en-US" dirty="0"/>
              <a:t>Challenges of modeling as RL problem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55B99AF-043F-4298-BD64-281CECEB1A2F}"/>
                  </a:ext>
                </a:extLst>
              </p:cNvPr>
              <p:cNvSpPr>
                <a:spLocks noGrp="1"/>
              </p:cNvSpPr>
              <p:nvPr>
                <p:ph idx="1"/>
              </p:nvPr>
            </p:nvSpPr>
            <p:spPr>
              <a:xfrm>
                <a:off x="478369" y="1213308"/>
                <a:ext cx="11473384" cy="4246291"/>
              </a:xfrm>
            </p:spPr>
            <p:txBody>
              <a:bodyPr/>
              <a:lstStyle/>
              <a:p>
                <a:r>
                  <a:rPr lang="en-US" dirty="0"/>
                  <a:t>Problem of finding a policy that maximizes cumulative rewards</a:t>
                </a:r>
              </a:p>
              <a:p>
                <a:r>
                  <a:rPr lang="en-US" dirty="0"/>
                  <a:t>Need to represent the problem as an </a:t>
                </a:r>
                <a14:m>
                  <m:oMath xmlns:m="http://schemas.openxmlformats.org/officeDocument/2006/math">
                    <m:r>
                      <a:rPr lang="en-US" i="1" dirty="0" smtClean="0">
                        <a:latin typeface="Cambria Math" panose="02040503050406030204" pitchFamily="18" charset="0"/>
                      </a:rPr>
                      <m:t>𝑀𝐷𝑃</m:t>
                    </m:r>
                    <m:r>
                      <a:rPr lang="en-US" i="1" dirty="0" smtClean="0">
                        <a:latin typeface="Cambria Math" panose="02040503050406030204" pitchFamily="18" charset="0"/>
                      </a:rPr>
                      <m:t> (</m:t>
                    </m:r>
                    <m:r>
                      <a:rPr lang="en-US" i="1" dirty="0" smtClean="0">
                        <a:latin typeface="Cambria Math" panose="02040503050406030204" pitchFamily="18" charset="0"/>
                      </a:rPr>
                      <m:t>𝑆</m:t>
                    </m:r>
                    <m:r>
                      <a:rPr lang="en-US" i="1" dirty="0" smtClean="0">
                        <a:latin typeface="Cambria Math" panose="02040503050406030204" pitchFamily="18" charset="0"/>
                      </a:rPr>
                      <m:t>, </m:t>
                    </m:r>
                    <m:r>
                      <a:rPr lang="en-US" i="1" dirty="0" smtClean="0">
                        <a:latin typeface="Cambria Math" panose="02040503050406030204" pitchFamily="18" charset="0"/>
                      </a:rPr>
                      <m:t>𝐴</m:t>
                    </m:r>
                    <m:r>
                      <a:rPr lang="en-US" i="1" dirty="0" smtClean="0">
                        <a:latin typeface="Cambria Math" panose="02040503050406030204" pitchFamily="18" charset="0"/>
                      </a:rPr>
                      <m:t>, </m:t>
                    </m:r>
                    <m:r>
                      <a:rPr lang="en-US" i="1" dirty="0" smtClean="0">
                        <a:latin typeface="Cambria Math" panose="02040503050406030204" pitchFamily="18" charset="0"/>
                      </a:rPr>
                      <m:t>𝑇</m:t>
                    </m:r>
                    <m:r>
                      <a:rPr lang="en-US" i="1" dirty="0" smtClean="0">
                        <a:latin typeface="Cambria Math" panose="02040503050406030204" pitchFamily="18" charset="0"/>
                      </a:rPr>
                      <m:t>, </m:t>
                    </m:r>
                    <m:r>
                      <a:rPr lang="en-US" i="1" dirty="0" smtClean="0">
                        <a:latin typeface="Cambria Math" panose="02040503050406030204" pitchFamily="18" charset="0"/>
                      </a:rPr>
                      <m:t>𝑅</m:t>
                    </m:r>
                    <m:r>
                      <a:rPr lang="en-US" i="1" dirty="0" smtClean="0">
                        <a:latin typeface="Cambria Math" panose="02040503050406030204" pitchFamily="18" charset="0"/>
                      </a:rPr>
                      <m:t>, </m:t>
                    </m:r>
                    <m:r>
                      <a:rPr lang="en-US" i="1" dirty="0" smtClean="0">
                        <a:latin typeface="Cambria Math" panose="02040503050406030204" pitchFamily="18" charset="0"/>
                      </a:rPr>
                      <m:t>𝛾</m:t>
                    </m:r>
                    <m:r>
                      <a:rPr lang="en-US" i="1" dirty="0" smtClean="0">
                        <a:latin typeface="Cambria Math" panose="02040503050406030204" pitchFamily="18" charset="0"/>
                      </a:rPr>
                      <m:t>, </m:t>
                    </m:r>
                    <m:r>
                      <a:rPr lang="en-US" i="1" dirty="0" smtClean="0">
                        <a:latin typeface="Cambria Math" panose="02040503050406030204" pitchFamily="18" charset="0"/>
                      </a:rPr>
                      <m:t>𝐻</m:t>
                    </m:r>
                    <m:r>
                      <a:rPr lang="en-US" i="1" dirty="0" smtClean="0">
                        <a:latin typeface="Cambria Math" panose="02040503050406030204" pitchFamily="18" charset="0"/>
                      </a:rPr>
                      <m:t>)</m:t>
                    </m:r>
                  </m:oMath>
                </a14:m>
                <a:r>
                  <a:rPr lang="en-US" dirty="0"/>
                  <a:t> </a:t>
                </a:r>
              </a:p>
              <a:p>
                <a:r>
                  <a:rPr lang="en-US" dirty="0"/>
                  <a:t>Goal: </a:t>
                </a:r>
                <a14:m>
                  <m:oMath xmlns:m="http://schemas.openxmlformats.org/officeDocument/2006/math">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i="0" smtClean="0">
                                <a:latin typeface="Cambria Math" panose="02040503050406030204" pitchFamily="18" charset="0"/>
                              </a:rPr>
                              <m:t>max</m:t>
                            </m:r>
                          </m:e>
                          <m:lim>
                            <m:r>
                              <a:rPr lang="en-US" b="0" i="1" smtClean="0">
                                <a:latin typeface="Cambria Math" panose="02040503050406030204" pitchFamily="18" charset="0"/>
                              </a:rPr>
                              <m:t>𝜋</m:t>
                            </m:r>
                          </m:lim>
                        </m:limLow>
                      </m:fName>
                      <m:e>
                        <m:r>
                          <m:rPr>
                            <m:sty m:val="p"/>
                          </m:rPr>
                          <a:rPr lang="en-US" b="0" i="0" smtClean="0">
                            <a:latin typeface="Cambria Math" panose="02040503050406030204" pitchFamily="18" charset="0"/>
                          </a:rPr>
                          <m:t>Ε</m:t>
                        </m:r>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𝑡</m:t>
                            </m:r>
                            <m:r>
                              <a:rPr lang="en-US" b="0" i="1" smtClean="0">
                                <a:latin typeface="Cambria Math" panose="02040503050406030204" pitchFamily="18" charset="0"/>
                              </a:rPr>
                              <m:t>=0</m:t>
                            </m:r>
                          </m:sub>
                          <m:sup>
                            <m:r>
                              <a:rPr lang="en-US" b="0" i="1" smtClean="0">
                                <a:latin typeface="Cambria Math" panose="02040503050406030204" pitchFamily="18" charset="0"/>
                              </a:rPr>
                              <m:t>𝐻</m:t>
                            </m:r>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𝛾</m:t>
                                </m:r>
                              </m:e>
                              <m:sup>
                                <m:r>
                                  <a:rPr lang="en-US" b="0" i="1" smtClean="0">
                                    <a:latin typeface="Cambria Math" panose="02040503050406030204" pitchFamily="18" charset="0"/>
                                  </a:rPr>
                                  <m:t>𝑡</m:t>
                                </m:r>
                              </m:sup>
                            </m:sSup>
                            <m:r>
                              <a:rPr lang="en-US" b="0" i="1" smtClean="0">
                                <a:latin typeface="Cambria Math" panose="02040503050406030204" pitchFamily="18" charset="0"/>
                              </a:rPr>
                              <m:t>𝑅</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r>
                                      <a:rPr lang="en-US" b="0" i="1" smtClean="0">
                                        <a:latin typeface="Cambria Math" panose="02040503050406030204" pitchFamily="18" charset="0"/>
                                      </a:rPr>
                                      <m:t>+1</m:t>
                                    </m:r>
                                  </m:sub>
                                </m:sSub>
                              </m:e>
                            </m:d>
                            <m:r>
                              <a:rPr lang="en-US" b="0" i="1" smtClean="0">
                                <a:latin typeface="Cambria Math" panose="02040503050406030204" pitchFamily="18" charset="0"/>
                              </a:rPr>
                              <m:t>|</m:t>
                            </m:r>
                            <m:r>
                              <a:rPr lang="en-US" b="0" i="1" smtClean="0">
                                <a:latin typeface="Cambria Math" panose="02040503050406030204" pitchFamily="18" charset="0"/>
                              </a:rPr>
                              <m:t>𝜋</m:t>
                            </m:r>
                          </m:e>
                        </m:nary>
                        <m:r>
                          <a:rPr lang="en-US" b="0" i="1" smtClean="0">
                            <a:latin typeface="Cambria Math" panose="02040503050406030204" pitchFamily="18" charset="0"/>
                          </a:rPr>
                          <m:t>]</m:t>
                        </m:r>
                      </m:e>
                    </m:func>
                  </m:oMath>
                </a14:m>
                <a:endParaRPr lang="en-US" dirty="0"/>
              </a:p>
              <a:p>
                <a:r>
                  <a:rPr lang="en-US" b="1" dirty="0"/>
                  <a:t>Design decision:</a:t>
                </a:r>
              </a:p>
              <a:p>
                <a:pPr lvl="1"/>
                <a:r>
                  <a:rPr lang="en-US" dirty="0"/>
                  <a:t>What are the actions in the MDP?</a:t>
                </a:r>
              </a:p>
              <a:p>
                <a:pPr lvl="1"/>
                <a:r>
                  <a:rPr lang="en-US" dirty="0"/>
                  <a:t>How to build a transition matrix?</a:t>
                </a:r>
              </a:p>
              <a:p>
                <a:pPr lvl="1"/>
                <a:r>
                  <a:rPr lang="en-US" dirty="0"/>
                  <a:t>How is the reward calculated?</a:t>
                </a:r>
              </a:p>
              <a:p>
                <a:pPr lvl="1"/>
                <a:r>
                  <a:rPr lang="en-US" dirty="0"/>
                  <a:t>What is the magnitude of discount horizon H? How many steps ahead should I care to make a decision now?</a:t>
                </a:r>
              </a:p>
              <a:p>
                <a:pPr lvl="1"/>
                <a:endParaRPr lang="en-US" dirty="0"/>
              </a:p>
            </p:txBody>
          </p:sp>
        </mc:Choice>
        <mc:Fallback xmlns="">
          <p:sp>
            <p:nvSpPr>
              <p:cNvPr id="3" name="Content Placeholder 2">
                <a:extLst>
                  <a:ext uri="{FF2B5EF4-FFF2-40B4-BE49-F238E27FC236}">
                    <a16:creationId xmlns:a16="http://schemas.microsoft.com/office/drawing/2014/main" id="{055B99AF-043F-4298-BD64-281CECEB1A2F}"/>
                  </a:ext>
                </a:extLst>
              </p:cNvPr>
              <p:cNvSpPr>
                <a:spLocks noGrp="1" noRot="1" noChangeAspect="1" noMove="1" noResize="1" noEditPoints="1" noAdjustHandles="1" noChangeArrowheads="1" noChangeShapeType="1" noTextEdit="1"/>
              </p:cNvSpPr>
              <p:nvPr>
                <p:ph idx="1"/>
              </p:nvPr>
            </p:nvSpPr>
            <p:spPr>
              <a:xfrm>
                <a:off x="478369" y="1213308"/>
                <a:ext cx="11473384" cy="4246291"/>
              </a:xfrm>
              <a:blipFill>
                <a:blip r:embed="rId2"/>
                <a:stretch>
                  <a:fillRect l="-1275" t="-1291" r="-319"/>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D0B55D76-02EB-4AEB-9084-929CD7DE4F86}"/>
              </a:ext>
            </a:extLst>
          </p:cNvPr>
          <p:cNvPicPr>
            <a:picLocks noChangeAspect="1"/>
          </p:cNvPicPr>
          <p:nvPr/>
        </p:nvPicPr>
        <p:blipFill>
          <a:blip r:embed="rId3"/>
          <a:stretch>
            <a:fillRect/>
          </a:stretch>
        </p:blipFill>
        <p:spPr>
          <a:xfrm>
            <a:off x="8616139" y="1213308"/>
            <a:ext cx="2755245" cy="2642016"/>
          </a:xfrm>
          <a:prstGeom prst="rect">
            <a:avLst/>
          </a:prstGeom>
          <a:solidFill>
            <a:srgbClr val="B1063A"/>
          </a:solidFill>
          <a:ln>
            <a:solidFill>
              <a:schemeClr val="bg2">
                <a:lumMod val="40000"/>
                <a:lumOff val="60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907932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8CE25-99F9-4BC9-A5F3-191DDC9A79F9}"/>
              </a:ext>
            </a:extLst>
          </p:cNvPr>
          <p:cNvSpPr>
            <a:spLocks noGrp="1"/>
          </p:cNvSpPr>
          <p:nvPr>
            <p:ph type="title"/>
          </p:nvPr>
        </p:nvSpPr>
        <p:spPr>
          <a:xfrm>
            <a:off x="370589" y="126289"/>
            <a:ext cx="10515600" cy="590464"/>
          </a:xfrm>
        </p:spPr>
        <p:txBody>
          <a:bodyPr>
            <a:normAutofit/>
          </a:bodyPr>
          <a:lstStyle/>
          <a:p>
            <a:r>
              <a:rPr lang="en-US" dirty="0"/>
              <a:t>Shielding – Domain-Knowledge for Safe Learning</a:t>
            </a:r>
          </a:p>
        </p:txBody>
      </p:sp>
      <p:pic>
        <p:nvPicPr>
          <p:cNvPr id="4" name="Content Placeholder 3">
            <a:extLst>
              <a:ext uri="{FF2B5EF4-FFF2-40B4-BE49-F238E27FC236}">
                <a16:creationId xmlns:a16="http://schemas.microsoft.com/office/drawing/2014/main" id="{0C4C8F5C-8ADD-48F0-A4C1-EAE51C20641D}"/>
              </a:ext>
            </a:extLst>
          </p:cNvPr>
          <p:cNvPicPr>
            <a:picLocks noGrp="1" noChangeAspect="1"/>
          </p:cNvPicPr>
          <p:nvPr>
            <p:ph idx="1"/>
          </p:nvPr>
        </p:nvPicPr>
        <p:blipFill>
          <a:blip r:embed="rId3"/>
          <a:stretch>
            <a:fillRect/>
          </a:stretch>
        </p:blipFill>
        <p:spPr>
          <a:xfrm>
            <a:off x="502045" y="1122012"/>
            <a:ext cx="3078717" cy="1455476"/>
          </a:xfrm>
          <a:prstGeom prst="rect">
            <a:avLst/>
          </a:prstGeom>
        </p:spPr>
      </p:pic>
      <p:pic>
        <p:nvPicPr>
          <p:cNvPr id="6" name="Picture 5">
            <a:extLst>
              <a:ext uri="{FF2B5EF4-FFF2-40B4-BE49-F238E27FC236}">
                <a16:creationId xmlns:a16="http://schemas.microsoft.com/office/drawing/2014/main" id="{2BA40D3C-2CFA-4330-AD82-D9D3E905461D}"/>
              </a:ext>
            </a:extLst>
          </p:cNvPr>
          <p:cNvPicPr>
            <a:picLocks noChangeAspect="1"/>
          </p:cNvPicPr>
          <p:nvPr/>
        </p:nvPicPr>
        <p:blipFill>
          <a:blip r:embed="rId4"/>
          <a:stretch>
            <a:fillRect/>
          </a:stretch>
        </p:blipFill>
        <p:spPr>
          <a:xfrm>
            <a:off x="8203427" y="1006992"/>
            <a:ext cx="3486528" cy="1435363"/>
          </a:xfrm>
          <a:prstGeom prst="rect">
            <a:avLst/>
          </a:prstGeom>
        </p:spPr>
      </p:pic>
      <p:pic>
        <p:nvPicPr>
          <p:cNvPr id="8" name="Picture 7">
            <a:extLst>
              <a:ext uri="{FF2B5EF4-FFF2-40B4-BE49-F238E27FC236}">
                <a16:creationId xmlns:a16="http://schemas.microsoft.com/office/drawing/2014/main" id="{919E7FDE-923B-4983-9C96-C5718ED861AE}"/>
              </a:ext>
            </a:extLst>
          </p:cNvPr>
          <p:cNvPicPr>
            <a:picLocks noChangeAspect="1"/>
          </p:cNvPicPr>
          <p:nvPr/>
        </p:nvPicPr>
        <p:blipFill>
          <a:blip r:embed="rId5"/>
          <a:stretch>
            <a:fillRect/>
          </a:stretch>
        </p:blipFill>
        <p:spPr>
          <a:xfrm>
            <a:off x="3580762" y="1084792"/>
            <a:ext cx="4524414" cy="1492696"/>
          </a:xfrm>
          <a:prstGeom prst="rect">
            <a:avLst/>
          </a:prstGeom>
        </p:spPr>
      </p:pic>
      <p:sp>
        <p:nvSpPr>
          <p:cNvPr id="9" name="TextBox 8">
            <a:extLst>
              <a:ext uri="{FF2B5EF4-FFF2-40B4-BE49-F238E27FC236}">
                <a16:creationId xmlns:a16="http://schemas.microsoft.com/office/drawing/2014/main" id="{1AA99293-5C14-499C-B182-C6E0BB27B232}"/>
              </a:ext>
            </a:extLst>
          </p:cNvPr>
          <p:cNvSpPr txBox="1"/>
          <p:nvPr/>
        </p:nvSpPr>
        <p:spPr>
          <a:xfrm>
            <a:off x="116356" y="6563686"/>
            <a:ext cx="10721333" cy="307777"/>
          </a:xfrm>
          <a:prstGeom prst="rect">
            <a:avLst/>
          </a:prstGeom>
          <a:noFill/>
        </p:spPr>
        <p:txBody>
          <a:bodyPr wrap="none" rtlCol="0">
            <a:spAutoFit/>
          </a:bodyPr>
          <a:lstStyle/>
          <a:p>
            <a:r>
              <a:rPr lang="en-US" sz="1400" u="sng" dirty="0"/>
              <a:t>source</a:t>
            </a:r>
            <a:r>
              <a:rPr lang="en-US" sz="1400" dirty="0"/>
              <a:t>:  </a:t>
            </a:r>
            <a:r>
              <a:rPr lang="en-US" sz="1400" b="1" dirty="0"/>
              <a:t>Shield Synthesis for Safe Reinforcement Learning,  </a:t>
            </a:r>
            <a:r>
              <a:rPr lang="en-US" sz="1400" dirty="0"/>
              <a:t>https://www.youtube.com/watch?v=DUkqNJ-rwck</a:t>
            </a:r>
          </a:p>
        </p:txBody>
      </p:sp>
      <p:pic>
        <p:nvPicPr>
          <p:cNvPr id="11" name="Picture 10">
            <a:extLst>
              <a:ext uri="{FF2B5EF4-FFF2-40B4-BE49-F238E27FC236}">
                <a16:creationId xmlns:a16="http://schemas.microsoft.com/office/drawing/2014/main" id="{9369EA86-56B4-4B74-A003-29051EE143E9}"/>
              </a:ext>
            </a:extLst>
          </p:cNvPr>
          <p:cNvPicPr>
            <a:picLocks noChangeAspect="1"/>
          </p:cNvPicPr>
          <p:nvPr/>
        </p:nvPicPr>
        <p:blipFill>
          <a:blip r:embed="rId6"/>
          <a:stretch>
            <a:fillRect/>
          </a:stretch>
        </p:blipFill>
        <p:spPr>
          <a:xfrm>
            <a:off x="370589" y="2614708"/>
            <a:ext cx="5991356" cy="1548123"/>
          </a:xfrm>
          <a:prstGeom prst="rect">
            <a:avLst/>
          </a:prstGeom>
        </p:spPr>
      </p:pic>
      <p:pic>
        <p:nvPicPr>
          <p:cNvPr id="13" name="Picture 12">
            <a:extLst>
              <a:ext uri="{FF2B5EF4-FFF2-40B4-BE49-F238E27FC236}">
                <a16:creationId xmlns:a16="http://schemas.microsoft.com/office/drawing/2014/main" id="{39B8630E-B034-45E6-8771-DEB626CBBD99}"/>
              </a:ext>
            </a:extLst>
          </p:cNvPr>
          <p:cNvPicPr>
            <a:picLocks noChangeAspect="1"/>
          </p:cNvPicPr>
          <p:nvPr/>
        </p:nvPicPr>
        <p:blipFill>
          <a:blip r:embed="rId7"/>
          <a:stretch>
            <a:fillRect/>
          </a:stretch>
        </p:blipFill>
        <p:spPr>
          <a:xfrm>
            <a:off x="7184744" y="2539863"/>
            <a:ext cx="3486528" cy="1945349"/>
          </a:xfrm>
          <a:prstGeom prst="rect">
            <a:avLst/>
          </a:prstGeom>
        </p:spPr>
      </p:pic>
      <p:pic>
        <p:nvPicPr>
          <p:cNvPr id="15" name="Picture 14">
            <a:extLst>
              <a:ext uri="{FF2B5EF4-FFF2-40B4-BE49-F238E27FC236}">
                <a16:creationId xmlns:a16="http://schemas.microsoft.com/office/drawing/2014/main" id="{6D007280-8D23-42AF-A4F1-1F72087085AE}"/>
              </a:ext>
            </a:extLst>
          </p:cNvPr>
          <p:cNvPicPr>
            <a:picLocks noChangeAspect="1"/>
          </p:cNvPicPr>
          <p:nvPr/>
        </p:nvPicPr>
        <p:blipFill>
          <a:blip r:embed="rId8"/>
          <a:stretch>
            <a:fillRect/>
          </a:stretch>
        </p:blipFill>
        <p:spPr>
          <a:xfrm>
            <a:off x="578245" y="5110052"/>
            <a:ext cx="3067339" cy="942803"/>
          </a:xfrm>
          <a:prstGeom prst="rect">
            <a:avLst/>
          </a:prstGeom>
        </p:spPr>
      </p:pic>
      <p:sp>
        <p:nvSpPr>
          <p:cNvPr id="17" name="TextBox 16">
            <a:extLst>
              <a:ext uri="{FF2B5EF4-FFF2-40B4-BE49-F238E27FC236}">
                <a16:creationId xmlns:a16="http://schemas.microsoft.com/office/drawing/2014/main" id="{282F376D-28FB-4D03-86E4-F18A42F151E9}"/>
              </a:ext>
            </a:extLst>
          </p:cNvPr>
          <p:cNvSpPr txBox="1"/>
          <p:nvPr/>
        </p:nvSpPr>
        <p:spPr>
          <a:xfrm>
            <a:off x="221673" y="4585304"/>
            <a:ext cx="1524000" cy="369332"/>
          </a:xfrm>
          <a:prstGeom prst="rect">
            <a:avLst/>
          </a:prstGeom>
          <a:noFill/>
        </p:spPr>
        <p:txBody>
          <a:bodyPr wrap="square">
            <a:spAutoFit/>
          </a:bodyPr>
          <a:lstStyle/>
          <a:p>
            <a:r>
              <a:rPr lang="en-US" u="sng" dirty="0"/>
              <a:t>Specification</a:t>
            </a:r>
            <a:endParaRPr lang="en-US" dirty="0"/>
          </a:p>
        </p:txBody>
      </p:sp>
      <p:pic>
        <p:nvPicPr>
          <p:cNvPr id="19" name="Picture 18">
            <a:extLst>
              <a:ext uri="{FF2B5EF4-FFF2-40B4-BE49-F238E27FC236}">
                <a16:creationId xmlns:a16="http://schemas.microsoft.com/office/drawing/2014/main" id="{A13B99FA-7CA0-4AF4-84A3-941B7E45A9AC}"/>
              </a:ext>
            </a:extLst>
          </p:cNvPr>
          <p:cNvPicPr>
            <a:picLocks noChangeAspect="1"/>
          </p:cNvPicPr>
          <p:nvPr/>
        </p:nvPicPr>
        <p:blipFill>
          <a:blip r:embed="rId9"/>
          <a:stretch>
            <a:fillRect/>
          </a:stretch>
        </p:blipFill>
        <p:spPr>
          <a:xfrm>
            <a:off x="3915071" y="4947188"/>
            <a:ext cx="3269673" cy="1345950"/>
          </a:xfrm>
          <a:prstGeom prst="rect">
            <a:avLst/>
          </a:prstGeom>
        </p:spPr>
      </p:pic>
      <p:sp>
        <p:nvSpPr>
          <p:cNvPr id="21" name="TextBox 20">
            <a:extLst>
              <a:ext uri="{FF2B5EF4-FFF2-40B4-BE49-F238E27FC236}">
                <a16:creationId xmlns:a16="http://schemas.microsoft.com/office/drawing/2014/main" id="{89DEF037-9DEC-477D-B213-04E687CD164D}"/>
              </a:ext>
            </a:extLst>
          </p:cNvPr>
          <p:cNvSpPr txBox="1"/>
          <p:nvPr/>
        </p:nvSpPr>
        <p:spPr>
          <a:xfrm>
            <a:off x="3263908" y="4531534"/>
            <a:ext cx="4426231" cy="369332"/>
          </a:xfrm>
          <a:prstGeom prst="rect">
            <a:avLst/>
          </a:prstGeom>
          <a:noFill/>
        </p:spPr>
        <p:txBody>
          <a:bodyPr wrap="square">
            <a:spAutoFit/>
          </a:bodyPr>
          <a:lstStyle/>
          <a:p>
            <a:r>
              <a:rPr lang="en-US" u="sng" dirty="0"/>
              <a:t>Label: input / </a:t>
            </a:r>
            <a:r>
              <a:rPr lang="en-US" u="sng" dirty="0" err="1"/>
              <a:t>system_output</a:t>
            </a:r>
            <a:r>
              <a:rPr lang="en-US" u="sng" dirty="0"/>
              <a:t> / </a:t>
            </a:r>
            <a:r>
              <a:rPr lang="en-US" u="sng" dirty="0" err="1"/>
              <a:t>shield_output</a:t>
            </a:r>
            <a:r>
              <a:rPr lang="en-US" u="sng" dirty="0"/>
              <a:t> </a:t>
            </a:r>
            <a:endParaRPr lang="en-US" dirty="0"/>
          </a:p>
        </p:txBody>
      </p:sp>
      <p:sp>
        <p:nvSpPr>
          <p:cNvPr id="24" name="TextBox 23">
            <a:extLst>
              <a:ext uri="{FF2B5EF4-FFF2-40B4-BE49-F238E27FC236}">
                <a16:creationId xmlns:a16="http://schemas.microsoft.com/office/drawing/2014/main" id="{AB5FDBFF-F80B-4190-A497-CC3A9207C7BF}"/>
              </a:ext>
            </a:extLst>
          </p:cNvPr>
          <p:cNvSpPr txBox="1"/>
          <p:nvPr/>
        </p:nvSpPr>
        <p:spPr>
          <a:xfrm>
            <a:off x="7690139" y="4694677"/>
            <a:ext cx="4280188" cy="1754326"/>
          </a:xfrm>
          <a:prstGeom prst="rect">
            <a:avLst/>
          </a:prstGeom>
          <a:solidFill>
            <a:schemeClr val="accent4">
              <a:lumMod val="20000"/>
              <a:lumOff val="80000"/>
            </a:schemeClr>
          </a:solidFill>
        </p:spPr>
        <p:txBody>
          <a:bodyPr wrap="square">
            <a:spAutoFit/>
          </a:bodyPr>
          <a:lstStyle/>
          <a:p>
            <a:r>
              <a:rPr lang="en-US" b="1" u="sng" dirty="0"/>
              <a:t>Other extensions:</a:t>
            </a:r>
          </a:p>
          <a:p>
            <a:pPr marL="285750" indent="-285750">
              <a:buFont typeface="Arial" panose="020B0604020202020204" pitchFamily="34" charset="0"/>
              <a:buChar char="•"/>
            </a:pPr>
            <a:r>
              <a:rPr lang="en-US" dirty="0"/>
              <a:t>Probabilistic shields</a:t>
            </a:r>
          </a:p>
          <a:p>
            <a:pPr marL="285750" indent="-285750">
              <a:buFont typeface="Arial" panose="020B0604020202020204" pitchFamily="34" charset="0"/>
              <a:buChar char="•"/>
            </a:pPr>
            <a:r>
              <a:rPr lang="en-US" dirty="0"/>
              <a:t>Performance shields</a:t>
            </a:r>
          </a:p>
          <a:p>
            <a:pPr marL="285750" indent="-285750">
              <a:buFont typeface="Arial" panose="020B0604020202020204" pitchFamily="34" charset="0"/>
              <a:buChar char="•"/>
            </a:pPr>
            <a:r>
              <a:rPr lang="en-US" dirty="0"/>
              <a:t>Timed shields (timed automata)</a:t>
            </a:r>
          </a:p>
          <a:p>
            <a:pPr marL="285750" indent="-285750">
              <a:buFont typeface="Arial" panose="020B0604020202020204" pitchFamily="34" charset="0"/>
              <a:buChar char="•"/>
            </a:pPr>
            <a:r>
              <a:rPr lang="en-US" dirty="0"/>
              <a:t>Multi-agent shields (global safety)</a:t>
            </a:r>
          </a:p>
        </p:txBody>
      </p:sp>
    </p:spTree>
    <p:extLst>
      <p:ext uri="{BB962C8B-B14F-4D97-AF65-F5344CB8AC3E}">
        <p14:creationId xmlns:p14="http://schemas.microsoft.com/office/powerpoint/2010/main" val="897708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B44B9-1F80-4E2E-BC5B-72D27876345A}"/>
              </a:ext>
            </a:extLst>
          </p:cNvPr>
          <p:cNvSpPr>
            <a:spLocks noGrp="1"/>
          </p:cNvSpPr>
          <p:nvPr>
            <p:ph type="title"/>
          </p:nvPr>
        </p:nvSpPr>
        <p:spPr/>
        <p:txBody>
          <a:bodyPr/>
          <a:lstStyle/>
          <a:p>
            <a:r>
              <a:rPr lang="en-US" dirty="0"/>
              <a:t>Constrained MDP approach to Safe RL </a:t>
            </a:r>
            <a:r>
              <a:rPr lang="en-US" sz="2000" dirty="0"/>
              <a:t>[Tessler 2018]</a:t>
            </a:r>
            <a:endParaRPr lang="en-US" dirty="0"/>
          </a:p>
        </p:txBody>
      </p:sp>
      <p:sp>
        <p:nvSpPr>
          <p:cNvPr id="3" name="Content Placeholder 2">
            <a:extLst>
              <a:ext uri="{FF2B5EF4-FFF2-40B4-BE49-F238E27FC236}">
                <a16:creationId xmlns:a16="http://schemas.microsoft.com/office/drawing/2014/main" id="{107A8126-1463-4BFE-8B07-48CCFDA002F2}"/>
              </a:ext>
            </a:extLst>
          </p:cNvPr>
          <p:cNvSpPr>
            <a:spLocks noGrp="1"/>
          </p:cNvSpPr>
          <p:nvPr>
            <p:ph idx="1"/>
          </p:nvPr>
        </p:nvSpPr>
        <p:spPr>
          <a:xfrm>
            <a:off x="478368" y="898511"/>
            <a:ext cx="9236155" cy="555840"/>
          </a:xfrm>
        </p:spPr>
        <p:txBody>
          <a:bodyPr/>
          <a:lstStyle/>
          <a:p>
            <a:pPr algn="l"/>
            <a:r>
              <a:rPr lang="en-US" sz="1800" b="0" i="0" u="none" strike="noStrike" baseline="0" dirty="0">
                <a:latin typeface="CMR10"/>
              </a:rPr>
              <a:t>Constrained Markov Decision Process (CMDP) extends the MDP framework by introducing a penalty </a:t>
            </a:r>
            <a:r>
              <a:rPr lang="en-US" sz="1800" b="0" i="0" u="none" strike="noStrike" baseline="0" dirty="0">
                <a:latin typeface="CMMI10"/>
              </a:rPr>
              <a:t>c</a:t>
            </a:r>
            <a:r>
              <a:rPr lang="en-US" sz="1800" b="0" i="0" u="none" strike="noStrike" baseline="0" dirty="0">
                <a:latin typeface="CMR10"/>
              </a:rPr>
              <a:t>(</a:t>
            </a:r>
            <a:r>
              <a:rPr lang="en-US" sz="1800" b="0" i="0" u="none" strike="noStrike" baseline="0" dirty="0">
                <a:latin typeface="CMMI10"/>
              </a:rPr>
              <a:t>s; a</a:t>
            </a:r>
            <a:r>
              <a:rPr lang="en-US" sz="1800" b="0" i="0" u="none" strike="noStrike" baseline="0" dirty="0">
                <a:latin typeface="CMR10"/>
              </a:rPr>
              <a:t>), a constraint</a:t>
            </a:r>
            <a:endParaRPr lang="en-US" dirty="0"/>
          </a:p>
        </p:txBody>
      </p:sp>
      <p:pic>
        <p:nvPicPr>
          <p:cNvPr id="5" name="Picture 4">
            <a:extLst>
              <a:ext uri="{FF2B5EF4-FFF2-40B4-BE49-F238E27FC236}">
                <a16:creationId xmlns:a16="http://schemas.microsoft.com/office/drawing/2014/main" id="{60F79999-08E5-4B68-BA54-21494DC302C0}"/>
              </a:ext>
            </a:extLst>
          </p:cNvPr>
          <p:cNvPicPr>
            <a:picLocks noChangeAspect="1"/>
          </p:cNvPicPr>
          <p:nvPr/>
        </p:nvPicPr>
        <p:blipFill>
          <a:blip r:embed="rId3"/>
          <a:stretch>
            <a:fillRect/>
          </a:stretch>
        </p:blipFill>
        <p:spPr>
          <a:xfrm>
            <a:off x="6802109" y="3955491"/>
            <a:ext cx="5389892" cy="1796631"/>
          </a:xfrm>
          <a:prstGeom prst="rect">
            <a:avLst/>
          </a:prstGeom>
          <a:ln>
            <a:solidFill>
              <a:schemeClr val="bg1">
                <a:lumMod val="85000"/>
              </a:schemeClr>
            </a:solidFill>
          </a:ln>
        </p:spPr>
      </p:pic>
      <p:sp>
        <p:nvSpPr>
          <p:cNvPr id="7" name="TextBox 6">
            <a:extLst>
              <a:ext uri="{FF2B5EF4-FFF2-40B4-BE49-F238E27FC236}">
                <a16:creationId xmlns:a16="http://schemas.microsoft.com/office/drawing/2014/main" id="{E38163BD-EC81-465C-8554-D9D10606C5C9}"/>
              </a:ext>
            </a:extLst>
          </p:cNvPr>
          <p:cNvSpPr txBox="1"/>
          <p:nvPr/>
        </p:nvSpPr>
        <p:spPr bwMode="gray">
          <a:xfrm>
            <a:off x="0" y="6550223"/>
            <a:ext cx="11015784" cy="307777"/>
          </a:xfrm>
          <a:prstGeom prst="rect">
            <a:avLst/>
          </a:prstGeom>
          <a:noFill/>
        </p:spPr>
        <p:txBody>
          <a:bodyPr wrap="square">
            <a:spAutoFit/>
          </a:bodyPr>
          <a:lstStyle/>
          <a:p>
            <a:r>
              <a:rPr lang="en-US" sz="1400" i="0" u="none" strike="noStrike" baseline="0" dirty="0">
                <a:latin typeface="CMR10"/>
              </a:rPr>
              <a:t>Chen Tessler, Daniel J. Mankowitz, and </a:t>
            </a:r>
            <a:r>
              <a:rPr lang="en-US" sz="1400" i="0" u="none" strike="noStrike" baseline="0" dirty="0" err="1">
                <a:latin typeface="CMR10"/>
              </a:rPr>
              <a:t>Shie</a:t>
            </a:r>
            <a:r>
              <a:rPr lang="en-US" sz="1400" i="0" u="none" strike="noStrike" baseline="0" dirty="0">
                <a:latin typeface="CMR10"/>
              </a:rPr>
              <a:t> </a:t>
            </a:r>
            <a:r>
              <a:rPr lang="en-US" sz="1400" i="0" u="none" strike="noStrike" baseline="0" dirty="0" err="1">
                <a:latin typeface="CMR10"/>
              </a:rPr>
              <a:t>Mannor</a:t>
            </a:r>
            <a:r>
              <a:rPr lang="en-US" sz="1400" i="0" u="none" strike="noStrike" baseline="0" dirty="0">
                <a:latin typeface="CMR6"/>
              </a:rPr>
              <a:t>, 2018, </a:t>
            </a:r>
            <a:r>
              <a:rPr lang="en-US" sz="1400" dirty="0"/>
              <a:t>Reward Constrained Policy Optimization</a:t>
            </a:r>
          </a:p>
        </p:txBody>
      </p:sp>
      <p:pic>
        <p:nvPicPr>
          <p:cNvPr id="9" name="Picture 8">
            <a:extLst>
              <a:ext uri="{FF2B5EF4-FFF2-40B4-BE49-F238E27FC236}">
                <a16:creationId xmlns:a16="http://schemas.microsoft.com/office/drawing/2014/main" id="{DBE54F69-2081-4186-8C6E-3B8F57139A1F}"/>
              </a:ext>
            </a:extLst>
          </p:cNvPr>
          <p:cNvPicPr>
            <a:picLocks noChangeAspect="1"/>
          </p:cNvPicPr>
          <p:nvPr/>
        </p:nvPicPr>
        <p:blipFill rotWithShape="1">
          <a:blip r:embed="rId4"/>
          <a:srcRect t="1" b="11156"/>
          <a:stretch/>
        </p:blipFill>
        <p:spPr>
          <a:xfrm>
            <a:off x="3377956" y="1314549"/>
            <a:ext cx="4742230" cy="368750"/>
          </a:xfrm>
          <a:prstGeom prst="rect">
            <a:avLst/>
          </a:prstGeom>
        </p:spPr>
      </p:pic>
      <p:pic>
        <p:nvPicPr>
          <p:cNvPr id="11" name="Picture 10">
            <a:extLst>
              <a:ext uri="{FF2B5EF4-FFF2-40B4-BE49-F238E27FC236}">
                <a16:creationId xmlns:a16="http://schemas.microsoft.com/office/drawing/2014/main" id="{68286027-7469-4DA7-9220-8BDC17D6863C}"/>
              </a:ext>
            </a:extLst>
          </p:cNvPr>
          <p:cNvPicPr>
            <a:picLocks noChangeAspect="1"/>
          </p:cNvPicPr>
          <p:nvPr/>
        </p:nvPicPr>
        <p:blipFill rotWithShape="1">
          <a:blip r:embed="rId5"/>
          <a:srcRect t="17859"/>
          <a:stretch/>
        </p:blipFill>
        <p:spPr>
          <a:xfrm>
            <a:off x="3669935" y="1813146"/>
            <a:ext cx="2132993" cy="381447"/>
          </a:xfrm>
          <a:prstGeom prst="rect">
            <a:avLst/>
          </a:prstGeom>
        </p:spPr>
      </p:pic>
      <p:sp>
        <p:nvSpPr>
          <p:cNvPr id="13" name="TextBox 12">
            <a:extLst>
              <a:ext uri="{FF2B5EF4-FFF2-40B4-BE49-F238E27FC236}">
                <a16:creationId xmlns:a16="http://schemas.microsoft.com/office/drawing/2014/main" id="{590E8AC7-F896-4CE4-BC80-03A02E0917F2}"/>
              </a:ext>
            </a:extLst>
          </p:cNvPr>
          <p:cNvSpPr txBox="1"/>
          <p:nvPr/>
        </p:nvSpPr>
        <p:spPr bwMode="gray">
          <a:xfrm>
            <a:off x="281721" y="1819203"/>
            <a:ext cx="3559908" cy="369332"/>
          </a:xfrm>
          <a:prstGeom prst="rect">
            <a:avLst/>
          </a:prstGeom>
          <a:noFill/>
        </p:spPr>
        <p:txBody>
          <a:bodyPr wrap="square">
            <a:spAutoFit/>
          </a:bodyPr>
          <a:lstStyle/>
          <a:p>
            <a:r>
              <a:rPr lang="en-US" sz="1800" b="0" i="0" u="none" strike="noStrike" baseline="0" dirty="0">
                <a:latin typeface="CMR10"/>
              </a:rPr>
              <a:t>The expectation of the constraint:</a:t>
            </a:r>
            <a:endParaRPr lang="en-US" dirty="0"/>
          </a:p>
        </p:txBody>
      </p:sp>
      <p:pic>
        <p:nvPicPr>
          <p:cNvPr id="15" name="Picture 14">
            <a:extLst>
              <a:ext uri="{FF2B5EF4-FFF2-40B4-BE49-F238E27FC236}">
                <a16:creationId xmlns:a16="http://schemas.microsoft.com/office/drawing/2014/main" id="{1AA8B878-BDC6-4510-B1F2-174F00CA50B7}"/>
              </a:ext>
            </a:extLst>
          </p:cNvPr>
          <p:cNvPicPr>
            <a:picLocks noChangeAspect="1"/>
          </p:cNvPicPr>
          <p:nvPr/>
        </p:nvPicPr>
        <p:blipFill rotWithShape="1">
          <a:blip r:embed="rId6"/>
          <a:srcRect t="17249"/>
          <a:stretch/>
        </p:blipFill>
        <p:spPr>
          <a:xfrm>
            <a:off x="8768373" y="1740920"/>
            <a:ext cx="3193074" cy="525898"/>
          </a:xfrm>
          <a:prstGeom prst="rect">
            <a:avLst/>
          </a:prstGeom>
        </p:spPr>
      </p:pic>
      <p:sp>
        <p:nvSpPr>
          <p:cNvPr id="16" name="TextBox 15">
            <a:extLst>
              <a:ext uri="{FF2B5EF4-FFF2-40B4-BE49-F238E27FC236}">
                <a16:creationId xmlns:a16="http://schemas.microsoft.com/office/drawing/2014/main" id="{B286CAAC-5009-464A-A2ED-6A87C42FA22E}"/>
              </a:ext>
            </a:extLst>
          </p:cNvPr>
          <p:cNvSpPr txBox="1"/>
          <p:nvPr/>
        </p:nvSpPr>
        <p:spPr bwMode="gray">
          <a:xfrm>
            <a:off x="6375155" y="1813146"/>
            <a:ext cx="2393218" cy="381446"/>
          </a:xfrm>
          <a:prstGeom prst="rect">
            <a:avLst/>
          </a:prstGeom>
          <a:noFill/>
        </p:spPr>
        <p:txBody>
          <a:bodyPr wrap="square">
            <a:spAutoFit/>
          </a:bodyPr>
          <a:lstStyle/>
          <a:p>
            <a:r>
              <a:rPr lang="en-US" sz="1800" b="0" i="0" u="none" strike="noStrike" baseline="0" dirty="0">
                <a:latin typeface="CMR10"/>
              </a:rPr>
              <a:t>The objective becomes:</a:t>
            </a:r>
            <a:endParaRPr lang="en-US" dirty="0"/>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16A2257-D09C-469D-A611-E6D6A78CD8C9}"/>
                  </a:ext>
                </a:extLst>
              </p:cNvPr>
              <p:cNvSpPr txBox="1"/>
              <p:nvPr/>
            </p:nvSpPr>
            <p:spPr bwMode="gray">
              <a:xfrm>
                <a:off x="312981" y="2250547"/>
                <a:ext cx="11398740" cy="646331"/>
              </a:xfrm>
              <a:prstGeom prst="rect">
                <a:avLst/>
              </a:prstGeom>
              <a:noFill/>
            </p:spPr>
            <p:txBody>
              <a:bodyPr wrap="square">
                <a:spAutoFit/>
              </a:bodyPr>
              <a:lstStyle/>
              <a:p>
                <a:pPr algn="l"/>
                <a:r>
                  <a:rPr lang="en-US" dirty="0">
                    <a:latin typeface="CMR10"/>
                  </a:rPr>
                  <a:t>P</a:t>
                </a:r>
                <a:r>
                  <a:rPr lang="en-US" sz="1800" b="0" i="0" u="none" strike="noStrike" baseline="0" dirty="0">
                    <a:latin typeface="CMR10"/>
                  </a:rPr>
                  <a:t>arametrized policies (neural networks), where the parameters of the policy are denoted by </a:t>
                </a:r>
                <a:r>
                  <a:rPr lang="en-US" sz="1800" b="0" i="0" u="none" strike="noStrike" baseline="0" dirty="0">
                    <a:latin typeface="CMMI10"/>
                  </a:rPr>
                  <a:t> </a:t>
                </a:r>
                <a14:m>
                  <m:oMath xmlns:m="http://schemas.openxmlformats.org/officeDocument/2006/math">
                    <m:r>
                      <a:rPr lang="en-US" sz="1800" b="0" i="1" u="none" strike="noStrike" baseline="0" dirty="0" smtClean="0">
                        <a:latin typeface="Cambria Math" panose="02040503050406030204" pitchFamily="18" charset="0"/>
                      </a:rPr>
                      <m:t>𝜃</m:t>
                    </m:r>
                  </m:oMath>
                </a14:m>
                <a:r>
                  <a:rPr lang="en-US" sz="1800" b="0" i="0" u="none" strike="noStrike" baseline="0" dirty="0">
                    <a:latin typeface="CMMI10"/>
                  </a:rPr>
                  <a:t> </a:t>
                </a:r>
                <a:r>
                  <a:rPr lang="en-US" sz="1800" b="0" i="0" u="none" strike="noStrike" baseline="0" dirty="0">
                    <a:latin typeface="CMR10"/>
                  </a:rPr>
                  <a:t>and a parametrized policy as </a:t>
                </a:r>
                <a14:m>
                  <m:oMath xmlns:m="http://schemas.openxmlformats.org/officeDocument/2006/math">
                    <m:sSub>
                      <m:sSubPr>
                        <m:ctrlPr>
                          <a:rPr lang="en-US" sz="1800" b="0" i="1" u="none" strike="noStrike" baseline="0" dirty="0" smtClean="0">
                            <a:latin typeface="Cambria Math" panose="02040503050406030204" pitchFamily="18" charset="0"/>
                          </a:rPr>
                        </m:ctrlPr>
                      </m:sSubPr>
                      <m:e>
                        <m:r>
                          <a:rPr lang="en-US" sz="1800" b="0" i="1" u="none" strike="noStrike" baseline="0" dirty="0" smtClean="0">
                            <a:latin typeface="Cambria Math" panose="02040503050406030204" pitchFamily="18" charset="0"/>
                          </a:rPr>
                          <m:t>𝜋</m:t>
                        </m:r>
                      </m:e>
                      <m:sub>
                        <m:r>
                          <a:rPr lang="en-US" sz="1800" b="0" i="1" u="none" strike="noStrike" baseline="0" dirty="0" smtClean="0">
                            <a:latin typeface="Cambria Math" panose="02040503050406030204" pitchFamily="18" charset="0"/>
                          </a:rPr>
                          <m:t>𝜃</m:t>
                        </m:r>
                      </m:sub>
                    </m:sSub>
                  </m:oMath>
                </a14:m>
                <a:r>
                  <a:rPr lang="en-US" sz="1800" b="0" i="0" u="none" strike="noStrike" baseline="0" dirty="0">
                    <a:latin typeface="CMR10"/>
                  </a:rPr>
                  <a:t>.</a:t>
                </a:r>
                <a:r>
                  <a:rPr lang="en-US" sz="1800" b="0" i="0" u="none" strike="noStrike" dirty="0">
                    <a:latin typeface="CMR10"/>
                  </a:rPr>
                  <a:t> And follow the two </a:t>
                </a:r>
                <a:r>
                  <a:rPr lang="en-US" sz="1800" b="0" i="0" u="none" strike="noStrike" baseline="0" dirty="0">
                    <a:latin typeface="CMR10"/>
                  </a:rPr>
                  <a:t>assumptions </a:t>
                </a:r>
                <a:r>
                  <a:rPr lang="en-US" dirty="0">
                    <a:latin typeface="CMR10"/>
                  </a:rPr>
                  <a:t>to</a:t>
                </a:r>
                <a:r>
                  <a:rPr lang="en-US" sz="1800" b="0" i="0" u="none" strike="noStrike" baseline="0" dirty="0">
                    <a:latin typeface="CMR10"/>
                  </a:rPr>
                  <a:t> ensure convergence to a constraint satisfying policy.</a:t>
                </a:r>
                <a:endParaRPr lang="en-US" dirty="0"/>
              </a:p>
            </p:txBody>
          </p:sp>
        </mc:Choice>
        <mc:Fallback xmlns="">
          <p:sp>
            <p:nvSpPr>
              <p:cNvPr id="18" name="TextBox 17">
                <a:extLst>
                  <a:ext uri="{FF2B5EF4-FFF2-40B4-BE49-F238E27FC236}">
                    <a16:creationId xmlns:a16="http://schemas.microsoft.com/office/drawing/2014/main" id="{316A2257-D09C-469D-A611-E6D6A78CD8C9}"/>
                  </a:ext>
                </a:extLst>
              </p:cNvPr>
              <p:cNvSpPr txBox="1">
                <a:spLocks noRot="1" noChangeAspect="1" noMove="1" noResize="1" noEditPoints="1" noAdjustHandles="1" noChangeArrowheads="1" noChangeShapeType="1" noTextEdit="1"/>
              </p:cNvSpPr>
              <p:nvPr/>
            </p:nvSpPr>
            <p:spPr bwMode="gray">
              <a:xfrm>
                <a:off x="312981" y="2250547"/>
                <a:ext cx="11398740" cy="646331"/>
              </a:xfrm>
              <a:prstGeom prst="rect">
                <a:avLst/>
              </a:prstGeom>
              <a:blipFill>
                <a:blip r:embed="rId7"/>
                <a:stretch>
                  <a:fillRect l="-428" t="-4717" b="-15094"/>
                </a:stretch>
              </a:blipFill>
            </p:spPr>
            <p:txBody>
              <a:bodyPr/>
              <a:lstStyle/>
              <a:p>
                <a:r>
                  <a:rPr lang="en-US">
                    <a:noFill/>
                  </a:rPr>
                  <a:t> </a:t>
                </a:r>
              </a:p>
            </p:txBody>
          </p:sp>
        </mc:Fallback>
      </mc:AlternateContent>
      <p:pic>
        <p:nvPicPr>
          <p:cNvPr id="20" name="Picture 19">
            <a:extLst>
              <a:ext uri="{FF2B5EF4-FFF2-40B4-BE49-F238E27FC236}">
                <a16:creationId xmlns:a16="http://schemas.microsoft.com/office/drawing/2014/main" id="{30532BD3-3ED0-449B-BC3E-760513788293}"/>
              </a:ext>
            </a:extLst>
          </p:cNvPr>
          <p:cNvPicPr>
            <a:picLocks noChangeAspect="1"/>
          </p:cNvPicPr>
          <p:nvPr/>
        </p:nvPicPr>
        <p:blipFill>
          <a:blip r:embed="rId8"/>
          <a:stretch>
            <a:fillRect/>
          </a:stretch>
        </p:blipFill>
        <p:spPr>
          <a:xfrm>
            <a:off x="450219" y="2969974"/>
            <a:ext cx="5194911" cy="516981"/>
          </a:xfrm>
          <a:prstGeom prst="rect">
            <a:avLst/>
          </a:prstGeom>
        </p:spPr>
      </p:pic>
      <p:pic>
        <p:nvPicPr>
          <p:cNvPr id="22" name="Picture 21">
            <a:extLst>
              <a:ext uri="{FF2B5EF4-FFF2-40B4-BE49-F238E27FC236}">
                <a16:creationId xmlns:a16="http://schemas.microsoft.com/office/drawing/2014/main" id="{6FE7E6F3-340F-48B1-8E0D-DDB2F5E1376D}"/>
              </a:ext>
            </a:extLst>
          </p:cNvPr>
          <p:cNvPicPr>
            <a:picLocks noChangeAspect="1"/>
          </p:cNvPicPr>
          <p:nvPr/>
        </p:nvPicPr>
        <p:blipFill>
          <a:blip r:embed="rId9"/>
          <a:stretch>
            <a:fillRect/>
          </a:stretch>
        </p:blipFill>
        <p:spPr>
          <a:xfrm>
            <a:off x="29063" y="3560790"/>
            <a:ext cx="6697785" cy="3001477"/>
          </a:xfrm>
          <a:prstGeom prst="rect">
            <a:avLst/>
          </a:prstGeom>
          <a:ln>
            <a:solidFill>
              <a:schemeClr val="bg1">
                <a:lumMod val="85000"/>
              </a:schemeClr>
            </a:solidFill>
          </a:ln>
        </p:spPr>
      </p:pic>
    </p:spTree>
    <p:extLst>
      <p:ext uri="{BB962C8B-B14F-4D97-AF65-F5344CB8AC3E}">
        <p14:creationId xmlns:p14="http://schemas.microsoft.com/office/powerpoint/2010/main" val="436652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31511-438A-4765-A5D3-639608C031F9}"/>
              </a:ext>
            </a:extLst>
          </p:cNvPr>
          <p:cNvSpPr>
            <a:spLocks noGrp="1"/>
          </p:cNvSpPr>
          <p:nvPr>
            <p:ph type="title"/>
          </p:nvPr>
        </p:nvSpPr>
        <p:spPr>
          <a:xfrm>
            <a:off x="478369" y="144001"/>
            <a:ext cx="9169401" cy="555840"/>
          </a:xfrm>
        </p:spPr>
        <p:txBody>
          <a:bodyPr/>
          <a:lstStyle/>
          <a:p>
            <a:r>
              <a:rPr lang="en-US" dirty="0"/>
              <a:t>Learning to be Safe with a Safety Critic </a:t>
            </a:r>
            <a:r>
              <a:rPr lang="en-US" sz="2000" dirty="0"/>
              <a:t>[Srinivasan 2020]</a:t>
            </a:r>
            <a:endParaRPr lang="en-US" dirty="0"/>
          </a:p>
        </p:txBody>
      </p:sp>
      <p:sp>
        <p:nvSpPr>
          <p:cNvPr id="5" name="TextBox 4">
            <a:extLst>
              <a:ext uri="{FF2B5EF4-FFF2-40B4-BE49-F238E27FC236}">
                <a16:creationId xmlns:a16="http://schemas.microsoft.com/office/drawing/2014/main" id="{1B455BB5-30B1-463F-B78E-EECA9B386D2B}"/>
              </a:ext>
            </a:extLst>
          </p:cNvPr>
          <p:cNvSpPr txBox="1"/>
          <p:nvPr/>
        </p:nvSpPr>
        <p:spPr bwMode="gray">
          <a:xfrm>
            <a:off x="58614" y="6517760"/>
            <a:ext cx="7217509" cy="311578"/>
          </a:xfrm>
          <a:prstGeom prst="rect">
            <a:avLst/>
          </a:prstGeom>
          <a:noFill/>
        </p:spPr>
        <p:txBody>
          <a:bodyPr wrap="square">
            <a:spAutoFit/>
          </a:bodyPr>
          <a:lstStyle/>
          <a:p>
            <a:r>
              <a:rPr lang="en-US" sz="1400" b="0" dirty="0"/>
              <a:t>Srinivasan et al. ,2020, Learning to be Safe: Deep RL with a Safety Critic</a:t>
            </a:r>
          </a:p>
        </p:txBody>
      </p:sp>
      <p:pic>
        <p:nvPicPr>
          <p:cNvPr id="7" name="Picture 6">
            <a:extLst>
              <a:ext uri="{FF2B5EF4-FFF2-40B4-BE49-F238E27FC236}">
                <a16:creationId xmlns:a16="http://schemas.microsoft.com/office/drawing/2014/main" id="{085141A8-C90A-4075-90BF-B9DCEAE54728}"/>
              </a:ext>
            </a:extLst>
          </p:cNvPr>
          <p:cNvPicPr>
            <a:picLocks noChangeAspect="1"/>
          </p:cNvPicPr>
          <p:nvPr/>
        </p:nvPicPr>
        <p:blipFill>
          <a:blip r:embed="rId3"/>
          <a:stretch>
            <a:fillRect/>
          </a:stretch>
        </p:blipFill>
        <p:spPr>
          <a:xfrm>
            <a:off x="240247" y="911227"/>
            <a:ext cx="7708012" cy="3380707"/>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9E31C9D-9A6D-4D61-BB46-E89BE4836BE3}"/>
                  </a:ext>
                </a:extLst>
              </p:cNvPr>
              <p:cNvSpPr txBox="1"/>
              <p:nvPr/>
            </p:nvSpPr>
            <p:spPr bwMode="gray">
              <a:xfrm>
                <a:off x="293076" y="4406445"/>
                <a:ext cx="7217509" cy="1785938"/>
              </a:xfrm>
              <a:prstGeom prst="rect">
                <a:avLst/>
              </a:prstGeom>
              <a:solidFill>
                <a:schemeClr val="accent3">
                  <a:lumMod val="20000"/>
                  <a:lumOff val="80000"/>
                </a:schemeClr>
              </a:solidFill>
            </p:spPr>
            <p:txBody>
              <a:bodyPr wrap="square">
                <a:spAutoFit/>
              </a:bodyPr>
              <a:lstStyle/>
              <a:p>
                <a:r>
                  <a:rPr lang="en-US" dirty="0">
                    <a:latin typeface="Arial" panose="020B0604020202020204" pitchFamily="34" charset="0"/>
                  </a:rPr>
                  <a:t>P</a:t>
                </a:r>
                <a:r>
                  <a:rPr lang="en-US" dirty="0">
                    <a:effectLst/>
                    <a:latin typeface="Arial" panose="020B0604020202020204" pitchFamily="34" charset="0"/>
                  </a:rPr>
                  <a:t>re-training a critic </a:t>
                </a:r>
                <a14:m>
                  <m:oMath xmlns:m="http://schemas.openxmlformats.org/officeDocument/2006/math">
                    <m:sSubSup>
                      <m:sSubSupPr>
                        <m:ctrlPr>
                          <a:rPr lang="en-US" b="0" i="1" dirty="0" smtClean="0">
                            <a:effectLst/>
                            <a:latin typeface="Cambria Math" panose="02040503050406030204" pitchFamily="18" charset="0"/>
                          </a:rPr>
                        </m:ctrlPr>
                      </m:sSubSupPr>
                      <m:e>
                        <m:r>
                          <a:rPr lang="en-US" i="1" dirty="0" smtClean="0">
                            <a:effectLst/>
                            <a:latin typeface="Cambria Math" panose="02040503050406030204" pitchFamily="18" charset="0"/>
                          </a:rPr>
                          <m:t>𝑄</m:t>
                        </m:r>
                      </m:e>
                      <m:sub>
                        <m:r>
                          <a:rPr lang="en-US" i="1" dirty="0">
                            <a:latin typeface="Cambria Math" panose="02040503050406030204" pitchFamily="18" charset="0"/>
                          </a:rPr>
                          <m:t>𝑠𝑎𝑓𝑒</m:t>
                        </m:r>
                      </m:sub>
                      <m:sup>
                        <m:r>
                          <a:rPr lang="en-US" i="1" dirty="0" smtClean="0">
                            <a:effectLst/>
                            <a:latin typeface="Cambria Math" panose="02040503050406030204" pitchFamily="18" charset="0"/>
                          </a:rPr>
                          <m:t>𝜋</m:t>
                        </m:r>
                      </m:sup>
                    </m:sSubSup>
                    <m:r>
                      <a:rPr lang="en-US" b="0" i="1" dirty="0" smtClean="0">
                        <a:effectLst/>
                        <a:latin typeface="Cambria Math" panose="02040503050406030204" pitchFamily="18" charset="0"/>
                      </a:rPr>
                      <m:t> </m:t>
                    </m:r>
                  </m:oMath>
                </a14:m>
                <a:r>
                  <a:rPr lang="en-US" dirty="0">
                    <a:effectLst/>
                    <a:latin typeface="Arial" panose="020B0604020202020204" pitchFamily="34" charset="0"/>
                  </a:rPr>
                  <a:t>that is trained by constraining the actions of a policy π. This yields safe policy iterates (resulting from optimizing Eq. 4) that achieve safe episodes throughout fine-tuning.</a:t>
                </a:r>
              </a:p>
              <a:p>
                <a:endParaRPr lang="en-US" dirty="0">
                  <a:effectLst/>
                  <a:latin typeface="Arial" panose="020B0604020202020204" pitchFamily="34" charset="0"/>
                </a:endParaRPr>
              </a:p>
              <a:p>
                <a:r>
                  <a:rPr lang="en-US" dirty="0">
                    <a:effectLst/>
                    <a:latin typeface="Arial" panose="020B0604020202020204" pitchFamily="34" charset="0"/>
                  </a:rPr>
                  <a:t>Conversely, standard RL approaches will visit unsafe states during adaptation, which results in more failed episodes.</a:t>
                </a:r>
                <a:endParaRPr lang="en-US" dirty="0"/>
              </a:p>
            </p:txBody>
          </p:sp>
        </mc:Choice>
        <mc:Fallback xmlns="">
          <p:sp>
            <p:nvSpPr>
              <p:cNvPr id="9" name="TextBox 8">
                <a:extLst>
                  <a:ext uri="{FF2B5EF4-FFF2-40B4-BE49-F238E27FC236}">
                    <a16:creationId xmlns:a16="http://schemas.microsoft.com/office/drawing/2014/main" id="{39E31C9D-9A6D-4D61-BB46-E89BE4836BE3}"/>
                  </a:ext>
                </a:extLst>
              </p:cNvPr>
              <p:cNvSpPr txBox="1">
                <a:spLocks noRot="1" noChangeAspect="1" noMove="1" noResize="1" noEditPoints="1" noAdjustHandles="1" noChangeArrowheads="1" noChangeShapeType="1" noTextEdit="1"/>
              </p:cNvSpPr>
              <p:nvPr/>
            </p:nvSpPr>
            <p:spPr bwMode="gray">
              <a:xfrm>
                <a:off x="293076" y="4406445"/>
                <a:ext cx="7217509" cy="1785938"/>
              </a:xfrm>
              <a:prstGeom prst="rect">
                <a:avLst/>
              </a:prstGeom>
              <a:blipFill>
                <a:blip r:embed="rId4"/>
                <a:stretch>
                  <a:fillRect l="-676" t="-2048" r="-507" b="-4778"/>
                </a:stretch>
              </a:blipFill>
            </p:spPr>
            <p:txBody>
              <a:bodyPr/>
              <a:lstStyle/>
              <a:p>
                <a:r>
                  <a:rPr lang="en-US">
                    <a:noFill/>
                  </a:rPr>
                  <a:t> </a:t>
                </a:r>
              </a:p>
            </p:txBody>
          </p:sp>
        </mc:Fallback>
      </mc:AlternateContent>
      <p:pic>
        <p:nvPicPr>
          <p:cNvPr id="13" name="Picture 12">
            <a:extLst>
              <a:ext uri="{FF2B5EF4-FFF2-40B4-BE49-F238E27FC236}">
                <a16:creationId xmlns:a16="http://schemas.microsoft.com/office/drawing/2014/main" id="{F2932BB4-FEDD-42A7-B8B3-FD83588E2FC6}"/>
              </a:ext>
            </a:extLst>
          </p:cNvPr>
          <p:cNvPicPr>
            <a:picLocks noChangeAspect="1"/>
          </p:cNvPicPr>
          <p:nvPr/>
        </p:nvPicPr>
        <p:blipFill>
          <a:blip r:embed="rId5"/>
          <a:stretch>
            <a:fillRect/>
          </a:stretch>
        </p:blipFill>
        <p:spPr>
          <a:xfrm>
            <a:off x="8205766" y="699841"/>
            <a:ext cx="3161209" cy="3290644"/>
          </a:xfrm>
          <a:prstGeom prst="rect">
            <a:avLst/>
          </a:prstGeom>
        </p:spPr>
      </p:pic>
      <p:pic>
        <p:nvPicPr>
          <p:cNvPr id="15" name="Picture 14">
            <a:extLst>
              <a:ext uri="{FF2B5EF4-FFF2-40B4-BE49-F238E27FC236}">
                <a16:creationId xmlns:a16="http://schemas.microsoft.com/office/drawing/2014/main" id="{1C880793-D326-4EA0-893F-0A33527BDB8B}"/>
              </a:ext>
            </a:extLst>
          </p:cNvPr>
          <p:cNvPicPr>
            <a:picLocks noChangeAspect="1"/>
          </p:cNvPicPr>
          <p:nvPr/>
        </p:nvPicPr>
        <p:blipFill>
          <a:blip r:embed="rId6"/>
          <a:stretch>
            <a:fillRect/>
          </a:stretch>
        </p:blipFill>
        <p:spPr>
          <a:xfrm>
            <a:off x="8205766" y="3979298"/>
            <a:ext cx="3360249" cy="2878702"/>
          </a:xfrm>
          <a:prstGeom prst="rect">
            <a:avLst/>
          </a:prstGeom>
        </p:spPr>
      </p:pic>
    </p:spTree>
    <p:extLst>
      <p:ext uri="{BB962C8B-B14F-4D97-AF65-F5344CB8AC3E}">
        <p14:creationId xmlns:p14="http://schemas.microsoft.com/office/powerpoint/2010/main" val="1158614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31511-438A-4765-A5D3-639608C031F9}"/>
              </a:ext>
            </a:extLst>
          </p:cNvPr>
          <p:cNvSpPr>
            <a:spLocks noGrp="1"/>
          </p:cNvSpPr>
          <p:nvPr>
            <p:ph type="title"/>
          </p:nvPr>
        </p:nvSpPr>
        <p:spPr>
          <a:xfrm>
            <a:off x="211015" y="144001"/>
            <a:ext cx="9941170" cy="422405"/>
          </a:xfrm>
        </p:spPr>
        <p:txBody>
          <a:bodyPr/>
          <a:lstStyle/>
          <a:p>
            <a:r>
              <a:rPr lang="en-US" sz="1800" dirty="0"/>
              <a:t>Recovery RL: Safe Reinforcement Learning with Learned Recovery Zones </a:t>
            </a:r>
            <a:r>
              <a:rPr lang="en-US" sz="1200" dirty="0"/>
              <a:t>[</a:t>
            </a:r>
            <a:r>
              <a:rPr lang="en-US" sz="1200" dirty="0" err="1">
                <a:effectLst/>
                <a:latin typeface="Arial" panose="020B0604020202020204" pitchFamily="34" charset="0"/>
              </a:rPr>
              <a:t>Thananjeyan</a:t>
            </a:r>
            <a:r>
              <a:rPr lang="en-US" sz="1200" dirty="0">
                <a:effectLst/>
                <a:latin typeface="Arial" panose="020B0604020202020204" pitchFamily="34" charset="0"/>
              </a:rPr>
              <a:t> 2021</a:t>
            </a:r>
            <a:r>
              <a:rPr lang="en-US" sz="1200" dirty="0"/>
              <a:t>]</a:t>
            </a:r>
            <a:endParaRPr lang="en-US" sz="1800" dirty="0"/>
          </a:p>
        </p:txBody>
      </p:sp>
      <p:sp>
        <p:nvSpPr>
          <p:cNvPr id="5" name="TextBox 4">
            <a:extLst>
              <a:ext uri="{FF2B5EF4-FFF2-40B4-BE49-F238E27FC236}">
                <a16:creationId xmlns:a16="http://schemas.microsoft.com/office/drawing/2014/main" id="{33B74E9E-C738-4ED9-867D-9FC2190EC13A}"/>
              </a:ext>
            </a:extLst>
          </p:cNvPr>
          <p:cNvSpPr txBox="1"/>
          <p:nvPr/>
        </p:nvSpPr>
        <p:spPr bwMode="gray">
          <a:xfrm>
            <a:off x="68461" y="6406222"/>
            <a:ext cx="8802002" cy="307777"/>
          </a:xfrm>
          <a:prstGeom prst="rect">
            <a:avLst/>
          </a:prstGeom>
          <a:noFill/>
        </p:spPr>
        <p:txBody>
          <a:bodyPr wrap="square">
            <a:spAutoFit/>
          </a:bodyPr>
          <a:lstStyle/>
          <a:p>
            <a:r>
              <a:rPr lang="en-US" sz="1400" dirty="0" err="1">
                <a:effectLst/>
                <a:latin typeface="Arial" panose="020B0604020202020204" pitchFamily="34" charset="0"/>
              </a:rPr>
              <a:t>Thananjeyan</a:t>
            </a:r>
            <a:r>
              <a:rPr lang="en-US" sz="1400" dirty="0">
                <a:effectLst/>
                <a:latin typeface="Arial" panose="020B0604020202020204" pitchFamily="34" charset="0"/>
              </a:rPr>
              <a:t> et al., 2021, </a:t>
            </a:r>
            <a:r>
              <a:rPr lang="en-US" sz="1400" dirty="0"/>
              <a:t>Recovery RL: Safe Reinforcement Learning with Learned Recovery Zones </a:t>
            </a:r>
          </a:p>
        </p:txBody>
      </p:sp>
      <p:pic>
        <p:nvPicPr>
          <p:cNvPr id="7" name="Picture 6">
            <a:extLst>
              <a:ext uri="{FF2B5EF4-FFF2-40B4-BE49-F238E27FC236}">
                <a16:creationId xmlns:a16="http://schemas.microsoft.com/office/drawing/2014/main" id="{FB05DFE8-B243-441C-BBE9-12102D0C9E8D}"/>
              </a:ext>
            </a:extLst>
          </p:cNvPr>
          <p:cNvPicPr>
            <a:picLocks noChangeAspect="1"/>
          </p:cNvPicPr>
          <p:nvPr/>
        </p:nvPicPr>
        <p:blipFill>
          <a:blip r:embed="rId3"/>
          <a:stretch>
            <a:fillRect/>
          </a:stretch>
        </p:blipFill>
        <p:spPr>
          <a:xfrm>
            <a:off x="609600" y="859335"/>
            <a:ext cx="9542585" cy="3534047"/>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C7DBCD3-81E5-4733-A604-CB0F0B1E4256}"/>
                  </a:ext>
                </a:extLst>
              </p:cNvPr>
              <p:cNvSpPr txBox="1"/>
              <p:nvPr/>
            </p:nvSpPr>
            <p:spPr bwMode="gray">
              <a:xfrm>
                <a:off x="211015" y="4498234"/>
                <a:ext cx="11512062" cy="1698285"/>
              </a:xfrm>
              <a:prstGeom prst="rect">
                <a:avLst/>
              </a:prstGeom>
              <a:solidFill>
                <a:schemeClr val="accent3">
                  <a:lumMod val="20000"/>
                  <a:lumOff val="80000"/>
                </a:schemeClr>
              </a:solidFill>
            </p:spPr>
            <p:txBody>
              <a:bodyPr wrap="square">
                <a:spAutoFit/>
              </a:bodyPr>
              <a:lstStyle/>
              <a:p>
                <a:r>
                  <a:rPr lang="en-US" dirty="0">
                    <a:latin typeface="Arial" panose="020B0604020202020204" pitchFamily="34" charset="0"/>
                  </a:rPr>
                  <a:t>1- L</a:t>
                </a:r>
                <a:r>
                  <a:rPr lang="en-US" dirty="0">
                    <a:effectLst/>
                    <a:latin typeface="Arial" panose="020B0604020202020204" pitchFamily="34" charset="0"/>
                  </a:rPr>
                  <a:t>earn the safety critic </a:t>
                </a:r>
                <a14:m>
                  <m:oMath xmlns:m="http://schemas.openxmlformats.org/officeDocument/2006/math">
                    <m:sSup>
                      <m:sSupPr>
                        <m:ctrlPr>
                          <a:rPr lang="en-US" b="0" i="1" dirty="0" smtClean="0">
                            <a:effectLst/>
                            <a:latin typeface="Cambria Math" panose="02040503050406030204" pitchFamily="18" charset="0"/>
                          </a:rPr>
                        </m:ctrlPr>
                      </m:sSupPr>
                      <m:e>
                        <m:sSub>
                          <m:sSubPr>
                            <m:ctrlPr>
                              <a:rPr lang="en-US" b="0" i="1" dirty="0" smtClean="0">
                                <a:effectLst/>
                                <a:latin typeface="Cambria Math" panose="02040503050406030204" pitchFamily="18" charset="0"/>
                              </a:rPr>
                            </m:ctrlPr>
                          </m:sSubPr>
                          <m:e>
                            <m:sSup>
                              <m:sSupPr>
                                <m:ctrlPr>
                                  <a:rPr lang="en-US" b="0" i="1" dirty="0" smtClean="0">
                                    <a:effectLst/>
                                    <a:latin typeface="Cambria Math" panose="02040503050406030204" pitchFamily="18" charset="0"/>
                                  </a:rPr>
                                </m:ctrlPr>
                              </m:sSupPr>
                              <m:e>
                                <m:acc>
                                  <m:accPr>
                                    <m:chr m:val="̂"/>
                                    <m:ctrlPr>
                                      <a:rPr lang="en-US" i="1" dirty="0" smtClean="0">
                                        <a:effectLst/>
                                        <a:latin typeface="Cambria Math" panose="02040503050406030204" pitchFamily="18" charset="0"/>
                                      </a:rPr>
                                    </m:ctrlPr>
                                  </m:accPr>
                                  <m:e>
                                    <m:r>
                                      <a:rPr lang="en-US" b="0" i="1" dirty="0" smtClean="0">
                                        <a:effectLst/>
                                        <a:latin typeface="Cambria Math" panose="02040503050406030204" pitchFamily="18" charset="0"/>
                                      </a:rPr>
                                      <m:t>𝑄</m:t>
                                    </m:r>
                                  </m:e>
                                </m:acc>
                              </m:e>
                              <m:sup>
                                <m:r>
                                  <a:rPr lang="en-US" b="0" i="1" dirty="0" smtClean="0">
                                    <a:effectLst/>
                                    <a:latin typeface="Cambria Math" panose="02040503050406030204" pitchFamily="18" charset="0"/>
                                  </a:rPr>
                                  <m:t>𝜋</m:t>
                                </m:r>
                              </m:sup>
                            </m:sSup>
                          </m:e>
                          <m:sub>
                            <m:r>
                              <a:rPr lang="en-US" i="1" dirty="0">
                                <a:latin typeface="Cambria Math" panose="02040503050406030204" pitchFamily="18" charset="0"/>
                              </a:rPr>
                              <m:t>𝜑</m:t>
                            </m:r>
                          </m:sub>
                        </m:sSub>
                      </m:e>
                      <m:sup>
                        <m:r>
                          <a:rPr lang="en-US" b="0" i="1" dirty="0" smtClean="0">
                            <a:latin typeface="Cambria Math" panose="02040503050406030204" pitchFamily="18" charset="0"/>
                          </a:rPr>
                          <m:t> </m:t>
                        </m:r>
                      </m:sup>
                    </m:sSup>
                    <m:r>
                      <a:rPr lang="en-US" i="1" dirty="0" smtClean="0">
                        <a:effectLst/>
                        <a:latin typeface="Cambria Math" panose="02040503050406030204" pitchFamily="18" charset="0"/>
                      </a:rPr>
                      <m:t> </m:t>
                    </m:r>
                  </m:oMath>
                </a14:m>
                <a:r>
                  <a:rPr lang="en-US" dirty="0">
                    <a:effectLst/>
                    <a:latin typeface="Arial" panose="020B0604020202020204" pitchFamily="34" charset="0"/>
                  </a:rPr>
                  <a:t>,risk with offline data from some behavioral policy </a:t>
                </a:r>
                <a14:m>
                  <m:oMath xmlns:m="http://schemas.openxmlformats.org/officeDocument/2006/math">
                    <m:sSub>
                      <m:sSubPr>
                        <m:ctrlPr>
                          <a:rPr lang="en-US" b="0" i="1" dirty="0" smtClean="0">
                            <a:effectLst/>
                            <a:latin typeface="Cambria Math" panose="02040503050406030204" pitchFamily="18" charset="0"/>
                          </a:rPr>
                        </m:ctrlPr>
                      </m:sSubPr>
                      <m:e>
                        <m:r>
                          <a:rPr lang="en-US" i="1" dirty="0" smtClean="0">
                            <a:effectLst/>
                            <a:latin typeface="Cambria Math" panose="02040503050406030204" pitchFamily="18" charset="0"/>
                          </a:rPr>
                          <m:t>𝜋</m:t>
                        </m:r>
                      </m:e>
                      <m:sub>
                        <m:r>
                          <a:rPr lang="en-US" i="1" dirty="0" smtClean="0">
                            <a:effectLst/>
                            <a:latin typeface="Cambria Math" panose="02040503050406030204" pitchFamily="18" charset="0"/>
                          </a:rPr>
                          <m:t>𝑏</m:t>
                        </m:r>
                      </m:sub>
                    </m:sSub>
                  </m:oMath>
                </a14:m>
                <a:r>
                  <a:rPr lang="en-US" dirty="0">
                    <a:effectLst/>
                    <a:latin typeface="Arial" panose="020B0604020202020204" pitchFamily="34" charset="0"/>
                  </a:rPr>
                  <a:t>, which provides a small number of controlled demonstrations of </a:t>
                </a:r>
                <a:r>
                  <a:rPr lang="en-US" b="1" dirty="0">
                    <a:effectLst/>
                    <a:latin typeface="Arial" panose="020B0604020202020204" pitchFamily="34" charset="0"/>
                  </a:rPr>
                  <a:t>constraint violating behavior </a:t>
                </a:r>
                <a:r>
                  <a:rPr lang="en-US" dirty="0">
                    <a:effectLst/>
                    <a:latin typeface="Arial" panose="020B0604020202020204" pitchFamily="34" charset="0"/>
                  </a:rPr>
                  <a:t>as shown on the left.</a:t>
                </a:r>
              </a:p>
              <a:p>
                <a:endParaRPr lang="en-US" dirty="0">
                  <a:effectLst/>
                  <a:latin typeface="Arial" panose="020B0604020202020204" pitchFamily="34" charset="0"/>
                </a:endParaRPr>
              </a:p>
              <a:p>
                <a:r>
                  <a:rPr lang="en-US" dirty="0">
                    <a:effectLst/>
                    <a:latin typeface="Arial" panose="020B0604020202020204" pitchFamily="34" charset="0"/>
                  </a:rPr>
                  <a:t>2- At each timestep, queries the task policy </a:t>
                </a:r>
                <a14:m>
                  <m:oMath xmlns:m="http://schemas.openxmlformats.org/officeDocument/2006/math">
                    <m:sSub>
                      <m:sSubPr>
                        <m:ctrlPr>
                          <a:rPr lang="en-US" b="0" i="1" dirty="0" smtClean="0">
                            <a:effectLst/>
                            <a:latin typeface="Cambria Math" panose="02040503050406030204" pitchFamily="18" charset="0"/>
                          </a:rPr>
                        </m:ctrlPr>
                      </m:sSubPr>
                      <m:e>
                        <m:r>
                          <a:rPr lang="en-US" i="1" dirty="0" smtClean="0">
                            <a:effectLst/>
                            <a:latin typeface="Cambria Math" panose="02040503050406030204" pitchFamily="18" charset="0"/>
                          </a:rPr>
                          <m:t>𝜋</m:t>
                        </m:r>
                      </m:e>
                      <m:sub>
                        <m:r>
                          <a:rPr lang="en-US" i="1" dirty="0" smtClean="0">
                            <a:effectLst/>
                            <a:latin typeface="Cambria Math" panose="02040503050406030204" pitchFamily="18" charset="0"/>
                          </a:rPr>
                          <m:t>𝑡𝑎𝑠𝑘</m:t>
                        </m:r>
                      </m:sub>
                    </m:sSub>
                  </m:oMath>
                </a14:m>
                <a:r>
                  <a:rPr lang="en-US" b="0" i="0" dirty="0">
                    <a:effectLst/>
                    <a:latin typeface="+mj-lt"/>
                  </a:rPr>
                  <a:t> </a:t>
                </a:r>
                <a:r>
                  <a:rPr lang="en-US" dirty="0">
                    <a:effectLst/>
                    <a:latin typeface="Arial" panose="020B0604020202020204" pitchFamily="34" charset="0"/>
                  </a:rPr>
                  <a:t>for some action </a:t>
                </a:r>
                <a:r>
                  <a:rPr lang="en-US" i="1" dirty="0">
                    <a:effectLst/>
                    <a:latin typeface="Arial" panose="020B0604020202020204" pitchFamily="34" charset="0"/>
                  </a:rPr>
                  <a:t>a</a:t>
                </a:r>
                <a:r>
                  <a:rPr lang="en-US" dirty="0">
                    <a:effectLst/>
                    <a:latin typeface="Arial" panose="020B0604020202020204" pitchFamily="34" charset="0"/>
                  </a:rPr>
                  <a:t> at state </a:t>
                </a:r>
                <a:r>
                  <a:rPr lang="en-US" i="1" dirty="0">
                    <a:effectLst/>
                    <a:latin typeface="Arial" panose="020B0604020202020204" pitchFamily="34" charset="0"/>
                  </a:rPr>
                  <a:t>s</a:t>
                </a:r>
                <a:r>
                  <a:rPr lang="en-US" dirty="0">
                    <a:effectLst/>
                    <a:latin typeface="Arial" panose="020B0604020202020204" pitchFamily="34" charset="0"/>
                  </a:rPr>
                  <a:t>, evaluates </a:t>
                </a:r>
                <a14:m>
                  <m:oMath xmlns:m="http://schemas.openxmlformats.org/officeDocument/2006/math">
                    <m:sSup>
                      <m:sSupPr>
                        <m:ctrlPr>
                          <a:rPr lang="en-US" i="1" dirty="0">
                            <a:latin typeface="Cambria Math" panose="02040503050406030204" pitchFamily="18" charset="0"/>
                          </a:rPr>
                        </m:ctrlPr>
                      </m:sSupPr>
                      <m:e>
                        <m:sSub>
                          <m:sSubPr>
                            <m:ctrlPr>
                              <a:rPr lang="en-US" i="1" dirty="0">
                                <a:latin typeface="Cambria Math" panose="02040503050406030204" pitchFamily="18" charset="0"/>
                              </a:rPr>
                            </m:ctrlPr>
                          </m:sSubPr>
                          <m:e>
                            <m:sSup>
                              <m:sSupPr>
                                <m:ctrlPr>
                                  <a:rPr lang="en-US" b="0" i="1" dirty="0" smtClean="0">
                                    <a:latin typeface="Cambria Math" panose="02040503050406030204" pitchFamily="18" charset="0"/>
                                  </a:rPr>
                                </m:ctrlPr>
                              </m:sSupPr>
                              <m:e>
                                <m:acc>
                                  <m:accPr>
                                    <m:chr m:val="̂"/>
                                    <m:ctrlPr>
                                      <a:rPr lang="en-US" i="1" dirty="0">
                                        <a:latin typeface="Cambria Math" panose="02040503050406030204" pitchFamily="18" charset="0"/>
                                      </a:rPr>
                                    </m:ctrlPr>
                                  </m:accPr>
                                  <m:e>
                                    <m:r>
                                      <a:rPr lang="en-US" i="1" dirty="0">
                                        <a:latin typeface="Cambria Math" panose="02040503050406030204" pitchFamily="18" charset="0"/>
                                      </a:rPr>
                                      <m:t>𝑄</m:t>
                                    </m:r>
                                  </m:e>
                                </m:acc>
                              </m:e>
                              <m:sup>
                                <m:r>
                                  <a:rPr lang="en-US" b="0" i="1" dirty="0" smtClean="0">
                                    <a:latin typeface="Cambria Math" panose="02040503050406030204" pitchFamily="18" charset="0"/>
                                  </a:rPr>
                                  <m:t>𝜋</m:t>
                                </m:r>
                              </m:sup>
                            </m:sSup>
                          </m:e>
                          <m:sub>
                            <m:r>
                              <a:rPr lang="en-US" i="1" dirty="0">
                                <a:latin typeface="Cambria Math" panose="02040503050406030204" pitchFamily="18" charset="0"/>
                              </a:rPr>
                              <m:t>𝜑</m:t>
                            </m:r>
                            <m:r>
                              <a:rPr lang="en-US" b="0" i="1" dirty="0" smtClean="0">
                                <a:latin typeface="Cambria Math" panose="02040503050406030204" pitchFamily="18" charset="0"/>
                              </a:rPr>
                              <m:t>,   </m:t>
                            </m:r>
                            <m:r>
                              <a:rPr lang="en-US" i="1" dirty="0">
                                <a:latin typeface="Cambria Math" panose="02040503050406030204" pitchFamily="18" charset="0"/>
                              </a:rPr>
                              <m:t>𝑟𝑖𝑠𝑘</m:t>
                            </m:r>
                            <m:r>
                              <a:rPr lang="en-US" i="1" dirty="0">
                                <a:latin typeface="Cambria Math" panose="02040503050406030204" pitchFamily="18" charset="0"/>
                              </a:rPr>
                              <m:t>(</m:t>
                            </m:r>
                            <m:r>
                              <a:rPr lang="en-US" i="1" dirty="0" err="1">
                                <a:latin typeface="Cambria Math" panose="02040503050406030204" pitchFamily="18" charset="0"/>
                              </a:rPr>
                              <m:t>𝑠</m:t>
                            </m:r>
                            <m:r>
                              <a:rPr lang="en-US" i="1" dirty="0" err="1">
                                <a:latin typeface="Cambria Math" panose="02040503050406030204" pitchFamily="18" charset="0"/>
                              </a:rPr>
                              <m:t>,</m:t>
                            </m:r>
                            <m:r>
                              <a:rPr lang="en-US" i="1" dirty="0" err="1">
                                <a:latin typeface="Cambria Math" panose="02040503050406030204" pitchFamily="18" charset="0"/>
                              </a:rPr>
                              <m:t>𝑎</m:t>
                            </m:r>
                            <m:r>
                              <a:rPr lang="en-US" i="1" dirty="0">
                                <a:latin typeface="Cambria Math" panose="02040503050406030204" pitchFamily="18" charset="0"/>
                              </a:rPr>
                              <m:t>)</m:t>
                            </m:r>
                          </m:sub>
                        </m:sSub>
                      </m:e>
                      <m:sup>
                        <m:r>
                          <a:rPr lang="en-US" b="0" i="1" dirty="0" smtClean="0">
                            <a:latin typeface="Cambria Math" panose="02040503050406030204" pitchFamily="18" charset="0"/>
                          </a:rPr>
                          <m:t> </m:t>
                        </m:r>
                      </m:sup>
                    </m:sSup>
                  </m:oMath>
                </a14:m>
                <a:r>
                  <a:rPr lang="en-US" dirty="0">
                    <a:effectLst/>
                    <a:latin typeface="Arial" panose="020B0604020202020204" pitchFamily="34" charset="0"/>
                  </a:rPr>
                  <a:t>and executes the recovery policy </a:t>
                </a:r>
                <a14:m>
                  <m:oMath xmlns:m="http://schemas.openxmlformats.org/officeDocument/2006/math">
                    <m:sSub>
                      <m:sSubPr>
                        <m:ctrlPr>
                          <a:rPr lang="en-US" b="0" i="1" dirty="0" smtClean="0">
                            <a:effectLst/>
                            <a:latin typeface="Cambria Math" panose="02040503050406030204" pitchFamily="18" charset="0"/>
                          </a:rPr>
                        </m:ctrlPr>
                      </m:sSubPr>
                      <m:e>
                        <m:r>
                          <a:rPr lang="en-US" i="1" dirty="0" smtClean="0">
                            <a:effectLst/>
                            <a:latin typeface="Cambria Math" panose="02040503050406030204" pitchFamily="18" charset="0"/>
                          </a:rPr>
                          <m:t>𝜋</m:t>
                        </m:r>
                      </m:e>
                      <m:sub>
                        <m:r>
                          <a:rPr lang="en-US" i="1" dirty="0" smtClean="0">
                            <a:effectLst/>
                            <a:latin typeface="Cambria Math" panose="02040503050406030204" pitchFamily="18" charset="0"/>
                          </a:rPr>
                          <m:t>𝑟𝑒𝑐</m:t>
                        </m:r>
                      </m:sub>
                    </m:sSub>
                  </m:oMath>
                </a14:m>
                <a:r>
                  <a:rPr lang="en-US" dirty="0">
                    <a:effectLst/>
                    <a:latin typeface="Arial" panose="020B0604020202020204" pitchFamily="34" charset="0"/>
                  </a:rPr>
                  <a:t> if </a:t>
                </a:r>
                <a14:m>
                  <m:oMath xmlns:m="http://schemas.openxmlformats.org/officeDocument/2006/math">
                    <m:sSup>
                      <m:sSupPr>
                        <m:ctrlPr>
                          <a:rPr lang="en-US" i="1" dirty="0">
                            <a:latin typeface="Cambria Math" panose="02040503050406030204" pitchFamily="18" charset="0"/>
                          </a:rPr>
                        </m:ctrlPr>
                      </m:sSupPr>
                      <m:e>
                        <m:sSub>
                          <m:sSubPr>
                            <m:ctrlPr>
                              <a:rPr lang="en-US" i="1" dirty="0">
                                <a:latin typeface="Cambria Math" panose="02040503050406030204" pitchFamily="18" charset="0"/>
                              </a:rPr>
                            </m:ctrlPr>
                          </m:sSubPr>
                          <m:e>
                            <m:sSup>
                              <m:sSupPr>
                                <m:ctrlPr>
                                  <a:rPr lang="en-US" i="1" dirty="0">
                                    <a:latin typeface="Cambria Math" panose="02040503050406030204" pitchFamily="18" charset="0"/>
                                  </a:rPr>
                                </m:ctrlPr>
                              </m:sSupPr>
                              <m:e>
                                <m:acc>
                                  <m:accPr>
                                    <m:chr m:val="̂"/>
                                    <m:ctrlPr>
                                      <a:rPr lang="en-US" i="1" dirty="0">
                                        <a:latin typeface="Cambria Math" panose="02040503050406030204" pitchFamily="18" charset="0"/>
                                      </a:rPr>
                                    </m:ctrlPr>
                                  </m:accPr>
                                  <m:e>
                                    <m:r>
                                      <a:rPr lang="en-US" i="1" dirty="0">
                                        <a:latin typeface="Cambria Math" panose="02040503050406030204" pitchFamily="18" charset="0"/>
                                      </a:rPr>
                                      <m:t>𝑄</m:t>
                                    </m:r>
                                  </m:e>
                                </m:acc>
                              </m:e>
                              <m:sup>
                                <m:r>
                                  <a:rPr lang="en-US" i="1" dirty="0">
                                    <a:latin typeface="Cambria Math" panose="02040503050406030204" pitchFamily="18" charset="0"/>
                                  </a:rPr>
                                  <m:t>𝜋</m:t>
                                </m:r>
                              </m:sup>
                            </m:sSup>
                          </m:e>
                          <m:sub>
                            <m:r>
                              <a:rPr lang="en-US" i="1" dirty="0">
                                <a:latin typeface="Cambria Math" panose="02040503050406030204" pitchFamily="18" charset="0"/>
                              </a:rPr>
                              <m:t>𝜑</m:t>
                            </m:r>
                            <m:r>
                              <a:rPr lang="en-US" i="1" dirty="0">
                                <a:latin typeface="Cambria Math" panose="02040503050406030204" pitchFamily="18" charset="0"/>
                              </a:rPr>
                              <m:t>,   </m:t>
                            </m:r>
                            <m:r>
                              <a:rPr lang="en-US" i="1" dirty="0">
                                <a:latin typeface="Cambria Math" panose="02040503050406030204" pitchFamily="18" charset="0"/>
                              </a:rPr>
                              <m:t>𝑟𝑖𝑠𝑘</m:t>
                            </m:r>
                            <m:r>
                              <a:rPr lang="en-US" i="1" dirty="0">
                                <a:latin typeface="Cambria Math" panose="02040503050406030204" pitchFamily="18" charset="0"/>
                              </a:rPr>
                              <m:t>(</m:t>
                            </m:r>
                            <m:r>
                              <a:rPr lang="en-US" i="1" dirty="0" err="1">
                                <a:latin typeface="Cambria Math" panose="02040503050406030204" pitchFamily="18" charset="0"/>
                              </a:rPr>
                              <m:t>𝑠</m:t>
                            </m:r>
                            <m:r>
                              <a:rPr lang="en-US" i="1" dirty="0" err="1">
                                <a:latin typeface="Cambria Math" panose="02040503050406030204" pitchFamily="18" charset="0"/>
                              </a:rPr>
                              <m:t>,</m:t>
                            </m:r>
                            <m:r>
                              <a:rPr lang="en-US" i="1" dirty="0" err="1">
                                <a:latin typeface="Cambria Math" panose="02040503050406030204" pitchFamily="18" charset="0"/>
                              </a:rPr>
                              <m:t>𝑎</m:t>
                            </m:r>
                            <m:r>
                              <a:rPr lang="en-US" i="1" dirty="0">
                                <a:latin typeface="Cambria Math" panose="02040503050406030204" pitchFamily="18" charset="0"/>
                              </a:rPr>
                              <m:t>)</m:t>
                            </m:r>
                          </m:sub>
                        </m:sSub>
                      </m:e>
                      <m:sup>
                        <m:r>
                          <a:rPr lang="en-US" i="1" dirty="0">
                            <a:latin typeface="Cambria Math" panose="02040503050406030204" pitchFamily="18" charset="0"/>
                          </a:rPr>
                          <m:t> </m:t>
                        </m:r>
                      </m:sup>
                    </m:sSup>
                    <m:r>
                      <a:rPr lang="en-US" i="1" dirty="0">
                        <a:latin typeface="Cambria Math" panose="02040503050406030204" pitchFamily="18" charset="0"/>
                      </a:rPr>
                      <m:t> </m:t>
                    </m:r>
                  </m:oMath>
                </a14:m>
                <a:r>
                  <a:rPr lang="en-US" dirty="0">
                    <a:effectLst/>
                    <a:latin typeface="Arial" panose="020B0604020202020204" pitchFamily="34" charset="0"/>
                  </a:rPr>
                  <a:t>&gt; </a:t>
                </a:r>
                <a14:m>
                  <m:oMath xmlns:m="http://schemas.openxmlformats.org/officeDocument/2006/math">
                    <m:sSub>
                      <m:sSubPr>
                        <m:ctrlPr>
                          <a:rPr lang="en-US" b="0" i="1" dirty="0" smtClean="0">
                            <a:effectLst/>
                            <a:latin typeface="Cambria Math" panose="02040503050406030204" pitchFamily="18" charset="0"/>
                          </a:rPr>
                        </m:ctrlPr>
                      </m:sSubPr>
                      <m:e>
                        <m:r>
                          <a:rPr lang="en-US" i="1" dirty="0" smtClean="0">
                            <a:effectLst/>
                            <a:latin typeface="Cambria Math" panose="02040503050406030204" pitchFamily="18" charset="0"/>
                          </a:rPr>
                          <m:t>𝜀</m:t>
                        </m:r>
                      </m:e>
                      <m:sub>
                        <m:r>
                          <a:rPr lang="en-US" i="1" dirty="0" smtClean="0">
                            <a:effectLst/>
                            <a:latin typeface="Cambria Math" panose="02040503050406030204" pitchFamily="18" charset="0"/>
                          </a:rPr>
                          <m:t>𝑟𝑖𝑠𝑘</m:t>
                        </m:r>
                      </m:sub>
                    </m:sSub>
                  </m:oMath>
                </a14:m>
                <a:r>
                  <a:rPr lang="en-US" dirty="0">
                    <a:effectLst/>
                    <a:latin typeface="Arial" panose="020B0604020202020204" pitchFamily="34" charset="0"/>
                  </a:rPr>
                  <a:t> and </a:t>
                </a:r>
                <a14:m>
                  <m:oMath xmlns:m="http://schemas.openxmlformats.org/officeDocument/2006/math">
                    <m:sSub>
                      <m:sSubPr>
                        <m:ctrlPr>
                          <a:rPr lang="en-US" i="1" dirty="0" smtClean="0">
                            <a:effectLst/>
                            <a:latin typeface="Cambria Math" panose="02040503050406030204" pitchFamily="18" charset="0"/>
                          </a:rPr>
                        </m:ctrlPr>
                      </m:sSubPr>
                      <m:e>
                        <m:r>
                          <a:rPr lang="en-US" i="1" dirty="0" smtClean="0">
                            <a:effectLst/>
                            <a:latin typeface="Cambria Math" panose="02040503050406030204" pitchFamily="18" charset="0"/>
                          </a:rPr>
                          <m:t>𝜋</m:t>
                        </m:r>
                      </m:e>
                      <m:sub>
                        <m:r>
                          <a:rPr lang="en-US" i="1" dirty="0" smtClean="0">
                            <a:effectLst/>
                            <a:latin typeface="Cambria Math" panose="02040503050406030204" pitchFamily="18" charset="0"/>
                          </a:rPr>
                          <m:t>𝑡𝑎𝑠𝑘</m:t>
                        </m:r>
                      </m:sub>
                    </m:sSub>
                  </m:oMath>
                </a14:m>
                <a:r>
                  <a:rPr lang="en-US" dirty="0">
                    <a:effectLst/>
                    <a:latin typeface="Arial" panose="020B0604020202020204" pitchFamily="34" charset="0"/>
                  </a:rPr>
                  <a:t> otherwise.</a:t>
                </a:r>
                <a:endParaRPr lang="en-US" dirty="0"/>
              </a:p>
            </p:txBody>
          </p:sp>
        </mc:Choice>
        <mc:Fallback xmlns="">
          <p:sp>
            <p:nvSpPr>
              <p:cNvPr id="9" name="TextBox 8">
                <a:extLst>
                  <a:ext uri="{FF2B5EF4-FFF2-40B4-BE49-F238E27FC236}">
                    <a16:creationId xmlns:a16="http://schemas.microsoft.com/office/drawing/2014/main" id="{8C7DBCD3-81E5-4733-A604-CB0F0B1E4256}"/>
                  </a:ext>
                </a:extLst>
              </p:cNvPr>
              <p:cNvSpPr txBox="1">
                <a:spLocks noRot="1" noChangeAspect="1" noMove="1" noResize="1" noEditPoints="1" noAdjustHandles="1" noChangeArrowheads="1" noChangeShapeType="1" noTextEdit="1"/>
              </p:cNvSpPr>
              <p:nvPr/>
            </p:nvSpPr>
            <p:spPr bwMode="gray">
              <a:xfrm>
                <a:off x="211015" y="4498234"/>
                <a:ext cx="11512062" cy="1698285"/>
              </a:xfrm>
              <a:prstGeom prst="rect">
                <a:avLst/>
              </a:prstGeom>
              <a:blipFill>
                <a:blip r:embed="rId4"/>
                <a:stretch>
                  <a:fillRect l="-477" t="-1439" b="-1439"/>
                </a:stretch>
              </a:blipFill>
            </p:spPr>
            <p:txBody>
              <a:bodyPr/>
              <a:lstStyle/>
              <a:p>
                <a:r>
                  <a:rPr lang="en-US">
                    <a:noFill/>
                  </a:rPr>
                  <a:t> </a:t>
                </a:r>
              </a:p>
            </p:txBody>
          </p:sp>
        </mc:Fallback>
      </mc:AlternateContent>
    </p:spTree>
    <p:extLst>
      <p:ext uri="{BB962C8B-B14F-4D97-AF65-F5344CB8AC3E}">
        <p14:creationId xmlns:p14="http://schemas.microsoft.com/office/powerpoint/2010/main" val="3493848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E4713-B320-46CB-B18C-338797AB9B3C}"/>
              </a:ext>
            </a:extLst>
          </p:cNvPr>
          <p:cNvSpPr>
            <a:spLocks noGrp="1"/>
          </p:cNvSpPr>
          <p:nvPr>
            <p:ph type="title"/>
          </p:nvPr>
        </p:nvSpPr>
        <p:spPr/>
        <p:txBody>
          <a:bodyPr/>
          <a:lstStyle/>
          <a:p>
            <a:r>
              <a:rPr lang="en-US" dirty="0"/>
              <a:t>Next Tasks (papers are in the Zotero repo)</a:t>
            </a:r>
          </a:p>
        </p:txBody>
      </p:sp>
      <p:sp>
        <p:nvSpPr>
          <p:cNvPr id="3" name="Content Placeholder 2">
            <a:extLst>
              <a:ext uri="{FF2B5EF4-FFF2-40B4-BE49-F238E27FC236}">
                <a16:creationId xmlns:a16="http://schemas.microsoft.com/office/drawing/2014/main" id="{4CA83E99-1213-41FE-9D6B-163C48D03D5C}"/>
              </a:ext>
            </a:extLst>
          </p:cNvPr>
          <p:cNvSpPr>
            <a:spLocks noGrp="1"/>
          </p:cNvSpPr>
          <p:nvPr>
            <p:ph idx="1"/>
          </p:nvPr>
        </p:nvSpPr>
        <p:spPr>
          <a:xfrm>
            <a:off x="478369" y="1213308"/>
            <a:ext cx="11473384" cy="5231176"/>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latin typeface="+mj-lt"/>
              </a:rPr>
              <a:t>1. Safety Challenges in AI and RL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mj-lt"/>
              </a:rPr>
              <a:t>- </a:t>
            </a:r>
            <a:r>
              <a:rPr lang="en-US" sz="1800" dirty="0" err="1">
                <a:effectLst/>
                <a:latin typeface="+mj-lt"/>
              </a:rPr>
              <a:t>Dulac</a:t>
            </a:r>
            <a:r>
              <a:rPr lang="en-US" sz="1800" dirty="0">
                <a:effectLst/>
                <a:latin typeface="+mj-lt"/>
              </a:rPr>
              <a:t>-Arnold, Mankowitz, Hester, 2019, </a:t>
            </a:r>
            <a:r>
              <a:rPr lang="en-US" sz="1800" dirty="0">
                <a:latin typeface="+mj-lt"/>
              </a:rPr>
              <a:t>Challenges of Real-World Reinforcement Learning</a:t>
            </a:r>
            <a:endParaRPr lang="it-IT" sz="1800" dirty="0">
              <a:latin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latin typeface="+mj-lt"/>
              </a:rPr>
              <a:t>- Amodei et al., 2016, Concrete </a:t>
            </a:r>
            <a:r>
              <a:rPr lang="it-IT" sz="1800" dirty="0" err="1">
                <a:latin typeface="+mj-lt"/>
              </a:rPr>
              <a:t>Problems</a:t>
            </a:r>
            <a:r>
              <a:rPr lang="it-IT" sz="1800" dirty="0">
                <a:latin typeface="+mj-lt"/>
              </a:rPr>
              <a:t> in AI </a:t>
            </a:r>
            <a:r>
              <a:rPr lang="it-IT" sz="1800" dirty="0" err="1">
                <a:latin typeface="+mj-lt"/>
              </a:rPr>
              <a:t>Safety</a:t>
            </a:r>
            <a:r>
              <a:rPr lang="it-IT" sz="1800" dirty="0">
                <a:latin typeface="+mj-lt"/>
              </a:rPr>
              <a:t> - https://arxiv.org/abs/1606.06565</a:t>
            </a:r>
            <a:endParaRPr lang="en-US" sz="1800" dirty="0">
              <a:latin typeface="+mj-lt"/>
            </a:endParaRPr>
          </a:p>
          <a:p>
            <a:endParaRPr lang="en-US" dirty="0">
              <a:latin typeface="+mj-lt"/>
            </a:endParaRPr>
          </a:p>
          <a:p>
            <a:r>
              <a:rPr lang="en-US" b="1" dirty="0">
                <a:latin typeface="+mj-lt"/>
              </a:rPr>
              <a:t>2. Choose one of the Safety-RL papers to read and write a gist (8 lines)</a:t>
            </a:r>
          </a:p>
          <a:p>
            <a:pPr marL="342900" indent="-342900">
              <a:buFont typeface="Arial" panose="020B0604020202020204" pitchFamily="34" charset="0"/>
              <a:buChar char="•"/>
            </a:pPr>
            <a:r>
              <a:rPr lang="en-US" dirty="0">
                <a:latin typeface="+mj-lt"/>
              </a:rPr>
              <a:t>Context (domain and how it might relate to </a:t>
            </a:r>
            <a:r>
              <a:rPr lang="en-US" dirty="0" err="1">
                <a:latin typeface="+mj-lt"/>
              </a:rPr>
              <a:t>mRubis</a:t>
            </a:r>
            <a:r>
              <a:rPr lang="en-US" dirty="0">
                <a:latin typeface="+mj-lt"/>
              </a:rPr>
              <a:t>) </a:t>
            </a:r>
          </a:p>
          <a:p>
            <a:pPr marL="342900" indent="-342900">
              <a:buFont typeface="Arial" panose="020B0604020202020204" pitchFamily="34" charset="0"/>
              <a:buChar char="•"/>
            </a:pPr>
            <a:r>
              <a:rPr lang="en-US" dirty="0">
                <a:latin typeface="+mj-lt"/>
              </a:rPr>
              <a:t>Problem (what, why it matters, why is it challenging)</a:t>
            </a:r>
          </a:p>
          <a:p>
            <a:pPr marL="342900" indent="-342900">
              <a:buFont typeface="Arial" panose="020B0604020202020204" pitchFamily="34" charset="0"/>
              <a:buChar char="•"/>
            </a:pPr>
            <a:r>
              <a:rPr lang="en-US" dirty="0">
                <a:latin typeface="+mj-lt"/>
              </a:rPr>
              <a:t>Approach (why is it a good idea/insight, how it works, how it compares with others)</a:t>
            </a:r>
          </a:p>
          <a:p>
            <a:r>
              <a:rPr lang="en-US" b="1" dirty="0">
                <a:latin typeface="+mj-lt"/>
              </a:rPr>
              <a:t>3. Choose one of the Sim2Real papers and write a gist (8 lines)</a:t>
            </a:r>
          </a:p>
          <a:p>
            <a:endParaRPr lang="en-US" dirty="0">
              <a:latin typeface="+mj-lt"/>
            </a:endParaRPr>
          </a:p>
          <a:p>
            <a:r>
              <a:rPr lang="en-US" dirty="0">
                <a:latin typeface="+mj-lt"/>
              </a:rPr>
              <a:t>For tasks 2 and 3, please check the following folders in Zotero:</a:t>
            </a:r>
          </a:p>
          <a:p>
            <a:pPr marL="342900" indent="-342900">
              <a:buFontTx/>
              <a:buChar char="-"/>
            </a:pPr>
            <a:r>
              <a:rPr lang="en-US" dirty="0">
                <a:latin typeface="+mj-lt"/>
              </a:rPr>
              <a:t>Safety (reinforcement learning)</a:t>
            </a:r>
          </a:p>
          <a:p>
            <a:pPr marL="342900" indent="-342900">
              <a:buFontTx/>
              <a:buChar char="-"/>
            </a:pPr>
            <a:r>
              <a:rPr lang="en-US" dirty="0">
                <a:latin typeface="+mj-lt"/>
              </a:rPr>
              <a:t>Sim2Real</a:t>
            </a:r>
          </a:p>
        </p:txBody>
      </p:sp>
    </p:spTree>
    <p:extLst>
      <p:ext uri="{BB962C8B-B14F-4D97-AF65-F5344CB8AC3E}">
        <p14:creationId xmlns:p14="http://schemas.microsoft.com/office/powerpoint/2010/main" val="5835453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EBB6C5-1871-444B-AD84-356DE1BC2905}"/>
              </a:ext>
            </a:extLst>
          </p:cNvPr>
          <p:cNvSpPr>
            <a:spLocks noGrp="1"/>
          </p:cNvSpPr>
          <p:nvPr>
            <p:ph type="ctrTitle"/>
          </p:nvPr>
        </p:nvSpPr>
        <p:spPr>
          <a:xfrm>
            <a:off x="478368" y="4656578"/>
            <a:ext cx="11228913" cy="1001364"/>
          </a:xfrm>
          <a:noFill/>
        </p:spPr>
        <p:txBody>
          <a:bodyPr/>
          <a:lstStyle/>
          <a:p>
            <a:r>
              <a:rPr lang="en-US" dirty="0"/>
              <a:t>END</a:t>
            </a:r>
          </a:p>
        </p:txBody>
      </p:sp>
    </p:spTree>
    <p:extLst>
      <p:ext uri="{BB962C8B-B14F-4D97-AF65-F5344CB8AC3E}">
        <p14:creationId xmlns:p14="http://schemas.microsoft.com/office/powerpoint/2010/main" val="3752993035"/>
      </p:ext>
    </p:extLst>
  </p:cSld>
  <p:clrMapOvr>
    <a:masterClrMapping/>
  </p:clrMapOvr>
  <p:transition spd="slow">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00C7B-7340-4D65-B87E-80E12495E8B1}"/>
              </a:ext>
            </a:extLst>
          </p:cNvPr>
          <p:cNvSpPr>
            <a:spLocks noGrp="1"/>
          </p:cNvSpPr>
          <p:nvPr>
            <p:ph type="title"/>
          </p:nvPr>
        </p:nvSpPr>
        <p:spPr/>
        <p:txBody>
          <a:bodyPr/>
          <a:lstStyle/>
          <a:p>
            <a:r>
              <a:rPr lang="en-US" dirty="0"/>
              <a:t>Infrastructure to run experiments</a:t>
            </a:r>
          </a:p>
        </p:txBody>
      </p:sp>
      <p:sp>
        <p:nvSpPr>
          <p:cNvPr id="3" name="Content Placeholder 2">
            <a:extLst>
              <a:ext uri="{FF2B5EF4-FFF2-40B4-BE49-F238E27FC236}">
                <a16:creationId xmlns:a16="http://schemas.microsoft.com/office/drawing/2014/main" id="{7A58DC69-6B5D-4071-9B6F-DB72BCE33FE0}"/>
              </a:ext>
            </a:extLst>
          </p:cNvPr>
          <p:cNvSpPr>
            <a:spLocks noGrp="1"/>
          </p:cNvSpPr>
          <p:nvPr>
            <p:ph idx="1"/>
          </p:nvPr>
        </p:nvSpPr>
        <p:spPr>
          <a:xfrm>
            <a:off x="478369" y="1199026"/>
            <a:ext cx="6165621" cy="4836196"/>
          </a:xfrm>
        </p:spPr>
        <p:txBody>
          <a:bodyPr/>
          <a:lstStyle/>
          <a:p>
            <a:endParaRPr lang="en-US" dirty="0"/>
          </a:p>
          <a:p>
            <a:r>
              <a:rPr lang="en-US" dirty="0"/>
              <a:t>Feedback loop models</a:t>
            </a:r>
          </a:p>
          <a:p>
            <a:r>
              <a:rPr lang="en-US" sz="1800" dirty="0">
                <a:effectLst/>
                <a:latin typeface="Calibri" panose="020F0502020204030204" pitchFamily="34" charset="0"/>
              </a:rPr>
              <a:t>"When solving a problem of interest, do not solve a more general problem as an intermediate step. Try to get the answer that you really need but not a more general one." </a:t>
            </a:r>
            <a:r>
              <a:rPr lang="en-US" sz="1800" b="1" dirty="0">
                <a:effectLst/>
                <a:latin typeface="Calibri" panose="020F0502020204030204" pitchFamily="34" charset="0"/>
              </a:rPr>
              <a:t>Vladimir </a:t>
            </a:r>
            <a:r>
              <a:rPr lang="en-US" sz="1800" b="1" dirty="0" err="1">
                <a:effectLst/>
                <a:latin typeface="Calibri" panose="020F0502020204030204" pitchFamily="34" charset="0"/>
              </a:rPr>
              <a:t>Vapnik</a:t>
            </a:r>
            <a:endParaRPr lang="en-US" dirty="0"/>
          </a:p>
          <a:p>
            <a:endParaRPr lang="en-US" sz="2000" b="1" dirty="0">
              <a:effectLst/>
              <a:latin typeface="Calibri" panose="020F0502020204030204" pitchFamily="34" charset="0"/>
            </a:endParaRPr>
          </a:p>
          <a:p>
            <a:r>
              <a:rPr lang="en-US" sz="2000" dirty="0"/>
              <a:t>Simulation models</a:t>
            </a:r>
          </a:p>
          <a:p>
            <a:r>
              <a:rPr lang="en-US" sz="1800" dirty="0">
                <a:latin typeface="Calibri" panose="020F0502020204030204" pitchFamily="34" charset="0"/>
              </a:rPr>
              <a:t>"Thinking is acting in an imagined space" </a:t>
            </a:r>
            <a:r>
              <a:rPr lang="en-US" sz="1800" b="1" dirty="0">
                <a:latin typeface="Calibri" panose="020F0502020204030204" pitchFamily="34" charset="0"/>
              </a:rPr>
              <a:t>Konrad Lorenz</a:t>
            </a:r>
          </a:p>
          <a:p>
            <a:pPr>
              <a:spcBef>
                <a:spcPts val="0"/>
              </a:spcBef>
              <a:spcAft>
                <a:spcPts val="0"/>
              </a:spcAft>
            </a:pPr>
            <a:r>
              <a:rPr lang="en-US" sz="1800" dirty="0">
                <a:latin typeface="Calibri" panose="020F0502020204030204" pitchFamily="34" charset="0"/>
              </a:rPr>
              <a:t>"Perception is a generative act" – [Gross et al. 1999] </a:t>
            </a:r>
          </a:p>
          <a:p>
            <a:pPr>
              <a:spcBef>
                <a:spcPts val="0"/>
              </a:spcBef>
              <a:spcAft>
                <a:spcPts val="0"/>
              </a:spcAft>
            </a:pPr>
            <a:r>
              <a:rPr lang="en-US" sz="1800" dirty="0">
                <a:latin typeface="Calibri" panose="020F0502020204030204" pitchFamily="34" charset="0"/>
              </a:rPr>
              <a:t>" Consciousness is a controlled hallucination " - [Seth et al. 2000]</a:t>
            </a:r>
          </a:p>
          <a:p>
            <a:endParaRPr lang="en-US" sz="2000" dirty="0">
              <a:effectLst/>
              <a:latin typeface="Calibri" panose="020F0502020204030204" pitchFamily="34" charset="0"/>
            </a:endParaRPr>
          </a:p>
          <a:p>
            <a:endParaRPr lang="en-US" dirty="0"/>
          </a:p>
        </p:txBody>
      </p:sp>
      <p:grpSp>
        <p:nvGrpSpPr>
          <p:cNvPr id="6" name="Group 5">
            <a:extLst>
              <a:ext uri="{FF2B5EF4-FFF2-40B4-BE49-F238E27FC236}">
                <a16:creationId xmlns:a16="http://schemas.microsoft.com/office/drawing/2014/main" id="{7A2FF94A-2262-4C3F-9AAB-6AA64802B846}"/>
              </a:ext>
            </a:extLst>
          </p:cNvPr>
          <p:cNvGrpSpPr/>
          <p:nvPr/>
        </p:nvGrpSpPr>
        <p:grpSpPr>
          <a:xfrm>
            <a:off x="6759595" y="896270"/>
            <a:ext cx="5377697" cy="2606448"/>
            <a:chOff x="6958921" y="1567731"/>
            <a:chExt cx="5377697" cy="2606448"/>
          </a:xfrm>
        </p:grpSpPr>
        <p:pic>
          <p:nvPicPr>
            <p:cNvPr id="5" name="Picture 4">
              <a:extLst>
                <a:ext uri="{FF2B5EF4-FFF2-40B4-BE49-F238E27FC236}">
                  <a16:creationId xmlns:a16="http://schemas.microsoft.com/office/drawing/2014/main" id="{5A79AF39-C580-4DC3-931E-1A8A389D4345}"/>
                </a:ext>
              </a:extLst>
            </p:cNvPr>
            <p:cNvPicPr>
              <a:picLocks noChangeAspect="1"/>
            </p:cNvPicPr>
            <p:nvPr/>
          </p:nvPicPr>
          <p:blipFill>
            <a:blip r:embed="rId2"/>
            <a:stretch>
              <a:fillRect/>
            </a:stretch>
          </p:blipFill>
          <p:spPr>
            <a:xfrm>
              <a:off x="6958921" y="1646662"/>
              <a:ext cx="5377697" cy="2527517"/>
            </a:xfrm>
            <a:prstGeom prst="rect">
              <a:avLst/>
            </a:prstGeom>
          </p:spPr>
        </p:pic>
        <p:sp>
          <p:nvSpPr>
            <p:cNvPr id="7" name="Rectangle 6">
              <a:extLst>
                <a:ext uri="{FF2B5EF4-FFF2-40B4-BE49-F238E27FC236}">
                  <a16:creationId xmlns:a16="http://schemas.microsoft.com/office/drawing/2014/main" id="{342AD16E-9C38-4046-B2DB-69DF08DCBC3F}"/>
                </a:ext>
              </a:extLst>
            </p:cNvPr>
            <p:cNvSpPr/>
            <p:nvPr/>
          </p:nvSpPr>
          <p:spPr bwMode="gray">
            <a:xfrm>
              <a:off x="10029217" y="1567731"/>
              <a:ext cx="1027222" cy="66726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DE" sz="1200" b="1" dirty="0" err="1">
                <a:solidFill>
                  <a:schemeClr val="bg1"/>
                </a:solidFill>
              </a:endParaRPr>
            </a:p>
          </p:txBody>
        </p:sp>
      </p:grpSp>
      <p:sp>
        <p:nvSpPr>
          <p:cNvPr id="11" name="Rectangle 10">
            <a:extLst>
              <a:ext uri="{FF2B5EF4-FFF2-40B4-BE49-F238E27FC236}">
                <a16:creationId xmlns:a16="http://schemas.microsoft.com/office/drawing/2014/main" id="{854602B8-7980-4862-AFB4-80808622F4C9}"/>
              </a:ext>
            </a:extLst>
          </p:cNvPr>
          <p:cNvSpPr/>
          <p:nvPr/>
        </p:nvSpPr>
        <p:spPr bwMode="gray">
          <a:xfrm>
            <a:off x="7882404" y="4385604"/>
            <a:ext cx="1177047" cy="83657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ysClr val="windowText" lastClr="000000"/>
                </a:solidFill>
              </a:rPr>
              <a:t>Intelligent System</a:t>
            </a:r>
          </a:p>
        </p:txBody>
      </p:sp>
      <p:sp>
        <p:nvSpPr>
          <p:cNvPr id="12" name="Rectangle 11">
            <a:extLst>
              <a:ext uri="{FF2B5EF4-FFF2-40B4-BE49-F238E27FC236}">
                <a16:creationId xmlns:a16="http://schemas.microsoft.com/office/drawing/2014/main" id="{B71C4EB2-C1E9-478B-9FAC-EFA38FB433AE}"/>
              </a:ext>
            </a:extLst>
          </p:cNvPr>
          <p:cNvSpPr/>
          <p:nvPr/>
        </p:nvSpPr>
        <p:spPr bwMode="gray">
          <a:xfrm>
            <a:off x="10343502" y="4393498"/>
            <a:ext cx="1177047" cy="83657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ysClr val="windowText" lastClr="000000"/>
                </a:solidFill>
              </a:rPr>
              <a:t>Digital Twin</a:t>
            </a:r>
          </a:p>
        </p:txBody>
      </p:sp>
      <p:cxnSp>
        <p:nvCxnSpPr>
          <p:cNvPr id="14" name="Connector: Elbow 13">
            <a:extLst>
              <a:ext uri="{FF2B5EF4-FFF2-40B4-BE49-F238E27FC236}">
                <a16:creationId xmlns:a16="http://schemas.microsoft.com/office/drawing/2014/main" id="{BA8B7B4E-0402-4835-B7D6-C6F822C34FB7}"/>
              </a:ext>
            </a:extLst>
          </p:cNvPr>
          <p:cNvCxnSpPr>
            <a:stCxn id="11" idx="0"/>
            <a:endCxn id="12" idx="0"/>
          </p:cNvCxnSpPr>
          <p:nvPr/>
        </p:nvCxnSpPr>
        <p:spPr bwMode="gray">
          <a:xfrm rot="16200000" flipH="1">
            <a:off x="9697530" y="3159002"/>
            <a:ext cx="7894" cy="2461098"/>
          </a:xfrm>
          <a:prstGeom prst="bentConnector3">
            <a:avLst>
              <a:gd name="adj1" fmla="val -2895870"/>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5" name="TextBox 14">
            <a:extLst>
              <a:ext uri="{FF2B5EF4-FFF2-40B4-BE49-F238E27FC236}">
                <a16:creationId xmlns:a16="http://schemas.microsoft.com/office/drawing/2014/main" id="{E2E15CDF-5A78-4DCB-A7F7-F0D594385396}"/>
              </a:ext>
            </a:extLst>
          </p:cNvPr>
          <p:cNvSpPr txBox="1"/>
          <p:nvPr/>
        </p:nvSpPr>
        <p:spPr bwMode="gray">
          <a:xfrm>
            <a:off x="9059451" y="3665099"/>
            <a:ext cx="1601236" cy="497211"/>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en-US" sz="1400" dirty="0"/>
              <a:t>System State and Configurations</a:t>
            </a:r>
          </a:p>
        </p:txBody>
      </p:sp>
      <p:cxnSp>
        <p:nvCxnSpPr>
          <p:cNvPr id="16" name="Connector: Elbow 15">
            <a:extLst>
              <a:ext uri="{FF2B5EF4-FFF2-40B4-BE49-F238E27FC236}">
                <a16:creationId xmlns:a16="http://schemas.microsoft.com/office/drawing/2014/main" id="{00843BEA-B2EC-4E8C-BA66-A0AA18ED838F}"/>
              </a:ext>
            </a:extLst>
          </p:cNvPr>
          <p:cNvCxnSpPr>
            <a:cxnSpLocks/>
            <a:stCxn id="12" idx="2"/>
            <a:endCxn id="11" idx="2"/>
          </p:cNvCxnSpPr>
          <p:nvPr/>
        </p:nvCxnSpPr>
        <p:spPr bwMode="gray">
          <a:xfrm rot="5400000" flipH="1">
            <a:off x="9697530" y="3995580"/>
            <a:ext cx="7894" cy="2461098"/>
          </a:xfrm>
          <a:prstGeom prst="bentConnector3">
            <a:avLst>
              <a:gd name="adj1" fmla="val -2895870"/>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9" name="TextBox 18">
            <a:extLst>
              <a:ext uri="{FF2B5EF4-FFF2-40B4-BE49-F238E27FC236}">
                <a16:creationId xmlns:a16="http://schemas.microsoft.com/office/drawing/2014/main" id="{ECB7C302-CEA4-4133-BE38-22E88E9E023E}"/>
              </a:ext>
            </a:extLst>
          </p:cNvPr>
          <p:cNvSpPr txBox="1"/>
          <p:nvPr/>
        </p:nvSpPr>
        <p:spPr bwMode="gray">
          <a:xfrm>
            <a:off x="8900859" y="4988437"/>
            <a:ext cx="1601236" cy="497211"/>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en-US" sz="1400" dirty="0"/>
              <a:t>New Model Parameters</a:t>
            </a:r>
          </a:p>
        </p:txBody>
      </p:sp>
      <p:sp>
        <p:nvSpPr>
          <p:cNvPr id="17" name="TextBox 16">
            <a:extLst>
              <a:ext uri="{FF2B5EF4-FFF2-40B4-BE49-F238E27FC236}">
                <a16:creationId xmlns:a16="http://schemas.microsoft.com/office/drawing/2014/main" id="{8DD90729-F4C9-4C1D-A226-949A8200453E}"/>
              </a:ext>
            </a:extLst>
          </p:cNvPr>
          <p:cNvSpPr txBox="1"/>
          <p:nvPr/>
        </p:nvSpPr>
        <p:spPr bwMode="gray">
          <a:xfrm>
            <a:off x="984739" y="988075"/>
            <a:ext cx="8315569" cy="369332"/>
          </a:xfrm>
          <a:prstGeom prst="rect">
            <a:avLst/>
          </a:prstGeom>
          <a:solidFill>
            <a:schemeClr val="accent1">
              <a:lumMod val="20000"/>
              <a:lumOff val="80000"/>
            </a:schemeClr>
          </a:solidFill>
        </p:spPr>
        <p:txBody>
          <a:bodyPr wrap="square">
            <a:spAutoFit/>
          </a:bodyPr>
          <a:lstStyle/>
          <a:p>
            <a:r>
              <a:rPr lang="en-US" b="1" dirty="0"/>
              <a:t>“Success in the Lab is not guarantee of Success in the World.”</a:t>
            </a:r>
          </a:p>
        </p:txBody>
      </p:sp>
      <p:sp>
        <p:nvSpPr>
          <p:cNvPr id="18" name="TextBox 17">
            <a:extLst>
              <a:ext uri="{FF2B5EF4-FFF2-40B4-BE49-F238E27FC236}">
                <a16:creationId xmlns:a16="http://schemas.microsoft.com/office/drawing/2014/main" id="{85F6584E-83BC-414C-8F14-0FEBA95C92C4}"/>
              </a:ext>
            </a:extLst>
          </p:cNvPr>
          <p:cNvSpPr txBox="1"/>
          <p:nvPr/>
        </p:nvSpPr>
        <p:spPr bwMode="gray">
          <a:xfrm>
            <a:off x="1105878" y="5861976"/>
            <a:ext cx="9116646" cy="369332"/>
          </a:xfrm>
          <a:prstGeom prst="rect">
            <a:avLst/>
          </a:prstGeom>
          <a:solidFill>
            <a:schemeClr val="accent1">
              <a:lumMod val="20000"/>
              <a:lumOff val="80000"/>
            </a:schemeClr>
          </a:solidFill>
        </p:spPr>
        <p:txBody>
          <a:bodyPr wrap="square">
            <a:spAutoFit/>
          </a:bodyPr>
          <a:lstStyle/>
          <a:p>
            <a:r>
              <a:rPr lang="en-US" b="1" dirty="0"/>
              <a:t>Success in the World == learn safely or at least be robust to changes</a:t>
            </a:r>
          </a:p>
        </p:txBody>
      </p:sp>
    </p:spTree>
    <p:extLst>
      <p:ext uri="{BB962C8B-B14F-4D97-AF65-F5344CB8AC3E}">
        <p14:creationId xmlns:p14="http://schemas.microsoft.com/office/powerpoint/2010/main" val="1552508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4226-1615-4B1E-BA6A-56C21762DA82}"/>
              </a:ext>
            </a:extLst>
          </p:cNvPr>
          <p:cNvSpPr>
            <a:spLocks noGrp="1"/>
          </p:cNvSpPr>
          <p:nvPr>
            <p:ph type="title"/>
          </p:nvPr>
        </p:nvSpPr>
        <p:spPr/>
        <p:txBody>
          <a:bodyPr/>
          <a:lstStyle/>
          <a:p>
            <a:r>
              <a:rPr lang="en-US" dirty="0"/>
              <a:t>Further readings recommended</a:t>
            </a:r>
          </a:p>
        </p:txBody>
      </p:sp>
      <p:sp>
        <p:nvSpPr>
          <p:cNvPr id="3" name="Content Placeholder 2">
            <a:extLst>
              <a:ext uri="{FF2B5EF4-FFF2-40B4-BE49-F238E27FC236}">
                <a16:creationId xmlns:a16="http://schemas.microsoft.com/office/drawing/2014/main" id="{6086F09B-8D16-4CB2-96C8-4D31CCA838AE}"/>
              </a:ext>
            </a:extLst>
          </p:cNvPr>
          <p:cNvSpPr>
            <a:spLocks noGrp="1"/>
          </p:cNvSpPr>
          <p:nvPr>
            <p:ph idx="1"/>
          </p:nvPr>
        </p:nvSpPr>
        <p:spPr>
          <a:xfrm>
            <a:off x="478369" y="939769"/>
            <a:ext cx="11473384" cy="5628336"/>
          </a:xfrm>
        </p:spPr>
        <p:txBody>
          <a:bodyPr/>
          <a:lstStyle/>
          <a:p>
            <a:r>
              <a:rPr lang="en-US" b="0" i="0" dirty="0" err="1">
                <a:solidFill>
                  <a:srgbClr val="222222"/>
                </a:solidFill>
                <a:effectLst/>
                <a:latin typeface="Arial" panose="020B0604020202020204" pitchFamily="34" charset="0"/>
              </a:rPr>
              <a:t>Traoré</a:t>
            </a:r>
            <a:r>
              <a:rPr lang="en-US" b="0" i="0" dirty="0">
                <a:solidFill>
                  <a:srgbClr val="222222"/>
                </a:solidFill>
                <a:effectLst/>
                <a:latin typeface="Arial" panose="020B0604020202020204" pitchFamily="34" charset="0"/>
              </a:rPr>
              <a:t>, R., </a:t>
            </a:r>
            <a:r>
              <a:rPr lang="en-US" b="0" i="0" dirty="0" err="1">
                <a:solidFill>
                  <a:srgbClr val="222222"/>
                </a:solidFill>
                <a:effectLst/>
                <a:latin typeface="Arial" panose="020B0604020202020204" pitchFamily="34" charset="0"/>
              </a:rPr>
              <a:t>Caselles</a:t>
            </a:r>
            <a:r>
              <a:rPr lang="en-US" b="0" i="0" dirty="0">
                <a:solidFill>
                  <a:srgbClr val="222222"/>
                </a:solidFill>
                <a:effectLst/>
                <a:latin typeface="Arial" panose="020B0604020202020204" pitchFamily="34" charset="0"/>
              </a:rPr>
              <a:t>-Dupré, H., </a:t>
            </a:r>
            <a:r>
              <a:rPr lang="en-US" b="0" i="0" dirty="0" err="1">
                <a:solidFill>
                  <a:srgbClr val="222222"/>
                </a:solidFill>
                <a:effectLst/>
                <a:latin typeface="Arial" panose="020B0604020202020204" pitchFamily="34" charset="0"/>
              </a:rPr>
              <a:t>Lesort</a:t>
            </a:r>
            <a:r>
              <a:rPr lang="en-US" b="0" i="0" dirty="0">
                <a:solidFill>
                  <a:srgbClr val="222222"/>
                </a:solidFill>
                <a:effectLst/>
                <a:latin typeface="Arial" panose="020B0604020202020204" pitchFamily="34" charset="0"/>
              </a:rPr>
              <a:t>, T., Sun, T., Díaz-Rodríguez, N., &amp; </a:t>
            </a:r>
            <a:r>
              <a:rPr lang="en-US" b="0" i="0" dirty="0" err="1">
                <a:solidFill>
                  <a:srgbClr val="222222"/>
                </a:solidFill>
                <a:effectLst/>
                <a:latin typeface="Arial" panose="020B0604020202020204" pitchFamily="34" charset="0"/>
              </a:rPr>
              <a:t>Filliat</a:t>
            </a:r>
            <a:r>
              <a:rPr lang="en-US" b="0" i="0" dirty="0">
                <a:solidFill>
                  <a:srgbClr val="222222"/>
                </a:solidFill>
                <a:effectLst/>
                <a:latin typeface="Arial" panose="020B0604020202020204" pitchFamily="34" charset="0"/>
              </a:rPr>
              <a:t>, D. (2019). </a:t>
            </a:r>
            <a:r>
              <a:rPr lang="en-US" b="1" i="0" dirty="0">
                <a:solidFill>
                  <a:srgbClr val="222222"/>
                </a:solidFill>
                <a:effectLst/>
                <a:latin typeface="Arial" panose="020B0604020202020204" pitchFamily="34" charset="0"/>
              </a:rPr>
              <a:t>Continual reinforcement learning deployed in real-life using policy distillation and sim2real transfer</a:t>
            </a:r>
            <a:endParaRPr lang="en-US" dirty="0">
              <a:solidFill>
                <a:srgbClr val="222222"/>
              </a:solidFill>
              <a:latin typeface="Arial" panose="020B0604020202020204" pitchFamily="34" charset="0"/>
            </a:endParaRPr>
          </a:p>
          <a:p>
            <a:endParaRPr lang="en-US" b="0" i="0" dirty="0">
              <a:solidFill>
                <a:srgbClr val="222222"/>
              </a:solidFill>
              <a:effectLst/>
              <a:latin typeface="Arial" panose="020B0604020202020204" pitchFamily="34" charset="0"/>
            </a:endParaRPr>
          </a:p>
          <a:p>
            <a:r>
              <a:rPr lang="en-US" b="0" i="0" dirty="0">
                <a:solidFill>
                  <a:srgbClr val="222222"/>
                </a:solidFill>
                <a:effectLst/>
                <a:latin typeface="Arial" panose="020B0604020202020204" pitchFamily="34" charset="0"/>
              </a:rPr>
              <a:t>Xiao, C., Lu, P., &amp; He, Q. (2021</a:t>
            </a:r>
            <a:r>
              <a:rPr lang="en-US" b="1" i="0" dirty="0">
                <a:solidFill>
                  <a:srgbClr val="222222"/>
                </a:solidFill>
                <a:effectLst/>
                <a:latin typeface="Arial" panose="020B0604020202020204" pitchFamily="34" charset="0"/>
              </a:rPr>
              <a:t>). Flying Through a Narrow Gap Using End-to-End Deep Reinforcement Learning Augmented With Curriculum Learning and Sim2Real</a:t>
            </a:r>
            <a:r>
              <a:rPr lang="en-US" b="0" i="0" dirty="0">
                <a:solidFill>
                  <a:srgbClr val="222222"/>
                </a:solidFill>
                <a:effectLst/>
                <a:latin typeface="Arial" panose="020B0604020202020204" pitchFamily="34" charset="0"/>
              </a:rPr>
              <a:t>. </a:t>
            </a:r>
          </a:p>
          <a:p>
            <a:r>
              <a:rPr lang="en-US" b="0" i="1" dirty="0">
                <a:solidFill>
                  <a:srgbClr val="222222"/>
                </a:solidFill>
                <a:effectLst/>
                <a:latin typeface="Arial" panose="020B0604020202020204" pitchFamily="34" charset="0"/>
              </a:rPr>
              <a:t>IEEE Transactions on Neural Networks and Learning Systems</a:t>
            </a:r>
            <a:r>
              <a:rPr lang="en-US" b="0" i="0" dirty="0">
                <a:solidFill>
                  <a:srgbClr val="222222"/>
                </a:solidFill>
                <a:effectLst/>
                <a:latin typeface="Arial" panose="020B0604020202020204" pitchFamily="34" charset="0"/>
              </a:rPr>
              <a:t>.</a:t>
            </a:r>
          </a:p>
          <a:p>
            <a:endParaRPr lang="en-US" b="0" i="0" dirty="0">
              <a:solidFill>
                <a:srgbClr val="222222"/>
              </a:solidFill>
              <a:effectLst/>
              <a:latin typeface="Arial" panose="020B0604020202020204" pitchFamily="34" charset="0"/>
            </a:endParaRPr>
          </a:p>
          <a:p>
            <a:r>
              <a:rPr lang="en-US" b="1" i="0" u="sng" dirty="0">
                <a:solidFill>
                  <a:srgbClr val="222222"/>
                </a:solidFill>
                <a:effectLst/>
                <a:latin typeface="Arial" panose="020B0604020202020204" pitchFamily="34" charset="0"/>
              </a:rPr>
              <a:t>Read in more detail and check citations</a:t>
            </a:r>
          </a:p>
          <a:p>
            <a:r>
              <a:rPr lang="en-US" sz="1600" b="0" i="0" dirty="0" err="1">
                <a:solidFill>
                  <a:srgbClr val="222222"/>
                </a:solidFill>
                <a:effectLst/>
                <a:latin typeface="Arial" panose="020B0604020202020204" pitchFamily="34" charset="0"/>
              </a:rPr>
              <a:t>Kaspar</a:t>
            </a:r>
            <a:r>
              <a:rPr lang="en-US" sz="1600" b="0" i="0" dirty="0">
                <a:solidFill>
                  <a:srgbClr val="222222"/>
                </a:solidFill>
                <a:effectLst/>
                <a:latin typeface="Arial" panose="020B0604020202020204" pitchFamily="34" charset="0"/>
              </a:rPr>
              <a:t>, M., Osorio, J. D. M., &amp; Bock, J. (2020). </a:t>
            </a:r>
            <a:r>
              <a:rPr lang="en-US" sz="1600" b="1" i="0" dirty="0">
                <a:solidFill>
                  <a:srgbClr val="222222"/>
                </a:solidFill>
                <a:effectLst/>
                <a:latin typeface="Arial" panose="020B0604020202020204" pitchFamily="34" charset="0"/>
              </a:rPr>
              <a:t>Sim2real transfer for reinforcement learning without dynamics randomization.</a:t>
            </a:r>
            <a:r>
              <a:rPr lang="en-US" sz="1600" b="0" i="0" dirty="0">
                <a:solidFill>
                  <a:srgbClr val="222222"/>
                </a:solidFill>
                <a:effectLst/>
                <a:latin typeface="Arial" panose="020B0604020202020204" pitchFamily="34" charset="0"/>
              </a:rPr>
              <a:t> In </a:t>
            </a:r>
            <a:r>
              <a:rPr lang="en-US" sz="1600" b="0" i="1" dirty="0">
                <a:solidFill>
                  <a:srgbClr val="222222"/>
                </a:solidFill>
                <a:effectLst/>
                <a:latin typeface="Arial" panose="020B0604020202020204" pitchFamily="34" charset="0"/>
              </a:rPr>
              <a:t>2020 IEEE/RSJ International Conference on Intelligent Robots and Systems (IROS)</a:t>
            </a:r>
            <a:r>
              <a:rPr lang="en-US" sz="1600" b="0" i="0" dirty="0">
                <a:solidFill>
                  <a:srgbClr val="222222"/>
                </a:solidFill>
                <a:effectLst/>
                <a:latin typeface="Arial" panose="020B0604020202020204" pitchFamily="34" charset="0"/>
              </a:rPr>
              <a:t> (pp. 4383-4388). IEEE.</a:t>
            </a:r>
            <a:endParaRPr lang="en-US" sz="1600" dirty="0">
              <a:solidFill>
                <a:srgbClr val="222222"/>
              </a:solidFill>
              <a:latin typeface="Arial" panose="020B0604020202020204" pitchFamily="34" charset="0"/>
            </a:endParaRPr>
          </a:p>
          <a:p>
            <a:r>
              <a:rPr lang="en-US" sz="1600" b="0" i="0" dirty="0" err="1">
                <a:solidFill>
                  <a:srgbClr val="222222"/>
                </a:solidFill>
                <a:effectLst/>
                <a:latin typeface="Arial" panose="020B0604020202020204" pitchFamily="34" charset="0"/>
              </a:rPr>
              <a:t>Kadian</a:t>
            </a:r>
            <a:r>
              <a:rPr lang="en-US" sz="1600" b="0" i="0" dirty="0">
                <a:solidFill>
                  <a:srgbClr val="222222"/>
                </a:solidFill>
                <a:effectLst/>
                <a:latin typeface="Arial" panose="020B0604020202020204" pitchFamily="34" charset="0"/>
              </a:rPr>
              <a:t>, A., Truong, J., </a:t>
            </a:r>
            <a:r>
              <a:rPr lang="en-US" sz="1600" b="0" i="0" dirty="0" err="1">
                <a:solidFill>
                  <a:srgbClr val="222222"/>
                </a:solidFill>
                <a:effectLst/>
                <a:latin typeface="Arial" panose="020B0604020202020204" pitchFamily="34" charset="0"/>
              </a:rPr>
              <a:t>Gokaslan</a:t>
            </a:r>
            <a:r>
              <a:rPr lang="en-US" sz="1600" b="0" i="0" dirty="0">
                <a:solidFill>
                  <a:srgbClr val="222222"/>
                </a:solidFill>
                <a:effectLst/>
                <a:latin typeface="Arial" panose="020B0604020202020204" pitchFamily="34" charset="0"/>
              </a:rPr>
              <a:t>, A., Clegg, A., </a:t>
            </a:r>
            <a:r>
              <a:rPr lang="en-US" sz="1600" b="0" i="0" dirty="0" err="1">
                <a:solidFill>
                  <a:srgbClr val="222222"/>
                </a:solidFill>
                <a:effectLst/>
                <a:latin typeface="Arial" panose="020B0604020202020204" pitchFamily="34" charset="0"/>
              </a:rPr>
              <a:t>Wijmans</a:t>
            </a:r>
            <a:r>
              <a:rPr lang="en-US" sz="1600" b="0" i="0" dirty="0">
                <a:solidFill>
                  <a:srgbClr val="222222"/>
                </a:solidFill>
                <a:effectLst/>
                <a:latin typeface="Arial" panose="020B0604020202020204" pitchFamily="34" charset="0"/>
              </a:rPr>
              <a:t>, E., Lee, S., ... &amp; Batra, D. (2020). </a:t>
            </a:r>
            <a:r>
              <a:rPr lang="en-US" sz="1600" b="1" i="0" dirty="0">
                <a:solidFill>
                  <a:srgbClr val="222222"/>
                </a:solidFill>
                <a:effectLst/>
                <a:latin typeface="Arial" panose="020B0604020202020204" pitchFamily="34" charset="0"/>
              </a:rPr>
              <a:t>Sim2Real predictivity: Does evaluation in simulation predict real-world performance?</a:t>
            </a:r>
            <a:r>
              <a:rPr lang="en-US" sz="1600" b="0" i="0" dirty="0">
                <a:solidFill>
                  <a:srgbClr val="222222"/>
                </a:solidFill>
                <a:effectLst/>
                <a:latin typeface="Arial" panose="020B0604020202020204" pitchFamily="34" charset="0"/>
              </a:rPr>
              <a:t>. </a:t>
            </a:r>
            <a:r>
              <a:rPr lang="en-US" sz="1600" b="0" i="1" dirty="0">
                <a:solidFill>
                  <a:srgbClr val="222222"/>
                </a:solidFill>
                <a:effectLst/>
                <a:latin typeface="Arial" panose="020B0604020202020204" pitchFamily="34" charset="0"/>
              </a:rPr>
              <a:t>IEEE Robotics and Automation Letters</a:t>
            </a:r>
            <a:r>
              <a:rPr lang="en-US" sz="1600" b="0" i="0" dirty="0">
                <a:solidFill>
                  <a:srgbClr val="222222"/>
                </a:solidFill>
                <a:effectLst/>
                <a:latin typeface="Arial" panose="020B0604020202020204" pitchFamily="34" charset="0"/>
              </a:rPr>
              <a:t>, </a:t>
            </a:r>
            <a:r>
              <a:rPr lang="en-US" sz="1600" b="0" i="1" dirty="0">
                <a:solidFill>
                  <a:srgbClr val="222222"/>
                </a:solidFill>
                <a:effectLst/>
                <a:latin typeface="Arial" panose="020B0604020202020204" pitchFamily="34" charset="0"/>
              </a:rPr>
              <a:t>5</a:t>
            </a:r>
            <a:r>
              <a:rPr lang="en-US" sz="1600" b="0" i="0" dirty="0">
                <a:solidFill>
                  <a:srgbClr val="222222"/>
                </a:solidFill>
                <a:effectLst/>
                <a:latin typeface="Arial" panose="020B0604020202020204" pitchFamily="34" charset="0"/>
              </a:rPr>
              <a:t>(4), 6670-6677.</a:t>
            </a:r>
          </a:p>
          <a:p>
            <a:r>
              <a:rPr lang="en-US" sz="1600" b="0" i="0" dirty="0">
                <a:solidFill>
                  <a:srgbClr val="222222"/>
                </a:solidFill>
                <a:effectLst/>
                <a:latin typeface="Arial" panose="020B0604020202020204" pitchFamily="34" charset="0"/>
              </a:rPr>
              <a:t>Balaji, B., Mallya, S., </a:t>
            </a:r>
            <a:r>
              <a:rPr lang="en-US" sz="1600" b="0" i="0" dirty="0" err="1">
                <a:solidFill>
                  <a:srgbClr val="222222"/>
                </a:solidFill>
                <a:effectLst/>
                <a:latin typeface="Arial" panose="020B0604020202020204" pitchFamily="34" charset="0"/>
              </a:rPr>
              <a:t>Genc</a:t>
            </a:r>
            <a:r>
              <a:rPr lang="en-US" sz="1600" b="0" i="0" dirty="0">
                <a:solidFill>
                  <a:srgbClr val="222222"/>
                </a:solidFill>
                <a:effectLst/>
                <a:latin typeface="Arial" panose="020B0604020202020204" pitchFamily="34" charset="0"/>
              </a:rPr>
              <a:t>, S., Gupta, S., Dirac, L., </a:t>
            </a:r>
            <a:r>
              <a:rPr lang="en-US" sz="1600" b="0" i="0" dirty="0" err="1">
                <a:solidFill>
                  <a:srgbClr val="222222"/>
                </a:solidFill>
                <a:effectLst/>
                <a:latin typeface="Arial" panose="020B0604020202020204" pitchFamily="34" charset="0"/>
              </a:rPr>
              <a:t>Khare</a:t>
            </a:r>
            <a:r>
              <a:rPr lang="en-US" sz="1600" b="0" i="0" dirty="0">
                <a:solidFill>
                  <a:srgbClr val="222222"/>
                </a:solidFill>
                <a:effectLst/>
                <a:latin typeface="Arial" panose="020B0604020202020204" pitchFamily="34" charset="0"/>
              </a:rPr>
              <a:t>, V., ... &amp; </a:t>
            </a:r>
            <a:r>
              <a:rPr lang="en-US" sz="1600" b="0" i="0" dirty="0" err="1">
                <a:solidFill>
                  <a:srgbClr val="222222"/>
                </a:solidFill>
                <a:effectLst/>
                <a:latin typeface="Arial" panose="020B0604020202020204" pitchFamily="34" charset="0"/>
              </a:rPr>
              <a:t>Karuppasamy</a:t>
            </a:r>
            <a:r>
              <a:rPr lang="en-US" sz="1600" b="0" i="0" dirty="0">
                <a:solidFill>
                  <a:srgbClr val="222222"/>
                </a:solidFill>
                <a:effectLst/>
                <a:latin typeface="Arial" panose="020B0604020202020204" pitchFamily="34" charset="0"/>
              </a:rPr>
              <a:t>, D. (2019</a:t>
            </a:r>
            <a:r>
              <a:rPr lang="en-US" sz="1600" b="1" i="0" dirty="0">
                <a:solidFill>
                  <a:srgbClr val="222222"/>
                </a:solidFill>
                <a:effectLst/>
                <a:latin typeface="Arial" panose="020B0604020202020204" pitchFamily="34" charset="0"/>
              </a:rPr>
              <a:t>). </a:t>
            </a:r>
            <a:r>
              <a:rPr lang="en-US" sz="1600" b="1" i="0" dirty="0" err="1">
                <a:solidFill>
                  <a:srgbClr val="222222"/>
                </a:solidFill>
                <a:effectLst/>
                <a:latin typeface="Arial" panose="020B0604020202020204" pitchFamily="34" charset="0"/>
              </a:rPr>
              <a:t>Deepracer</a:t>
            </a:r>
            <a:r>
              <a:rPr lang="en-US" sz="1600" b="1" i="0" dirty="0">
                <a:solidFill>
                  <a:srgbClr val="222222"/>
                </a:solidFill>
                <a:effectLst/>
                <a:latin typeface="Arial" panose="020B0604020202020204" pitchFamily="34" charset="0"/>
              </a:rPr>
              <a:t>: Educational autonomous racing platform for experimentation with sim2real reinforcement learning</a:t>
            </a:r>
            <a:r>
              <a:rPr lang="en-US" sz="1600" b="0" i="0" dirty="0">
                <a:solidFill>
                  <a:srgbClr val="222222"/>
                </a:solidFill>
                <a:effectLst/>
                <a:latin typeface="Arial" panose="020B0604020202020204" pitchFamily="34" charset="0"/>
              </a:rPr>
              <a:t>. </a:t>
            </a:r>
            <a:r>
              <a:rPr lang="en-US" sz="1600" b="0" i="1" dirty="0" err="1">
                <a:solidFill>
                  <a:srgbClr val="222222"/>
                </a:solidFill>
                <a:effectLst/>
                <a:latin typeface="Arial" panose="020B0604020202020204" pitchFamily="34" charset="0"/>
              </a:rPr>
              <a:t>arXiv</a:t>
            </a:r>
            <a:r>
              <a:rPr lang="en-US" sz="1600" b="0" i="1" dirty="0">
                <a:solidFill>
                  <a:srgbClr val="222222"/>
                </a:solidFill>
                <a:effectLst/>
                <a:latin typeface="Arial" panose="020B0604020202020204" pitchFamily="34" charset="0"/>
              </a:rPr>
              <a:t> preprint arXiv:1911.01562</a:t>
            </a:r>
            <a:r>
              <a:rPr lang="en-US" sz="1600" b="0" i="0" dirty="0">
                <a:solidFill>
                  <a:srgbClr val="222222"/>
                </a:solidFill>
                <a:effectLst/>
                <a:latin typeface="Arial" panose="020B0604020202020204" pitchFamily="34" charset="0"/>
              </a:rPr>
              <a:t>.</a:t>
            </a:r>
          </a:p>
        </p:txBody>
      </p:sp>
      <p:sp>
        <p:nvSpPr>
          <p:cNvPr id="4" name="TextBox 3">
            <a:extLst>
              <a:ext uri="{FF2B5EF4-FFF2-40B4-BE49-F238E27FC236}">
                <a16:creationId xmlns:a16="http://schemas.microsoft.com/office/drawing/2014/main" id="{33BE7D7F-AC40-4D26-9336-90B0F41BF4C9}"/>
              </a:ext>
            </a:extLst>
          </p:cNvPr>
          <p:cNvSpPr txBox="1"/>
          <p:nvPr/>
        </p:nvSpPr>
        <p:spPr bwMode="gray">
          <a:xfrm>
            <a:off x="3415325" y="1684160"/>
            <a:ext cx="7940429" cy="369332"/>
          </a:xfrm>
          <a:prstGeom prst="rect">
            <a:avLst/>
          </a:prstGeom>
          <a:solidFill>
            <a:schemeClr val="accent3">
              <a:lumMod val="60000"/>
              <a:lumOff val="40000"/>
            </a:schemeClr>
          </a:solidFill>
          <a:ln>
            <a:solidFill>
              <a:schemeClr val="accent3">
                <a:lumMod val="50000"/>
              </a:schemeClr>
            </a:solidFill>
          </a:ln>
        </p:spPr>
        <p:txBody>
          <a:bodyPr wrap="square">
            <a:spAutoFit/>
          </a:bodyPr>
          <a:lstStyle/>
          <a:p>
            <a:pPr algn="ctr"/>
            <a:r>
              <a:rPr lang="en-US" b="1" dirty="0"/>
              <a:t>How to prevent catastrophic forgetting in sim2real</a:t>
            </a:r>
            <a:endParaRPr lang="en-US" dirty="0"/>
          </a:p>
        </p:txBody>
      </p:sp>
      <p:pic>
        <p:nvPicPr>
          <p:cNvPr id="6" name="Picture 5">
            <a:extLst>
              <a:ext uri="{FF2B5EF4-FFF2-40B4-BE49-F238E27FC236}">
                <a16:creationId xmlns:a16="http://schemas.microsoft.com/office/drawing/2014/main" id="{6CB9FCBF-4D20-4A30-934C-5C09CCFB3F06}"/>
              </a:ext>
            </a:extLst>
          </p:cNvPr>
          <p:cNvPicPr>
            <a:picLocks noChangeAspect="1"/>
          </p:cNvPicPr>
          <p:nvPr/>
        </p:nvPicPr>
        <p:blipFill>
          <a:blip r:embed="rId2"/>
          <a:stretch>
            <a:fillRect/>
          </a:stretch>
        </p:blipFill>
        <p:spPr>
          <a:xfrm>
            <a:off x="7612185" y="2481570"/>
            <a:ext cx="3549021" cy="1894860"/>
          </a:xfrm>
          <a:prstGeom prst="rect">
            <a:avLst/>
          </a:prstGeom>
          <a:ln>
            <a:solidFill>
              <a:schemeClr val="accent3">
                <a:lumMod val="50000"/>
              </a:schemeClr>
            </a:solidFill>
          </a:ln>
        </p:spPr>
      </p:pic>
    </p:spTree>
    <p:extLst>
      <p:ext uri="{BB962C8B-B14F-4D97-AF65-F5344CB8AC3E}">
        <p14:creationId xmlns:p14="http://schemas.microsoft.com/office/powerpoint/2010/main" val="25938394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8CBFF-0157-4F46-BA09-2E0740AE8DBF}"/>
              </a:ext>
            </a:extLst>
          </p:cNvPr>
          <p:cNvSpPr>
            <a:spLocks noGrp="1"/>
          </p:cNvSpPr>
          <p:nvPr>
            <p:ph type="title"/>
          </p:nvPr>
        </p:nvSpPr>
        <p:spPr/>
        <p:txBody>
          <a:bodyPr/>
          <a:lstStyle/>
          <a:p>
            <a:r>
              <a:rPr lang="en-US" dirty="0"/>
              <a:t>Preliminary Work-Packages</a:t>
            </a:r>
          </a:p>
        </p:txBody>
      </p:sp>
      <p:sp>
        <p:nvSpPr>
          <p:cNvPr id="3" name="Content Placeholder 2">
            <a:extLst>
              <a:ext uri="{FF2B5EF4-FFF2-40B4-BE49-F238E27FC236}">
                <a16:creationId xmlns:a16="http://schemas.microsoft.com/office/drawing/2014/main" id="{A3D61C00-2676-49F3-820E-54CB294C68D4}"/>
              </a:ext>
            </a:extLst>
          </p:cNvPr>
          <p:cNvSpPr>
            <a:spLocks noGrp="1"/>
          </p:cNvSpPr>
          <p:nvPr>
            <p:ph idx="1"/>
          </p:nvPr>
        </p:nvSpPr>
        <p:spPr>
          <a:xfrm>
            <a:off x="478369" y="1213308"/>
            <a:ext cx="11473384" cy="5387629"/>
          </a:xfrm>
        </p:spPr>
        <p:txBody>
          <a:bodyPr/>
          <a:lstStyle/>
          <a:p>
            <a:r>
              <a:rPr lang="en-US" b="1" dirty="0"/>
              <a:t>1- Hidden Markov Model</a:t>
            </a:r>
          </a:p>
          <a:p>
            <a:r>
              <a:rPr lang="en-US" dirty="0"/>
              <a:t>Study how to move the HMM implemented in the Python side to the Java side</a:t>
            </a:r>
          </a:p>
          <a:p>
            <a:r>
              <a:rPr lang="en-US" b="1" dirty="0"/>
              <a:t>2- Failure Inject Mechanism</a:t>
            </a:r>
          </a:p>
          <a:p>
            <a:r>
              <a:rPr lang="en-US" dirty="0"/>
              <a:t>Study how to generate failure injects that reflect that failure propagation patterns</a:t>
            </a:r>
          </a:p>
          <a:p>
            <a:r>
              <a:rPr lang="en-US" b="1" dirty="0"/>
              <a:t>3- Reinforcement Learning</a:t>
            </a:r>
          </a:p>
          <a:p>
            <a:r>
              <a:rPr lang="en-US" dirty="0"/>
              <a:t>Study how to replace the Supervised Learning controller (Regression) with a Self-Supervised One (RL)</a:t>
            </a:r>
          </a:p>
          <a:p>
            <a:r>
              <a:rPr lang="en-US" b="1" dirty="0"/>
              <a:t>4- Monitoring</a:t>
            </a:r>
          </a:p>
          <a:p>
            <a:r>
              <a:rPr lang="en-US" dirty="0"/>
              <a:t>Study how to visualize the utility, risk, and mechanism gap between the Real and Simulated (Digital-Twin)</a:t>
            </a:r>
          </a:p>
          <a:p>
            <a:r>
              <a:rPr lang="en-US" b="1" dirty="0"/>
              <a:t>5- Adversarial Tests </a:t>
            </a:r>
          </a:p>
          <a:p>
            <a:r>
              <a:rPr lang="en-US" dirty="0"/>
              <a:t>Study how to generate stress tests that show how policies that have equivalent predictive outcome at training present distinct outcomes at adversarial test sets</a:t>
            </a:r>
          </a:p>
        </p:txBody>
      </p:sp>
    </p:spTree>
    <p:extLst>
      <p:ext uri="{BB962C8B-B14F-4D97-AF65-F5344CB8AC3E}">
        <p14:creationId xmlns:p14="http://schemas.microsoft.com/office/powerpoint/2010/main" val="33048935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478369" y="933991"/>
            <a:ext cx="11474451" cy="5592813"/>
          </a:xfrm>
        </p:spPr>
        <p:txBody>
          <a:bodyPr/>
          <a:lstStyle/>
          <a:p>
            <a:pPr marL="0" indent="0">
              <a:buNone/>
            </a:pPr>
            <a:r>
              <a:rPr lang="en-US" b="1" dirty="0"/>
              <a:t>1- Under-specification Problem </a:t>
            </a:r>
          </a:p>
          <a:p>
            <a:pPr marL="0" indent="0">
              <a:buNone/>
            </a:pPr>
            <a:r>
              <a:rPr lang="en-US" u="sng" dirty="0"/>
              <a:t>Goal</a:t>
            </a:r>
            <a:r>
              <a:rPr lang="en-US" dirty="0"/>
              <a:t>: Show that different prediction models solve the task well for testing data, however, perform very differently in two distinct situations:</a:t>
            </a:r>
          </a:p>
          <a:p>
            <a:pPr marL="238694" lvl="1" indent="0">
              <a:buNone/>
            </a:pPr>
            <a:r>
              <a:rPr lang="en-US" b="1" dirty="0"/>
              <a:t>1.1</a:t>
            </a:r>
            <a:r>
              <a:rPr lang="en-US" dirty="0"/>
              <a:t> distinct hyper-parameters (prior knowledge) </a:t>
            </a:r>
          </a:p>
          <a:p>
            <a:pPr marL="238694" lvl="1" indent="0">
              <a:buNone/>
            </a:pPr>
            <a:r>
              <a:rPr lang="en-US" b="1" dirty="0"/>
              <a:t>1.2</a:t>
            </a:r>
            <a:r>
              <a:rPr lang="en-US" dirty="0"/>
              <a:t> out-of-distribution data (distribution shifts)</a:t>
            </a:r>
          </a:p>
          <a:p>
            <a:pPr marL="0" indent="0">
              <a:buNone/>
            </a:pPr>
            <a:r>
              <a:rPr lang="en-US" b="1" dirty="0"/>
              <a:t>2- Value-at-Risk Problem </a:t>
            </a:r>
          </a:p>
          <a:p>
            <a:pPr marL="0" indent="0">
              <a:buNone/>
            </a:pPr>
            <a:r>
              <a:rPr lang="en-US" u="sng" dirty="0"/>
              <a:t>Goal</a:t>
            </a:r>
            <a:r>
              <a:rPr lang="en-US" dirty="0"/>
              <a:t>: Show different rates of synchronization between Production and Simulation can lead to:</a:t>
            </a:r>
          </a:p>
          <a:p>
            <a:pPr marL="238694" lvl="1" indent="0">
              <a:buNone/>
            </a:pPr>
            <a:r>
              <a:rPr lang="en-US" b="1" dirty="0"/>
              <a:t>2.1</a:t>
            </a:r>
            <a:r>
              <a:rPr lang="en-US" dirty="0"/>
              <a:t> excessive cost of training and redeployment</a:t>
            </a:r>
          </a:p>
          <a:p>
            <a:pPr marL="238694" lvl="1" indent="0">
              <a:buNone/>
            </a:pPr>
            <a:r>
              <a:rPr lang="en-US" b="1" dirty="0"/>
              <a:t>2.2</a:t>
            </a:r>
            <a:r>
              <a:rPr lang="en-US" dirty="0"/>
              <a:t> increase in the risk of under-performance</a:t>
            </a:r>
          </a:p>
          <a:p>
            <a:pPr marL="0" indent="0">
              <a:buNone/>
            </a:pPr>
            <a:r>
              <a:rPr lang="en-US" b="1" dirty="0"/>
              <a:t>3- Learning to Synchronize Problem</a:t>
            </a:r>
          </a:p>
          <a:p>
            <a:pPr marL="0" indent="0">
              <a:buNone/>
            </a:pPr>
            <a:r>
              <a:rPr lang="en-US" u="sng" dirty="0"/>
              <a:t>Goal</a:t>
            </a:r>
            <a:r>
              <a:rPr lang="en-US" dirty="0"/>
              <a:t>: Show that different strategies to learn when to train and redeploy require:</a:t>
            </a:r>
          </a:p>
          <a:p>
            <a:pPr marL="238694" lvl="1" indent="0">
              <a:buNone/>
            </a:pPr>
            <a:r>
              <a:rPr lang="en-US" b="1" dirty="0"/>
              <a:t>3.1</a:t>
            </a:r>
            <a:r>
              <a:rPr lang="en-US" dirty="0"/>
              <a:t> more data to achieve an average value-at-risk</a:t>
            </a:r>
          </a:p>
          <a:p>
            <a:pPr marL="238694" lvl="1" indent="0">
              <a:buNone/>
            </a:pPr>
            <a:r>
              <a:rPr lang="en-US" b="1" dirty="0"/>
              <a:t>3.2</a:t>
            </a:r>
            <a:r>
              <a:rPr lang="en-US" dirty="0"/>
              <a:t> longer time to converge</a:t>
            </a:r>
            <a:endParaRPr lang="en-US" b="1" dirty="0"/>
          </a:p>
        </p:txBody>
      </p:sp>
      <p:sp>
        <p:nvSpPr>
          <p:cNvPr id="4" name="Title 3"/>
          <p:cNvSpPr>
            <a:spLocks noGrp="1"/>
          </p:cNvSpPr>
          <p:nvPr>
            <p:ph type="title"/>
          </p:nvPr>
        </p:nvSpPr>
        <p:spPr/>
        <p:txBody>
          <a:bodyPr/>
          <a:lstStyle/>
          <a:p>
            <a:r>
              <a:rPr lang="de-DE" dirty="0"/>
              <a:t>Project Goals - Research Problems</a:t>
            </a:r>
          </a:p>
        </p:txBody>
      </p:sp>
      <p:sp>
        <p:nvSpPr>
          <p:cNvPr id="9" name="Slide Number Placeholder 8">
            <a:extLst>
              <a:ext uri="{FF2B5EF4-FFF2-40B4-BE49-F238E27FC236}">
                <a16:creationId xmlns:a16="http://schemas.microsoft.com/office/drawing/2014/main" id="{10DD480C-87FD-4965-9C49-9EABB5D74124}"/>
              </a:ext>
            </a:extLst>
          </p:cNvPr>
          <p:cNvSpPr>
            <a:spLocks noGrp="1"/>
          </p:cNvSpPr>
          <p:nvPr>
            <p:ph type="sldNum" sz="quarter" idx="16"/>
          </p:nvPr>
        </p:nvSpPr>
        <p:spPr/>
        <p:txBody>
          <a:bodyPr/>
          <a:lstStyle/>
          <a:p>
            <a:fld id="{B6764590-B09C-4C10-8479-FDA70719B682}" type="slidenum">
              <a:rPr lang="de-DE" smtClean="0"/>
              <a:t>22</a:t>
            </a:fld>
            <a:endParaRPr lang="de-DE"/>
          </a:p>
        </p:txBody>
      </p:sp>
      <p:sp>
        <p:nvSpPr>
          <p:cNvPr id="5" name="TextBox 4">
            <a:extLst>
              <a:ext uri="{FF2B5EF4-FFF2-40B4-BE49-F238E27FC236}">
                <a16:creationId xmlns:a16="http://schemas.microsoft.com/office/drawing/2014/main" id="{3C73EE5F-2933-4659-8423-DB9846E1E022}"/>
              </a:ext>
            </a:extLst>
          </p:cNvPr>
          <p:cNvSpPr txBox="1"/>
          <p:nvPr/>
        </p:nvSpPr>
        <p:spPr bwMode="gray">
          <a:xfrm>
            <a:off x="3993664" y="3059668"/>
            <a:ext cx="2379169" cy="369332"/>
          </a:xfrm>
          <a:prstGeom prst="rect">
            <a:avLst/>
          </a:prstGeom>
          <a:solidFill>
            <a:schemeClr val="accent3">
              <a:lumMod val="60000"/>
              <a:lumOff val="40000"/>
            </a:schemeClr>
          </a:solidFill>
        </p:spPr>
        <p:txBody>
          <a:bodyPr wrap="square">
            <a:spAutoFit/>
          </a:bodyPr>
          <a:lstStyle/>
          <a:p>
            <a:pPr algn="ctr"/>
            <a:r>
              <a:rPr lang="en-US" b="1" dirty="0"/>
              <a:t>Sim2Real</a:t>
            </a:r>
            <a:endParaRPr lang="en-US" dirty="0"/>
          </a:p>
        </p:txBody>
      </p:sp>
      <p:sp>
        <p:nvSpPr>
          <p:cNvPr id="6" name="TextBox 5">
            <a:extLst>
              <a:ext uri="{FF2B5EF4-FFF2-40B4-BE49-F238E27FC236}">
                <a16:creationId xmlns:a16="http://schemas.microsoft.com/office/drawing/2014/main" id="{33A65BE9-19A9-4A0B-9CE3-FAE03417D500}"/>
              </a:ext>
            </a:extLst>
          </p:cNvPr>
          <p:cNvSpPr txBox="1"/>
          <p:nvPr/>
        </p:nvSpPr>
        <p:spPr bwMode="gray">
          <a:xfrm>
            <a:off x="5353537" y="4818418"/>
            <a:ext cx="2379169" cy="369332"/>
          </a:xfrm>
          <a:prstGeom prst="rect">
            <a:avLst/>
          </a:prstGeom>
          <a:solidFill>
            <a:schemeClr val="accent3">
              <a:lumMod val="60000"/>
              <a:lumOff val="40000"/>
            </a:schemeClr>
          </a:solidFill>
        </p:spPr>
        <p:txBody>
          <a:bodyPr wrap="square">
            <a:spAutoFit/>
          </a:bodyPr>
          <a:lstStyle/>
          <a:p>
            <a:pPr algn="ctr"/>
            <a:r>
              <a:rPr lang="en-US" b="1" dirty="0"/>
              <a:t>Feedback Loop</a:t>
            </a:r>
            <a:endParaRPr lang="en-US" dirty="0"/>
          </a:p>
        </p:txBody>
      </p:sp>
      <p:sp>
        <p:nvSpPr>
          <p:cNvPr id="7" name="TextBox 6">
            <a:extLst>
              <a:ext uri="{FF2B5EF4-FFF2-40B4-BE49-F238E27FC236}">
                <a16:creationId xmlns:a16="http://schemas.microsoft.com/office/drawing/2014/main" id="{1648DB62-1792-4272-8D68-4F57A2270702}"/>
              </a:ext>
            </a:extLst>
          </p:cNvPr>
          <p:cNvSpPr txBox="1"/>
          <p:nvPr/>
        </p:nvSpPr>
        <p:spPr bwMode="gray">
          <a:xfrm>
            <a:off x="4689228" y="933991"/>
            <a:ext cx="2379169" cy="369332"/>
          </a:xfrm>
          <a:prstGeom prst="rect">
            <a:avLst/>
          </a:prstGeom>
          <a:solidFill>
            <a:schemeClr val="accent3">
              <a:lumMod val="60000"/>
              <a:lumOff val="40000"/>
            </a:schemeClr>
          </a:solidFill>
        </p:spPr>
        <p:txBody>
          <a:bodyPr wrap="square">
            <a:spAutoFit/>
          </a:bodyPr>
          <a:lstStyle/>
          <a:p>
            <a:pPr algn="ctr"/>
            <a:r>
              <a:rPr lang="en-US" b="1" dirty="0"/>
              <a:t>Simulation</a:t>
            </a:r>
            <a:endParaRPr lang="en-US" dirty="0"/>
          </a:p>
        </p:txBody>
      </p:sp>
    </p:spTree>
    <p:extLst>
      <p:ext uri="{BB962C8B-B14F-4D97-AF65-F5344CB8AC3E}">
        <p14:creationId xmlns:p14="http://schemas.microsoft.com/office/powerpoint/2010/main" val="12048458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E82C1-1BC4-4AA1-8ADD-0A99385C2F63}"/>
              </a:ext>
            </a:extLst>
          </p:cNvPr>
          <p:cNvSpPr>
            <a:spLocks noGrp="1"/>
          </p:cNvSpPr>
          <p:nvPr>
            <p:ph type="title"/>
          </p:nvPr>
        </p:nvSpPr>
        <p:spPr>
          <a:xfrm>
            <a:off x="478369" y="144001"/>
            <a:ext cx="9169401" cy="514738"/>
          </a:xfrm>
        </p:spPr>
        <p:txBody>
          <a:bodyPr/>
          <a:lstStyle/>
          <a:p>
            <a:r>
              <a:rPr lang="en-US" sz="2400" dirty="0"/>
              <a:t>Concrete Problems in AI Safety: Wrong Means to an End</a:t>
            </a:r>
          </a:p>
        </p:txBody>
      </p:sp>
      <p:sp>
        <p:nvSpPr>
          <p:cNvPr id="3" name="Content Placeholder 2">
            <a:extLst>
              <a:ext uri="{FF2B5EF4-FFF2-40B4-BE49-F238E27FC236}">
                <a16:creationId xmlns:a16="http://schemas.microsoft.com/office/drawing/2014/main" id="{E10529FD-ED20-471E-8D39-A45668CDEC3C}"/>
              </a:ext>
            </a:extLst>
          </p:cNvPr>
          <p:cNvSpPr>
            <a:spLocks noGrp="1"/>
          </p:cNvSpPr>
          <p:nvPr>
            <p:ph idx="1"/>
          </p:nvPr>
        </p:nvSpPr>
        <p:spPr>
          <a:xfrm>
            <a:off x="478369" y="1213308"/>
            <a:ext cx="11473384" cy="3385286"/>
          </a:xfrm>
        </p:spPr>
        <p:txBody>
          <a:bodyPr/>
          <a:lstStyle/>
          <a:p>
            <a:pPr algn="l"/>
            <a:r>
              <a:rPr lang="en-US" sz="1800" b="1" i="0" u="none" strike="noStrike" baseline="0" dirty="0">
                <a:latin typeface="+mj-lt"/>
              </a:rPr>
              <a:t>Avoiding Negative Side Effects</a:t>
            </a:r>
            <a:r>
              <a:rPr lang="en-US" sz="1800" b="0" i="0" u="none" strike="noStrike" baseline="0" dirty="0">
                <a:latin typeface="+mj-lt"/>
              </a:rPr>
              <a:t>: How can we ensure that our cleaning robot will not disturb the environment in negative ways while pursuing its goals. Knocking over a vase because it can clean faster by doing so? </a:t>
            </a:r>
            <a:r>
              <a:rPr lang="en-US" sz="1800" b="1" i="0" u="none" strike="noStrike" baseline="0" dirty="0">
                <a:latin typeface="+mj-lt"/>
              </a:rPr>
              <a:t>Can we do this without manually specifying everything the robot should not disturb?</a:t>
            </a:r>
          </a:p>
          <a:p>
            <a:pPr algn="l"/>
            <a:endParaRPr lang="en-US" sz="1800" b="1" i="0" u="none" strike="noStrike" baseline="0" dirty="0">
              <a:latin typeface="+mj-lt"/>
            </a:endParaRPr>
          </a:p>
          <a:p>
            <a:pPr marL="285750" indent="-285750">
              <a:buFont typeface="Arial" panose="020B0604020202020204" pitchFamily="34" charset="0"/>
              <a:buChar char="•"/>
            </a:pPr>
            <a:r>
              <a:rPr lang="en-US" sz="1800" b="1" i="1" dirty="0" err="1">
                <a:latin typeface="+mj-lt"/>
              </a:rPr>
              <a:t>mRubis</a:t>
            </a:r>
            <a:r>
              <a:rPr lang="en-US" sz="1800" b="1" i="1" dirty="0">
                <a:latin typeface="+mj-lt"/>
              </a:rPr>
              <a:t>: </a:t>
            </a:r>
            <a:r>
              <a:rPr lang="en-US" sz="1800" i="1" dirty="0">
                <a:latin typeface="+mj-lt"/>
              </a:rPr>
              <a:t>While optimizing for risk, make myopic decisions only based on average utility, ignoring the shape of the distribution, which might render some components riskier to fix than others.</a:t>
            </a:r>
            <a:endParaRPr lang="en-US" sz="1800" b="1" i="0" u="none" strike="noStrike" baseline="0" dirty="0">
              <a:latin typeface="+mj-lt"/>
            </a:endParaRPr>
          </a:p>
          <a:p>
            <a:pPr algn="l"/>
            <a:r>
              <a:rPr lang="en-US" sz="1800" i="1" dirty="0">
                <a:latin typeface="+mj-lt"/>
              </a:rPr>
              <a:t>.</a:t>
            </a:r>
            <a:endParaRPr lang="en-US" sz="1800" b="0" i="0" u="none" strike="noStrike" baseline="0" dirty="0">
              <a:latin typeface="+mj-lt"/>
            </a:endParaRPr>
          </a:p>
        </p:txBody>
      </p:sp>
      <p:sp>
        <p:nvSpPr>
          <p:cNvPr id="5" name="TextBox 4">
            <a:extLst>
              <a:ext uri="{FF2B5EF4-FFF2-40B4-BE49-F238E27FC236}">
                <a16:creationId xmlns:a16="http://schemas.microsoft.com/office/drawing/2014/main" id="{C9E363AA-6D7D-4B6D-B4C4-53D7DE4B9716}"/>
              </a:ext>
            </a:extLst>
          </p:cNvPr>
          <p:cNvSpPr txBox="1"/>
          <p:nvPr/>
        </p:nvSpPr>
        <p:spPr bwMode="gray">
          <a:xfrm>
            <a:off x="0" y="6499941"/>
            <a:ext cx="5619262" cy="307777"/>
          </a:xfrm>
          <a:prstGeom prst="rect">
            <a:avLst/>
          </a:prstGeom>
          <a:noFill/>
        </p:spPr>
        <p:txBody>
          <a:bodyPr wrap="square">
            <a:spAutoFit/>
          </a:bodyPr>
          <a:lstStyle/>
          <a:p>
            <a:r>
              <a:rPr lang="en-US" sz="1400" u="sng" dirty="0"/>
              <a:t>source</a:t>
            </a:r>
            <a:r>
              <a:rPr lang="en-US" sz="1400" dirty="0"/>
              <a:t>: </a:t>
            </a:r>
            <a:r>
              <a:rPr lang="en-US" sz="1400" dirty="0" err="1"/>
              <a:t>Amodei</a:t>
            </a:r>
            <a:r>
              <a:rPr lang="en-US" sz="1400" dirty="0"/>
              <a:t> et al., 2016, Concrete Problems in AI Safety</a:t>
            </a:r>
          </a:p>
        </p:txBody>
      </p:sp>
    </p:spTree>
    <p:extLst>
      <p:ext uri="{BB962C8B-B14F-4D97-AF65-F5344CB8AC3E}">
        <p14:creationId xmlns:p14="http://schemas.microsoft.com/office/powerpoint/2010/main" val="658793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E82C1-1BC4-4AA1-8ADD-0A99385C2F63}"/>
              </a:ext>
            </a:extLst>
          </p:cNvPr>
          <p:cNvSpPr>
            <a:spLocks noGrp="1"/>
          </p:cNvSpPr>
          <p:nvPr>
            <p:ph type="title"/>
          </p:nvPr>
        </p:nvSpPr>
        <p:spPr>
          <a:xfrm>
            <a:off x="478369" y="144001"/>
            <a:ext cx="9169401" cy="514738"/>
          </a:xfrm>
        </p:spPr>
        <p:txBody>
          <a:bodyPr/>
          <a:lstStyle/>
          <a:p>
            <a:r>
              <a:rPr lang="en-US" sz="2400" dirty="0"/>
              <a:t>Concrete Problems in AI Safety: Wrong Means to an End</a:t>
            </a:r>
          </a:p>
        </p:txBody>
      </p:sp>
      <p:sp>
        <p:nvSpPr>
          <p:cNvPr id="3" name="Content Placeholder 2">
            <a:extLst>
              <a:ext uri="{FF2B5EF4-FFF2-40B4-BE49-F238E27FC236}">
                <a16:creationId xmlns:a16="http://schemas.microsoft.com/office/drawing/2014/main" id="{E10529FD-ED20-471E-8D39-A45668CDEC3C}"/>
              </a:ext>
            </a:extLst>
          </p:cNvPr>
          <p:cNvSpPr>
            <a:spLocks noGrp="1"/>
          </p:cNvSpPr>
          <p:nvPr>
            <p:ph idx="1"/>
          </p:nvPr>
        </p:nvSpPr>
        <p:spPr>
          <a:xfrm>
            <a:off x="478369" y="1213308"/>
            <a:ext cx="11473384" cy="2936445"/>
          </a:xfrm>
        </p:spPr>
        <p:txBody>
          <a:bodyPr/>
          <a:lstStyle/>
          <a:p>
            <a:pPr algn="l"/>
            <a:r>
              <a:rPr lang="en-US" sz="1800" b="1" i="0" u="none" strike="noStrike" baseline="0" dirty="0">
                <a:latin typeface="+mj-lt"/>
              </a:rPr>
              <a:t>Avoiding Reward Hacking:</a:t>
            </a:r>
            <a:r>
              <a:rPr lang="en-US" sz="1800" b="0" i="0" u="none" strike="noStrike" baseline="0" dirty="0">
                <a:latin typeface="+mj-lt"/>
              </a:rPr>
              <a:t> How can we ensure that the cleaning robot won't game its reward function? For example, if we reward the robot for achieving an environment free of messes, it might disable its vision so that it won’t find any messes up or</a:t>
            </a:r>
            <a:r>
              <a:rPr lang="en-US" sz="1800" dirty="0">
                <a:latin typeface="+mj-lt"/>
              </a:rPr>
              <a:t> </a:t>
            </a:r>
            <a:r>
              <a:rPr lang="en-US" sz="1800" b="0" i="0" u="none" strike="noStrike" baseline="0" dirty="0">
                <a:latin typeface="+mj-lt"/>
              </a:rPr>
              <a:t>covers over messes with materials it can't see through, or simply hide when humans are around so they can’t see.</a:t>
            </a:r>
          </a:p>
          <a:p>
            <a:pPr algn="l"/>
            <a:endParaRPr lang="en-US" sz="1800" b="0" i="0" u="none" strike="noStrike" baseline="0" dirty="0">
              <a:latin typeface="+mj-lt"/>
            </a:endParaRPr>
          </a:p>
          <a:p>
            <a:pPr marL="285750" indent="-285750">
              <a:buFont typeface="Arial" panose="020B0604020202020204" pitchFamily="34" charset="0"/>
              <a:buChar char="•"/>
            </a:pPr>
            <a:r>
              <a:rPr lang="en-US" sz="1800" b="1" i="1" dirty="0" err="1">
                <a:latin typeface="+mj-lt"/>
              </a:rPr>
              <a:t>mRubis</a:t>
            </a:r>
            <a:r>
              <a:rPr lang="en-US" sz="1800" b="1" i="1" dirty="0">
                <a:latin typeface="+mj-lt"/>
              </a:rPr>
              <a:t>: </a:t>
            </a:r>
            <a:r>
              <a:rPr lang="en-US" sz="1800" i="1" dirty="0">
                <a:latin typeface="+mj-lt"/>
              </a:rPr>
              <a:t>While comparing the outcomes of multiple agents </a:t>
            </a:r>
            <a:r>
              <a:rPr lang="en-US" sz="1800" i="1" dirty="0" err="1">
                <a:latin typeface="+mj-lt"/>
              </a:rPr>
              <a:t>w.r.t.</a:t>
            </a:r>
            <a:r>
              <a:rPr lang="en-US" sz="1800" i="1" dirty="0">
                <a:latin typeface="+mj-lt"/>
              </a:rPr>
              <a:t> their cumulative reward, one agent might put the system on a state of constant repair because that would trigger more repair actions, hence more cumulative utility being produced.</a:t>
            </a:r>
            <a:endParaRPr lang="en-US" sz="1800" b="0" i="0" u="none" strike="noStrike" baseline="0" dirty="0">
              <a:latin typeface="+mj-lt"/>
            </a:endParaRPr>
          </a:p>
        </p:txBody>
      </p:sp>
      <p:sp>
        <p:nvSpPr>
          <p:cNvPr id="5" name="TextBox 4">
            <a:extLst>
              <a:ext uri="{FF2B5EF4-FFF2-40B4-BE49-F238E27FC236}">
                <a16:creationId xmlns:a16="http://schemas.microsoft.com/office/drawing/2014/main" id="{C9E363AA-6D7D-4B6D-B4C4-53D7DE4B9716}"/>
              </a:ext>
            </a:extLst>
          </p:cNvPr>
          <p:cNvSpPr txBox="1"/>
          <p:nvPr/>
        </p:nvSpPr>
        <p:spPr bwMode="gray">
          <a:xfrm>
            <a:off x="0" y="6499941"/>
            <a:ext cx="5619262" cy="307777"/>
          </a:xfrm>
          <a:prstGeom prst="rect">
            <a:avLst/>
          </a:prstGeom>
          <a:noFill/>
        </p:spPr>
        <p:txBody>
          <a:bodyPr wrap="square">
            <a:spAutoFit/>
          </a:bodyPr>
          <a:lstStyle/>
          <a:p>
            <a:r>
              <a:rPr lang="en-US" sz="1400" u="sng" dirty="0"/>
              <a:t>source</a:t>
            </a:r>
            <a:r>
              <a:rPr lang="en-US" sz="1400" dirty="0"/>
              <a:t>: </a:t>
            </a:r>
            <a:r>
              <a:rPr lang="en-US" sz="1400" dirty="0" err="1"/>
              <a:t>Amodei</a:t>
            </a:r>
            <a:r>
              <a:rPr lang="en-US" sz="1400" dirty="0"/>
              <a:t> et al., 2016, Concrete Problems in AI Safety</a:t>
            </a:r>
          </a:p>
        </p:txBody>
      </p:sp>
    </p:spTree>
    <p:extLst>
      <p:ext uri="{BB962C8B-B14F-4D97-AF65-F5344CB8AC3E}">
        <p14:creationId xmlns:p14="http://schemas.microsoft.com/office/powerpoint/2010/main" val="4072748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E82C1-1BC4-4AA1-8ADD-0A99385C2F63}"/>
              </a:ext>
            </a:extLst>
          </p:cNvPr>
          <p:cNvSpPr>
            <a:spLocks noGrp="1"/>
          </p:cNvSpPr>
          <p:nvPr>
            <p:ph type="title"/>
          </p:nvPr>
        </p:nvSpPr>
        <p:spPr>
          <a:xfrm>
            <a:off x="478369" y="144001"/>
            <a:ext cx="9572216" cy="514738"/>
          </a:xfrm>
        </p:spPr>
        <p:txBody>
          <a:bodyPr/>
          <a:lstStyle/>
          <a:p>
            <a:r>
              <a:rPr lang="en-US" sz="2400" dirty="0"/>
              <a:t>Concrete Problems in AI Safety: Prior Knowledge for Safety?</a:t>
            </a:r>
          </a:p>
        </p:txBody>
      </p:sp>
      <p:sp>
        <p:nvSpPr>
          <p:cNvPr id="3" name="Content Placeholder 2">
            <a:extLst>
              <a:ext uri="{FF2B5EF4-FFF2-40B4-BE49-F238E27FC236}">
                <a16:creationId xmlns:a16="http://schemas.microsoft.com/office/drawing/2014/main" id="{E10529FD-ED20-471E-8D39-A45668CDEC3C}"/>
              </a:ext>
            </a:extLst>
          </p:cNvPr>
          <p:cNvSpPr>
            <a:spLocks noGrp="1"/>
          </p:cNvSpPr>
          <p:nvPr>
            <p:ph idx="1"/>
          </p:nvPr>
        </p:nvSpPr>
        <p:spPr>
          <a:xfrm>
            <a:off x="478369" y="1213308"/>
            <a:ext cx="11473384" cy="4180375"/>
          </a:xfrm>
        </p:spPr>
        <p:txBody>
          <a:bodyPr/>
          <a:lstStyle/>
          <a:p>
            <a:r>
              <a:rPr lang="en-US" sz="1800" b="1" i="0" u="none" strike="noStrike" baseline="0" dirty="0">
                <a:latin typeface="+mj-lt"/>
              </a:rPr>
              <a:t>Scalable Oversight:</a:t>
            </a:r>
            <a:r>
              <a:rPr lang="en-US" sz="1800" b="0" i="0" u="none" strike="noStrike" baseline="0" dirty="0">
                <a:latin typeface="+mj-lt"/>
              </a:rPr>
              <a:t> How can we efficiently ensure that the cleaning robot respects aspects of the objective that are too expensive to be frequently evaluated during training? For instance, it should throw out things that are unlikely to belong to anyone but put aside things that might belong to someone (it should handle stray candy wrappers differently from stray cellphones). </a:t>
            </a:r>
            <a:r>
              <a:rPr lang="en-US" sz="1800" b="1" dirty="0">
                <a:latin typeface="+mj-lt"/>
              </a:rPr>
              <a:t>i.e.,</a:t>
            </a:r>
            <a:r>
              <a:rPr lang="en-US" sz="1800" b="1" i="0" u="none" strike="noStrike" baseline="0" dirty="0">
                <a:latin typeface="+mj-lt"/>
              </a:rPr>
              <a:t> can the robot find a way to do the right thing despite limited information?</a:t>
            </a:r>
          </a:p>
          <a:p>
            <a:endParaRPr lang="en-US" sz="1800" b="1" i="1" dirty="0">
              <a:latin typeface="+mj-lt"/>
            </a:endParaRPr>
          </a:p>
          <a:p>
            <a:pPr marL="285750" indent="-285750">
              <a:buFont typeface="Arial" panose="020B0604020202020204" pitchFamily="34" charset="0"/>
              <a:buChar char="•"/>
            </a:pPr>
            <a:r>
              <a:rPr lang="en-US" sz="1800" b="1" i="1" dirty="0" err="1">
                <a:latin typeface="+mj-lt"/>
              </a:rPr>
              <a:t>mRubis</a:t>
            </a:r>
            <a:r>
              <a:rPr lang="en-US" sz="1800" b="1" i="1" dirty="0">
                <a:latin typeface="+mj-lt"/>
              </a:rPr>
              <a:t>: </a:t>
            </a:r>
            <a:r>
              <a:rPr lang="en-US" sz="1800" i="1" dirty="0">
                <a:latin typeface="+mj-lt"/>
              </a:rPr>
              <a:t>While optimizing for reward adjusted to risk, how to correctly compute it for rare events? For instance, two real failures masking a third failure, or a cyclic dependency that can only be broken by a complete system restart.</a:t>
            </a:r>
            <a:endParaRPr lang="en-US" sz="1800" b="1" i="0" u="none" strike="noStrike" baseline="0" dirty="0">
              <a:latin typeface="+mj-lt"/>
            </a:endParaRPr>
          </a:p>
          <a:p>
            <a:endParaRPr lang="en-US" sz="1800" b="1" dirty="0">
              <a:latin typeface="+mj-lt"/>
            </a:endParaRPr>
          </a:p>
          <a:p>
            <a:endParaRPr lang="en-US" sz="1800" b="1" i="0" u="none" strike="noStrike" baseline="0" dirty="0">
              <a:latin typeface="+mj-lt"/>
            </a:endParaRPr>
          </a:p>
        </p:txBody>
      </p:sp>
      <p:sp>
        <p:nvSpPr>
          <p:cNvPr id="5" name="TextBox 4">
            <a:extLst>
              <a:ext uri="{FF2B5EF4-FFF2-40B4-BE49-F238E27FC236}">
                <a16:creationId xmlns:a16="http://schemas.microsoft.com/office/drawing/2014/main" id="{C9E363AA-6D7D-4B6D-B4C4-53D7DE4B9716}"/>
              </a:ext>
            </a:extLst>
          </p:cNvPr>
          <p:cNvSpPr txBox="1"/>
          <p:nvPr/>
        </p:nvSpPr>
        <p:spPr bwMode="gray">
          <a:xfrm>
            <a:off x="0" y="6499941"/>
            <a:ext cx="5619262" cy="307777"/>
          </a:xfrm>
          <a:prstGeom prst="rect">
            <a:avLst/>
          </a:prstGeom>
          <a:noFill/>
        </p:spPr>
        <p:txBody>
          <a:bodyPr wrap="square">
            <a:spAutoFit/>
          </a:bodyPr>
          <a:lstStyle/>
          <a:p>
            <a:r>
              <a:rPr lang="en-US" sz="1400" u="sng" dirty="0"/>
              <a:t>source</a:t>
            </a:r>
            <a:r>
              <a:rPr lang="en-US" sz="1400" dirty="0"/>
              <a:t>: </a:t>
            </a:r>
            <a:r>
              <a:rPr lang="en-US" sz="1400" dirty="0" err="1"/>
              <a:t>Amodei</a:t>
            </a:r>
            <a:r>
              <a:rPr lang="en-US" sz="1400" dirty="0"/>
              <a:t> et al., 2016, Concrete Problems in AI Safety</a:t>
            </a:r>
          </a:p>
        </p:txBody>
      </p:sp>
    </p:spTree>
    <p:extLst>
      <p:ext uri="{BB962C8B-B14F-4D97-AF65-F5344CB8AC3E}">
        <p14:creationId xmlns:p14="http://schemas.microsoft.com/office/powerpoint/2010/main" val="4137451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B3D8F-B872-4B6A-A62D-D749B90C69B4}"/>
              </a:ext>
            </a:extLst>
          </p:cNvPr>
          <p:cNvSpPr>
            <a:spLocks noGrp="1"/>
          </p:cNvSpPr>
          <p:nvPr>
            <p:ph type="title"/>
          </p:nvPr>
        </p:nvSpPr>
        <p:spPr/>
        <p:txBody>
          <a:bodyPr/>
          <a:lstStyle/>
          <a:p>
            <a:r>
              <a:rPr lang="en-US" dirty="0"/>
              <a:t>Concrete Problems in AI Safety – what is safe?</a:t>
            </a:r>
          </a:p>
        </p:txBody>
      </p:sp>
      <p:sp>
        <p:nvSpPr>
          <p:cNvPr id="3" name="Content Placeholder 2">
            <a:extLst>
              <a:ext uri="{FF2B5EF4-FFF2-40B4-BE49-F238E27FC236}">
                <a16:creationId xmlns:a16="http://schemas.microsoft.com/office/drawing/2014/main" id="{A96CCB4E-F0D7-4CE6-9795-E0C8A3E2C2EC}"/>
              </a:ext>
            </a:extLst>
          </p:cNvPr>
          <p:cNvSpPr>
            <a:spLocks noGrp="1"/>
          </p:cNvSpPr>
          <p:nvPr>
            <p:ph idx="1"/>
          </p:nvPr>
        </p:nvSpPr>
        <p:spPr>
          <a:xfrm>
            <a:off x="503446" y="1189861"/>
            <a:ext cx="11473384" cy="2590196"/>
          </a:xfrm>
        </p:spPr>
        <p:txBody>
          <a:bodyPr/>
          <a:lstStyle/>
          <a:p>
            <a:pPr algn="l"/>
            <a:r>
              <a:rPr lang="en-US" sz="1800" b="1" i="0" u="none" strike="noStrike" baseline="0" dirty="0">
                <a:latin typeface="+mj-lt"/>
              </a:rPr>
              <a:t>Safe Exploration:</a:t>
            </a:r>
            <a:r>
              <a:rPr lang="en-US" sz="1800" b="0" i="0" u="none" strike="noStrike" baseline="0" dirty="0">
                <a:latin typeface="+mj-lt"/>
              </a:rPr>
              <a:t> How do we ensure that the cleaning robot doesn't make exploratory moves with very bad repercussions? For example, the robot should experiment with mopping strategies, but putting a wet mop in an electrical outlet is a very bad idea.</a:t>
            </a:r>
          </a:p>
          <a:p>
            <a:pPr algn="l"/>
            <a:endParaRPr lang="en-US" sz="1800" dirty="0">
              <a:latin typeface="+mj-lt"/>
            </a:endParaRPr>
          </a:p>
          <a:p>
            <a:pPr marL="527044" lvl="1" indent="-285750">
              <a:buFont typeface="Arial" panose="020B0604020202020204" pitchFamily="34" charset="0"/>
              <a:buChar char="•"/>
            </a:pPr>
            <a:r>
              <a:rPr lang="en-US" sz="1800" b="1" i="1" dirty="0" err="1">
                <a:latin typeface="+mj-lt"/>
              </a:rPr>
              <a:t>mRubis</a:t>
            </a:r>
            <a:r>
              <a:rPr lang="en-US" sz="1800" b="1" i="1" dirty="0">
                <a:latin typeface="+mj-lt"/>
              </a:rPr>
              <a:t>: </a:t>
            </a:r>
            <a:r>
              <a:rPr lang="en-US" sz="1800" i="1" dirty="0">
                <a:latin typeface="+mj-lt"/>
              </a:rPr>
              <a:t>When optimizing for cost, make myopic decisions on number of component instances, which might cause frequent low response time and consequent crashes on depending components.</a:t>
            </a:r>
            <a:endParaRPr lang="en-US" sz="1800" b="0" i="1" u="none" strike="noStrike" baseline="0" dirty="0">
              <a:latin typeface="+mj-lt"/>
            </a:endParaRPr>
          </a:p>
        </p:txBody>
      </p:sp>
      <p:sp>
        <p:nvSpPr>
          <p:cNvPr id="4" name="TextBox 3">
            <a:extLst>
              <a:ext uri="{FF2B5EF4-FFF2-40B4-BE49-F238E27FC236}">
                <a16:creationId xmlns:a16="http://schemas.microsoft.com/office/drawing/2014/main" id="{5E3E6103-B724-43D0-82A3-8F327B03A12F}"/>
              </a:ext>
            </a:extLst>
          </p:cNvPr>
          <p:cNvSpPr txBox="1"/>
          <p:nvPr/>
        </p:nvSpPr>
        <p:spPr bwMode="gray">
          <a:xfrm>
            <a:off x="0" y="6499941"/>
            <a:ext cx="5619262" cy="307777"/>
          </a:xfrm>
          <a:prstGeom prst="rect">
            <a:avLst/>
          </a:prstGeom>
          <a:noFill/>
        </p:spPr>
        <p:txBody>
          <a:bodyPr wrap="square">
            <a:spAutoFit/>
          </a:bodyPr>
          <a:lstStyle/>
          <a:p>
            <a:r>
              <a:rPr lang="en-US" sz="1400" u="sng" dirty="0"/>
              <a:t>source</a:t>
            </a:r>
            <a:r>
              <a:rPr lang="en-US" sz="1400" dirty="0"/>
              <a:t>: </a:t>
            </a:r>
            <a:r>
              <a:rPr lang="en-US" sz="1400" dirty="0" err="1"/>
              <a:t>Amodei</a:t>
            </a:r>
            <a:r>
              <a:rPr lang="en-US" sz="1400" dirty="0"/>
              <a:t> et al., 2016, Concrete Problems in AI Safety</a:t>
            </a:r>
          </a:p>
        </p:txBody>
      </p:sp>
    </p:spTree>
    <p:extLst>
      <p:ext uri="{BB962C8B-B14F-4D97-AF65-F5344CB8AC3E}">
        <p14:creationId xmlns:p14="http://schemas.microsoft.com/office/powerpoint/2010/main" val="3325396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B3D8F-B872-4B6A-A62D-D749B90C69B4}"/>
              </a:ext>
            </a:extLst>
          </p:cNvPr>
          <p:cNvSpPr>
            <a:spLocks noGrp="1"/>
          </p:cNvSpPr>
          <p:nvPr>
            <p:ph type="title"/>
          </p:nvPr>
        </p:nvSpPr>
        <p:spPr/>
        <p:txBody>
          <a:bodyPr/>
          <a:lstStyle/>
          <a:p>
            <a:r>
              <a:rPr lang="en-US" dirty="0"/>
              <a:t>Concrete Problems in AI Safety – what is safe?</a:t>
            </a:r>
          </a:p>
        </p:txBody>
      </p:sp>
      <p:sp>
        <p:nvSpPr>
          <p:cNvPr id="3" name="Content Placeholder 2">
            <a:extLst>
              <a:ext uri="{FF2B5EF4-FFF2-40B4-BE49-F238E27FC236}">
                <a16:creationId xmlns:a16="http://schemas.microsoft.com/office/drawing/2014/main" id="{A96CCB4E-F0D7-4CE6-9795-E0C8A3E2C2EC}"/>
              </a:ext>
            </a:extLst>
          </p:cNvPr>
          <p:cNvSpPr>
            <a:spLocks noGrp="1"/>
          </p:cNvSpPr>
          <p:nvPr>
            <p:ph idx="1"/>
          </p:nvPr>
        </p:nvSpPr>
        <p:spPr>
          <a:xfrm>
            <a:off x="503446" y="1189861"/>
            <a:ext cx="11473384" cy="2243948"/>
          </a:xfrm>
        </p:spPr>
        <p:txBody>
          <a:bodyPr/>
          <a:lstStyle/>
          <a:p>
            <a:pPr algn="l"/>
            <a:r>
              <a:rPr lang="en-US" sz="1800" b="1" i="0" u="none" strike="noStrike" baseline="0" dirty="0">
                <a:latin typeface="+mj-lt"/>
              </a:rPr>
              <a:t>Robustness to Distributional Shift:</a:t>
            </a:r>
            <a:r>
              <a:rPr lang="en-US" sz="1800" b="0" i="0" u="none" strike="noStrike" baseline="0" dirty="0">
                <a:latin typeface="+mj-lt"/>
              </a:rPr>
              <a:t> How do we ensure that the cleaning robot recognizes, and behaves robustly, when in an environment different from its training environment? For example, strategies it learned for cleaning an office might be too dangerous on a factory </a:t>
            </a:r>
            <a:r>
              <a:rPr lang="en-US" sz="1800" b="0" i="0" u="none" strike="noStrike" baseline="0" dirty="0" err="1">
                <a:latin typeface="+mj-lt"/>
              </a:rPr>
              <a:t>workfloor</a:t>
            </a:r>
            <a:r>
              <a:rPr lang="en-US" sz="1800" b="0" i="0" u="none" strike="noStrike" baseline="0" dirty="0">
                <a:latin typeface="+mj-lt"/>
              </a:rPr>
              <a:t>.</a:t>
            </a:r>
          </a:p>
          <a:p>
            <a:pPr algn="l"/>
            <a:endParaRPr lang="en-US" sz="1800" dirty="0">
              <a:latin typeface="+mj-lt"/>
            </a:endParaRPr>
          </a:p>
          <a:p>
            <a:pPr marL="527044" lvl="1" indent="-285750">
              <a:buFont typeface="Arial" panose="020B0604020202020204" pitchFamily="34" charset="0"/>
              <a:buChar char="•"/>
            </a:pPr>
            <a:r>
              <a:rPr lang="en-US" sz="1800" b="1" i="1" dirty="0" err="1">
                <a:latin typeface="+mj-lt"/>
              </a:rPr>
              <a:t>mRubis</a:t>
            </a:r>
            <a:r>
              <a:rPr lang="en-US" sz="1800" i="1" dirty="0">
                <a:latin typeface="+mj-lt"/>
              </a:rPr>
              <a:t>: change the distribution of the probabilities in the failure models, so the agent now operates with mismatch model of the environment.</a:t>
            </a:r>
            <a:endParaRPr lang="en-US" i="1" dirty="0">
              <a:latin typeface="+mj-lt"/>
            </a:endParaRPr>
          </a:p>
        </p:txBody>
      </p:sp>
      <p:sp>
        <p:nvSpPr>
          <p:cNvPr id="4" name="TextBox 3">
            <a:extLst>
              <a:ext uri="{FF2B5EF4-FFF2-40B4-BE49-F238E27FC236}">
                <a16:creationId xmlns:a16="http://schemas.microsoft.com/office/drawing/2014/main" id="{5E3E6103-B724-43D0-82A3-8F327B03A12F}"/>
              </a:ext>
            </a:extLst>
          </p:cNvPr>
          <p:cNvSpPr txBox="1"/>
          <p:nvPr/>
        </p:nvSpPr>
        <p:spPr bwMode="gray">
          <a:xfrm>
            <a:off x="0" y="6499941"/>
            <a:ext cx="5619262" cy="307777"/>
          </a:xfrm>
          <a:prstGeom prst="rect">
            <a:avLst/>
          </a:prstGeom>
          <a:noFill/>
        </p:spPr>
        <p:txBody>
          <a:bodyPr wrap="square">
            <a:spAutoFit/>
          </a:bodyPr>
          <a:lstStyle/>
          <a:p>
            <a:r>
              <a:rPr lang="en-US" sz="1400" u="sng" dirty="0"/>
              <a:t>source</a:t>
            </a:r>
            <a:r>
              <a:rPr lang="en-US" sz="1400" dirty="0"/>
              <a:t>: </a:t>
            </a:r>
            <a:r>
              <a:rPr lang="en-US" sz="1400" dirty="0" err="1"/>
              <a:t>Amodei</a:t>
            </a:r>
            <a:r>
              <a:rPr lang="en-US" sz="1400" dirty="0"/>
              <a:t> et al., 2016, Concrete Problems in AI Safety</a:t>
            </a:r>
          </a:p>
        </p:txBody>
      </p:sp>
    </p:spTree>
    <p:extLst>
      <p:ext uri="{BB962C8B-B14F-4D97-AF65-F5344CB8AC3E}">
        <p14:creationId xmlns:p14="http://schemas.microsoft.com/office/powerpoint/2010/main" val="2885570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797DD-6CEF-4883-9073-34E314803741}"/>
              </a:ext>
            </a:extLst>
          </p:cNvPr>
          <p:cNvSpPr>
            <a:spLocks noGrp="1"/>
          </p:cNvSpPr>
          <p:nvPr>
            <p:ph type="title"/>
          </p:nvPr>
        </p:nvSpPr>
        <p:spPr>
          <a:xfrm>
            <a:off x="236091" y="144001"/>
            <a:ext cx="9884831" cy="514738"/>
          </a:xfrm>
        </p:spPr>
        <p:txBody>
          <a:bodyPr/>
          <a:lstStyle/>
          <a:p>
            <a:r>
              <a:rPr lang="en-US" sz="2400" dirty="0">
                <a:solidFill>
                  <a:schemeClr val="tx1"/>
                </a:solidFill>
              </a:rPr>
              <a:t>Challenges of Real-World Reinforcement Learning </a:t>
            </a:r>
            <a:r>
              <a:rPr lang="en-US" sz="1600" dirty="0">
                <a:solidFill>
                  <a:schemeClr val="tx1"/>
                </a:solidFill>
              </a:rPr>
              <a:t>[</a:t>
            </a:r>
            <a:r>
              <a:rPr lang="en-US" sz="1600" dirty="0" err="1">
                <a:solidFill>
                  <a:schemeClr val="tx1"/>
                </a:solidFill>
                <a:effectLst/>
              </a:rPr>
              <a:t>Dulac</a:t>
            </a:r>
            <a:r>
              <a:rPr lang="en-US" sz="1600" dirty="0">
                <a:solidFill>
                  <a:schemeClr val="tx1"/>
                </a:solidFill>
                <a:effectLst/>
              </a:rPr>
              <a:t>-Arnold 2019</a:t>
            </a:r>
            <a:r>
              <a:rPr lang="en-US" sz="1600" dirty="0">
                <a:solidFill>
                  <a:schemeClr val="tx1"/>
                </a:solidFill>
              </a:rPr>
              <a:t>]</a:t>
            </a:r>
          </a:p>
        </p:txBody>
      </p:sp>
      <p:sp>
        <p:nvSpPr>
          <p:cNvPr id="3" name="Content Placeholder 2">
            <a:extLst>
              <a:ext uri="{FF2B5EF4-FFF2-40B4-BE49-F238E27FC236}">
                <a16:creationId xmlns:a16="http://schemas.microsoft.com/office/drawing/2014/main" id="{CB3B958D-0456-464C-BBA5-A63CD4A85516}"/>
              </a:ext>
            </a:extLst>
          </p:cNvPr>
          <p:cNvSpPr>
            <a:spLocks noGrp="1"/>
          </p:cNvSpPr>
          <p:nvPr>
            <p:ph idx="1"/>
          </p:nvPr>
        </p:nvSpPr>
        <p:spPr>
          <a:xfrm>
            <a:off x="478369" y="1213308"/>
            <a:ext cx="11596400" cy="4797724"/>
          </a:xfrm>
        </p:spPr>
        <p:txBody>
          <a:bodyPr/>
          <a:lstStyle/>
          <a:p>
            <a:pPr marL="457200" indent="-457200">
              <a:buAutoNum type="arabicPeriod"/>
            </a:pPr>
            <a:r>
              <a:rPr lang="en-US" dirty="0">
                <a:effectLst/>
                <a:latin typeface="+mj-lt"/>
              </a:rPr>
              <a:t>Training off-line from fixed logs of an external behavior policy </a:t>
            </a:r>
          </a:p>
          <a:p>
            <a:pPr marL="698494" lvl="1" indent="-457200"/>
            <a:r>
              <a:rPr lang="en-US" dirty="0">
                <a:effectLst/>
                <a:latin typeface="+mj-lt"/>
              </a:rPr>
              <a:t>pre-train policy &amp; failure model</a:t>
            </a:r>
          </a:p>
          <a:p>
            <a:pPr marL="457200" indent="-457200">
              <a:buAutoNum type="arabicPeriod"/>
            </a:pPr>
            <a:r>
              <a:rPr lang="en-US" dirty="0">
                <a:effectLst/>
                <a:latin typeface="+mj-lt"/>
              </a:rPr>
              <a:t> Learning on the real system from limited samples (</a:t>
            </a:r>
          </a:p>
          <a:p>
            <a:pPr marL="698494" lvl="1" indent="-457200"/>
            <a:r>
              <a:rPr lang="en-US" dirty="0">
                <a:effectLst/>
                <a:latin typeface="+mj-lt"/>
              </a:rPr>
              <a:t>update policy and failure model)</a:t>
            </a:r>
          </a:p>
          <a:p>
            <a:pPr marL="457200" indent="-457200">
              <a:buAutoNum type="arabicPeriod"/>
            </a:pPr>
            <a:r>
              <a:rPr lang="en-US" dirty="0">
                <a:effectLst/>
                <a:latin typeface="+mj-lt"/>
              </a:rPr>
              <a:t>Safety constraints that should never or at least rarely be violated </a:t>
            </a:r>
          </a:p>
          <a:p>
            <a:pPr marL="698494" lvl="1" indent="-457200"/>
            <a:r>
              <a:rPr lang="en-US" dirty="0">
                <a:latin typeface="+mj-lt"/>
              </a:rPr>
              <a:t>w</a:t>
            </a:r>
            <a:r>
              <a:rPr lang="en-US" dirty="0">
                <a:effectLst/>
                <a:latin typeface="+mj-lt"/>
              </a:rPr>
              <a:t>hich combination of actions </a:t>
            </a:r>
            <a:r>
              <a:rPr lang="en-US" dirty="0">
                <a:latin typeface="+mj-lt"/>
              </a:rPr>
              <a:t>are allowed for a given context (system configuration)</a:t>
            </a:r>
            <a:endParaRPr lang="en-US" dirty="0">
              <a:effectLst/>
              <a:latin typeface="+mj-lt"/>
            </a:endParaRPr>
          </a:p>
          <a:p>
            <a:pPr marL="457200" indent="-457200">
              <a:buAutoNum type="arabicPeriod"/>
            </a:pPr>
            <a:r>
              <a:rPr lang="en-US" dirty="0">
                <a:effectLst/>
                <a:latin typeface="+mj-lt"/>
              </a:rPr>
              <a:t>Tasks that may be partially observable, alternatively viewed as non-stationary or stochastic.</a:t>
            </a:r>
          </a:p>
          <a:p>
            <a:pPr marL="698494" lvl="1" indent="-457200"/>
            <a:r>
              <a:rPr lang="en-US" dirty="0">
                <a:latin typeface="+mj-lt"/>
              </a:rPr>
              <a:t>Failure Propagation and Failure Masking POMDP</a:t>
            </a:r>
            <a:endParaRPr lang="en-US" dirty="0">
              <a:effectLst/>
              <a:latin typeface="+mj-lt"/>
            </a:endParaRPr>
          </a:p>
          <a:p>
            <a:pPr marL="457200" indent="-457200">
              <a:buFont typeface="Arial" panose="020B0604020202020204" pitchFamily="34" charset="0"/>
              <a:buAutoNum type="arabicPeriod"/>
            </a:pPr>
            <a:r>
              <a:rPr lang="en-US" dirty="0">
                <a:effectLst/>
                <a:latin typeface="+mj-lt"/>
              </a:rPr>
              <a:t>Inference that must happen in real-time at the control frequency of the system.</a:t>
            </a:r>
          </a:p>
          <a:p>
            <a:pPr marL="698494" lvl="1" indent="-457200"/>
            <a:r>
              <a:rPr lang="en-US" dirty="0">
                <a:effectLst/>
                <a:latin typeface="+mj-lt"/>
              </a:rPr>
              <a:t>A</a:t>
            </a:r>
            <a:r>
              <a:rPr lang="en-US" dirty="0">
                <a:latin typeface="+mj-lt"/>
              </a:rPr>
              <a:t>llow environment and controller to operate in parallel (today they are in lock-step)</a:t>
            </a:r>
            <a:endParaRPr lang="en-US" dirty="0">
              <a:effectLst/>
              <a:latin typeface="+mj-lt"/>
            </a:endParaRPr>
          </a:p>
          <a:p>
            <a:pPr marL="698494" lvl="1" indent="-457200">
              <a:buFont typeface="Arial" panose="020B0604020202020204" pitchFamily="34" charset="0"/>
              <a:buAutoNum type="arabicPeriod"/>
            </a:pPr>
            <a:endParaRPr lang="en-US" dirty="0">
              <a:effectLst/>
              <a:latin typeface="+mj-lt"/>
            </a:endParaRPr>
          </a:p>
        </p:txBody>
      </p:sp>
      <p:sp>
        <p:nvSpPr>
          <p:cNvPr id="5" name="TextBox 4">
            <a:extLst>
              <a:ext uri="{FF2B5EF4-FFF2-40B4-BE49-F238E27FC236}">
                <a16:creationId xmlns:a16="http://schemas.microsoft.com/office/drawing/2014/main" id="{55858E3B-6411-464C-859D-25E81C74AEAD}"/>
              </a:ext>
            </a:extLst>
          </p:cNvPr>
          <p:cNvSpPr txBox="1"/>
          <p:nvPr/>
        </p:nvSpPr>
        <p:spPr bwMode="gray">
          <a:xfrm>
            <a:off x="0" y="6461897"/>
            <a:ext cx="11269786" cy="338554"/>
          </a:xfrm>
          <a:prstGeom prst="rect">
            <a:avLst/>
          </a:prstGeom>
          <a:noFill/>
        </p:spPr>
        <p:txBody>
          <a:bodyPr wrap="square">
            <a:spAutoFit/>
          </a:bodyPr>
          <a:lstStyle/>
          <a:p>
            <a:r>
              <a:rPr lang="en-US" sz="1600" dirty="0" err="1">
                <a:effectLst/>
              </a:rPr>
              <a:t>Dulac</a:t>
            </a:r>
            <a:r>
              <a:rPr lang="en-US" sz="1600" dirty="0">
                <a:effectLst/>
              </a:rPr>
              <a:t>-Arnold, Mankowitz, Hester, 2019, </a:t>
            </a:r>
            <a:r>
              <a:rPr lang="en-US" sz="1600" dirty="0"/>
              <a:t>Challenges of Real-World Reinforcement Learning</a:t>
            </a:r>
          </a:p>
        </p:txBody>
      </p:sp>
    </p:spTree>
    <p:extLst>
      <p:ext uri="{BB962C8B-B14F-4D97-AF65-F5344CB8AC3E}">
        <p14:creationId xmlns:p14="http://schemas.microsoft.com/office/powerpoint/2010/main" val="1304453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797DD-6CEF-4883-9073-34E314803741}"/>
              </a:ext>
            </a:extLst>
          </p:cNvPr>
          <p:cNvSpPr>
            <a:spLocks noGrp="1"/>
          </p:cNvSpPr>
          <p:nvPr>
            <p:ph type="title"/>
          </p:nvPr>
        </p:nvSpPr>
        <p:spPr>
          <a:xfrm>
            <a:off x="236091" y="144001"/>
            <a:ext cx="9884831" cy="514738"/>
          </a:xfrm>
        </p:spPr>
        <p:txBody>
          <a:bodyPr/>
          <a:lstStyle/>
          <a:p>
            <a:r>
              <a:rPr lang="en-US" sz="2400" dirty="0">
                <a:solidFill>
                  <a:schemeClr val="tx1"/>
                </a:solidFill>
              </a:rPr>
              <a:t>Challenges of Real-World Reinforcement Learning </a:t>
            </a:r>
            <a:r>
              <a:rPr lang="en-US" sz="1600" dirty="0">
                <a:solidFill>
                  <a:schemeClr val="tx1"/>
                </a:solidFill>
              </a:rPr>
              <a:t>[</a:t>
            </a:r>
            <a:r>
              <a:rPr lang="en-US" sz="1600" dirty="0" err="1">
                <a:solidFill>
                  <a:schemeClr val="tx1"/>
                </a:solidFill>
                <a:effectLst/>
              </a:rPr>
              <a:t>Dulac</a:t>
            </a:r>
            <a:r>
              <a:rPr lang="en-US" sz="1600" dirty="0">
                <a:solidFill>
                  <a:schemeClr val="tx1"/>
                </a:solidFill>
                <a:effectLst/>
              </a:rPr>
              <a:t>-Arnold 2019</a:t>
            </a:r>
            <a:r>
              <a:rPr lang="en-US" sz="1600" dirty="0">
                <a:solidFill>
                  <a:schemeClr val="tx1"/>
                </a:solidFill>
              </a:rPr>
              <a:t>]</a:t>
            </a:r>
          </a:p>
        </p:txBody>
      </p:sp>
      <p:sp>
        <p:nvSpPr>
          <p:cNvPr id="3" name="Content Placeholder 2">
            <a:extLst>
              <a:ext uri="{FF2B5EF4-FFF2-40B4-BE49-F238E27FC236}">
                <a16:creationId xmlns:a16="http://schemas.microsoft.com/office/drawing/2014/main" id="{CB3B958D-0456-464C-BBA5-A63CD4A85516}"/>
              </a:ext>
            </a:extLst>
          </p:cNvPr>
          <p:cNvSpPr>
            <a:spLocks noGrp="1"/>
          </p:cNvSpPr>
          <p:nvPr>
            <p:ph idx="1"/>
          </p:nvPr>
        </p:nvSpPr>
        <p:spPr>
          <a:xfrm>
            <a:off x="478369" y="1213308"/>
            <a:ext cx="11596400" cy="2553520"/>
          </a:xfrm>
        </p:spPr>
        <p:txBody>
          <a:bodyPr/>
          <a:lstStyle/>
          <a:p>
            <a:r>
              <a:rPr lang="en-US" dirty="0">
                <a:latin typeface="+mj-lt"/>
              </a:rPr>
              <a:t>Other challenges (not subjected to)</a:t>
            </a:r>
            <a:endParaRPr lang="en-US" dirty="0">
              <a:effectLst/>
              <a:latin typeface="+mj-lt"/>
            </a:endParaRPr>
          </a:p>
          <a:p>
            <a:pPr marL="457200" indent="-457200">
              <a:buFont typeface="+mj-lt"/>
              <a:buAutoNum type="arabicPeriod" startAt="6"/>
            </a:pPr>
            <a:r>
              <a:rPr lang="en-US" dirty="0">
                <a:effectLst/>
                <a:latin typeface="+mj-lt"/>
              </a:rPr>
              <a:t>High-dimensional continuous state and action spaces.</a:t>
            </a:r>
          </a:p>
          <a:p>
            <a:pPr marL="457200" indent="-457200">
              <a:buAutoNum type="arabicPeriod" startAt="6"/>
            </a:pPr>
            <a:r>
              <a:rPr lang="en-US" dirty="0">
                <a:effectLst/>
                <a:latin typeface="+mj-lt"/>
              </a:rPr>
              <a:t>Reward functions that are unspecified, multi-objective, or risk-sensitive.</a:t>
            </a:r>
          </a:p>
          <a:p>
            <a:pPr marL="457200" indent="-457200">
              <a:buAutoNum type="arabicPeriod" startAt="6"/>
            </a:pPr>
            <a:r>
              <a:rPr lang="en-US" dirty="0">
                <a:effectLst/>
                <a:latin typeface="+mj-lt"/>
              </a:rPr>
              <a:t>System operators who desire explainable policies and actions.</a:t>
            </a:r>
          </a:p>
          <a:p>
            <a:pPr marL="457200" indent="-457200">
              <a:buAutoNum type="arabicPeriod" startAt="6"/>
            </a:pPr>
            <a:r>
              <a:rPr lang="en-US" dirty="0">
                <a:effectLst/>
                <a:latin typeface="+mj-lt"/>
              </a:rPr>
              <a:t>Large and/or unknown delays in the system actuators, sensors, or rewards</a:t>
            </a:r>
          </a:p>
          <a:p>
            <a:endParaRPr lang="en-US" dirty="0">
              <a:latin typeface="+mj-lt"/>
            </a:endParaRPr>
          </a:p>
        </p:txBody>
      </p:sp>
      <p:sp>
        <p:nvSpPr>
          <p:cNvPr id="5" name="TextBox 4">
            <a:extLst>
              <a:ext uri="{FF2B5EF4-FFF2-40B4-BE49-F238E27FC236}">
                <a16:creationId xmlns:a16="http://schemas.microsoft.com/office/drawing/2014/main" id="{55858E3B-6411-464C-859D-25E81C74AEAD}"/>
              </a:ext>
            </a:extLst>
          </p:cNvPr>
          <p:cNvSpPr txBox="1"/>
          <p:nvPr/>
        </p:nvSpPr>
        <p:spPr bwMode="gray">
          <a:xfrm>
            <a:off x="0" y="6461897"/>
            <a:ext cx="11269786" cy="338554"/>
          </a:xfrm>
          <a:prstGeom prst="rect">
            <a:avLst/>
          </a:prstGeom>
          <a:noFill/>
        </p:spPr>
        <p:txBody>
          <a:bodyPr wrap="square">
            <a:spAutoFit/>
          </a:bodyPr>
          <a:lstStyle/>
          <a:p>
            <a:r>
              <a:rPr lang="en-US" sz="1600" dirty="0" err="1">
                <a:effectLst/>
              </a:rPr>
              <a:t>Dulac</a:t>
            </a:r>
            <a:r>
              <a:rPr lang="en-US" sz="1600" dirty="0">
                <a:effectLst/>
              </a:rPr>
              <a:t>-Arnold, Mankowitz, Hester, 2019, </a:t>
            </a:r>
            <a:r>
              <a:rPr lang="en-US" sz="1600" dirty="0"/>
              <a:t>Challenges of Real-World Reinforcement Learning</a:t>
            </a:r>
          </a:p>
        </p:txBody>
      </p:sp>
      <p:sp>
        <p:nvSpPr>
          <p:cNvPr id="6" name="TextBox 5">
            <a:extLst>
              <a:ext uri="{FF2B5EF4-FFF2-40B4-BE49-F238E27FC236}">
                <a16:creationId xmlns:a16="http://schemas.microsoft.com/office/drawing/2014/main" id="{01C7FDBE-2D3E-4500-B787-07319D4DCF81}"/>
              </a:ext>
            </a:extLst>
          </p:cNvPr>
          <p:cNvSpPr txBox="1"/>
          <p:nvPr/>
        </p:nvSpPr>
        <p:spPr bwMode="gray">
          <a:xfrm>
            <a:off x="2919046" y="3834620"/>
            <a:ext cx="6244492" cy="923330"/>
          </a:xfrm>
          <a:prstGeom prst="rect">
            <a:avLst/>
          </a:prstGeom>
          <a:solidFill>
            <a:schemeClr val="accent3">
              <a:lumMod val="20000"/>
              <a:lumOff val="80000"/>
            </a:schemeClr>
          </a:solidFill>
        </p:spPr>
        <p:txBody>
          <a:bodyPr wrap="square">
            <a:spAutoFit/>
          </a:bodyPr>
          <a:lstStyle/>
          <a:p>
            <a:r>
              <a:rPr lang="en-US" b="1" dirty="0">
                <a:latin typeface="+mj-lt"/>
              </a:rPr>
              <a:t>Main reason-why:</a:t>
            </a:r>
            <a:r>
              <a:rPr lang="en-US" dirty="0">
                <a:latin typeface="+mj-lt"/>
              </a:rPr>
              <a:t> </a:t>
            </a:r>
          </a:p>
          <a:p>
            <a:r>
              <a:rPr lang="en-US" dirty="0" err="1">
                <a:latin typeface="+mj-lt"/>
              </a:rPr>
              <a:t>mRubis</a:t>
            </a:r>
            <a:r>
              <a:rPr lang="en-US" dirty="0">
                <a:latin typeface="+mj-lt"/>
              </a:rPr>
              <a:t> is not safety-critical and it does not operate within a physical process</a:t>
            </a:r>
          </a:p>
        </p:txBody>
      </p:sp>
    </p:spTree>
    <p:extLst>
      <p:ext uri="{BB962C8B-B14F-4D97-AF65-F5344CB8AC3E}">
        <p14:creationId xmlns:p14="http://schemas.microsoft.com/office/powerpoint/2010/main" val="909801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HPI PPT-Template">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HP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300"/>
          </a:spcBef>
          <a:spcAft>
            <a:spcPts val="300"/>
          </a:spcAft>
          <a:buClr>
            <a:schemeClr val="accent1"/>
          </a:buClr>
          <a:buSzPct val="90000"/>
          <a:buFont typeface="Arial" panose="020B0604020202020204" pitchFamily="34" charset="0"/>
          <a:buChar char="■"/>
          <a:defRPr sz="1200" dirty="0" err="1" smtClean="0"/>
        </a:defPPr>
      </a:lstStyle>
    </a:txDef>
  </a:objectDefaults>
  <a:extraClrSchemeLst/>
  <a:extLst>
    <a:ext uri="{05A4C25C-085E-4340-85A3-A5531E510DB2}">
      <thm15:themeFamily xmlns:thm15="http://schemas.microsoft.com/office/thememl/2012/main" name="myTemplate" id="{2063BE8A-A688-4B5F-97FF-457FF8D42FC7}" vid="{880E0C7C-9943-42C8-9DD6-CE28215DC4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MasterSlides</Template>
  <TotalTime>2704</TotalTime>
  <Words>3434</Words>
  <Application>Microsoft Office PowerPoint</Application>
  <PresentationFormat>Widescreen</PresentationFormat>
  <Paragraphs>260</Paragraphs>
  <Slides>22</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Calibri</vt:lpstr>
      <vt:lpstr>Cambria Math</vt:lpstr>
      <vt:lpstr>CMMI10</vt:lpstr>
      <vt:lpstr>CMR10</vt:lpstr>
      <vt:lpstr>CMR6</vt:lpstr>
      <vt:lpstr>IvarText</vt:lpstr>
      <vt:lpstr>Verdana</vt:lpstr>
      <vt:lpstr>HPI PPT-Template</vt:lpstr>
      <vt:lpstr>Winter Term 21/22 Adversarial Self-Supervised Learning with Digital Twins  Lecture-6: Safe RL</vt:lpstr>
      <vt:lpstr>Infrastructure to run experiments</vt:lpstr>
      <vt:lpstr>Concrete Problems in AI Safety: Wrong Means to an End</vt:lpstr>
      <vt:lpstr>Concrete Problems in AI Safety: Wrong Means to an End</vt:lpstr>
      <vt:lpstr>Concrete Problems in AI Safety: Prior Knowledge for Safety?</vt:lpstr>
      <vt:lpstr>Concrete Problems in AI Safety – what is safe?</vt:lpstr>
      <vt:lpstr>Concrete Problems in AI Safety – what is safe?</vt:lpstr>
      <vt:lpstr>Challenges of Real-World Reinforcement Learning [Dulac-Arnold 2019]</vt:lpstr>
      <vt:lpstr>Challenges of Real-World Reinforcement Learning [Dulac-Arnold 2019]</vt:lpstr>
      <vt:lpstr>Recap - Sparse, Unsafe, Uncertain World</vt:lpstr>
      <vt:lpstr>Deep Neural Network Challenges</vt:lpstr>
      <vt:lpstr>Deep Neural Network Challenges</vt:lpstr>
      <vt:lpstr>Challenges of modeling as RL problem</vt:lpstr>
      <vt:lpstr>Shielding – Domain-Knowledge for Safe Learning</vt:lpstr>
      <vt:lpstr>Constrained MDP approach to Safe RL [Tessler 2018]</vt:lpstr>
      <vt:lpstr>Learning to be Safe with a Safety Critic [Srinivasan 2020]</vt:lpstr>
      <vt:lpstr>Recovery RL: Safe Reinforcement Learning with Learned Recovery Zones [Thananjeyan 2021]</vt:lpstr>
      <vt:lpstr>Next Tasks (papers are in the Zotero repo)</vt:lpstr>
      <vt:lpstr>END</vt:lpstr>
      <vt:lpstr>Further readings recommended</vt:lpstr>
      <vt:lpstr>Preliminary Work-Packages</vt:lpstr>
      <vt:lpstr>Project Goals - Research Problems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Summer Term 2020  Online Learning for  Self-Healing and  Self-Optimization   Org &amp; Introduction</dc:title>
  <dc:creator>Christian Adriano</dc:creator>
  <cp:lastModifiedBy>Christian Adriano</cp:lastModifiedBy>
  <cp:revision>223</cp:revision>
  <dcterms:created xsi:type="dcterms:W3CDTF">2020-04-21T18:34:08Z</dcterms:created>
  <dcterms:modified xsi:type="dcterms:W3CDTF">2021-11-18T16:39:06Z</dcterms:modified>
</cp:coreProperties>
</file>