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488" r:id="rId3"/>
    <p:sldId id="509" r:id="rId4"/>
    <p:sldId id="506" r:id="rId5"/>
    <p:sldId id="513" r:id="rId6"/>
    <p:sldId id="512" r:id="rId7"/>
    <p:sldId id="514" r:id="rId8"/>
    <p:sldId id="517" r:id="rId9"/>
    <p:sldId id="516" r:id="rId10"/>
    <p:sldId id="515" r:id="rId11"/>
    <p:sldId id="258" r:id="rId12"/>
    <p:sldId id="510" r:id="rId13"/>
    <p:sldId id="287" r:id="rId14"/>
    <p:sldId id="511"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0D2"/>
    <a:srgbClr val="92D050"/>
    <a:srgbClr val="0070C0"/>
    <a:srgbClr val="B1063A"/>
    <a:srgbClr val="FF505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189" autoAdjust="0"/>
  </p:normalViewPr>
  <p:slideViewPr>
    <p:cSldViewPr snapToGrid="0">
      <p:cViewPr varScale="1">
        <p:scale>
          <a:sx n="65" d="100"/>
          <a:sy n="65" d="100"/>
        </p:scale>
        <p:origin x="495" y="-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Thanajeyan</a:t>
            </a:r>
            <a:r>
              <a:rPr lang="en-US" b="0" dirty="0"/>
              <a:t>, B., et al., 2021, Recovery RL: Safe Reinforcement Learning with Learned Recovery Zones, https://arxiv.org/abs/2010.15920 </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6</a:t>
            </a:fld>
            <a:endParaRPr lang="en-US"/>
          </a:p>
        </p:txBody>
      </p:sp>
    </p:spTree>
    <p:extLst>
      <p:ext uri="{BB962C8B-B14F-4D97-AF65-F5344CB8AC3E}">
        <p14:creationId xmlns:p14="http://schemas.microsoft.com/office/powerpoint/2010/main" val="167186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Seurin</a:t>
            </a:r>
            <a:r>
              <a:rPr lang="en-US" b="0" dirty="0"/>
              <a:t>, M., et al., 2019, I'm sorry Dave, I'm afraid I can't do that, Deep Q-learning from forbidden action, </a:t>
            </a:r>
            <a:r>
              <a:rPr lang="en-US" dirty="0"/>
              <a:t>https://arxiv.org/abs/1910.02078</a:t>
            </a:r>
          </a:p>
        </p:txBody>
      </p:sp>
      <p:sp>
        <p:nvSpPr>
          <p:cNvPr id="4" name="Slide Number Placeholder 3"/>
          <p:cNvSpPr>
            <a:spLocks noGrp="1"/>
          </p:cNvSpPr>
          <p:nvPr>
            <p:ph type="sldNum" sz="quarter" idx="5"/>
          </p:nvPr>
        </p:nvSpPr>
        <p:spPr/>
        <p:txBody>
          <a:bodyPr/>
          <a:lstStyle/>
          <a:p>
            <a:fld id="{9271DED1-4C91-4561-A99B-E6676363E223}" type="slidenum">
              <a:rPr lang="en-US" smtClean="0"/>
              <a:t>7</a:t>
            </a:fld>
            <a:endParaRPr lang="en-US"/>
          </a:p>
        </p:txBody>
      </p:sp>
    </p:spTree>
    <p:extLst>
      <p:ext uri="{BB962C8B-B14F-4D97-AF65-F5344CB8AC3E}">
        <p14:creationId xmlns:p14="http://schemas.microsoft.com/office/powerpoint/2010/main" val="2415211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4DDB5538-DA78-4C2C-BF6B-9485BBAF1D80}" type="datetimeFigureOut">
              <a:rPr lang="en-US" smtClean="0"/>
              <a:t>12/1/2021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12/1/2021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12/1/2021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12/1/2021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12/1/2021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4DDB5538-DA78-4C2C-BF6B-9485BBAF1D80}"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8" name="Slide Number Placeholder 3">
            <a:extLst>
              <a:ext uri="{FF2B5EF4-FFF2-40B4-BE49-F238E27FC236}">
                <a16:creationId xmlns:a16="http://schemas.microsoft.com/office/drawing/2014/main" id="{6471C4AF-1E09-4872-823F-6FB96C2614F7}"/>
              </a:ext>
            </a:extLst>
          </p:cNvPr>
          <p:cNvSpPr txBox="1">
            <a:spLocks/>
          </p:cNvSpPr>
          <p:nvPr userDrawn="1"/>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4DDB5538-DA78-4C2C-BF6B-9485BBAF1D80}" type="datetimeFigureOut">
              <a:rPr lang="en-US" smtClean="0"/>
              <a:t>12/1/2021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DDB5538-DA78-4C2C-BF6B-9485BBAF1D80}" type="datetimeFigureOut">
              <a:rPr lang="en-US" smtClean="0"/>
              <a:t>12/1/2021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4DDB5538-DA78-4C2C-BF6B-9485BBAF1D80}" type="datetimeFigureOut">
              <a:rPr lang="en-US" smtClean="0"/>
              <a:t>12/1/2021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DDB5538-DA78-4C2C-BF6B-9485BBAF1D80}" type="datetimeFigureOut">
              <a:rPr lang="en-US" smtClean="0"/>
              <a:t>12/1/2021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he.xu@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Adversarial Self-Supervised Learning with Digital Twins</a:t>
            </a:r>
            <a:br>
              <a:rPr lang="en-US" sz="3200" b="1" dirty="0"/>
            </a:br>
            <a:br>
              <a:rPr lang="en-US" sz="3200" dirty="0"/>
            </a:br>
            <a:r>
              <a:rPr lang="en-US" sz="3200" dirty="0"/>
              <a:t>Project Scope</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92771"/>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solidFill>
                  <a:srgbClr val="323232"/>
                </a:solidFill>
                <a:latin typeface="Verdana"/>
                <a:ea typeface="ＭＳ Ｐゴシック" charset="-128"/>
              </a:rPr>
              <a:t>He Xu</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lang="en-US" altLang="x-none" sz="1600" dirty="0">
                <a:solidFill>
                  <a:srgbClr val="323232"/>
                </a:solidFill>
                <a:latin typeface="Verdana"/>
                <a:ea typeface="ＭＳ Ｐゴシック" charset="-128"/>
                <a:hlinkClick r:id="rId5"/>
              </a:rPr>
              <a:t>h</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hlinkClick r:id="rId5"/>
              </a:rPr>
              <a:t>e.xu@hpi.de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rPr>
              <a:t>)</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0CB8-3A52-4C71-9C87-53500B19ABEF}"/>
              </a:ext>
            </a:extLst>
          </p:cNvPr>
          <p:cNvSpPr>
            <a:spLocks noGrp="1"/>
          </p:cNvSpPr>
          <p:nvPr>
            <p:ph type="title"/>
          </p:nvPr>
        </p:nvSpPr>
        <p:spPr/>
        <p:txBody>
          <a:bodyPr/>
          <a:lstStyle/>
          <a:p>
            <a:r>
              <a:rPr lang="en-US" dirty="0"/>
              <a:t>Our approach - adversarial training</a:t>
            </a:r>
          </a:p>
        </p:txBody>
      </p:sp>
      <p:sp>
        <p:nvSpPr>
          <p:cNvPr id="3" name="Content Placeholder 2">
            <a:extLst>
              <a:ext uri="{FF2B5EF4-FFF2-40B4-BE49-F238E27FC236}">
                <a16:creationId xmlns:a16="http://schemas.microsoft.com/office/drawing/2014/main" id="{9940802C-5E28-4BFB-B641-D6CF8ED1EB7A}"/>
              </a:ext>
            </a:extLst>
          </p:cNvPr>
          <p:cNvSpPr>
            <a:spLocks noGrp="1"/>
          </p:cNvSpPr>
          <p:nvPr>
            <p:ph idx="1"/>
          </p:nvPr>
        </p:nvSpPr>
        <p:spPr>
          <a:xfrm>
            <a:off x="478369" y="1213308"/>
            <a:ext cx="11473384" cy="4665764"/>
          </a:xfrm>
        </p:spPr>
        <p:txBody>
          <a:bodyPr/>
          <a:lstStyle/>
          <a:p>
            <a:r>
              <a:rPr lang="en-US" sz="1600" dirty="0">
                <a:latin typeface="Arial" panose="020B0604020202020204" pitchFamily="34" charset="0"/>
              </a:rPr>
              <a:t>Lack of robustness when models are exposed to shifts that force system to make predictions on out of the distribution (OOD) datasets, i.e., datasets not used during training and testing. OOD datasets are generated in many situations that are beyond the control of the training methods, e.g., production environments are more complex and evolve in unpredictable ways.</a:t>
            </a:r>
          </a:p>
          <a:p>
            <a:r>
              <a:rPr lang="en-US" sz="1600" dirty="0">
                <a:latin typeface="Arial" panose="020B0604020202020204" pitchFamily="34" charset="0"/>
              </a:rPr>
              <a:t>The alternative is to let agents to continue learning after deployment. The approaches for that involved detecting distribution shifts and automatically triggering training. However, a shift in distribution involves not one new data point but various ones, which might lead the agent to underperform in unpredictable ways. After detecting the shift, another problem arises, how to collect the data needed to retrain the agent? For IID data, that might simply involve enriching the existing dataset with the characteristics of the new detected shifts. This might involve applying transformation that preserve meaning, e.g., image rotations, sentence paraphrasing, or generating data via bootstrapping and or importance sampling techniques. </a:t>
            </a:r>
          </a:p>
          <a:p>
            <a:r>
              <a:rPr lang="en-US" sz="1600" dirty="0">
                <a:latin typeface="Arial" panose="020B0604020202020204" pitchFamily="34" charset="0"/>
              </a:rPr>
              <a:t>However, in RL the data is non-IID, i.e., the sequence of the training data matters. This sequence is produced by the agent balancing exploitation and exploration. The latter when done in OOD datasets could lead the agent to take unsafe actions, for instance, leading the system into an invalid state that can cause physical or financial harm to the system owners. In other words, learning online in the production environment prevents the agents from learning from their mistakes.</a:t>
            </a:r>
            <a:endParaRPr lang="en-US" dirty="0"/>
          </a:p>
        </p:txBody>
      </p:sp>
    </p:spTree>
    <p:extLst>
      <p:ext uri="{BB962C8B-B14F-4D97-AF65-F5344CB8AC3E}">
        <p14:creationId xmlns:p14="http://schemas.microsoft.com/office/powerpoint/2010/main" val="3661974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78369" y="933991"/>
            <a:ext cx="11474451" cy="5250540"/>
          </a:xfrm>
        </p:spPr>
        <p:txBody>
          <a:bodyPr/>
          <a:lstStyle/>
          <a:p>
            <a:pPr marL="0" indent="0">
              <a:buNone/>
            </a:pPr>
            <a:r>
              <a:rPr lang="en-US" dirty="0"/>
              <a:t>Can we learn to:</a:t>
            </a:r>
          </a:p>
          <a:p>
            <a:pPr>
              <a:buFontTx/>
              <a:buChar char="-"/>
            </a:pPr>
            <a:r>
              <a:rPr lang="en-US" dirty="0"/>
              <a:t>detect when a new model needs to be re-trained?</a:t>
            </a:r>
          </a:p>
          <a:p>
            <a:pPr>
              <a:buFontTx/>
              <a:buChar char="-"/>
            </a:pPr>
            <a:r>
              <a:rPr lang="en-US" dirty="0"/>
              <a:t>determine the feature and outcome space that requires re-training?</a:t>
            </a:r>
          </a:p>
          <a:p>
            <a:pPr>
              <a:buFontTx/>
              <a:buChar char="-"/>
            </a:pPr>
            <a:r>
              <a:rPr lang="en-US" dirty="0"/>
              <a:t>generate the type of data and how much is needed for re-training?</a:t>
            </a:r>
          </a:p>
          <a:p>
            <a:pPr marL="0" indent="0">
              <a:buNone/>
            </a:pPr>
            <a:endParaRPr lang="en-US" dirty="0"/>
          </a:p>
          <a:p>
            <a:pPr marL="0" indent="0">
              <a:buNone/>
            </a:pPr>
            <a:r>
              <a:rPr lang="en-US" dirty="0"/>
              <a:t>Approaches to training</a:t>
            </a:r>
          </a:p>
          <a:p>
            <a:r>
              <a:rPr lang="en-US" dirty="0">
                <a:latin typeface="Arial" panose="020B0604020202020204" pitchFamily="34" charset="0"/>
              </a:rPr>
              <a:t>Learn which action-states are possibly unsafe</a:t>
            </a:r>
          </a:p>
          <a:p>
            <a:r>
              <a:rPr lang="en-US" dirty="0">
                <a:latin typeface="Arial" panose="020B0604020202020204" pitchFamily="34" charset="0"/>
              </a:rPr>
              <a:t>Learn how to recover from unsafe action-states</a:t>
            </a:r>
          </a:p>
          <a:p>
            <a:endParaRPr lang="en-US" dirty="0">
              <a:latin typeface="Arial" panose="020B0604020202020204" pitchFamily="34" charset="0"/>
            </a:endParaRPr>
          </a:p>
          <a:p>
            <a:pPr marL="0" indent="0">
              <a:buNone/>
            </a:pPr>
            <a:r>
              <a:rPr lang="en-US" dirty="0">
                <a:latin typeface="Arial" panose="020B0604020202020204" pitchFamily="34" charset="0"/>
              </a:rPr>
              <a:t>Adversarial training - Create situations for unsafe action-states</a:t>
            </a:r>
          </a:p>
          <a:p>
            <a:r>
              <a:rPr lang="en-US" dirty="0">
                <a:latin typeface="Arial" panose="020B0604020202020204" pitchFamily="34" charset="0"/>
              </a:rPr>
              <a:t>Distribution shift in failure propagation sequences</a:t>
            </a:r>
          </a:p>
          <a:p>
            <a:r>
              <a:rPr lang="en-US" dirty="0">
                <a:latin typeface="Arial" panose="020B0604020202020204" pitchFamily="34" charset="0"/>
              </a:rPr>
              <a:t>Distribution shift in expected utility of repair actions</a:t>
            </a:r>
            <a:endParaRPr lang="en-US" dirty="0"/>
          </a:p>
        </p:txBody>
      </p:sp>
      <p:sp>
        <p:nvSpPr>
          <p:cNvPr id="4" name="Title 3"/>
          <p:cNvSpPr>
            <a:spLocks noGrp="1"/>
          </p:cNvSpPr>
          <p:nvPr>
            <p:ph type="title"/>
          </p:nvPr>
        </p:nvSpPr>
        <p:spPr/>
        <p:txBody>
          <a:bodyPr/>
          <a:lstStyle/>
          <a:p>
            <a:r>
              <a:rPr lang="en-US" dirty="0"/>
              <a:t>Research Goals</a:t>
            </a:r>
          </a:p>
        </p:txBody>
      </p:sp>
      <p:sp>
        <p:nvSpPr>
          <p:cNvPr id="9" name="Slide Number Placeholder 8">
            <a:extLst>
              <a:ext uri="{FF2B5EF4-FFF2-40B4-BE49-F238E27FC236}">
                <a16:creationId xmlns:a16="http://schemas.microsoft.com/office/drawing/2014/main" id="{10DD480C-87FD-4965-9C49-9EABB5D74124}"/>
              </a:ext>
            </a:extLst>
          </p:cNvPr>
          <p:cNvSpPr>
            <a:spLocks noGrp="1"/>
          </p:cNvSpPr>
          <p:nvPr>
            <p:ph type="sldNum" sz="quarter" idx="16"/>
          </p:nvPr>
        </p:nvSpPr>
        <p:spPr/>
        <p:txBody>
          <a:bodyPr/>
          <a:lstStyle/>
          <a:p>
            <a:fld id="{B6764590-B09C-4C10-8479-FDA70719B682}" type="slidenum">
              <a:rPr lang="de-DE" smtClean="0"/>
              <a:t>11</a:t>
            </a:fld>
            <a:endParaRPr lang="de-DE"/>
          </a:p>
        </p:txBody>
      </p:sp>
    </p:spTree>
    <p:extLst>
      <p:ext uri="{BB962C8B-B14F-4D97-AF65-F5344CB8AC3E}">
        <p14:creationId xmlns:p14="http://schemas.microsoft.com/office/powerpoint/2010/main" val="1204845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Design Questions</a:t>
            </a:r>
          </a:p>
        </p:txBody>
      </p:sp>
    </p:spTree>
    <p:extLst>
      <p:ext uri="{BB962C8B-B14F-4D97-AF65-F5344CB8AC3E}">
        <p14:creationId xmlns:p14="http://schemas.microsoft.com/office/powerpoint/2010/main" val="1368385450"/>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738-C400-4B84-B983-3AA5487A1AD1}"/>
              </a:ext>
            </a:extLst>
          </p:cNvPr>
          <p:cNvSpPr>
            <a:spLocks noGrp="1"/>
          </p:cNvSpPr>
          <p:nvPr>
            <p:ph type="title"/>
          </p:nvPr>
        </p:nvSpPr>
        <p:spPr/>
        <p:txBody>
          <a:bodyPr/>
          <a:lstStyle/>
          <a:p>
            <a:r>
              <a:rPr lang="en-US" dirty="0"/>
              <a:t>Simulation to detect </a:t>
            </a:r>
            <a:r>
              <a:rPr lang="en-US" dirty="0" err="1"/>
              <a:t>Underspecification</a:t>
            </a:r>
            <a:endParaRPr lang="en-US" dirty="0"/>
          </a:p>
        </p:txBody>
      </p:sp>
      <p:sp>
        <p:nvSpPr>
          <p:cNvPr id="3" name="Content Placeholder 2">
            <a:extLst>
              <a:ext uri="{FF2B5EF4-FFF2-40B4-BE49-F238E27FC236}">
                <a16:creationId xmlns:a16="http://schemas.microsoft.com/office/drawing/2014/main" id="{FBCFE5B0-EB76-4AD6-87A9-DDCF8EBAEB6C}"/>
              </a:ext>
            </a:extLst>
          </p:cNvPr>
          <p:cNvSpPr>
            <a:spLocks noGrp="1"/>
          </p:cNvSpPr>
          <p:nvPr>
            <p:ph idx="1"/>
          </p:nvPr>
        </p:nvSpPr>
        <p:spPr>
          <a:xfrm>
            <a:off x="478369" y="1213308"/>
            <a:ext cx="11473384" cy="3900042"/>
          </a:xfrm>
        </p:spPr>
        <p:txBody>
          <a:bodyPr/>
          <a:lstStyle/>
          <a:p>
            <a:r>
              <a:rPr lang="en-US" dirty="0"/>
              <a:t>Think about answers to the for the following questions:</a:t>
            </a:r>
            <a:endParaRPr lang="en-US" b="1" dirty="0"/>
          </a:p>
          <a:p>
            <a:pPr marL="457200" indent="-457200">
              <a:buFont typeface="+mj-lt"/>
              <a:buAutoNum type="arabicPeriod"/>
            </a:pPr>
            <a:r>
              <a:rPr lang="en-US" dirty="0"/>
              <a:t>How to generate test-data?</a:t>
            </a:r>
          </a:p>
          <a:p>
            <a:pPr marL="457200" indent="-457200">
              <a:buFont typeface="+mj-lt"/>
              <a:buAutoNum type="arabicPeriod"/>
            </a:pPr>
            <a:r>
              <a:rPr lang="en-US" dirty="0"/>
              <a:t>How to generate distribution shifts? How much shift (how to measure it)?</a:t>
            </a:r>
          </a:p>
          <a:p>
            <a:pPr marL="457200" indent="-457200">
              <a:buFont typeface="+mj-lt"/>
              <a:buAutoNum type="arabicPeriod"/>
            </a:pPr>
            <a:r>
              <a:rPr lang="en-US" dirty="0"/>
              <a:t>How to train distinct models that perform equally well on test data?</a:t>
            </a:r>
          </a:p>
          <a:p>
            <a:pPr marL="457200" indent="-457200">
              <a:buFont typeface="+mj-lt"/>
              <a:buAutoNum type="arabicPeriod"/>
            </a:pPr>
            <a:r>
              <a:rPr lang="en-US" dirty="0"/>
              <a:t>How do you know that two models are distinct?</a:t>
            </a:r>
          </a:p>
          <a:p>
            <a:pPr marL="457200" indent="-457200">
              <a:buFont typeface="+mj-lt"/>
              <a:buAutoNum type="arabicPeriod"/>
            </a:pPr>
            <a:r>
              <a:rPr lang="en-US" dirty="0"/>
              <a:t>How do you know that they perform equally well on the test data?</a:t>
            </a:r>
          </a:p>
          <a:p>
            <a:pPr marL="457200" indent="-457200">
              <a:buFont typeface="+mj-lt"/>
              <a:buAutoNum type="arabicPeriod"/>
            </a:pPr>
            <a:r>
              <a:rPr lang="en-US" dirty="0"/>
              <a:t>Preliminary assignment and ideas for the work-packages</a:t>
            </a:r>
          </a:p>
          <a:p>
            <a:endParaRPr lang="en-US" dirty="0"/>
          </a:p>
          <a:p>
            <a:r>
              <a:rPr lang="en-US" dirty="0"/>
              <a:t>Suggested Deadline = Nov 16 (present during lecture)</a:t>
            </a:r>
          </a:p>
        </p:txBody>
      </p:sp>
    </p:spTree>
    <p:extLst>
      <p:ext uri="{BB962C8B-B14F-4D97-AF65-F5344CB8AC3E}">
        <p14:creationId xmlns:p14="http://schemas.microsoft.com/office/powerpoint/2010/main" val="211355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5C25-7982-4FDF-8B68-A6C60383B4F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012ECB8-A6D0-4E3C-ADE9-EA83EDA13F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245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0C7B-7340-4D65-B87E-80E12495E8B1}"/>
              </a:ext>
            </a:extLst>
          </p:cNvPr>
          <p:cNvSpPr>
            <a:spLocks noGrp="1"/>
          </p:cNvSpPr>
          <p:nvPr>
            <p:ph type="title"/>
          </p:nvPr>
        </p:nvSpPr>
        <p:spPr/>
        <p:txBody>
          <a:bodyPr/>
          <a:lstStyle/>
          <a:p>
            <a:r>
              <a:rPr lang="en-US" dirty="0"/>
              <a:t>Infrastructure to run experiments</a:t>
            </a:r>
          </a:p>
        </p:txBody>
      </p:sp>
      <p:sp>
        <p:nvSpPr>
          <p:cNvPr id="3" name="Content Placeholder 2">
            <a:extLst>
              <a:ext uri="{FF2B5EF4-FFF2-40B4-BE49-F238E27FC236}">
                <a16:creationId xmlns:a16="http://schemas.microsoft.com/office/drawing/2014/main" id="{7A58DC69-6B5D-4071-9B6F-DB72BCE33FE0}"/>
              </a:ext>
            </a:extLst>
          </p:cNvPr>
          <p:cNvSpPr>
            <a:spLocks noGrp="1"/>
          </p:cNvSpPr>
          <p:nvPr>
            <p:ph idx="1"/>
          </p:nvPr>
        </p:nvSpPr>
        <p:spPr>
          <a:xfrm>
            <a:off x="478369" y="1199026"/>
            <a:ext cx="6165621" cy="2071940"/>
          </a:xfrm>
        </p:spPr>
        <p:txBody>
          <a:bodyPr/>
          <a:lstStyle/>
          <a:p>
            <a:endParaRPr lang="en-US" dirty="0"/>
          </a:p>
          <a:p>
            <a:r>
              <a:rPr lang="en-US" dirty="0"/>
              <a:t>Feedback loop models</a:t>
            </a:r>
          </a:p>
          <a:p>
            <a:r>
              <a:rPr lang="en-US" sz="1800" dirty="0">
                <a:effectLst/>
                <a:latin typeface="Calibri" panose="020F0502020204030204" pitchFamily="34" charset="0"/>
              </a:rPr>
              <a:t>"When solving a problem of interest, do not solve a more general problem as an intermediate step. Try to get the answer that you really need but not a more general one." </a:t>
            </a:r>
            <a:r>
              <a:rPr lang="en-US" sz="1800" b="1" dirty="0">
                <a:effectLst/>
                <a:latin typeface="Calibri" panose="020F0502020204030204" pitchFamily="34" charset="0"/>
              </a:rPr>
              <a:t>Vladimir </a:t>
            </a:r>
            <a:r>
              <a:rPr lang="en-US" sz="1800" b="1" dirty="0" err="1">
                <a:effectLst/>
                <a:latin typeface="Calibri" panose="020F0502020204030204" pitchFamily="34" charset="0"/>
              </a:rPr>
              <a:t>Vapnik</a:t>
            </a:r>
            <a:endParaRPr lang="en-US" dirty="0"/>
          </a:p>
          <a:p>
            <a:endParaRPr lang="en-US" sz="2000" b="1" dirty="0">
              <a:effectLst/>
              <a:latin typeface="Calibri" panose="020F0502020204030204" pitchFamily="34" charset="0"/>
            </a:endParaRPr>
          </a:p>
          <a:p>
            <a:endParaRPr lang="en-US" sz="2000" dirty="0"/>
          </a:p>
          <a:p>
            <a:r>
              <a:rPr lang="en-US" sz="2000" dirty="0"/>
              <a:t>Simulation models</a:t>
            </a:r>
          </a:p>
          <a:p>
            <a:r>
              <a:rPr lang="en-US" sz="1800" dirty="0">
                <a:latin typeface="Calibri" panose="020F0502020204030204" pitchFamily="34" charset="0"/>
              </a:rPr>
              <a:t>"Thinking is acting in an imagined space" </a:t>
            </a:r>
            <a:r>
              <a:rPr lang="en-US" sz="1800" b="1" dirty="0">
                <a:latin typeface="Calibri" panose="020F0502020204030204" pitchFamily="34" charset="0"/>
              </a:rPr>
              <a:t>Konrad Lorenz</a:t>
            </a:r>
          </a:p>
          <a:p>
            <a:pPr>
              <a:spcBef>
                <a:spcPts val="0"/>
              </a:spcBef>
              <a:spcAft>
                <a:spcPts val="0"/>
              </a:spcAft>
            </a:pPr>
            <a:r>
              <a:rPr lang="en-US" sz="1800" dirty="0">
                <a:latin typeface="Calibri" panose="020F0502020204030204" pitchFamily="34" charset="0"/>
              </a:rPr>
              <a:t>"Perception is a generative act" – [Gross et al. 1999] </a:t>
            </a:r>
          </a:p>
          <a:p>
            <a:pPr>
              <a:spcBef>
                <a:spcPts val="0"/>
              </a:spcBef>
              <a:spcAft>
                <a:spcPts val="0"/>
              </a:spcAft>
            </a:pPr>
            <a:r>
              <a:rPr lang="en-US" sz="1800" dirty="0">
                <a:latin typeface="Calibri" panose="020F0502020204030204" pitchFamily="34" charset="0"/>
              </a:rPr>
              <a:t>" Consciousness is a controlled hallucination " - [Seth et al. 2000]</a:t>
            </a:r>
          </a:p>
          <a:p>
            <a:endParaRPr lang="en-US" sz="2000" dirty="0">
              <a:effectLst/>
              <a:latin typeface="Calibri" panose="020F0502020204030204" pitchFamily="34" charset="0"/>
            </a:endParaRPr>
          </a:p>
          <a:p>
            <a:endParaRPr lang="en-US" dirty="0"/>
          </a:p>
        </p:txBody>
      </p:sp>
      <p:grpSp>
        <p:nvGrpSpPr>
          <p:cNvPr id="6" name="Group 5">
            <a:extLst>
              <a:ext uri="{FF2B5EF4-FFF2-40B4-BE49-F238E27FC236}">
                <a16:creationId xmlns:a16="http://schemas.microsoft.com/office/drawing/2014/main" id="{7A2FF94A-2262-4C3F-9AAB-6AA64802B846}"/>
              </a:ext>
            </a:extLst>
          </p:cNvPr>
          <p:cNvGrpSpPr/>
          <p:nvPr/>
        </p:nvGrpSpPr>
        <p:grpSpPr>
          <a:xfrm>
            <a:off x="6814303" y="1210682"/>
            <a:ext cx="5377697" cy="2606448"/>
            <a:chOff x="6958921" y="1567731"/>
            <a:chExt cx="5377697" cy="2606448"/>
          </a:xfrm>
        </p:grpSpPr>
        <p:pic>
          <p:nvPicPr>
            <p:cNvPr id="5" name="Picture 4">
              <a:extLst>
                <a:ext uri="{FF2B5EF4-FFF2-40B4-BE49-F238E27FC236}">
                  <a16:creationId xmlns:a16="http://schemas.microsoft.com/office/drawing/2014/main" id="{5A79AF39-C580-4DC3-931E-1A8A389D4345}"/>
                </a:ext>
              </a:extLst>
            </p:cNvPr>
            <p:cNvPicPr>
              <a:picLocks noChangeAspect="1"/>
            </p:cNvPicPr>
            <p:nvPr/>
          </p:nvPicPr>
          <p:blipFill>
            <a:blip r:embed="rId2"/>
            <a:stretch>
              <a:fillRect/>
            </a:stretch>
          </p:blipFill>
          <p:spPr>
            <a:xfrm>
              <a:off x="6958921" y="1646662"/>
              <a:ext cx="5377697" cy="2527517"/>
            </a:xfrm>
            <a:prstGeom prst="rect">
              <a:avLst/>
            </a:prstGeom>
          </p:spPr>
        </p:pic>
        <p:sp>
          <p:nvSpPr>
            <p:cNvPr id="7" name="Rectangle 6">
              <a:extLst>
                <a:ext uri="{FF2B5EF4-FFF2-40B4-BE49-F238E27FC236}">
                  <a16:creationId xmlns:a16="http://schemas.microsoft.com/office/drawing/2014/main" id="{342AD16E-9C38-4046-B2DB-69DF08DCBC3F}"/>
                </a:ext>
              </a:extLst>
            </p:cNvPr>
            <p:cNvSpPr/>
            <p:nvPr/>
          </p:nvSpPr>
          <p:spPr bwMode="gray">
            <a:xfrm>
              <a:off x="10029217" y="1567731"/>
              <a:ext cx="1027222" cy="6672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grpSp>
      <p:sp>
        <p:nvSpPr>
          <p:cNvPr id="11" name="Rectangle 10">
            <a:extLst>
              <a:ext uri="{FF2B5EF4-FFF2-40B4-BE49-F238E27FC236}">
                <a16:creationId xmlns:a16="http://schemas.microsoft.com/office/drawing/2014/main" id="{854602B8-7980-4862-AFB4-80808622F4C9}"/>
              </a:ext>
            </a:extLst>
          </p:cNvPr>
          <p:cNvSpPr/>
          <p:nvPr/>
        </p:nvSpPr>
        <p:spPr bwMode="gray">
          <a:xfrm>
            <a:off x="8065526" y="4907472"/>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Intelligent System</a:t>
            </a:r>
          </a:p>
        </p:txBody>
      </p:sp>
      <p:sp>
        <p:nvSpPr>
          <p:cNvPr id="12" name="Rectangle 11">
            <a:extLst>
              <a:ext uri="{FF2B5EF4-FFF2-40B4-BE49-F238E27FC236}">
                <a16:creationId xmlns:a16="http://schemas.microsoft.com/office/drawing/2014/main" id="{B71C4EB2-C1E9-478B-9FAC-EFA38FB433AE}"/>
              </a:ext>
            </a:extLst>
          </p:cNvPr>
          <p:cNvSpPr/>
          <p:nvPr/>
        </p:nvSpPr>
        <p:spPr bwMode="gray">
          <a:xfrm>
            <a:off x="10526624" y="4915366"/>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Digital Twin</a:t>
            </a:r>
          </a:p>
        </p:txBody>
      </p:sp>
      <p:cxnSp>
        <p:nvCxnSpPr>
          <p:cNvPr id="14" name="Connector: Elbow 13">
            <a:extLst>
              <a:ext uri="{FF2B5EF4-FFF2-40B4-BE49-F238E27FC236}">
                <a16:creationId xmlns:a16="http://schemas.microsoft.com/office/drawing/2014/main" id="{BA8B7B4E-0402-4835-B7D6-C6F822C34FB7}"/>
              </a:ext>
            </a:extLst>
          </p:cNvPr>
          <p:cNvCxnSpPr>
            <a:stCxn id="11" idx="0"/>
            <a:endCxn id="12" idx="0"/>
          </p:cNvCxnSpPr>
          <p:nvPr/>
        </p:nvCxnSpPr>
        <p:spPr bwMode="gray">
          <a:xfrm rot="16200000" flipH="1">
            <a:off x="9880652" y="3680870"/>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2E15CDF-5A78-4DCB-A7F7-F0D594385396}"/>
              </a:ext>
            </a:extLst>
          </p:cNvPr>
          <p:cNvSpPr txBox="1"/>
          <p:nvPr/>
        </p:nvSpPr>
        <p:spPr bwMode="gray">
          <a:xfrm>
            <a:off x="9242573" y="4186967"/>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System State and Configurations</a:t>
            </a:r>
          </a:p>
        </p:txBody>
      </p:sp>
      <p:cxnSp>
        <p:nvCxnSpPr>
          <p:cNvPr id="16" name="Connector: Elbow 15">
            <a:extLst>
              <a:ext uri="{FF2B5EF4-FFF2-40B4-BE49-F238E27FC236}">
                <a16:creationId xmlns:a16="http://schemas.microsoft.com/office/drawing/2014/main" id="{00843BEA-B2EC-4E8C-BA66-A0AA18ED838F}"/>
              </a:ext>
            </a:extLst>
          </p:cNvPr>
          <p:cNvCxnSpPr>
            <a:cxnSpLocks/>
            <a:stCxn id="12" idx="2"/>
            <a:endCxn id="11" idx="2"/>
          </p:cNvCxnSpPr>
          <p:nvPr/>
        </p:nvCxnSpPr>
        <p:spPr bwMode="gray">
          <a:xfrm rot="5400000" flipH="1">
            <a:off x="9880652" y="4517448"/>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ECB7C302-CEA4-4133-BE38-22E88E9E023E}"/>
              </a:ext>
            </a:extLst>
          </p:cNvPr>
          <p:cNvSpPr txBox="1"/>
          <p:nvPr/>
        </p:nvSpPr>
        <p:spPr bwMode="gray">
          <a:xfrm>
            <a:off x="9083981" y="5510305"/>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New Model Parameters</a:t>
            </a:r>
          </a:p>
        </p:txBody>
      </p:sp>
      <p:sp>
        <p:nvSpPr>
          <p:cNvPr id="17" name="TextBox 16">
            <a:extLst>
              <a:ext uri="{FF2B5EF4-FFF2-40B4-BE49-F238E27FC236}">
                <a16:creationId xmlns:a16="http://schemas.microsoft.com/office/drawing/2014/main" id="{8DD90729-F4C9-4C1D-A226-949A8200453E}"/>
              </a:ext>
            </a:extLst>
          </p:cNvPr>
          <p:cNvSpPr txBox="1"/>
          <p:nvPr/>
        </p:nvSpPr>
        <p:spPr bwMode="gray">
          <a:xfrm>
            <a:off x="984739" y="988075"/>
            <a:ext cx="8315569" cy="369332"/>
          </a:xfrm>
          <a:prstGeom prst="rect">
            <a:avLst/>
          </a:prstGeom>
          <a:solidFill>
            <a:schemeClr val="accent1">
              <a:lumMod val="20000"/>
              <a:lumOff val="80000"/>
            </a:schemeClr>
          </a:solidFill>
        </p:spPr>
        <p:txBody>
          <a:bodyPr wrap="square">
            <a:spAutoFit/>
          </a:bodyPr>
          <a:lstStyle/>
          <a:p>
            <a:r>
              <a:rPr lang="en-US" b="1" dirty="0"/>
              <a:t>“Success in the Lab is not guarantee of success in the World.”</a:t>
            </a:r>
          </a:p>
        </p:txBody>
      </p:sp>
    </p:spTree>
    <p:extLst>
      <p:ext uri="{BB962C8B-B14F-4D97-AF65-F5344CB8AC3E}">
        <p14:creationId xmlns:p14="http://schemas.microsoft.com/office/powerpoint/2010/main" val="155250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EDF8-9C8B-4878-B221-E3FBFB18E3EC}"/>
              </a:ext>
            </a:extLst>
          </p:cNvPr>
          <p:cNvSpPr>
            <a:spLocks noGrp="1"/>
          </p:cNvSpPr>
          <p:nvPr>
            <p:ph type="title"/>
          </p:nvPr>
        </p:nvSpPr>
        <p:spPr>
          <a:xfrm>
            <a:off x="478369" y="144001"/>
            <a:ext cx="9611293" cy="966272"/>
          </a:xfrm>
        </p:spPr>
        <p:txBody>
          <a:bodyPr/>
          <a:lstStyle/>
          <a:p>
            <a:r>
              <a:rPr lang="en-US" dirty="0"/>
              <a:t>Operating in Sparse, Safety Critical, Uncertainty World</a:t>
            </a:r>
          </a:p>
        </p:txBody>
      </p:sp>
      <p:sp>
        <p:nvSpPr>
          <p:cNvPr id="3" name="Content Placeholder 2">
            <a:extLst>
              <a:ext uri="{FF2B5EF4-FFF2-40B4-BE49-F238E27FC236}">
                <a16:creationId xmlns:a16="http://schemas.microsoft.com/office/drawing/2014/main" id="{0635D93A-4ED1-4D16-AF31-DB91567A2844}"/>
              </a:ext>
            </a:extLst>
          </p:cNvPr>
          <p:cNvSpPr>
            <a:spLocks noGrp="1"/>
          </p:cNvSpPr>
          <p:nvPr>
            <p:ph idx="1"/>
          </p:nvPr>
        </p:nvSpPr>
        <p:spPr>
          <a:xfrm>
            <a:off x="478369" y="1213308"/>
            <a:ext cx="11473384" cy="3002360"/>
          </a:xfrm>
        </p:spPr>
        <p:txBody>
          <a:bodyPr/>
          <a:lstStyle/>
          <a:p>
            <a:pPr marL="342900" indent="-342900">
              <a:buFont typeface="Arial" panose="020B0604020202020204" pitchFamily="34" charset="0"/>
              <a:buChar char="•"/>
            </a:pPr>
            <a:r>
              <a:rPr lang="en-US" dirty="0"/>
              <a:t>Operation produces few if any training examples (relevant events are rare)</a:t>
            </a:r>
          </a:p>
          <a:p>
            <a:pPr marL="342900" indent="-342900">
              <a:buFont typeface="Arial" panose="020B0604020202020204" pitchFamily="34" charset="0"/>
              <a:buChar char="•"/>
            </a:pPr>
            <a:r>
              <a:rPr lang="en-US" dirty="0"/>
              <a:t>Predictive performance is necessary but not sufficient</a:t>
            </a:r>
          </a:p>
          <a:p>
            <a:pPr marL="342900" indent="-342900">
              <a:buFont typeface="Arial" panose="020B0604020202020204" pitchFamily="34" charset="0"/>
              <a:buChar char="•"/>
            </a:pPr>
            <a:r>
              <a:rPr lang="en-US" dirty="0"/>
              <a:t>Simulation requirements for robustness are functions of the operational context, hence:</a:t>
            </a:r>
          </a:p>
          <a:p>
            <a:pPr marL="584194" lvl="1" indent="-342900">
              <a:buFont typeface="Arial" panose="020B0604020202020204" pitchFamily="34" charset="0"/>
              <a:buChar char="•"/>
            </a:pPr>
            <a:r>
              <a:rPr lang="en-US" dirty="0"/>
              <a:t>Requirements are domain-specific, which make them more challenging to automate</a:t>
            </a:r>
          </a:p>
          <a:p>
            <a:pPr marL="584194" lvl="1" indent="-342900">
              <a:buFont typeface="Arial" panose="020B0604020202020204" pitchFamily="34" charset="0"/>
              <a:buChar char="•"/>
            </a:pPr>
            <a:r>
              <a:rPr lang="en-US" dirty="0"/>
              <a:t>Their reification happens outside the machine learning algorithms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327F844-CFB6-4A33-A0D8-76167CB08D63}"/>
              </a:ext>
            </a:extLst>
          </p:cNvPr>
          <p:cNvSpPr txBox="1"/>
          <p:nvPr/>
        </p:nvSpPr>
        <p:spPr bwMode="gray">
          <a:xfrm>
            <a:off x="2145324" y="3737517"/>
            <a:ext cx="7662984" cy="2585323"/>
          </a:xfrm>
          <a:prstGeom prst="rect">
            <a:avLst/>
          </a:prstGeom>
          <a:solidFill>
            <a:schemeClr val="accent3">
              <a:lumMod val="20000"/>
              <a:lumOff val="80000"/>
            </a:schemeClr>
          </a:solidFill>
        </p:spPr>
        <p:txBody>
          <a:bodyPr wrap="square">
            <a:spAutoFit/>
          </a:bodyPr>
          <a:lstStyle/>
          <a:p>
            <a:r>
              <a:rPr lang="en-US" b="1" dirty="0"/>
              <a:t>Requirements Engineering Questions</a:t>
            </a:r>
          </a:p>
          <a:p>
            <a:endParaRPr lang="en-US" b="1" dirty="0"/>
          </a:p>
          <a:p>
            <a:pPr marL="342900" indent="-342900">
              <a:buFont typeface="+mj-lt"/>
              <a:buAutoNum type="arabicPeriod"/>
            </a:pPr>
            <a:r>
              <a:rPr lang="en-US" dirty="0"/>
              <a:t>Which simulation requirements do we need?</a:t>
            </a:r>
          </a:p>
          <a:p>
            <a:pPr marL="342900" indent="-342900">
              <a:buFont typeface="+mj-lt"/>
              <a:buAutoNum type="arabicPeriod"/>
            </a:pPr>
            <a:r>
              <a:rPr lang="en-US" dirty="0"/>
              <a:t>How do we verify that these simulation requirements are being met?</a:t>
            </a:r>
          </a:p>
          <a:p>
            <a:pPr marL="342900" indent="-342900">
              <a:buFont typeface="+mj-lt"/>
              <a:buAutoNum type="arabicPeriod"/>
            </a:pPr>
            <a:r>
              <a:rPr lang="en-US" dirty="0"/>
              <a:t>How to incorporate these simulation requirements into training?</a:t>
            </a:r>
          </a:p>
          <a:p>
            <a:pPr marL="342900" indent="-342900">
              <a:buFont typeface="+mj-lt"/>
              <a:buAutoNum type="arabicPeriod"/>
            </a:pPr>
            <a:r>
              <a:rPr lang="en-US" dirty="0"/>
              <a:t>How do we transfer the simulation outcomes to production?</a:t>
            </a:r>
          </a:p>
          <a:p>
            <a:pPr marL="342900" indent="-342900">
              <a:buFont typeface="+mj-lt"/>
              <a:buAutoNum type="arabicPeriod"/>
            </a:pPr>
            <a:endParaRPr lang="en-US" dirty="0"/>
          </a:p>
        </p:txBody>
      </p:sp>
    </p:spTree>
    <p:extLst>
      <p:ext uri="{BB962C8B-B14F-4D97-AF65-F5344CB8AC3E}">
        <p14:creationId xmlns:p14="http://schemas.microsoft.com/office/powerpoint/2010/main" val="356110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CBFF-0157-4F46-BA09-2E0740AE8DBF}"/>
              </a:ext>
            </a:extLst>
          </p:cNvPr>
          <p:cNvSpPr>
            <a:spLocks noGrp="1"/>
          </p:cNvSpPr>
          <p:nvPr>
            <p:ph type="title"/>
          </p:nvPr>
        </p:nvSpPr>
        <p:spPr/>
        <p:txBody>
          <a:bodyPr/>
          <a:lstStyle/>
          <a:p>
            <a:r>
              <a:rPr lang="en-US" dirty="0"/>
              <a:t>Work-Packages</a:t>
            </a:r>
          </a:p>
        </p:txBody>
      </p:sp>
      <p:sp>
        <p:nvSpPr>
          <p:cNvPr id="3" name="Content Placeholder 2">
            <a:extLst>
              <a:ext uri="{FF2B5EF4-FFF2-40B4-BE49-F238E27FC236}">
                <a16:creationId xmlns:a16="http://schemas.microsoft.com/office/drawing/2014/main" id="{A3D61C00-2676-49F3-820E-54CB294C68D4}"/>
              </a:ext>
            </a:extLst>
          </p:cNvPr>
          <p:cNvSpPr>
            <a:spLocks noGrp="1"/>
          </p:cNvSpPr>
          <p:nvPr>
            <p:ph idx="1"/>
          </p:nvPr>
        </p:nvSpPr>
        <p:spPr>
          <a:xfrm>
            <a:off x="478369" y="1213308"/>
            <a:ext cx="11473384" cy="5387629"/>
          </a:xfrm>
        </p:spPr>
        <p:txBody>
          <a:bodyPr/>
          <a:lstStyle/>
          <a:p>
            <a:r>
              <a:rPr lang="en-US" b="1" dirty="0"/>
              <a:t>1- Hidden Markov Model</a:t>
            </a:r>
          </a:p>
          <a:p>
            <a:r>
              <a:rPr lang="en-US" dirty="0"/>
              <a:t>Study how to move the HMM implemented in the Python side to the Java side</a:t>
            </a:r>
          </a:p>
          <a:p>
            <a:r>
              <a:rPr lang="en-US" b="1" dirty="0"/>
              <a:t>2- Failure Inject Mechanism</a:t>
            </a:r>
          </a:p>
          <a:p>
            <a:r>
              <a:rPr lang="en-US" dirty="0"/>
              <a:t>Study how to generate failure injects that reflect that failure propagation patterns</a:t>
            </a:r>
          </a:p>
          <a:p>
            <a:r>
              <a:rPr lang="en-US" b="1" dirty="0"/>
              <a:t>3- Reinforcement Learning</a:t>
            </a:r>
          </a:p>
          <a:p>
            <a:r>
              <a:rPr lang="en-US" dirty="0"/>
              <a:t>Study how to replace the Supervised Learning controller (Regression) with a Self-Supervised One (RL)</a:t>
            </a:r>
          </a:p>
          <a:p>
            <a:r>
              <a:rPr lang="en-US" b="1" dirty="0"/>
              <a:t>4- Monitoring</a:t>
            </a:r>
          </a:p>
          <a:p>
            <a:r>
              <a:rPr lang="en-US" dirty="0"/>
              <a:t>Study how to visualize the utility, risk, and mechanism gap between the Real and Simulated (Digital-Twin)</a:t>
            </a:r>
          </a:p>
          <a:p>
            <a:r>
              <a:rPr lang="en-US" b="1" dirty="0"/>
              <a:t>5- Adversarial Tests </a:t>
            </a:r>
          </a:p>
          <a:p>
            <a:r>
              <a:rPr lang="en-US" dirty="0"/>
              <a:t>Study how to generate stress tests that show how policies that have equivalent predictive outcome at training present distinct outcomes at adversarial test sets</a:t>
            </a:r>
          </a:p>
        </p:txBody>
      </p:sp>
    </p:spTree>
    <p:extLst>
      <p:ext uri="{BB962C8B-B14F-4D97-AF65-F5344CB8AC3E}">
        <p14:creationId xmlns:p14="http://schemas.microsoft.com/office/powerpoint/2010/main" val="3304893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Research Problems</a:t>
            </a:r>
          </a:p>
        </p:txBody>
      </p:sp>
    </p:spTree>
    <p:extLst>
      <p:ext uri="{BB962C8B-B14F-4D97-AF65-F5344CB8AC3E}">
        <p14:creationId xmlns:p14="http://schemas.microsoft.com/office/powerpoint/2010/main" val="3429126016"/>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8CA3-C7DE-467B-9786-EF25EF78A657}"/>
              </a:ext>
            </a:extLst>
          </p:cNvPr>
          <p:cNvSpPr>
            <a:spLocks noGrp="1"/>
          </p:cNvSpPr>
          <p:nvPr>
            <p:ph type="title"/>
          </p:nvPr>
        </p:nvSpPr>
        <p:spPr>
          <a:xfrm>
            <a:off x="478369" y="144001"/>
            <a:ext cx="9634739" cy="514738"/>
          </a:xfrm>
        </p:spPr>
        <p:txBody>
          <a:bodyPr/>
          <a:lstStyle/>
          <a:p>
            <a:r>
              <a:rPr lang="en-US" sz="2400" dirty="0"/>
              <a:t>RP.1 </a:t>
            </a:r>
            <a:r>
              <a:rPr lang="en-US" sz="2400" dirty="0" err="1"/>
              <a:t>Underspecification</a:t>
            </a:r>
            <a:r>
              <a:rPr lang="en-US" sz="2400" dirty="0"/>
              <a:t> under Adversarial Failure Propagation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F609F5-4868-42BE-B8EB-5CA353114DDA}"/>
                  </a:ext>
                </a:extLst>
              </p:cNvPr>
              <p:cNvSpPr>
                <a:spLocks noGrp="1"/>
              </p:cNvSpPr>
              <p:nvPr>
                <p:ph idx="1"/>
              </p:nvPr>
            </p:nvSpPr>
            <p:spPr>
              <a:xfrm>
                <a:off x="251792" y="1021530"/>
                <a:ext cx="11473384" cy="5387629"/>
              </a:xfrm>
            </p:spPr>
            <p:txBody>
              <a:bodyPr/>
              <a:lstStyle/>
              <a:p>
                <a:pPr marL="0" indent="0">
                  <a:buNone/>
                </a:pPr>
                <a:r>
                  <a:rPr lang="en-US" u="sng" dirty="0"/>
                  <a:t>Goal</a:t>
                </a:r>
                <a:r>
                  <a:rPr lang="en-US" dirty="0"/>
                  <a:t>: Show that (for testing data) different prediction models can successfully learn safe recovery-zones. </a:t>
                </a:r>
                <a:r>
                  <a:rPr lang="en-US" b="1" dirty="0"/>
                  <a:t>However</a:t>
                </a:r>
                <a:r>
                  <a:rPr lang="en-US" dirty="0"/>
                  <a:t>, some of these models fail when subject to out-of-distribution data.</a:t>
                </a:r>
              </a:p>
              <a:p>
                <a:pPr marL="584194" lvl="1" indent="-342900">
                  <a:buClr>
                    <a:srgbClr val="C00000"/>
                  </a:buClr>
                </a:pPr>
                <a:r>
                  <a:rPr lang="en-US" dirty="0"/>
                  <a:t>recovery-zones are learned off-line by a safe policy </a:t>
                </a:r>
                <a14:m>
                  <m:oMath xmlns:m="http://schemas.openxmlformats.org/officeDocument/2006/math">
                    <m:sSub>
                      <m:sSubPr>
                        <m:ctrlPr>
                          <a:rPr lang="en-US" i="1" dirty="0" err="1" smtClean="0">
                            <a:latin typeface="Cambria Math" panose="02040503050406030204" pitchFamily="18" charset="0"/>
                          </a:rPr>
                        </m:ctrlPr>
                      </m:sSubPr>
                      <m:e>
                        <m:r>
                          <a:rPr lang="en-US" b="0" i="1" dirty="0" smtClean="0">
                            <a:latin typeface="Cambria Math" panose="02040503050406030204" pitchFamily="18" charset="0"/>
                          </a:rPr>
                          <m:t>𝜋</m:t>
                        </m:r>
                      </m:e>
                      <m:sub>
                        <m:r>
                          <a:rPr lang="en-US" i="1" dirty="0" err="1" smtClean="0">
                            <a:latin typeface="Cambria Math" panose="02040503050406030204" pitchFamily="18" charset="0"/>
                          </a:rPr>
                          <m:t>𝑠𝑎𝑓𝑒</m:t>
                        </m:r>
                      </m:sub>
                    </m:sSub>
                  </m:oMath>
                </a14:m>
                <a:endParaRPr lang="en-US" dirty="0"/>
              </a:p>
              <a:p>
                <a:pPr marL="584194" lvl="1" indent="-342900">
                  <a:buClr>
                    <a:srgbClr val="C00000"/>
                  </a:buClr>
                </a:pPr>
                <a:r>
                  <a:rPr lang="en-US" dirty="0"/>
                  <a:t>failure repair is learned on-line by an optimal task policy </a:t>
                </a:r>
                <a14:m>
                  <m:oMath xmlns:m="http://schemas.openxmlformats.org/officeDocument/2006/math">
                    <m:sSub>
                      <m:sSubPr>
                        <m:ctrlPr>
                          <a:rPr lang="en-US" i="1" dirty="0" err="1" smtClean="0">
                            <a:latin typeface="Cambria Math" panose="02040503050406030204" pitchFamily="18" charset="0"/>
                          </a:rPr>
                        </m:ctrlPr>
                      </m:sSubPr>
                      <m:e>
                        <m:r>
                          <a:rPr lang="en-US" b="0" i="1" dirty="0" smtClean="0">
                            <a:latin typeface="Cambria Math" panose="02040503050406030204" pitchFamily="18" charset="0"/>
                          </a:rPr>
                          <m:t>𝜋</m:t>
                        </m:r>
                      </m:e>
                      <m:sub>
                        <m:r>
                          <a:rPr lang="en-US" i="1" dirty="0" err="1" smtClean="0">
                            <a:latin typeface="Cambria Math" panose="02040503050406030204" pitchFamily="18" charset="0"/>
                          </a:rPr>
                          <m:t>𝑡𝑎𝑠𝑘</m:t>
                        </m:r>
                      </m:sub>
                    </m:sSub>
                  </m:oMath>
                </a14:m>
                <a:endParaRPr lang="en-US" dirty="0"/>
              </a:p>
              <a:p>
                <a:pPr>
                  <a:buClr>
                    <a:srgbClr val="C00000"/>
                  </a:buClr>
                  <a:buSzPct val="125000"/>
                </a:pPr>
                <a:r>
                  <a:rPr lang="en-US" u="sng" dirty="0"/>
                  <a:t>Insights [</a:t>
                </a:r>
                <a:r>
                  <a:rPr lang="en-US" u="sng" dirty="0" err="1"/>
                  <a:t>Thanajeyan</a:t>
                </a:r>
                <a:r>
                  <a:rPr lang="en-US" u="sng" dirty="0"/>
                  <a:t> et al. 2021]</a:t>
                </a:r>
                <a:r>
                  <a:rPr lang="en-US" dirty="0"/>
                  <a:t>: </a:t>
                </a:r>
              </a:p>
              <a:p>
                <a:pPr marL="581594" lvl="1" indent="-342900"/>
                <a:r>
                  <a:rPr lang="en-US" dirty="0"/>
                  <a:t>Train models with distinct hyper-parameterization (prior-knowledge)</a:t>
                </a:r>
              </a:p>
              <a:p>
                <a:pPr marL="581594" lvl="1" indent="-342900"/>
                <a:r>
                  <a:rPr lang="en-US" dirty="0"/>
                  <a:t>Choose failure traces that produce tight rankings (utility of components are very similar)</a:t>
                </a:r>
              </a:p>
              <a:p>
                <a:pPr marL="581594" lvl="1" indent="-342900"/>
                <a:r>
                  <a:rPr lang="en-US" dirty="0"/>
                  <a:t>Increase variance in utility from training/validation to testing. For that, train the models with failure propagation traces that are smaller (i.e., lower uncertainty) than the traces in the testing data (i.e., higher uncertainty).</a:t>
                </a:r>
              </a:p>
              <a:p>
                <a:pPr indent="-2600"/>
                <a:r>
                  <a:rPr lang="en-US" u="sng" dirty="0"/>
                  <a:t>Main Work-packages</a:t>
                </a:r>
                <a:r>
                  <a:rPr lang="en-US" dirty="0"/>
                  <a:t>:</a:t>
                </a:r>
              </a:p>
              <a:p>
                <a:pPr marL="581594" lvl="1" indent="-342900"/>
                <a:r>
                  <a:rPr lang="en-US" dirty="0"/>
                  <a:t>Reinforcement Learning Agent (hyper-parameters)</a:t>
                </a:r>
              </a:p>
              <a:p>
                <a:pPr marL="581594" lvl="1" indent="-342900"/>
                <a:r>
                  <a:rPr lang="en-US" dirty="0"/>
                  <a:t>Failure Propagation (shift in the threshold of propagation)</a:t>
                </a:r>
              </a:p>
            </p:txBody>
          </p:sp>
        </mc:Choice>
        <mc:Fallback>
          <p:sp>
            <p:nvSpPr>
              <p:cNvPr id="3" name="Content Placeholder 2">
                <a:extLst>
                  <a:ext uri="{FF2B5EF4-FFF2-40B4-BE49-F238E27FC236}">
                    <a16:creationId xmlns:a16="http://schemas.microsoft.com/office/drawing/2014/main" id="{45F609F5-4868-42BE-B8EB-5CA353114DDA}"/>
                  </a:ext>
                </a:extLst>
              </p:cNvPr>
              <p:cNvSpPr>
                <a:spLocks noGrp="1" noRot="1" noChangeAspect="1" noMove="1" noResize="1" noEditPoints="1" noAdjustHandles="1" noChangeArrowheads="1" noChangeShapeType="1" noTextEdit="1"/>
              </p:cNvSpPr>
              <p:nvPr>
                <p:ph idx="1"/>
              </p:nvPr>
            </p:nvSpPr>
            <p:spPr>
              <a:xfrm>
                <a:off x="251792" y="1021530"/>
                <a:ext cx="11473384" cy="5387629"/>
              </a:xfrm>
              <a:blipFill>
                <a:blip r:embed="rId3"/>
                <a:stretch>
                  <a:fillRect l="-1275" t="-1133" r="-850" b="-181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E296973-9B63-4C76-8DEE-BE3B68C473A1}"/>
              </a:ext>
            </a:extLst>
          </p:cNvPr>
          <p:cNvSpPr txBox="1"/>
          <p:nvPr/>
        </p:nvSpPr>
        <p:spPr bwMode="gray">
          <a:xfrm>
            <a:off x="0" y="6550223"/>
            <a:ext cx="1182246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err="1"/>
              <a:t>Thanajeyan</a:t>
            </a:r>
            <a:r>
              <a:rPr lang="en-US" sz="1400" b="0" dirty="0"/>
              <a:t>, B., et al., 2021, Recovery RL: Safe Reinforcement Learning with Learned Recovery Zones</a:t>
            </a:r>
          </a:p>
        </p:txBody>
      </p:sp>
    </p:spTree>
    <p:extLst>
      <p:ext uri="{BB962C8B-B14F-4D97-AF65-F5344CB8AC3E}">
        <p14:creationId xmlns:p14="http://schemas.microsoft.com/office/powerpoint/2010/main" val="55779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8CA3-C7DE-467B-9786-EF25EF78A657}"/>
              </a:ext>
            </a:extLst>
          </p:cNvPr>
          <p:cNvSpPr>
            <a:spLocks noGrp="1"/>
          </p:cNvSpPr>
          <p:nvPr>
            <p:ph type="title"/>
          </p:nvPr>
        </p:nvSpPr>
        <p:spPr>
          <a:xfrm>
            <a:off x="478369" y="144001"/>
            <a:ext cx="9612399" cy="576293"/>
          </a:xfrm>
        </p:spPr>
        <p:txBody>
          <a:bodyPr/>
          <a:lstStyle/>
          <a:p>
            <a:r>
              <a:rPr lang="en-US" sz="2800" dirty="0"/>
              <a:t>RP.2 Convergence under adversarial unsafe actions</a:t>
            </a:r>
          </a:p>
        </p:txBody>
      </p:sp>
      <p:sp>
        <p:nvSpPr>
          <p:cNvPr id="3" name="Content Placeholder 2">
            <a:extLst>
              <a:ext uri="{FF2B5EF4-FFF2-40B4-BE49-F238E27FC236}">
                <a16:creationId xmlns:a16="http://schemas.microsoft.com/office/drawing/2014/main" id="{45F609F5-4868-42BE-B8EB-5CA353114DDA}"/>
              </a:ext>
            </a:extLst>
          </p:cNvPr>
          <p:cNvSpPr>
            <a:spLocks noGrp="1"/>
          </p:cNvSpPr>
          <p:nvPr>
            <p:ph idx="1"/>
          </p:nvPr>
        </p:nvSpPr>
        <p:spPr>
          <a:xfrm>
            <a:off x="415846" y="980122"/>
            <a:ext cx="11473384" cy="5733877"/>
          </a:xfrm>
        </p:spPr>
        <p:txBody>
          <a:bodyPr/>
          <a:lstStyle/>
          <a:p>
            <a:r>
              <a:rPr lang="en-US" u="sng" dirty="0"/>
              <a:t>Goal</a:t>
            </a:r>
            <a:r>
              <a:rPr lang="en-US" dirty="0"/>
              <a:t>: Show different rates of synchronization between Production and Simulation can lead to:</a:t>
            </a:r>
          </a:p>
          <a:p>
            <a:pPr marL="581594" lvl="1" indent="-342900"/>
            <a:r>
              <a:rPr lang="en-US" dirty="0"/>
              <a:t>excessive cost of training and redeployment</a:t>
            </a:r>
          </a:p>
          <a:p>
            <a:pPr marL="581594" lvl="1" indent="-342900"/>
            <a:r>
              <a:rPr lang="en-US" dirty="0"/>
              <a:t>increase in the risk of under-performance</a:t>
            </a:r>
          </a:p>
          <a:p>
            <a:pPr indent="-2600"/>
            <a:r>
              <a:rPr lang="en-US" u="sng" dirty="0"/>
              <a:t>Insights [</a:t>
            </a:r>
            <a:r>
              <a:rPr lang="en-US" u="sng" dirty="0" err="1"/>
              <a:t>Seurin</a:t>
            </a:r>
            <a:r>
              <a:rPr lang="en-US" u="sng" dirty="0"/>
              <a:t> et al. 2019]</a:t>
            </a:r>
            <a:r>
              <a:rPr lang="en-US" dirty="0"/>
              <a:t>: </a:t>
            </a:r>
          </a:p>
          <a:p>
            <a:pPr marL="581594" lvl="1" indent="-342900"/>
            <a:r>
              <a:rPr lang="en-US" dirty="0"/>
              <a:t>Redefine optimality in terms of expected utility, which allows us to adjust the utility (reward) to the probability (risk) of achieving it.</a:t>
            </a:r>
          </a:p>
          <a:p>
            <a:pPr marL="581594" lvl="1" indent="-342900"/>
            <a:r>
              <a:rPr lang="en-US" dirty="0"/>
              <a:t>Compare the convergence of a risk-averse (e.g., Monte-Carlo, off-policy) with risk-driven (e.g., bootstrapping, on-policy).</a:t>
            </a:r>
          </a:p>
          <a:p>
            <a:pPr marL="581594" lvl="1" indent="-342900"/>
            <a:r>
              <a:rPr lang="en-US" dirty="0"/>
              <a:t>Evaluate how the agent learns unsafe actions, for instance, removes an instance when there is high uncertainty about the average utility of a component and/or increase the penalty (negative reward) when trying to fix the wrong component.</a:t>
            </a:r>
          </a:p>
          <a:p>
            <a:pPr marL="340300" indent="-342900"/>
            <a:r>
              <a:rPr lang="en-US" u="sng" dirty="0"/>
              <a:t>Main Work-packages</a:t>
            </a:r>
            <a:r>
              <a:rPr lang="en-US" dirty="0"/>
              <a:t>:</a:t>
            </a:r>
          </a:p>
          <a:p>
            <a:pPr marL="581594" lvl="1" indent="-342900">
              <a:buClr>
                <a:srgbClr val="B1063A"/>
              </a:buClr>
              <a:buSzPct val="120000"/>
              <a:buFont typeface="Wingdings" panose="05000000000000000000" pitchFamily="2" charset="2"/>
              <a:buChar char="§"/>
            </a:pPr>
            <a:r>
              <a:rPr lang="en-US" dirty="0"/>
              <a:t>Reinforcement Learning Agent (e.g., </a:t>
            </a:r>
            <a:r>
              <a:rPr lang="en-US" dirty="0" err="1"/>
              <a:t>Sarsa</a:t>
            </a:r>
            <a:r>
              <a:rPr lang="en-US" dirty="0"/>
              <a:t> vs Q-Learning)</a:t>
            </a:r>
          </a:p>
          <a:p>
            <a:pPr marL="581594" lvl="1" indent="-342900">
              <a:buClr>
                <a:srgbClr val="B1063A"/>
              </a:buClr>
              <a:buSzPct val="120000"/>
              <a:buFont typeface="Wingdings" panose="05000000000000000000" pitchFamily="2" charset="2"/>
              <a:buChar char="§"/>
            </a:pPr>
            <a:r>
              <a:rPr lang="en-US" dirty="0"/>
              <a:t>Utility Model (Ridge-Regression)</a:t>
            </a:r>
          </a:p>
        </p:txBody>
      </p:sp>
    </p:spTree>
    <p:extLst>
      <p:ext uri="{BB962C8B-B14F-4D97-AF65-F5344CB8AC3E}">
        <p14:creationId xmlns:p14="http://schemas.microsoft.com/office/powerpoint/2010/main" val="416030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0FF7-F2C8-44D2-A8E6-31FE3FE3D26E}"/>
              </a:ext>
            </a:extLst>
          </p:cNvPr>
          <p:cNvSpPr>
            <a:spLocks noGrp="1"/>
          </p:cNvSpPr>
          <p:nvPr>
            <p:ph type="title"/>
          </p:nvPr>
        </p:nvSpPr>
        <p:spPr/>
        <p:txBody>
          <a:bodyPr/>
          <a:lstStyle/>
          <a:p>
            <a:r>
              <a:rPr lang="en-US" dirty="0"/>
              <a:t>Lack of Robustness in AI Systems</a:t>
            </a:r>
          </a:p>
        </p:txBody>
      </p:sp>
      <p:sp>
        <p:nvSpPr>
          <p:cNvPr id="3" name="Content Placeholder 2">
            <a:extLst>
              <a:ext uri="{FF2B5EF4-FFF2-40B4-BE49-F238E27FC236}">
                <a16:creationId xmlns:a16="http://schemas.microsoft.com/office/drawing/2014/main" id="{8C6C2684-DE5D-4F56-8E3C-0BAB04A5C0AB}"/>
              </a:ext>
            </a:extLst>
          </p:cNvPr>
          <p:cNvSpPr>
            <a:spLocks noGrp="1"/>
          </p:cNvSpPr>
          <p:nvPr>
            <p:ph idx="1"/>
          </p:nvPr>
        </p:nvSpPr>
        <p:spPr>
          <a:xfrm>
            <a:off x="478369" y="1213308"/>
            <a:ext cx="11473384" cy="2104679"/>
          </a:xfrm>
        </p:spPr>
        <p:txBody>
          <a:bodyPr/>
          <a:lstStyle/>
          <a:p>
            <a:r>
              <a:rPr lang="en-US" dirty="0"/>
              <a:t>Robustness comprise three requirements: </a:t>
            </a:r>
          </a:p>
          <a:p>
            <a:pPr marL="457200" indent="-457200">
              <a:buAutoNum type="arabicParenBoth"/>
            </a:pPr>
            <a:r>
              <a:rPr lang="en-US" dirty="0"/>
              <a:t>generalizability to OOD datasets, </a:t>
            </a:r>
          </a:p>
          <a:p>
            <a:pPr marL="457200" indent="-457200">
              <a:buAutoNum type="arabicParenBoth"/>
            </a:pPr>
            <a:r>
              <a:rPr lang="en-US" dirty="0"/>
              <a:t>insensitivity to model </a:t>
            </a:r>
            <a:r>
              <a:rPr lang="en-US" dirty="0" err="1"/>
              <a:t>underspecification</a:t>
            </a:r>
            <a:r>
              <a:rPr lang="en-US" dirty="0"/>
              <a:t>, and </a:t>
            </a:r>
          </a:p>
          <a:p>
            <a:pPr marL="457200" indent="-457200">
              <a:buAutoNum type="arabicParenBoth"/>
            </a:pPr>
            <a:r>
              <a:rPr lang="en-US" dirty="0"/>
              <a:t>protection against unsafe action-state spaces.</a:t>
            </a:r>
          </a:p>
          <a:p>
            <a:endParaRPr lang="en-US" dirty="0"/>
          </a:p>
        </p:txBody>
      </p:sp>
    </p:spTree>
    <p:extLst>
      <p:ext uri="{BB962C8B-B14F-4D97-AF65-F5344CB8AC3E}">
        <p14:creationId xmlns:p14="http://schemas.microsoft.com/office/powerpoint/2010/main" val="389616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2DB5-8742-4817-AC48-FE68DEC48DC0}"/>
              </a:ext>
            </a:extLst>
          </p:cNvPr>
          <p:cNvSpPr>
            <a:spLocks noGrp="1"/>
          </p:cNvSpPr>
          <p:nvPr>
            <p:ph type="title"/>
          </p:nvPr>
        </p:nvSpPr>
        <p:spPr>
          <a:xfrm>
            <a:off x="478369" y="144001"/>
            <a:ext cx="9749637" cy="514738"/>
          </a:xfrm>
        </p:spPr>
        <p:txBody>
          <a:bodyPr/>
          <a:lstStyle/>
          <a:p>
            <a:r>
              <a:rPr lang="en-US" sz="2400" dirty="0"/>
              <a:t>Traditional methods</a:t>
            </a:r>
          </a:p>
        </p:txBody>
      </p:sp>
      <p:sp>
        <p:nvSpPr>
          <p:cNvPr id="3" name="Content Placeholder 2">
            <a:extLst>
              <a:ext uri="{FF2B5EF4-FFF2-40B4-BE49-F238E27FC236}">
                <a16:creationId xmlns:a16="http://schemas.microsoft.com/office/drawing/2014/main" id="{E0FB06F4-1E97-4429-8C08-D4D2F61817D8}"/>
              </a:ext>
            </a:extLst>
          </p:cNvPr>
          <p:cNvSpPr>
            <a:spLocks noGrp="1"/>
          </p:cNvSpPr>
          <p:nvPr>
            <p:ph idx="1"/>
          </p:nvPr>
        </p:nvSpPr>
        <p:spPr>
          <a:xfrm>
            <a:off x="478369" y="1213308"/>
            <a:ext cx="11473384" cy="2002087"/>
          </a:xfrm>
        </p:spPr>
        <p:txBody>
          <a:bodyPr/>
          <a:lstStyle/>
          <a:p>
            <a:r>
              <a:rPr lang="en-US" dirty="0"/>
              <a:t>Methods to find optimal bias-variance trade-off, cross-validation, regularization, ensemble methods, sparse representation learning (deep-neural nets)</a:t>
            </a:r>
          </a:p>
          <a:p>
            <a:r>
              <a:rPr lang="en-US" dirty="0"/>
              <a:t>Methods to generate more and better data</a:t>
            </a:r>
          </a:p>
          <a:p>
            <a:r>
              <a:rPr lang="en-US" dirty="0"/>
              <a:t>Methods to train larger models, over-parameterized models, foundation models, etc. </a:t>
            </a:r>
          </a:p>
          <a:p>
            <a:r>
              <a:rPr lang="en-US" dirty="0"/>
              <a:t>Methods to train models quicker and online</a:t>
            </a:r>
          </a:p>
        </p:txBody>
      </p:sp>
    </p:spTree>
    <p:extLst>
      <p:ext uri="{BB962C8B-B14F-4D97-AF65-F5344CB8AC3E}">
        <p14:creationId xmlns:p14="http://schemas.microsoft.com/office/powerpoint/2010/main" val="1185999584"/>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MasterSlides</Template>
  <TotalTime>2920</TotalTime>
  <Words>1321</Words>
  <Application>Microsoft Office PowerPoint</Application>
  <PresentationFormat>Widescreen</PresentationFormat>
  <Paragraphs>112</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Verdana</vt:lpstr>
      <vt:lpstr>Wingdings</vt:lpstr>
      <vt:lpstr>HPI PPT-Template</vt:lpstr>
      <vt:lpstr>Winter Term 21/22 Adversarial Self-Supervised Learning with Digital Twins  Project Scope</vt:lpstr>
      <vt:lpstr>Infrastructure to run experiments</vt:lpstr>
      <vt:lpstr>Operating in Sparse, Safety Critical, Uncertainty World</vt:lpstr>
      <vt:lpstr>Work-Packages</vt:lpstr>
      <vt:lpstr>Research Problems</vt:lpstr>
      <vt:lpstr>RP.1 Underspecification under Adversarial Failure Propagation</vt:lpstr>
      <vt:lpstr>RP.2 Convergence under adversarial unsafe actions</vt:lpstr>
      <vt:lpstr>Lack of Robustness in AI Systems</vt:lpstr>
      <vt:lpstr>Traditional methods</vt:lpstr>
      <vt:lpstr>Our approach - adversarial training</vt:lpstr>
      <vt:lpstr>Research Goals</vt:lpstr>
      <vt:lpstr>Design Questions</vt:lpstr>
      <vt:lpstr>Simulation to detect Underspecification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Term 2020  Online Learning for  Self-Healing and  Self-Optimization   Org &amp; Introduction</dc:title>
  <dc:creator>Christian Adriano</dc:creator>
  <cp:lastModifiedBy>Christian Adriano</cp:lastModifiedBy>
  <cp:revision>210</cp:revision>
  <dcterms:created xsi:type="dcterms:W3CDTF">2020-04-21T18:34:08Z</dcterms:created>
  <dcterms:modified xsi:type="dcterms:W3CDTF">2021-12-01T12:28:52Z</dcterms:modified>
</cp:coreProperties>
</file>