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32" r:id="rId3"/>
    <p:sldId id="334" r:id="rId4"/>
    <p:sldId id="262" r:id="rId5"/>
    <p:sldId id="280" r:id="rId6"/>
    <p:sldId id="261" r:id="rId7"/>
    <p:sldId id="319" r:id="rId8"/>
    <p:sldId id="335" r:id="rId9"/>
    <p:sldId id="321" r:id="rId10"/>
    <p:sldId id="325" r:id="rId11"/>
    <p:sldId id="320" r:id="rId12"/>
    <p:sldId id="336" r:id="rId13"/>
    <p:sldId id="337" r:id="rId14"/>
    <p:sldId id="338" r:id="rId15"/>
    <p:sldId id="339" r:id="rId16"/>
    <p:sldId id="440" r:id="rId17"/>
    <p:sldId id="442" r:id="rId18"/>
    <p:sldId id="453" r:id="rId19"/>
    <p:sldId id="455" r:id="rId20"/>
    <p:sldId id="454" r:id="rId21"/>
    <p:sldId id="461" r:id="rId22"/>
    <p:sldId id="451" r:id="rId23"/>
    <p:sldId id="456" r:id="rId24"/>
    <p:sldId id="462" r:id="rId25"/>
    <p:sldId id="460" r:id="rId26"/>
    <p:sldId id="446" r:id="rId27"/>
    <p:sldId id="459" r:id="rId28"/>
    <p:sldId id="457" r:id="rId29"/>
    <p:sldId id="458" r:id="rId30"/>
    <p:sldId id="282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http://www.cs.cmu.edu/~rasc/Download/AMRobots5.pdf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Fox et al., 1999, Monte Carlo Localization: Efficient Position Estimation for Mobile Robots</a:t>
            </a:r>
          </a:p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CMR10"/>
              </a:rPr>
              <a:t>HMM is simple and effective framework to model time-varying spectral vector sequences</a:t>
            </a:r>
          </a:p>
          <a:p>
            <a:pPr algn="l"/>
            <a:r>
              <a:rPr lang="en-US" sz="1200" dirty="0">
                <a:latin typeface="CMR10"/>
              </a:rPr>
              <a:t>L</a:t>
            </a:r>
            <a:r>
              <a:rPr lang="en-US" sz="1200" b="0" i="0" u="none" strike="noStrike" baseline="0" dirty="0">
                <a:latin typeface="CMR10"/>
              </a:rPr>
              <a:t>arge vocabulary continuous speech recognition (LVCSR).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Gales, M., &amp; Young, S. (2008). </a:t>
            </a:r>
            <a:r>
              <a:rPr lang="en-US" i="1" dirty="0"/>
              <a:t>The application of hidden Markov models in speech recognition</a:t>
            </a:r>
            <a:r>
              <a:rPr lang="en-US" dirty="0"/>
              <a:t>. Now Publishers Inc.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https://www.inf.ed.ac.uk/teaching/courses/asr/2017-18/asr03-hmmgmm-handout.pdf</a:t>
            </a:r>
          </a:p>
          <a:p>
            <a:endParaRPr lang="en-US" dirty="0"/>
          </a:p>
          <a:p>
            <a:r>
              <a:rPr lang="en-US" dirty="0"/>
              <a:t>Types of covariance matrix: https://stats.stackexchange.com/questions/326671/different-covariance-types-for-gaussian-mixture-models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2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0.png"/><Relationship Id="rId2" Type="http://schemas.openxmlformats.org/officeDocument/2006/relationships/image" Target="../media/image80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2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13.png"/><Relationship Id="rId18" Type="http://schemas.openxmlformats.org/officeDocument/2006/relationships/image" Target="../media/image360.png"/><Relationship Id="rId3" Type="http://schemas.openxmlformats.org/officeDocument/2006/relationships/image" Target="../media/image260.png"/><Relationship Id="rId21" Type="http://schemas.openxmlformats.org/officeDocument/2006/relationships/image" Target="../media/image39.png"/><Relationship Id="rId7" Type="http://schemas.openxmlformats.org/officeDocument/2006/relationships/image" Target="../media/image1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image" Target="../media/image250.png"/><Relationship Id="rId16" Type="http://schemas.openxmlformats.org/officeDocument/2006/relationships/image" Target="../media/image34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290.png"/><Relationship Id="rId5" Type="http://schemas.openxmlformats.org/officeDocument/2006/relationships/image" Target="../media/image130.png"/><Relationship Id="rId15" Type="http://schemas.openxmlformats.org/officeDocument/2006/relationships/image" Target="../media/image330.png"/><Relationship Id="rId23" Type="http://schemas.openxmlformats.org/officeDocument/2006/relationships/image" Target="../media/image41.png"/><Relationship Id="rId10" Type="http://schemas.openxmlformats.org/officeDocument/2006/relationships/image" Target="../media/image280.png"/><Relationship Id="rId19" Type="http://schemas.openxmlformats.org/officeDocument/2006/relationships/image" Target="../media/image370.png"/><Relationship Id="rId4" Type="http://schemas.openxmlformats.org/officeDocument/2006/relationships/image" Target="../media/image270.png"/><Relationship Id="rId9" Type="http://schemas.openxmlformats.org/officeDocument/2006/relationships/image" Target="../media/image17.png"/><Relationship Id="rId14" Type="http://schemas.openxmlformats.org/officeDocument/2006/relationships/image" Target="../media/image320.png"/><Relationship Id="rId2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30BC-D3DA-4D24-9F88-8A9A6B3A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994E-1854-4CC6-AABF-0C53F044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95589"/>
            <a:ext cx="10964694" cy="2553520"/>
          </a:xfrm>
        </p:spPr>
        <p:txBody>
          <a:bodyPr/>
          <a:lstStyle/>
          <a:p>
            <a:r>
              <a:rPr lang="en-US" b="1" dirty="0"/>
              <a:t>Given the following…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 = coordinates of the robot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= distances to objects measured by a lidar (laser beam)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P(S</a:t>
            </a:r>
            <a:r>
              <a:rPr lang="en-US" baseline="-25000" dirty="0"/>
              <a:t>t</a:t>
            </a:r>
            <a:r>
              <a:rPr lang="en-US" dirty="0"/>
              <a:t>|S</a:t>
            </a:r>
            <a:r>
              <a:rPr lang="en-US" baseline="-25000" dirty="0"/>
              <a:t>t-1</a:t>
            </a:r>
            <a:r>
              <a:rPr lang="en-US" dirty="0"/>
              <a:t>): transitions of the robot (inherently uncertain)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 err="1"/>
              <a:t>|S</a:t>
            </a:r>
            <a:r>
              <a:rPr lang="en-US" baseline="-25000" dirty="0" err="1"/>
              <a:t>t</a:t>
            </a:r>
            <a:r>
              <a:rPr lang="en-US" dirty="0"/>
              <a:t>): uncertainty in the measurements provided by the laser beam</a:t>
            </a:r>
          </a:p>
          <a:p>
            <a:r>
              <a:rPr lang="en-US" b="1" dirty="0"/>
              <a:t>What is the robot’s localization P(S</a:t>
            </a:r>
            <a:r>
              <a:rPr lang="en-US" b="1" baseline="-25000" dirty="0"/>
              <a:t>t</a:t>
            </a:r>
            <a:r>
              <a:rPr lang="en-US" b="1" dirty="0"/>
              <a:t>|O</a:t>
            </a:r>
            <a:r>
              <a:rPr lang="en-US" b="1" baseline="-25000" dirty="0"/>
              <a:t>1…t</a:t>
            </a:r>
            <a:r>
              <a:rPr lang="en-US" b="1" dirty="0"/>
              <a:t>)?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AB14-95E1-4F53-B224-8265F30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3" y="3665188"/>
            <a:ext cx="3411655" cy="2676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9E10C-02F8-46A7-B3C1-9BC5DA4E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24" y="3590799"/>
            <a:ext cx="3340268" cy="2825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FBA50-22C5-420D-A18E-E0F3F07FAA16}"/>
              </a:ext>
            </a:extLst>
          </p:cNvPr>
          <p:cNvSpPr txBox="1"/>
          <p:nvPr/>
        </p:nvSpPr>
        <p:spPr bwMode="gray">
          <a:xfrm>
            <a:off x="4016011" y="6296484"/>
            <a:ext cx="33402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http://www.cs.cmu.edu/~rasc/ Download/AMRobots5.pdf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D4D8-923E-4D4B-86DF-7ED58C94BFCA}"/>
              </a:ext>
            </a:extLst>
          </p:cNvPr>
          <p:cNvSpPr txBox="1"/>
          <p:nvPr/>
        </p:nvSpPr>
        <p:spPr bwMode="gray">
          <a:xfrm>
            <a:off x="292753" y="6296484"/>
            <a:ext cx="3903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fr-FR" sz="1100" dirty="0"/>
              <a:t>Fox et al., 1999, Monte Carlo </a:t>
            </a:r>
            <a:r>
              <a:rPr lang="fr-FR" sz="1100" dirty="0" err="1"/>
              <a:t>Localization</a:t>
            </a:r>
            <a:r>
              <a:rPr lang="fr-FR" sz="1100" dirty="0"/>
              <a:t>: Efficient Position Estimation for Mobile Robots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5D28F6-90D7-4578-9FFB-69E25986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909" y="4081801"/>
            <a:ext cx="4835721" cy="1843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27A10-2205-48D2-88F6-4CD77D81AA0A}"/>
              </a:ext>
            </a:extLst>
          </p:cNvPr>
          <p:cNvSpPr txBox="1"/>
          <p:nvPr/>
        </p:nvSpPr>
        <p:spPr bwMode="gray">
          <a:xfrm>
            <a:off x="7396822" y="6296484"/>
            <a:ext cx="46960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en-US" sz="1100" dirty="0" err="1"/>
              <a:t>Choset</a:t>
            </a:r>
            <a:r>
              <a:rPr lang="en-US" sz="1100" dirty="0"/>
              <a:t> et al., (2005). </a:t>
            </a:r>
            <a:r>
              <a:rPr lang="en-US" sz="1100" i="1" dirty="0"/>
              <a:t>Principles of robot motion: theory, algorithms, and implementation</a:t>
            </a:r>
            <a:r>
              <a:rPr lang="en-US" sz="1100" dirty="0"/>
              <a:t>. MIT press.</a:t>
            </a:r>
          </a:p>
        </p:txBody>
      </p:sp>
    </p:spTree>
    <p:extLst>
      <p:ext uri="{BB962C8B-B14F-4D97-AF65-F5344CB8AC3E}">
        <p14:creationId xmlns:p14="http://schemas.microsoft.com/office/powerpoint/2010/main" val="36317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F52-3DFB-4D0F-984E-3A714E1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4DDA-1521-4BC2-A904-6CEF1976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54" y="1153935"/>
            <a:ext cx="5962082" cy="2040559"/>
          </a:xfrm>
        </p:spPr>
        <p:txBody>
          <a:bodyPr/>
          <a:lstStyle/>
          <a:p>
            <a:r>
              <a:rPr lang="en-US" dirty="0"/>
              <a:t>Each spoken word </a:t>
            </a:r>
            <a:r>
              <a:rPr lang="en-US" b="1" dirty="0"/>
              <a:t>w</a:t>
            </a:r>
            <a:r>
              <a:rPr lang="en-US" dirty="0"/>
              <a:t> is decomposed into a sequence of 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 basic sounds called base phones. This sequence is called its pronunciation q(w)1:q</a:t>
            </a:r>
            <a:r>
              <a:rPr lang="en-US" baseline="30000" dirty="0"/>
              <a:t>w</a:t>
            </a:r>
            <a:r>
              <a:rPr lang="en-US" dirty="0"/>
              <a:t>=q</a:t>
            </a:r>
            <a:r>
              <a:rPr lang="en-US" baseline="30000" dirty="0"/>
              <a:t>1</a:t>
            </a:r>
            <a:r>
              <a:rPr lang="en-US" dirty="0"/>
              <a:t>,...,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. To allow for the possibility of multiple pronunciations, the likelihood p(</a:t>
            </a:r>
            <a:r>
              <a:rPr lang="en-US" dirty="0" err="1"/>
              <a:t>Y|w</a:t>
            </a:r>
            <a:r>
              <a:rPr lang="en-US" dirty="0"/>
              <a:t>) can be computed over multiple pronunciations.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FACAA-7CE1-41A5-A6A9-2ED29EF8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2929128"/>
            <a:ext cx="5219292" cy="345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5AFFB-4A42-4266-A8DA-698CB5F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8" y="3439868"/>
            <a:ext cx="3430386" cy="724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398A1-BDBC-44C1-9C0A-CD4CA78C197B}"/>
              </a:ext>
            </a:extLst>
          </p:cNvPr>
          <p:cNvSpPr txBox="1"/>
          <p:nvPr/>
        </p:nvSpPr>
        <p:spPr bwMode="gray">
          <a:xfrm>
            <a:off x="478369" y="4241949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where the summation is over all valid pronunciation sequences for </a:t>
            </a:r>
            <a:r>
              <a:rPr lang="en-US" dirty="0">
                <a:effectLst/>
                <a:latin typeface="Arial" panose="020B0604020202020204" pitchFamily="34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Q </a:t>
            </a:r>
            <a:r>
              <a:rPr lang="en-US" dirty="0">
                <a:effectLst/>
                <a:latin typeface="Times New Roman" panose="02020603050405020304" pitchFamily="18" charset="0"/>
              </a:rPr>
              <a:t>is </a:t>
            </a:r>
            <a:r>
              <a:rPr lang="en-US" u="sng" dirty="0">
                <a:effectLst/>
                <a:latin typeface="Times New Roman" panose="02020603050405020304" pitchFamily="18" charset="0"/>
              </a:rPr>
              <a:t>a particular sequence </a:t>
            </a:r>
            <a:r>
              <a:rPr lang="en-US" dirty="0">
                <a:effectLst/>
                <a:latin typeface="Times New Roman" panose="02020603050405020304" pitchFamily="18" charset="0"/>
              </a:rPr>
              <a:t>of pronunciations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80DC4-1D8E-4751-9F1F-F6E67B729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47" y="4872224"/>
            <a:ext cx="3367347" cy="101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A95C8-A29B-458B-8ECC-272ADEDE6435}"/>
              </a:ext>
            </a:extLst>
          </p:cNvPr>
          <p:cNvSpPr txBox="1"/>
          <p:nvPr/>
        </p:nvSpPr>
        <p:spPr bwMode="gray">
          <a:xfrm>
            <a:off x="478369" y="5848415"/>
            <a:ext cx="4764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and where each </a:t>
            </a:r>
            <a:r>
              <a:rPr lang="en-US" dirty="0">
                <a:effectLst/>
                <a:latin typeface="Arial" panose="020B0604020202020204" pitchFamily="34" charset="0"/>
              </a:rPr>
              <a:t>q</a:t>
            </a:r>
            <a:r>
              <a:rPr lang="en-US" dirty="0">
                <a:effectLst/>
                <a:latin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</a:rPr>
              <a:t>) is a valid pronunciation for word 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6B69F-24C2-4623-A309-37CE45E3DFC3}"/>
              </a:ext>
            </a:extLst>
          </p:cNvPr>
          <p:cNvSpPr txBox="1"/>
          <p:nvPr/>
        </p:nvSpPr>
        <p:spPr bwMode="gray">
          <a:xfrm>
            <a:off x="3222172" y="6533377"/>
            <a:ext cx="90830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Gales, M., &amp; Young, S. (2008). The application of hidden Markov models in speech recognition. Now Publishers Inc.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916F5-7F09-4538-A0C4-7E97F959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38" y="1015225"/>
            <a:ext cx="5511302" cy="28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F143-C06B-4C5E-9DA6-01DCE4CE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1D1B-6F7E-4AEC-B73C-6277506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current state (Y</a:t>
            </a:r>
            <a:r>
              <a:rPr lang="pt-BR" baseline="-25000" dirty="0"/>
              <a:t>t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DFB22-E208-4471-8853-15366510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5" y="2172443"/>
            <a:ext cx="9043649" cy="332260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DCB748-6845-4A09-ACF9-589487809F43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1E8615-F9FF-4623-B49A-1BCC7ADC21D9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19B8E-C117-4194-83E3-ED50FA7E1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5CD5C-8ED9-4295-B451-CF92CF3CEEF2}"/>
              </a:ext>
            </a:extLst>
          </p:cNvPr>
          <p:cNvSpPr/>
          <p:nvPr/>
        </p:nvSpPr>
        <p:spPr>
          <a:xfrm>
            <a:off x="994867" y="5844583"/>
            <a:ext cx="212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Prediction of my observation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358A1-25AE-46DB-8F0C-B75417F29F9A}"/>
              </a:ext>
            </a:extLst>
          </p:cNvPr>
          <p:cNvSpPr/>
          <p:nvPr/>
        </p:nvSpPr>
        <p:spPr>
          <a:xfrm flipV="1">
            <a:off x="2189718" y="5387305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91D11A-DA97-414C-B064-FE260B3F3DEF}"/>
              </a:ext>
            </a:extLst>
          </p:cNvPr>
          <p:cNvCxnSpPr>
            <a:cxnSpLocks/>
          </p:cNvCxnSpPr>
          <p:nvPr/>
        </p:nvCxnSpPr>
        <p:spPr>
          <a:xfrm rot="5400000">
            <a:off x="2176916" y="5317231"/>
            <a:ext cx="411559" cy="597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53FC6-72EF-43A3-93BF-C73AAAAD7BED}"/>
              </a:ext>
            </a:extLst>
          </p:cNvPr>
          <p:cNvSpPr/>
          <p:nvPr/>
        </p:nvSpPr>
        <p:spPr>
          <a:xfrm>
            <a:off x="3476203" y="5900039"/>
            <a:ext cx="221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transitions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0FB95-6EF5-44B0-A82B-66BFBE4D23DB}"/>
              </a:ext>
            </a:extLst>
          </p:cNvPr>
          <p:cNvSpPr/>
          <p:nvPr/>
        </p:nvSpPr>
        <p:spPr>
          <a:xfrm flipV="1">
            <a:off x="4671054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333356-CE78-4E69-A9A8-A473406B0D12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5400000">
            <a:off x="4654119" y="5420166"/>
            <a:ext cx="411559" cy="548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56EAD4-9B5E-4C86-ADE0-D0B641472346}"/>
              </a:ext>
            </a:extLst>
          </p:cNvPr>
          <p:cNvSpPr/>
          <p:nvPr/>
        </p:nvSpPr>
        <p:spPr>
          <a:xfrm>
            <a:off x="5780655" y="5900039"/>
            <a:ext cx="5775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probability given history of observations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6E7D22-47F8-4833-8231-F4843A726253}"/>
              </a:ext>
            </a:extLst>
          </p:cNvPr>
          <p:cNvSpPr/>
          <p:nvPr/>
        </p:nvSpPr>
        <p:spPr>
          <a:xfrm flipV="1">
            <a:off x="6975506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3AF7F9-6C29-4519-8A6E-AF98429B60BC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rot="16200000" flipH="1">
            <a:off x="7847675" y="5079248"/>
            <a:ext cx="411559" cy="1230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A829-3C20-49F6-A29B-09C066C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6" y="2148441"/>
            <a:ext cx="9074331" cy="196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8F6A3C-CF71-4AE6-9493-76A1C3286C44}"/>
              </a:ext>
            </a:extLst>
          </p:cNvPr>
          <p:cNvSpPr/>
          <p:nvPr/>
        </p:nvSpPr>
        <p:spPr>
          <a:xfrm>
            <a:off x="7036526" y="2387563"/>
            <a:ext cx="212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Bayes Rule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A11B0-F2FA-40FF-8356-57AEB82B01B0}"/>
              </a:ext>
            </a:extLst>
          </p:cNvPr>
          <p:cNvSpPr/>
          <p:nvPr/>
        </p:nvSpPr>
        <p:spPr>
          <a:xfrm rot="5400000" flipV="1">
            <a:off x="5369730" y="2396382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5466A5-AB64-4E59-95CB-0B2355EE5F2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75470" y="2419242"/>
            <a:ext cx="1461056" cy="152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523EF-9EE9-4738-9086-A5CDA0E1A4A2}"/>
              </a:ext>
            </a:extLst>
          </p:cNvPr>
          <p:cNvSpPr/>
          <p:nvPr/>
        </p:nvSpPr>
        <p:spPr>
          <a:xfrm>
            <a:off x="1395454" y="4395785"/>
            <a:ext cx="3472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the Recursive Computation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68B1A-77DC-4E86-A51A-90BD0D4634D4}"/>
              </a:ext>
            </a:extLst>
          </p:cNvPr>
          <p:cNvSpPr/>
          <p:nvPr/>
        </p:nvSpPr>
        <p:spPr>
          <a:xfrm rot="5400000" flipV="1">
            <a:off x="1705504" y="3341586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27CE189-F3CF-45D7-81F0-7E9153AE17EE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rot="10800000" flipV="1">
            <a:off x="1395454" y="3364445"/>
            <a:ext cx="470070" cy="1354505"/>
          </a:xfrm>
          <a:prstGeom prst="bentConnector3">
            <a:avLst>
              <a:gd name="adj1" fmla="val 148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3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76C2-D3AE-4B8E-8FB0-0A2197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DA8-9318-4A6A-A60D-5749768A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</a:t>
            </a:r>
            <a:r>
              <a:rPr lang="pt-BR" b="1" dirty="0"/>
              <a:t>future states </a:t>
            </a:r>
            <a:r>
              <a:rPr lang="pt-BR" dirty="0"/>
              <a:t>(Y</a:t>
            </a:r>
            <a:r>
              <a:rPr lang="pt-BR" baseline="-25000" dirty="0"/>
              <a:t>t+k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37B05-FF34-4A64-A62E-66B196A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2585691"/>
            <a:ext cx="9000309" cy="1905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843B9E-E284-4A21-AE60-A2B6205AE528}"/>
              </a:ext>
            </a:extLst>
          </p:cNvPr>
          <p:cNvSpPr/>
          <p:nvPr/>
        </p:nvSpPr>
        <p:spPr>
          <a:xfrm>
            <a:off x="2055223" y="4619879"/>
            <a:ext cx="210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Future State transitions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B3206-63C9-43CC-AF40-089CD12F7DF6}"/>
              </a:ext>
            </a:extLst>
          </p:cNvPr>
          <p:cNvSpPr/>
          <p:nvPr/>
        </p:nvSpPr>
        <p:spPr>
          <a:xfrm flipV="1">
            <a:off x="3138345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B995DF7-CED1-4F5E-AFF8-059E52BE8634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5400000">
            <a:off x="3149342" y="4167938"/>
            <a:ext cx="411559" cy="49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EA957-6C21-4561-9F88-AB299F15A205}"/>
              </a:ext>
            </a:extLst>
          </p:cNvPr>
          <p:cNvSpPr/>
          <p:nvPr/>
        </p:nvSpPr>
        <p:spPr>
          <a:xfrm>
            <a:off x="5103223" y="4619879"/>
            <a:ext cx="492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Future State probability given history of observations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E7546-3BFB-458B-9741-4ED0FAC02DCB}"/>
              </a:ext>
            </a:extLst>
          </p:cNvPr>
          <p:cNvSpPr/>
          <p:nvPr/>
        </p:nvSpPr>
        <p:spPr>
          <a:xfrm flipV="1">
            <a:off x="5442797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696CF9-4EF9-4BB2-B22E-BB689832B5CE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6528785" y="3585269"/>
            <a:ext cx="411559" cy="1657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50AC7-3C30-4477-AAAF-15A81CB7ED05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723912-E1FF-4D0D-BB9A-B589438AE400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925A9B-5C4D-4D8C-B76F-92E14086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12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4784"/>
            <a:ext cx="11473384" cy="1206997"/>
          </a:xfrm>
        </p:spPr>
        <p:txBody>
          <a:bodyPr/>
          <a:lstStyle/>
          <a:p>
            <a:r>
              <a:rPr lang="pt-BR" dirty="0"/>
              <a:t>1. 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 (same step as before).</a:t>
            </a:r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19B9DE-FFF8-4B0B-8DB5-58B889B0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05427"/>
            <a:ext cx="7823200" cy="1388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64AF3-62C9-47C1-BED3-9C158C5C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4612"/>
            <a:ext cx="7102982" cy="1474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2E177F-65FD-4EB7-98B6-0FD48ACFBFAB}"/>
              </a:ext>
            </a:extLst>
          </p:cNvPr>
          <p:cNvSpPr txBox="1"/>
          <p:nvPr/>
        </p:nvSpPr>
        <p:spPr bwMode="gray">
          <a:xfrm>
            <a:off x="478369" y="3633887"/>
            <a:ext cx="875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Compute 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85514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1D6-A4B7-4167-9A6D-DB3E905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FBC3-6161-42AB-B73B-BA7F9D1D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2727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/>
              <a:t>Context:</a:t>
            </a:r>
            <a:r>
              <a:rPr lang="en-US" dirty="0"/>
              <a:t> Sequence data can have correlations (non-</a:t>
            </a:r>
            <a:r>
              <a:rPr lang="en-US" dirty="0" err="1"/>
              <a:t>i.i.d</a:t>
            </a:r>
            <a:r>
              <a:rPr lang="en-US" dirty="0"/>
              <a:t>.) which can be exploited to make predictions: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forecast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Robot localization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Activity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Problems: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estimate states given observation (prediction problem)?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produce observations given states (data generation problem)?</a:t>
            </a:r>
          </a:p>
          <a:p>
            <a:endParaRPr lang="en-US" dirty="0"/>
          </a:p>
          <a:p>
            <a:r>
              <a:rPr lang="en-US" u="sng" dirty="0"/>
              <a:t>Solution is to assume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are not always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observations are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84194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2069C-D6F9-450B-BEE1-B298C70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2721-141B-4322-AEE9-AD1B1EA9F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81961-5DC2-40EC-93F0-93D264C5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3"/>
          <a:stretch/>
        </p:blipFill>
        <p:spPr>
          <a:xfrm>
            <a:off x="1438710" y="1328615"/>
            <a:ext cx="7681844" cy="4468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9F996-7040-4339-83EC-5C6A5B2D9A39}"/>
              </a:ext>
            </a:extLst>
          </p:cNvPr>
          <p:cNvSpPr txBox="1"/>
          <p:nvPr/>
        </p:nvSpPr>
        <p:spPr bwMode="gray">
          <a:xfrm>
            <a:off x="43733" y="6487288"/>
            <a:ext cx="9169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https://www.inf.ed.ac.uk/teaching/courses/asr/2017-18/asr03-hmmgmm-handout.</a:t>
            </a:r>
            <a:r>
              <a:rPr lang="en-US" sz="1100" dirty="0"/>
              <a:t>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3230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</a:t>
                </a:r>
                <a:r>
                  <a:rPr lang="en-US"/>
                  <a:t>the five above </a:t>
                </a:r>
                <a:r>
                  <a:rPr lang="en-US" dirty="0"/>
                  <a:t>observations?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F6FB-0C0E-4D53-8E4D-61CBF19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for sequential 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C49F-72EA-4A2D-9F67-53C1E6F6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6" y="1785257"/>
            <a:ext cx="7344183" cy="364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DB0B5-F8DD-4D73-9175-60C22903F2D1}"/>
              </a:ext>
            </a:extLst>
          </p:cNvPr>
          <p:cNvSpPr txBox="1"/>
          <p:nvPr/>
        </p:nvSpPr>
        <p:spPr bwMode="gray">
          <a:xfrm>
            <a:off x="4841965" y="5495760"/>
            <a:ext cx="1018903" cy="217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</a:t>
            </a:r>
            <a:endParaRPr lang="en-US" sz="12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C1FAD-5A34-433B-9347-F3A3E304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76" y="5433167"/>
            <a:ext cx="3295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8AB-48C3-4661-A469-4854450E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149961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0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</p:cNvCxnSpPr>
          <p:nvPr/>
        </p:nvCxnSpPr>
        <p:spPr>
          <a:xfrm rot="5400000">
            <a:off x="5654421" y="1359940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CB087-98E2-4DE5-A547-53AE3BA5B39A}"/>
              </a:ext>
            </a:extLst>
          </p:cNvPr>
          <p:cNvCxnSpPr/>
          <p:nvPr/>
        </p:nvCxnSpPr>
        <p:spPr bwMode="gray">
          <a:xfrm flipV="1">
            <a:off x="5428792" y="3290044"/>
            <a:ext cx="640052" cy="7877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3792F6-DBBC-41B8-971E-87EB1D666D04}"/>
              </a:ext>
            </a:extLst>
          </p:cNvPr>
          <p:cNvSpPr txBox="1"/>
          <p:nvPr/>
        </p:nvSpPr>
        <p:spPr>
          <a:xfrm>
            <a:off x="5689190" y="3742666"/>
            <a:ext cx="161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cxnSpLocks/>
            <a:stCxn id="26" idx="7"/>
            <a:endCxn id="28" idx="1"/>
          </p:cNvCxnSpPr>
          <p:nvPr/>
        </p:nvCxnSpPr>
        <p:spPr>
          <a:xfrm rot="5400000" flipH="1" flipV="1">
            <a:off x="3362453" y="668526"/>
            <a:ext cx="12700" cy="2155897"/>
          </a:xfrm>
          <a:prstGeom prst="bentConnector3">
            <a:avLst>
              <a:gd name="adj1" fmla="val 28374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6"/>
            <a:endCxn id="29" idx="0"/>
          </p:cNvCxnSpPr>
          <p:nvPr/>
        </p:nvCxnSpPr>
        <p:spPr>
          <a:xfrm>
            <a:off x="5855517" y="2064576"/>
            <a:ext cx="1580865" cy="2125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1"/>
            <a:endCxn id="26" idx="0"/>
          </p:cNvCxnSpPr>
          <p:nvPr/>
        </p:nvCxnSpPr>
        <p:spPr>
          <a:xfrm rot="5400000" flipH="1" flipV="1">
            <a:off x="1339384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7"/>
            <a:endCxn id="28" idx="0"/>
          </p:cNvCxnSpPr>
          <p:nvPr/>
        </p:nvCxnSpPr>
        <p:spPr>
          <a:xfrm rot="16200000" flipV="1">
            <a:off x="5253761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5"/>
            <a:endCxn id="27" idx="2"/>
          </p:cNvCxnSpPr>
          <p:nvPr/>
        </p:nvCxnSpPr>
        <p:spPr>
          <a:xfrm rot="16200000" flipH="1">
            <a:off x="2231965" y="2435218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/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b="1" u="sng" dirty="0"/>
                  <a:t>Assumptions</a:t>
                </a:r>
              </a:p>
              <a:p>
                <a:r>
                  <a:rPr lang="pt-BR" sz="2000" dirty="0"/>
                  <a:t>First order Markovian: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 </a:t>
                </a:r>
              </a:p>
              <a:p>
                <a:r>
                  <a:rPr lang="pt-BR" sz="2000" dirty="0"/>
                  <a:t>Stationary: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hidden states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observations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blipFill>
                <a:blip r:embed="rId14"/>
                <a:stretch>
                  <a:fillRect l="-54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8693860" y="2527660"/>
            <a:ext cx="699092" cy="478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stCxn id="29" idx="6"/>
            <a:endCxn id="34" idx="1"/>
          </p:cNvCxnSpPr>
          <p:nvPr/>
        </p:nvCxnSpPr>
        <p:spPr>
          <a:xfrm>
            <a:off x="8265337" y="2726948"/>
            <a:ext cx="428523" cy="3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877264-5D28-46DA-BE2C-F6917F175E8F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4197989" y="2726948"/>
            <a:ext cx="2409438" cy="163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B37160A-0A1E-475D-9C22-43C479B5C7FB}"/>
              </a:ext>
            </a:extLst>
          </p:cNvPr>
          <p:cNvCxnSpPr>
            <a:cxnSpLocks/>
            <a:stCxn id="27" idx="1"/>
            <a:endCxn id="26" idx="6"/>
          </p:cNvCxnSpPr>
          <p:nvPr/>
        </p:nvCxnSpPr>
        <p:spPr>
          <a:xfrm rot="16200000" flipV="1">
            <a:off x="2474760" y="2117117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0638D66-6268-4136-A6C4-AEDE0827C849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rot="5400000" flipH="1" flipV="1">
            <a:off x="3896073" y="2123698"/>
            <a:ext cx="360655" cy="2424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/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/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/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/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A4098F0-676B-469F-8576-A5DF6F3D4E88}"/>
              </a:ext>
            </a:extLst>
          </p:cNvPr>
          <p:cNvCxnSpPr>
            <a:cxnSpLocks/>
            <a:stCxn id="26" idx="4"/>
            <a:endCxn id="124" idx="0"/>
          </p:cNvCxnSpPr>
          <p:nvPr/>
        </p:nvCxnSpPr>
        <p:spPr bwMode="gray">
          <a:xfrm flipH="1">
            <a:off x="1695787" y="2514440"/>
            <a:ext cx="2558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3423367-EBB5-4E54-81E5-AB8E0437B653}"/>
              </a:ext>
            </a:extLst>
          </p:cNvPr>
          <p:cNvCxnSpPr>
            <a:cxnSpLocks/>
            <a:stCxn id="27" idx="4"/>
            <a:endCxn id="125" idx="0"/>
          </p:cNvCxnSpPr>
          <p:nvPr/>
        </p:nvCxnSpPr>
        <p:spPr bwMode="gray">
          <a:xfrm>
            <a:off x="3369034" y="3193197"/>
            <a:ext cx="7723" cy="309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CCA044-5393-4C49-8BE2-8D665615AEED}"/>
              </a:ext>
            </a:extLst>
          </p:cNvPr>
          <p:cNvCxnSpPr>
            <a:cxnSpLocks/>
            <a:stCxn id="28" idx="4"/>
            <a:endCxn id="126" idx="0"/>
          </p:cNvCxnSpPr>
          <p:nvPr/>
        </p:nvCxnSpPr>
        <p:spPr bwMode="gray">
          <a:xfrm>
            <a:off x="5026562" y="2514440"/>
            <a:ext cx="681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2C7271-C5C3-4BCB-87E6-4065945E7D93}"/>
              </a:ext>
            </a:extLst>
          </p:cNvPr>
          <p:cNvCxnSpPr>
            <a:cxnSpLocks/>
            <a:stCxn id="29" idx="4"/>
            <a:endCxn id="127" idx="0"/>
          </p:cNvCxnSpPr>
          <p:nvPr/>
        </p:nvCxnSpPr>
        <p:spPr bwMode="gray">
          <a:xfrm>
            <a:off x="7436382" y="3176812"/>
            <a:ext cx="6150" cy="325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8CB4C6C8-2B5B-4BB8-8352-08251B0D79E4}"/>
              </a:ext>
            </a:extLst>
          </p:cNvPr>
          <p:cNvSpPr/>
          <p:nvPr/>
        </p:nvSpPr>
        <p:spPr bwMode="gray">
          <a:xfrm>
            <a:off x="9647770" y="1179087"/>
            <a:ext cx="264222" cy="220020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7B2CBA01-BAA2-4ECB-875B-E2312BB26AEE}"/>
              </a:ext>
            </a:extLst>
          </p:cNvPr>
          <p:cNvSpPr/>
          <p:nvPr/>
        </p:nvSpPr>
        <p:spPr bwMode="gray">
          <a:xfrm>
            <a:off x="9647770" y="3436684"/>
            <a:ext cx="296839" cy="122205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C230B9E-BA24-4C41-A705-E01CA3AC96A6}"/>
              </a:ext>
            </a:extLst>
          </p:cNvPr>
          <p:cNvSpPr txBox="1"/>
          <p:nvPr/>
        </p:nvSpPr>
        <p:spPr bwMode="gray">
          <a:xfrm>
            <a:off x="10223863" y="2140312"/>
            <a:ext cx="1496673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Hidden states</a:t>
            </a:r>
            <a:endParaRPr lang="en-US" dirty="0" err="1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2CBEB2-A254-4CE5-A400-FDE97330AB4E}"/>
              </a:ext>
            </a:extLst>
          </p:cNvPr>
          <p:cNvSpPr txBox="1"/>
          <p:nvPr/>
        </p:nvSpPr>
        <p:spPr bwMode="gray">
          <a:xfrm>
            <a:off x="10223863" y="3856479"/>
            <a:ext cx="1642574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Observations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207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41" grpId="0" animBg="1"/>
      <p:bldP spid="142" grpId="0" animBg="1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35F6-EDBB-476C-BEFE-8C4251B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Definition for 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graphical representation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parameterization: 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initial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Transition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Emission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//Gaussian for continuous case, or multinomial for discrete case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Joint distribution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x-IV_mathan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  <a:blipFill>
                <a:blip r:embed="rId2"/>
                <a:stretch>
                  <a:fillRect l="-1221" t="-1389" b="-30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4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F697-F58E-440E-AE57-BFC57EF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Hidden Markov Model (HMM)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6FA2-239C-4145-85F3-CCF2EFB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02360"/>
          </a:xfrm>
        </p:spPr>
        <p:txBody>
          <a:bodyPr/>
          <a:lstStyle/>
          <a:p>
            <a:pPr algn="l"/>
            <a:r>
              <a:rPr lang="pt-BR" dirty="0"/>
              <a:t>Speech recognition</a:t>
            </a:r>
          </a:p>
          <a:p>
            <a:pPr algn="l"/>
            <a:r>
              <a:rPr lang="pt-BR" dirty="0"/>
              <a:t>Robot localization</a:t>
            </a:r>
          </a:p>
          <a:p>
            <a:pPr algn="l"/>
            <a:r>
              <a:rPr lang="pt-BR" dirty="0"/>
              <a:t>Patient monitoring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Weather prediction</a:t>
            </a:r>
          </a:p>
          <a:p>
            <a:pPr algn="l"/>
            <a:r>
              <a:rPr lang="pt-BR" dirty="0"/>
              <a:t>Stock market prediction</a:t>
            </a:r>
          </a:p>
          <a:p>
            <a:pPr algn="l"/>
            <a:r>
              <a:rPr lang="pt-BR" dirty="0"/>
              <a:t> 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8E4D2E6-3269-4317-B801-9CE27E82F047}"/>
              </a:ext>
            </a:extLst>
          </p:cNvPr>
          <p:cNvSpPr/>
          <p:nvPr/>
        </p:nvSpPr>
        <p:spPr bwMode="gray">
          <a:xfrm>
            <a:off x="3204754" y="1213308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1B2EB4-6746-4383-8C7C-4E2BAA45965E}"/>
              </a:ext>
            </a:extLst>
          </p:cNvPr>
          <p:cNvSpPr/>
          <p:nvPr/>
        </p:nvSpPr>
        <p:spPr bwMode="gray">
          <a:xfrm>
            <a:off x="3779519" y="2864351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7430F-71AD-44AB-AF89-629720BBC3F2}"/>
              </a:ext>
            </a:extLst>
          </p:cNvPr>
          <p:cNvSpPr txBox="1"/>
          <p:nvPr/>
        </p:nvSpPr>
        <p:spPr bwMode="gray">
          <a:xfrm>
            <a:off x="3909546" y="1629911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Monitoring Algorithm</a:t>
            </a:r>
            <a:endParaRPr lang="en-US" sz="16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7EF0E-82CB-4755-B895-8F8EFF24E363}"/>
              </a:ext>
            </a:extLst>
          </p:cNvPr>
          <p:cNvSpPr txBox="1"/>
          <p:nvPr/>
        </p:nvSpPr>
        <p:spPr bwMode="gray">
          <a:xfrm>
            <a:off x="4488666" y="3280954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Prediction Algorithm</a:t>
            </a:r>
            <a:endParaRPr lang="en-US" sz="16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7AB8-9DA5-4CA4-B719-645E14B13799}"/>
              </a:ext>
            </a:extLst>
          </p:cNvPr>
          <p:cNvSpPr txBox="1"/>
          <p:nvPr/>
        </p:nvSpPr>
        <p:spPr bwMode="gray">
          <a:xfrm>
            <a:off x="852838" y="4513217"/>
            <a:ext cx="2186454" cy="1661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Other algorithms: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pt-BR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225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5035</TotalTime>
  <Words>2037</Words>
  <Application>Microsoft Office PowerPoint</Application>
  <PresentationFormat>Widescreen</PresentationFormat>
  <Paragraphs>374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CMR10</vt:lpstr>
      <vt:lpstr>Times New Roman</vt:lpstr>
      <vt:lpstr>Verdana</vt:lpstr>
      <vt:lpstr>HPI PPT-Template</vt:lpstr>
      <vt:lpstr>Hidden Markov Models project-2</vt:lpstr>
      <vt:lpstr>Motivation</vt:lpstr>
      <vt:lpstr>Models for sequential data</vt:lpstr>
      <vt:lpstr>Markov Property</vt:lpstr>
      <vt:lpstr>State</vt:lpstr>
      <vt:lpstr>Agent and Environment Interaction</vt:lpstr>
      <vt:lpstr>Hidden Markov Model</vt:lpstr>
      <vt:lpstr>Definition for HMM</vt:lpstr>
      <vt:lpstr>Applications of Hidden Markov Model (HMM)</vt:lpstr>
      <vt:lpstr>Robot Localization</vt:lpstr>
      <vt:lpstr>Speech recognition</vt:lpstr>
      <vt:lpstr>Monitoring algorithm</vt:lpstr>
      <vt:lpstr>Forward computation</vt:lpstr>
      <vt:lpstr>Prediction Algorithm</vt:lpstr>
      <vt:lpstr>Forward computation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Output Distribution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367</cp:revision>
  <dcterms:created xsi:type="dcterms:W3CDTF">2020-04-21T07:53:32Z</dcterms:created>
  <dcterms:modified xsi:type="dcterms:W3CDTF">2021-11-11T13:01:59Z</dcterms:modified>
</cp:coreProperties>
</file>