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442" r:id="rId3"/>
    <p:sldId id="443" r:id="rId4"/>
    <p:sldId id="451" r:id="rId5"/>
    <p:sldId id="447" r:id="rId6"/>
    <p:sldId id="267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24" autoAdjust="0"/>
    <p:restoredTop sz="92409" autoAdjust="0"/>
  </p:normalViewPr>
  <p:slideViewPr>
    <p:cSldViewPr snapToGrid="0">
      <p:cViewPr varScale="1">
        <p:scale>
          <a:sx n="64" d="100"/>
          <a:sy n="64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1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8009744" cy="1992066"/>
          </a:xfrm>
        </p:spPr>
        <p:txBody>
          <a:bodyPr/>
          <a:lstStyle/>
          <a:p>
            <a:r>
              <a:rPr lang="en-US" dirty="0"/>
              <a:t>Event Masking Latent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</p:spPr>
            <p:txBody>
              <a:bodyPr/>
              <a:lstStyle/>
              <a:p>
                <a:r>
                  <a:rPr lang="en-US" b="1" dirty="0"/>
                  <a:t>Hidden elements</a:t>
                </a:r>
              </a:p>
              <a:p>
                <a:pPr lvl="1"/>
                <a:r>
                  <a:rPr lang="en-US" dirty="0"/>
                  <a:t>Events: infection, failures, rumor spread, toxic contamination, traffic accident, etc.</a:t>
                </a:r>
              </a:p>
              <a:p>
                <a:pPr lvl="1"/>
                <a:r>
                  <a:rPr lang="en-US" dirty="0"/>
                  <a:t>Entities: components, people, infrastructure, that have </a:t>
                </a:r>
                <a:r>
                  <a:rPr lang="en-US" b="1" dirty="0"/>
                  <a:t>states</a:t>
                </a:r>
                <a:r>
                  <a:rPr lang="en-US" dirty="0"/>
                  <a:t> and are affected by </a:t>
                </a:r>
                <a:r>
                  <a:rPr lang="en-US" b="1" dirty="0"/>
                  <a:t>events</a:t>
                </a:r>
              </a:p>
              <a:p>
                <a:r>
                  <a:rPr lang="en-US" b="1" dirty="0"/>
                  <a:t>Observable elements</a:t>
                </a:r>
              </a:p>
              <a:p>
                <a:pPr lvl="1"/>
                <a:r>
                  <a:rPr lang="en-US" dirty="0"/>
                  <a:t>State (</a:t>
                </a:r>
                <a:r>
                  <a:rPr lang="en-US" i="1" dirty="0"/>
                  <a:t>S</a:t>
                </a:r>
                <a:r>
                  <a:rPr lang="en-US" dirty="0"/>
                  <a:t>): </a:t>
                </a:r>
              </a:p>
              <a:p>
                <a:pPr lvl="2"/>
                <a:r>
                  <a:rPr lang="en-US" dirty="0"/>
                  <a:t>operational (no failure/not infected):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𝑆𝑜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degraded (performance):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unresponsive (disabled):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Transition (</a:t>
                </a:r>
                <a:r>
                  <a:rPr lang="en-US" i="1" dirty="0"/>
                  <a:t>T</a:t>
                </a:r>
                <a:r>
                  <a:rPr lang="en-US" dirty="0"/>
                  <a:t>): change from one state to another state (self-loops included)</a:t>
                </a:r>
              </a:p>
              <a:p>
                <a:r>
                  <a:rPr lang="en-US" b="1" dirty="0"/>
                  <a:t>State Traces</a:t>
                </a:r>
                <a:endParaRPr lang="en-US" dirty="0"/>
              </a:p>
              <a:p>
                <a:pPr lvl="1"/>
                <a:r>
                  <a:rPr lang="en-US" dirty="0"/>
                  <a:t>A sequence of states that happened within a given time horizon: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Obtained from system logs, contact tracing (GPS), sensors (traffic, water pipes), etc.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  <a:blipFill>
                <a:blip r:embed="rId2"/>
                <a:stretch>
                  <a:fillRect l="-1168" t="-964" r="-106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Markov property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Memoryless, we do not keep the information from previous states, but the state is rich enough to estimate the transition probabilities.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Events might cause other events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Root-causes of events are unknown, but should be able to estimate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Transitions might have prior probabilities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  <a:blipFill>
                <a:blip r:embed="rId2"/>
                <a:stretch>
                  <a:fillRect l="-1275" t="-1169" b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6BAD1C-185D-4A6D-9967-E85673C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C7D1-D5C8-418C-95B2-286DB5517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3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Markov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/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gray">
          <a:xfrm>
            <a:off x="1921694" y="1346373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5211F-D714-4007-B363-6EA63B4CF7A4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gray">
          <a:xfrm flipH="1" flipV="1">
            <a:off x="1921694" y="1793539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097C-B261-4AF2-898E-0AE4F5B7E20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2467200" y="1895605"/>
            <a:ext cx="315880" cy="33283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EB0DA-A15E-4C82-8F5E-69B923CFD38B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 bwMode="gray">
          <a:xfrm flipH="1" flipV="1">
            <a:off x="1692068" y="1886150"/>
            <a:ext cx="315880" cy="34229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/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/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/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79280-A7D2-4779-983D-3AECFFE3AADC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 bwMode="gray">
          <a:xfrm flipV="1">
            <a:off x="2047346" y="4185547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6DD540-DE62-4AFC-ADCE-1C1ABC375BC0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 bwMode="gray">
          <a:xfrm flipH="1">
            <a:off x="2047346" y="4632713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BD2B-761C-457E-B23D-FE5FA8B8D3A8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 bwMode="gray">
          <a:xfrm flipH="1" flipV="1">
            <a:off x="2480019" y="3688041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9065EFC-4DD3-4A40-B963-D6B38BEC5310}"/>
              </a:ext>
            </a:extLst>
          </p:cNvPr>
          <p:cNvCxnSpPr>
            <a:stCxn id="5" idx="2"/>
            <a:endCxn id="28" idx="2"/>
          </p:cNvCxnSpPr>
          <p:nvPr/>
        </p:nvCxnSpPr>
        <p:spPr bwMode="gray">
          <a:xfrm rot="10800000" flipH="1" flipV="1">
            <a:off x="1367328" y="1569955"/>
            <a:ext cx="125652" cy="2839175"/>
          </a:xfrm>
          <a:prstGeom prst="bentConnector3">
            <a:avLst>
              <a:gd name="adj1" fmla="val -181931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614922-6680-4A4A-8FD9-5E1D5886D45D}"/>
              </a:ext>
            </a:extLst>
          </p:cNvPr>
          <p:cNvCxnSpPr>
            <a:cxnSpLocks/>
            <a:stCxn id="6" idx="6"/>
            <a:endCxn id="29" idx="6"/>
          </p:cNvCxnSpPr>
          <p:nvPr/>
        </p:nvCxnSpPr>
        <p:spPr bwMode="gray">
          <a:xfrm>
            <a:off x="3107820" y="1579411"/>
            <a:ext cx="8860" cy="2829719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2E0A7B-199A-4235-969E-E80D813A4190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 bwMode="gray">
          <a:xfrm>
            <a:off x="2237574" y="2768218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D6A868A-C753-492E-BCD1-36908CFEC305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 bwMode="gray">
          <a:xfrm rot="10800000">
            <a:off x="1462443" y="1793540"/>
            <a:ext cx="463211" cy="1670919"/>
          </a:xfrm>
          <a:prstGeom prst="bentConnector2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B2C0471-107F-4A2D-BCB3-AF03994B1EAA}"/>
              </a:ext>
            </a:extLst>
          </p:cNvPr>
          <p:cNvCxnSpPr>
            <a:cxnSpLocks/>
            <a:stCxn id="28" idx="4"/>
            <a:endCxn id="5" idx="1"/>
          </p:cNvCxnSpPr>
          <p:nvPr/>
        </p:nvCxnSpPr>
        <p:spPr bwMode="gray">
          <a:xfrm rot="5400000" flipH="1">
            <a:off x="-49395" y="2858210"/>
            <a:ext cx="3378952" cy="355278"/>
          </a:xfrm>
          <a:prstGeom prst="bentConnector5">
            <a:avLst>
              <a:gd name="adj1" fmla="val -6765"/>
              <a:gd name="adj2" fmla="val 342655"/>
              <a:gd name="adj3" fmla="val 10676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909351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1351" t="-2500" r="-503378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2500" r="-400000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2027" t="-2500" r="-302703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9329" t="-2500" r="-200671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2703" t="-2500" r="-102027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98658" t="-2500" r="-1342" b="-67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109333" r="-59932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209333" r="-599329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309333" r="-59932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409333" r="-599329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509333" r="-599329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609333" r="-599329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709333" r="-599329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Markov matrix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latin typeface="+mj-lt"/>
                  </a:rPr>
                  <a:t>Also called stochastic matrix or transition matrix)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is a square matrix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whose columns are probability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blipFill>
                <a:blip r:embed="rId9"/>
                <a:stretch>
                  <a:fillRect l="-2269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775E7A1-398C-4B8C-87C2-B91839BAEC66}"/>
              </a:ext>
            </a:extLst>
          </p:cNvPr>
          <p:cNvSpPr/>
          <p:nvPr/>
        </p:nvSpPr>
        <p:spPr bwMode="gray">
          <a:xfrm>
            <a:off x="9724800" y="2449662"/>
            <a:ext cx="1004758" cy="4164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DAB50BB-6C85-4100-B9BA-3AB1D74D9B03}"/>
              </a:ext>
            </a:extLst>
          </p:cNvPr>
          <p:cNvSpPr txBox="1"/>
          <p:nvPr/>
        </p:nvSpPr>
        <p:spPr bwMode="gray">
          <a:xfrm>
            <a:off x="548984" y="5368729"/>
            <a:ext cx="3186952" cy="309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Intentionally not showing the self-loops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509201" y="2283253"/>
            <a:ext cx="2046948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Source 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482481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Target states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B0317E-10CF-410C-B381-B1562700BC5A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 bwMode="gray">
          <a:xfrm flipH="1">
            <a:off x="1817720" y="3688041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/>
              <p:nvPr/>
            </p:nvSpPr>
            <p:spPr bwMode="gray">
              <a:xfrm>
                <a:off x="9983978" y="1890796"/>
                <a:ext cx="4903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83978" y="1890796"/>
                <a:ext cx="490382" cy="461665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4EC03-A3ED-4EC5-BB3F-3C4C9D8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0" y="151091"/>
            <a:ext cx="9169401" cy="555840"/>
          </a:xfrm>
        </p:spPr>
        <p:txBody>
          <a:bodyPr/>
          <a:lstStyle/>
          <a:p>
            <a:r>
              <a:rPr lang="en-US" dirty="0"/>
              <a:t>Types of Traces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5CD5-B470-4661-BEBB-FB73B3E2F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9935" y="660175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/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/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/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A6B316-A173-4B58-9AD9-19628148A707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 bwMode="gray">
          <a:xfrm>
            <a:off x="1059769" y="165464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C02BD-E6DE-40D4-B026-9B21A53674F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 bwMode="gray">
          <a:xfrm flipH="1">
            <a:off x="1059769" y="210181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7531F-961E-4D9A-81E3-53B83139827B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 bwMode="gray">
          <a:xfrm flipH="1">
            <a:off x="1605275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DF3D5-B6FB-467F-8219-22EF126D1CB7}"/>
              </a:ext>
            </a:extLst>
          </p:cNvPr>
          <p:cNvCxnSpPr>
            <a:cxnSpLocks/>
            <a:stCxn id="9" idx="1"/>
            <a:endCxn id="7" idx="4"/>
          </p:cNvCxnSpPr>
          <p:nvPr/>
        </p:nvCxnSpPr>
        <p:spPr bwMode="gray">
          <a:xfrm flipH="1" flipV="1">
            <a:off x="830143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/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/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/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C8579-DE12-435A-82FD-8AFFB30C33C8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 bwMode="gray">
          <a:xfrm flipV="1">
            <a:off x="1185421" y="449284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FB764-C363-4D90-922E-FE83CB50976F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 bwMode="gray">
          <a:xfrm flipH="1">
            <a:off x="1185421" y="494000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5C72B-FF96-427E-A67F-CE3378B77948}"/>
              </a:ext>
            </a:extLst>
          </p:cNvPr>
          <p:cNvCxnSpPr>
            <a:cxnSpLocks/>
            <a:stCxn id="15" idx="0"/>
            <a:endCxn id="16" idx="5"/>
          </p:cNvCxnSpPr>
          <p:nvPr/>
        </p:nvCxnSpPr>
        <p:spPr bwMode="gray">
          <a:xfrm flipH="1" flipV="1">
            <a:off x="1618094" y="399533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635CCE-6B2A-402A-A05E-1D07520722A5}"/>
              </a:ext>
            </a:extLst>
          </p:cNvPr>
          <p:cNvCxnSpPr>
            <a:cxnSpLocks/>
            <a:stCxn id="7" idx="2"/>
            <a:endCxn id="14" idx="2"/>
          </p:cNvCxnSpPr>
          <p:nvPr/>
        </p:nvCxnSpPr>
        <p:spPr bwMode="gray">
          <a:xfrm rot="10800000" flipH="1" flipV="1">
            <a:off x="505403" y="1878230"/>
            <a:ext cx="125652" cy="2838195"/>
          </a:xfrm>
          <a:prstGeom prst="bentConnector3">
            <a:avLst>
              <a:gd name="adj1" fmla="val -122281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1EF984-2DEB-414D-B740-713331CA18D6}"/>
              </a:ext>
            </a:extLst>
          </p:cNvPr>
          <p:cNvCxnSpPr>
            <a:cxnSpLocks/>
            <a:stCxn id="8" idx="6"/>
            <a:endCxn id="15" idx="6"/>
          </p:cNvCxnSpPr>
          <p:nvPr/>
        </p:nvCxnSpPr>
        <p:spPr bwMode="gray">
          <a:xfrm>
            <a:off x="2245895" y="1878231"/>
            <a:ext cx="8860" cy="2838194"/>
          </a:xfrm>
          <a:prstGeom prst="bentConnector3">
            <a:avLst>
              <a:gd name="adj1" fmla="val 1749594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5360F-DCF7-4CA0-BE43-711FD3F94575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 bwMode="gray">
          <a:xfrm>
            <a:off x="1375649" y="3075513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907781-FC39-43DF-9690-FD129B7E49F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 bwMode="gray">
          <a:xfrm rot="10800000">
            <a:off x="600518" y="2101815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/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Intermittent failure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blipFill>
                <a:blip r:embed="rId8"/>
                <a:stretch>
                  <a:fillRect l="-3137" t="-5755" r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/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Systemic degradation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blipFill>
                <a:blip r:embed="rId9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/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Normal operation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blipFill>
                <a:blip r:embed="rId10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26E23F-CB86-42B8-9101-7760C6A2AC1A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559253" y="624291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/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masking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blipFill>
                <a:blip r:embed="rId11"/>
                <a:stretch>
                  <a:fillRect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A6E4EF-070A-4E85-99F3-B7A9176EE4A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680871" y="6268785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/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cascade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blipFill>
                <a:blip r:embed="rId12"/>
                <a:stretch>
                  <a:fillRect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C1ED92-C6F0-40A6-8179-9930D1269F9F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gray">
          <a:xfrm flipH="1">
            <a:off x="955795" y="399533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/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/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/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5BEE5B-5702-4CA2-94F0-71E0A8052C8F}"/>
              </a:ext>
            </a:extLst>
          </p:cNvPr>
          <p:cNvCxnSpPr>
            <a:cxnSpLocks/>
            <a:stCxn id="56" idx="7"/>
            <a:endCxn id="57" idx="1"/>
          </p:cNvCxnSpPr>
          <p:nvPr/>
        </p:nvCxnSpPr>
        <p:spPr bwMode="gray">
          <a:xfrm>
            <a:off x="3394510" y="1562037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020F9A-86EF-4A9D-970A-DC75CF367EA1}"/>
              </a:ext>
            </a:extLst>
          </p:cNvPr>
          <p:cNvCxnSpPr>
            <a:cxnSpLocks/>
            <a:stCxn id="57" idx="3"/>
            <a:endCxn id="56" idx="5"/>
          </p:cNvCxnSpPr>
          <p:nvPr/>
        </p:nvCxnSpPr>
        <p:spPr bwMode="gray">
          <a:xfrm flipH="1">
            <a:off x="3394510" y="2009203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1E0BF4-21B2-41EC-951C-8F12FF8E10BC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3940016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03D01D-7127-4F50-B6BE-A86C08C7BD77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 bwMode="gray">
          <a:xfrm flipH="1" flipV="1">
            <a:off x="3164884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/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/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/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075A5C-6C66-4F7B-BB7A-39851701F94B}"/>
              </a:ext>
            </a:extLst>
          </p:cNvPr>
          <p:cNvCxnSpPr>
            <a:cxnSpLocks/>
            <a:stCxn id="63" idx="7"/>
            <a:endCxn id="64" idx="1"/>
          </p:cNvCxnSpPr>
          <p:nvPr/>
        </p:nvCxnSpPr>
        <p:spPr bwMode="gray">
          <a:xfrm flipV="1">
            <a:off x="3520162" y="4400231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47BF1B-D6C5-44F1-BABB-C841D338A057}"/>
              </a:ext>
            </a:extLst>
          </p:cNvPr>
          <p:cNvCxnSpPr>
            <a:cxnSpLocks/>
            <a:stCxn id="64" idx="3"/>
            <a:endCxn id="63" idx="5"/>
          </p:cNvCxnSpPr>
          <p:nvPr/>
        </p:nvCxnSpPr>
        <p:spPr bwMode="gray">
          <a:xfrm flipH="1">
            <a:off x="3520162" y="4847397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14551D-8D89-4B6C-A20F-B1D6A4A920A1}"/>
              </a:ext>
            </a:extLst>
          </p:cNvPr>
          <p:cNvCxnSpPr>
            <a:cxnSpLocks/>
            <a:stCxn id="64" idx="0"/>
            <a:endCxn id="65" idx="5"/>
          </p:cNvCxnSpPr>
          <p:nvPr/>
        </p:nvCxnSpPr>
        <p:spPr bwMode="gray">
          <a:xfrm flipH="1" flipV="1">
            <a:off x="3952835" y="3902725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ED50C-89E0-45A6-982C-32C8C622EEF1}"/>
              </a:ext>
            </a:extLst>
          </p:cNvPr>
          <p:cNvCxnSpPr>
            <a:cxnSpLocks/>
            <a:stCxn id="57" idx="6"/>
            <a:endCxn id="64" idx="6"/>
          </p:cNvCxnSpPr>
          <p:nvPr/>
        </p:nvCxnSpPr>
        <p:spPr bwMode="gray">
          <a:xfrm>
            <a:off x="4580636" y="1785620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EF726C-463A-410A-9231-52162BADCFC1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 bwMode="gray">
          <a:xfrm>
            <a:off x="3710390" y="2982902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4642DB7-86B4-4722-82BE-B40C3DEA9F46}"/>
              </a:ext>
            </a:extLst>
          </p:cNvPr>
          <p:cNvCxnSpPr>
            <a:cxnSpLocks/>
            <a:stCxn id="65" idx="2"/>
            <a:endCxn id="56" idx="3"/>
          </p:cNvCxnSpPr>
          <p:nvPr/>
        </p:nvCxnSpPr>
        <p:spPr bwMode="gray">
          <a:xfrm rot="10800000">
            <a:off x="2935259" y="2009204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70AB801-67F5-49C9-9845-E0ACE43464F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 bwMode="gray">
          <a:xfrm rot="5400000" flipH="1">
            <a:off x="1492418" y="3141892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16DA53-5F3C-41D1-984E-810E5D975BFB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 bwMode="gray">
          <a:xfrm flipH="1">
            <a:off x="3290536" y="3902725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D39DC20-B948-48DC-A7CA-84447A5F8D82}"/>
              </a:ext>
            </a:extLst>
          </p:cNvPr>
          <p:cNvCxnSpPr>
            <a:cxnSpLocks/>
            <a:stCxn id="56" idx="2"/>
            <a:endCxn id="63" idx="2"/>
          </p:cNvCxnSpPr>
          <p:nvPr/>
        </p:nvCxnSpPr>
        <p:spPr bwMode="gray">
          <a:xfrm rot="10800000" flipH="1" flipV="1">
            <a:off x="2840144" y="1785619"/>
            <a:ext cx="125652" cy="2838195"/>
          </a:xfrm>
          <a:prstGeom prst="bentConnector3">
            <a:avLst>
              <a:gd name="adj1" fmla="val -9245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/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/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/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7D14D0-DC5F-4CF0-AFD2-84C22FD7C335}"/>
              </a:ext>
            </a:extLst>
          </p:cNvPr>
          <p:cNvCxnSpPr>
            <a:cxnSpLocks/>
            <a:stCxn id="122" idx="7"/>
            <a:endCxn id="123" idx="1"/>
          </p:cNvCxnSpPr>
          <p:nvPr/>
        </p:nvCxnSpPr>
        <p:spPr bwMode="gray">
          <a:xfrm>
            <a:off x="5791680" y="1562035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2195C9-BDBF-4BC7-BDC4-A34E78DEE1F5}"/>
              </a:ext>
            </a:extLst>
          </p:cNvPr>
          <p:cNvCxnSpPr>
            <a:cxnSpLocks/>
            <a:stCxn id="123" idx="3"/>
            <a:endCxn id="122" idx="5"/>
          </p:cNvCxnSpPr>
          <p:nvPr/>
        </p:nvCxnSpPr>
        <p:spPr bwMode="gray">
          <a:xfrm flipH="1">
            <a:off x="5791680" y="2009201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1215C11-5C55-44C5-9D74-A46DF7AC70A2}"/>
              </a:ext>
            </a:extLst>
          </p:cNvPr>
          <p:cNvCxnSpPr>
            <a:cxnSpLocks/>
            <a:stCxn id="123" idx="4"/>
            <a:endCxn id="124" idx="7"/>
          </p:cNvCxnSpPr>
          <p:nvPr/>
        </p:nvCxnSpPr>
        <p:spPr bwMode="gray">
          <a:xfrm flipH="1">
            <a:off x="6337186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C155637-EBAF-41FF-99E4-DD90180E7AD9}"/>
              </a:ext>
            </a:extLst>
          </p:cNvPr>
          <p:cNvCxnSpPr>
            <a:cxnSpLocks/>
            <a:stCxn id="124" idx="1"/>
            <a:endCxn id="122" idx="4"/>
          </p:cNvCxnSpPr>
          <p:nvPr/>
        </p:nvCxnSpPr>
        <p:spPr bwMode="gray">
          <a:xfrm flipH="1" flipV="1">
            <a:off x="5562054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/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/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/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651DDB-6CD0-47D7-AD18-C4C6645D6786}"/>
              </a:ext>
            </a:extLst>
          </p:cNvPr>
          <p:cNvCxnSpPr>
            <a:cxnSpLocks/>
            <a:stCxn id="129" idx="7"/>
            <a:endCxn id="130" idx="1"/>
          </p:cNvCxnSpPr>
          <p:nvPr/>
        </p:nvCxnSpPr>
        <p:spPr bwMode="gray">
          <a:xfrm flipV="1">
            <a:off x="5917332" y="4400229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D533AF-A587-4317-BE97-0E101D410DA1}"/>
              </a:ext>
            </a:extLst>
          </p:cNvPr>
          <p:cNvCxnSpPr>
            <a:cxnSpLocks/>
            <a:stCxn id="130" idx="3"/>
            <a:endCxn id="129" idx="5"/>
          </p:cNvCxnSpPr>
          <p:nvPr/>
        </p:nvCxnSpPr>
        <p:spPr bwMode="gray">
          <a:xfrm flipH="1">
            <a:off x="5917332" y="4847395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1209C0-4763-4C60-8D96-70CC2D38DF53}"/>
              </a:ext>
            </a:extLst>
          </p:cNvPr>
          <p:cNvCxnSpPr>
            <a:cxnSpLocks/>
            <a:stCxn id="130" idx="0"/>
            <a:endCxn id="131" idx="5"/>
          </p:cNvCxnSpPr>
          <p:nvPr/>
        </p:nvCxnSpPr>
        <p:spPr bwMode="gray">
          <a:xfrm flipH="1" flipV="1">
            <a:off x="6350005" y="3902723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E60FB14-658E-44B2-B0A8-8CEF482976D1}"/>
              </a:ext>
            </a:extLst>
          </p:cNvPr>
          <p:cNvCxnSpPr>
            <a:cxnSpLocks/>
            <a:stCxn id="123" idx="6"/>
            <a:endCxn id="130" idx="6"/>
          </p:cNvCxnSpPr>
          <p:nvPr/>
        </p:nvCxnSpPr>
        <p:spPr bwMode="gray">
          <a:xfrm>
            <a:off x="6977806" y="1785618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EAF071D-3364-42C7-AE61-A32F8043BC92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 bwMode="gray">
          <a:xfrm>
            <a:off x="6107560" y="2982900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582BAB1-5473-439D-97BB-7937FD4CA023}"/>
              </a:ext>
            </a:extLst>
          </p:cNvPr>
          <p:cNvCxnSpPr>
            <a:cxnSpLocks/>
            <a:stCxn id="131" idx="2"/>
            <a:endCxn id="122" idx="3"/>
          </p:cNvCxnSpPr>
          <p:nvPr/>
        </p:nvCxnSpPr>
        <p:spPr bwMode="gray">
          <a:xfrm rot="10800000">
            <a:off x="5332429" y="2009202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4C9D167-6CD9-4005-AA9A-E26CBA285A21}"/>
              </a:ext>
            </a:extLst>
          </p:cNvPr>
          <p:cNvCxnSpPr>
            <a:cxnSpLocks/>
            <a:stCxn id="129" idx="4"/>
            <a:endCxn id="122" idx="0"/>
          </p:cNvCxnSpPr>
          <p:nvPr/>
        </p:nvCxnSpPr>
        <p:spPr bwMode="gray">
          <a:xfrm rot="5400000" flipH="1">
            <a:off x="3889588" y="3141890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E5EED6-1EC0-4381-8126-3C0EBCF61C52}"/>
              </a:ext>
            </a:extLst>
          </p:cNvPr>
          <p:cNvCxnSpPr>
            <a:cxnSpLocks/>
            <a:stCxn id="131" idx="3"/>
            <a:endCxn id="129" idx="0"/>
          </p:cNvCxnSpPr>
          <p:nvPr/>
        </p:nvCxnSpPr>
        <p:spPr bwMode="gray">
          <a:xfrm flipH="1">
            <a:off x="5687706" y="3902723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36702D9-64C3-4F69-ABE1-0F0C01DDB0D2}"/>
              </a:ext>
            </a:extLst>
          </p:cNvPr>
          <p:cNvCxnSpPr>
            <a:cxnSpLocks/>
            <a:stCxn id="122" idx="2"/>
            <a:endCxn id="129" idx="2"/>
          </p:cNvCxnSpPr>
          <p:nvPr/>
        </p:nvCxnSpPr>
        <p:spPr bwMode="gray">
          <a:xfrm rot="10800000" flipH="1" flipV="1">
            <a:off x="5237314" y="1785617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663E0C0-4886-4679-9594-91331785542F}"/>
              </a:ext>
            </a:extLst>
          </p:cNvPr>
          <p:cNvCxnSpPr>
            <a:cxnSpLocks/>
          </p:cNvCxnSpPr>
          <p:nvPr/>
        </p:nvCxnSpPr>
        <p:spPr bwMode="gray">
          <a:xfrm rot="5400000" flipH="1">
            <a:off x="-842323" y="3234504"/>
            <a:ext cx="3470583" cy="125652"/>
          </a:xfrm>
          <a:prstGeom prst="bentConnector5">
            <a:avLst>
              <a:gd name="adj1" fmla="val -6587"/>
              <a:gd name="adj2" fmla="val 629848"/>
              <a:gd name="adj3" fmla="val 106587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6B80583-2FF4-4A22-8D8E-AB66AC6F9BA4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8562412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05EED0-ED25-478F-BA44-FABC34FB44F0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6381102" y="622562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C3960BC-79DC-47E6-8006-231C9773CB61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771865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/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/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/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0CA7AAC-5877-4DAA-9E58-0F7E04B2A47A}"/>
              </a:ext>
            </a:extLst>
          </p:cNvPr>
          <p:cNvCxnSpPr>
            <a:cxnSpLocks/>
            <a:stCxn id="148" idx="7"/>
            <a:endCxn id="149" idx="1"/>
          </p:cNvCxnSpPr>
          <p:nvPr/>
        </p:nvCxnSpPr>
        <p:spPr bwMode="gray">
          <a:xfrm>
            <a:off x="8188850" y="156930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2ADCE1-EAB0-4D36-86F6-0E8308DE06BF}"/>
              </a:ext>
            </a:extLst>
          </p:cNvPr>
          <p:cNvCxnSpPr>
            <a:cxnSpLocks/>
            <a:stCxn id="149" idx="3"/>
            <a:endCxn id="148" idx="5"/>
          </p:cNvCxnSpPr>
          <p:nvPr/>
        </p:nvCxnSpPr>
        <p:spPr bwMode="gray">
          <a:xfrm flipH="1">
            <a:off x="8188850" y="20164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720311-C09C-4894-A660-8A7E3B2CA6E2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 bwMode="gray">
          <a:xfrm flipH="1">
            <a:off x="8734356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8DED27-CCEA-4B1D-9DCC-C8644DC80F9D}"/>
              </a:ext>
            </a:extLst>
          </p:cNvPr>
          <p:cNvCxnSpPr>
            <a:cxnSpLocks/>
            <a:stCxn id="150" idx="1"/>
            <a:endCxn id="148" idx="4"/>
          </p:cNvCxnSpPr>
          <p:nvPr/>
        </p:nvCxnSpPr>
        <p:spPr bwMode="gray">
          <a:xfrm flipH="1" flipV="1">
            <a:off x="7959224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/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/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/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C999640-8E38-44EA-B90D-4FFD063687F5}"/>
              </a:ext>
            </a:extLst>
          </p:cNvPr>
          <p:cNvCxnSpPr>
            <a:cxnSpLocks/>
            <a:stCxn id="155" idx="7"/>
            <a:endCxn id="156" idx="1"/>
          </p:cNvCxnSpPr>
          <p:nvPr/>
        </p:nvCxnSpPr>
        <p:spPr bwMode="gray">
          <a:xfrm flipV="1">
            <a:off x="8314502" y="440750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7983361-85EC-413A-9A36-181925757708}"/>
              </a:ext>
            </a:extLst>
          </p:cNvPr>
          <p:cNvCxnSpPr>
            <a:cxnSpLocks/>
            <a:stCxn id="156" idx="3"/>
            <a:endCxn id="155" idx="5"/>
          </p:cNvCxnSpPr>
          <p:nvPr/>
        </p:nvCxnSpPr>
        <p:spPr bwMode="gray">
          <a:xfrm flipH="1">
            <a:off x="8314502" y="48546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5521C-5CC8-474D-9618-B9FF71E56363}"/>
              </a:ext>
            </a:extLst>
          </p:cNvPr>
          <p:cNvCxnSpPr>
            <a:cxnSpLocks/>
            <a:stCxn id="156" idx="0"/>
            <a:endCxn id="157" idx="5"/>
          </p:cNvCxnSpPr>
          <p:nvPr/>
        </p:nvCxnSpPr>
        <p:spPr bwMode="gray">
          <a:xfrm flipH="1" flipV="1">
            <a:off x="8747175" y="390999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A6136CA-2845-45DC-89CD-C29A36C72FC0}"/>
              </a:ext>
            </a:extLst>
          </p:cNvPr>
          <p:cNvCxnSpPr>
            <a:cxnSpLocks/>
            <a:stCxn id="150" idx="4"/>
            <a:endCxn id="157" idx="0"/>
          </p:cNvCxnSpPr>
          <p:nvPr/>
        </p:nvCxnSpPr>
        <p:spPr bwMode="gray">
          <a:xfrm>
            <a:off x="8504730" y="2990173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0BCC45-6C6C-4BED-A864-9EF39B077A3D}"/>
              </a:ext>
            </a:extLst>
          </p:cNvPr>
          <p:cNvCxnSpPr>
            <a:cxnSpLocks/>
            <a:stCxn id="157" idx="2"/>
            <a:endCxn id="148" idx="3"/>
          </p:cNvCxnSpPr>
          <p:nvPr/>
        </p:nvCxnSpPr>
        <p:spPr bwMode="gray">
          <a:xfrm rot="10800000">
            <a:off x="7729599" y="2016475"/>
            <a:ext cx="463211" cy="1669939"/>
          </a:xfrm>
          <a:prstGeom prst="bentConnector2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5B8F032-33AE-46AE-AE86-720A60BD689B}"/>
              </a:ext>
            </a:extLst>
          </p:cNvPr>
          <p:cNvCxnSpPr>
            <a:cxnSpLocks/>
            <a:stCxn id="155" idx="4"/>
            <a:endCxn id="148" idx="0"/>
          </p:cNvCxnSpPr>
          <p:nvPr/>
        </p:nvCxnSpPr>
        <p:spPr bwMode="gray">
          <a:xfrm rot="5400000" flipH="1">
            <a:off x="6286758" y="3149163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8D14570-1CEF-4BDF-9BF8-0480EB30B818}"/>
              </a:ext>
            </a:extLst>
          </p:cNvPr>
          <p:cNvCxnSpPr>
            <a:cxnSpLocks/>
            <a:stCxn id="157" idx="3"/>
            <a:endCxn id="155" idx="0"/>
          </p:cNvCxnSpPr>
          <p:nvPr/>
        </p:nvCxnSpPr>
        <p:spPr bwMode="gray">
          <a:xfrm flipH="1">
            <a:off x="8084876" y="390999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35DEC03-1AC6-48E6-9E4B-25E3CE809340}"/>
              </a:ext>
            </a:extLst>
          </p:cNvPr>
          <p:cNvCxnSpPr>
            <a:cxnSpLocks/>
            <a:stCxn id="148" idx="2"/>
            <a:endCxn id="155" idx="2"/>
          </p:cNvCxnSpPr>
          <p:nvPr/>
        </p:nvCxnSpPr>
        <p:spPr bwMode="gray">
          <a:xfrm rot="10800000" flipH="1" flipV="1">
            <a:off x="7634484" y="1792890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/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/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/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570D5D6-3432-4ED9-9224-2E9ED6F2BC10}"/>
              </a:ext>
            </a:extLst>
          </p:cNvPr>
          <p:cNvCxnSpPr>
            <a:cxnSpLocks/>
            <a:stCxn id="167" idx="7"/>
            <a:endCxn id="168" idx="1"/>
          </p:cNvCxnSpPr>
          <p:nvPr/>
        </p:nvCxnSpPr>
        <p:spPr bwMode="gray">
          <a:xfrm>
            <a:off x="10609138" y="15850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26F61A-C956-4661-AEC9-9A5319DA1357}"/>
              </a:ext>
            </a:extLst>
          </p:cNvPr>
          <p:cNvCxnSpPr>
            <a:cxnSpLocks/>
            <a:stCxn id="168" idx="3"/>
            <a:endCxn id="167" idx="5"/>
          </p:cNvCxnSpPr>
          <p:nvPr/>
        </p:nvCxnSpPr>
        <p:spPr bwMode="gray">
          <a:xfrm flipH="1">
            <a:off x="10609138" y="2032240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53D7C6-981B-4839-BA07-8478130BCBB1}"/>
              </a:ext>
            </a:extLst>
          </p:cNvPr>
          <p:cNvCxnSpPr>
            <a:cxnSpLocks/>
            <a:stCxn id="168" idx="4"/>
            <a:endCxn id="169" idx="7"/>
          </p:cNvCxnSpPr>
          <p:nvPr/>
        </p:nvCxnSpPr>
        <p:spPr bwMode="gray">
          <a:xfrm flipH="1">
            <a:off x="11154644" y="2124851"/>
            <a:ext cx="315880" cy="341311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FA68854-525A-487E-828A-72EDAE3C5706}"/>
              </a:ext>
            </a:extLst>
          </p:cNvPr>
          <p:cNvCxnSpPr>
            <a:cxnSpLocks/>
            <a:stCxn id="169" idx="1"/>
            <a:endCxn id="167" idx="4"/>
          </p:cNvCxnSpPr>
          <p:nvPr/>
        </p:nvCxnSpPr>
        <p:spPr bwMode="gray">
          <a:xfrm flipH="1" flipV="1">
            <a:off x="10379512" y="2124851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/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/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/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4D5EEE-8FA5-43F0-A93F-7D36F7EBA1FF}"/>
              </a:ext>
            </a:extLst>
          </p:cNvPr>
          <p:cNvCxnSpPr>
            <a:cxnSpLocks/>
            <a:stCxn id="174" idx="7"/>
            <a:endCxn id="175" idx="1"/>
          </p:cNvCxnSpPr>
          <p:nvPr/>
        </p:nvCxnSpPr>
        <p:spPr bwMode="gray">
          <a:xfrm flipV="1">
            <a:off x="10734790" y="44232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F6F72CB-FFEE-4DA9-80C6-BB72B9EF3120}"/>
              </a:ext>
            </a:extLst>
          </p:cNvPr>
          <p:cNvCxnSpPr>
            <a:cxnSpLocks/>
            <a:stCxn id="175" idx="3"/>
            <a:endCxn id="174" idx="5"/>
          </p:cNvCxnSpPr>
          <p:nvPr/>
        </p:nvCxnSpPr>
        <p:spPr bwMode="gray">
          <a:xfrm flipH="1">
            <a:off x="10734790" y="4870434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50EF7A-5542-4ABA-A6D5-B22B08AC23BD}"/>
              </a:ext>
            </a:extLst>
          </p:cNvPr>
          <p:cNvCxnSpPr>
            <a:cxnSpLocks/>
            <a:stCxn id="175" idx="0"/>
            <a:endCxn id="176" idx="5"/>
          </p:cNvCxnSpPr>
          <p:nvPr/>
        </p:nvCxnSpPr>
        <p:spPr bwMode="gray">
          <a:xfrm flipH="1" flipV="1">
            <a:off x="11167463" y="3925762"/>
            <a:ext cx="311921" cy="404895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4166D4-C951-40A6-9C5F-D4643DE2C446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 bwMode="gray">
          <a:xfrm>
            <a:off x="10925018" y="3005939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62170E-7207-42E8-B0D4-44EE3350E1E0}"/>
              </a:ext>
            </a:extLst>
          </p:cNvPr>
          <p:cNvCxnSpPr>
            <a:cxnSpLocks/>
            <a:stCxn id="176" idx="2"/>
            <a:endCxn id="167" idx="3"/>
          </p:cNvCxnSpPr>
          <p:nvPr/>
        </p:nvCxnSpPr>
        <p:spPr bwMode="gray">
          <a:xfrm rot="10800000">
            <a:off x="10149887" y="2032241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B3F8CC7-80EC-40D4-A9CB-08D78D7B885A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 bwMode="gray">
          <a:xfrm rot="5400000" flipH="1">
            <a:off x="8707046" y="3164929"/>
            <a:ext cx="3470583" cy="125652"/>
          </a:xfrm>
          <a:prstGeom prst="bentConnector5">
            <a:avLst>
              <a:gd name="adj1" fmla="val -6587"/>
              <a:gd name="adj2" fmla="val 504583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3DE30F-DBE6-4328-8FF9-BF7FEE0E3CDF}"/>
              </a:ext>
            </a:extLst>
          </p:cNvPr>
          <p:cNvCxnSpPr>
            <a:cxnSpLocks/>
            <a:stCxn id="176" idx="3"/>
            <a:endCxn id="174" idx="0"/>
          </p:cNvCxnSpPr>
          <p:nvPr/>
        </p:nvCxnSpPr>
        <p:spPr bwMode="gray">
          <a:xfrm flipH="1">
            <a:off x="10505164" y="3925762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4D7A4D4E-2B2C-4066-9DFA-7AD6C186F94F}"/>
              </a:ext>
            </a:extLst>
          </p:cNvPr>
          <p:cNvCxnSpPr>
            <a:cxnSpLocks/>
            <a:stCxn id="167" idx="2"/>
            <a:endCxn id="174" idx="2"/>
          </p:cNvCxnSpPr>
          <p:nvPr/>
        </p:nvCxnSpPr>
        <p:spPr bwMode="gray">
          <a:xfrm rot="10800000" flipH="1" flipV="1">
            <a:off x="10054772" y="1808656"/>
            <a:ext cx="125652" cy="2838195"/>
          </a:xfrm>
          <a:prstGeom prst="bentConnector3">
            <a:avLst>
              <a:gd name="adj1" fmla="val -6263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AF5CACD5-4B59-45E5-B086-6D7A15E6D4DC}"/>
              </a:ext>
            </a:extLst>
          </p:cNvPr>
          <p:cNvCxnSpPr>
            <a:cxnSpLocks/>
            <a:stCxn id="168" idx="6"/>
            <a:endCxn id="175" idx="6"/>
          </p:cNvCxnSpPr>
          <p:nvPr/>
        </p:nvCxnSpPr>
        <p:spPr bwMode="gray">
          <a:xfrm>
            <a:off x="11795264" y="1808657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D6E1EE-99DC-4699-87FF-194AA51E4EE1}"/>
              </a:ext>
            </a:extLst>
          </p:cNvPr>
          <p:cNvCxnSpPr>
            <a:cxnSpLocks/>
            <a:stCxn id="149" idx="6"/>
            <a:endCxn id="156" idx="6"/>
          </p:cNvCxnSpPr>
          <p:nvPr/>
        </p:nvCxnSpPr>
        <p:spPr bwMode="gray">
          <a:xfrm>
            <a:off x="9374976" y="1792891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855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4417</TotalTime>
  <Words>511</Words>
  <Application>Microsoft Office PowerPoint</Application>
  <PresentationFormat>Widescreen</PresentationFormat>
  <Paragraphs>151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Verdana</vt:lpstr>
      <vt:lpstr>HPI PPT-Template</vt:lpstr>
      <vt:lpstr>Event Masking Latent Model</vt:lpstr>
      <vt:lpstr>Definitions</vt:lpstr>
      <vt:lpstr>Assumptions</vt:lpstr>
      <vt:lpstr>Example of Markov Chain</vt:lpstr>
      <vt:lpstr>Types of Traces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311</cp:revision>
  <dcterms:created xsi:type="dcterms:W3CDTF">2020-04-21T07:53:32Z</dcterms:created>
  <dcterms:modified xsi:type="dcterms:W3CDTF">2021-11-11T12:55:53Z</dcterms:modified>
</cp:coreProperties>
</file>